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4"/>
  </p:notesMasterIdLst>
  <p:sldIdLst>
    <p:sldId id="508" r:id="rId2"/>
    <p:sldId id="657" r:id="rId3"/>
    <p:sldId id="537" r:id="rId4"/>
    <p:sldId id="478" r:id="rId5"/>
    <p:sldId id="503" r:id="rId6"/>
    <p:sldId id="502" r:id="rId7"/>
    <p:sldId id="480" r:id="rId8"/>
    <p:sldId id="540" r:id="rId9"/>
    <p:sldId id="379" r:id="rId10"/>
    <p:sldId id="470" r:id="rId11"/>
    <p:sldId id="390" r:id="rId12"/>
    <p:sldId id="391" r:id="rId13"/>
    <p:sldId id="392" r:id="rId14"/>
    <p:sldId id="573" r:id="rId15"/>
    <p:sldId id="521" r:id="rId16"/>
    <p:sldId id="658" r:id="rId17"/>
    <p:sldId id="519" r:id="rId18"/>
    <p:sldId id="518" r:id="rId19"/>
    <p:sldId id="490" r:id="rId20"/>
    <p:sldId id="539" r:id="rId21"/>
    <p:sldId id="513" r:id="rId22"/>
    <p:sldId id="659" r:id="rId23"/>
    <p:sldId id="541" r:id="rId24"/>
    <p:sldId id="547" r:id="rId25"/>
    <p:sldId id="549" r:id="rId26"/>
    <p:sldId id="546" r:id="rId27"/>
    <p:sldId id="544" r:id="rId28"/>
    <p:sldId id="542" r:id="rId29"/>
    <p:sldId id="557" r:id="rId30"/>
    <p:sldId id="543" r:id="rId31"/>
    <p:sldId id="614" r:id="rId32"/>
    <p:sldId id="550" r:id="rId33"/>
    <p:sldId id="660" r:id="rId34"/>
    <p:sldId id="661" r:id="rId35"/>
    <p:sldId id="607" r:id="rId36"/>
    <p:sldId id="523" r:id="rId37"/>
    <p:sldId id="524" r:id="rId38"/>
    <p:sldId id="526" r:id="rId39"/>
    <p:sldId id="662" r:id="rId40"/>
    <p:sldId id="551" r:id="rId41"/>
    <p:sldId id="663" r:id="rId42"/>
    <p:sldId id="554" r:id="rId43"/>
    <p:sldId id="552" r:id="rId44"/>
    <p:sldId id="507" r:id="rId45"/>
    <p:sldId id="360" r:id="rId46"/>
    <p:sldId id="361" r:id="rId47"/>
    <p:sldId id="553" r:id="rId48"/>
    <p:sldId id="558" r:id="rId49"/>
    <p:sldId id="559" r:id="rId50"/>
    <p:sldId id="556" r:id="rId51"/>
    <p:sldId id="560" r:id="rId52"/>
    <p:sldId id="565" r:id="rId53"/>
    <p:sldId id="575" r:id="rId54"/>
    <p:sldId id="561" r:id="rId55"/>
    <p:sldId id="568" r:id="rId56"/>
    <p:sldId id="562" r:id="rId57"/>
    <p:sldId id="569" r:id="rId58"/>
    <p:sldId id="563" r:id="rId59"/>
    <p:sldId id="566" r:id="rId60"/>
    <p:sldId id="567" r:id="rId61"/>
    <p:sldId id="564" r:id="rId62"/>
    <p:sldId id="574" r:id="rId63"/>
    <p:sldId id="516" r:id="rId64"/>
    <p:sldId id="635" r:id="rId65"/>
    <p:sldId id="517" r:id="rId66"/>
    <p:sldId id="509" r:id="rId67"/>
    <p:sldId id="538" r:id="rId68"/>
    <p:sldId id="634" r:id="rId69"/>
    <p:sldId id="504" r:id="rId70"/>
    <p:sldId id="505" r:id="rId71"/>
    <p:sldId id="510" r:id="rId72"/>
    <p:sldId id="394" r:id="rId73"/>
    <p:sldId id="579" r:id="rId74"/>
    <p:sldId id="636" r:id="rId75"/>
    <p:sldId id="580" r:id="rId76"/>
    <p:sldId id="582" r:id="rId77"/>
    <p:sldId id="592" r:id="rId78"/>
    <p:sldId id="584" r:id="rId79"/>
    <p:sldId id="637" r:id="rId80"/>
    <p:sldId id="611" r:id="rId81"/>
    <p:sldId id="593" r:id="rId82"/>
    <p:sldId id="590" r:id="rId83"/>
    <p:sldId id="586" r:id="rId84"/>
    <p:sldId id="591" r:id="rId85"/>
    <p:sldId id="602" r:id="rId86"/>
    <p:sldId id="500" r:id="rId87"/>
    <p:sldId id="587" r:id="rId88"/>
    <p:sldId id="595" r:id="rId89"/>
    <p:sldId id="613" r:id="rId90"/>
    <p:sldId id="609" r:id="rId91"/>
    <p:sldId id="599" r:id="rId92"/>
    <p:sldId id="588" r:id="rId93"/>
    <p:sldId id="598" r:id="rId94"/>
    <p:sldId id="498" r:id="rId95"/>
    <p:sldId id="616" r:id="rId96"/>
    <p:sldId id="403" r:id="rId97"/>
    <p:sldId id="655" r:id="rId98"/>
    <p:sldId id="404" r:id="rId99"/>
    <p:sldId id="405" r:id="rId100"/>
    <p:sldId id="406" r:id="rId101"/>
    <p:sldId id="408" r:id="rId102"/>
    <p:sldId id="410" r:id="rId103"/>
    <p:sldId id="577" r:id="rId104"/>
    <p:sldId id="617" r:id="rId105"/>
    <p:sldId id="572" r:id="rId106"/>
    <p:sldId id="576" r:id="rId107"/>
    <p:sldId id="619" r:id="rId108"/>
    <p:sldId id="618" r:id="rId109"/>
    <p:sldId id="612" r:id="rId110"/>
    <p:sldId id="621" r:id="rId111"/>
    <p:sldId id="443" r:id="rId112"/>
    <p:sldId id="640" r:id="rId113"/>
    <p:sldId id="641" r:id="rId114"/>
    <p:sldId id="451" r:id="rId115"/>
    <p:sldId id="532" r:id="rId116"/>
    <p:sldId id="639" r:id="rId117"/>
    <p:sldId id="424" r:id="rId118"/>
    <p:sldId id="452" r:id="rId119"/>
    <p:sldId id="426" r:id="rId120"/>
    <p:sldId id="427" r:id="rId121"/>
    <p:sldId id="428" r:id="rId122"/>
    <p:sldId id="429" r:id="rId123"/>
    <p:sldId id="430" r:id="rId124"/>
    <p:sldId id="432" r:id="rId125"/>
    <p:sldId id="433" r:id="rId126"/>
    <p:sldId id="638" r:id="rId127"/>
    <p:sldId id="434" r:id="rId128"/>
    <p:sldId id="435" r:id="rId129"/>
    <p:sldId id="436" r:id="rId130"/>
    <p:sldId id="437" r:id="rId131"/>
    <p:sldId id="438" r:id="rId132"/>
    <p:sldId id="439" r:id="rId133"/>
    <p:sldId id="440" r:id="rId134"/>
    <p:sldId id="441" r:id="rId135"/>
    <p:sldId id="442" r:id="rId136"/>
    <p:sldId id="352" r:id="rId137"/>
    <p:sldId id="258" r:id="rId138"/>
    <p:sldId id="654" r:id="rId139"/>
    <p:sldId id="259" r:id="rId140"/>
    <p:sldId id="261" r:id="rId141"/>
    <p:sldId id="263" r:id="rId142"/>
    <p:sldId id="397" r:id="rId143"/>
    <p:sldId id="453" r:id="rId144"/>
    <p:sldId id="396" r:id="rId145"/>
    <p:sldId id="401" r:id="rId146"/>
    <p:sldId id="501" r:id="rId147"/>
    <p:sldId id="455" r:id="rId148"/>
    <p:sldId id="456" r:id="rId149"/>
    <p:sldId id="533" r:id="rId150"/>
    <p:sldId id="530" r:id="rId151"/>
    <p:sldId id="645" r:id="rId152"/>
    <p:sldId id="460" r:id="rId153"/>
    <p:sldId id="461" r:id="rId154"/>
    <p:sldId id="462" r:id="rId155"/>
    <p:sldId id="266" r:id="rId156"/>
    <p:sldId id="267" r:id="rId157"/>
    <p:sldId id="268" r:id="rId158"/>
    <p:sldId id="467" r:id="rId159"/>
    <p:sldId id="465" r:id="rId160"/>
    <p:sldId id="457" r:id="rId161"/>
    <p:sldId id="497" r:id="rId162"/>
    <p:sldId id="646" r:id="rId163"/>
    <p:sldId id="393" r:id="rId164"/>
    <p:sldId id="447" r:id="rId165"/>
    <p:sldId id="494" r:id="rId166"/>
    <p:sldId id="647" r:id="rId167"/>
    <p:sldId id="495" r:id="rId168"/>
    <p:sldId id="496" r:id="rId169"/>
    <p:sldId id="458" r:id="rId170"/>
    <p:sldId id="448" r:id="rId171"/>
    <p:sldId id="459" r:id="rId172"/>
    <p:sldId id="366" r:id="rId173"/>
    <p:sldId id="648" r:id="rId174"/>
    <p:sldId id="511" r:id="rId175"/>
    <p:sldId id="382" r:id="rId176"/>
    <p:sldId id="656" r:id="rId177"/>
    <p:sldId id="534" r:id="rId178"/>
    <p:sldId id="535" r:id="rId179"/>
    <p:sldId id="528" r:id="rId180"/>
    <p:sldId id="472" r:id="rId181"/>
    <p:sldId id="367" r:id="rId182"/>
    <p:sldId id="514" r:id="rId183"/>
    <p:sldId id="515" r:id="rId184"/>
    <p:sldId id="650" r:id="rId185"/>
    <p:sldId id="651" r:id="rId186"/>
    <p:sldId id="529" r:id="rId187"/>
    <p:sldId id="384" r:id="rId188"/>
    <p:sldId id="368" r:id="rId189"/>
    <p:sldId id="374" r:id="rId190"/>
    <p:sldId id="652" r:id="rId191"/>
    <p:sldId id="653" r:id="rId192"/>
    <p:sldId id="407" r:id="rId1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57DF4E-4762-465D-BBB8-E8C246D95271}" type="datetimeFigureOut">
              <a:rPr lang="en-US" smtClean="0"/>
              <a:t>3/21/2023</a:t>
            </a:fld>
            <a:endParaRPr lang="en-US"/>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31851-BC2A-4C71-AA9D-2C525C503C6B}" type="slidenum">
              <a:rPr lang="en-US" smtClean="0"/>
              <a:t>‹#›</a:t>
            </a:fld>
            <a:endParaRPr lang="en-US"/>
          </a:p>
        </p:txBody>
      </p:sp>
    </p:spTree>
    <p:extLst>
      <p:ext uri="{BB962C8B-B14F-4D97-AF65-F5344CB8AC3E}">
        <p14:creationId xmlns:p14="http://schemas.microsoft.com/office/powerpoint/2010/main" val="319981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758EB3B-77B4-449E-BC78-8464668EB4DE}" type="slidenum">
              <a:rPr lang="cs-CZ" smtClean="0"/>
              <a:t>6</a:t>
            </a:fld>
            <a:endParaRPr lang="cs-CZ"/>
          </a:p>
        </p:txBody>
      </p:sp>
    </p:spTree>
    <p:extLst>
      <p:ext uri="{BB962C8B-B14F-4D97-AF65-F5344CB8AC3E}">
        <p14:creationId xmlns:p14="http://schemas.microsoft.com/office/powerpoint/2010/main" val="40386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a:spLocks noGrp="1"/>
          </p:cNvSpPr>
          <p:nvPr>
            <p:ph type="body" idx="1"/>
          </p:nvPr>
        </p:nvSpPr>
        <p:spPr/>
        <p:txBody>
          <a:bodyPr/>
          <a:lstStyle/>
          <a:p>
            <a:r>
              <a:rPr lang="cs-CZ" dirty="0"/>
              <a:t>  </a:t>
            </a:r>
          </a:p>
        </p:txBody>
      </p:sp>
      <p:sp>
        <p:nvSpPr>
          <p:cNvPr id="4" name="Zástupný symbol pro číslo snímku 3"/>
          <p:cNvSpPr>
            <a:spLocks noGrp="1"/>
          </p:cNvSpPr>
          <p:nvPr>
            <p:ph type="sldNum" sz="quarter" idx="10"/>
          </p:nvPr>
        </p:nvSpPr>
        <p:spPr/>
        <p:txBody>
          <a:bodyPr/>
          <a:lstStyle/>
          <a:p>
            <a:fld id="{1758EB3B-77B4-449E-BC78-8464668EB4DE}" type="slidenum">
              <a:rPr lang="cs-CZ" smtClean="0"/>
              <a:t>16</a:t>
            </a:fld>
            <a:endParaRPr lang="cs-CZ"/>
          </a:p>
        </p:txBody>
      </p:sp>
    </p:spTree>
    <p:extLst>
      <p:ext uri="{BB962C8B-B14F-4D97-AF65-F5344CB8AC3E}">
        <p14:creationId xmlns:p14="http://schemas.microsoft.com/office/powerpoint/2010/main" val="2049907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fld id="{2BAC1391-C826-418E-B201-EC771A1510C3}" type="slidenum">
              <a:rPr lang="en-US" altLang="en-US" sz="1200" baseline="0">
                <a:latin typeface="Arial" pitchFamily="34" charset="0"/>
              </a:rPr>
              <a:pPr eaLnBrk="1" hangingPunct="1"/>
              <a:t>137</a:t>
            </a:fld>
            <a:endParaRPr lang="en-US" altLang="en-US" sz="1200" baseline="0">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cs-CZ"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20713F6-735A-4CE0-840F-DC5A5D1A5FE7}" type="slidenum">
              <a:rPr lang="cs-CZ" smtClean="0"/>
              <a:t>163</a:t>
            </a:fld>
            <a:endParaRPr lang="cs-CZ"/>
          </a:p>
        </p:txBody>
      </p:sp>
    </p:spTree>
    <p:extLst>
      <p:ext uri="{BB962C8B-B14F-4D97-AF65-F5344CB8AC3E}">
        <p14:creationId xmlns:p14="http://schemas.microsoft.com/office/powerpoint/2010/main" val="12467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8402F989-5F7E-4FBA-A8FC-F457F74E63BF}"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322703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402F989-5F7E-4FBA-A8FC-F457F74E63BF}"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113331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402F989-5F7E-4FBA-A8FC-F457F74E63BF}"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480698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a:t>Kliknutím lze upravit styl.</a:t>
            </a:r>
            <a:endParaRPr lang="en-US"/>
          </a:p>
        </p:txBody>
      </p:sp>
      <p:sp>
        <p:nvSpPr>
          <p:cNvPr id="3" name="Zástupný symbol pro text 2"/>
          <p:cNvSpPr>
            <a:spLocks noGrp="1"/>
          </p:cNvSpPr>
          <p:nvPr>
            <p:ph type="body" sz="half" idx="1"/>
          </p:nvPr>
        </p:nvSpPr>
        <p:spPr>
          <a:xfrm>
            <a:off x="457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6" name="Rectangle 3"/>
          <p:cNvSpPr>
            <a:spLocks noGrp="1" noChangeArrowheads="1"/>
          </p:cNvSpPr>
          <p:nvPr>
            <p:ph type="sldNum" sz="quarter" idx="11"/>
          </p:nvPr>
        </p:nvSpPr>
        <p:spPr>
          <a:ln/>
        </p:spPr>
        <p:txBody>
          <a:bodyPr/>
          <a:lstStyle>
            <a:lvl1pPr>
              <a:defRPr/>
            </a:lvl1pPr>
          </a:lstStyle>
          <a:p>
            <a:pPr>
              <a:defRPr/>
            </a:pPr>
            <a:fld id="{B9A0775C-2892-4B3D-BC4A-C2B29D785523}" type="slidenum">
              <a:rPr lang="en-US" altLang="en-US"/>
              <a:pPr>
                <a:defRPr/>
              </a:pPr>
              <a:t>‹#›</a:t>
            </a:fld>
            <a:endParaRPr lang="en-US" altLang="en-US"/>
          </a:p>
        </p:txBody>
      </p:sp>
      <p:sp>
        <p:nvSpPr>
          <p:cNvPr id="7" name="Rectangle 16"/>
          <p:cNvSpPr>
            <a:spLocks noGrp="1" noChangeArrowheads="1"/>
          </p:cNvSpPr>
          <p:nvPr>
            <p:ph type="dt" sz="half" idx="12"/>
          </p:nvPr>
        </p:nvSpPr>
        <p:spPr>
          <a:ln/>
        </p:spPr>
        <p:txBody>
          <a:bodyPr/>
          <a:lstStyle>
            <a:lvl1pPr>
              <a:defRPr/>
            </a:lvl1pPr>
          </a:lstStyle>
          <a:p>
            <a:pPr>
              <a:defRPr/>
            </a:pPr>
            <a:r>
              <a:rPr lang="cs-CZ" altLang="en-US"/>
              <a:t>19.2.2006Praha 2007</a:t>
            </a:r>
            <a:endParaRPr lang="en-US" altLang="en-US"/>
          </a:p>
        </p:txBody>
      </p:sp>
    </p:spTree>
    <p:extLst>
      <p:ext uri="{BB962C8B-B14F-4D97-AF65-F5344CB8AC3E}">
        <p14:creationId xmlns:p14="http://schemas.microsoft.com/office/powerpoint/2010/main" val="446058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402F989-5F7E-4FBA-A8FC-F457F74E63BF}"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243101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402F989-5F7E-4FBA-A8FC-F457F74E63BF}"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885454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402F989-5F7E-4FBA-A8FC-F457F74E63BF}"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157843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402F989-5F7E-4FBA-A8FC-F457F74E63BF}"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3047929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402F989-5F7E-4FBA-A8FC-F457F74E63BF}"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102236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2F989-5F7E-4FBA-A8FC-F457F74E63BF}" type="datetimeFigureOut">
              <a:rPr lang="en-US" smtClean="0"/>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248573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402F989-5F7E-4FBA-A8FC-F457F74E63BF}"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399639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402F989-5F7E-4FBA-A8FC-F457F74E63BF}"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1068226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2F989-5F7E-4FBA-A8FC-F457F74E63BF}" type="datetimeFigureOut">
              <a:rPr lang="en-US" smtClean="0"/>
              <a:t>3/21/2023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EBF0EF-D3D6-48F3-98FB-30A241ADFF9A}" type="slidenum">
              <a:rPr lang="en-US" smtClean="0"/>
              <a:t>‹#›</a:t>
            </a:fld>
            <a:endParaRPr lang="en-US"/>
          </a:p>
        </p:txBody>
      </p:sp>
    </p:spTree>
    <p:extLst>
      <p:ext uri="{BB962C8B-B14F-4D97-AF65-F5344CB8AC3E}">
        <p14:creationId xmlns:p14="http://schemas.microsoft.com/office/powerpoint/2010/main" val="802704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png"/><Relationship Id="rId7" Type="http://schemas.openxmlformats.org/officeDocument/2006/relationships/image" Target="../media/image152.gif"/><Relationship Id="rId2" Type="http://schemas.openxmlformats.org/officeDocument/2006/relationships/image" Target="../media/image147.gif"/><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0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10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1.gif"/><Relationship Id="rId2" Type="http://schemas.openxmlformats.org/officeDocument/2006/relationships/image" Target="../media/image160.jpe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11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1.gif"/><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gif"/></Relationships>
</file>

<file path=ppt/slides/_rels/slide115.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jpeg"/></Relationships>
</file>

<file path=ppt/slides/_rels/slide116.xml.rels><?xml version="1.0" encoding="UTF-8" standalone="yes"?>
<Relationships xmlns="http://schemas.openxmlformats.org/package/2006/relationships"><Relationship Id="rId3" Type="http://schemas.openxmlformats.org/officeDocument/2006/relationships/image" Target="../media/image181.gif"/><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11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1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gif"/><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image" Target="../media/image188.png"/></Relationships>
</file>

<file path=ppt/slides/_rels/slide11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jpeg"/><Relationship Id="rId9" Type="http://schemas.openxmlformats.org/officeDocument/2006/relationships/image" Target="../media/image213.png"/></Relationships>
</file>

<file path=ppt/slides/_rels/slide13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en.wikipedia.org/wiki/Hemocyanin" TargetMode="External"/><Relationship Id="rId2" Type="http://schemas.openxmlformats.org/officeDocument/2006/relationships/image" Target="../media/image219.jpe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hyperlink" Target="https://en.wikipedia.org/wiki/Hemerythrin"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png"/><Relationship Id="rId1" Type="http://schemas.openxmlformats.org/officeDocument/2006/relationships/slideLayout" Target="../slideLayouts/slideLayout2.xml"/><Relationship Id="rId4" Type="http://schemas.openxmlformats.org/officeDocument/2006/relationships/image" Target="../media/image224.jpeg"/></Relationships>
</file>

<file path=ppt/slides/_rels/slide14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oleObject" Target="../embeddings/oleObject5.bin"/><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0.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2.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png"/><Relationship Id="rId1" Type="http://schemas.openxmlformats.org/officeDocument/2006/relationships/slideLayout" Target="../slideLayouts/slideLayout2.xml"/><Relationship Id="rId4" Type="http://schemas.openxmlformats.org/officeDocument/2006/relationships/image" Target="../media/image258.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264.jp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62.jpeg"/><Relationship Id="rId4" Type="http://schemas.openxmlformats.org/officeDocument/2006/relationships/image" Target="../media/image261.png"/></Relationships>
</file>

<file path=ppt/slides/_rels/slide177.xml.rels><?xml version="1.0" encoding="UTF-8" standalone="yes"?>
<Relationships xmlns="http://schemas.openxmlformats.org/package/2006/relationships"><Relationship Id="rId3" Type="http://schemas.openxmlformats.org/officeDocument/2006/relationships/image" Target="../media/image266.jpg"/><Relationship Id="rId2" Type="http://schemas.openxmlformats.org/officeDocument/2006/relationships/image" Target="../media/image265.jpeg"/><Relationship Id="rId1" Type="http://schemas.openxmlformats.org/officeDocument/2006/relationships/slideLayout" Target="../slideLayouts/slideLayout2.xml"/><Relationship Id="rId6" Type="http://schemas.openxmlformats.org/officeDocument/2006/relationships/image" Target="../media/image269.jpg"/><Relationship Id="rId5" Type="http://schemas.openxmlformats.org/officeDocument/2006/relationships/image" Target="../media/image268.jpeg"/><Relationship Id="rId4" Type="http://schemas.openxmlformats.org/officeDocument/2006/relationships/image" Target="../media/image267.png"/></Relationships>
</file>

<file path=ppt/slides/_rels/slide178.xml.rels><?xml version="1.0" encoding="UTF-8" standalone="yes"?>
<Relationships xmlns="http://schemas.openxmlformats.org/package/2006/relationships"><Relationship Id="rId2" Type="http://schemas.openxmlformats.org/officeDocument/2006/relationships/image" Target="../media/image270.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png"/><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181.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jpeg"/><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18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0.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gi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gif"/><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107.png"/><Relationship Id="rId10" Type="http://schemas.openxmlformats.org/officeDocument/2006/relationships/image" Target="../media/image110.png"/><Relationship Id="rId4" Type="http://schemas.openxmlformats.org/officeDocument/2006/relationships/oleObject" Target="../embeddings/oleObject2.bin"/><Relationship Id="rId9" Type="http://schemas.openxmlformats.org/officeDocument/2006/relationships/image" Target="../media/image10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en.wikipedia.org/wiki/Standard_electrode_potentia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2362201"/>
            <a:ext cx="8229600" cy="7159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en-US" b="1" dirty="0">
                <a:latin typeface="Times New Roman" pitchFamily="18" charset="0"/>
              </a:rPr>
              <a:t>Vodík</a:t>
            </a:r>
            <a:endParaRPr lang="cs-CZ" altLang="en-US" b="1" baseline="-25000" dirty="0">
              <a:latin typeface="Times New Roman" pitchFamily="18" charset="0"/>
            </a:endParaRPr>
          </a:p>
        </p:txBody>
      </p:sp>
    </p:spTree>
    <p:extLst>
      <p:ext uri="{BB962C8B-B14F-4D97-AF65-F5344CB8AC3E}">
        <p14:creationId xmlns:p14="http://schemas.microsoft.com/office/powerpoint/2010/main" val="176916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6248" y="179201"/>
            <a:ext cx="8229600" cy="792163"/>
          </a:xfrm>
        </p:spPr>
        <p:txBody>
          <a:bodyPr>
            <a:normAutofit/>
          </a:bodyPr>
          <a:lstStyle/>
          <a:p>
            <a:r>
              <a:rPr lang="cs-CZ" sz="2800" b="1" dirty="0">
                <a:latin typeface="+mn-lt"/>
              </a:rPr>
              <a:t>Spinové izomery vodíku</a:t>
            </a:r>
          </a:p>
        </p:txBody>
      </p:sp>
      <p:pic>
        <p:nvPicPr>
          <p:cNvPr id="1028" name="Picture 4" descr="VÃ½sledek obrÃ¡zku pro ortho para hydro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2438402"/>
            <a:ext cx="3124200" cy="860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7/7a/Ortho-para_H2_energies.jpg/800px-Ortho-para_H2_energ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1" y="3586267"/>
            <a:ext cx="3170484" cy="3142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4/41/Ortho-para_H2_Cvs.jpg/800px-Ortho-para_H2_Cv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2" y="3412315"/>
            <a:ext cx="3093419" cy="332155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46248" y="971364"/>
            <a:ext cx="8651503" cy="1323439"/>
          </a:xfrm>
          <a:prstGeom prst="rect">
            <a:avLst/>
          </a:prstGeom>
        </p:spPr>
        <p:txBody>
          <a:bodyPr wrap="square">
            <a:spAutoFit/>
          </a:bodyPr>
          <a:lstStyle/>
          <a:p>
            <a:r>
              <a:rPr lang="en-GB" altLang="en-US" sz="2000" dirty="0" err="1">
                <a:latin typeface="Arial" panose="020B0604020202020204" pitchFamily="34" charset="0"/>
                <a:cs typeface="Arial" panose="020B0604020202020204" pitchFamily="34" charset="0"/>
              </a:rPr>
              <a:t>Molekulový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existuje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2 </a:t>
            </a:r>
            <a:r>
              <a:rPr lang="en-GB" altLang="en-US" sz="2000" dirty="0" err="1">
                <a:latin typeface="Arial" panose="020B0604020202020204" pitchFamily="34" charset="0"/>
                <a:cs typeface="Arial" panose="020B0604020202020204" pitchFamily="34" charset="0"/>
              </a:rPr>
              <a:t>izomerních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formách</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endParaRPr lang="en-GB" altLang="en-US" sz="2000" i="1" dirty="0">
              <a:latin typeface="Arial" panose="020B0604020202020204" pitchFamily="34" charset="0"/>
              <a:cs typeface="Arial" panose="020B0604020202020204" pitchFamily="34" charset="0"/>
            </a:endParaRPr>
          </a:p>
          <a:p>
            <a:r>
              <a:rPr lang="en-GB" altLang="en-US" sz="2000" i="1" dirty="0" err="1">
                <a:latin typeface="Arial" panose="020B0604020202020204" pitchFamily="34" charset="0"/>
                <a:cs typeface="Arial" panose="020B0604020202020204" pitchFamily="34" charset="0"/>
              </a:rPr>
              <a:t>ortho</a:t>
            </a:r>
            <a:r>
              <a:rPr lang="en-GB" altLang="en-US" sz="2000" dirty="0" err="1">
                <a:latin typeface="Arial" panose="020B0604020202020204" pitchFamily="34" charset="0"/>
                <a:cs typeface="Arial" panose="020B0604020202020204" pitchFamily="34" charset="0"/>
              </a:rPr>
              <a:t>-vodík</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a </a:t>
            </a:r>
            <a:r>
              <a:rPr lang="en-GB" altLang="en-US" sz="2000" i="1" dirty="0">
                <a:latin typeface="Arial" panose="020B0604020202020204" pitchFamily="34" charset="0"/>
                <a:cs typeface="Arial" panose="020B0604020202020204" pitchFamily="34" charset="0"/>
              </a:rPr>
              <a:t>para-</a:t>
            </a:r>
            <a:r>
              <a:rPr lang="en-GB" altLang="en-US" sz="2000" dirty="0" err="1">
                <a:latin typeface="Arial" panose="020B0604020202020204" pitchFamily="34" charset="0"/>
                <a:cs typeface="Arial" panose="020B0604020202020204" pitchFamily="34" charset="0"/>
              </a:rPr>
              <a:t>vodík</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dle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spinu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jader</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lab</a:t>
            </a:r>
            <a:r>
              <a:rPr lang="cs-CZ" altLang="en-US" sz="2000" dirty="0">
                <a:latin typeface="Arial" panose="020B0604020202020204" pitchFamily="34" charset="0"/>
                <a:cs typeface="Arial" panose="020B0604020202020204" pitchFamily="34" charset="0"/>
              </a:rPr>
              <a:t>oratorní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cca</a:t>
            </a:r>
            <a:r>
              <a:rPr lang="en-GB" altLang="en-US" sz="2000" dirty="0">
                <a:latin typeface="Arial" panose="020B0604020202020204" pitchFamily="34" charset="0"/>
                <a:cs typeface="Arial" panose="020B0604020202020204" pitchFamily="34" charset="0"/>
              </a:rPr>
              <a:t> 75% </a:t>
            </a:r>
            <a:r>
              <a:rPr lang="en-GB" altLang="en-US" sz="2000" dirty="0" err="1">
                <a:latin typeface="Arial" panose="020B0604020202020204" pitchFamily="34" charset="0"/>
                <a:cs typeface="Arial" panose="020B0604020202020204" pitchFamily="34" charset="0"/>
              </a:rPr>
              <a:t>orthovodíku</a:t>
            </a:r>
            <a:r>
              <a:rPr lang="en-GB" altLang="en-US" sz="2000" dirty="0">
                <a:latin typeface="Arial" panose="020B0604020202020204" pitchFamily="34" charset="0"/>
                <a:cs typeface="Arial" panose="020B0604020202020204" pitchFamily="34" charset="0"/>
              </a:rPr>
              <a:t> a 25% </a:t>
            </a:r>
            <a:r>
              <a:rPr lang="en-GB" altLang="en-US" sz="2000" dirty="0" err="1">
                <a:latin typeface="Arial" panose="020B0604020202020204" pitchFamily="34" charset="0"/>
                <a:cs typeface="Arial" panose="020B0604020202020204" pitchFamily="34" charset="0"/>
              </a:rPr>
              <a:t>paravodíku</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741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152400" y="228600"/>
            <a:ext cx="8915400" cy="6553200"/>
          </a:xfrm>
        </p:spPr>
        <p:txBody>
          <a:bodyPr>
            <a:normAutofit fontScale="92500" lnSpcReduction="20000"/>
          </a:bodyPr>
          <a:lstStyle/>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Rozkladem některých kovalentních chloridů vod. parou:</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PCl</a:t>
            </a:r>
            <a:r>
              <a:rPr lang="cs-CZ" altLang="en-US" sz="2000" baseline="-25000" dirty="0">
                <a:latin typeface="Arial" panose="020B0604020202020204" pitchFamily="34" charset="0"/>
                <a:cs typeface="Arial" panose="020B0604020202020204" pitchFamily="34" charset="0"/>
                <a:sym typeface="Symbol" pitchFamily="18" charset="2"/>
              </a:rPr>
              <a:t>5</a:t>
            </a:r>
            <a:r>
              <a:rPr lang="cs-CZ" altLang="en-US" sz="2000" dirty="0">
                <a:latin typeface="Arial" panose="020B0604020202020204" pitchFamily="34" charset="0"/>
                <a:cs typeface="Arial" panose="020B0604020202020204" pitchFamily="34" charset="0"/>
                <a:sym typeface="Symbol" pitchFamily="18" charset="2"/>
              </a:rPr>
              <a:t> + 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  POCl</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sym typeface="Symbol" pitchFamily="18" charset="2"/>
              </a:rPr>
              <a:t> + 2HCl</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POCl</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sym typeface="Symbol" pitchFamily="18" charset="2"/>
              </a:rPr>
              <a:t> + 3 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  H</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sym typeface="Symbol" pitchFamily="18" charset="2"/>
              </a:rPr>
              <a:t>PO</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+ 3HCl</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Reakcí chloru s vod. parou na </a:t>
            </a:r>
            <a:r>
              <a:rPr lang="cs-CZ" altLang="en-US" sz="2000" dirty="0" err="1">
                <a:latin typeface="Arial" panose="020B0604020202020204" pitchFamily="34" charset="0"/>
                <a:cs typeface="Arial" panose="020B0604020202020204" pitchFamily="34" charset="0"/>
                <a:sym typeface="Symbol" pitchFamily="18" charset="2"/>
              </a:rPr>
              <a:t>rožhaveném</a:t>
            </a:r>
            <a:r>
              <a:rPr lang="cs-CZ" altLang="en-US" sz="2000" dirty="0">
                <a:latin typeface="Arial" panose="020B0604020202020204" pitchFamily="34" charset="0"/>
                <a:cs typeface="Arial" panose="020B0604020202020204" pitchFamily="34" charset="0"/>
                <a:sym typeface="Symbol" pitchFamily="18" charset="2"/>
              </a:rPr>
              <a:t> koksu:</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2Cl</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+ 2H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 + C  CO</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+ 4HCl    (T= 550</a:t>
            </a:r>
            <a:r>
              <a:rPr lang="cs-CZ" altLang="en-US" sz="2000" baseline="30000" dirty="0">
                <a:latin typeface="Arial" panose="020B0604020202020204" pitchFamily="34" charset="0"/>
                <a:cs typeface="Arial" panose="020B0604020202020204" pitchFamily="34" charset="0"/>
                <a:sym typeface="Symbol" pitchFamily="18" charset="2"/>
              </a:rPr>
              <a:t>0</a:t>
            </a:r>
            <a:r>
              <a:rPr lang="cs-CZ" altLang="en-US" sz="2000" dirty="0">
                <a:latin typeface="Arial" panose="020B0604020202020204" pitchFamily="34" charset="0"/>
                <a:cs typeface="Arial" panose="020B0604020202020204" pitchFamily="34" charset="0"/>
                <a:sym typeface="Symbol" pitchFamily="18" charset="2"/>
              </a:rPr>
              <a:t>C)</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Chlorací </a:t>
            </a:r>
            <a:r>
              <a:rPr lang="cs-CZ" altLang="en-US" sz="2000" dirty="0" err="1">
                <a:latin typeface="Arial" panose="020B0604020202020204" pitchFamily="34" charset="0"/>
                <a:cs typeface="Arial" panose="020B0604020202020204" pitchFamily="34" charset="0"/>
                <a:sym typeface="Symbol" pitchFamily="18" charset="2"/>
              </a:rPr>
              <a:t>org</a:t>
            </a:r>
            <a:r>
              <a:rPr lang="cs-CZ" altLang="en-US" sz="2000" dirty="0">
                <a:latin typeface="Arial" panose="020B0604020202020204" pitchFamily="34" charset="0"/>
                <a:cs typeface="Arial" panose="020B0604020202020204" pitchFamily="34" charset="0"/>
                <a:sym typeface="Symbol" pitchFamily="18" charset="2"/>
              </a:rPr>
              <a:t>. sloučenin:</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CH</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+ 4Cl</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CCl</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+ 4HCl</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a:t>
            </a:r>
          </a:p>
          <a:p>
            <a:pPr marL="0" indent="0">
              <a:buNone/>
            </a:pPr>
            <a:r>
              <a:rPr lang="cs-CZ" altLang="en-US" sz="2000" b="1" dirty="0" err="1">
                <a:latin typeface="Arial" panose="020B0604020202020204" pitchFamily="34" charset="0"/>
                <a:cs typeface="Arial" panose="020B0604020202020204" pitchFamily="34" charset="0"/>
              </a:rPr>
              <a:t>HBr</a:t>
            </a:r>
            <a:r>
              <a:rPr lang="cs-CZ" altLang="en-US" sz="2000" b="1" dirty="0">
                <a:latin typeface="Arial" panose="020B0604020202020204" pitchFamily="34" charset="0"/>
                <a:cs typeface="Arial" panose="020B0604020202020204" pitchFamily="34" charset="0"/>
              </a:rPr>
              <a:t>:</a:t>
            </a:r>
          </a:p>
          <a:p>
            <a:pPr>
              <a:buNone/>
            </a:pPr>
            <a:r>
              <a:rPr lang="cs-CZ" altLang="en-US" sz="2000" dirty="0">
                <a:latin typeface="Arial" panose="020B0604020202020204" pitchFamily="34" charset="0"/>
                <a:cs typeface="Arial" panose="020B0604020202020204" pitchFamily="34" charset="0"/>
              </a:rPr>
              <a:t>Hydrolýza kovalentních bromidů</a:t>
            </a:r>
          </a:p>
          <a:p>
            <a:pPr>
              <a:buNone/>
            </a:pPr>
            <a:r>
              <a:rPr lang="cs-CZ" altLang="en-US" sz="2000" dirty="0">
                <a:latin typeface="Arial" panose="020B0604020202020204" pitchFamily="34" charset="0"/>
                <a:cs typeface="Arial" panose="020B0604020202020204" pitchFamily="34" charset="0"/>
              </a:rPr>
              <a:t>			PBr</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+ 3H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a:t>
            </a:r>
            <a:r>
              <a:rPr lang="cs-CZ" altLang="en-US" sz="2000" dirty="0">
                <a:latin typeface="Arial" panose="020B0604020202020204" pitchFamily="34" charset="0"/>
                <a:cs typeface="Arial" panose="020B0604020202020204" pitchFamily="34" charset="0"/>
                <a:sym typeface="Symbol" pitchFamily="18" charset="2"/>
              </a:rPr>
              <a:t> H</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sym typeface="Symbol" pitchFamily="18" charset="2"/>
              </a:rPr>
              <a:t>PO</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sym typeface="Symbol" pitchFamily="18" charset="2"/>
              </a:rPr>
              <a:t> + 3 </a:t>
            </a:r>
            <a:r>
              <a:rPr lang="cs-CZ" altLang="en-US" sz="2000" dirty="0" err="1">
                <a:latin typeface="Arial" panose="020B0604020202020204" pitchFamily="34" charset="0"/>
                <a:cs typeface="Arial" panose="020B0604020202020204" pitchFamily="34" charset="0"/>
                <a:sym typeface="Symbol" pitchFamily="18" charset="2"/>
              </a:rPr>
              <a:t>HBr</a:t>
            </a:r>
            <a:endParaRPr lang="cs-CZ" altLang="en-US" sz="2000" dirty="0">
              <a:latin typeface="Arial" panose="020B0604020202020204" pitchFamily="34" charset="0"/>
              <a:cs typeface="Arial" panose="020B0604020202020204" pitchFamily="34" charset="0"/>
              <a:sym typeface="Symbol" pitchFamily="18" charset="2"/>
            </a:endParaRPr>
          </a:p>
          <a:p>
            <a:pPr>
              <a:buNone/>
            </a:pPr>
            <a:r>
              <a:rPr lang="cs-CZ" altLang="en-US" sz="2000" dirty="0">
                <a:latin typeface="Arial" panose="020B0604020202020204" pitchFamily="34" charset="0"/>
                <a:cs typeface="Arial" panose="020B0604020202020204" pitchFamily="34" charset="0"/>
                <a:sym typeface="Symbol" pitchFamily="18" charset="2"/>
              </a:rPr>
              <a:t>			PBr</a:t>
            </a:r>
            <a:r>
              <a:rPr lang="cs-CZ" altLang="en-US" sz="2000" baseline="-25000" dirty="0">
                <a:latin typeface="Arial" panose="020B0604020202020204" pitchFamily="34" charset="0"/>
                <a:cs typeface="Arial" panose="020B0604020202020204" pitchFamily="34" charset="0"/>
                <a:sym typeface="Symbol" pitchFamily="18" charset="2"/>
              </a:rPr>
              <a:t>5</a:t>
            </a:r>
            <a:r>
              <a:rPr lang="cs-CZ" altLang="en-US" sz="2000" dirty="0">
                <a:latin typeface="Arial" panose="020B0604020202020204" pitchFamily="34" charset="0"/>
                <a:cs typeface="Arial" panose="020B0604020202020204" pitchFamily="34" charset="0"/>
                <a:sym typeface="Symbol" pitchFamily="18" charset="2"/>
              </a:rPr>
              <a:t> + 4H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  H</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sym typeface="Symbol" pitchFamily="18" charset="2"/>
              </a:rPr>
              <a:t>PO</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+ 5HBr</a:t>
            </a:r>
          </a:p>
          <a:p>
            <a:pPr>
              <a:buNone/>
            </a:pPr>
            <a:endParaRPr lang="cs-CZ" altLang="en-US" sz="2000" dirty="0">
              <a:latin typeface="Arial" panose="020B0604020202020204" pitchFamily="34" charset="0"/>
              <a:cs typeface="Arial" panose="020B0604020202020204" pitchFamily="34" charset="0"/>
              <a:sym typeface="Symbol" pitchFamily="18" charset="2"/>
            </a:endParaRPr>
          </a:p>
          <a:p>
            <a:pPr>
              <a:buNone/>
            </a:pPr>
            <a:r>
              <a:rPr lang="cs-CZ" altLang="en-US" sz="2000" dirty="0">
                <a:latin typeface="Arial" panose="020B0604020202020204" pitchFamily="34" charset="0"/>
                <a:cs typeface="Arial" panose="020B0604020202020204" pitchFamily="34" charset="0"/>
                <a:sym typeface="Symbol" pitchFamily="18" charset="2"/>
              </a:rPr>
              <a:t>Vytěsněním z bromidů méně těkavou kyselinou</a:t>
            </a:r>
          </a:p>
          <a:p>
            <a:pPr>
              <a:buNone/>
            </a:pPr>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err="1">
                <a:latin typeface="Arial" panose="020B0604020202020204" pitchFamily="34" charset="0"/>
                <a:cs typeface="Arial" panose="020B0604020202020204" pitchFamily="34" charset="0"/>
                <a:sym typeface="Symbol" pitchFamily="18" charset="2"/>
              </a:rPr>
              <a:t>NaBr</a:t>
            </a:r>
            <a:r>
              <a:rPr lang="cs-CZ" altLang="en-US" sz="2000" dirty="0">
                <a:latin typeface="Arial" panose="020B0604020202020204" pitchFamily="34" charset="0"/>
                <a:cs typeface="Arial" panose="020B0604020202020204" pitchFamily="34" charset="0"/>
                <a:sym typeface="Symbol" pitchFamily="18" charset="2"/>
              </a:rPr>
              <a:t> + H</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sym typeface="Symbol" pitchFamily="18" charset="2"/>
              </a:rPr>
              <a:t>PO</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a:t>
            </a:r>
            <a:r>
              <a:rPr lang="cs-CZ" altLang="en-US" sz="2000" dirty="0" err="1">
                <a:latin typeface="Arial" panose="020B0604020202020204" pitchFamily="34" charset="0"/>
                <a:cs typeface="Arial" panose="020B0604020202020204" pitchFamily="34" charset="0"/>
                <a:sym typeface="Symbol" pitchFamily="18" charset="2"/>
              </a:rPr>
              <a:t>HBr</a:t>
            </a:r>
            <a:r>
              <a:rPr lang="cs-CZ" altLang="en-US" sz="2000" dirty="0">
                <a:latin typeface="Arial" panose="020B0604020202020204" pitchFamily="34" charset="0"/>
                <a:cs typeface="Arial" panose="020B0604020202020204" pitchFamily="34" charset="0"/>
                <a:sym typeface="Symbol" pitchFamily="18" charset="2"/>
              </a:rPr>
              <a:t> + NaH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PO</a:t>
            </a:r>
            <a:r>
              <a:rPr lang="cs-CZ" altLang="en-US" sz="2000" baseline="-25000" dirty="0">
                <a:latin typeface="Arial" panose="020B0604020202020204" pitchFamily="34" charset="0"/>
                <a:cs typeface="Arial" panose="020B0604020202020204" pitchFamily="34" charset="0"/>
                <a:sym typeface="Symbol" pitchFamily="18" charset="2"/>
              </a:rPr>
              <a:t>4</a:t>
            </a:r>
          </a:p>
          <a:p>
            <a:pPr>
              <a:buNone/>
            </a:pPr>
            <a:endParaRPr lang="cs-CZ" altLang="en-US" sz="2000" baseline="-25000" dirty="0">
              <a:latin typeface="Arial" panose="020B0604020202020204" pitchFamily="34" charset="0"/>
              <a:cs typeface="Arial" panose="020B0604020202020204" pitchFamily="34" charset="0"/>
              <a:sym typeface="Symbol" pitchFamily="18" charset="2"/>
            </a:endParaRPr>
          </a:p>
          <a:p>
            <a:pPr>
              <a:buNone/>
            </a:pPr>
            <a:r>
              <a:rPr lang="cs-CZ" altLang="en-US" sz="2000" dirty="0">
                <a:latin typeface="Arial" panose="020B0604020202020204" pitchFamily="34" charset="0"/>
                <a:cs typeface="Arial" panose="020B0604020202020204" pitchFamily="34" charset="0"/>
                <a:sym typeface="Symbol" pitchFamily="18" charset="2"/>
              </a:rPr>
              <a:t>Oxidací kovalentních hydridů bromem ve vod. roztoku:</a:t>
            </a:r>
          </a:p>
          <a:p>
            <a:pPr>
              <a:buNone/>
            </a:pPr>
            <a:r>
              <a:rPr lang="cs-CZ" altLang="en-US" sz="2000" dirty="0">
                <a:latin typeface="Arial" panose="020B0604020202020204" pitchFamily="34" charset="0"/>
                <a:cs typeface="Arial" panose="020B0604020202020204" pitchFamily="34" charset="0"/>
                <a:sym typeface="Symbol" pitchFamily="18" charset="2"/>
              </a:rPr>
              <a:t>			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S.aq + Br</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S + 2HBr.aq</a:t>
            </a:r>
          </a:p>
        </p:txBody>
      </p:sp>
    </p:spTree>
    <p:extLst>
      <p:ext uri="{BB962C8B-B14F-4D97-AF65-F5344CB8AC3E}">
        <p14:creationId xmlns:p14="http://schemas.microsoft.com/office/powerpoint/2010/main" val="18931405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152400" y="152403"/>
            <a:ext cx="8915400" cy="6476999"/>
          </a:xfrm>
        </p:spPr>
        <p:txBody>
          <a:bodyPr>
            <a:noAutofit/>
          </a:bodyPr>
          <a:lstStyle/>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Bromací </a:t>
            </a:r>
            <a:r>
              <a:rPr lang="cs-CZ" altLang="en-US" sz="2000" dirty="0" err="1">
                <a:latin typeface="Arial" panose="020B0604020202020204" pitchFamily="34" charset="0"/>
                <a:cs typeface="Arial" panose="020B0604020202020204" pitchFamily="34" charset="0"/>
              </a:rPr>
              <a:t>org</a:t>
            </a:r>
            <a:r>
              <a:rPr lang="cs-CZ" altLang="en-US" sz="2000" dirty="0">
                <a:latin typeface="Arial" panose="020B0604020202020204" pitchFamily="34" charset="0"/>
                <a:cs typeface="Arial" panose="020B0604020202020204" pitchFamily="34" charset="0"/>
              </a:rPr>
              <a:t>. sloučenin:</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CH</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+ 4Br</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CBr</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+ 4HBr</a:t>
            </a:r>
          </a:p>
          <a:p>
            <a:pPr algn="just" eaLnBrk="1" hangingPunct="1">
              <a:buFont typeface="Wingdings" pitchFamily="2" charset="2"/>
              <a:buNone/>
            </a:pPr>
            <a:endParaRPr lang="cs-CZ" altLang="en-US" sz="2000" b="1" dirty="0">
              <a:latin typeface="Arial" panose="020B0604020202020204" pitchFamily="34" charset="0"/>
              <a:cs typeface="Arial" panose="020B0604020202020204" pitchFamily="34" charset="0"/>
              <a:sym typeface="Symbol" pitchFamily="18" charset="2"/>
            </a:endParaRPr>
          </a:p>
          <a:p>
            <a:pPr algn="just" eaLnBrk="1" hangingPunct="1">
              <a:buFont typeface="Wingdings" pitchFamily="2" charset="2"/>
              <a:buNone/>
            </a:pPr>
            <a:r>
              <a:rPr lang="cs-CZ" altLang="en-US" sz="2000" b="1" dirty="0">
                <a:latin typeface="Arial" panose="020B0604020202020204" pitchFamily="34" charset="0"/>
                <a:cs typeface="Arial" panose="020B0604020202020204" pitchFamily="34" charset="0"/>
                <a:sym typeface="Symbol" pitchFamily="18" charset="2"/>
              </a:rPr>
              <a:t>HI:</a:t>
            </a:r>
          </a:p>
          <a:p>
            <a:pPr algn="just" eaLnBrk="1" hangingPunct="1">
              <a:buFontTx/>
              <a:buChar char="-"/>
            </a:pPr>
            <a:r>
              <a:rPr lang="cs-CZ" altLang="en-US" sz="2000" dirty="0">
                <a:latin typeface="Arial" panose="020B0604020202020204" pitchFamily="34" charset="0"/>
                <a:cs typeface="Arial" panose="020B0604020202020204" pitchFamily="34" charset="0"/>
                <a:sym typeface="Symbol" pitchFamily="18" charset="2"/>
              </a:rPr>
              <a:t>příprava analogicky k </a:t>
            </a:r>
            <a:r>
              <a:rPr lang="cs-CZ" altLang="en-US" sz="2000" dirty="0" err="1">
                <a:latin typeface="Arial" panose="020B0604020202020204" pitchFamily="34" charset="0"/>
                <a:cs typeface="Arial" panose="020B0604020202020204" pitchFamily="34" charset="0"/>
                <a:sym typeface="Symbol" pitchFamily="18" charset="2"/>
              </a:rPr>
              <a:t>HBr</a:t>
            </a:r>
            <a:endParaRPr lang="cs-CZ" altLang="en-US" sz="2000" dirty="0">
              <a:latin typeface="Arial" panose="020B0604020202020204" pitchFamily="34" charset="0"/>
              <a:cs typeface="Arial" panose="020B0604020202020204" pitchFamily="34" charset="0"/>
              <a:sym typeface="Symbol" pitchFamily="18" charset="2"/>
            </a:endParaRPr>
          </a:p>
          <a:p>
            <a:pPr algn="just" eaLnBrk="1" hangingPunct="1">
              <a:buFontTx/>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Např</a:t>
            </a:r>
            <a:r>
              <a:rPr lang="cs-CZ" altLang="en-US" sz="2000" dirty="0">
                <a:latin typeface="Arial" panose="020B0604020202020204" pitchFamily="34" charset="0"/>
                <a:cs typeface="Arial" panose="020B0604020202020204" pitchFamily="34" charset="0"/>
              </a:rPr>
              <a:t>:</a:t>
            </a:r>
          </a:p>
          <a:p>
            <a:pPr algn="just" eaLnBrk="1" hangingPunct="1">
              <a:buFontTx/>
              <a:buNone/>
            </a:pP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S.aq + I</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S + 2HI.aq</a:t>
            </a:r>
          </a:p>
          <a:p>
            <a:pPr algn="just" eaLnBrk="1" hangingPunct="1">
              <a:buFontTx/>
              <a:buNone/>
            </a:pPr>
            <a:endParaRPr lang="cs-CZ" altLang="en-US" sz="2000" dirty="0">
              <a:latin typeface="Arial" panose="020B0604020202020204" pitchFamily="34" charset="0"/>
              <a:cs typeface="Arial" panose="020B0604020202020204" pitchFamily="34" charset="0"/>
            </a:endParaRPr>
          </a:p>
          <a:p>
            <a:pPr algn="just" eaLnBrk="1" hangingPunct="1">
              <a:buFontTx/>
              <a:buNone/>
            </a:pPr>
            <a:r>
              <a:rPr lang="cs-CZ" altLang="en-US" sz="2000" b="1" dirty="0" err="1">
                <a:latin typeface="Arial" panose="020B0604020202020204" pitchFamily="34" charset="0"/>
                <a:cs typeface="Arial" panose="020B0604020202020204" pitchFamily="34" charset="0"/>
              </a:rPr>
              <a:t>Halogenvodíkové</a:t>
            </a:r>
            <a:r>
              <a:rPr lang="cs-CZ" altLang="en-US" sz="2000" b="1" dirty="0">
                <a:latin typeface="Arial" panose="020B0604020202020204" pitchFamily="34" charset="0"/>
                <a:cs typeface="Arial" panose="020B0604020202020204" pitchFamily="34" charset="0"/>
              </a:rPr>
              <a:t> kyseliny</a:t>
            </a:r>
            <a:r>
              <a:rPr lang="cs-CZ" altLang="en-US" sz="2000" dirty="0">
                <a:latin typeface="Arial" panose="020B0604020202020204" pitchFamily="34" charset="0"/>
                <a:cs typeface="Arial" panose="020B0604020202020204" pitchFamily="34" charset="0"/>
              </a:rPr>
              <a:t>- adsorpcí halogenvodíku v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a:t>
            </a:r>
          </a:p>
          <a:p>
            <a:pPr algn="just" eaLnBrk="1" hangingPunct="1">
              <a:buFontTx/>
              <a:buNone/>
            </a:pPr>
            <a:r>
              <a:rPr lang="cs-CZ" altLang="en-US" sz="2000" dirty="0">
                <a:latin typeface="Arial" panose="020B0604020202020204" pitchFamily="34" charset="0"/>
                <a:cs typeface="Arial" panose="020B0604020202020204" pitchFamily="34" charset="0"/>
              </a:rPr>
              <a:t>Obchodní preparáty: 48% HF, 37% </a:t>
            </a:r>
            <a:r>
              <a:rPr lang="cs-CZ" altLang="en-US" sz="2000" dirty="0" err="1">
                <a:latin typeface="Arial" panose="020B0604020202020204" pitchFamily="34" charset="0"/>
                <a:cs typeface="Arial" panose="020B0604020202020204" pitchFamily="34" charset="0"/>
              </a:rPr>
              <a:t>HCl</a:t>
            </a:r>
            <a:r>
              <a:rPr lang="cs-CZ" altLang="en-US" sz="2000" dirty="0">
                <a:latin typeface="Arial" panose="020B0604020202020204" pitchFamily="34" charset="0"/>
                <a:cs typeface="Arial" panose="020B0604020202020204" pitchFamily="34" charset="0"/>
              </a:rPr>
              <a:t>, 48%HBr, 47%HI</a:t>
            </a:r>
          </a:p>
          <a:p>
            <a:pPr algn="just" eaLnBrk="1" hangingPunct="1">
              <a:buFontTx/>
              <a:buNone/>
            </a:pPr>
            <a:r>
              <a:rPr lang="cs-CZ" altLang="en-US" sz="2000" dirty="0">
                <a:latin typeface="Arial" panose="020B0604020202020204" pitchFamily="34" charset="0"/>
                <a:cs typeface="Arial" panose="020B0604020202020204" pitchFamily="34" charset="0"/>
              </a:rPr>
              <a:t>	</a:t>
            </a:r>
          </a:p>
          <a:p>
            <a:pPr algn="just" eaLnBrk="1" hangingPunct="1">
              <a:buFont typeface="Wingdings" pitchFamily="2" charset="2"/>
              <a:buNone/>
            </a:pPr>
            <a:r>
              <a:rPr lang="cs-CZ" altLang="en-US" sz="2000" i="1" dirty="0">
                <a:latin typeface="Arial" panose="020B0604020202020204" pitchFamily="34" charset="0"/>
                <a:cs typeface="Arial" panose="020B0604020202020204" pitchFamily="34" charset="0"/>
              </a:rPr>
              <a:t>Použití</a:t>
            </a:r>
          </a:p>
          <a:p>
            <a:pPr algn="just">
              <a:buNone/>
            </a:pPr>
            <a:r>
              <a:rPr lang="cs-CZ" altLang="en-US" sz="2000" b="1" dirty="0">
                <a:latin typeface="Arial" panose="020B0604020202020204" pitchFamily="34" charset="0"/>
                <a:cs typeface="Arial" panose="020B0604020202020204" pitchFamily="34" charset="0"/>
              </a:rPr>
              <a:t>HF:</a:t>
            </a:r>
            <a:r>
              <a:rPr lang="cs-CZ" altLang="en-US" sz="2000" dirty="0">
                <a:latin typeface="Arial" panose="020B0604020202020204" pitchFamily="34" charset="0"/>
                <a:cs typeface="Arial" panose="020B0604020202020204" pitchFamily="34" charset="0"/>
              </a:rPr>
              <a:t> výroba fluor. derivátů, výroba polovodičů, F</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freonů, </a:t>
            </a:r>
            <a:r>
              <a:rPr lang="cs-CZ" altLang="en-US" sz="2000" dirty="0" err="1">
                <a:latin typeface="Arial" panose="020B0604020202020204" pitchFamily="34" charset="0"/>
                <a:cs typeface="Arial" panose="020B0604020202020204" pitchFamily="34" charset="0"/>
              </a:rPr>
              <a:t>fluoroplastů</a:t>
            </a:r>
            <a:r>
              <a:rPr lang="cs-CZ" altLang="en-US" sz="2000" dirty="0">
                <a:latin typeface="Arial" panose="020B0604020202020204" pitchFamily="34" charset="0"/>
                <a:cs typeface="Arial" panose="020B0604020202020204" pitchFamily="34" charset="0"/>
              </a:rPr>
              <a:t>; významné nevodné ionizující rozpouštědlo</a:t>
            </a:r>
          </a:p>
          <a:p>
            <a:pPr algn="just">
              <a:buNone/>
            </a:pPr>
            <a:r>
              <a:rPr lang="cs-CZ" altLang="en-US" sz="2000" b="1" dirty="0" err="1">
                <a:latin typeface="Arial" panose="020B0604020202020204" pitchFamily="34" charset="0"/>
                <a:cs typeface="Arial" panose="020B0604020202020204" pitchFamily="34" charset="0"/>
              </a:rPr>
              <a:t>HCl</a:t>
            </a:r>
            <a:r>
              <a:rPr lang="cs-CZ" altLang="en-US" sz="2000" b="1"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výroba chlor. derivátů, výroba řady solí, hydrolytické odbourávání bílkovin, </a:t>
            </a:r>
            <a:r>
              <a:rPr lang="cs-CZ" sz="2000" dirty="0">
                <a:latin typeface="Arial" panose="020B0604020202020204" pitchFamily="34" charset="0"/>
                <a:cs typeface="Arial" panose="020B0604020202020204" pitchFamily="34" charset="0"/>
              </a:rPr>
              <a:t>součást žaludeční šťávy (0.3- 0.5 %)</a:t>
            </a:r>
          </a:p>
          <a:p>
            <a:pPr algn="just">
              <a:buNone/>
            </a:pPr>
            <a:r>
              <a:rPr lang="cs-CZ" altLang="en-US" sz="2000" b="1" dirty="0" err="1">
                <a:latin typeface="Arial" panose="020B0604020202020204" pitchFamily="34" charset="0"/>
                <a:cs typeface="Arial" panose="020B0604020202020204" pitchFamily="34" charset="0"/>
              </a:rPr>
              <a:t>HBr</a:t>
            </a:r>
            <a:r>
              <a:rPr lang="cs-CZ" altLang="en-US" sz="2000" b="1" dirty="0">
                <a:latin typeface="Arial" panose="020B0604020202020204" pitchFamily="34" charset="0"/>
                <a:cs typeface="Arial" panose="020B0604020202020204" pitchFamily="34" charset="0"/>
              </a:rPr>
              <a:t>, HI: </a:t>
            </a:r>
            <a:r>
              <a:rPr lang="cs-CZ" altLang="en-US" sz="2000" dirty="0">
                <a:latin typeface="Arial" panose="020B0604020202020204" pitchFamily="34" charset="0"/>
                <a:cs typeface="Arial" panose="020B0604020202020204" pitchFamily="34" charset="0"/>
              </a:rPr>
              <a:t>příprava solí</a:t>
            </a:r>
          </a:p>
        </p:txBody>
      </p:sp>
    </p:spTree>
    <p:extLst>
      <p:ext uri="{BB962C8B-B14F-4D97-AF65-F5344CB8AC3E}">
        <p14:creationId xmlns:p14="http://schemas.microsoft.com/office/powerpoint/2010/main" val="26693185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152400" y="381000"/>
            <a:ext cx="8763000" cy="6248400"/>
          </a:xfrm>
        </p:spPr>
        <p:txBody>
          <a:bodyPr>
            <a:normAutofit/>
          </a:bodyPr>
          <a:lstStyle/>
          <a:p>
            <a:pPr marL="0" indent="0" algn="ctr">
              <a:buNone/>
            </a:pPr>
            <a:r>
              <a:rPr lang="cs-CZ" altLang="en-US" b="1" dirty="0">
                <a:latin typeface="Arial" panose="020B0604020202020204" pitchFamily="34" charset="0"/>
                <a:cs typeface="Arial" panose="020B0604020202020204" pitchFamily="34" charset="0"/>
              </a:rPr>
              <a:t>Halogenidy</a:t>
            </a:r>
          </a:p>
          <a:p>
            <a:pPr eaLnBrk="1" hangingPunct="1">
              <a:buFont typeface="Wingdings" pitchFamily="2" charset="2"/>
              <a:buNone/>
            </a:pPr>
            <a:r>
              <a:rPr lang="cs-CZ" altLang="en-US" sz="2400" dirty="0">
                <a:latin typeface="Arial" panose="020B0604020202020204" pitchFamily="34" charset="0"/>
                <a:cs typeface="Arial" panose="020B0604020202020204" pitchFamily="34" charset="0"/>
              </a:rPr>
              <a:t>- iontové</a:t>
            </a:r>
          </a:p>
          <a:p>
            <a:pPr eaLnBrk="1" hangingPunct="1">
              <a:buFont typeface="Wingdings" pitchFamily="2" charset="2"/>
              <a:buNone/>
            </a:pPr>
            <a:r>
              <a:rPr lang="cs-CZ" altLang="en-US" sz="2400" dirty="0">
                <a:latin typeface="Arial" panose="020B0604020202020204" pitchFamily="34" charset="0"/>
                <a:cs typeface="Arial" panose="020B0604020202020204" pitchFamily="34" charset="0"/>
              </a:rPr>
              <a:t>- kovalentní</a:t>
            </a:r>
          </a:p>
          <a:p>
            <a:pPr eaLnBrk="1" hangingPunct="1">
              <a:buFont typeface="Wingdings" pitchFamily="2" charset="2"/>
              <a:buNone/>
            </a:pPr>
            <a:endParaRPr lang="cs-CZ" altLang="en-US" sz="2400" dirty="0">
              <a:latin typeface="Arial" panose="020B0604020202020204" pitchFamily="34" charset="0"/>
              <a:cs typeface="Arial" panose="020B0604020202020204" pitchFamily="34" charset="0"/>
            </a:endParaRPr>
          </a:p>
          <a:p>
            <a:pPr marL="0" indent="0" algn="ctr">
              <a:buNone/>
            </a:pPr>
            <a:r>
              <a:rPr lang="cs-CZ" altLang="en-US" b="1" dirty="0">
                <a:latin typeface="Arial" panose="020B0604020202020204" pitchFamily="34" charset="0"/>
                <a:cs typeface="Arial" panose="020B0604020202020204" pitchFamily="34" charset="0"/>
              </a:rPr>
              <a:t>Iontové halogenidy</a:t>
            </a:r>
          </a:p>
          <a:p>
            <a:pPr marL="0" indent="0" algn="ctr">
              <a:buNone/>
            </a:pPr>
            <a:endParaRPr lang="cs-CZ" altLang="en-US" sz="2400" b="1" dirty="0">
              <a:latin typeface="Arial" panose="020B0604020202020204" pitchFamily="34" charset="0"/>
              <a:cs typeface="Arial" panose="020B0604020202020204" pitchFamily="34" charset="0"/>
            </a:endParaRPr>
          </a:p>
          <a:p>
            <a:pPr eaLnBrk="1" hangingPunct="1">
              <a:buFontTx/>
              <a:buChar char="-"/>
            </a:pPr>
            <a:r>
              <a:rPr lang="cs-CZ" altLang="en-US" sz="2400" dirty="0">
                <a:latin typeface="Arial" panose="020B0604020202020204" pitchFamily="34" charset="0"/>
                <a:cs typeface="Arial" panose="020B0604020202020204" pitchFamily="34" charset="0"/>
              </a:rPr>
              <a:t>halogenidy s elektropozitivními prvky, velký rozdíl elektronegativit (např. </a:t>
            </a:r>
            <a:r>
              <a:rPr lang="cs-CZ" altLang="en-US" sz="2400" dirty="0" err="1">
                <a:latin typeface="Arial" panose="020B0604020202020204" pitchFamily="34" charset="0"/>
                <a:cs typeface="Arial" panose="020B0604020202020204" pitchFamily="34" charset="0"/>
              </a:rPr>
              <a:t>LiF</a:t>
            </a:r>
            <a:r>
              <a:rPr lang="cs-CZ" altLang="en-US" sz="2400" dirty="0">
                <a:latin typeface="Arial" panose="020B0604020202020204" pitchFamily="34" charset="0"/>
                <a:cs typeface="Arial" panose="020B0604020202020204" pitchFamily="34" charset="0"/>
              </a:rPr>
              <a:t>)</a:t>
            </a:r>
          </a:p>
          <a:p>
            <a:pPr marL="0" indent="0" eaLnBrk="1" hangingPunct="1">
              <a:buNone/>
            </a:pPr>
            <a:endParaRPr lang="cs-CZ" altLang="en-US" sz="24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400" dirty="0">
                <a:latin typeface="Arial" panose="020B0604020202020204" pitchFamily="34" charset="0"/>
                <a:cs typeface="Arial" panose="020B0604020202020204" pitchFamily="34" charset="0"/>
              </a:rPr>
              <a:t>- málo těkavé, pevné, stálé látky, většinou dobře rozpustné v H</a:t>
            </a:r>
            <a:r>
              <a:rPr lang="cs-CZ" altLang="en-US" sz="2400" baseline="-25000" dirty="0">
                <a:latin typeface="Arial" panose="020B0604020202020204" pitchFamily="34" charset="0"/>
                <a:cs typeface="Arial" panose="020B0604020202020204" pitchFamily="34" charset="0"/>
              </a:rPr>
              <a:t>2</a:t>
            </a:r>
            <a:r>
              <a:rPr lang="cs-CZ" altLang="en-US" sz="2400" dirty="0">
                <a:latin typeface="Arial" panose="020B0604020202020204" pitchFamily="34" charset="0"/>
                <a:cs typeface="Arial" panose="020B0604020202020204" pitchFamily="34" charset="0"/>
              </a:rPr>
              <a:t>O, výjimku tvoří některé fluoridy s vysokými mřížkovými energiemi (</a:t>
            </a:r>
            <a:r>
              <a:rPr lang="cs-CZ" altLang="en-US" sz="2400" dirty="0" err="1">
                <a:latin typeface="Arial" panose="020B0604020202020204" pitchFamily="34" charset="0"/>
                <a:cs typeface="Arial" panose="020B0604020202020204" pitchFamily="34" charset="0"/>
              </a:rPr>
              <a:t>LiF</a:t>
            </a:r>
            <a:r>
              <a:rPr lang="cs-CZ" altLang="en-US" sz="2400" dirty="0">
                <a:latin typeface="Arial" panose="020B0604020202020204" pitchFamily="34" charset="0"/>
                <a:cs typeface="Arial" panose="020B0604020202020204" pitchFamily="34" charset="0"/>
              </a:rPr>
              <a:t>, CaF</a:t>
            </a:r>
            <a:r>
              <a:rPr lang="cs-CZ" altLang="en-US" sz="2400" baseline="-25000" dirty="0">
                <a:latin typeface="Arial" panose="020B0604020202020204" pitchFamily="34" charset="0"/>
                <a:cs typeface="Arial" panose="020B0604020202020204" pitchFamily="34" charset="0"/>
              </a:rPr>
              <a:t>2</a:t>
            </a:r>
            <a:r>
              <a:rPr lang="cs-CZ" altLang="en-US" sz="2400" dirty="0">
                <a:latin typeface="Arial" panose="020B0604020202020204" pitchFamily="34" charset="0"/>
                <a:cs typeface="Arial" panose="020B0604020202020204" pitchFamily="34" charset="0"/>
              </a:rPr>
              <a:t>, SrF</a:t>
            </a:r>
            <a:r>
              <a:rPr lang="cs-CZ" altLang="en-US" sz="2400" baseline="-25000" dirty="0">
                <a:latin typeface="Arial" panose="020B0604020202020204" pitchFamily="34" charset="0"/>
                <a:cs typeface="Arial" panose="020B0604020202020204" pitchFamily="34" charset="0"/>
              </a:rPr>
              <a:t>2</a:t>
            </a:r>
            <a:r>
              <a:rPr lang="cs-CZ" altLang="en-US" sz="2400" dirty="0">
                <a:latin typeface="Arial" panose="020B0604020202020204" pitchFamily="34" charset="0"/>
                <a:cs typeface="Arial" panose="020B0604020202020204" pitchFamily="34" charset="0"/>
              </a:rPr>
              <a:t>, BaF</a:t>
            </a:r>
            <a:r>
              <a:rPr lang="cs-CZ" altLang="en-US" sz="2400" baseline="-25000" dirty="0">
                <a:latin typeface="Arial" panose="020B0604020202020204" pitchFamily="34" charset="0"/>
                <a:cs typeface="Arial" panose="020B0604020202020204" pitchFamily="34" charset="0"/>
              </a:rPr>
              <a:t>2</a:t>
            </a:r>
            <a:r>
              <a:rPr lang="cs-CZ" altLang="en-US" sz="2400" dirty="0">
                <a:latin typeface="Arial" panose="020B0604020202020204" pitchFamily="34" charset="0"/>
                <a:cs typeface="Arial" panose="020B0604020202020204" pitchFamily="34" charset="0"/>
              </a:rPr>
              <a:t>, fluoridy lanthanoidů a aktinoidů)</a:t>
            </a:r>
          </a:p>
        </p:txBody>
      </p:sp>
    </p:spTree>
    <p:extLst>
      <p:ext uri="{BB962C8B-B14F-4D97-AF65-F5344CB8AC3E}">
        <p14:creationId xmlns:p14="http://schemas.microsoft.com/office/powerpoint/2010/main" val="26590090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228600" y="381000"/>
            <a:ext cx="8686800" cy="6019800"/>
          </a:xfrm>
        </p:spPr>
        <p:txBody>
          <a:bodyPr>
            <a:normAutofit/>
          </a:bodyPr>
          <a:lstStyle/>
          <a:p>
            <a:pPr marL="0" indent="0" algn="ctr">
              <a:buNone/>
            </a:pPr>
            <a:r>
              <a:rPr lang="cs-CZ" altLang="en-US" b="1" dirty="0">
                <a:latin typeface="Arial" panose="020B0604020202020204" pitchFamily="34" charset="0"/>
                <a:cs typeface="Arial" panose="020B0604020202020204" pitchFamily="34" charset="0"/>
              </a:rPr>
              <a:t>Kovalentní halogenidy</a:t>
            </a:r>
          </a:p>
          <a:p>
            <a:pPr marL="0" indent="0">
              <a:buNone/>
            </a:pPr>
            <a:endParaRPr lang="cs-CZ" altLang="en-US" sz="2000" b="1" dirty="0">
              <a:latin typeface="Arial" panose="020B0604020202020204" pitchFamily="34" charset="0"/>
              <a:cs typeface="Arial" panose="020B0604020202020204" pitchFamily="34" charset="0"/>
            </a:endParaRPr>
          </a:p>
          <a:p>
            <a:pPr eaLnBrk="1" hangingPunct="1">
              <a:buFontTx/>
              <a:buChar char="-"/>
            </a:pPr>
            <a:r>
              <a:rPr lang="cs-CZ" altLang="en-US" sz="2000" dirty="0">
                <a:latin typeface="Arial" panose="020B0604020202020204" pitchFamily="34" charset="0"/>
                <a:cs typeface="Arial" panose="020B0604020202020204" pitchFamily="34" charset="0"/>
              </a:rPr>
              <a:t>malý rozdíl </a:t>
            </a:r>
            <a:r>
              <a:rPr lang="cs-CZ" altLang="en-US" sz="2000" dirty="0" err="1">
                <a:latin typeface="Arial" panose="020B0604020202020204" pitchFamily="34" charset="0"/>
                <a:cs typeface="Arial" panose="020B0604020202020204" pitchFamily="34" charset="0"/>
              </a:rPr>
              <a:t>ele</a:t>
            </a:r>
            <a:r>
              <a:rPr lang="en-US" altLang="en-US" sz="2000" dirty="0">
                <a:latin typeface="Arial" panose="020B0604020202020204" pitchFamily="34" charset="0"/>
                <a:cs typeface="Arial" panose="020B0604020202020204" pitchFamily="34" charset="0"/>
              </a:rPr>
              <a:t>k</a:t>
            </a:r>
            <a:r>
              <a:rPr lang="cs-CZ" altLang="en-US" sz="2000" dirty="0" err="1">
                <a:latin typeface="Arial" panose="020B0604020202020204" pitchFamily="34" charset="0"/>
                <a:cs typeface="Arial" panose="020B0604020202020204" pitchFamily="34" charset="0"/>
              </a:rPr>
              <a:t>tronegativit</a:t>
            </a:r>
            <a:endParaRPr lang="cs-CZ" altLang="en-US" sz="2000" dirty="0">
              <a:latin typeface="Arial" panose="020B0604020202020204" pitchFamily="34" charset="0"/>
              <a:cs typeface="Arial" panose="020B0604020202020204" pitchFamily="34" charset="0"/>
            </a:endParaRPr>
          </a:p>
          <a:p>
            <a:pPr eaLnBrk="1" hangingPunct="1">
              <a:buFontTx/>
              <a:buChar char="-"/>
            </a:pPr>
            <a:endParaRPr lang="cs-CZ" altLang="en-US" sz="2000" dirty="0">
              <a:latin typeface="Arial" panose="020B0604020202020204" pitchFamily="34" charset="0"/>
              <a:cs typeface="Arial" panose="020B0604020202020204" pitchFamily="34" charset="0"/>
            </a:endParaRPr>
          </a:p>
          <a:p>
            <a:pPr marL="0" indent="0">
              <a:buNone/>
            </a:pPr>
            <a:r>
              <a:rPr lang="cs-CZ" altLang="en-US" sz="2000" b="1" dirty="0" err="1">
                <a:latin typeface="Arial" panose="020B0604020202020204" pitchFamily="34" charset="0"/>
                <a:cs typeface="Arial" panose="020B0604020202020204" pitchFamily="34" charset="0"/>
              </a:rPr>
              <a:t>Nízkomolekulání</a:t>
            </a: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i="1" dirty="0">
                <a:latin typeface="Arial" panose="020B0604020202020204" pitchFamily="34" charset="0"/>
                <a:cs typeface="Arial" panose="020B0604020202020204" pitchFamily="34" charset="0"/>
              </a:rPr>
              <a:t>Halogenidy nekovů a polokovů</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obvykle snadná hydrolýza za vzniku halogenvodíku, oxokyseliny nebo hydroxidu:</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SiCl</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+ 4H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a:t>
            </a:r>
            <a:r>
              <a:rPr lang="cs-CZ" altLang="en-US" sz="2000" dirty="0">
                <a:latin typeface="Arial" panose="020B0604020202020204" pitchFamily="34" charset="0"/>
                <a:cs typeface="Arial" panose="020B0604020202020204" pitchFamily="34" charset="0"/>
                <a:sym typeface="Symbol" pitchFamily="18" charset="2"/>
              </a:rPr>
              <a:t> Si(OH)</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+ 4HCl</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PBr</a:t>
            </a:r>
            <a:r>
              <a:rPr lang="cs-CZ" altLang="en-US" sz="2000" baseline="-25000" dirty="0">
                <a:latin typeface="Arial" panose="020B0604020202020204" pitchFamily="34" charset="0"/>
                <a:cs typeface="Arial" panose="020B0604020202020204" pitchFamily="34" charset="0"/>
                <a:sym typeface="Symbol" pitchFamily="18" charset="2"/>
              </a:rPr>
              <a:t>5</a:t>
            </a:r>
            <a:r>
              <a:rPr lang="cs-CZ" altLang="en-US" sz="2000" dirty="0">
                <a:latin typeface="Arial" panose="020B0604020202020204" pitchFamily="34" charset="0"/>
                <a:cs typeface="Arial" panose="020B0604020202020204" pitchFamily="34" charset="0"/>
                <a:sym typeface="Symbol" pitchFamily="18" charset="2"/>
              </a:rPr>
              <a:t> + 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  POBr</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sym typeface="Symbol" pitchFamily="18" charset="2"/>
              </a:rPr>
              <a:t> + 2HBr</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POBr</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rPr>
              <a:t> + 3H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a:t>
            </a:r>
            <a:r>
              <a:rPr lang="cs-CZ" altLang="en-US" sz="2000" dirty="0">
                <a:latin typeface="Arial" panose="020B0604020202020204" pitchFamily="34" charset="0"/>
                <a:cs typeface="Arial" panose="020B0604020202020204" pitchFamily="34" charset="0"/>
                <a:sym typeface="Symbol" pitchFamily="18" charset="2"/>
              </a:rPr>
              <a:t> H</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sym typeface="Symbol" pitchFamily="18" charset="2"/>
              </a:rPr>
              <a:t>PO</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+ 3 </a:t>
            </a:r>
            <a:r>
              <a:rPr lang="cs-CZ" altLang="en-US" sz="2000" dirty="0" err="1">
                <a:latin typeface="Arial" panose="020B0604020202020204" pitchFamily="34" charset="0"/>
                <a:cs typeface="Arial" panose="020B0604020202020204" pitchFamily="34" charset="0"/>
                <a:sym typeface="Symbol" pitchFamily="18" charset="2"/>
              </a:rPr>
              <a:t>HBr</a:t>
            </a:r>
            <a:endParaRPr lang="cs-CZ" altLang="en-US" sz="2000" dirty="0">
              <a:latin typeface="Arial" panose="020B0604020202020204" pitchFamily="34" charset="0"/>
              <a:cs typeface="Arial" panose="020B0604020202020204" pitchFamily="34" charset="0"/>
              <a:sym typeface="Symbol" pitchFamily="18" charset="2"/>
            </a:endParaRPr>
          </a:p>
          <a:p>
            <a:pPr>
              <a:buNone/>
            </a:pPr>
            <a:r>
              <a:rPr lang="cs-CZ" altLang="en-US" sz="2000" dirty="0">
                <a:latin typeface="Arial" panose="020B0604020202020204" pitchFamily="34" charset="0"/>
                <a:cs typeface="Arial" panose="020B0604020202020204" pitchFamily="34" charset="0"/>
              </a:rPr>
              <a:t>SF</a:t>
            </a:r>
            <a:r>
              <a:rPr lang="cs-CZ" altLang="en-US" sz="2000" baseline="-25000" dirty="0">
                <a:latin typeface="Arial" panose="020B0604020202020204" pitchFamily="34" charset="0"/>
                <a:cs typeface="Arial" panose="020B0604020202020204" pitchFamily="34" charset="0"/>
              </a:rPr>
              <a:t>6</a:t>
            </a:r>
            <a:r>
              <a:rPr lang="cs-CZ" altLang="en-US" sz="2000" dirty="0">
                <a:latin typeface="Arial" panose="020B0604020202020204" pitchFamily="34" charset="0"/>
                <a:cs typeface="Arial" panose="020B0604020202020204" pitchFamily="34" charset="0"/>
              </a:rPr>
              <a:t>, SiF</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TeBr</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a:t>
            </a:r>
          </a:p>
          <a:p>
            <a:pPr>
              <a:buNone/>
            </a:pPr>
            <a:endParaRPr lang="cs-CZ" altLang="en-US" sz="2000" dirty="0">
              <a:latin typeface="Arial" panose="020B0604020202020204" pitchFamily="34" charset="0"/>
              <a:cs typeface="Arial" panose="020B0604020202020204" pitchFamily="34" charset="0"/>
            </a:endParaRPr>
          </a:p>
          <a:p>
            <a:pPr>
              <a:buNone/>
            </a:pPr>
            <a:r>
              <a:rPr lang="cs-CZ" altLang="en-US" sz="2000" i="1" dirty="0">
                <a:latin typeface="Arial" panose="020B0604020202020204" pitchFamily="34" charset="0"/>
                <a:cs typeface="Arial" panose="020B0604020202020204" pitchFamily="34" charset="0"/>
              </a:rPr>
              <a:t>Halogenidy kovů ve vyšších oxidačních stavech</a:t>
            </a:r>
          </a:p>
          <a:p>
            <a:pPr>
              <a:buNone/>
            </a:pPr>
            <a:r>
              <a:rPr lang="cs-CZ" altLang="en-US" sz="2000" dirty="0">
                <a:latin typeface="Arial" panose="020B0604020202020204" pitchFamily="34" charset="0"/>
                <a:cs typeface="Arial" panose="020B0604020202020204" pitchFamily="34" charset="0"/>
                <a:sym typeface="Symbol" pitchFamily="18" charset="2"/>
              </a:rPr>
              <a:t>TiCl</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SnCl</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UF</a:t>
            </a:r>
            <a:r>
              <a:rPr lang="cs-CZ" altLang="en-US" sz="2000" baseline="-25000" dirty="0">
                <a:latin typeface="Arial" panose="020B0604020202020204" pitchFamily="34" charset="0"/>
                <a:cs typeface="Arial" panose="020B0604020202020204" pitchFamily="34" charset="0"/>
                <a:sym typeface="Symbol" pitchFamily="18" charset="2"/>
              </a:rPr>
              <a:t>5</a:t>
            </a:r>
            <a:r>
              <a:rPr lang="cs-CZ" altLang="en-US" sz="2000" dirty="0">
                <a:latin typeface="Arial" panose="020B0604020202020204" pitchFamily="34" charset="0"/>
                <a:cs typeface="Arial" panose="020B0604020202020204" pitchFamily="34" charset="0"/>
                <a:sym typeface="Symbol" pitchFamily="18" charset="2"/>
              </a:rPr>
              <a:t>, WF</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 …</a:t>
            </a:r>
          </a:p>
          <a:p>
            <a:pPr>
              <a:buNone/>
            </a:pPr>
            <a:endParaRPr lang="cs-CZ" altLang="en-US" sz="2000" dirty="0">
              <a:latin typeface="Arial" panose="020B0604020202020204" pitchFamily="34" charset="0"/>
              <a:cs typeface="Arial" panose="020B0604020202020204" pitchFamily="34" charset="0"/>
              <a:sym typeface="Symbol" pitchFamily="18" charset="2"/>
            </a:endParaRPr>
          </a:p>
        </p:txBody>
      </p:sp>
    </p:spTree>
    <p:extLst>
      <p:ext uri="{BB962C8B-B14F-4D97-AF65-F5344CB8AC3E}">
        <p14:creationId xmlns:p14="http://schemas.microsoft.com/office/powerpoint/2010/main" val="42415248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52400" y="152402"/>
            <a:ext cx="8839200" cy="4881563"/>
          </a:xfrm>
        </p:spPr>
        <p:txBody>
          <a:bodyPr>
            <a:normAutofit/>
          </a:bodyPr>
          <a:lstStyle/>
          <a:p>
            <a:pPr marL="0" indent="0" algn="just">
              <a:buNone/>
            </a:pPr>
            <a:r>
              <a:rPr lang="cs-CZ" altLang="en-US" sz="2000" dirty="0">
                <a:latin typeface="Arial" panose="020B0604020202020204" pitchFamily="34" charset="0"/>
                <a:cs typeface="Arial" panose="020B0604020202020204" pitchFamily="34" charset="0"/>
              </a:rPr>
              <a:t>Halogenidové ionty mohou vystupovat jako ligandy a tvořit komplexy s přechodnými kovy nebo s kovalentními halogenidy:</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SiF</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F</a:t>
            </a:r>
            <a:r>
              <a:rPr lang="en-US"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 </a:t>
            </a:r>
            <a:r>
              <a:rPr lang="en-US"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SiF</a:t>
            </a:r>
            <a:r>
              <a:rPr lang="cs-CZ" altLang="en-US" sz="2000" baseline="-25000" dirty="0">
                <a:latin typeface="Arial" panose="020B0604020202020204" pitchFamily="34" charset="0"/>
                <a:cs typeface="Arial" panose="020B0604020202020204" pitchFamily="34" charset="0"/>
                <a:sym typeface="Symbol" pitchFamily="18" charset="2"/>
              </a:rPr>
              <a:t>6</a:t>
            </a:r>
            <a:r>
              <a:rPr lang="en-US" altLang="en-US" sz="2000" dirty="0">
                <a:latin typeface="Arial" panose="020B0604020202020204" pitchFamily="34" charset="0"/>
                <a:cs typeface="Arial" panose="020B0604020202020204" pitchFamily="34" charset="0"/>
                <a:sym typeface="Symbol" pitchFamily="18" charset="2"/>
              </a:rPr>
              <a:t>]</a:t>
            </a:r>
            <a:r>
              <a:rPr lang="cs-CZ" altLang="en-US" sz="2000" baseline="30000" dirty="0">
                <a:latin typeface="Arial" panose="020B0604020202020204" pitchFamily="34" charset="0"/>
                <a:cs typeface="Arial" panose="020B0604020202020204" pitchFamily="34" charset="0"/>
                <a:sym typeface="Symbol" pitchFamily="18" charset="2"/>
              </a:rPr>
              <a:t>2-</a:t>
            </a:r>
          </a:p>
          <a:p>
            <a:pPr algn="just" eaLnBrk="1" hangingPunct="1">
              <a:buFont typeface="Wingdings" pitchFamily="2" charset="2"/>
              <a:buNone/>
            </a:pPr>
            <a:endParaRPr lang="cs-CZ" altLang="en-US" sz="2000" baseline="30000" dirty="0">
              <a:solidFill>
                <a:srgbClr val="FF0000"/>
              </a:solidFill>
              <a:latin typeface="Arial" panose="020B0604020202020204" pitchFamily="34" charset="0"/>
              <a:cs typeface="Arial" panose="020B0604020202020204" pitchFamily="34" charset="0"/>
              <a:sym typeface="Symbol" pitchFamily="18" charset="2"/>
            </a:endParaRPr>
          </a:p>
          <a:p>
            <a:pPr algn="just">
              <a:buNone/>
            </a:pPr>
            <a:r>
              <a:rPr lang="cs-CZ" altLang="en-US" sz="2000" b="1" dirty="0" err="1">
                <a:latin typeface="Arial" panose="020B0604020202020204" pitchFamily="34" charset="0"/>
                <a:cs typeface="Arial" panose="020B0604020202020204" pitchFamily="34" charset="0"/>
              </a:rPr>
              <a:t>Vysokomolekulání</a:t>
            </a:r>
            <a:endParaRPr lang="cs-CZ" altLang="en-US" sz="2000" b="1" dirty="0">
              <a:latin typeface="Arial" panose="020B0604020202020204" pitchFamily="34" charset="0"/>
              <a:cs typeface="Arial" panose="020B0604020202020204" pitchFamily="34" charset="0"/>
            </a:endParaRP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s </a:t>
            </a:r>
            <a:r>
              <a:rPr lang="cs-CZ" altLang="en-US" sz="2000" dirty="0" err="1">
                <a:latin typeface="Arial" panose="020B0604020202020204" pitchFamily="34" charset="0"/>
                <a:cs typeface="Arial" panose="020B0604020202020204" pitchFamily="34" charset="0"/>
                <a:sym typeface="Symbol" pitchFamily="18" charset="2"/>
              </a:rPr>
              <a:t>lineáními</a:t>
            </a:r>
            <a:r>
              <a:rPr lang="cs-CZ" altLang="en-US" sz="2000" dirty="0">
                <a:latin typeface="Arial" panose="020B0604020202020204" pitchFamily="34" charset="0"/>
                <a:cs typeface="Arial" panose="020B0604020202020204" pitchFamily="34" charset="0"/>
                <a:sym typeface="Symbol" pitchFamily="18" charset="2"/>
              </a:rPr>
              <a:t>, rovinnými nebo prostorovými sítěmi kovalentních vazeb</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Atomy halogenů mají několik volných elektronových párů </a:t>
            </a:r>
            <a:r>
              <a:rPr lang="en-US" altLang="en-US" sz="2000" dirty="0">
                <a:latin typeface="Arial" panose="020B0604020202020204" pitchFamily="34" charset="0"/>
                <a:cs typeface="Arial" panose="020B0604020202020204" pitchFamily="34" charset="0"/>
                <a:sym typeface="Symbol" pitchFamily="18" charset="2"/>
              </a:rPr>
              <a:t>=&gt; </a:t>
            </a:r>
            <a:r>
              <a:rPr lang="cs-CZ" altLang="en-US" sz="2000" dirty="0">
                <a:latin typeface="Arial" panose="020B0604020202020204" pitchFamily="34" charset="0"/>
                <a:cs typeface="Arial" panose="020B0604020202020204" pitchFamily="34" charset="0"/>
                <a:sym typeface="Symbol" pitchFamily="18" charset="2"/>
              </a:rPr>
              <a:t>mohou fungovat jako můstkové ligandy.</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AlCl</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dirty="0">
                <a:latin typeface="Arial" panose="020B0604020202020204" pitchFamily="34" charset="0"/>
                <a:cs typeface="Arial" panose="020B0604020202020204" pitchFamily="34" charset="0"/>
                <a:sym typeface="Symbol" pitchFamily="18" charset="2"/>
              </a:rPr>
              <a:t>, CdCl</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CuBr</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BiI</a:t>
            </a:r>
            <a:r>
              <a:rPr lang="cs-CZ" altLang="en-US" sz="2000" baseline="-25000" dirty="0">
                <a:latin typeface="Arial" panose="020B0604020202020204" pitchFamily="34" charset="0"/>
                <a:cs typeface="Arial" panose="020B0604020202020204" pitchFamily="34" charset="0"/>
                <a:sym typeface="Symbol" pitchFamily="18" charset="2"/>
              </a:rPr>
              <a:t>3</a:t>
            </a:r>
          </a:p>
        </p:txBody>
      </p:sp>
      <p:pic>
        <p:nvPicPr>
          <p:cNvPr id="59394" name="Picture 2" descr="VÃ½sledek obrÃ¡zku pro polymeric hydr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3"/>
            <a:ext cx="5410200" cy="2687185"/>
          </a:xfrm>
          <a:prstGeom prst="rect">
            <a:avLst/>
          </a:prstGeom>
          <a:noFill/>
          <a:extLst>
            <a:ext uri="{909E8E84-426E-40DD-AFC4-6F175D3DCCD1}">
              <a14:hiddenFill xmlns:a14="http://schemas.microsoft.com/office/drawing/2010/main">
                <a:solidFill>
                  <a:srgbClr val="FFFFFF"/>
                </a:solidFill>
              </a14:hiddenFill>
            </a:ext>
          </a:extLst>
        </p:spPr>
      </p:pic>
      <p:pic>
        <p:nvPicPr>
          <p:cNvPr id="90114" name="Picture 2" descr="VÃ½sledek obrÃ¡zku pro cdc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429001"/>
            <a:ext cx="3276600" cy="245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2638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1013" y="304800"/>
            <a:ext cx="5110162" cy="429681"/>
          </a:xfrm>
        </p:spPr>
        <p:txBody>
          <a:bodyPr>
            <a:normAutofit fontScale="90000"/>
          </a:bodyPr>
          <a:lstStyle/>
          <a:p>
            <a:r>
              <a:rPr lang="cs-CZ" altLang="en-US" sz="2800" b="1" dirty="0">
                <a:latin typeface="Arial" panose="020B0604020202020204" pitchFamily="34" charset="0"/>
                <a:cs typeface="Arial" panose="020B0604020202020204" pitchFamily="34" charset="0"/>
              </a:rPr>
              <a:t>Kovalentní halogenidy uhlíku</a:t>
            </a:r>
            <a:endParaRPr lang="cs-CZ" sz="2800" dirty="0"/>
          </a:p>
        </p:txBody>
      </p:sp>
      <p:sp>
        <p:nvSpPr>
          <p:cNvPr id="5" name="AutoShape 3" descr="{\displaystyle {\ce {CCl3F -&gt;[UV] CCl2F^{.}+ Cl^{.}}}}"/>
          <p:cNvSpPr>
            <a:spLocks noChangeAspect="1" noChangeArrowheads="1"/>
          </p:cNvSpPr>
          <p:nvPr/>
        </p:nvSpPr>
        <p:spPr bwMode="auto">
          <a:xfrm>
            <a:off x="2659063"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isplaystyle {\ce {Cl^{.}+ O3 -&gt; O2 + ClO^{.}}}}"/>
          <p:cNvSpPr>
            <a:spLocks noChangeAspect="1" noChangeArrowheads="1"/>
          </p:cNvSpPr>
          <p:nvPr/>
        </p:nvSpPr>
        <p:spPr bwMode="auto">
          <a:xfrm>
            <a:off x="4291013"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5" descr="{\displaystyle {\ce {ClO^{.}+O3 -&gt;2O2 + Cl^{.}}}}"/>
          <p:cNvSpPr>
            <a:spLocks noChangeAspect="1" noChangeArrowheads="1"/>
          </p:cNvSpPr>
          <p:nvPr/>
        </p:nvSpPr>
        <p:spPr bwMode="auto">
          <a:xfrm>
            <a:off x="5095875"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94567" name="Picture 7" descr="VÃ½sledek obrÃ¡zku pro fre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7" y="150981"/>
            <a:ext cx="2414588" cy="2482468"/>
          </a:xfrm>
          <a:prstGeom prst="rect">
            <a:avLst/>
          </a:prstGeom>
          <a:noFill/>
          <a:extLst>
            <a:ext uri="{909E8E84-426E-40DD-AFC4-6F175D3DCCD1}">
              <a14:hiddenFill xmlns:a14="http://schemas.microsoft.com/office/drawing/2010/main">
                <a:solidFill>
                  <a:srgbClr val="FFFFFF"/>
                </a:solidFill>
              </a14:hiddenFill>
            </a:ext>
          </a:extLst>
        </p:spPr>
      </p:pic>
      <p:pic>
        <p:nvPicPr>
          <p:cNvPr id="194569" name="Picture 9" descr="VÃ½sledek obrÃ¡zku pro tefl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788" y="1128995"/>
            <a:ext cx="3313889" cy="11046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561975" y="2510907"/>
            <a:ext cx="1524000" cy="338554"/>
          </a:xfrm>
          <a:prstGeom prst="rect">
            <a:avLst/>
          </a:prstGeom>
          <a:noFill/>
        </p:spPr>
        <p:txBody>
          <a:bodyPr wrap="square" rtlCol="0">
            <a:spAutoFit/>
          </a:bodyPr>
          <a:lstStyle/>
          <a:p>
            <a:r>
              <a:rPr lang="cs-CZ" sz="1600" dirty="0"/>
              <a:t>PTFE (Teflon)</a:t>
            </a:r>
          </a:p>
        </p:txBody>
      </p:sp>
      <p:pic>
        <p:nvPicPr>
          <p:cNvPr id="13" name="Picture 2" descr="VÃ½sledek obrÃ¡zku pro dd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2048" y="3194999"/>
            <a:ext cx="2047853" cy="12696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VÃ½sledek obrÃ¡zku pro h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065" y="2977863"/>
            <a:ext cx="1455737" cy="15854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VÃ½sledek obrÃ¡zku pro pv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7907" y="1369216"/>
            <a:ext cx="1064419" cy="10014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VÃ½sledek obrÃ¡zku pro chlorinated solvents stru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675" y="2986858"/>
            <a:ext cx="3494460" cy="37201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dt2">
            <a:extLst>
              <a:ext uri="{FF2B5EF4-FFF2-40B4-BE49-F238E27FC236}">
                <a16:creationId xmlns:a16="http://schemas.microsoft.com/office/drawing/2014/main" id="{8DE8AF90-122D-58B1-8C4F-D38EA60F9957}"/>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1489372" y="4896634"/>
            <a:ext cx="3410359" cy="187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ovéPole 3">
            <a:extLst>
              <a:ext uri="{FF2B5EF4-FFF2-40B4-BE49-F238E27FC236}">
                <a16:creationId xmlns:a16="http://schemas.microsoft.com/office/drawing/2014/main" id="{2E8E70EA-0CAF-E746-7B41-09A261213AF4}"/>
              </a:ext>
            </a:extLst>
          </p:cNvPr>
          <p:cNvSpPr txBox="1"/>
          <p:nvPr/>
        </p:nvSpPr>
        <p:spPr>
          <a:xfrm>
            <a:off x="3869532" y="2440822"/>
            <a:ext cx="3276600" cy="338554"/>
          </a:xfrm>
          <a:prstGeom prst="rect">
            <a:avLst/>
          </a:prstGeom>
          <a:noFill/>
        </p:spPr>
        <p:txBody>
          <a:bodyPr wrap="square" rtlCol="0">
            <a:spAutoFit/>
          </a:bodyPr>
          <a:lstStyle/>
          <a:p>
            <a:r>
              <a:rPr lang="cs-CZ" sz="1600" dirty="0"/>
              <a:t>polyvinylchlorid (PVC)</a:t>
            </a:r>
          </a:p>
        </p:txBody>
      </p:sp>
      <p:sp>
        <p:nvSpPr>
          <p:cNvPr id="8" name="TextovéPole 7">
            <a:extLst>
              <a:ext uri="{FF2B5EF4-FFF2-40B4-BE49-F238E27FC236}">
                <a16:creationId xmlns:a16="http://schemas.microsoft.com/office/drawing/2014/main" id="{DA4223AB-D482-71DF-30CF-3421ECA5380B}"/>
              </a:ext>
            </a:extLst>
          </p:cNvPr>
          <p:cNvSpPr txBox="1"/>
          <p:nvPr/>
        </p:nvSpPr>
        <p:spPr>
          <a:xfrm>
            <a:off x="1323975" y="4558080"/>
            <a:ext cx="1524000" cy="338554"/>
          </a:xfrm>
          <a:prstGeom prst="rect">
            <a:avLst/>
          </a:prstGeom>
          <a:noFill/>
        </p:spPr>
        <p:txBody>
          <a:bodyPr wrap="square" rtlCol="0">
            <a:spAutoFit/>
          </a:bodyPr>
          <a:lstStyle/>
          <a:p>
            <a:r>
              <a:rPr lang="cs-CZ" sz="1600" dirty="0"/>
              <a:t>DDT</a:t>
            </a:r>
          </a:p>
        </p:txBody>
      </p:sp>
      <p:sp>
        <p:nvSpPr>
          <p:cNvPr id="9" name="TextovéPole 8">
            <a:extLst>
              <a:ext uri="{FF2B5EF4-FFF2-40B4-BE49-F238E27FC236}">
                <a16:creationId xmlns:a16="http://schemas.microsoft.com/office/drawing/2014/main" id="{72D0A8E0-156B-89C2-D785-0B52D61BA552}"/>
              </a:ext>
            </a:extLst>
          </p:cNvPr>
          <p:cNvSpPr txBox="1"/>
          <p:nvPr/>
        </p:nvSpPr>
        <p:spPr>
          <a:xfrm>
            <a:off x="4438843" y="4432250"/>
            <a:ext cx="1524000" cy="338554"/>
          </a:xfrm>
          <a:prstGeom prst="rect">
            <a:avLst/>
          </a:prstGeom>
          <a:noFill/>
        </p:spPr>
        <p:txBody>
          <a:bodyPr wrap="square" rtlCol="0">
            <a:spAutoFit/>
          </a:bodyPr>
          <a:lstStyle/>
          <a:p>
            <a:r>
              <a:rPr lang="cs-CZ" sz="1600" dirty="0"/>
              <a:t>HCH</a:t>
            </a:r>
          </a:p>
        </p:txBody>
      </p:sp>
    </p:spTree>
    <p:extLst>
      <p:ext uri="{BB962C8B-B14F-4D97-AF65-F5344CB8AC3E}">
        <p14:creationId xmlns:p14="http://schemas.microsoft.com/office/powerpoint/2010/main" val="22689905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10" name="Picture 6" descr="VÃ½sledek obrÃ¡zku pro pc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620" y="311028"/>
            <a:ext cx="5894760" cy="4367482"/>
          </a:xfrm>
          <a:prstGeom prst="rect">
            <a:avLst/>
          </a:prstGeom>
          <a:noFill/>
          <a:extLst>
            <a:ext uri="{909E8E84-426E-40DD-AFC4-6F175D3DCCD1}">
              <a14:hiddenFill xmlns:a14="http://schemas.microsoft.com/office/drawing/2010/main">
                <a:solidFill>
                  <a:srgbClr val="FFFFFF"/>
                </a:solidFill>
              </a14:hiddenFill>
            </a:ext>
          </a:extLst>
        </p:spPr>
      </p:pic>
      <p:pic>
        <p:nvPicPr>
          <p:cNvPr id="200714" name="Picture 10" descr="https://upload.wikimedia.org/wikipedia/commons/thumb/7/70/Polybrominated_biphenyls.svg/1920px-Polybrominated_biphenyls.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1" y="4995860"/>
            <a:ext cx="3382795" cy="1391879"/>
          </a:xfrm>
          <a:prstGeom prst="rect">
            <a:avLst/>
          </a:prstGeom>
          <a:noFill/>
          <a:extLst>
            <a:ext uri="{909E8E84-426E-40DD-AFC4-6F175D3DCCD1}">
              <a14:hiddenFill xmlns:a14="http://schemas.microsoft.com/office/drawing/2010/main">
                <a:solidFill>
                  <a:srgbClr val="FFFFFF"/>
                </a:solidFill>
              </a14:hiddenFill>
            </a:ext>
          </a:extLst>
        </p:spPr>
      </p:pic>
      <p:pic>
        <p:nvPicPr>
          <p:cNvPr id="200720" name="Picture 16" descr="StrukturnÃ­ vzor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6119" y="4839511"/>
            <a:ext cx="1752600" cy="1798607"/>
          </a:xfrm>
          <a:prstGeom prst="rect">
            <a:avLst/>
          </a:prstGeom>
          <a:noFill/>
          <a:extLst>
            <a:ext uri="{909E8E84-426E-40DD-AFC4-6F175D3DCCD1}">
              <a14:hiddenFill xmlns:a14="http://schemas.microsoft.com/office/drawing/2010/main">
                <a:solidFill>
                  <a:srgbClr val="FFFFFF"/>
                </a:solidFill>
              </a14:hiddenFill>
            </a:ext>
          </a:extLst>
        </p:spPr>
      </p:pic>
      <p:pic>
        <p:nvPicPr>
          <p:cNvPr id="94210" name="Picture 2" descr="StrukturnÃ­ vzor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092" y="5412398"/>
            <a:ext cx="1147458" cy="97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532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52402" y="381002"/>
            <a:ext cx="8805616" cy="3170099"/>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Podle chování k vodě</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1. </a:t>
            </a:r>
            <a:r>
              <a:rPr lang="cs-CZ" sz="2000" i="1" dirty="0">
                <a:latin typeface="Arial" panose="020B0604020202020204" pitchFamily="34" charset="0"/>
                <a:cs typeface="Arial" panose="020B0604020202020204" pitchFamily="34" charset="0"/>
              </a:rPr>
              <a:t>Halogenidy podléhající pouze elektrolytické disociaci (výrazně iontové)</a:t>
            </a:r>
          </a:p>
          <a:p>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KI, CaCl</a:t>
            </a:r>
            <a:r>
              <a:rPr lang="cs-CZ" sz="2000" baseline="-25000" dirty="0">
                <a:latin typeface="Arial" panose="020B0604020202020204" pitchFamily="34" charset="0"/>
                <a:cs typeface="Arial" panose="020B0604020202020204" pitchFamily="34" charset="0"/>
              </a:rPr>
              <a:t>2</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2. </a:t>
            </a:r>
            <a:r>
              <a:rPr lang="cs-CZ" sz="2000" i="1" dirty="0">
                <a:latin typeface="Arial" panose="020B0604020202020204" pitchFamily="34" charset="0"/>
                <a:cs typeface="Arial" panose="020B0604020202020204" pitchFamily="34" charset="0"/>
              </a:rPr>
              <a:t>Hydrolyzující halogenidy (halogenidy nekovů, polokovů a některých kovů)</a:t>
            </a:r>
          </a:p>
          <a:p>
            <a:r>
              <a:rPr lang="cs-CZ" sz="2000" dirty="0">
                <a:latin typeface="Arial" panose="020B0604020202020204" pitchFamily="34" charset="0"/>
                <a:cs typeface="Arial" panose="020B0604020202020204" pitchFamily="34" charset="0"/>
              </a:rPr>
              <a:t>PI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AsCl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TiCl</a:t>
            </a:r>
            <a:r>
              <a:rPr lang="cs-CZ" sz="2000" baseline="-25000" dirty="0">
                <a:latin typeface="Arial" panose="020B0604020202020204" pitchFamily="34" charset="0"/>
                <a:cs typeface="Arial" panose="020B0604020202020204" pitchFamily="34" charset="0"/>
              </a:rPr>
              <a:t>4</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3. </a:t>
            </a:r>
            <a:r>
              <a:rPr lang="cs-CZ" sz="2000" i="1" dirty="0">
                <a:latin typeface="Arial" panose="020B0604020202020204" pitchFamily="34" charset="0"/>
                <a:cs typeface="Arial" panose="020B0604020202020204" pitchFamily="34" charset="0"/>
              </a:rPr>
              <a:t>Halogenidy nereagující s vodou</a:t>
            </a:r>
          </a:p>
          <a:p>
            <a:r>
              <a:rPr lang="cs-CZ" sz="2000" dirty="0">
                <a:latin typeface="Arial" panose="020B0604020202020204" pitchFamily="34" charset="0"/>
                <a:cs typeface="Arial" panose="020B0604020202020204" pitchFamily="34" charset="0"/>
              </a:rPr>
              <a:t>CCl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SeF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OsF</a:t>
            </a:r>
            <a:r>
              <a:rPr lang="cs-CZ" sz="2000" baseline="-25000" dirty="0">
                <a:latin typeface="Arial" panose="020B0604020202020204" pitchFamily="34" charset="0"/>
                <a:cs typeface="Arial" panose="020B0604020202020204" pitchFamily="34" charset="0"/>
              </a:rPr>
              <a:t>6</a:t>
            </a:r>
          </a:p>
        </p:txBody>
      </p:sp>
      <p:pic>
        <p:nvPicPr>
          <p:cNvPr id="92162" name="Picture 2" descr="VÃ½sledek obrÃ¡zku pro chlorides period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3" y="3886203"/>
            <a:ext cx="7618941" cy="266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86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4800" y="304800"/>
            <a:ext cx="8610600" cy="6247864"/>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Fluorid uranový</a:t>
            </a:r>
            <a:r>
              <a:rPr lang="cs-CZ" sz="2000" dirty="0">
                <a:latin typeface="Arial" panose="020B0604020202020204" pitchFamily="34" charset="0"/>
                <a:cs typeface="Arial" panose="020B0604020202020204" pitchFamily="34" charset="0"/>
              </a:rPr>
              <a:t>  slouží k rozdělení izotopů uranu pro použití v jaderných elektrárnách.</a:t>
            </a: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Fluorid sodný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NaF</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fluorid cínatý</a:t>
            </a:r>
            <a:r>
              <a:rPr lang="cs-CZ" sz="2000" dirty="0">
                <a:latin typeface="Arial" panose="020B0604020202020204" pitchFamily="34" charset="0"/>
                <a:cs typeface="Arial" panose="020B0604020202020204" pitchFamily="34" charset="0"/>
              </a:rPr>
              <a:t> SnF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přidávají jako desinfekce do zubních past a slouží k ochraně dřeva před hnilobou.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Fluorid sírový</a:t>
            </a:r>
            <a:r>
              <a:rPr lang="cs-CZ" sz="2000" dirty="0">
                <a:latin typeface="Arial" panose="020B0604020202020204" pitchFamily="34" charset="0"/>
                <a:cs typeface="Arial" panose="020B0604020202020204" pitchFamily="34" charset="0"/>
              </a:rPr>
              <a:t> SF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se využívá k přípravě inertní atmosféry při odlévání hořčíkových slitin, ve směsi s dusíkem nebo argonem slouží k odstraňování vodíku a dalších nežádoucích prvků, které způsobují poréznost hliníku a mědi. SF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se také používá jako zvukově izolační plyn do dvojitých skel oken. </a:t>
            </a:r>
          </a:p>
          <a:p>
            <a:endParaRPr lang="cs-CZ" sz="2000" dirty="0">
              <a:latin typeface="Arial" panose="020B0604020202020204" pitchFamily="34" charset="0"/>
              <a:cs typeface="Arial" panose="020B0604020202020204" pitchFamily="34" charset="0"/>
            </a:endParaRPr>
          </a:p>
          <a:p>
            <a:r>
              <a:rPr lang="cs-CZ" sz="2000" b="1" dirty="0" err="1">
                <a:latin typeface="Arial" panose="020B0604020202020204" pitchFamily="34" charset="0"/>
                <a:cs typeface="Arial" panose="020B0604020202020204" pitchFamily="34" charset="0"/>
              </a:rPr>
              <a:t>Hydrofluorid</a:t>
            </a:r>
            <a:r>
              <a:rPr lang="cs-CZ" sz="2000" b="1" dirty="0">
                <a:latin typeface="Arial" panose="020B0604020202020204" pitchFamily="34" charset="0"/>
                <a:cs typeface="Arial" panose="020B0604020202020204" pitchFamily="34" charset="0"/>
              </a:rPr>
              <a:t> amonný</a:t>
            </a:r>
            <a:r>
              <a:rPr lang="cs-CZ" sz="2000" dirty="0">
                <a:latin typeface="Arial" panose="020B0604020202020204" pitchFamily="34" charset="0"/>
                <a:cs typeface="Arial" panose="020B0604020202020204" pitchFamily="34" charset="0"/>
              </a:rPr>
              <a:t>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desinfekční činidlo v lihovarnictví a k leptání skla.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Fluorid boritý </a:t>
            </a:r>
            <a:r>
              <a:rPr lang="cs-CZ" sz="2000" dirty="0">
                <a:latin typeface="Arial" panose="020B0604020202020204" pitchFamily="34" charset="0"/>
                <a:cs typeface="Arial" panose="020B0604020202020204" pitchFamily="34" charset="0"/>
              </a:rPr>
              <a:t>BF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jako katalyzátor iontových polymerací alkenů,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Fluoridy stříbrnatý</a:t>
            </a:r>
            <a:r>
              <a:rPr lang="cs-CZ" sz="2000" dirty="0">
                <a:latin typeface="Arial" panose="020B0604020202020204" pitchFamily="34" charset="0"/>
                <a:cs typeface="Arial" panose="020B0604020202020204" pitchFamily="34" charset="0"/>
              </a:rPr>
              <a:t> AgF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kobaltitý</a:t>
            </a:r>
            <a:r>
              <a:rPr lang="cs-CZ" sz="2000" dirty="0">
                <a:latin typeface="Arial" panose="020B0604020202020204" pitchFamily="34" charset="0"/>
                <a:cs typeface="Arial" panose="020B0604020202020204" pitchFamily="34" charset="0"/>
              </a:rPr>
              <a:t> CoF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niklitý</a:t>
            </a:r>
            <a:r>
              <a:rPr lang="cs-CZ" sz="2000" dirty="0">
                <a:latin typeface="Arial" panose="020B0604020202020204" pitchFamily="34" charset="0"/>
                <a:cs typeface="Arial" panose="020B0604020202020204" pitchFamily="34" charset="0"/>
              </a:rPr>
              <a:t> NiF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chloritý</a:t>
            </a:r>
            <a:r>
              <a:rPr lang="cs-CZ" sz="2000" dirty="0">
                <a:latin typeface="Arial" panose="020B0604020202020204" pitchFamily="34" charset="0"/>
                <a:cs typeface="Arial" panose="020B0604020202020204" pitchFamily="34" charset="0"/>
              </a:rPr>
              <a:t> ClF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bromitý</a:t>
            </a:r>
            <a:r>
              <a:rPr lang="cs-CZ" sz="2000" dirty="0">
                <a:latin typeface="Arial" panose="020B0604020202020204" pitchFamily="34" charset="0"/>
                <a:cs typeface="Arial" panose="020B0604020202020204" pitchFamily="34" charset="0"/>
              </a:rPr>
              <a:t> BrF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fosforečný</a:t>
            </a:r>
            <a:r>
              <a:rPr lang="cs-CZ" sz="2000" dirty="0">
                <a:latin typeface="Arial" panose="020B0604020202020204" pitchFamily="34" charset="0"/>
                <a:cs typeface="Arial" panose="020B0604020202020204" pitchFamily="34" charset="0"/>
              </a:rPr>
              <a:t> PF</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siřičitý</a:t>
            </a:r>
            <a:r>
              <a:rPr lang="cs-CZ" sz="2000" dirty="0">
                <a:latin typeface="Arial" panose="020B0604020202020204" pitchFamily="34" charset="0"/>
                <a:cs typeface="Arial" panose="020B0604020202020204" pitchFamily="34" charset="0"/>
              </a:rPr>
              <a:t> SF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jsou důležitá fluorační činidla. </a:t>
            </a:r>
          </a:p>
        </p:txBody>
      </p:sp>
    </p:spTree>
    <p:extLst>
      <p:ext uri="{BB962C8B-B14F-4D97-AF65-F5344CB8AC3E}">
        <p14:creationId xmlns:p14="http://schemas.microsoft.com/office/powerpoint/2010/main" val="4422279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28600" y="2724150"/>
            <a:ext cx="8672209" cy="2133600"/>
          </a:xfrm>
        </p:spPr>
        <p:txBody>
          <a:bodyPr>
            <a:normAutofit/>
          </a:bodyPr>
          <a:lstStyle/>
          <a:p>
            <a:pPr marL="0" indent="0" algn="just">
              <a:buNone/>
            </a:pPr>
            <a:r>
              <a:rPr lang="cs-CZ" sz="2000" b="1" dirty="0">
                <a:latin typeface="Arial" panose="020B0604020202020204" pitchFamily="34" charset="0"/>
                <a:cs typeface="Arial" panose="020B0604020202020204" pitchFamily="34" charset="0"/>
              </a:rPr>
              <a:t>Chloridy</a:t>
            </a:r>
            <a:r>
              <a:rPr lang="cs-CZ" sz="2000" dirty="0">
                <a:latin typeface="Arial" panose="020B0604020202020204" pitchFamily="34" charset="0"/>
                <a:cs typeface="Arial" panose="020B0604020202020204" pitchFamily="34" charset="0"/>
              </a:rPr>
              <a:t>: biogenní ion, vliv na hospodaření organismu s vodou, acidobazickou rovnováhu a osmotický tlak tělních tekutin. Součást izotonických a fyziologických roztoků v medicíně.</a:t>
            </a: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Bromidy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hypotenzivní</a:t>
            </a:r>
            <a:r>
              <a:rPr lang="cs-CZ" sz="2000" dirty="0">
                <a:latin typeface="Arial" panose="020B0604020202020204" pitchFamily="34" charset="0"/>
                <a:cs typeface="Arial" panose="020B0604020202020204" pitchFamily="34" charset="0"/>
              </a:rPr>
              <a:t> a sedativní účinky </a:t>
            </a:r>
          </a:p>
        </p:txBody>
      </p:sp>
      <p:sp>
        <p:nvSpPr>
          <p:cNvPr id="5" name="Obdélník 4"/>
          <p:cNvSpPr/>
          <p:nvPr/>
        </p:nvSpPr>
        <p:spPr>
          <a:xfrm>
            <a:off x="228600" y="152401"/>
            <a:ext cx="8686800" cy="1938992"/>
          </a:xfrm>
          <a:prstGeom prst="rect">
            <a:avLst/>
          </a:prstGeom>
        </p:spPr>
        <p:txBody>
          <a:bodyPr wrap="square">
            <a:spAutoFit/>
          </a:bodyPr>
          <a:lstStyle/>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Fluorid dusitý</a:t>
            </a:r>
            <a:r>
              <a:rPr lang="cs-CZ" sz="2000" dirty="0">
                <a:latin typeface="Arial" panose="020B0604020202020204" pitchFamily="34" charset="0"/>
                <a:cs typeface="Arial" panose="020B0604020202020204" pitchFamily="34" charset="0"/>
              </a:rPr>
              <a:t> NF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selektivní leptací činidlo při výrobě polovodičů</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Jodid dusitý </a:t>
            </a:r>
            <a:r>
              <a:rPr lang="cs-CZ" sz="2000" dirty="0">
                <a:latin typeface="Arial" panose="020B0604020202020204" pitchFamily="34" charset="0"/>
                <a:cs typeface="Arial" panose="020B0604020202020204" pitchFamily="34" charset="0"/>
              </a:rPr>
              <a:t>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třaskavina (</a:t>
            </a:r>
            <a:r>
              <a:rPr lang="cs-CZ" sz="2000" dirty="0" err="1">
                <a:latin typeface="Arial" panose="020B0604020202020204" pitchFamily="34" charset="0"/>
                <a:cs typeface="Arial" panose="020B0604020202020204" pitchFamily="34" charset="0"/>
              </a:rPr>
              <a:t>jododusík</a:t>
            </a:r>
            <a:r>
              <a:rPr lang="cs-CZ" sz="2000" dirty="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Bromid stříbrný</a:t>
            </a:r>
            <a:r>
              <a:rPr lang="pt-BR" sz="2000" dirty="0">
                <a:latin typeface="Arial" panose="020B0604020202020204" pitchFamily="34" charset="0"/>
                <a:cs typeface="Arial" panose="020B0604020202020204" pitchFamily="34" charset="0"/>
              </a:rPr>
              <a:t> AgBr</a:t>
            </a:r>
            <a:r>
              <a:rPr lang="cs-CZ" sz="2000" dirty="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využití ve fotografickém průmyslu</a:t>
            </a:r>
            <a:endParaRPr lang="cs-CZ" sz="2000" dirty="0">
              <a:latin typeface="Arial" panose="020B0604020202020204" pitchFamily="34" charset="0"/>
              <a:cs typeface="Arial" panose="020B0604020202020204" pitchFamily="34" charset="0"/>
            </a:endParaRPr>
          </a:p>
        </p:txBody>
      </p:sp>
      <p:pic>
        <p:nvPicPr>
          <p:cNvPr id="5122" name="Picture 2" descr="Chem/Grp7 - Chubby Revision AS Level">
            <a:extLst>
              <a:ext uri="{FF2B5EF4-FFF2-40B4-BE49-F238E27FC236}">
                <a16:creationId xmlns:a16="http://schemas.microsoft.com/office/drawing/2014/main" id="{489BD2C2-5EF9-4F45-81D6-ED5ADE6F6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4857750"/>
            <a:ext cx="451485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81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114300" y="99223"/>
            <a:ext cx="8229600" cy="586578"/>
          </a:xfrm>
        </p:spPr>
        <p:txBody>
          <a:bodyPr>
            <a:normAutofit/>
          </a:bodyPr>
          <a:lstStyle/>
          <a:p>
            <a:pPr eaLnBrk="1" hangingPunct="1"/>
            <a:r>
              <a:rPr lang="cs-CZ" altLang="en-US" sz="2000" b="1" dirty="0">
                <a:latin typeface="Arial" panose="020B0604020202020204" pitchFamily="34" charset="0"/>
                <a:cs typeface="Arial" panose="020B0604020202020204" pitchFamily="34" charset="0"/>
              </a:rPr>
              <a:t>Příprava</a:t>
            </a:r>
          </a:p>
        </p:txBody>
      </p:sp>
      <p:sp>
        <p:nvSpPr>
          <p:cNvPr id="28676" name="Rectangle 3"/>
          <p:cNvSpPr>
            <a:spLocks noGrp="1" noChangeArrowheads="1"/>
          </p:cNvSpPr>
          <p:nvPr>
            <p:ph idx="1"/>
          </p:nvPr>
        </p:nvSpPr>
        <p:spPr>
          <a:xfrm>
            <a:off x="295275" y="752477"/>
            <a:ext cx="8305800" cy="3133724"/>
          </a:xfrm>
        </p:spPr>
        <p:txBody>
          <a:bodyPr>
            <a:normAutofit/>
          </a:bodyPr>
          <a:lstStyle/>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Zn + 2 </a:t>
            </a:r>
            <a:r>
              <a:rPr lang="en-GB" altLang="en-US" sz="2000" dirty="0" err="1">
                <a:latin typeface="Arial" panose="020B0604020202020204" pitchFamily="34" charset="0"/>
                <a:cs typeface="Arial" panose="020B0604020202020204" pitchFamily="34" charset="0"/>
              </a:rPr>
              <a:t>HCl</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ZnCl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nejpohodln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2 Al + 2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+ 6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Na[Al(OH)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2 Na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(v</a:t>
            </a:r>
            <a:r>
              <a:rPr lang="cs-CZ" altLang="en-US" sz="2000" dirty="0">
                <a:latin typeface="Arial" panose="020B0604020202020204" pitchFamily="34" charset="0"/>
                <a:cs typeface="Arial" panose="020B0604020202020204" pitchFamily="34" charset="0"/>
              </a:rPr>
              <a:t>z</a:t>
            </a:r>
            <a:r>
              <a:rPr lang="en-GB" altLang="en-US" sz="2000" dirty="0" err="1">
                <a:latin typeface="Arial" panose="020B0604020202020204" pitchFamily="34" charset="0"/>
                <a:cs typeface="Arial" panose="020B0604020202020204" pitchFamily="34" charset="0"/>
              </a:rPr>
              <a:t>hledem</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bou</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livému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b</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hu</a:t>
            </a:r>
            <a:r>
              <a:rPr lang="en-GB" altLang="en-US" sz="2000" dirty="0">
                <a:latin typeface="Arial" panose="020B0604020202020204" pitchFamily="34" charset="0"/>
                <a:cs typeface="Arial" panose="020B0604020202020204" pitchFamily="34" charset="0"/>
              </a:rPr>
              <a:t> je 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eba</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užít</a:t>
            </a:r>
            <a:r>
              <a:rPr lang="en-GB" altLang="en-US" sz="2000" dirty="0">
                <a:latin typeface="Arial" panose="020B0604020202020204" pitchFamily="34" charset="0"/>
                <a:cs typeface="Arial" panose="020B0604020202020204" pitchFamily="34" charset="0"/>
              </a:rPr>
              <a:t> Na amalgam </a:t>
            </a:r>
            <a:r>
              <a:rPr lang="en-GB" altLang="en-US" sz="2000" dirty="0" err="1">
                <a:latin typeface="Arial" panose="020B0604020202020204" pitchFamily="34" charset="0"/>
                <a:cs typeface="Arial" panose="020B0604020202020204" pitchFamily="34" charset="0"/>
              </a:rPr>
              <a:t>místo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kovového</a:t>
            </a:r>
            <a:r>
              <a:rPr lang="en-GB" altLang="en-US" sz="2000" dirty="0">
                <a:latin typeface="Arial" panose="020B0604020202020204" pitchFamily="34" charset="0"/>
                <a:cs typeface="Arial" panose="020B0604020202020204" pitchFamily="34" charset="0"/>
              </a:rPr>
              <a:t> Na)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CaH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p:txBody>
      </p:sp>
      <p:pic>
        <p:nvPicPr>
          <p:cNvPr id="81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150" y="2057403"/>
            <a:ext cx="19050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a:extLst>
              <a:ext uri="{FF2B5EF4-FFF2-40B4-BE49-F238E27FC236}">
                <a16:creationId xmlns:a16="http://schemas.microsoft.com/office/drawing/2014/main" id="{2E0BD978-FFB8-486E-BEC5-1BA0C9ED758E}"/>
              </a:ext>
            </a:extLst>
          </p:cNvPr>
          <p:cNvSpPr txBox="1">
            <a:spLocks noChangeArrowheads="1"/>
          </p:cNvSpPr>
          <p:nvPr/>
        </p:nvSpPr>
        <p:spPr>
          <a:xfrm>
            <a:off x="295275" y="4307687"/>
            <a:ext cx="8229600" cy="563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en-US" sz="2400" b="1" dirty="0">
                <a:latin typeface="Arial" panose="020B0604020202020204" pitchFamily="34" charset="0"/>
                <a:cs typeface="Arial" panose="020B0604020202020204" pitchFamily="34" charset="0"/>
              </a:rPr>
              <a:t>Výroba</a:t>
            </a:r>
          </a:p>
        </p:txBody>
      </p:sp>
      <p:sp>
        <p:nvSpPr>
          <p:cNvPr id="7" name="TextovéPole 6">
            <a:extLst>
              <a:ext uri="{FF2B5EF4-FFF2-40B4-BE49-F238E27FC236}">
                <a16:creationId xmlns:a16="http://schemas.microsoft.com/office/drawing/2014/main" id="{652BEFF1-3A2E-4BC7-AC30-A7F5F75AD334}"/>
              </a:ext>
            </a:extLst>
          </p:cNvPr>
          <p:cNvSpPr txBox="1"/>
          <p:nvPr/>
        </p:nvSpPr>
        <p:spPr>
          <a:xfrm>
            <a:off x="295275" y="4895854"/>
            <a:ext cx="8620125" cy="1631216"/>
          </a:xfrm>
          <a:prstGeom prst="rect">
            <a:avLst/>
          </a:prstGeom>
          <a:noFill/>
        </p:spPr>
        <p:txBody>
          <a:bodyPr wrap="square">
            <a:spAutoFit/>
          </a:bodyPr>
          <a:lstStyle/>
          <a:p>
            <a:pPr marL="0" indent="0">
              <a:buNone/>
            </a:pPr>
            <a:r>
              <a:rPr lang="en-GB" altLang="en-US" sz="2000" u="sng" dirty="0">
                <a:latin typeface="Arial" panose="020B0604020202020204" pitchFamily="34" charset="0"/>
                <a:cs typeface="Arial" panose="020B0604020202020204" pitchFamily="34" charset="0"/>
              </a:rPr>
              <a:t>1) </a:t>
            </a:r>
            <a:r>
              <a:rPr lang="en-GB" altLang="en-US" sz="2000" u="sng" dirty="0" err="1">
                <a:latin typeface="Arial" panose="020B0604020202020204" pitchFamily="34" charset="0"/>
                <a:cs typeface="Arial" panose="020B0604020202020204" pitchFamily="34" charset="0"/>
              </a:rPr>
              <a:t>Redukce</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vodní</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páry</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koksem</a:t>
            </a:r>
            <a:r>
              <a:rPr lang="en-GB" altLang="en-US" sz="2000" u="sng"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za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erveného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žáru</a:t>
            </a:r>
            <a:r>
              <a:rPr lang="en-GB" altLang="en-US" sz="2000" dirty="0">
                <a:latin typeface="Arial" panose="020B0604020202020204" pitchFamily="34" charset="0"/>
                <a:cs typeface="Arial" panose="020B0604020202020204" pitchFamily="34" charset="0"/>
              </a:rPr>
              <a:t> (Bos</a:t>
            </a:r>
            <a:r>
              <a:rPr lang="cs-CZ" altLang="en-US" sz="2000" dirty="0">
                <a:latin typeface="Arial" panose="020B0604020202020204" pitchFamily="34" charset="0"/>
                <a:cs typeface="Arial" panose="020B0604020202020204" pitchFamily="34" charset="0"/>
              </a:rPr>
              <a:t>c</a:t>
            </a:r>
            <a:r>
              <a:rPr lang="en-GB" altLang="en-US" sz="2000" dirty="0">
                <a:latin typeface="Arial" panose="020B0604020202020204" pitchFamily="34" charset="0"/>
                <a:cs typeface="Arial" panose="020B0604020202020204" pitchFamily="34" charset="0"/>
              </a:rPr>
              <a:t>h</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proces</a:t>
            </a:r>
            <a:r>
              <a:rPr lang="en-GB" altLang="en-US" sz="2000" dirty="0">
                <a:latin typeface="Arial" panose="020B0604020202020204" pitchFamily="34" charset="0"/>
                <a:cs typeface="Arial" panose="020B0604020202020204" pitchFamily="34" charset="0"/>
              </a:rPr>
              <a:t>): </a:t>
            </a:r>
          </a:p>
          <a:p>
            <a:pPr marL="380990" indent="-380990">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1000</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p>
          <a:p>
            <a:pPr marL="380990" indent="-380990">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vzniklý</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vodní</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nechá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reagovat</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vodní</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á</a:t>
            </a:r>
            <a:r>
              <a:rPr lang="en-GB" altLang="en-US" sz="2000" dirty="0" err="1">
                <a:latin typeface="Arial" panose="020B0604020202020204" pitchFamily="34" charset="0"/>
                <a:cs typeface="Arial" panose="020B0604020202020204" pitchFamily="34" charset="0"/>
              </a:rPr>
              <a:t>rou</a:t>
            </a:r>
            <a:r>
              <a:rPr lang="en-GB" altLang="en-US" sz="2000" dirty="0">
                <a:latin typeface="Arial" panose="020B0604020202020204" pitchFamily="34" charset="0"/>
                <a:cs typeface="Arial" panose="020B0604020202020204" pitchFamily="34" charset="0"/>
              </a:rPr>
              <a:t> za </a:t>
            </a:r>
            <a:r>
              <a:rPr lang="en-GB" altLang="en-US" sz="2000" dirty="0" err="1">
                <a:latin typeface="Arial" panose="020B0604020202020204" pitchFamily="34" charset="0"/>
                <a:cs typeface="Arial" panose="020B0604020202020204" pitchFamily="34" charset="0"/>
              </a:rPr>
              <a:t>katalýzy</a:t>
            </a:r>
            <a:r>
              <a:rPr lang="en-GB" altLang="en-US" sz="2000" dirty="0">
                <a:latin typeface="Arial" panose="020B0604020202020204" pitchFamily="34" charset="0"/>
                <a:cs typeface="Arial" panose="020B0604020202020204" pitchFamily="34" charset="0"/>
              </a:rPr>
              <a:t> Fe</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marL="380990" indent="-380990">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500</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a:t>
            </a:r>
          </a:p>
          <a:p>
            <a:pPr marL="380990" indent="-380990">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odstra</a:t>
            </a:r>
            <a:r>
              <a:rPr lang="cs-CZ" altLang="en-US" sz="2000" dirty="0">
                <a:latin typeface="Arial" panose="020B0604020202020204" pitchFamily="34" charset="0"/>
                <a:cs typeface="Arial" panose="020B0604020202020204" pitchFamily="34" charset="0"/>
              </a:rPr>
              <a:t>ň</a:t>
            </a:r>
            <a:r>
              <a:rPr lang="en-GB" altLang="en-US" sz="2000" dirty="0" err="1">
                <a:latin typeface="Arial" panose="020B0604020202020204" pitchFamily="34" charset="0"/>
                <a:cs typeface="Arial" panose="020B0604020202020204" pitchFamily="34" charset="0"/>
              </a:rPr>
              <a: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vypíráním</a:t>
            </a:r>
            <a:r>
              <a:rPr lang="en-GB" altLang="en-US" sz="2000" dirty="0">
                <a:latin typeface="Arial" panose="020B0604020202020204" pitchFamily="34" charset="0"/>
                <a:cs typeface="Arial" panose="020B0604020202020204" pitchFamily="34" charset="0"/>
              </a:rPr>
              <a:t> vodou</a:t>
            </a:r>
            <a:endParaRPr lang="en-GB" altLang="en-US" sz="20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6168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0347" y="685800"/>
            <a:ext cx="5667039" cy="1143000"/>
          </a:xfrm>
        </p:spPr>
        <p:txBody>
          <a:bodyPr>
            <a:normAutofit/>
          </a:bodyPr>
          <a:lstStyle/>
          <a:p>
            <a:r>
              <a:rPr lang="cs-CZ" sz="2800" b="1" dirty="0"/>
              <a:t>Fluoridy v zubní pastě</a:t>
            </a:r>
          </a:p>
        </p:txBody>
      </p:sp>
      <p:pic>
        <p:nvPicPr>
          <p:cNvPr id="123906" name="Picture 2" descr="VÃ½sledek obrÃ¡zku pro fluorapatite vs hydroxyapat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483" y="4267200"/>
            <a:ext cx="2501567" cy="2376488"/>
          </a:xfrm>
          <a:prstGeom prst="rect">
            <a:avLst/>
          </a:prstGeom>
          <a:noFill/>
          <a:extLst>
            <a:ext uri="{909E8E84-426E-40DD-AFC4-6F175D3DCCD1}">
              <a14:hiddenFill xmlns:a14="http://schemas.microsoft.com/office/drawing/2010/main">
                <a:solidFill>
                  <a:srgbClr val="FFFFFF"/>
                </a:solidFill>
              </a14:hiddenFill>
            </a:ext>
          </a:extLst>
        </p:spPr>
      </p:pic>
      <p:pic>
        <p:nvPicPr>
          <p:cNvPr id="123908" name="Picture 4" descr="VÃ½sledek obrÃ¡zku pro fluorapatite vs hydroxyapat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2" y="1066802"/>
            <a:ext cx="2513051" cy="2962275"/>
          </a:xfrm>
          <a:prstGeom prst="rect">
            <a:avLst/>
          </a:prstGeom>
          <a:noFill/>
          <a:extLst>
            <a:ext uri="{909E8E84-426E-40DD-AFC4-6F175D3DCCD1}">
              <a14:hiddenFill xmlns:a14="http://schemas.microsoft.com/office/drawing/2010/main">
                <a:solidFill>
                  <a:srgbClr val="FFFFFF"/>
                </a:solidFill>
              </a14:hiddenFill>
            </a:ext>
          </a:extLst>
        </p:spPr>
      </p:pic>
      <p:pic>
        <p:nvPicPr>
          <p:cNvPr id="79874" name="Picture 2" descr="VÃ½sledek obrÃ¡zku pro fluoride teeth apat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327" y="3657600"/>
            <a:ext cx="5885912" cy="2833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38330" y="2547938"/>
            <a:ext cx="6391073" cy="707886"/>
          </a:xfrm>
          <a:prstGeom prst="rect">
            <a:avLst/>
          </a:prstGeom>
          <a:noFill/>
        </p:spPr>
        <p:txBody>
          <a:bodyPr wrap="square" rtlCol="0">
            <a:spAutoFit/>
          </a:bodyPr>
          <a:lstStyle/>
          <a:p>
            <a:r>
              <a:rPr lang="cs-CZ" sz="2000" dirty="0" err="1">
                <a:latin typeface="Arial" panose="020B0604020202020204" pitchFamily="34" charset="0"/>
                <a:cs typeface="Arial" panose="020B0604020202020204" pitchFamily="34" charset="0"/>
              </a:rPr>
              <a:t>Fluoroapatit</a:t>
            </a:r>
            <a:r>
              <a:rPr lang="cs-CZ" sz="2000" dirty="0">
                <a:latin typeface="Arial" panose="020B0604020202020204" pitchFamily="34" charset="0"/>
                <a:cs typeface="Arial" panose="020B0604020202020204" pitchFamily="34" charset="0"/>
              </a:rPr>
              <a:t> je méně rozpustný než </a:t>
            </a:r>
            <a:r>
              <a:rPr lang="cs-CZ" sz="2000" dirty="0" err="1">
                <a:latin typeface="Arial" panose="020B0604020202020204" pitchFamily="34" charset="0"/>
                <a:cs typeface="Arial" panose="020B0604020202020204" pitchFamily="34" charset="0"/>
              </a:rPr>
              <a:t>hydoxyapatit</a:t>
            </a:r>
            <a:r>
              <a:rPr lang="cs-CZ" sz="2000" dirty="0">
                <a:latin typeface="Arial" panose="020B0604020202020204" pitchFamily="34" charset="0"/>
                <a:cs typeface="Arial" panose="020B0604020202020204" pitchFamily="34" charset="0"/>
              </a:rPr>
              <a:t>, dochází ke zpevňování skloviny.</a:t>
            </a:r>
          </a:p>
        </p:txBody>
      </p:sp>
    </p:spTree>
    <p:extLst>
      <p:ext uri="{BB962C8B-B14F-4D97-AF65-F5344CB8AC3E}">
        <p14:creationId xmlns:p14="http://schemas.microsoft.com/office/powerpoint/2010/main" val="26184881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274638"/>
            <a:ext cx="8229600" cy="792162"/>
          </a:xfrm>
        </p:spPr>
        <p:txBody>
          <a:bodyPr>
            <a:normAutofit/>
          </a:bodyPr>
          <a:lstStyle/>
          <a:p>
            <a:pPr eaLnBrk="1" hangingPunct="1"/>
            <a:r>
              <a:rPr lang="cs-CZ" altLang="en-US" sz="2800" b="1" dirty="0" err="1">
                <a:latin typeface="Arial" panose="020B0604020202020204" pitchFamily="34" charset="0"/>
                <a:cs typeface="Arial" panose="020B0604020202020204" pitchFamily="34" charset="0"/>
              </a:rPr>
              <a:t>Interhalogenové</a:t>
            </a:r>
            <a:r>
              <a:rPr lang="cs-CZ" altLang="en-US" sz="2800" b="1" dirty="0">
                <a:latin typeface="Arial" panose="020B0604020202020204" pitchFamily="34" charset="0"/>
                <a:cs typeface="Arial" panose="020B0604020202020204" pitchFamily="34" charset="0"/>
              </a:rPr>
              <a:t> sloučeniny</a:t>
            </a:r>
          </a:p>
        </p:txBody>
      </p:sp>
      <p:sp>
        <p:nvSpPr>
          <p:cNvPr id="10244" name="Rectangle 3"/>
          <p:cNvSpPr>
            <a:spLocks noGrp="1" noChangeArrowheads="1"/>
          </p:cNvSpPr>
          <p:nvPr>
            <p:ph type="body" idx="1"/>
          </p:nvPr>
        </p:nvSpPr>
        <p:spPr>
          <a:xfrm>
            <a:off x="485775" y="1371600"/>
            <a:ext cx="8229600" cy="4525963"/>
          </a:xfrm>
        </p:spPr>
        <p:txBody>
          <a:bodyPr>
            <a:normAutofit/>
          </a:bodyPr>
          <a:lstStyle/>
          <a:p>
            <a:pPr marL="0" indent="0" eaLnBrk="1" hangingPunct="1">
              <a:buNone/>
            </a:pPr>
            <a:r>
              <a:rPr lang="cs-CZ" altLang="en-US" sz="2000" dirty="0">
                <a:latin typeface="Arial" panose="020B0604020202020204" pitchFamily="34" charset="0"/>
                <a:cs typeface="Arial" panose="020B0604020202020204" pitchFamily="34" charset="0"/>
              </a:rPr>
              <a:t>skupina sloučenin, které tvoří halogeny mezi sebou</a:t>
            </a:r>
          </a:p>
          <a:p>
            <a:pPr marL="0" indent="0" eaLnBrk="1" hangingPunct="1">
              <a:buNone/>
            </a:pPr>
            <a:r>
              <a:rPr lang="cs-CZ" altLang="en-US" sz="2000" dirty="0">
                <a:latin typeface="Arial" panose="020B0604020202020204" pitchFamily="34" charset="0"/>
                <a:cs typeface="Arial" panose="020B0604020202020204" pitchFamily="34" charset="0"/>
              </a:rPr>
              <a:t>zákl. typy: AX, AX</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AX</a:t>
            </a:r>
            <a:r>
              <a:rPr lang="cs-CZ" altLang="en-US" sz="2000" baseline="-25000" dirty="0">
                <a:latin typeface="Arial" panose="020B0604020202020204" pitchFamily="34" charset="0"/>
                <a:cs typeface="Arial" panose="020B0604020202020204" pitchFamily="34" charset="0"/>
              </a:rPr>
              <a:t>5</a:t>
            </a:r>
            <a:r>
              <a:rPr lang="cs-CZ" altLang="en-US" sz="2000" dirty="0">
                <a:latin typeface="Arial" panose="020B0604020202020204" pitchFamily="34" charset="0"/>
                <a:cs typeface="Arial" panose="020B0604020202020204" pitchFamily="34" charset="0"/>
              </a:rPr>
              <a:t>, AX</a:t>
            </a:r>
            <a:r>
              <a:rPr lang="cs-CZ" altLang="en-US" sz="2000" baseline="-25000" dirty="0">
                <a:latin typeface="Arial" panose="020B0604020202020204" pitchFamily="34" charset="0"/>
                <a:cs typeface="Arial" panose="020B0604020202020204" pitchFamily="34" charset="0"/>
              </a:rPr>
              <a:t>7</a:t>
            </a:r>
          </a:p>
          <a:p>
            <a:pPr eaLnBrk="1" hangingPunct="1">
              <a:buFont typeface="Wingdings" pitchFamily="2" charset="2"/>
              <a:buNone/>
            </a:pPr>
            <a:r>
              <a:rPr lang="cs-CZ" altLang="en-US" sz="2000" baseline="-25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halogen X vždy </a:t>
            </a:r>
            <a:r>
              <a:rPr lang="cs-CZ" altLang="en-US" sz="2000" dirty="0" err="1">
                <a:latin typeface="Arial" panose="020B0604020202020204" pitchFamily="34" charset="0"/>
                <a:cs typeface="Arial" panose="020B0604020202020204" pitchFamily="34" charset="0"/>
              </a:rPr>
              <a:t>elektronegativnější</a:t>
            </a:r>
            <a:r>
              <a:rPr lang="cs-CZ" altLang="en-US" sz="2000" dirty="0">
                <a:latin typeface="Arial" panose="020B0604020202020204" pitchFamily="34" charset="0"/>
                <a:cs typeface="Arial" panose="020B0604020202020204" pitchFamily="34" charset="0"/>
              </a:rPr>
              <a:t> než A</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nejobvyklejší typ AB</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stálost sloučenin AB klesá s rozdílem elektronegativit</a:t>
            </a:r>
          </a:p>
        </p:txBody>
      </p:sp>
      <p:pic>
        <p:nvPicPr>
          <p:cNvPr id="93186" name="Picture 2" descr="VÃ½sledek obrÃ¡zku pro interhalog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3733192"/>
            <a:ext cx="5533292" cy="266417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ee the source image">
            <a:extLst>
              <a:ext uri="{FF2B5EF4-FFF2-40B4-BE49-F238E27FC236}">
                <a16:creationId xmlns:a16="http://schemas.microsoft.com/office/drawing/2014/main" id="{8F000A7A-1912-44FC-8B04-EBFF65E2C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425" y="3870643"/>
            <a:ext cx="2266950" cy="233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2865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ee the source image">
            <a:extLst>
              <a:ext uri="{FF2B5EF4-FFF2-40B4-BE49-F238E27FC236}">
                <a16:creationId xmlns:a16="http://schemas.microsoft.com/office/drawing/2014/main" id="{15D8E928-95C4-42D8-A8DB-5F047B79B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102" y="2686050"/>
            <a:ext cx="2482707"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See the source image">
            <a:extLst>
              <a:ext uri="{FF2B5EF4-FFF2-40B4-BE49-F238E27FC236}">
                <a16:creationId xmlns:a16="http://schemas.microsoft.com/office/drawing/2014/main" id="{85D1DF0A-8FF8-481F-867F-6CC61DE23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4" y="372081"/>
            <a:ext cx="6076950" cy="2075237"/>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See the source image">
            <a:extLst>
              <a:ext uri="{FF2B5EF4-FFF2-40B4-BE49-F238E27FC236}">
                <a16:creationId xmlns:a16="http://schemas.microsoft.com/office/drawing/2014/main" id="{FB409448-F36B-473A-8BBF-DC04588DD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338" y="570073"/>
            <a:ext cx="1900237" cy="1683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2EB4B6B-89A3-475C-8F79-3CB7D221E6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6" y="3194893"/>
            <a:ext cx="5629274" cy="275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5122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ee the source image">
            <a:extLst>
              <a:ext uri="{FF2B5EF4-FFF2-40B4-BE49-F238E27FC236}">
                <a16:creationId xmlns:a16="http://schemas.microsoft.com/office/drawing/2014/main" id="{66209617-3E29-4F96-B7B4-B7220DA00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66" y="266700"/>
            <a:ext cx="8893067"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535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39970"/>
            <a:ext cx="8229600" cy="555430"/>
          </a:xfrm>
        </p:spPr>
        <p:txBody>
          <a:bodyPr>
            <a:normAutofit/>
          </a:bodyPr>
          <a:lstStyle/>
          <a:p>
            <a:r>
              <a:rPr lang="cs-CZ" sz="2400" b="1" dirty="0"/>
              <a:t>Acidobazické chování oxokyselin</a:t>
            </a:r>
            <a:endParaRPr lang="cs-CZ" sz="2400" dirty="0"/>
          </a:p>
        </p:txBody>
      </p:sp>
      <p:pic>
        <p:nvPicPr>
          <p:cNvPr id="212996" name="Picture 4" descr="https://media1.shmoop.com/images/chemistry/chembook_acidbase_graphik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950" y="2268672"/>
            <a:ext cx="2767831" cy="175911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81000" y="1486736"/>
            <a:ext cx="5434832" cy="2554545"/>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Čím slabší je</a:t>
            </a:r>
            <a:r>
              <a:rPr lang="en-US" sz="2000" dirty="0">
                <a:latin typeface="Arial" panose="020B0604020202020204" pitchFamily="34" charset="0"/>
                <a:cs typeface="Arial" panose="020B0604020202020204" pitchFamily="34" charset="0"/>
              </a:rPr>
              <a:t> O-H bond </a:t>
            </a:r>
            <a:r>
              <a:rPr lang="cs-CZ" sz="2000" dirty="0">
                <a:latin typeface="Arial" panose="020B0604020202020204" pitchFamily="34" charset="0"/>
                <a:cs typeface="Arial" panose="020B0604020202020204" pitchFamily="34" charset="0"/>
              </a:rPr>
              <a:t>tím silnější je kyselina</a:t>
            </a:r>
            <a:r>
              <a:rPr lang="en-US" sz="2000" dirty="0">
                <a:latin typeface="Arial" panose="020B0604020202020204" pitchFamily="34" charset="0"/>
                <a:cs typeface="Arial" panose="020B0604020202020204" pitchFamily="34" charset="0"/>
              </a:rPr>
              <a:t>. O-H bond </a:t>
            </a:r>
            <a:r>
              <a:rPr lang="cs-CZ" sz="2000" dirty="0">
                <a:latin typeface="Arial" panose="020B0604020202020204" pitchFamily="34" charset="0"/>
                <a:cs typeface="Arial" panose="020B0604020202020204" pitchFamily="34" charset="0"/>
              </a:rPr>
              <a:t>je oslabována v důsledku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rostoucí </a:t>
            </a:r>
            <a:r>
              <a:rPr lang="en-US" sz="2000" dirty="0" err="1">
                <a:latin typeface="Arial" panose="020B0604020202020204" pitchFamily="34" charset="0"/>
                <a:cs typeface="Arial" panose="020B0604020202020204" pitchFamily="34" charset="0"/>
              </a:rPr>
              <a:t>ele</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tronegativity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centrálního</a:t>
            </a:r>
            <a:r>
              <a:rPr lang="en-US" sz="2000" dirty="0">
                <a:latin typeface="Arial" panose="020B0604020202020204" pitchFamily="34" charset="0"/>
                <a:cs typeface="Arial" panose="020B0604020202020204" pitchFamily="34" charset="0"/>
              </a:rPr>
              <a:t> atom</a:t>
            </a:r>
            <a:r>
              <a:rPr lang="cs-CZ" sz="2000" dirty="0">
                <a:latin typeface="Arial" panose="020B0604020202020204" pitchFamily="34" charset="0"/>
                <a:cs typeface="Arial" panose="020B0604020202020204" pitchFamily="34" charset="0"/>
              </a:rPr>
              <a:t>u.</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Zvýšení počtu atomu kyslíku zvyšuje </a:t>
            </a:r>
            <a:r>
              <a:rPr lang="en-US" sz="2000" dirty="0" err="1">
                <a:latin typeface="Arial" panose="020B0604020202020204" pitchFamily="34" charset="0"/>
                <a:cs typeface="Arial" panose="020B0604020202020204" pitchFamily="34" charset="0"/>
              </a:rPr>
              <a:t>oxida</a:t>
            </a:r>
            <a:r>
              <a:rPr lang="cs-CZ" sz="2000" dirty="0">
                <a:latin typeface="Arial" panose="020B0604020202020204" pitchFamily="34" charset="0"/>
                <a:cs typeface="Arial" panose="020B0604020202020204" pitchFamily="34" charset="0"/>
              </a:rPr>
              <a:t>ční</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číslo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centr</a:t>
            </a:r>
            <a:r>
              <a:rPr lang="cs-CZ" sz="2000" dirty="0">
                <a:latin typeface="Arial" panose="020B0604020202020204" pitchFamily="34" charset="0"/>
                <a:cs typeface="Arial" panose="020B0604020202020204" pitchFamily="34" charset="0"/>
              </a:rPr>
              <a:t>á</a:t>
            </a:r>
            <a:r>
              <a:rPr lang="en-US" sz="2000" dirty="0">
                <a:latin typeface="Arial" panose="020B0604020202020204" pitchFamily="34" charset="0"/>
                <a:cs typeface="Arial" panose="020B0604020202020204" pitchFamily="34" charset="0"/>
              </a:rPr>
              <a:t>l</a:t>
            </a:r>
            <a:r>
              <a:rPr lang="cs-CZ" sz="2000" dirty="0" err="1">
                <a:latin typeface="Arial" panose="020B0604020202020204" pitchFamily="34" charset="0"/>
                <a:cs typeface="Arial" panose="020B0604020202020204" pitchFamily="34" charset="0"/>
              </a:rPr>
              <a:t>ního</a:t>
            </a:r>
            <a:r>
              <a:rPr lang="en-US" sz="2000" dirty="0">
                <a:latin typeface="Arial" panose="020B0604020202020204" pitchFamily="34" charset="0"/>
                <a:cs typeface="Arial" panose="020B0604020202020204" pitchFamily="34" charset="0"/>
              </a:rPr>
              <a:t> atom</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Vyšší </a:t>
            </a:r>
            <a:r>
              <a:rPr lang="en-US" sz="2000" dirty="0" err="1">
                <a:latin typeface="Arial" panose="020B0604020202020204" pitchFamily="34" charset="0"/>
                <a:cs typeface="Arial" panose="020B0604020202020204" pitchFamily="34" charset="0"/>
              </a:rPr>
              <a:t>oxida</a:t>
            </a:r>
            <a:r>
              <a:rPr lang="cs-CZ" sz="2000" dirty="0">
                <a:latin typeface="Arial" panose="020B0604020202020204" pitchFamily="34" charset="0"/>
                <a:cs typeface="Arial" panose="020B0604020202020204" pitchFamily="34" charset="0"/>
              </a:rPr>
              <a:t>ční</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číslo</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na </a:t>
            </a:r>
            <a:r>
              <a:rPr lang="en-US" sz="2000" dirty="0" err="1">
                <a:latin typeface="Arial" panose="020B0604020202020204" pitchFamily="34" charset="0"/>
                <a:cs typeface="Arial" panose="020B0604020202020204" pitchFamily="34" charset="0"/>
              </a:rPr>
              <a:t>centr</a:t>
            </a:r>
            <a:r>
              <a:rPr lang="cs-CZ" sz="2000" dirty="0" err="1">
                <a:latin typeface="Arial" panose="020B0604020202020204" pitchFamily="34" charset="0"/>
                <a:cs typeface="Arial" panose="020B0604020202020204" pitchFamily="34" charset="0"/>
              </a:rPr>
              <a:t>álním</a:t>
            </a:r>
            <a:r>
              <a:rPr lang="en-US" sz="2000" dirty="0">
                <a:latin typeface="Arial" panose="020B0604020202020204" pitchFamily="34" charset="0"/>
                <a:cs typeface="Arial" panose="020B0604020202020204" pitchFamily="34" charset="0"/>
              </a:rPr>
              <a:t> atom</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repre</a:t>
            </a:r>
            <a:r>
              <a:rPr lang="cs-CZ" sz="2000" dirty="0">
                <a:latin typeface="Arial" panose="020B0604020202020204" pitchFamily="34" charset="0"/>
                <a:cs typeface="Arial" panose="020B0604020202020204" pitchFamily="34" charset="0"/>
              </a:rPr>
              <a:t>z</a:t>
            </a:r>
            <a:r>
              <a:rPr lang="en-US" sz="2000" dirty="0" err="1">
                <a:latin typeface="Arial" panose="020B0604020202020204" pitchFamily="34" charset="0"/>
                <a:cs typeface="Arial" panose="020B0604020202020204" pitchFamily="34" charset="0"/>
              </a:rPr>
              <a:t>ent</a:t>
            </a:r>
            <a:r>
              <a:rPr lang="cs-CZ" sz="2000" dirty="0" err="1">
                <a:latin typeface="Arial" panose="020B0604020202020204" pitchFamily="34" charset="0"/>
                <a:cs typeface="Arial" panose="020B0604020202020204" pitchFamily="34" charset="0"/>
              </a:rPr>
              <a:t>uje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a:t>
            </a:r>
            <a:r>
              <a:rPr lang="cs-CZ" sz="2000" dirty="0">
                <a:latin typeface="Arial" panose="020B0604020202020204" pitchFamily="34" charset="0"/>
                <a:cs typeface="Arial" panose="020B0604020202020204" pitchFamily="34" charset="0"/>
              </a:rPr>
              <a:t>z</a:t>
            </a:r>
            <a:r>
              <a:rPr lang="en-US" sz="2000" dirty="0" err="1">
                <a:latin typeface="Arial" panose="020B0604020202020204" pitchFamily="34" charset="0"/>
                <a:cs typeface="Arial" panose="020B0604020202020204" pitchFamily="34" charset="0"/>
              </a:rPr>
              <a:t>itiv</a:t>
            </a:r>
            <a:r>
              <a:rPr lang="cs-CZ" sz="2000" dirty="0">
                <a:latin typeface="Arial" panose="020B0604020202020204" pitchFamily="34" charset="0"/>
                <a:cs typeface="Arial" panose="020B0604020202020204" pitchFamily="34" charset="0"/>
              </a:rPr>
              <a:t>ní</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náboj na </a:t>
            </a:r>
            <a:r>
              <a:rPr lang="en-US" sz="2000" dirty="0">
                <a:latin typeface="Arial" panose="020B0604020202020204" pitchFamily="34" charset="0"/>
                <a:cs typeface="Arial" panose="020B0604020202020204" pitchFamily="34" charset="0"/>
              </a:rPr>
              <a:t>atom</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pic>
        <p:nvPicPr>
          <p:cNvPr id="6" name="Picture 6" descr="VÃ½sledek obrÃ¡zku pro oxidation number and acid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4561183"/>
            <a:ext cx="3478263" cy="19339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ps.prenhall.com/wps/media/objects/3084/3158649/blb2204/blb22t0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4" y="4429122"/>
            <a:ext cx="5029200" cy="21980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381000" y="0"/>
            <a:ext cx="82296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en-US" sz="3200" b="1">
                <a:latin typeface="Arial" panose="020B0604020202020204" pitchFamily="34" charset="0"/>
                <a:cs typeface="Arial" panose="020B0604020202020204" pitchFamily="34" charset="0"/>
              </a:rPr>
              <a:t>Oxosloučeniny </a:t>
            </a:r>
            <a:r>
              <a:rPr lang="en-US" altLang="en-US" sz="3200" b="1">
                <a:latin typeface="Arial" panose="020B0604020202020204" pitchFamily="34" charset="0"/>
                <a:cs typeface="Arial" panose="020B0604020202020204" pitchFamily="34" charset="0"/>
              </a:rPr>
              <a:t>halogen</a:t>
            </a:r>
            <a:r>
              <a:rPr lang="cs-CZ" altLang="en-US" sz="3200" b="1">
                <a:latin typeface="Arial" panose="020B0604020202020204" pitchFamily="34" charset="0"/>
                <a:cs typeface="Arial" panose="020B0604020202020204" pitchFamily="34" charset="0"/>
              </a:rPr>
              <a:t>ů</a:t>
            </a:r>
            <a:endParaRPr lang="cs-CZ" alt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4259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ee the source image">
            <a:extLst>
              <a:ext uri="{FF2B5EF4-FFF2-40B4-BE49-F238E27FC236}">
                <a16:creationId xmlns:a16="http://schemas.microsoft.com/office/drawing/2014/main" id="{EE108028-E041-4FCC-811D-008490889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04" y="155577"/>
            <a:ext cx="2385392"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See the source image">
            <a:extLst>
              <a:ext uri="{FF2B5EF4-FFF2-40B4-BE49-F238E27FC236}">
                <a16:creationId xmlns:a16="http://schemas.microsoft.com/office/drawing/2014/main" id="{8B981BB6-BCAC-4E70-8867-A08C2F2DE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04" y="1363812"/>
            <a:ext cx="23336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ee the source image">
            <a:extLst>
              <a:ext uri="{FF2B5EF4-FFF2-40B4-BE49-F238E27FC236}">
                <a16:creationId xmlns:a16="http://schemas.microsoft.com/office/drawing/2014/main" id="{2854FB4D-B3D3-49BB-BF63-CEA4B1338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94" y="3810297"/>
            <a:ext cx="2209802" cy="110490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ee the source image">
            <a:extLst>
              <a:ext uri="{FF2B5EF4-FFF2-40B4-BE49-F238E27FC236}">
                <a16:creationId xmlns:a16="http://schemas.microsoft.com/office/drawing/2014/main" id="{539524EE-AA56-4D7F-9DBF-0C79C9B93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07" y="2932981"/>
            <a:ext cx="1864829" cy="992038"/>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See the source image">
            <a:extLst>
              <a:ext uri="{FF2B5EF4-FFF2-40B4-BE49-F238E27FC236}">
                <a16:creationId xmlns:a16="http://schemas.microsoft.com/office/drawing/2014/main" id="{09FA4515-4441-4C46-9B4B-08DCFC64A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317" y="5184675"/>
            <a:ext cx="1663768" cy="9387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VÃ½sledek obrÃ¡zku pro frost diagram halogen">
            <a:extLst>
              <a:ext uri="{FF2B5EF4-FFF2-40B4-BE49-F238E27FC236}">
                <a16:creationId xmlns:a16="http://schemas.microsoft.com/office/drawing/2014/main" id="{9087F769-0D89-44AC-B0F4-77661E0A09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5652" y="298452"/>
            <a:ext cx="3955241" cy="4341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ee the source image">
            <a:extLst>
              <a:ext uri="{FF2B5EF4-FFF2-40B4-BE49-F238E27FC236}">
                <a16:creationId xmlns:a16="http://schemas.microsoft.com/office/drawing/2014/main" id="{CB503FE1-1F20-4CAE-8F89-FDC01EA3F9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6700" y="4793546"/>
            <a:ext cx="4041262" cy="190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6722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3D6F9FC2-7917-47AE-82A2-60BB89CD92C4}"/>
              </a:ext>
            </a:extLst>
          </p:cNvPr>
          <p:cNvPicPr>
            <a:picLocks noChangeAspect="1"/>
          </p:cNvPicPr>
          <p:nvPr/>
        </p:nvPicPr>
        <p:blipFill>
          <a:blip r:embed="rId2"/>
          <a:stretch>
            <a:fillRect/>
          </a:stretch>
        </p:blipFill>
        <p:spPr>
          <a:xfrm>
            <a:off x="1550417" y="219075"/>
            <a:ext cx="4995414" cy="2505075"/>
          </a:xfrm>
          <a:prstGeom prst="rect">
            <a:avLst/>
          </a:prstGeom>
        </p:spPr>
      </p:pic>
      <p:pic>
        <p:nvPicPr>
          <p:cNvPr id="9220" name="Picture 4" descr="See the source image">
            <a:extLst>
              <a:ext uri="{FF2B5EF4-FFF2-40B4-BE49-F238E27FC236}">
                <a16:creationId xmlns:a16="http://schemas.microsoft.com/office/drawing/2014/main" id="{74FDDA0B-E0D5-4F5A-AB5F-1A72F9758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746" y="4810124"/>
            <a:ext cx="6832756"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ee the source image">
            <a:extLst>
              <a:ext uri="{FF2B5EF4-FFF2-40B4-BE49-F238E27FC236}">
                <a16:creationId xmlns:a16="http://schemas.microsoft.com/office/drawing/2014/main" id="{2E0C7BB5-54C9-4DED-91A7-2F5B12220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36" y="2871787"/>
            <a:ext cx="4486275"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7736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p:cNvSpPr>
            <a:spLocks noGrp="1" noChangeArrowheads="1"/>
          </p:cNvSpPr>
          <p:nvPr>
            <p:ph type="body" idx="1"/>
          </p:nvPr>
        </p:nvSpPr>
        <p:spPr>
          <a:xfrm>
            <a:off x="304800" y="609600"/>
            <a:ext cx="8229600" cy="3810000"/>
          </a:xfrm>
        </p:spPr>
        <p:txBody>
          <a:bodyPr>
            <a:normAutofit/>
          </a:bodyPr>
          <a:lstStyle/>
          <a:p>
            <a:pPr algn="ctr" eaLnBrk="1" hangingPunct="1">
              <a:lnSpc>
                <a:spcPct val="90000"/>
              </a:lnSpc>
              <a:buFont typeface="Wingdings" pitchFamily="2" charset="2"/>
              <a:buNone/>
            </a:pPr>
            <a:r>
              <a:rPr lang="en-GB" altLang="en-US" sz="2800" b="1" dirty="0" err="1">
                <a:latin typeface="Arial" panose="020B0604020202020204" pitchFamily="34" charset="0"/>
                <a:cs typeface="Arial" panose="020B0604020202020204" pitchFamily="34" charset="0"/>
              </a:rPr>
              <a:t>Oxoslou</a:t>
            </a:r>
            <a:r>
              <a:rPr lang="cs-CZ" altLang="en-US" sz="2800" b="1" dirty="0">
                <a:latin typeface="Arial" panose="020B0604020202020204" pitchFamily="34" charset="0"/>
                <a:cs typeface="Arial" panose="020B0604020202020204" pitchFamily="34" charset="0"/>
              </a:rPr>
              <a:t>č</a:t>
            </a:r>
            <a:r>
              <a:rPr lang="en-GB" altLang="en-US" sz="2800" b="1" dirty="0" err="1">
                <a:latin typeface="Arial" panose="020B0604020202020204" pitchFamily="34" charset="0"/>
                <a:cs typeface="Arial" panose="020B0604020202020204" pitchFamily="34" charset="0"/>
              </a:rPr>
              <a:t>eniny</a:t>
            </a:r>
            <a:r>
              <a:rPr lang="en-GB" altLang="en-US" sz="2800" b="1" dirty="0">
                <a:latin typeface="Arial" panose="020B0604020202020204" pitchFamily="34" charset="0"/>
                <a:cs typeface="Arial" panose="020B0604020202020204" pitchFamily="34" charset="0"/>
              </a:rPr>
              <a:t> </a:t>
            </a:r>
            <a:r>
              <a:rPr lang="cs-CZ" altLang="en-US" sz="2800" b="1" dirty="0" err="1">
                <a:latin typeface="Arial" panose="020B0604020202020204" pitchFamily="34" charset="0"/>
                <a:cs typeface="Arial" panose="020B0604020202020204" pitchFamily="34" charset="0"/>
              </a:rPr>
              <a:t>flu</a:t>
            </a:r>
            <a:r>
              <a:rPr lang="en-GB" altLang="en-US" sz="2800" b="1" dirty="0" err="1">
                <a:latin typeface="Arial" panose="020B0604020202020204" pitchFamily="34" charset="0"/>
                <a:cs typeface="Arial" panose="020B0604020202020204" pitchFamily="34" charset="0"/>
              </a:rPr>
              <a:t>oru</a:t>
            </a:r>
            <a:endParaRPr lang="cs-CZ" altLang="en-US" sz="2800" b="1" dirty="0">
              <a:latin typeface="Arial" panose="020B0604020202020204" pitchFamily="34" charset="0"/>
              <a:cs typeface="Arial" panose="020B0604020202020204" pitchFamily="34" charset="0"/>
            </a:endParaRPr>
          </a:p>
        </p:txBody>
      </p:sp>
      <p:sp>
        <p:nvSpPr>
          <p:cNvPr id="3" name="Obdélník 2"/>
          <p:cNvSpPr/>
          <p:nvPr/>
        </p:nvSpPr>
        <p:spPr>
          <a:xfrm>
            <a:off x="304800" y="1431102"/>
            <a:ext cx="8553450" cy="4093428"/>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OF</a:t>
            </a:r>
            <a:r>
              <a:rPr lang="cs-CZ" sz="2000" b="1"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difluorid kyslíku je bezbarvý plyn, v kapalné formě se jedná o tmavě žlutou kapalinu. S vodou téměř nereaguje, ale reakce s vodní párou probíhá explozivně za vývoje značného množství tepla:</a:t>
            </a:r>
          </a:p>
          <a:p>
            <a:pPr algn="just"/>
            <a:r>
              <a:rPr lang="cs-CZ" sz="2000" dirty="0">
                <a:latin typeface="Arial" panose="020B0604020202020204" pitchFamily="34" charset="0"/>
                <a:cs typeface="Arial" panose="020B0604020202020204" pitchFamily="34" charset="0"/>
              </a:rPr>
              <a:t>			OF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+ 2HF</a:t>
            </a:r>
          </a:p>
          <a:p>
            <a:pPr algn="just"/>
            <a:endParaRPr lang="cs-CZ" sz="2000" dirty="0">
              <a:latin typeface="Arial" panose="020B0604020202020204" pitchFamily="34" charset="0"/>
              <a:cs typeface="Arial" panose="020B0604020202020204" pitchFamily="34" charset="0"/>
            </a:endParaRPr>
          </a:p>
          <a:p>
            <a:pPr algn="just"/>
            <a:r>
              <a:rPr lang="cs-CZ" sz="2000" i="1" dirty="0">
                <a:latin typeface="Arial" panose="020B0604020202020204" pitchFamily="34" charset="0"/>
                <a:cs typeface="Arial" panose="020B0604020202020204" pitchFamily="34" charset="0"/>
              </a:rPr>
              <a:t>Příprava:</a:t>
            </a:r>
          </a:p>
          <a:p>
            <a:pPr algn="just"/>
            <a:r>
              <a:rPr lang="cs-CZ" sz="2000" dirty="0">
                <a:latin typeface="Arial" panose="020B0604020202020204" pitchFamily="34" charset="0"/>
                <a:cs typeface="Arial" panose="020B0604020202020204" pitchFamily="34" charset="0"/>
              </a:rPr>
              <a:t>   1) tavnou elektrolýzou </a:t>
            </a:r>
            <a:r>
              <a:rPr lang="cs-CZ" sz="2000" dirty="0" err="1">
                <a:latin typeface="Arial" panose="020B0604020202020204" pitchFamily="34" charset="0"/>
                <a:cs typeface="Arial" panose="020B0604020202020204" pitchFamily="34" charset="0"/>
              </a:rPr>
              <a:t>hydrofluoridu</a:t>
            </a:r>
            <a:r>
              <a:rPr lang="cs-CZ" sz="2000" dirty="0">
                <a:latin typeface="Arial" panose="020B0604020202020204" pitchFamily="34" charset="0"/>
                <a:cs typeface="Arial" panose="020B0604020202020204" pitchFamily="34" charset="0"/>
              </a:rPr>
              <a:t> draselného KHF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2) reakcí fluoru se zředěným roztokem hydroxidu sodného:</a:t>
            </a:r>
          </a:p>
          <a:p>
            <a:pPr algn="just"/>
            <a:r>
              <a:rPr lang="cs-CZ" sz="2000" dirty="0">
                <a:latin typeface="Arial" panose="020B0604020202020204" pitchFamily="34" charset="0"/>
                <a:cs typeface="Arial" panose="020B0604020202020204" pitchFamily="34" charset="0"/>
              </a:rPr>
              <a:t>		2F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+ 2NaOH → OF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+ 2NaF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HFO</a:t>
            </a:r>
            <a:r>
              <a:rPr lang="cs-CZ" sz="2000" dirty="0">
                <a:latin typeface="Arial" panose="020B0604020202020204" pitchFamily="34" charset="0"/>
                <a:cs typeface="Arial" panose="020B0604020202020204" pitchFamily="34" charset="0"/>
              </a:rPr>
              <a:t> - jediná známá kyslíkatá kyselina fluoru. Připravuje se reakcí fluoru s ledem:</a:t>
            </a:r>
          </a:p>
          <a:p>
            <a:pPr algn="just"/>
            <a:r>
              <a:rPr lang="cs-CZ" sz="2000" dirty="0">
                <a:latin typeface="Arial" panose="020B0604020202020204" pitchFamily="34" charset="0"/>
                <a:cs typeface="Arial" panose="020B0604020202020204" pitchFamily="34" charset="0"/>
              </a:rPr>
              <a:t>			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O(s) → HFO + HF</a:t>
            </a:r>
          </a:p>
        </p:txBody>
      </p:sp>
      <p:sp>
        <p:nvSpPr>
          <p:cNvPr id="4" name="Obdélník 3"/>
          <p:cNvSpPr/>
          <p:nvPr/>
        </p:nvSpPr>
        <p:spPr>
          <a:xfrm>
            <a:off x="272374" y="5722225"/>
            <a:ext cx="8458200" cy="400110"/>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Další fluoridy kyslíku: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p:txBody>
      </p:sp>
      <p:pic>
        <p:nvPicPr>
          <p:cNvPr id="219138" name="Picture 2" descr="VÃ½sledek obrÃ¡zku pro of2 lewis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9893" y="2438400"/>
            <a:ext cx="1905000" cy="946107"/>
          </a:xfrm>
          <a:prstGeom prst="rect">
            <a:avLst/>
          </a:prstGeom>
          <a:noFill/>
          <a:extLst>
            <a:ext uri="{909E8E84-426E-40DD-AFC4-6F175D3DCCD1}">
              <a14:hiddenFill xmlns:a14="http://schemas.microsoft.com/office/drawing/2010/main">
                <a:solidFill>
                  <a:srgbClr val="FFFFFF"/>
                </a:solidFill>
              </a14:hiddenFill>
            </a:ext>
          </a:extLst>
        </p:spPr>
      </p:pic>
      <p:pic>
        <p:nvPicPr>
          <p:cNvPr id="219140" name="Picture 4" descr="VÃ½sledek obrÃ¡zku pro o2f2 lewis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488862"/>
            <a:ext cx="18478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thumb/7/7c/Tetraoxygen_difluoride.svg/1920px-Tetraoxygen_difluorid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5922280"/>
            <a:ext cx="2438400" cy="67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1021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p:cNvSpPr>
            <a:spLocks noGrp="1" noChangeArrowheads="1"/>
          </p:cNvSpPr>
          <p:nvPr>
            <p:ph type="body" idx="1"/>
          </p:nvPr>
        </p:nvSpPr>
        <p:spPr>
          <a:xfrm>
            <a:off x="228600" y="304800"/>
            <a:ext cx="8229600" cy="3810000"/>
          </a:xfrm>
        </p:spPr>
        <p:txBody>
          <a:bodyPr>
            <a:normAutofit/>
          </a:bodyPr>
          <a:lstStyle/>
          <a:p>
            <a:pPr algn="ctr" eaLnBrk="1" hangingPunct="1">
              <a:lnSpc>
                <a:spcPct val="90000"/>
              </a:lnSpc>
              <a:buFont typeface="Wingdings" pitchFamily="2" charset="2"/>
              <a:buNone/>
            </a:pPr>
            <a:r>
              <a:rPr lang="en-GB" altLang="en-US" sz="2800" b="1" dirty="0" err="1">
                <a:latin typeface="Arial" panose="020B0604020202020204" pitchFamily="34" charset="0"/>
                <a:cs typeface="Arial" panose="020B0604020202020204" pitchFamily="34" charset="0"/>
              </a:rPr>
              <a:t>Oxoslou</a:t>
            </a:r>
            <a:r>
              <a:rPr lang="cs-CZ" altLang="en-US" sz="2800" b="1" dirty="0">
                <a:latin typeface="Arial" panose="020B0604020202020204" pitchFamily="34" charset="0"/>
                <a:cs typeface="Arial" panose="020B0604020202020204" pitchFamily="34" charset="0"/>
              </a:rPr>
              <a:t>č</a:t>
            </a:r>
            <a:r>
              <a:rPr lang="en-GB" altLang="en-US" sz="2800" b="1" dirty="0" err="1">
                <a:latin typeface="Arial" panose="020B0604020202020204" pitchFamily="34" charset="0"/>
                <a:cs typeface="Arial" panose="020B0604020202020204" pitchFamily="34" charset="0"/>
              </a:rPr>
              <a:t>eniny</a:t>
            </a:r>
            <a:r>
              <a:rPr lang="en-GB" altLang="en-US" sz="2800" b="1" dirty="0">
                <a:latin typeface="Arial" panose="020B0604020202020204" pitchFamily="34" charset="0"/>
                <a:cs typeface="Arial" panose="020B0604020202020204" pitchFamily="34" charset="0"/>
              </a:rPr>
              <a:t> </a:t>
            </a:r>
            <a:r>
              <a:rPr lang="en-GB" altLang="en-US" sz="2800" b="1" dirty="0" err="1">
                <a:latin typeface="Arial" panose="020B0604020202020204" pitchFamily="34" charset="0"/>
                <a:cs typeface="Arial" panose="020B0604020202020204" pitchFamily="34" charset="0"/>
              </a:rPr>
              <a:t>chloru</a:t>
            </a:r>
            <a:endParaRPr lang="cs-CZ" altLang="en-US" sz="2800" b="1" dirty="0">
              <a:latin typeface="Arial" panose="020B0604020202020204" pitchFamily="34" charset="0"/>
              <a:cs typeface="Arial" panose="020B0604020202020204" pitchFamily="34" charset="0"/>
            </a:endParaRPr>
          </a:p>
        </p:txBody>
      </p:sp>
      <p:pic>
        <p:nvPicPr>
          <p:cNvPr id="6" name="Picture 4" descr="https://i1.wp.com/img.sparknotes.com/content/testprep/bookimgs/sat2/chemistry/0003/sat117002_06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13617" y="1388217"/>
            <a:ext cx="1483019" cy="204674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04800" y="1024843"/>
            <a:ext cx="8591550" cy="369332"/>
          </a:xfrm>
          <a:prstGeom prst="rect">
            <a:avLst/>
          </a:prstGeom>
        </p:spPr>
        <p:txBody>
          <a:bodyPr wrap="square">
            <a:spAutoFit/>
          </a:bodyPr>
          <a:lstStyle/>
          <a:p>
            <a:pPr>
              <a:lnSpc>
                <a:spcPct val="90000"/>
              </a:lnSpc>
            </a:pPr>
            <a:r>
              <a:rPr lang="en-GB" altLang="en-US" sz="2000" dirty="0">
                <a:latin typeface="Arial" panose="020B0604020202020204" pitchFamily="34" charset="0"/>
                <a:cs typeface="Arial" panose="020B0604020202020204" pitchFamily="34" charset="0"/>
              </a:rPr>
              <a:t>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ClO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7</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vysoce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reaktivní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ú</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inky</a:t>
            </a:r>
            <a:r>
              <a:rPr lang="cs-CZ" altLang="en-US" sz="2000" dirty="0">
                <a:latin typeface="Arial" panose="020B0604020202020204" pitchFamily="34" charset="0"/>
                <a:cs typeface="Arial" panose="020B0604020202020204" pitchFamily="34" charset="0"/>
              </a:rPr>
              <a:t>.</a:t>
            </a:r>
            <a:endParaRPr lang="en-GB" altLang="en-US" sz="2000" b="1" dirty="0">
              <a:latin typeface="Arial" panose="020B0604020202020204" pitchFamily="34" charset="0"/>
              <a:cs typeface="Arial" panose="020B0604020202020204" pitchFamily="34" charset="0"/>
            </a:endParaRPr>
          </a:p>
        </p:txBody>
      </p:sp>
      <p:pic>
        <p:nvPicPr>
          <p:cNvPr id="7" name="Picture 6" descr="VÃ½sledek obrÃ¡zku pro iodine frost dia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29000"/>
            <a:ext cx="2978497" cy="3200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829" y="4557548"/>
            <a:ext cx="4370028" cy="2289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See the source image">
            <a:extLst>
              <a:ext uri="{FF2B5EF4-FFF2-40B4-BE49-F238E27FC236}">
                <a16:creationId xmlns:a16="http://schemas.microsoft.com/office/drawing/2014/main" id="{3BE38621-A07B-4EE7-80F8-9A4F2CE849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425" y="1499855"/>
            <a:ext cx="489585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E863A701-158B-4494-83EF-2FA9AB7065B2}"/>
              </a:ext>
            </a:extLst>
          </p:cNvPr>
          <p:cNvPicPr>
            <a:picLocks noChangeAspect="1"/>
          </p:cNvPicPr>
          <p:nvPr/>
        </p:nvPicPr>
        <p:blipFill>
          <a:blip r:embed="rId6"/>
          <a:stretch>
            <a:fillRect/>
          </a:stretch>
        </p:blipFill>
        <p:spPr>
          <a:xfrm>
            <a:off x="4281487" y="2968018"/>
            <a:ext cx="4176713" cy="1355760"/>
          </a:xfrm>
          <a:prstGeom prst="rect">
            <a:avLst/>
          </a:prstGeom>
        </p:spPr>
      </p:pic>
    </p:spTree>
    <p:extLst>
      <p:ext uri="{BB962C8B-B14F-4D97-AF65-F5344CB8AC3E}">
        <p14:creationId xmlns:p14="http://schemas.microsoft.com/office/powerpoint/2010/main" val="38862129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72442" y="2095500"/>
            <a:ext cx="8382000" cy="4616648"/>
          </a:xfrm>
          <a:prstGeom prst="rect">
            <a:avLst/>
          </a:prstGeom>
        </p:spPr>
        <p:txBody>
          <a:bodyPr wrap="square">
            <a:spAutoFit/>
          </a:bodyPr>
          <a:lstStyle/>
          <a:p>
            <a:pPr>
              <a:lnSpc>
                <a:spcPct val="90000"/>
              </a:lnSpc>
            </a:pPr>
            <a:r>
              <a:rPr lang="en-GB" altLang="en-US" sz="2000" b="1" dirty="0">
                <a:latin typeface="Arial" panose="020B0604020202020204" pitchFamily="34" charset="0"/>
                <a:cs typeface="Arial" panose="020B0604020202020204" pitchFamily="34" charset="0"/>
              </a:rPr>
              <a:t>Cl</a:t>
            </a:r>
            <a:r>
              <a:rPr lang="en-GB" altLang="en-US" sz="2000"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O  - </a:t>
            </a:r>
            <a:r>
              <a:rPr lang="en-GB" altLang="en-US" sz="2000" dirty="0" err="1">
                <a:latin typeface="Arial" panose="020B0604020202020204" pitchFamily="34" charset="0"/>
                <a:cs typeface="Arial" panose="020B0604020202020204" pitchFamily="34" charset="0"/>
              </a:rPr>
              <a:t>zelenožlutý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lomená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molekula</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anhydrid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kys.chlorné</a:t>
            </a:r>
            <a:endParaRPr lang="en-GB" altLang="en-US" sz="2000" b="1" dirty="0">
              <a:latin typeface="Arial" panose="020B0604020202020204" pitchFamily="34" charset="0"/>
              <a:cs typeface="Arial" panose="020B0604020202020204" pitchFamily="34" charset="0"/>
            </a:endParaRPr>
          </a:p>
          <a:p>
            <a:pPr>
              <a:lnSpc>
                <a:spcPct val="90000"/>
              </a:lnSpc>
            </a:pPr>
            <a:r>
              <a:rPr lang="cs-CZ" altLang="en-US" sz="2000" dirty="0">
                <a:latin typeface="Arial" panose="020B0604020202020204" pitchFamily="34" charset="0"/>
                <a:cs typeface="Arial" panose="020B0604020202020204" pitchFamily="34" charset="0"/>
              </a:rPr>
              <a:t> </a:t>
            </a:r>
          </a:p>
          <a:p>
            <a:pPr>
              <a:lnSpc>
                <a:spcPct val="90000"/>
              </a:lnSpc>
            </a:pPr>
            <a:endParaRPr lang="cs-CZ" altLang="en-US" sz="2000" i="1" dirty="0">
              <a:latin typeface="Arial" panose="020B0604020202020204" pitchFamily="34" charset="0"/>
              <a:cs typeface="Arial" panose="020B0604020202020204" pitchFamily="34" charset="0"/>
            </a:endParaRPr>
          </a:p>
          <a:p>
            <a:pPr>
              <a:lnSpc>
                <a:spcPct val="90000"/>
              </a:lnSpc>
            </a:pPr>
            <a:endParaRPr lang="cs-CZ" altLang="en-US" sz="2000" i="1" dirty="0">
              <a:latin typeface="Arial" panose="020B0604020202020204" pitchFamily="34" charset="0"/>
              <a:cs typeface="Arial" panose="020B0604020202020204" pitchFamily="34" charset="0"/>
            </a:endParaRPr>
          </a:p>
          <a:p>
            <a:pPr>
              <a:lnSpc>
                <a:spcPct val="90000"/>
              </a:lnSpc>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 </a:t>
            </a:r>
            <a:endParaRPr lang="cs-CZ" altLang="en-US" sz="2000" i="1" dirty="0">
              <a:latin typeface="Arial" panose="020B0604020202020204" pitchFamily="34" charset="0"/>
              <a:cs typeface="Arial" panose="020B0604020202020204" pitchFamily="34" charset="0"/>
            </a:endParaRPr>
          </a:p>
          <a:p>
            <a:pPr>
              <a:lnSpc>
                <a:spcPct val="90000"/>
              </a:lnSpc>
            </a:pPr>
            <a:endParaRPr lang="cs-CZ" altLang="en-US" sz="2000" dirty="0">
              <a:latin typeface="Arial" panose="020B0604020202020204" pitchFamily="34" charset="0"/>
              <a:cs typeface="Arial" panose="020B0604020202020204" pitchFamily="34" charset="0"/>
            </a:endParaRPr>
          </a:p>
          <a:p>
            <a:pPr>
              <a:lnSpc>
                <a:spcPct val="9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1) </a:t>
            </a:r>
            <a:r>
              <a:rPr lang="en-GB" altLang="en-US" sz="2000" dirty="0" err="1">
                <a:latin typeface="Arial" panose="020B0604020202020204" pitchFamily="34" charset="0"/>
                <a:cs typeface="Arial" panose="020B0604020202020204" pitchFamily="34" charset="0"/>
              </a:rPr>
              <a:t>disproporcionace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suchého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vlivem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HgO</a:t>
            </a:r>
            <a:endParaRPr lang="cs-CZ" altLang="en-US" sz="2000" dirty="0">
              <a:latin typeface="Arial" panose="020B0604020202020204" pitchFamily="34" charset="0"/>
              <a:cs typeface="Arial" panose="020B0604020202020204" pitchFamily="34" charset="0"/>
            </a:endParaRPr>
          </a:p>
          <a:p>
            <a:pPr>
              <a:lnSpc>
                <a:spcPct val="90000"/>
              </a:lnSpc>
            </a:pPr>
            <a:endParaRPr lang="cs-CZ" altLang="en-US" sz="2000" dirty="0">
              <a:latin typeface="Arial" panose="020B0604020202020204" pitchFamily="34" charset="0"/>
              <a:cs typeface="Arial" panose="020B0604020202020204" pitchFamily="34" charset="0"/>
            </a:endParaRPr>
          </a:p>
          <a:p>
            <a:pPr>
              <a:lnSpc>
                <a:spcPct val="90000"/>
              </a:lnSpc>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HgO</a:t>
            </a:r>
            <a:r>
              <a:rPr lang="en-GB" altLang="en-US" sz="2000" dirty="0">
                <a:latin typeface="Arial" panose="020B0604020202020204" pitchFamily="34" charset="0"/>
                <a:cs typeface="Arial" panose="020B0604020202020204" pitchFamily="34" charset="0"/>
              </a:rPr>
              <a:t> + 2Cl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HgCl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a:lnSpc>
                <a:spcPct val="90000"/>
              </a:lnSpc>
            </a:pPr>
            <a:endParaRPr lang="cs-CZ" alt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2) reakce chloru s uhličitanem sodným:</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2Cl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+ 2NaCl</a:t>
            </a:r>
          </a:p>
          <a:p>
            <a:pPr>
              <a:lnSpc>
                <a:spcPct val="90000"/>
              </a:lnSpc>
            </a:pPr>
            <a:endParaRPr lang="en-GB" altLang="en-US" sz="2000" dirty="0">
              <a:latin typeface="Arial" panose="020B0604020202020204" pitchFamily="34" charset="0"/>
              <a:cs typeface="Arial" panose="020B0604020202020204" pitchFamily="34" charset="0"/>
            </a:endParaRPr>
          </a:p>
          <a:p>
            <a:pPr>
              <a:lnSpc>
                <a:spcPct val="90000"/>
              </a:lnSpc>
            </a:pPr>
            <a:endParaRPr lang="en-GB" altLang="en-US" sz="2000" dirty="0">
              <a:latin typeface="Arial" panose="020B0604020202020204" pitchFamily="34" charset="0"/>
              <a:cs typeface="Arial" panose="020B0604020202020204" pitchFamily="34" charset="0"/>
            </a:endParaRPr>
          </a:p>
          <a:p>
            <a:pPr>
              <a:lnSpc>
                <a:spcPct val="90000"/>
              </a:lnSpc>
            </a:pPr>
            <a:r>
              <a:rPr lang="cs-CZ" altLang="en-US" sz="2000" dirty="0">
                <a:latin typeface="Arial" panose="020B0604020202020204" pitchFamily="34" charset="0"/>
                <a:cs typeface="Arial" panose="020B0604020202020204" pitchFamily="34" charset="0"/>
              </a:rPr>
              <a:t>	</a:t>
            </a:r>
            <a:endParaRPr lang="en-GB" altLang="en-US" sz="2000" b="1" dirty="0">
              <a:latin typeface="Arial" panose="020B0604020202020204" pitchFamily="34" charset="0"/>
              <a:cs typeface="Arial" panose="020B0604020202020204" pitchFamily="34" charset="0"/>
            </a:endParaRPr>
          </a:p>
        </p:txBody>
      </p:sp>
      <p:sp>
        <p:nvSpPr>
          <p:cNvPr id="5" name="AutoShape 2" descr="VÃ½sledek obrÃ¡zku pro Cl2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181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2742" y="3175099"/>
            <a:ext cx="207645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4DA08C1A-5DFC-4A74-B946-6F74EE2D4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36887"/>
            <a:ext cx="57912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8778D29B-8700-469F-9B83-0EA13851C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252" y="351161"/>
            <a:ext cx="2119190" cy="1204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207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Grp="1" noChangeArrowheads="1"/>
          </p:cNvSpPr>
          <p:nvPr>
            <p:ph idx="1"/>
          </p:nvPr>
        </p:nvSpPr>
        <p:spPr>
          <a:xfrm>
            <a:off x="152400" y="228600"/>
            <a:ext cx="8839200" cy="3724275"/>
          </a:xfrm>
        </p:spPr>
        <p:txBody>
          <a:bodyPr>
            <a:normAutofit/>
          </a:bodyPr>
          <a:lstStyle/>
          <a:p>
            <a:pPr marL="0" indent="0">
              <a:buNone/>
            </a:pPr>
            <a:r>
              <a:rPr lang="en-GB" altLang="en-US" sz="2000" u="sng" dirty="0">
                <a:latin typeface="Arial" panose="020B0604020202020204" pitchFamily="34" charset="0"/>
                <a:cs typeface="Arial" panose="020B0604020202020204" pitchFamily="34" charset="0"/>
              </a:rPr>
              <a:t>2) </a:t>
            </a:r>
            <a:r>
              <a:rPr lang="en-GB" altLang="en-US" sz="2000" u="sng" dirty="0" err="1">
                <a:latin typeface="Arial" panose="020B0604020202020204" pitchFamily="34" charset="0"/>
                <a:cs typeface="Arial" panose="020B0604020202020204" pitchFamily="34" charset="0"/>
              </a:rPr>
              <a:t>Výroba</a:t>
            </a:r>
            <a:r>
              <a:rPr lang="en-GB" altLang="en-US" sz="2000" u="sng" dirty="0">
                <a:latin typeface="Arial" panose="020B0604020202020204" pitchFamily="34" charset="0"/>
                <a:cs typeface="Arial" panose="020B0604020202020204" pitchFamily="34" charset="0"/>
              </a:rPr>
              <a:t> z </a:t>
            </a:r>
            <a:r>
              <a:rPr lang="en-GB" altLang="en-US" sz="2000" u="sng" dirty="0" err="1">
                <a:latin typeface="Arial" panose="020B0604020202020204" pitchFamily="34" charset="0"/>
                <a:cs typeface="Arial" panose="020B0604020202020204" pitchFamily="34" charset="0"/>
              </a:rPr>
              <a:t>ropných</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produkt</a:t>
            </a:r>
            <a:r>
              <a:rPr lang="cs-CZ" altLang="en-US" sz="2000" u="sng" dirty="0">
                <a:latin typeface="Arial" panose="020B0604020202020204" pitchFamily="34" charset="0"/>
                <a:cs typeface="Arial" panose="020B0604020202020204" pitchFamily="34" charset="0"/>
              </a:rPr>
              <a:t>ů</a:t>
            </a:r>
            <a:r>
              <a:rPr lang="en-GB" altLang="en-US" sz="2000" u="sng" dirty="0">
                <a:latin typeface="Arial" panose="020B0604020202020204" pitchFamily="34" charset="0"/>
                <a:cs typeface="Arial" panose="020B0604020202020204" pitchFamily="34" charset="0"/>
              </a:rPr>
              <a:t>: </a:t>
            </a:r>
            <a:endParaRPr lang="en-GB" altLang="en-US" sz="2000" dirty="0">
              <a:latin typeface="Arial" panose="020B0604020202020204" pitchFamily="34" charset="0"/>
              <a:cs typeface="Arial" panose="020B0604020202020204" pitchFamily="34" charset="0"/>
            </a:endParaRPr>
          </a:p>
          <a:p>
            <a:pPr marL="0" indent="0">
              <a:buNone/>
            </a:pPr>
            <a:endParaRPr lang="cs-CZ" altLang="en-US" sz="800" dirty="0">
              <a:latin typeface="Arial" panose="020B0604020202020204" pitchFamily="34" charset="0"/>
              <a:cs typeface="Arial" panose="020B0604020202020204" pitchFamily="34" charset="0"/>
            </a:endParaRPr>
          </a:p>
          <a:p>
            <a:pPr marL="0" indent="0">
              <a:buNone/>
            </a:pPr>
            <a:r>
              <a:rPr lang="en-GB" altLang="en-US" sz="2000" dirty="0">
                <a:latin typeface="Arial" panose="020B0604020202020204" pitchFamily="34" charset="0"/>
                <a:cs typeface="Arial" panose="020B0604020202020204" pitchFamily="34" charset="0"/>
              </a:rPr>
              <a:t>a) </a:t>
            </a:r>
            <a:r>
              <a:rPr lang="en-GB" altLang="en-US" sz="2000" dirty="0" err="1">
                <a:latin typeface="Arial" panose="020B0604020202020204" pitchFamily="34" charset="0"/>
                <a:cs typeface="Arial" panose="020B0604020202020204" pitchFamily="34" charset="0"/>
              </a:rPr>
              <a:t>parním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reformováním</a:t>
            </a:r>
            <a:endParaRPr lang="en-GB" altLang="en-US" sz="2000" dirty="0">
              <a:latin typeface="Arial" panose="020B0604020202020204" pitchFamily="34" charset="0"/>
              <a:cs typeface="Arial" panose="020B0604020202020204" pitchFamily="34" charset="0"/>
            </a:endParaRPr>
          </a:p>
          <a:p>
            <a:pPr marL="380990" indent="-380990">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  +  3H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marL="380990" indent="-380990">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a:t>
            </a:r>
            <a:r>
              <a:rPr lang="en-GB" altLang="en-US" sz="2000" baseline="-25000" dirty="0" err="1">
                <a:latin typeface="Arial" panose="020B0604020202020204" pitchFamily="34" charset="0"/>
                <a:cs typeface="Arial" panose="020B0604020202020204" pitchFamily="34" charset="0"/>
              </a:rPr>
              <a:t>x</a:t>
            </a:r>
            <a:r>
              <a:rPr lang="en-GB" altLang="en-US" sz="2000" dirty="0" err="1">
                <a:latin typeface="Arial" panose="020B0604020202020204" pitchFamily="34" charset="0"/>
                <a:cs typeface="Arial" panose="020B0604020202020204" pitchFamily="34" charset="0"/>
              </a:rPr>
              <a:t>H</a:t>
            </a:r>
            <a:r>
              <a:rPr lang="en-GB" altLang="en-US" sz="2000" baseline="-25000" dirty="0" err="1">
                <a:latin typeface="Arial" panose="020B0604020202020204" pitchFamily="34" charset="0"/>
                <a:cs typeface="Arial" panose="020B0604020202020204" pitchFamily="34" charset="0"/>
              </a:rPr>
              <a:t>y</a:t>
            </a:r>
            <a:r>
              <a:rPr lang="en-GB" altLang="en-US" sz="2000" dirty="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x</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xCO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(x + y/2)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marL="380990" indent="-380990">
              <a:buNone/>
            </a:pPr>
            <a:endParaRPr lang="cs-CZ" altLang="en-US" sz="800" dirty="0">
              <a:latin typeface="Arial" panose="020B0604020202020204" pitchFamily="34" charset="0"/>
              <a:cs typeface="Arial" panose="020B0604020202020204" pitchFamily="34" charset="0"/>
            </a:endParaRPr>
          </a:p>
          <a:p>
            <a:pPr marL="380990" indent="-380990">
              <a:buNone/>
            </a:pP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katalýza</a:t>
            </a:r>
            <a:r>
              <a:rPr lang="en-GB" altLang="en-US" sz="2000" dirty="0">
                <a:latin typeface="Arial" panose="020B0604020202020204" pitchFamily="34" charset="0"/>
                <a:cs typeface="Arial" panose="020B0604020202020204" pitchFamily="34" charset="0"/>
              </a:rPr>
              <a:t> Ni/Al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900</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p</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3 MPa </a:t>
            </a: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en-GB" altLang="en-US" sz="2000" dirty="0">
                <a:latin typeface="Arial" panose="020B0604020202020204" pitchFamily="34" charset="0"/>
                <a:cs typeface="Arial" panose="020B0604020202020204" pitchFamily="34" charset="0"/>
              </a:rPr>
              <a:t>b) </a:t>
            </a:r>
            <a:r>
              <a:rPr lang="en-GB" altLang="en-US" sz="2000" dirty="0" err="1">
                <a:latin typeface="Arial" panose="020B0604020202020204" pitchFamily="34" charset="0"/>
                <a:cs typeface="Arial" panose="020B0604020202020204" pitchFamily="34" charset="0"/>
              </a:rPr>
              <a:t>tepelným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št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pením</a:t>
            </a:r>
            <a:endParaRPr lang="en-GB" altLang="en-US" sz="2000" dirty="0">
              <a:latin typeface="Arial" panose="020B0604020202020204" pitchFamily="34" charset="0"/>
              <a:cs typeface="Arial" panose="020B0604020202020204" pitchFamily="34" charset="0"/>
            </a:endParaRPr>
          </a:p>
          <a:p>
            <a:pPr marL="380990" indent="-380990">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 + 2H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1200</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0B8911B0-014D-4A24-B7E3-C9EE41AD395A}"/>
              </a:ext>
            </a:extLst>
          </p:cNvPr>
          <p:cNvSpPr txBox="1"/>
          <p:nvPr/>
        </p:nvSpPr>
        <p:spPr>
          <a:xfrm>
            <a:off x="152400" y="4186535"/>
            <a:ext cx="8601075" cy="707886"/>
          </a:xfrm>
          <a:prstGeom prst="rect">
            <a:avLst/>
          </a:prstGeom>
          <a:noFill/>
        </p:spPr>
        <p:txBody>
          <a:bodyPr wrap="square">
            <a:spAutoFit/>
          </a:bodyPr>
          <a:lstStyle/>
          <a:p>
            <a:pPr marL="0" indent="0">
              <a:buNone/>
            </a:pPr>
            <a:r>
              <a:rPr lang="en-GB" altLang="en-US" sz="2000" dirty="0">
                <a:latin typeface="Arial" panose="020B0604020202020204" pitchFamily="34" charset="0"/>
                <a:cs typeface="Arial" panose="020B0604020202020204" pitchFamily="34" charset="0"/>
              </a:rPr>
              <a:t>c) </a:t>
            </a:r>
            <a:r>
              <a:rPr lang="en-GB" altLang="en-US" sz="2000" dirty="0" err="1">
                <a:latin typeface="Arial" panose="020B0604020202020204" pitchFamily="34" charset="0"/>
                <a:cs typeface="Arial" panose="020B0604020202020204" pitchFamily="34" charset="0"/>
              </a:rPr>
              <a:t>katalytickou</a:t>
            </a:r>
            <a:r>
              <a:rPr lang="en-GB" altLang="en-US" sz="2000" dirty="0">
                <a:latin typeface="Arial" panose="020B0604020202020204" pitchFamily="34" charset="0"/>
                <a:cs typeface="Arial" panose="020B0604020202020204" pitchFamily="34" charset="0"/>
              </a:rPr>
              <a:t> (Pt) </a:t>
            </a:r>
            <a:r>
              <a:rPr lang="en-GB" altLang="en-US" sz="2000" dirty="0" err="1">
                <a:latin typeface="Arial" panose="020B0604020202020204" pitchFamily="34" charset="0"/>
                <a:cs typeface="Arial" panose="020B0604020202020204" pitchFamily="34" charset="0"/>
              </a:rPr>
              <a:t>dehydrogenací</a:t>
            </a:r>
            <a:r>
              <a:rPr lang="en-GB" altLang="en-US" sz="2000" dirty="0">
                <a:latin typeface="Arial" panose="020B0604020202020204" pitchFamily="34" charset="0"/>
                <a:cs typeface="Arial" panose="020B0604020202020204" pitchFamily="34" charset="0"/>
              </a:rPr>
              <a:t> -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konverzi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ethylbenzenu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styren</a:t>
            </a:r>
            <a:endParaRPr lang="cs-CZ" altLang="en-US" sz="2000" dirty="0">
              <a:latin typeface="Arial" panose="020B0604020202020204" pitchFamily="34" charset="0"/>
              <a:cs typeface="Arial" panose="020B0604020202020204" pitchFamily="34" charset="0"/>
            </a:endParaRPr>
          </a:p>
        </p:txBody>
      </p:sp>
      <p:pic>
        <p:nvPicPr>
          <p:cNvPr id="8" name="Picture 2" descr="VÃ½sledek obrÃ¡zku pro ethylbenzene styrene">
            <a:extLst>
              <a:ext uri="{FF2B5EF4-FFF2-40B4-BE49-F238E27FC236}">
                <a16:creationId xmlns:a16="http://schemas.microsoft.com/office/drawing/2014/main" id="{01ECE3EC-D120-4C24-B71A-4CDF12E88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274" y="4778923"/>
            <a:ext cx="2981326" cy="1850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247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228600" y="304800"/>
            <a:ext cx="8763000" cy="6400800"/>
          </a:xfrm>
        </p:spPr>
        <p:txBody>
          <a:bodyPr>
            <a:normAutofit fontScale="92500" lnSpcReduction="10000"/>
          </a:bodyPr>
          <a:lstStyle/>
          <a:p>
            <a:pPr marL="0" indent="0" eaLnBrk="1" hangingPunct="1">
              <a:lnSpc>
                <a:spcPct val="90000"/>
              </a:lnSpc>
              <a:buNone/>
            </a:pPr>
            <a:r>
              <a:rPr lang="en-GB" altLang="en-US" sz="2000" b="1" dirty="0" err="1">
                <a:latin typeface="Arial" panose="020B0604020202020204" pitchFamily="34" charset="0"/>
                <a:cs typeface="Arial" panose="020B0604020202020204" pitchFamily="34" charset="0"/>
              </a:rPr>
              <a:t>HClO</a:t>
            </a:r>
            <a:r>
              <a:rPr lang="en-GB" altLang="en-US" sz="2000" b="1"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nestálá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ox.ú</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inky, </a:t>
            </a:r>
            <a:r>
              <a:rPr lang="en-GB" altLang="en-US" sz="2000" dirty="0" err="1">
                <a:latin typeface="Arial" panose="020B0604020202020204" pitchFamily="34" charset="0"/>
                <a:cs typeface="Arial" panose="020B0604020202020204" pitchFamily="34" charset="0"/>
              </a:rPr>
              <a:t>slabá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existuje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roztocích</a:t>
            </a:r>
            <a:endParaRPr lang="en-GB" altLang="en-US" sz="2000" i="1"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disproporcionace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chloru</a:t>
            </a:r>
            <a:r>
              <a:rPr lang="en-GB" altLang="en-US" sz="2000" dirty="0">
                <a:latin typeface="Arial" panose="020B0604020202020204" pitchFamily="34" charset="0"/>
                <a:cs typeface="Arial" panose="020B0604020202020204" pitchFamily="34" charset="0"/>
              </a:rPr>
              <a:t> v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HCl</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HClO</a:t>
            </a: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err="1">
                <a:latin typeface="Arial" panose="020B0604020202020204" pitchFamily="34" charset="0"/>
                <a:cs typeface="Arial" panose="020B0604020202020204" pitchFamily="34" charset="0"/>
              </a:rPr>
              <a:t>rovnováhu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posunout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vpravo</a:t>
            </a:r>
            <a:r>
              <a:rPr lang="cs-CZ" altLang="en-US" sz="2000" dirty="0">
                <a:latin typeface="Arial" panose="020B0604020202020204" pitchFamily="34" charset="0"/>
                <a:cs typeface="Arial" panose="020B0604020202020204" pitchFamily="34" charset="0"/>
              </a:rPr>
              <a:t> o</a:t>
            </a:r>
            <a:r>
              <a:rPr lang="en-GB" altLang="en-US" sz="2000" dirty="0" err="1">
                <a:latin typeface="Arial" panose="020B0604020202020204" pitchFamily="34" charset="0"/>
                <a:cs typeface="Arial" panose="020B0604020202020204" pitchFamily="34" charset="0"/>
              </a:rPr>
              <a:t>dstra</a:t>
            </a:r>
            <a:r>
              <a:rPr lang="cs-CZ" altLang="en-US" sz="2000" dirty="0">
                <a:latin typeface="Arial" panose="020B0604020202020204" pitchFamily="34" charset="0"/>
                <a:cs typeface="Arial" panose="020B0604020202020204" pitchFamily="34" charset="0"/>
              </a:rPr>
              <a:t>ň</a:t>
            </a:r>
            <a:r>
              <a:rPr lang="en-GB" altLang="en-US" sz="2000" dirty="0" err="1">
                <a:latin typeface="Arial" panose="020B0604020202020204" pitchFamily="34" charset="0"/>
                <a:cs typeface="Arial" panose="020B0604020202020204" pitchFamily="34" charset="0"/>
              </a:rPr>
              <a:t>ováním</a:t>
            </a:r>
            <a:r>
              <a:rPr lang="en-GB" altLang="en-US" sz="2000" dirty="0">
                <a:latin typeface="Arial" panose="020B0604020202020204" pitchFamily="34" charset="0"/>
                <a:cs typeface="Arial" panose="020B0604020202020204" pitchFamily="34" charset="0"/>
              </a:rPr>
              <a:t> Cl</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pomocí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HgO</a:t>
            </a:r>
            <a:r>
              <a:rPr lang="en-GB"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a:t>
            </a:r>
            <a:r>
              <a:rPr lang="en-GB" altLang="en-US" sz="2000" dirty="0" err="1">
                <a:latin typeface="Arial" panose="020B0604020202020204" pitchFamily="34" charset="0"/>
                <a:cs typeface="Arial" panose="020B0604020202020204" pitchFamily="34" charset="0"/>
              </a:rPr>
              <a:t>HgO</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HgCl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+ 2HClO</a:t>
            </a:r>
          </a:p>
          <a:p>
            <a:pPr eaLnBrk="1" hangingPunct="1">
              <a:lnSpc>
                <a:spcPct val="90000"/>
              </a:lnSpc>
              <a:buFont typeface="Wingdings" pitchFamily="2" charset="2"/>
              <a:buNone/>
            </a:pP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íváním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HClO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a:t>
            </a:r>
            <a:r>
              <a:rPr lang="en-GB"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3HClO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HClO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+ 2HCl</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2HClO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2HCl + O</a:t>
            </a:r>
            <a:r>
              <a:rPr lang="en-GB" altLang="en-US" sz="2000" baseline="-25000" dirty="0">
                <a:latin typeface="Arial" panose="020B0604020202020204" pitchFamily="34" charset="0"/>
                <a:cs typeface="Arial" panose="020B0604020202020204" pitchFamily="34" charset="0"/>
              </a:rPr>
              <a:t>2</a:t>
            </a:r>
            <a:endParaRPr lang="cs-CZ" altLang="en-US" sz="2000" baseline="-25000" dirty="0">
              <a:latin typeface="Arial" panose="020B0604020202020204" pitchFamily="34" charset="0"/>
              <a:cs typeface="Arial" panose="020B0604020202020204" pitchFamily="34" charset="0"/>
            </a:endParaRPr>
          </a:p>
          <a:p>
            <a:pPr marL="0" indent="0">
              <a:lnSpc>
                <a:spcPct val="90000"/>
              </a:lnSpc>
              <a:buNone/>
            </a:pPr>
            <a:endParaRPr lang="cs-CZ" altLang="en-US" sz="2000" b="1" dirty="0">
              <a:latin typeface="Arial" panose="020B0604020202020204" pitchFamily="34" charset="0"/>
              <a:cs typeface="Arial" panose="020B0604020202020204" pitchFamily="34" charset="0"/>
            </a:endParaRPr>
          </a:p>
          <a:p>
            <a:pPr marL="0" indent="0">
              <a:lnSpc>
                <a:spcPct val="90000"/>
              </a:lnSpc>
              <a:buNone/>
            </a:pPr>
            <a:r>
              <a:rPr lang="en-GB" altLang="en-US" sz="2000" b="1" dirty="0" err="1">
                <a:latin typeface="Arial" panose="020B0604020202020204" pitchFamily="34" charset="0"/>
                <a:cs typeface="Arial" panose="020B0604020202020204" pitchFamily="34" charset="0"/>
              </a:rPr>
              <a:t>M</a:t>
            </a:r>
            <a:r>
              <a:rPr lang="en-GB" altLang="en-US" sz="2000" b="1" baseline="30000" dirty="0" err="1">
                <a:latin typeface="Arial" panose="020B0604020202020204" pitchFamily="34" charset="0"/>
                <a:cs typeface="Arial" panose="020B0604020202020204" pitchFamily="34" charset="0"/>
              </a:rPr>
              <a:t>I</a:t>
            </a:r>
            <a:r>
              <a:rPr lang="en-GB" altLang="en-US" sz="2000" b="1" dirty="0" err="1">
                <a:latin typeface="Arial" panose="020B0604020202020204" pitchFamily="34" charset="0"/>
                <a:cs typeface="Arial" panose="020B0604020202020204" pitchFamily="34" charset="0"/>
              </a:rPr>
              <a:t>ClO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chlornany</a:t>
            </a:r>
            <a:r>
              <a:rPr lang="en-GB" altLang="en-US" sz="2000" dirty="0">
                <a:latin typeface="Arial" panose="020B0604020202020204" pitchFamily="34" charset="0"/>
                <a:cs typeface="Arial" panose="020B0604020202020204" pitchFamily="34" charset="0"/>
              </a:rPr>
              <a:t>)</a:t>
            </a:r>
          </a:p>
          <a:p>
            <a:pP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ox.ú</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inky,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íváním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disproporcionují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Cl</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 ClO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a:t>
            </a:r>
          </a:p>
          <a:p>
            <a:pPr>
              <a:lnSpc>
                <a:spcPct val="90000"/>
              </a:lnSpc>
              <a:buNone/>
            </a:pPr>
            <a:r>
              <a:rPr lang="en-GB" altLang="en-US" sz="2000" dirty="0" err="1">
                <a:latin typeface="Arial" panose="020B0604020202020204" pitchFamily="34" charset="0"/>
                <a:cs typeface="Arial" panose="020B0604020202020204" pitchFamily="34" charset="0"/>
              </a:rPr>
              <a:t>technicky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významné</a:t>
            </a:r>
            <a:r>
              <a:rPr lang="en-GB" altLang="en-US" sz="2000" dirty="0">
                <a:latin typeface="Arial" panose="020B0604020202020204" pitchFamily="34" charset="0"/>
                <a:cs typeface="Arial" panose="020B0604020202020204" pitchFamily="34" charset="0"/>
              </a:rPr>
              <a:t> je </a:t>
            </a:r>
            <a:r>
              <a:rPr lang="en-GB" altLang="en-US" sz="2000" b="1" i="1" dirty="0" err="1">
                <a:latin typeface="Arial" panose="020B0604020202020204" pitchFamily="34" charset="0"/>
                <a:cs typeface="Arial" panose="020B0604020202020204" pitchFamily="34" charset="0"/>
              </a:rPr>
              <a:t>chlorové</a:t>
            </a:r>
            <a:r>
              <a:rPr lang="en-GB" altLang="en-US" sz="2000" b="1" i="1" dirty="0">
                <a:latin typeface="Arial" panose="020B0604020202020204" pitchFamily="34" charset="0"/>
                <a:cs typeface="Arial" panose="020B0604020202020204" pitchFamily="34" charset="0"/>
              </a:rPr>
              <a:t> </a:t>
            </a:r>
            <a:r>
              <a:rPr lang="en-GB" altLang="en-US" sz="2000" b="1" i="1" dirty="0" err="1">
                <a:latin typeface="Arial" panose="020B0604020202020204" pitchFamily="34" charset="0"/>
                <a:cs typeface="Arial" panose="020B0604020202020204" pitchFamily="34" charset="0"/>
              </a:rPr>
              <a:t>vápno</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smíšený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chlorid</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chlornan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vápenatý</a:t>
            </a:r>
            <a:r>
              <a:rPr lang="en-GB" altLang="en-US" sz="2000" dirty="0">
                <a:latin typeface="Arial" panose="020B0604020202020204" pitchFamily="34" charset="0"/>
                <a:cs typeface="Arial" panose="020B0604020202020204" pitchFamily="34" charset="0"/>
              </a:rPr>
              <a:t>)</a:t>
            </a:r>
            <a:endParaRPr lang="en-GB" altLang="en-US" sz="2000" i="1" dirty="0">
              <a:latin typeface="Arial" panose="020B0604020202020204" pitchFamily="34" charset="0"/>
              <a:cs typeface="Arial" panose="020B0604020202020204" pitchFamily="34" charset="0"/>
            </a:endParaRPr>
          </a:p>
          <a:p>
            <a:pPr>
              <a:lnSpc>
                <a:spcPct val="90000"/>
              </a:lnSpc>
              <a:buNone/>
            </a:pPr>
            <a:endParaRPr lang="cs-CZ" altLang="en-US" sz="2000" i="1" dirty="0">
              <a:latin typeface="Arial" panose="020B0604020202020204" pitchFamily="34" charset="0"/>
              <a:cs typeface="Arial" panose="020B0604020202020204" pitchFamily="34" charset="0"/>
            </a:endParaRPr>
          </a:p>
          <a:p>
            <a:pPr>
              <a:lnSpc>
                <a:spcPct val="90000"/>
              </a:lnSpc>
              <a:buNone/>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+ 2OH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Cl</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ClO</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en-GB" altLang="en-US" sz="2000" i="1"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p:txBody>
      </p:sp>
      <p:pic>
        <p:nvPicPr>
          <p:cNvPr id="57346" name="Picture 2" descr="VÃ½sledek obrÃ¡zku pro HC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990600"/>
            <a:ext cx="1695450" cy="106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9651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266700" y="3276601"/>
            <a:ext cx="8763000" cy="3390900"/>
          </a:xfrm>
        </p:spPr>
        <p:txBody>
          <a:bodyPr>
            <a:normAutofit/>
          </a:bodyPr>
          <a:lstStyle/>
          <a:p>
            <a:pPr marL="0" indent="0" eaLnBrk="1" hangingPunct="1">
              <a:lnSpc>
                <a:spcPct val="90000"/>
              </a:lnSpc>
              <a:buNone/>
            </a:pPr>
            <a:r>
              <a:rPr lang="en-GB" altLang="en-US" sz="2000" b="1" dirty="0">
                <a:latin typeface="Arial" panose="020B0604020202020204" pitchFamily="34" charset="0"/>
                <a:cs typeface="Arial" panose="020B0604020202020204" pitchFamily="34" charset="0"/>
              </a:rPr>
              <a:t>ClO</a:t>
            </a:r>
            <a:r>
              <a:rPr lang="en-GB" altLang="en-US" sz="2000"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zelenožlutý</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explozivní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smíšeným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anhydridem</a:t>
            </a:r>
            <a:r>
              <a:rPr lang="en-GB" altLang="en-US" sz="2000" dirty="0">
                <a:latin typeface="Arial" panose="020B0604020202020204" pitchFamily="34" charset="0"/>
                <a:cs typeface="Arial" panose="020B0604020202020204" pitchFamily="34" charset="0"/>
              </a:rPr>
              <a:t> HClO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 HClO</a:t>
            </a:r>
            <a:r>
              <a:rPr lang="en-GB" altLang="en-US" sz="2000" baseline="-25000" dirty="0">
                <a:latin typeface="Arial" panose="020B0604020202020204" pitchFamily="34" charset="0"/>
                <a:cs typeface="Arial" panose="020B0604020202020204" pitchFamily="34" charset="0"/>
              </a:rPr>
              <a:t>3</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hydroxidy</a:t>
            </a:r>
            <a:r>
              <a:rPr lang="en-GB"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ClO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+ 2OH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ClO</a:t>
            </a:r>
            <a:r>
              <a:rPr lang="en-GB" altLang="en-US" sz="2000" baseline="-25000" dirty="0">
                <a:latin typeface="Arial" panose="020B0604020202020204" pitchFamily="34" charset="0"/>
                <a:cs typeface="Arial" panose="020B0604020202020204" pitchFamily="34" charset="0"/>
              </a:rPr>
              <a:t>2</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ClO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buNone/>
            </a:pPr>
            <a:r>
              <a:rPr lang="cs-CZ" sz="2000" i="1" dirty="0">
                <a:latin typeface="Arial" panose="020B0604020202020204" pitchFamily="34" charset="0"/>
                <a:cs typeface="Arial" panose="020B0604020202020204" pitchFamily="34" charset="0"/>
              </a:rPr>
              <a:t>Použití</a:t>
            </a:r>
          </a:p>
          <a:p>
            <a:pPr marL="0" indent="0">
              <a:buNone/>
            </a:pPr>
            <a:r>
              <a:rPr lang="cs-CZ" sz="2000" dirty="0">
                <a:latin typeface="Arial" panose="020B0604020202020204" pitchFamily="34" charset="0"/>
                <a:cs typeface="Arial" panose="020B0604020202020204" pitchFamily="34" charset="0"/>
              </a:rPr>
              <a:t>	bělení buničiny, dezinfekce vody</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p:txBody>
      </p:sp>
      <p:sp>
        <p:nvSpPr>
          <p:cNvPr id="2" name="Obdélník 1"/>
          <p:cNvSpPr/>
          <p:nvPr/>
        </p:nvSpPr>
        <p:spPr>
          <a:xfrm>
            <a:off x="381000" y="457200"/>
            <a:ext cx="8534400" cy="646331"/>
          </a:xfrm>
          <a:prstGeom prst="rect">
            <a:avLst/>
          </a:prstGeom>
        </p:spPr>
        <p:txBody>
          <a:bodyPr wrap="square">
            <a:spAutoFit/>
          </a:bodyPr>
          <a:lstStyle/>
          <a:p>
            <a:pPr>
              <a:lnSpc>
                <a:spcPct val="90000"/>
              </a:lnSpc>
              <a:buNone/>
            </a:pPr>
            <a:r>
              <a:rPr lang="en-GB" altLang="en-US" sz="2000" i="1" dirty="0" err="1">
                <a:latin typeface="Arial" panose="020B0604020202020204" pitchFamily="34" charset="0"/>
                <a:cs typeface="Arial" panose="020B0604020202020204" pitchFamily="34" charset="0"/>
              </a:rPr>
              <a:t>Použití</a:t>
            </a:r>
            <a:r>
              <a:rPr lang="en-GB" altLang="en-US" sz="2000" i="1" dirty="0">
                <a:latin typeface="Arial" panose="020B0604020202020204" pitchFamily="34" charset="0"/>
                <a:cs typeface="Arial" panose="020B0604020202020204" pitchFamily="34" charset="0"/>
              </a:rPr>
              <a:t>: </a:t>
            </a:r>
            <a:endParaRPr lang="cs-CZ" altLang="en-US" sz="2000" i="1" dirty="0">
              <a:latin typeface="Arial" panose="020B0604020202020204" pitchFamily="34" charset="0"/>
              <a:cs typeface="Arial" panose="020B0604020202020204" pitchFamily="34" charset="0"/>
            </a:endParaRPr>
          </a:p>
          <a:p>
            <a:pPr>
              <a:lnSpc>
                <a:spcPct val="90000"/>
              </a:lnSpc>
              <a:buNone/>
            </a:pPr>
            <a:r>
              <a:rPr lang="cs-CZ" altLang="en-US" sz="2000" i="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lící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dezinfek</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chlora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endParaRPr lang="cs-CZ" altLang="en-US" sz="2000" dirty="0">
              <a:latin typeface="Arial" panose="020B0604020202020204" pitchFamily="34" charset="0"/>
              <a:cs typeface="Arial" panose="020B0604020202020204" pitchFamily="34" charset="0"/>
            </a:endParaRPr>
          </a:p>
        </p:txBody>
      </p:sp>
      <p:pic>
        <p:nvPicPr>
          <p:cNvPr id="56322" name="Picture 2" descr="Chlorine dioxide.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125" y="4905375"/>
            <a:ext cx="149220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2473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457200" y="381000"/>
            <a:ext cx="8229600" cy="6172200"/>
          </a:xfrm>
        </p:spPr>
        <p:txBody>
          <a:bodyPr>
            <a:normAutofit/>
          </a:bodyPr>
          <a:lstStyle/>
          <a:p>
            <a:pPr marL="0" indent="0" eaLnBrk="1" hangingPunct="1">
              <a:buNone/>
            </a:pPr>
            <a:r>
              <a:rPr lang="en-GB" altLang="en-US" sz="2000" b="1" dirty="0">
                <a:latin typeface="Arial" panose="020B0604020202020204" pitchFamily="34" charset="0"/>
                <a:cs typeface="Arial" panose="020B0604020202020204" pitchFamily="34" charset="0"/>
              </a:rPr>
              <a:t>HClO</a:t>
            </a:r>
            <a:r>
              <a:rPr lang="en-GB" altLang="en-US" sz="2000"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nestálá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stejn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HClO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existuje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roztocích</a:t>
            </a:r>
            <a:endParaRPr lang="cs-CZ" altLang="en-US" sz="2000" dirty="0">
              <a:latin typeface="Arial" panose="020B0604020202020204" pitchFamily="34" charset="0"/>
              <a:cs typeface="Arial" panose="020B0604020202020204" pitchFamily="34" charset="0"/>
            </a:endParaRP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en-GB" altLang="en-US" sz="2000" b="1" dirty="0">
              <a:latin typeface="Arial" panose="020B0604020202020204" pitchFamily="34" charset="0"/>
              <a:cs typeface="Arial" panose="020B0604020202020204" pitchFamily="34" charset="0"/>
            </a:endParaRPr>
          </a:p>
          <a:p>
            <a:pPr marL="0" indent="0" eaLnBrk="1" hangingPunct="1">
              <a:buNone/>
            </a:pPr>
            <a:r>
              <a:rPr lang="en-GB" altLang="en-US" sz="2000" b="1" dirty="0">
                <a:latin typeface="Arial" panose="020B0604020202020204" pitchFamily="34" charset="0"/>
                <a:cs typeface="Arial" panose="020B0604020202020204" pitchFamily="34" charset="0"/>
              </a:rPr>
              <a:t>M</a:t>
            </a:r>
            <a:r>
              <a:rPr lang="en-GB" altLang="en-US" sz="2000" baseline="30000" dirty="0">
                <a:latin typeface="Arial" panose="020B0604020202020204" pitchFamily="34" charset="0"/>
                <a:cs typeface="Arial" panose="020B0604020202020204" pitchFamily="34" charset="0"/>
              </a:rPr>
              <a:t>I</a:t>
            </a:r>
            <a:r>
              <a:rPr lang="en-GB" altLang="en-US" sz="2000" b="1" dirty="0">
                <a:latin typeface="Arial" panose="020B0604020202020204" pitchFamily="34" charset="0"/>
                <a:cs typeface="Arial" panose="020B0604020202020204" pitchFamily="34" charset="0"/>
              </a:rPr>
              <a:t>ClO</a:t>
            </a:r>
            <a:r>
              <a:rPr lang="en-GB" altLang="en-US" sz="2000"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chloritany</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ox.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stálejší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HClO</a:t>
            </a:r>
            <a:r>
              <a:rPr lang="en-GB" altLang="en-US" sz="2000" baseline="-25000" dirty="0">
                <a:latin typeface="Arial" panose="020B0604020202020204" pitchFamily="34" charset="0"/>
                <a:cs typeface="Arial" panose="020B0604020202020204" pitchFamily="34" charset="0"/>
              </a:rPr>
              <a:t>2</a:t>
            </a:r>
          </a:p>
          <a:p>
            <a:pPr eaLnBrk="1" hangingPunct="1">
              <a:buFont typeface="Wingdings" pitchFamily="2" charset="2"/>
              <a:buNone/>
            </a:pPr>
            <a:r>
              <a:rPr lang="cs-CZ" altLang="en-US" sz="2000" i="1"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1) </a:t>
            </a:r>
            <a:r>
              <a:rPr lang="en-GB" altLang="en-US" sz="2000" dirty="0" err="1">
                <a:latin typeface="Arial" panose="020B0604020202020204" pitchFamily="34" charset="0"/>
                <a:cs typeface="Arial" panose="020B0604020202020204" pitchFamily="34" charset="0"/>
              </a:rPr>
              <a:t>zavád</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ním</a:t>
            </a:r>
            <a:r>
              <a:rPr lang="en-GB" altLang="en-US" sz="2000" dirty="0">
                <a:latin typeface="Arial" panose="020B0604020202020204" pitchFamily="34" charset="0"/>
                <a:cs typeface="Arial" panose="020B0604020202020204" pitchFamily="34" charset="0"/>
              </a:rPr>
              <a:t> ClO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p>
          <a:p>
            <a:pPr eaLnBrk="1" hangingPunct="1">
              <a:buFont typeface="Wingdings" pitchFamily="2" charset="2"/>
              <a:buNone/>
            </a:pP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a:t>
            </a:r>
            <a:r>
              <a:rPr lang="en-GB" altLang="en-US" sz="2000" dirty="0" err="1">
                <a:latin typeface="Arial" panose="020B0604020202020204" pitchFamily="34" charset="0"/>
                <a:cs typeface="Arial" panose="020B0604020202020204" pitchFamily="34" charset="0"/>
              </a:rPr>
              <a:t>redukce</a:t>
            </a:r>
            <a:r>
              <a:rPr lang="en-GB" altLang="en-US" sz="2000" dirty="0">
                <a:latin typeface="Arial" panose="020B0604020202020204" pitchFamily="34" charset="0"/>
                <a:cs typeface="Arial" panose="020B0604020202020204" pitchFamily="34" charset="0"/>
              </a:rPr>
              <a:t> ClO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pomocí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peroxidu</a:t>
            </a:r>
            <a:endParaRPr lang="en-GB" altLang="en-US" sz="2000" i="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ClO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2NaClO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O</a:t>
            </a:r>
            <a:r>
              <a:rPr lang="en-GB" altLang="en-US" sz="2000" baseline="-25000" dirty="0">
                <a:latin typeface="Arial" panose="020B0604020202020204" pitchFamily="34" charset="0"/>
                <a:cs typeface="Arial" panose="020B0604020202020204" pitchFamily="34" charset="0"/>
              </a:rPr>
              <a:t>2</a:t>
            </a:r>
          </a:p>
          <a:p>
            <a:pPr eaLnBrk="1" hangingPunct="1">
              <a:buFont typeface="Wingdings" pitchFamily="2" charset="2"/>
              <a:buNone/>
            </a:pPr>
            <a:r>
              <a:rPr lang="en-GB" altLang="en-US" sz="2000" i="1" dirty="0" err="1">
                <a:latin typeface="Arial" panose="020B0604020202020204" pitchFamily="34" charset="0"/>
                <a:cs typeface="Arial" panose="020B0604020202020204" pitchFamily="34" charset="0"/>
              </a:rPr>
              <a:t>Použití</a:t>
            </a:r>
            <a:r>
              <a:rPr lang="en-GB" altLang="en-US" sz="2000" i="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stejné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u </a:t>
            </a:r>
            <a:r>
              <a:rPr lang="en-GB" altLang="en-US" sz="2000" dirty="0" err="1">
                <a:latin typeface="Arial" panose="020B0604020202020204" pitchFamily="34" charset="0"/>
                <a:cs typeface="Arial" panose="020B0604020202020204" pitchFamily="34" charset="0"/>
              </a:rPr>
              <a:t>M</a:t>
            </a:r>
            <a:r>
              <a:rPr lang="en-GB" altLang="en-US" sz="2000" baseline="30000" dirty="0" err="1">
                <a:latin typeface="Arial" panose="020B0604020202020204" pitchFamily="34" charset="0"/>
                <a:cs typeface="Arial" panose="020B0604020202020204" pitchFamily="34" charset="0"/>
              </a:rPr>
              <a:t>I</a:t>
            </a:r>
            <a:r>
              <a:rPr lang="en-GB" altLang="en-US" sz="2000" dirty="0" err="1">
                <a:latin typeface="Arial" panose="020B0604020202020204" pitchFamily="34" charset="0"/>
                <a:cs typeface="Arial" panose="020B0604020202020204" pitchFamily="34" charset="0"/>
              </a:rPr>
              <a:t>ClO</a:t>
            </a:r>
            <a:endParaRPr lang="cs-CZ" altLang="en-US" sz="2000" dirty="0">
              <a:latin typeface="Arial" panose="020B0604020202020204" pitchFamily="34" charset="0"/>
              <a:cs typeface="Arial" panose="020B0604020202020204" pitchFamily="34" charset="0"/>
            </a:endParaRPr>
          </a:p>
        </p:txBody>
      </p:sp>
      <p:sp>
        <p:nvSpPr>
          <p:cNvPr id="2" name="AutoShape 2" descr="VÃ½sledek obrÃ¡zku pro hclo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https://qph.fs.quoracdn.net/main-qimg-69d778de06ec8276777834a2315b7d2a.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5302" name="Picture 6" descr="VÃ½sledek obrÃ¡zku pro hcl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975" y="990600"/>
            <a:ext cx="3705225"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9860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228600" y="190501"/>
            <a:ext cx="8743950" cy="6505574"/>
          </a:xfrm>
        </p:spPr>
        <p:txBody>
          <a:bodyPr>
            <a:normAutofit fontScale="92500" lnSpcReduction="10000"/>
          </a:bodyPr>
          <a:lstStyle/>
          <a:p>
            <a:pPr marL="0" indent="0" eaLnBrk="1" hangingPunct="1">
              <a:buNone/>
            </a:pPr>
            <a:r>
              <a:rPr lang="en-GB" altLang="en-US" sz="2000" b="1" dirty="0">
                <a:latin typeface="Arial" panose="020B0604020202020204" pitchFamily="34" charset="0"/>
                <a:cs typeface="Arial" panose="020B0604020202020204" pitchFamily="34" charset="0"/>
              </a:rPr>
              <a:t>HClO</a:t>
            </a:r>
            <a:r>
              <a:rPr lang="en-GB" altLang="en-US" sz="2000" baseline="-25000" dirty="0">
                <a:latin typeface="Arial" panose="020B0604020202020204" pitchFamily="34" charset="0"/>
                <a:cs typeface="Arial" panose="020B0604020202020204" pitchFamily="34" charset="0"/>
              </a:rPr>
              <a:t>3</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silné</a:t>
            </a:r>
            <a:r>
              <a:rPr lang="en-GB" altLang="en-US" sz="2000" dirty="0">
                <a:latin typeface="Arial" panose="020B0604020202020204" pitchFamily="34" charset="0"/>
                <a:cs typeface="Arial" panose="020B0604020202020204" pitchFamily="34" charset="0"/>
              </a:rPr>
              <a:t> ox. ú</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inky, </a:t>
            </a:r>
            <a:r>
              <a:rPr lang="en-GB" altLang="en-US" sz="2000" dirty="0" err="1">
                <a:latin typeface="Arial" panose="020B0604020202020204" pitchFamily="34" charset="0"/>
                <a:cs typeface="Arial" panose="020B0604020202020204" pitchFamily="34" charset="0"/>
              </a:rPr>
              <a:t>nestálá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existuje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stejn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HClO</a:t>
            </a:r>
            <a:r>
              <a:rPr lang="en-GB" altLang="en-US" sz="2000" dirty="0">
                <a:latin typeface="Arial" panose="020B0604020202020204" pitchFamily="34" charset="0"/>
                <a:cs typeface="Arial" panose="020B0604020202020204" pitchFamily="34" charset="0"/>
              </a:rPr>
              <a:t> a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HClO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roztocích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cca</a:t>
            </a:r>
            <a:r>
              <a:rPr lang="en-GB" altLang="en-US" sz="2000" dirty="0">
                <a:latin typeface="Arial" panose="020B0604020202020204" pitchFamily="34" charset="0"/>
                <a:cs typeface="Arial" panose="020B0604020202020204" pitchFamily="34" charset="0"/>
              </a:rPr>
              <a:t> do 40 % </a:t>
            </a:r>
            <a:r>
              <a:rPr lang="en-GB" altLang="en-US" sz="2000" dirty="0" err="1">
                <a:latin typeface="Arial" panose="020B0604020202020204" pitchFamily="34" charset="0"/>
                <a:cs typeface="Arial" panose="020B0604020202020204" pitchFamily="34" charset="0"/>
              </a:rPr>
              <a:t>koncentrace</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snadný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HClO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HClO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+ 3 </a:t>
            </a:r>
            <a:r>
              <a:rPr lang="en-GB" altLang="en-US" sz="2000" dirty="0" err="1">
                <a:latin typeface="Arial" panose="020B0604020202020204" pitchFamily="34" charset="0"/>
                <a:cs typeface="Arial" panose="020B0604020202020204" pitchFamily="34" charset="0"/>
              </a:rPr>
              <a:t>HCl</a:t>
            </a:r>
            <a:endParaRPr lang="en-GB" altLang="en-US" sz="2000" i="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Ba(ClO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BaSO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+ 2HClO</a:t>
            </a:r>
            <a:r>
              <a:rPr lang="en-GB" altLang="en-US" sz="2000" baseline="-25000" dirty="0">
                <a:latin typeface="Arial" panose="020B0604020202020204" pitchFamily="34" charset="0"/>
                <a:cs typeface="Arial" panose="020B0604020202020204" pitchFamily="34" charset="0"/>
              </a:rPr>
              <a:t>3</a:t>
            </a: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r>
              <a:rPr lang="en-GB" altLang="en-US" sz="2000" b="1" dirty="0">
                <a:latin typeface="Arial" panose="020B0604020202020204" pitchFamily="34" charset="0"/>
                <a:cs typeface="Arial" panose="020B0604020202020204" pitchFamily="34" charset="0"/>
              </a:rPr>
              <a:t>M</a:t>
            </a:r>
            <a:r>
              <a:rPr lang="en-GB" altLang="en-US" sz="2000" baseline="30000" dirty="0">
                <a:latin typeface="Arial" panose="020B0604020202020204" pitchFamily="34" charset="0"/>
                <a:cs typeface="Arial" panose="020B0604020202020204" pitchFamily="34" charset="0"/>
              </a:rPr>
              <a:t>I</a:t>
            </a:r>
            <a:r>
              <a:rPr lang="en-GB" altLang="en-US" sz="2000" b="1" dirty="0">
                <a:latin typeface="Arial" panose="020B0604020202020204" pitchFamily="34" charset="0"/>
                <a:cs typeface="Arial" panose="020B0604020202020204" pitchFamily="34" charset="0"/>
              </a:rPr>
              <a:t>ClO</a:t>
            </a:r>
            <a:r>
              <a:rPr lang="en-GB" altLang="en-US" sz="2000" baseline="-25000" dirty="0">
                <a:latin typeface="Arial" panose="020B0604020202020204" pitchFamily="34" charset="0"/>
                <a:cs typeface="Arial" panose="020B0604020202020204" pitchFamily="34" charset="0"/>
              </a:rPr>
              <a:t>3</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(chlore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nany</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ležité</a:t>
            </a:r>
            <a:r>
              <a:rPr lang="en-GB" altLang="en-US" sz="2000" dirty="0">
                <a:latin typeface="Arial" panose="020B0604020202020204" pitchFamily="34" charset="0"/>
                <a:cs typeface="Arial" panose="020B0604020202020204" pitchFamily="34" charset="0"/>
              </a:rPr>
              <a:t> soli, dob</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relativn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silné</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ú</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inky (s </a:t>
            </a:r>
            <a:r>
              <a:rPr lang="en-GB" altLang="en-US" sz="2000" dirty="0" err="1">
                <a:latin typeface="Arial" panose="020B0604020202020204" pitchFamily="34" charset="0"/>
                <a:cs typeface="Arial" panose="020B0604020202020204" pitchFamily="34" charset="0"/>
              </a:rPr>
              <a:t>redukujícími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explozivní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átím</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4 KClO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 KClO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KCl</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KClO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t>
            </a:r>
            <a:r>
              <a:rPr lang="en-GB" altLang="en-US" sz="2000" dirty="0" err="1">
                <a:latin typeface="Arial" panose="020B0604020202020204" pitchFamily="34" charset="0"/>
                <a:cs typeface="Arial" panose="020B0604020202020204" pitchFamily="34" charset="0"/>
              </a:rPr>
              <a:t>KCl</a:t>
            </a:r>
            <a:r>
              <a:rPr lang="en-GB" altLang="en-US" sz="2000" dirty="0">
                <a:latin typeface="Arial" panose="020B0604020202020204" pitchFamily="34" charset="0"/>
                <a:cs typeface="Arial" panose="020B0604020202020204" pitchFamily="34" charset="0"/>
              </a:rPr>
              <a:t> + 3O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teplota</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buNone/>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a:t>
            </a:r>
            <a:endParaRPr lang="cs-CZ" altLang="en-US" sz="2000" i="1" dirty="0">
              <a:latin typeface="Arial" panose="020B0604020202020204" pitchFamily="34" charset="0"/>
              <a:cs typeface="Arial" panose="020B0604020202020204" pitchFamily="34" charset="0"/>
            </a:endParaRPr>
          </a:p>
          <a:p>
            <a:pPr>
              <a:buNone/>
            </a:pP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zavád</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a:t>
            </a:r>
            <a:r>
              <a:rPr lang="cs-CZ" altLang="en-US" sz="2000" dirty="0">
                <a:latin typeface="Arial" panose="020B0604020202020204" pitchFamily="34" charset="0"/>
                <a:cs typeface="Arial" panose="020B0604020202020204" pitchFamily="34" charset="0"/>
              </a:rPr>
              <a:t>m</a:t>
            </a:r>
            <a:r>
              <a:rPr lang="en-GB" altLang="en-US" sz="2000" dirty="0">
                <a:latin typeface="Arial" panose="020B0604020202020204" pitchFamily="34" charset="0"/>
                <a:cs typeface="Arial" panose="020B0604020202020204" pitchFamily="34" charset="0"/>
              </a:rPr>
              <a:t>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tepla</a:t>
            </a: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3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+ 6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5 </a:t>
            </a:r>
            <a:r>
              <a:rPr lang="en-GB" altLang="en-US" sz="2000" dirty="0" err="1">
                <a:latin typeface="Arial" panose="020B0604020202020204" pitchFamily="34" charset="0"/>
                <a:cs typeface="Arial" panose="020B0604020202020204" pitchFamily="34" charset="0"/>
              </a:rPr>
              <a:t>NaCl</a:t>
            </a:r>
            <a:r>
              <a:rPr lang="en-GB" altLang="en-US" sz="2000" dirty="0">
                <a:latin typeface="Arial" panose="020B0604020202020204" pitchFamily="34" charset="0"/>
                <a:cs typeface="Arial" panose="020B0604020202020204" pitchFamily="34" charset="0"/>
              </a:rPr>
              <a:t> + NaClO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+ 3H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i="1" dirty="0" err="1">
                <a:latin typeface="Arial" panose="020B0604020202020204" pitchFamily="34" charset="0"/>
                <a:cs typeface="Arial" panose="020B0604020202020204" pitchFamily="34" charset="0"/>
              </a:rPr>
              <a:t>Použití</a:t>
            </a:r>
            <a:r>
              <a:rPr lang="en-GB" altLang="en-US" sz="2000" i="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oxida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bezpe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nostní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trhaviny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raketová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paliva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výroba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zápalek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herbicidy</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ni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plevele</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trávy</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54274" name="Picture 2" descr="VÃ½sledek obrÃ¡zku pro hclo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084307"/>
            <a:ext cx="2057400" cy="121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7188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179962" y="3352800"/>
            <a:ext cx="8839200" cy="3078163"/>
          </a:xfrm>
        </p:spPr>
        <p:txBody>
          <a:bodyPr>
            <a:normAutofit/>
          </a:bodyPr>
          <a:lstStyle/>
          <a:p>
            <a:pPr marL="0" indent="0" algn="just" eaLnBrk="1" hangingPunct="1">
              <a:buNone/>
            </a:pPr>
            <a:r>
              <a:rPr lang="cs-CZ" altLang="en-US" sz="2000" b="1" dirty="0">
                <a:latin typeface="Arial" panose="020B0604020202020204" pitchFamily="34" charset="0"/>
                <a:cs typeface="Arial" panose="020B0604020202020204" pitchFamily="34" charset="0"/>
              </a:rPr>
              <a:t>HClO</a:t>
            </a:r>
            <a:r>
              <a:rPr lang="cs-CZ" altLang="en-US" sz="2000" b="1" baseline="-25000" dirty="0">
                <a:latin typeface="Arial" panose="020B0604020202020204" pitchFamily="34" charset="0"/>
                <a:cs typeface="Arial" panose="020B0604020202020204" pitchFamily="34" charset="0"/>
              </a:rPr>
              <a:t>4</a:t>
            </a:r>
            <a:r>
              <a:rPr lang="cs-CZ" altLang="en-US" sz="2000" b="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bezbarvá dýmavá viskózní kapalina, jediná oxokyselina chloru, kterou lze připravit bezvodou, s vodou se mísí v každém poměru, její </a:t>
            </a:r>
            <a:r>
              <a:rPr lang="cs-CZ" altLang="en-US" sz="2000" dirty="0" err="1">
                <a:latin typeface="Arial" panose="020B0604020202020204" pitchFamily="34" charset="0"/>
                <a:cs typeface="Arial" panose="020B0604020202020204" pitchFamily="34" charset="0"/>
              </a:rPr>
              <a:t>monohydrát</a:t>
            </a:r>
            <a:r>
              <a:rPr lang="cs-CZ" altLang="en-US" sz="2000" dirty="0">
                <a:latin typeface="Arial" panose="020B0604020202020204" pitchFamily="34" charset="0"/>
                <a:cs typeface="Arial" panose="020B0604020202020204" pitchFamily="34" charset="0"/>
              </a:rPr>
              <a:t> je krystalická látka, jednou z nejsilnějších kyselin</a:t>
            </a:r>
            <a:endParaRPr lang="cs-CZ" altLang="en-US" sz="2000" i="1" dirty="0">
              <a:latin typeface="Arial" panose="020B0604020202020204" pitchFamily="34" charset="0"/>
              <a:cs typeface="Arial" panose="020B0604020202020204" pitchFamily="34" charset="0"/>
            </a:endParaRPr>
          </a:p>
          <a:p>
            <a:pPr algn="just" eaLnBrk="1" hangingPunct="1">
              <a:buFont typeface="Wingdings" pitchFamily="2" charset="2"/>
              <a:buNone/>
            </a:pPr>
            <a:endParaRPr lang="en-US" altLang="en-US" sz="2000" i="1" dirty="0">
              <a:latin typeface="Arial" panose="020B0604020202020204" pitchFamily="34" charset="0"/>
              <a:cs typeface="Arial" panose="020B0604020202020204" pitchFamily="34" charset="0"/>
            </a:endParaRPr>
          </a:p>
          <a:p>
            <a:pPr algn="just" eaLnBrk="1" hangingPunct="1">
              <a:buFont typeface="Wingdings" pitchFamily="2" charset="2"/>
              <a:buNone/>
            </a:pPr>
            <a:r>
              <a:rPr lang="cs-CZ" altLang="en-US" sz="2000" i="1" dirty="0">
                <a:latin typeface="Arial" panose="020B0604020202020204" pitchFamily="34" charset="0"/>
                <a:cs typeface="Arial" panose="020B0604020202020204" pitchFamily="34" charset="0"/>
              </a:rPr>
              <a:t>Příprava:</a:t>
            </a:r>
            <a:endParaRPr lang="cs-CZ" altLang="en-US" sz="2000" dirty="0">
              <a:latin typeface="Arial" panose="020B0604020202020204" pitchFamily="34" charset="0"/>
              <a:cs typeface="Arial" panose="020B0604020202020204" pitchFamily="34" charset="0"/>
            </a:endParaRP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KClO</a:t>
            </a:r>
            <a:r>
              <a:rPr lang="cs-CZ" altLang="en-US" sz="2000" b="1"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 H</a:t>
            </a:r>
            <a:r>
              <a:rPr lang="cs-CZ" altLang="en-US" sz="2000" b="1"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SO</a:t>
            </a:r>
            <a:r>
              <a:rPr lang="cs-CZ" altLang="en-US" sz="2000" b="1"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HClO</a:t>
            </a:r>
            <a:r>
              <a:rPr lang="cs-CZ" altLang="en-US" sz="2000" b="1"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 KHSO</a:t>
            </a:r>
            <a:r>
              <a:rPr lang="cs-CZ" altLang="en-US" sz="2000" b="1" baseline="-25000" dirty="0">
                <a:latin typeface="Arial" panose="020B0604020202020204" pitchFamily="34" charset="0"/>
                <a:cs typeface="Arial" panose="020B0604020202020204" pitchFamily="34" charset="0"/>
              </a:rPr>
              <a:t>4</a:t>
            </a:r>
          </a:p>
          <a:p>
            <a:pPr algn="just" eaLnBrk="1" hangingPunct="1">
              <a:buFont typeface="Wingdings" pitchFamily="2" charset="2"/>
              <a:buNone/>
            </a:pPr>
            <a:r>
              <a:rPr lang="cs-CZ" altLang="en-US" sz="2000" i="1" dirty="0">
                <a:latin typeface="Arial" panose="020B0604020202020204" pitchFamily="34" charset="0"/>
                <a:cs typeface="Arial" panose="020B0604020202020204" pitchFamily="34" charset="0"/>
              </a:rPr>
              <a:t>	</a:t>
            </a:r>
            <a:endParaRPr lang="en-US" altLang="en-US" sz="2000" i="1" dirty="0">
              <a:latin typeface="Arial" panose="020B0604020202020204" pitchFamily="34" charset="0"/>
              <a:cs typeface="Arial" panose="020B0604020202020204" pitchFamily="34" charset="0"/>
            </a:endParaRPr>
          </a:p>
          <a:p>
            <a:pPr algn="just" eaLnBrk="1" hangingPunct="1">
              <a:buFont typeface="Wingdings" pitchFamily="2" charset="2"/>
              <a:buNone/>
            </a:pPr>
            <a:r>
              <a:rPr lang="cs-CZ" altLang="en-US" sz="2000" i="1" dirty="0">
                <a:latin typeface="Arial" panose="020B0604020202020204" pitchFamily="34" charset="0"/>
                <a:cs typeface="Arial" panose="020B0604020202020204" pitchFamily="34" charset="0"/>
              </a:rPr>
              <a:t>Použití:</a:t>
            </a:r>
            <a:r>
              <a:rPr lang="cs-CZ" altLang="en-US" sz="2000" dirty="0">
                <a:latin typeface="Arial" panose="020B0604020202020204" pitchFamily="34" charset="0"/>
                <a:cs typeface="Arial" panose="020B0604020202020204" pitchFamily="34" charset="0"/>
              </a:rPr>
              <a:t> silné </a:t>
            </a:r>
            <a:r>
              <a:rPr lang="cs-CZ" altLang="en-US" sz="2000" dirty="0" err="1">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činidlo, k důkazu K</a:t>
            </a:r>
            <a:r>
              <a:rPr lang="cs-CZ" altLang="en-US" sz="2000" baseline="30000" dirty="0">
                <a:latin typeface="Arial" panose="020B0604020202020204" pitchFamily="34" charset="0"/>
                <a:cs typeface="Arial" panose="020B0604020202020204" pitchFamily="34" charset="0"/>
              </a:rPr>
              <a:t>+</a:t>
            </a:r>
          </a:p>
        </p:txBody>
      </p:sp>
      <p:sp>
        <p:nvSpPr>
          <p:cNvPr id="2" name="Obdélník 1"/>
          <p:cNvSpPr/>
          <p:nvPr/>
        </p:nvSpPr>
        <p:spPr>
          <a:xfrm>
            <a:off x="256162" y="685800"/>
            <a:ext cx="8686800" cy="1323439"/>
          </a:xfrm>
          <a:prstGeom prst="rect">
            <a:avLst/>
          </a:prstGeom>
        </p:spPr>
        <p:txBody>
          <a:bodyPr wrap="square">
            <a:spAutoFit/>
          </a:bodyPr>
          <a:lstStyle/>
          <a:p>
            <a:r>
              <a:rPr lang="en-GB" altLang="en-US" sz="2000" b="1" dirty="0">
                <a:latin typeface="Arial" panose="020B0604020202020204" pitchFamily="34" charset="0"/>
                <a:cs typeface="Arial" panose="020B0604020202020204" pitchFamily="34" charset="0"/>
              </a:rPr>
              <a:t>Cl</a:t>
            </a:r>
            <a:r>
              <a:rPr lang="en-GB" altLang="en-US" sz="2000"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7</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olejovitá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explosivn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rozkládá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átím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úderem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styku</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redukujícími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látkami</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explozivn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redukuje</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HClO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(bezvodá) </a:t>
            </a:r>
            <a:r>
              <a:rPr lang="en-GB" altLang="en-US" sz="2000" dirty="0">
                <a:latin typeface="Arial" panose="020B0604020202020204" pitchFamily="34" charset="0"/>
                <a:cs typeface="Arial" panose="020B0604020202020204" pitchFamily="34" charset="0"/>
              </a:rPr>
              <a:t>+ P</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7</a:t>
            </a:r>
            <a:r>
              <a:rPr lang="en-GB" altLang="en-US" sz="2000" dirty="0">
                <a:latin typeface="Arial" panose="020B0604020202020204" pitchFamily="34" charset="0"/>
                <a:cs typeface="Arial" panose="020B0604020202020204" pitchFamily="34" charset="0"/>
              </a:rPr>
              <a:t> + 2HPO</a:t>
            </a:r>
            <a:r>
              <a:rPr lang="en-GB" altLang="en-US" sz="2000" baseline="-25000" dirty="0">
                <a:latin typeface="Arial" panose="020B0604020202020204" pitchFamily="34" charset="0"/>
                <a:cs typeface="Arial" panose="020B0604020202020204" pitchFamily="34" charset="0"/>
              </a:rPr>
              <a:t>3</a:t>
            </a:r>
            <a:r>
              <a:rPr lang="cs-CZ" altLang="en-US" sz="2000" baseline="-25000" dirty="0">
                <a:latin typeface="Arial" panose="020B0604020202020204" pitchFamily="34" charset="0"/>
                <a:cs typeface="Arial" panose="020B0604020202020204" pitchFamily="34" charset="0"/>
              </a:rPr>
              <a:t>   </a:t>
            </a:r>
          </a:p>
        </p:txBody>
      </p:sp>
      <p:sp>
        <p:nvSpPr>
          <p:cNvPr id="3" name="AutoShape 2" descr="VÃ½sledek obrÃ¡zku pro Cl2O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Cl2O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905000"/>
            <a:ext cx="1925803"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1" name="Picture 7" descr="VÃ½sledek obrÃ¡zku pro Perchloric Ac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764" y="4800600"/>
            <a:ext cx="1701873"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4565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228600" y="381000"/>
            <a:ext cx="8686800" cy="6248400"/>
          </a:xfrm>
        </p:spPr>
        <p:txBody>
          <a:bodyPr>
            <a:normAutofit lnSpcReduction="10000"/>
          </a:bodyPr>
          <a:lstStyle/>
          <a:p>
            <a:pPr marL="0" indent="0" eaLnBrk="1" hangingPunct="1">
              <a:buNone/>
            </a:pPr>
            <a:r>
              <a:rPr lang="en-GB" altLang="en-US" sz="2000" b="1" dirty="0">
                <a:latin typeface="Arial" panose="020B0604020202020204" pitchFamily="34" charset="0"/>
                <a:cs typeface="Arial" panose="020B0604020202020204" pitchFamily="34" charset="0"/>
              </a:rPr>
              <a:t>M</a:t>
            </a:r>
            <a:r>
              <a:rPr lang="en-GB" altLang="en-US" sz="2000" b="1" baseline="30000" dirty="0">
                <a:latin typeface="Arial" panose="020B0604020202020204" pitchFamily="34" charset="0"/>
                <a:cs typeface="Arial" panose="020B0604020202020204" pitchFamily="34" charset="0"/>
              </a:rPr>
              <a:t>I</a:t>
            </a:r>
            <a:r>
              <a:rPr lang="en-GB" altLang="en-US" sz="2000" b="1" dirty="0">
                <a:latin typeface="Arial" panose="020B0604020202020204" pitchFamily="34" charset="0"/>
                <a:cs typeface="Arial" panose="020B0604020202020204" pitchFamily="34" charset="0"/>
              </a:rPr>
              <a:t>ClO</a:t>
            </a:r>
            <a:r>
              <a:rPr lang="en-GB" altLang="en-US" sz="2000" b="1" baseline="-25000" dirty="0">
                <a:latin typeface="Arial" panose="020B0604020202020204" pitchFamily="34" charset="0"/>
                <a:cs typeface="Arial" panose="020B0604020202020204" pitchFamily="34" charset="0"/>
              </a:rPr>
              <a:t>4</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chloristany</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eaLnBrk="1" hangingPunct="1"/>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nejstálejší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kyslíkaté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iontové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eniny</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tetraedrickými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anionty</a:t>
            </a:r>
            <a:r>
              <a:rPr lang="en-GB" altLang="en-US" sz="2000" dirty="0">
                <a:latin typeface="Arial" panose="020B0604020202020204" pitchFamily="34" charset="0"/>
                <a:cs typeface="Arial" panose="020B0604020202020204" pitchFamily="34" charset="0"/>
              </a:rPr>
              <a:t> ClO</a:t>
            </a:r>
            <a:r>
              <a:rPr lang="en-GB" altLang="en-US" sz="2000" b="1" baseline="-25000" dirty="0">
                <a:latin typeface="Arial" panose="020B0604020202020204" pitchFamily="34" charset="0"/>
                <a:cs typeface="Arial" panose="020B0604020202020204" pitchFamily="34" charset="0"/>
              </a:rPr>
              <a:t>4</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komplexotvorné</a:t>
            </a:r>
            <a:r>
              <a:rPr lang="cs-CZ" altLang="en-US" sz="2000" dirty="0">
                <a:latin typeface="Arial" panose="020B0604020202020204" pitchFamily="34" charset="0"/>
                <a:cs typeface="Arial" panose="020B0604020202020204" pitchFamily="34" charset="0"/>
              </a:rPr>
              <a:t>.</a:t>
            </a:r>
            <a:endParaRPr lang="en-GB" altLang="en-US" sz="2000" i="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i="1"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1) </a:t>
            </a:r>
            <a:r>
              <a:rPr lang="en-GB" altLang="en-US" sz="2000" dirty="0" err="1">
                <a:latin typeface="Arial" panose="020B0604020202020204" pitchFamily="34" charset="0"/>
                <a:cs typeface="Arial" panose="020B0604020202020204" pitchFamily="34" charset="0"/>
              </a:rPr>
              <a:t>Neutralizace</a:t>
            </a:r>
            <a:r>
              <a:rPr lang="en-GB" altLang="en-US" sz="2000" dirty="0">
                <a:latin typeface="Arial" panose="020B0604020202020204" pitchFamily="34" charset="0"/>
                <a:cs typeface="Arial" panose="020B0604020202020204" pitchFamily="34" charset="0"/>
              </a:rPr>
              <a:t> HClO</a:t>
            </a:r>
            <a:r>
              <a:rPr lang="en-GB" altLang="en-US" sz="2000" b="1"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Na</a:t>
            </a:r>
            <a:r>
              <a:rPr lang="en-GB" altLang="en-US" sz="2000" b="1"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CO</a:t>
            </a:r>
            <a:r>
              <a:rPr lang="en-GB" altLang="en-US" sz="2000" b="1"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+ 2 HClO</a:t>
            </a:r>
            <a:r>
              <a:rPr lang="en-GB" altLang="en-US" sz="2000" b="1"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 </a:t>
            </a:r>
            <a:r>
              <a:rPr lang="en-GB" altLang="en-US" sz="2000" dirty="0">
                <a:latin typeface="Arial" panose="020B0604020202020204" pitchFamily="34" charset="0"/>
                <a:cs typeface="Arial" panose="020B0604020202020204" pitchFamily="34" charset="0"/>
              </a:rPr>
              <a:t>2 NaClO</a:t>
            </a:r>
            <a:r>
              <a:rPr lang="en-GB" altLang="en-US" sz="2000" b="1"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H</a:t>
            </a:r>
            <a:r>
              <a:rPr lang="en-GB" altLang="en-US" sz="2000" b="1"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a:t>
            </a:r>
            <a:r>
              <a:rPr lang="en-GB" altLang="en-US" sz="2000" b="1" baseline="-25000" dirty="0">
                <a:latin typeface="Arial" panose="020B0604020202020204" pitchFamily="34" charset="0"/>
                <a:cs typeface="Arial" panose="020B0604020202020204" pitchFamily="34" charset="0"/>
              </a:rPr>
              <a:t>2</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a:p>
            <a:pPr marL="457200" indent="-457200" eaLnBrk="1" hangingPunct="1">
              <a:buFont typeface="Wingdings" pitchFamily="2" charset="2"/>
              <a:buAutoNum type="arabicParenR" startAt="2"/>
            </a:pPr>
            <a:r>
              <a:rPr lang="en-GB" altLang="en-US" sz="2000" dirty="0">
                <a:latin typeface="Arial" panose="020B0604020202020204" pitchFamily="34" charset="0"/>
                <a:cs typeface="Arial" panose="020B0604020202020204" pitchFamily="34" charset="0"/>
              </a:rPr>
              <a:t>4 KClO</a:t>
            </a:r>
            <a:r>
              <a:rPr lang="en-GB" altLang="en-US" sz="2000" b="1"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 KClO</a:t>
            </a:r>
            <a:r>
              <a:rPr lang="en-GB" altLang="en-US" sz="2000" b="1"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KCl</a:t>
            </a:r>
            <a:r>
              <a:rPr lang="cs-CZ" altLang="en-US" sz="2000" b="1" baseline="-25000"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tepelný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cca</a:t>
            </a:r>
            <a:r>
              <a:rPr lang="en-GB" altLang="en-US" sz="2000" dirty="0">
                <a:latin typeface="Arial" panose="020B0604020202020204" pitchFamily="34" charset="0"/>
                <a:cs typeface="Arial" panose="020B0604020202020204" pitchFamily="34" charset="0"/>
              </a:rPr>
              <a:t> 500</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r>
              <a:rPr lang="cs-CZ" altLang="en-US" sz="2000" dirty="0">
                <a:latin typeface="Arial" panose="020B0604020202020204" pitchFamily="34" charset="0"/>
                <a:cs typeface="Arial" panose="020B0604020202020204" pitchFamily="34" charset="0"/>
              </a:rPr>
              <a:t>)</a:t>
            </a:r>
          </a:p>
          <a:p>
            <a:pPr marL="457200" indent="-457200" eaLnBrk="1" hangingPunct="1">
              <a:buFont typeface="Wingdings" pitchFamily="2" charset="2"/>
              <a:buAutoNum type="arabicParenR" startAt="2"/>
            </a:pP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3)</a:t>
            </a:r>
            <a:r>
              <a:rPr lang="cs-CZ" altLang="en-US" sz="2000" i="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Anodickou oxidací </a:t>
            </a:r>
            <a:r>
              <a:rPr lang="en-GB" altLang="en-US" sz="2000" dirty="0">
                <a:latin typeface="Arial" panose="020B0604020202020204" pitchFamily="34" charset="0"/>
                <a:cs typeface="Arial" panose="020B0604020202020204" pitchFamily="34" charset="0"/>
              </a:rPr>
              <a:t>ClO</a:t>
            </a:r>
            <a:r>
              <a:rPr lang="en-GB" altLang="en-US" sz="2000" b="1" baseline="-25000" dirty="0">
                <a:latin typeface="Arial" panose="020B0604020202020204" pitchFamily="34" charset="0"/>
                <a:cs typeface="Arial" panose="020B0604020202020204" pitchFamily="34" charset="0"/>
              </a:rPr>
              <a:t>3</a:t>
            </a:r>
            <a:r>
              <a:rPr lang="cs-CZ"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na </a:t>
            </a:r>
            <a:r>
              <a:rPr lang="cs-CZ" altLang="en-US" sz="2000" dirty="0" err="1">
                <a:latin typeface="Arial" panose="020B0604020202020204" pitchFamily="34" charset="0"/>
                <a:cs typeface="Arial" panose="020B0604020202020204" pitchFamily="34" charset="0"/>
              </a:rPr>
              <a:t>Pt</a:t>
            </a:r>
            <a:r>
              <a:rPr lang="cs-CZ" altLang="en-US" sz="2000" dirty="0">
                <a:latin typeface="Arial" panose="020B0604020202020204" pitchFamily="34" charset="0"/>
                <a:cs typeface="Arial" panose="020B0604020202020204" pitchFamily="34" charset="0"/>
              </a:rPr>
              <a:t> elektrodě</a:t>
            </a:r>
            <a:endParaRPr lang="en-GB"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i="1" dirty="0" err="1">
                <a:latin typeface="Arial" panose="020B0604020202020204" pitchFamily="34" charset="0"/>
                <a:cs typeface="Arial" panose="020B0604020202020204" pitchFamily="34" charset="0"/>
              </a:rPr>
              <a:t>Použití</a:t>
            </a:r>
            <a:r>
              <a:rPr lang="en-GB" altLang="en-US" sz="2000" i="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gn="just">
              <a:lnSpc>
                <a:spcPct val="110000"/>
              </a:lnSpc>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ox</a:t>
            </a:r>
            <a:r>
              <a:rPr lang="cs-CZ" altLang="en-US" sz="2000" dirty="0" err="1">
                <a:latin typeface="Arial" panose="020B0604020202020204" pitchFamily="34" charset="0"/>
                <a:cs typeface="Arial" panose="020B0604020202020204" pitchFamily="34" charset="0"/>
              </a:rPr>
              <a:t>idační</a:t>
            </a:r>
            <a:r>
              <a:rPr lang="cs-CZ" altLang="en-US" sz="2000" dirty="0">
                <a:latin typeface="Arial" panose="020B0604020202020204" pitchFamily="34" charset="0"/>
                <a:cs typeface="Arial" panose="020B0604020202020204" pitchFamily="34" charset="0"/>
              </a:rPr>
              <a:t> č</a:t>
            </a:r>
            <a:r>
              <a:rPr lang="en-GB" altLang="en-US" sz="2000" dirty="0" err="1">
                <a:latin typeface="Arial" panose="020B0604020202020204" pitchFamily="34" charset="0"/>
                <a:cs typeface="Arial" panose="020B0604020202020204" pitchFamily="34" charset="0"/>
              </a:rPr>
              <a:t>inidla</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součást střeliva a pyrotechniky, </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ClO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používá jako okysličovadlo v raketových motorech na tuhá paliva, Mg(ClO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v laboratorní praxi používá k sušení plynů.</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2832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470ECFF4-E11C-4526-B98E-24AF01B21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308431"/>
            <a:ext cx="7810500" cy="634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3116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81000" y="381000"/>
            <a:ext cx="8610600" cy="6324600"/>
          </a:xfrm>
        </p:spPr>
        <p:txBody>
          <a:bodyPr>
            <a:normAutofit lnSpcReduction="10000"/>
          </a:bodyPr>
          <a:lstStyle/>
          <a:p>
            <a:pPr marL="0" indent="0" algn="ctr" eaLnBrk="1" hangingPunct="1">
              <a:buNone/>
            </a:pPr>
            <a:r>
              <a:rPr lang="en-GB" altLang="en-US" sz="2000" b="1" dirty="0">
                <a:latin typeface="Arial" panose="020B0604020202020204" pitchFamily="34" charset="0"/>
                <a:cs typeface="Arial" panose="020B0604020202020204" pitchFamily="34" charset="0"/>
              </a:rPr>
              <a:t>OXOSLOU</a:t>
            </a:r>
            <a:r>
              <a:rPr lang="cs-CZ" altLang="en-US" sz="2000" b="1" dirty="0">
                <a:latin typeface="Arial" panose="020B0604020202020204" pitchFamily="34" charset="0"/>
                <a:cs typeface="Arial" panose="020B0604020202020204" pitchFamily="34" charset="0"/>
              </a:rPr>
              <a:t>Č</a:t>
            </a:r>
            <a:r>
              <a:rPr lang="en-GB" altLang="en-US" sz="2000" b="1" dirty="0">
                <a:latin typeface="Arial" panose="020B0604020202020204" pitchFamily="34" charset="0"/>
                <a:cs typeface="Arial" panose="020B0604020202020204" pitchFamily="34" charset="0"/>
              </a:rPr>
              <a:t>ENINY BROMU</a:t>
            </a: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Oxidy: </a:t>
            </a:r>
            <a:r>
              <a:rPr lang="en-GB" altLang="en-US" sz="2000" dirty="0">
                <a:latin typeface="Arial" panose="020B0604020202020204" pitchFamily="34" charset="0"/>
                <a:cs typeface="Arial" panose="020B0604020202020204" pitchFamily="34" charset="0"/>
              </a:rPr>
              <a:t>Br</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BrO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BrO</a:t>
            </a:r>
            <a:r>
              <a:rPr lang="en-GB" altLang="en-US" sz="2000" baseline="-25000" dirty="0">
                <a:latin typeface="Arial" panose="020B0604020202020204" pitchFamily="34" charset="0"/>
                <a:cs typeface="Arial" panose="020B0604020202020204" pitchFamily="34" charset="0"/>
              </a:rPr>
              <a:t>3</a:t>
            </a:r>
            <a:r>
              <a:rPr lang="cs-CZ" altLang="en-US" sz="2000" baseline="-25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baseline="-25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krajn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schopné</a:t>
            </a:r>
            <a:r>
              <a:rPr lang="en-GB" altLang="en-US" sz="2000" dirty="0">
                <a:latin typeface="Arial" panose="020B0604020202020204" pitchFamily="34" charset="0"/>
                <a:cs typeface="Arial" panose="020B0604020202020204" pitchFamily="34" charset="0"/>
              </a:rPr>
              <a:t> existence </a:t>
            </a:r>
            <a:r>
              <a:rPr lang="en-GB" altLang="en-US" sz="2000" dirty="0" err="1">
                <a:latin typeface="Arial" panose="020B0604020202020204" pitchFamily="34" charset="0"/>
                <a:cs typeface="Arial" panose="020B0604020202020204" pitchFamily="34" charset="0"/>
              </a:rPr>
              <a:t>jen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hluboko</a:t>
            </a:r>
            <a:r>
              <a:rPr lang="en-GB" altLang="en-US" sz="2000" dirty="0">
                <a:latin typeface="Arial" panose="020B0604020202020204" pitchFamily="34" charset="0"/>
                <a:cs typeface="Arial" panose="020B0604020202020204" pitchFamily="34" charset="0"/>
              </a:rPr>
              <a:t> pod 0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K</a:t>
            </a:r>
            <a:r>
              <a:rPr lang="en-GB" altLang="en-US" sz="2000" dirty="0" err="1">
                <a:latin typeface="Arial" panose="020B0604020202020204" pitchFamily="34" charset="0"/>
                <a:cs typeface="Arial" panose="020B0604020202020204" pitchFamily="34" charset="0"/>
              </a:rPr>
              <a:t>yselin</a:t>
            </a:r>
            <a:r>
              <a:rPr lang="cs-CZ" altLang="en-US" sz="2000" dirty="0">
                <a:latin typeface="Arial" panose="020B0604020202020204" pitchFamily="34" charset="0"/>
                <a:cs typeface="Arial" panose="020B0604020202020204" pitchFamily="34" charset="0"/>
              </a:rPr>
              <a: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HBrO</a:t>
            </a:r>
            <a:r>
              <a:rPr lang="en-GB" altLang="en-US" sz="2000" dirty="0">
                <a:latin typeface="Arial" panose="020B0604020202020204" pitchFamily="34" charset="0"/>
                <a:cs typeface="Arial" panose="020B0604020202020204" pitchFamily="34" charset="0"/>
              </a:rPr>
              <a:t> a HBrO</a:t>
            </a:r>
            <a:r>
              <a:rPr lang="en-GB" altLang="en-US" sz="2000" baseline="-25000" dirty="0">
                <a:latin typeface="Arial" panose="020B0604020202020204" pitchFamily="34" charset="0"/>
                <a:cs typeface="Arial" panose="020B0604020202020204" pitchFamily="34" charset="0"/>
              </a:rPr>
              <a:t>3</a:t>
            </a:r>
            <a:endParaRPr lang="cs-CZ" altLang="en-US" sz="2000" baseline="-25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1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1000" b="1" dirty="0">
              <a:latin typeface="Arial" panose="020B0604020202020204" pitchFamily="34" charset="0"/>
              <a:cs typeface="Arial" panose="020B0604020202020204" pitchFamily="34" charset="0"/>
            </a:endParaRPr>
          </a:p>
          <a:p>
            <a:pPr marL="0" indent="0" eaLnBrk="1" hangingPunct="1">
              <a:buNone/>
            </a:pPr>
            <a:r>
              <a:rPr lang="en-GB" altLang="en-US" sz="2000" b="1" dirty="0" err="1">
                <a:latin typeface="Arial" panose="020B0604020202020204" pitchFamily="34" charset="0"/>
                <a:cs typeface="Arial" panose="020B0604020202020204" pitchFamily="34" charset="0"/>
              </a:rPr>
              <a:t>HBrO</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a:t>
            </a:r>
            <a:r>
              <a:rPr lang="en-GB" altLang="en-US" sz="2000" baseline="30000" dirty="0" err="1">
                <a:latin typeface="Arial" panose="020B0604020202020204" pitchFamily="34" charset="0"/>
                <a:cs typeface="Arial" panose="020B0604020202020204" pitchFamily="34" charset="0"/>
              </a:rPr>
              <a:t>I</a:t>
            </a:r>
            <a:r>
              <a:rPr lang="en-GB" altLang="en-US" sz="2000" b="1" dirty="0" err="1">
                <a:latin typeface="Arial" panose="020B0604020202020204" pitchFamily="34" charset="0"/>
                <a:cs typeface="Arial" panose="020B0604020202020204" pitchFamily="34" charset="0"/>
              </a:rPr>
              <a:t>BrO</a:t>
            </a:r>
            <a:r>
              <a:rPr lang="en-GB" altLang="en-US" sz="2000" b="1" dirty="0">
                <a:latin typeface="Arial" panose="020B0604020202020204" pitchFamily="34" charset="0"/>
                <a:cs typeface="Arial" panose="020B0604020202020204" pitchFamily="34" charset="0"/>
              </a:rPr>
              <a:t> </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obdobné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HClO</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M</a:t>
            </a:r>
            <a:r>
              <a:rPr lang="en-GB" altLang="en-US" sz="2000" baseline="30000" dirty="0" err="1">
                <a:latin typeface="Arial" panose="020B0604020202020204" pitchFamily="34" charset="0"/>
                <a:cs typeface="Arial" panose="020B0604020202020204" pitchFamily="34" charset="0"/>
              </a:rPr>
              <a:t>I</a:t>
            </a:r>
            <a:r>
              <a:rPr lang="en-GB" altLang="en-US" sz="2000" dirty="0" err="1">
                <a:latin typeface="Arial" panose="020B0604020202020204" pitchFamily="34" charset="0"/>
                <a:cs typeface="Arial" panose="020B0604020202020204" pitchFamily="34" charset="0"/>
              </a:rPr>
              <a:t>ClO</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bromnany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mají</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sklon</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disproporcionaci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BrO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 Br</a:t>
            </a:r>
            <a:r>
              <a:rPr lang="en-GB"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p>
          <a:p>
            <a:pPr marL="0" indent="0">
              <a:buNone/>
            </a:pPr>
            <a:endParaRPr lang="cs-CZ" altLang="en-US" sz="2000" b="1" dirty="0">
              <a:latin typeface="Arial" panose="020B0604020202020204" pitchFamily="34" charset="0"/>
              <a:cs typeface="Arial" panose="020B0604020202020204" pitchFamily="34" charset="0"/>
            </a:endParaRPr>
          </a:p>
          <a:p>
            <a:pPr marL="0" indent="0">
              <a:buNone/>
            </a:pPr>
            <a:r>
              <a:rPr lang="en-GB" altLang="en-US" sz="2000" b="1" dirty="0">
                <a:latin typeface="Arial" panose="020B0604020202020204" pitchFamily="34" charset="0"/>
                <a:cs typeface="Arial" panose="020B0604020202020204" pitchFamily="34" charset="0"/>
              </a:rPr>
              <a:t>HBrO</a:t>
            </a:r>
            <a:r>
              <a:rPr lang="en-GB" altLang="en-US" sz="2000" baseline="-25000" dirty="0">
                <a:latin typeface="Arial" panose="020B0604020202020204" pitchFamily="34" charset="0"/>
                <a:cs typeface="Arial" panose="020B0604020202020204" pitchFamily="34" charset="0"/>
              </a:rPr>
              <a:t>3</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analogické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HClO</a:t>
            </a:r>
            <a:r>
              <a:rPr lang="en-GB" altLang="en-US" sz="2000" baseline="-25000" dirty="0">
                <a:latin typeface="Arial" panose="020B0604020202020204" pitchFamily="34" charset="0"/>
                <a:cs typeface="Arial" panose="020B0604020202020204" pitchFamily="34" charset="0"/>
              </a:rPr>
              <a:t>3</a:t>
            </a:r>
            <a:endParaRPr lang="cs-CZ" altLang="en-US" sz="2000" baseline="-25000" dirty="0">
              <a:latin typeface="Arial" panose="020B0604020202020204" pitchFamily="34" charset="0"/>
              <a:cs typeface="Arial" panose="020B0604020202020204" pitchFamily="34" charset="0"/>
            </a:endParaRPr>
          </a:p>
          <a:p>
            <a:pPr>
              <a:buNone/>
            </a:pPr>
            <a:endParaRPr lang="en-GB" altLang="en-US" sz="2000" baseline="-25000" dirty="0">
              <a:latin typeface="Arial" panose="020B0604020202020204" pitchFamily="34" charset="0"/>
              <a:cs typeface="Arial" panose="020B0604020202020204" pitchFamily="34" charset="0"/>
            </a:endParaRPr>
          </a:p>
          <a:p>
            <a:pPr>
              <a:buNone/>
            </a:pPr>
            <a:r>
              <a:rPr lang="cs-CZ" altLang="en-US" sz="2000" i="1" dirty="0">
                <a:latin typeface="Arial" panose="020B0604020202020204" pitchFamily="34" charset="0"/>
                <a:cs typeface="Arial" panose="020B0604020202020204" pitchFamily="34" charset="0"/>
              </a:rPr>
              <a:t>	</a:t>
            </a: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1) Ba(BrO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BaSO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+ 2 HBrO</a:t>
            </a:r>
            <a:r>
              <a:rPr lang="en-GB" altLang="en-US" sz="2000" baseline="-25000" dirty="0">
                <a:latin typeface="Arial" panose="020B0604020202020204" pitchFamily="34" charset="0"/>
                <a:cs typeface="Arial" panose="020B0604020202020204" pitchFamily="34" charset="0"/>
              </a:rPr>
              <a:t>3</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Br</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+ 5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+ 6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HBrO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+ 10 </a:t>
            </a:r>
            <a:r>
              <a:rPr lang="en-GB" altLang="en-US" sz="2000" dirty="0" err="1">
                <a:latin typeface="Arial" panose="020B0604020202020204" pitchFamily="34" charset="0"/>
                <a:cs typeface="Arial" panose="020B0604020202020204" pitchFamily="34" charset="0"/>
              </a:rPr>
              <a:t>HCl</a:t>
            </a:r>
            <a:r>
              <a:rPr lang="en-GB" altLang="en-US"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505307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228600" y="304800"/>
            <a:ext cx="8763000" cy="5318125"/>
          </a:xfrm>
        </p:spPr>
        <p:txBody>
          <a:bodyPr>
            <a:normAutofit/>
          </a:bodyPr>
          <a:lstStyle/>
          <a:p>
            <a:pPr marL="0" indent="0" eaLnBrk="1" hangingPunct="1">
              <a:buNone/>
            </a:pPr>
            <a:r>
              <a:rPr lang="en-GB" altLang="en-US" sz="2000" b="1" dirty="0">
                <a:latin typeface="Arial" panose="020B0604020202020204" pitchFamily="34" charset="0"/>
                <a:cs typeface="Arial" panose="020B0604020202020204" pitchFamily="34" charset="0"/>
              </a:rPr>
              <a:t>M</a:t>
            </a:r>
            <a:r>
              <a:rPr lang="en-GB" altLang="en-US" sz="2000" b="1" baseline="30000" dirty="0">
                <a:latin typeface="Arial" panose="020B0604020202020204" pitchFamily="34" charset="0"/>
                <a:cs typeface="Arial" panose="020B0604020202020204" pitchFamily="34" charset="0"/>
              </a:rPr>
              <a:t>I</a:t>
            </a:r>
            <a:r>
              <a:rPr lang="en-GB" altLang="en-US" sz="2000" b="1" dirty="0">
                <a:latin typeface="Arial" panose="020B0604020202020204" pitchFamily="34" charset="0"/>
                <a:cs typeface="Arial" panose="020B0604020202020204" pitchFamily="34" charset="0"/>
              </a:rPr>
              <a:t>BrO</a:t>
            </a:r>
            <a:r>
              <a:rPr lang="en-GB" altLang="en-US" sz="2000" baseline="-25000" dirty="0">
                <a:latin typeface="Arial" panose="020B0604020202020204" pitchFamily="34" charset="0"/>
                <a:cs typeface="Arial" panose="020B0604020202020204" pitchFamily="34" charset="0"/>
              </a:rPr>
              <a:t>3</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analogické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M</a:t>
            </a:r>
            <a:r>
              <a:rPr lang="en-GB" altLang="en-US" sz="2000" baseline="30000" dirty="0">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ClO</a:t>
            </a:r>
            <a:r>
              <a:rPr lang="en-GB" altLang="en-US" sz="2000" baseline="-25000" dirty="0">
                <a:latin typeface="Arial" panose="020B0604020202020204" pitchFamily="34" charset="0"/>
                <a:cs typeface="Arial" panose="020B0604020202020204" pitchFamily="34" charset="0"/>
              </a:rPr>
              <a:t>3</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bromi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nany</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teplem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nerozkládají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BrO</a:t>
            </a:r>
            <a:r>
              <a:rPr lang="en-GB" altLang="en-US" sz="2000" baseline="-25000" dirty="0">
                <a:latin typeface="Arial" panose="020B0604020202020204" pitchFamily="34" charset="0"/>
                <a:cs typeface="Arial" panose="020B0604020202020204" pitchFamily="34" charset="0"/>
              </a:rPr>
              <a:t>4</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a:t>
            </a:r>
            <a:r>
              <a:rPr lang="en-GB" altLang="en-US" sz="2000" dirty="0">
                <a:latin typeface="Arial" panose="020B0604020202020204" pitchFamily="34" charset="0"/>
                <a:cs typeface="Arial" panose="020B0604020202020204" pitchFamily="34" charset="0"/>
              </a:rPr>
              <a:t>le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ímo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Br</a:t>
            </a:r>
            <a:r>
              <a:rPr lang="cs-CZ" altLang="en-US" sz="2000" dirty="0">
                <a:latin typeface="Arial" panose="020B0604020202020204" pitchFamily="34" charset="0"/>
                <a:cs typeface="Arial" panose="020B0604020202020204" pitchFamily="34" charset="0"/>
              </a:rPr>
              <a:t> </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 O</a:t>
            </a:r>
            <a:r>
              <a:rPr lang="en-GB" altLang="en-US" sz="2000" baseline="-25000" dirty="0">
                <a:latin typeface="Arial" panose="020B0604020202020204" pitchFamily="34" charset="0"/>
                <a:cs typeface="Arial" panose="020B0604020202020204" pitchFamily="34" charset="0"/>
              </a:rPr>
              <a:t>2</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používaná</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odm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rné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analýze</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3 Sb</a:t>
            </a:r>
            <a:r>
              <a:rPr lang="en-GB" altLang="en-US" sz="2000" b="1" baseline="30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BrO</a:t>
            </a:r>
            <a:r>
              <a:rPr lang="en-GB" altLang="en-US" sz="2000" baseline="-25000" dirty="0">
                <a:latin typeface="Arial" panose="020B0604020202020204" pitchFamily="34" charset="0"/>
                <a:cs typeface="Arial" panose="020B0604020202020204" pitchFamily="34" charset="0"/>
              </a:rPr>
              <a:t>3</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+ 6H</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 Sb</a:t>
            </a:r>
            <a:r>
              <a:rPr lang="en-GB" altLang="en-US" sz="2000" b="1" baseline="30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 + Br</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+ 3H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analyticky</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BrO</a:t>
            </a:r>
            <a:r>
              <a:rPr lang="en-GB" altLang="en-US" sz="2000" baseline="-25000" dirty="0">
                <a:latin typeface="Arial" panose="020B0604020202020204" pitchFamily="34" charset="0"/>
                <a:cs typeface="Arial" panose="020B0604020202020204" pitchFamily="34" charset="0"/>
              </a:rPr>
              <a:t>3</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+ 5 Br</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+ 6H</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3Br</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+ 3H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p:txBody>
      </p:sp>
      <p:sp>
        <p:nvSpPr>
          <p:cNvPr id="2" name="Obdélník 1"/>
          <p:cNvSpPr/>
          <p:nvPr/>
        </p:nvSpPr>
        <p:spPr>
          <a:xfrm>
            <a:off x="238329" y="5410200"/>
            <a:ext cx="8686800"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Bromičnan draselný se v potravinářství  používá k vylepšování mouky (intenzivnější kynutí chleba) jako aditivum pod označením </a:t>
            </a:r>
            <a:r>
              <a:rPr lang="cs-CZ" sz="2000" b="1" dirty="0">
                <a:latin typeface="Arial" panose="020B0604020202020204" pitchFamily="34" charset="0"/>
                <a:cs typeface="Arial" panose="020B0604020202020204" pitchFamily="34" charset="0"/>
              </a:rPr>
              <a:t>E 924</a:t>
            </a:r>
            <a:r>
              <a:rPr lang="cs-CZ" sz="2000" dirty="0">
                <a:latin typeface="Arial" panose="020B0604020202020204" pitchFamily="34" charset="0"/>
                <a:cs typeface="Arial" panose="020B0604020202020204" pitchFamily="34" charset="0"/>
              </a:rPr>
              <a:t> (v ČR je zakázaný).</a:t>
            </a:r>
          </a:p>
        </p:txBody>
      </p:sp>
      <p:sp>
        <p:nvSpPr>
          <p:cNvPr id="3" name="Rectangle 1"/>
          <p:cNvSpPr>
            <a:spLocks noChangeArrowheads="1"/>
          </p:cNvSpPr>
          <p:nvPr/>
        </p:nvSpPr>
        <p:spPr bwMode="auto">
          <a:xfrm>
            <a:off x="152401" y="3811487"/>
            <a:ext cx="8808396" cy="9714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pitchFamily="34" charset="0"/>
                <a:cs typeface="Arial" pitchFamily="34" charset="0"/>
              </a:rPr>
              <a:t>Bromičnan draselný se používá spolu s </a:t>
            </a:r>
            <a:r>
              <a:rPr kumimoji="0" lang="cs-CZ" altLang="cs-CZ" sz="2000" b="0" i="0" u="none" strike="noStrike" cap="none" normalizeH="0" baseline="0" dirty="0">
                <a:ln>
                  <a:noFill/>
                </a:ln>
                <a:solidFill>
                  <a:srgbClr val="0B0080"/>
                </a:solidFill>
                <a:effectLst/>
                <a:latin typeface="Arial" pitchFamily="34" charset="0"/>
                <a:cs typeface="Arial" pitchFamily="34" charset="0"/>
              </a:rPr>
              <a:t>bromidy</a:t>
            </a:r>
            <a:r>
              <a:rPr kumimoji="0" lang="cs-CZ" altLang="cs-CZ" sz="2000" b="0" i="0" u="none" strike="noStrike" cap="none" normalizeH="0" baseline="0" dirty="0">
                <a:ln>
                  <a:noFill/>
                </a:ln>
                <a:solidFill>
                  <a:srgbClr val="222222"/>
                </a:solidFill>
                <a:effectLst/>
                <a:latin typeface="Arial" pitchFamily="34" charset="0"/>
                <a:cs typeface="Arial" pitchFamily="34" charset="0"/>
              </a:rPr>
              <a:t> k laboratorní přípravě vodného roztoku bromu:</a:t>
            </a:r>
            <a:endParaRPr lang="cs-CZ" altLang="cs-CZ" sz="2000" dirty="0">
              <a:solidFill>
                <a:srgbClr val="222222"/>
              </a:solidFill>
            </a:endParaRPr>
          </a:p>
          <a:p>
            <a:pPr marL="0" marR="0" lvl="0" indent="0" algn="l" defTabSz="914400" rtl="0" eaLnBrk="1" fontAlgn="base" latinLnBrk="0" hangingPunct="1">
              <a:lnSpc>
                <a:spcPct val="100000"/>
              </a:lnSpc>
              <a:spcBef>
                <a:spcPct val="0"/>
              </a:spcBef>
              <a:spcAft>
                <a:spcPct val="0"/>
              </a:spcAft>
              <a:buClrTx/>
              <a:buSzTx/>
              <a:buFontTx/>
              <a:buNone/>
              <a:tabLst/>
            </a:pPr>
            <a:r>
              <a:rPr lang="en-US" altLang="cs-CZ" sz="2000" dirty="0">
                <a:solidFill>
                  <a:srgbClr val="222222"/>
                </a:solidFill>
              </a:rPr>
              <a:t>	</a:t>
            </a:r>
            <a:r>
              <a:rPr lang="cs-CZ" altLang="cs-CZ" sz="2000" dirty="0">
                <a:solidFill>
                  <a:srgbClr val="222222"/>
                </a:solidFill>
              </a:rPr>
              <a:t>2 </a:t>
            </a:r>
            <a:r>
              <a:rPr lang="en-US" altLang="cs-CZ" sz="2000" dirty="0">
                <a:solidFill>
                  <a:srgbClr val="222222"/>
                </a:solidFill>
              </a:rPr>
              <a:t>K</a:t>
            </a:r>
            <a:r>
              <a:rPr lang="cs-CZ" altLang="cs-CZ" sz="2000" dirty="0">
                <a:solidFill>
                  <a:srgbClr val="222222"/>
                </a:solidFill>
              </a:rPr>
              <a:t>B</a:t>
            </a:r>
            <a:r>
              <a:rPr lang="en-US" altLang="cs-CZ" sz="2000" dirty="0">
                <a:solidFill>
                  <a:srgbClr val="222222"/>
                </a:solidFill>
              </a:rPr>
              <a:t>r</a:t>
            </a:r>
            <a:r>
              <a:rPr lang="cs-CZ" altLang="cs-CZ" sz="2000" dirty="0">
                <a:solidFill>
                  <a:srgbClr val="222222"/>
                </a:solidFill>
              </a:rPr>
              <a:t>O3 </a:t>
            </a:r>
            <a:r>
              <a:rPr lang="en-US" altLang="cs-CZ" sz="2000" dirty="0">
                <a:solidFill>
                  <a:srgbClr val="222222"/>
                </a:solidFill>
              </a:rPr>
              <a:t>+ </a:t>
            </a:r>
            <a:r>
              <a:rPr lang="en-US" altLang="cs-CZ" sz="2000" dirty="0" err="1">
                <a:solidFill>
                  <a:srgbClr val="222222"/>
                </a:solidFill>
              </a:rPr>
              <a:t>KBr</a:t>
            </a:r>
            <a:r>
              <a:rPr lang="en-US" altLang="cs-CZ" sz="2000" dirty="0">
                <a:solidFill>
                  <a:srgbClr val="222222"/>
                </a:solidFill>
              </a:rPr>
              <a:t> + H2SO4 = Br2 + K2SO4 + H2O</a:t>
            </a:r>
            <a:endParaRPr kumimoji="0" lang="cs-CZ" altLang="cs-CZ" sz="2000" b="0" i="0" u="none" strike="noStrike" cap="none" normalizeH="0" baseline="0" dirty="0">
              <a:ln>
                <a:noFill/>
              </a:ln>
              <a:solidFill>
                <a:schemeClr val="tx1"/>
              </a:solidFill>
              <a:effectLst/>
              <a:latin typeface="Arial" pitchFamily="34" charset="0"/>
              <a:cs typeface="Arial" pitchFamily="34" charset="0"/>
            </a:endParaRPr>
          </a:p>
        </p:txBody>
      </p:sp>
      <p:sp>
        <p:nvSpPr>
          <p:cNvPr id="5" name="AutoShape 2" descr="{\displaystyle {\mathsf {2\,KBrO_{3}+4\,KBr+3\,H_{2}SO_{4}\ \to \ Br_{2}+K_{2}SO_{4}+3\,H_{2}O}}}"/>
          <p:cNvSpPr>
            <a:spLocks noChangeAspect="1" noChangeArrowheads="1"/>
          </p:cNvSpPr>
          <p:nvPr/>
        </p:nvSpPr>
        <p:spPr bwMode="auto">
          <a:xfrm>
            <a:off x="288925" y="160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9156" name="Picture 4"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905000"/>
            <a:ext cx="1659673"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727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style {\mathsf {3\,Br_{2}+6\,KOH\ \rightleftharpoons \ KBrO_{3}+5\,KBr+3\,H_{2}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Obdélník 5"/>
          <p:cNvSpPr/>
          <p:nvPr/>
        </p:nvSpPr>
        <p:spPr>
          <a:xfrm>
            <a:off x="325808" y="838200"/>
            <a:ext cx="8437191" cy="4708981"/>
          </a:xfrm>
          <a:prstGeom prst="rect">
            <a:avLst/>
          </a:prstGeom>
        </p:spPr>
        <p:txBody>
          <a:bodyPr wrap="square">
            <a:spAutoFit/>
          </a:bodyPr>
          <a:lstStyle/>
          <a:p>
            <a:r>
              <a:rPr lang="cs-CZ" sz="2000" i="1" dirty="0">
                <a:latin typeface="Arial" panose="020B0604020202020204" pitchFamily="34" charset="0"/>
                <a:cs typeface="Arial" panose="020B0604020202020204" pitchFamily="34" charset="0"/>
              </a:rPr>
              <a:t>Příprava </a:t>
            </a:r>
            <a:endParaRPr lang="en-US" sz="2000" i="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reakcí bromu s horkým roztokem hydroxidu draselného. Reakce je vratná, takže změnou reakčních podmínek (okyselením) lze z bromidu draselného a bromičnanu draselného získat zpátky brom</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3 Br</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+ 6 KOH = KBrO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+ 5 </a:t>
            </a:r>
            <a:r>
              <a:rPr lang="en-US" sz="2000" dirty="0" err="1">
                <a:latin typeface="Arial" panose="020B0604020202020204" pitchFamily="34" charset="0"/>
                <a:cs typeface="Arial" panose="020B0604020202020204" pitchFamily="34" charset="0"/>
              </a:rPr>
              <a:t>KBr</a:t>
            </a:r>
            <a:r>
              <a:rPr lang="en-US" sz="2000" dirty="0">
                <a:latin typeface="Arial" panose="020B0604020202020204" pitchFamily="34" charset="0"/>
                <a:cs typeface="Arial" panose="020B0604020202020204" pitchFamily="34" charset="0"/>
              </a:rPr>
              <a:t> + 3 H2O</a:t>
            </a:r>
          </a:p>
          <a:p>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rozklad </a:t>
            </a:r>
            <a:r>
              <a:rPr lang="cs-CZ" sz="2000" dirty="0" err="1">
                <a:latin typeface="Arial" panose="020B0604020202020204" pitchFamily="34" charset="0"/>
                <a:cs typeface="Arial" panose="020B0604020202020204" pitchFamily="34" charset="0"/>
              </a:rPr>
              <a:t>bromnanu</a:t>
            </a:r>
            <a:r>
              <a:rPr lang="cs-CZ" sz="2000" dirty="0">
                <a:latin typeface="Arial" panose="020B0604020202020204" pitchFamily="34" charset="0"/>
                <a:cs typeface="Arial" panose="020B0604020202020204" pitchFamily="34" charset="0"/>
              </a:rPr>
              <a:t> draselného na bromičnan draselný a bromid draselný</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3 </a:t>
            </a:r>
            <a:r>
              <a:rPr lang="en-US" sz="2000" dirty="0" err="1">
                <a:latin typeface="Arial" panose="020B0604020202020204" pitchFamily="34" charset="0"/>
                <a:cs typeface="Arial" panose="020B0604020202020204" pitchFamily="34" charset="0"/>
              </a:rPr>
              <a:t>KBrO</a:t>
            </a:r>
            <a:r>
              <a:rPr lang="en-US" sz="2000" dirty="0">
                <a:latin typeface="Arial" panose="020B0604020202020204" pitchFamily="34" charset="0"/>
                <a:cs typeface="Arial" panose="020B0604020202020204" pitchFamily="34" charset="0"/>
              </a:rPr>
              <a:t> = KBrO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+ 2 </a:t>
            </a:r>
            <a:r>
              <a:rPr lang="en-US" sz="2000" dirty="0" err="1">
                <a:latin typeface="Arial" panose="020B0604020202020204" pitchFamily="34" charset="0"/>
                <a:cs typeface="Arial" panose="020B0604020202020204" pitchFamily="34" charset="0"/>
              </a:rPr>
              <a:t>KBr</a:t>
            </a:r>
            <a:r>
              <a:rPr lang="en-US" sz="20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nebo redoxní reakcí chlorečnanu draselného s bromidem draselným</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KClO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KBr</a:t>
            </a:r>
            <a:r>
              <a:rPr lang="en-US" sz="2000" dirty="0">
                <a:latin typeface="Arial" panose="020B0604020202020204" pitchFamily="34" charset="0"/>
                <a:cs typeface="Arial" panose="020B0604020202020204" pitchFamily="34" charset="0"/>
              </a:rPr>
              <a:t> = KBrO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KCl</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041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152400" y="310087"/>
            <a:ext cx="8610600" cy="4525963"/>
          </a:xfrm>
        </p:spPr>
        <p:txBody>
          <a:bodyPr>
            <a:normAutofit/>
          </a:bodyPr>
          <a:lstStyle/>
          <a:p>
            <a:pPr>
              <a:lnSpc>
                <a:spcPct val="90000"/>
              </a:lnSpc>
              <a:buNone/>
            </a:pPr>
            <a:r>
              <a:rPr lang="cs-CZ" altLang="en-US" sz="2000" u="sng" dirty="0">
                <a:latin typeface="Arial" panose="020B0604020202020204" pitchFamily="34" charset="0"/>
                <a:cs typeface="Arial" panose="020B0604020202020204" pitchFamily="34" charset="0"/>
              </a:rPr>
              <a:t>3) vedlejší produkt při výrobě </a:t>
            </a:r>
            <a:r>
              <a:rPr lang="cs-CZ" altLang="en-US" sz="2000" u="sng" dirty="0" err="1">
                <a:latin typeface="Arial" panose="020B0604020202020204" pitchFamily="34" charset="0"/>
                <a:cs typeface="Arial" panose="020B0604020202020204" pitchFamily="34" charset="0"/>
              </a:rPr>
              <a:t>NaOH</a:t>
            </a:r>
            <a:r>
              <a:rPr lang="cs-CZ" altLang="en-US" sz="2000" u="sng"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elektrolýzou vodného roztoku </a:t>
            </a:r>
            <a:r>
              <a:rPr lang="cs-CZ" altLang="en-US" sz="2000" dirty="0" err="1">
                <a:latin typeface="Arial" panose="020B0604020202020204" pitchFamily="34" charset="0"/>
                <a:cs typeface="Arial" panose="020B0604020202020204" pitchFamily="34" charset="0"/>
              </a:rPr>
              <a:t>NaCl</a:t>
            </a: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		Katoda (</a:t>
            </a:r>
            <a:r>
              <a:rPr lang="cs-CZ" altLang="en-US" sz="2000" dirty="0" err="1">
                <a:latin typeface="Arial" panose="020B0604020202020204" pitchFamily="34" charset="0"/>
                <a:cs typeface="Arial" panose="020B0604020202020204" pitchFamily="34" charset="0"/>
              </a:rPr>
              <a:t>Fe</a:t>
            </a:r>
            <a:r>
              <a:rPr lang="cs-CZ" altLang="en-US" sz="2000" dirty="0">
                <a:latin typeface="Arial" panose="020B0604020202020204" pitchFamily="34" charset="0"/>
                <a:cs typeface="Arial" panose="020B0604020202020204" pitchFamily="34" charset="0"/>
              </a:rPr>
              <a:t>): 2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+ 2 e</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2 OH</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a:t>
            </a:r>
            <a:r>
              <a:rPr lang="cs-CZ" altLang="en-US" sz="2000" u="sng" dirty="0">
                <a:latin typeface="Arial" panose="020B0604020202020204" pitchFamily="34" charset="0"/>
                <a:cs typeface="Arial" panose="020B0604020202020204" pitchFamily="34" charset="0"/>
              </a:rPr>
              <a:t>H</a:t>
            </a:r>
            <a:r>
              <a:rPr lang="cs-CZ" altLang="en-US" sz="2000" u="sng" baseline="-25000" dirty="0">
                <a:latin typeface="Arial" panose="020B0604020202020204" pitchFamily="34" charset="0"/>
                <a:cs typeface="Arial" panose="020B0604020202020204" pitchFamily="34" charset="0"/>
              </a:rPr>
              <a:t>2</a:t>
            </a:r>
            <a:r>
              <a:rPr lang="cs-CZ" altLang="en-US" sz="2000" u="sng" dirty="0">
                <a:latin typeface="Arial" panose="020B0604020202020204" pitchFamily="34" charset="0"/>
                <a:cs typeface="Arial" panose="020B0604020202020204" pitchFamily="34" charset="0"/>
                <a:sym typeface="Symbol" pitchFamily="18" charset="2"/>
              </a:rPr>
              <a:t></a:t>
            </a:r>
            <a:endParaRPr lang="cs-CZ" altLang="en-US" sz="2000" u="sng"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		Anoda (C):  2 Cl</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- 2 e</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sym typeface="Symbol" pitchFamily="18" charset="2"/>
              </a:rPr>
              <a:t></a:t>
            </a:r>
          </a:p>
          <a:p>
            <a:pPr marL="0" indent="0">
              <a:buNone/>
            </a:pPr>
            <a:endParaRPr lang="cs-CZ" altLang="en-US" sz="2000" u="sng" dirty="0">
              <a:latin typeface="Arial" panose="020B0604020202020204" pitchFamily="34" charset="0"/>
              <a:cs typeface="Arial" panose="020B0604020202020204" pitchFamily="34" charset="0"/>
            </a:endParaRPr>
          </a:p>
          <a:p>
            <a:pPr marL="0" indent="0">
              <a:buNone/>
            </a:pPr>
            <a:r>
              <a:rPr lang="cs-CZ" altLang="en-US" sz="2000" u="sng" dirty="0">
                <a:latin typeface="Arial" panose="020B0604020202020204" pitchFamily="34" charset="0"/>
                <a:cs typeface="Arial" panose="020B0604020202020204" pitchFamily="34" charset="0"/>
              </a:rPr>
              <a:t>4</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Tepelné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št</a:t>
            </a:r>
            <a:r>
              <a:rPr lang="cs-CZ" altLang="en-US" sz="2000" u="sng" dirty="0">
                <a:latin typeface="Arial" panose="020B0604020202020204" pitchFamily="34" charset="0"/>
                <a:cs typeface="Arial" panose="020B0604020202020204" pitchFamily="34" charset="0"/>
              </a:rPr>
              <a:t>ě</a:t>
            </a:r>
            <a:r>
              <a:rPr lang="en-GB" altLang="en-US" sz="2000" u="sng" dirty="0" err="1">
                <a:latin typeface="Arial" panose="020B0604020202020204" pitchFamily="34" charset="0"/>
                <a:cs typeface="Arial" panose="020B0604020202020204" pitchFamily="34" charset="0"/>
              </a:rPr>
              <a:t>pení</a:t>
            </a:r>
            <a:r>
              <a:rPr lang="en-GB" altLang="en-US" sz="2000" u="sng" dirty="0">
                <a:latin typeface="Arial" panose="020B0604020202020204" pitchFamily="34" charset="0"/>
                <a:cs typeface="Arial" panose="020B0604020202020204" pitchFamily="34" charset="0"/>
              </a:rPr>
              <a:t> NH</a:t>
            </a:r>
            <a:r>
              <a:rPr lang="en-GB" altLang="en-US" sz="2000" u="sng" baseline="-25000" dirty="0">
                <a:latin typeface="Arial" panose="020B0604020202020204" pitchFamily="34" charset="0"/>
                <a:cs typeface="Arial" panose="020B0604020202020204" pitchFamily="34" charset="0"/>
              </a:rPr>
              <a:t>3</a:t>
            </a:r>
            <a:r>
              <a:rPr lang="cs-CZ" altLang="en-US" sz="2000" u="sng" baseline="-25000" dirty="0">
                <a:latin typeface="Arial" panose="020B0604020202020204" pitchFamily="34" charset="0"/>
                <a:cs typeface="Arial" panose="020B0604020202020204" pitchFamily="34" charset="0"/>
              </a:rPr>
              <a:t> </a:t>
            </a:r>
            <a:endParaRPr lang="en-GB" altLang="en-US" sz="2000" u="sng" baseline="-25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900</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u="sng" dirty="0">
              <a:latin typeface="Arial" panose="020B0604020202020204" pitchFamily="34" charset="0"/>
              <a:cs typeface="Arial" panose="020B0604020202020204" pitchFamily="34" charset="0"/>
            </a:endParaRPr>
          </a:p>
          <a:p>
            <a:pPr marL="0" indent="0">
              <a:buNone/>
            </a:pPr>
            <a:r>
              <a:rPr lang="cs-CZ" altLang="en-US" sz="2000" u="sng" dirty="0">
                <a:latin typeface="Arial" panose="020B0604020202020204" pitchFamily="34" charset="0"/>
                <a:cs typeface="Arial" panose="020B0604020202020204" pitchFamily="34" charset="0"/>
              </a:rPr>
              <a:t>5</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Elektrolýza</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vody</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pouze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vedlejší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produkt</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drahé</a:t>
            </a:r>
            <a:r>
              <a:rPr lang="en-GB" altLang="en-US" sz="2000" dirty="0">
                <a:latin typeface="Arial" panose="020B0604020202020204" pitchFamily="34" charset="0"/>
                <a:cs typeface="Arial" panose="020B0604020202020204" pitchFamily="34" charset="0"/>
              </a:rPr>
              <a:t>)</a:t>
            </a:r>
          </a:p>
        </p:txBody>
      </p:sp>
      <p:sp>
        <p:nvSpPr>
          <p:cNvPr id="4" name="Zástupný symbol pro číslo snímku 4"/>
          <p:cNvSpPr>
            <a:spLocks noGrp="1"/>
          </p:cNvSpPr>
          <p:nvPr>
            <p:ph type="sldNum" sz="quarter" idx="12"/>
          </p:nvPr>
        </p:nvSpPr>
        <p:spPr/>
        <p:txBody>
          <a:bodyPr/>
          <a:lstStyle/>
          <a:p>
            <a:pPr>
              <a:defRPr/>
            </a:pPr>
            <a:fld id="{00446F93-E15E-43A4-BADE-C4D2364945A7}" type="slidenum">
              <a:rPr lang="en-US" altLang="en-US"/>
              <a:pPr>
                <a:defRPr/>
              </a:pPr>
              <a:t>13</a:t>
            </a:fld>
            <a:endParaRPr lang="en-US" altLang="en-US"/>
          </a:p>
        </p:txBody>
      </p:sp>
      <p:pic>
        <p:nvPicPr>
          <p:cNvPr id="79876" name="Picture 4" descr="https://www.researchgate.net/profile/Hamid_Naseem/publication/273125977/figure/fig1/AS:669401565126666@1536609178415/The-fundamental-of-water-electrolysis-process_W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355595"/>
            <a:ext cx="2222368" cy="2183318"/>
          </a:xfrm>
          <a:prstGeom prst="rect">
            <a:avLst/>
          </a:prstGeom>
          <a:noFill/>
          <a:extLst>
            <a:ext uri="{909E8E84-426E-40DD-AFC4-6F175D3DCCD1}">
              <a14:hiddenFill xmlns:a14="http://schemas.microsoft.com/office/drawing/2010/main">
                <a:solidFill>
                  <a:srgbClr val="FFFFFF"/>
                </a:solidFill>
              </a14:hiddenFill>
            </a:ext>
          </a:extLst>
        </p:spPr>
      </p:pic>
      <p:pic>
        <p:nvPicPr>
          <p:cNvPr id="79878" name="Picture 6" descr="https://www.researchgate.net/profile/Hamid_Naseem/publication/273125977/figure/fig3/AS:669401565106185@1536609178439/Fundamental-of-PEM-electrolysis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656" y="4708042"/>
            <a:ext cx="3314228" cy="1947109"/>
          </a:xfrm>
          <a:prstGeom prst="rect">
            <a:avLst/>
          </a:prstGeom>
          <a:noFill/>
          <a:extLst>
            <a:ext uri="{909E8E84-426E-40DD-AFC4-6F175D3DCCD1}">
              <a14:hiddenFill xmlns:a14="http://schemas.microsoft.com/office/drawing/2010/main">
                <a:solidFill>
                  <a:srgbClr val="FFFFFF"/>
                </a:solidFill>
              </a14:hiddenFill>
            </a:ext>
          </a:extLst>
        </p:spPr>
      </p:pic>
      <p:pic>
        <p:nvPicPr>
          <p:cNvPr id="798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523" y="4654687"/>
            <a:ext cx="3094598" cy="187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2491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228600" y="228600"/>
            <a:ext cx="8686800" cy="6248400"/>
          </a:xfrm>
        </p:spPr>
        <p:txBody>
          <a:bodyPr>
            <a:normAutofit/>
          </a:bodyPr>
          <a:lstStyle/>
          <a:p>
            <a:pPr marL="0" indent="0" algn="ctr" eaLnBrk="1" hangingPunct="1">
              <a:buNone/>
            </a:pPr>
            <a:r>
              <a:rPr lang="en-GB" altLang="en-US" sz="2000" b="1" dirty="0">
                <a:latin typeface="Arial" panose="020B0604020202020204" pitchFamily="34" charset="0"/>
                <a:cs typeface="Arial" panose="020B0604020202020204" pitchFamily="34" charset="0"/>
              </a:rPr>
              <a:t>OXOSLOU</a:t>
            </a:r>
            <a:r>
              <a:rPr lang="cs-CZ" altLang="en-US" sz="2000" b="1" dirty="0">
                <a:latin typeface="Arial" panose="020B0604020202020204" pitchFamily="34" charset="0"/>
                <a:cs typeface="Arial" panose="020B0604020202020204" pitchFamily="34" charset="0"/>
              </a:rPr>
              <a:t>Č</a:t>
            </a:r>
            <a:r>
              <a:rPr lang="en-GB" altLang="en-US" sz="2000" b="1" dirty="0">
                <a:latin typeface="Arial" panose="020B0604020202020204" pitchFamily="34" charset="0"/>
                <a:cs typeface="Arial" panose="020B0604020202020204" pitchFamily="34" charset="0"/>
              </a:rPr>
              <a:t>ENINY JODU</a:t>
            </a: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rozdíl</a:t>
            </a:r>
            <a:r>
              <a:rPr lang="en-GB" altLang="en-US" sz="2000" dirty="0">
                <a:latin typeface="Arial" panose="020B0604020202020204" pitchFamily="34" charset="0"/>
                <a:cs typeface="Arial" panose="020B0604020202020204" pitchFamily="34" charset="0"/>
              </a:rPr>
              <a:t> od </a:t>
            </a:r>
            <a:r>
              <a:rPr lang="en-GB" altLang="en-US" sz="2000" dirty="0" err="1">
                <a:latin typeface="Arial" panose="020B0604020202020204" pitchFamily="34" charset="0"/>
                <a:cs typeface="Arial" panose="020B0604020202020204" pitchFamily="34" charset="0"/>
              </a:rPr>
              <a:t>oxoslou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chloru</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bromu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lab.</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kyselin</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existují</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IOIO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nan </a:t>
            </a:r>
            <a:r>
              <a:rPr lang="en-GB" altLang="en-US" sz="2000" dirty="0" err="1">
                <a:latin typeface="Arial" panose="020B0604020202020204" pitchFamily="34" charset="0"/>
                <a:cs typeface="Arial" panose="020B0604020202020204" pitchFamily="34" charset="0"/>
              </a:rPr>
              <a:t>jodylu</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I</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9</a:t>
            </a:r>
            <a:r>
              <a:rPr lang="en-GB" altLang="en-US" sz="2000" dirty="0">
                <a:latin typeface="Arial" panose="020B0604020202020204" pitchFamily="34" charset="0"/>
                <a:cs typeface="Arial" panose="020B0604020202020204" pitchFamily="34" charset="0"/>
              </a:rPr>
              <a:t>  - I(IO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nan </a:t>
            </a:r>
            <a:r>
              <a:rPr lang="en-GB" altLang="en-US" sz="2000" dirty="0" err="1">
                <a:latin typeface="Arial" panose="020B0604020202020204" pitchFamily="34" charset="0"/>
                <a:cs typeface="Arial" panose="020B0604020202020204" pitchFamily="34" charset="0"/>
              </a:rPr>
              <a:t>joditý</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bílá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rozdíl</a:t>
            </a:r>
            <a:r>
              <a:rPr lang="en-GB" altLang="en-US" sz="2000" dirty="0">
                <a:latin typeface="Arial" panose="020B0604020202020204" pitchFamily="34" charset="0"/>
                <a:cs typeface="Arial" panose="020B0604020202020204" pitchFamily="34" charset="0"/>
              </a:rPr>
              <a:t> od </a:t>
            </a:r>
            <a:r>
              <a:rPr lang="en-GB" altLang="en-US" sz="2000" dirty="0" err="1">
                <a:latin typeface="Arial" panose="020B0604020202020204" pitchFamily="34" charset="0"/>
                <a:cs typeface="Arial" panose="020B0604020202020204" pitchFamily="34" charset="0"/>
              </a:rPr>
              <a:t>analog</a:t>
            </a:r>
            <a:r>
              <a:rPr lang="cs-CZ" altLang="en-US" sz="2000" dirty="0" err="1">
                <a:latin typeface="Arial" panose="020B0604020202020204" pitchFamily="34" charset="0"/>
                <a:cs typeface="Arial" panose="020B0604020202020204" pitchFamily="34" charset="0"/>
              </a:rPr>
              <a:t>ických</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ostatních</a:t>
            </a:r>
            <a:r>
              <a:rPr lang="en-GB" altLang="en-US" sz="2000" dirty="0">
                <a:latin typeface="Arial" panose="020B0604020202020204" pitchFamily="34" charset="0"/>
                <a:cs typeface="Arial" panose="020B0604020202020204" pitchFamily="34" charset="0"/>
              </a:rPr>
              <a:t> halogen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jsou </a:t>
            </a:r>
            <a:r>
              <a:rPr lang="en-GB" altLang="en-US" sz="2000" dirty="0" err="1">
                <a:latin typeface="Arial" panose="020B0604020202020204" pitchFamily="34" charset="0"/>
                <a:cs typeface="Arial" panose="020B0604020202020204" pitchFamily="34" charset="0"/>
              </a:rPr>
              <a:t>stál</a:t>
            </a:r>
            <a:r>
              <a:rPr lang="cs-CZ" altLang="en-US" sz="2000" dirty="0">
                <a:latin typeface="Arial" panose="020B0604020202020204" pitchFamily="34" charset="0"/>
                <a:cs typeface="Arial" panose="020B0604020202020204" pitchFamily="34" charset="0"/>
              </a:rPr>
              <a:t>é.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a:buNone/>
            </a:pPr>
            <a:r>
              <a:rPr lang="cs-CZ" sz="2000" dirty="0">
                <a:latin typeface="Arial" panose="020B0604020202020204" pitchFamily="34" charset="0"/>
                <a:cs typeface="Arial" panose="020B0604020202020204" pitchFamily="34" charset="0"/>
              </a:rPr>
              <a:t>oxid jodičný 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je extrémně silné oxidační činidlo a používá se jako součást filtrů ochranných masek proti oxidu uhelnatému.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eaLnBrk="1" hangingPunct="1">
              <a:buNone/>
            </a:pPr>
            <a:r>
              <a:rPr lang="en-GB" altLang="en-US" sz="2000" b="1" dirty="0">
                <a:latin typeface="Arial" panose="020B0604020202020204" pitchFamily="34" charset="0"/>
                <a:cs typeface="Arial" panose="020B0604020202020204" pitchFamily="34" charset="0"/>
              </a:rPr>
              <a:t>HIO </a:t>
            </a:r>
            <a:r>
              <a:rPr lang="en-GB" altLang="en-US" sz="2000" dirty="0">
                <a:latin typeface="Arial" panose="020B0604020202020204" pitchFamily="34" charset="0"/>
                <a:cs typeface="Arial" panose="020B0604020202020204" pitchFamily="34" charset="0"/>
              </a:rPr>
              <a:t>a</a:t>
            </a:r>
            <a:r>
              <a:rPr lang="en-GB" altLang="en-US" sz="2000" b="1" dirty="0">
                <a:latin typeface="Arial" panose="020B0604020202020204" pitchFamily="34" charset="0"/>
                <a:cs typeface="Arial" panose="020B0604020202020204" pitchFamily="34" charset="0"/>
              </a:rPr>
              <a:t> M</a:t>
            </a:r>
            <a:r>
              <a:rPr lang="en-GB" altLang="en-US" sz="2000" b="1" baseline="30000" dirty="0">
                <a:latin typeface="Arial" panose="020B0604020202020204" pitchFamily="34" charset="0"/>
                <a:cs typeface="Arial" panose="020B0604020202020204" pitchFamily="34" charset="0"/>
              </a:rPr>
              <a:t>I</a:t>
            </a:r>
            <a:r>
              <a:rPr lang="en-GB" altLang="en-US" sz="2000" b="1" dirty="0">
                <a:latin typeface="Arial" panose="020B0604020202020204" pitchFamily="34" charset="0"/>
                <a:cs typeface="Arial" panose="020B0604020202020204" pitchFamily="34" charset="0"/>
              </a:rPr>
              <a:t>IO</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analogické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HClO</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M</a:t>
            </a:r>
            <a:r>
              <a:rPr lang="en-GB" altLang="en-US" sz="2000" b="1" baseline="30000" dirty="0" err="1">
                <a:latin typeface="Arial" panose="020B0604020202020204" pitchFamily="34" charset="0"/>
                <a:cs typeface="Arial" panose="020B0604020202020204" pitchFamily="34" charset="0"/>
              </a:rPr>
              <a:t>I</a:t>
            </a:r>
            <a:r>
              <a:rPr lang="en-GB" altLang="en-US" sz="2000" dirty="0" err="1">
                <a:latin typeface="Arial" panose="020B0604020202020204" pitchFamily="34" charset="0"/>
                <a:cs typeface="Arial" panose="020B0604020202020204" pitchFamily="34" charset="0"/>
              </a:rPr>
              <a:t>ClO</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zcela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cs-CZ" altLang="en-US" sz="2000" dirty="0">
                <a:latin typeface="Arial" panose="020B0604020202020204" pitchFamily="34" charset="0"/>
                <a:cs typeface="Arial" panose="020B0604020202020204" pitchFamily="34" charset="0"/>
              </a:rPr>
              <a:t> </a:t>
            </a:r>
          </a:p>
        </p:txBody>
      </p:sp>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624" y="1676400"/>
            <a:ext cx="1212396"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1652618"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3155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457200" y="228600"/>
            <a:ext cx="8229600" cy="6477000"/>
          </a:xfrm>
        </p:spPr>
        <p:txBody>
          <a:bodyPr>
            <a:normAutofit/>
          </a:bodyPr>
          <a:lstStyle/>
          <a:p>
            <a:pPr marL="0" indent="0" eaLnBrk="1" hangingPunct="1">
              <a:buNone/>
            </a:pPr>
            <a:r>
              <a:rPr lang="cs-CZ" altLang="en-US" sz="2000" b="1" dirty="0">
                <a:latin typeface="Arial" panose="020B0604020202020204" pitchFamily="34" charset="0"/>
                <a:cs typeface="Arial" panose="020B0604020202020204" pitchFamily="34" charset="0"/>
              </a:rPr>
              <a:t>Kyselina jodičná </a:t>
            </a:r>
            <a:r>
              <a:rPr lang="en-GB" altLang="en-US" sz="2000" b="1" dirty="0">
                <a:latin typeface="Arial" panose="020B0604020202020204" pitchFamily="34" charset="0"/>
                <a:cs typeface="Arial" panose="020B0604020202020204" pitchFamily="34" charset="0"/>
              </a:rPr>
              <a:t>HIO</a:t>
            </a:r>
            <a:r>
              <a:rPr lang="en-GB" altLang="en-US" sz="2000" baseline="-25000" dirty="0">
                <a:latin typeface="Arial" panose="020B0604020202020204" pitchFamily="34" charset="0"/>
                <a:cs typeface="Arial" panose="020B0604020202020204" pitchFamily="34" charset="0"/>
              </a:rPr>
              <a:t>3</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pPr marL="0" indent="0" eaLnBrk="1" hangingPunct="1">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bílá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dob</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rozpustná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konc</a:t>
            </a:r>
            <a:r>
              <a:rPr lang="cs-CZ" altLang="en-US" sz="2000" dirty="0" err="1">
                <a:latin typeface="Arial" panose="020B0604020202020204" pitchFamily="34" charset="0"/>
                <a:cs typeface="Arial" panose="020B0604020202020204" pitchFamily="34" charset="0"/>
              </a:rPr>
              <a:t>entrovaných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roztocích</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áste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tendence</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polymeraci</a:t>
            </a:r>
            <a:endParaRPr lang="en-GB"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1) 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+ 2HClO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HIO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Cl</a:t>
            </a:r>
            <a:r>
              <a:rPr lang="en-GB" altLang="en-US" sz="2000" baseline="-25000" dirty="0">
                <a:latin typeface="Arial" panose="020B0604020202020204" pitchFamily="34" charset="0"/>
                <a:cs typeface="Arial" panose="020B0604020202020204" pitchFamily="34" charset="0"/>
              </a:rPr>
              <a:t>2</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+ 5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HIO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+ 4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a:p>
            <a:pPr marL="0" indent="0">
              <a:buNone/>
            </a:pPr>
            <a:r>
              <a:rPr lang="cs-CZ" altLang="en-US" sz="2000" b="1" dirty="0">
                <a:latin typeface="Arial" panose="020B0604020202020204" pitchFamily="34" charset="0"/>
                <a:cs typeface="Arial" panose="020B0604020202020204" pitchFamily="34" charset="0"/>
              </a:rPr>
              <a:t>J</a:t>
            </a:r>
            <a:r>
              <a:rPr lang="en-GB" altLang="en-US" sz="2000" b="1" dirty="0" err="1">
                <a:latin typeface="Arial" panose="020B0604020202020204" pitchFamily="34" charset="0"/>
                <a:cs typeface="Arial" panose="020B0604020202020204" pitchFamily="34" charset="0"/>
              </a:rPr>
              <a:t>odi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nany</a:t>
            </a:r>
            <a:r>
              <a:rPr lang="en-GB" altLang="en-US" sz="2000" b="1" dirty="0">
                <a:latin typeface="Arial" panose="020B0604020202020204" pitchFamily="34" charset="0"/>
                <a:cs typeface="Arial" panose="020B0604020202020204" pitchFamily="34" charset="0"/>
              </a:rPr>
              <a:t> M</a:t>
            </a:r>
            <a:r>
              <a:rPr lang="en-GB" altLang="en-US" sz="2000" b="1" baseline="30000" dirty="0">
                <a:latin typeface="Arial" panose="020B0604020202020204" pitchFamily="34" charset="0"/>
                <a:cs typeface="Arial" panose="020B0604020202020204" pitchFamily="34" charset="0"/>
              </a:rPr>
              <a:t>I</a:t>
            </a:r>
            <a:r>
              <a:rPr lang="en-GB" altLang="en-US" sz="2000" b="1"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3</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krom</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M</a:t>
            </a:r>
            <a:r>
              <a:rPr lang="en-GB" altLang="en-US" sz="2000" b="1" baseline="30000" dirty="0">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existují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M</a:t>
            </a:r>
            <a:r>
              <a:rPr lang="en-GB" altLang="en-US" sz="2000" b="1" baseline="30000" dirty="0">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H(IO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 M</a:t>
            </a:r>
            <a:r>
              <a:rPr lang="en-GB" altLang="en-US" sz="2000" b="1" baseline="30000" dirty="0">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3</a:t>
            </a: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1) </a:t>
            </a:r>
            <a:r>
              <a:rPr lang="en-GB" altLang="en-US" sz="2000" dirty="0" err="1">
                <a:latin typeface="Arial" panose="020B0604020202020204" pitchFamily="34" charset="0"/>
                <a:cs typeface="Arial" panose="020B0604020202020204" pitchFamily="34" charset="0"/>
              </a:rPr>
              <a:t>zavád</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roztoku</a:t>
            </a:r>
            <a:r>
              <a:rPr lang="en-GB" altLang="en-US" sz="2000" dirty="0">
                <a:latin typeface="Arial" panose="020B0604020202020204" pitchFamily="34" charset="0"/>
                <a:cs typeface="Arial" panose="020B0604020202020204" pitchFamily="34" charset="0"/>
              </a:rPr>
              <a:t> al</a:t>
            </a:r>
            <a:r>
              <a:rPr lang="cs-CZ" altLang="en-US" sz="2000" dirty="0" err="1">
                <a:latin typeface="Arial" panose="020B0604020202020204" pitchFamily="34" charset="0"/>
                <a:cs typeface="Arial" panose="020B0604020202020204" pitchFamily="34" charset="0"/>
              </a:rPr>
              <a:t>kalického</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hydroxidu</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a:t>
            </a:r>
            <a:r>
              <a:rPr lang="en-GB" altLang="en-US" sz="2000" dirty="0" err="1">
                <a:latin typeface="Arial" panose="020B0604020202020204" pitchFamily="34" charset="0"/>
                <a:cs typeface="Arial" panose="020B0604020202020204" pitchFamily="34" charset="0"/>
              </a:rPr>
              <a:t>neutralizace</a:t>
            </a:r>
            <a:r>
              <a:rPr lang="en-GB" altLang="en-US" sz="2000" dirty="0">
                <a:latin typeface="Arial" panose="020B0604020202020204" pitchFamily="34" charset="0"/>
                <a:cs typeface="Arial" panose="020B0604020202020204" pitchFamily="34" charset="0"/>
              </a:rPr>
              <a:t> HIO</a:t>
            </a:r>
            <a:r>
              <a:rPr lang="en-GB" altLang="en-US" sz="2000" baseline="-25000" dirty="0">
                <a:latin typeface="Arial" panose="020B0604020202020204" pitchFamily="34" charset="0"/>
                <a:cs typeface="Arial" panose="020B0604020202020204" pitchFamily="34" charset="0"/>
              </a:rPr>
              <a:t>3</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3) KClO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KI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KCl</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1310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228600" y="381000"/>
            <a:ext cx="8686800" cy="5562600"/>
          </a:xfrm>
        </p:spPr>
        <p:txBody>
          <a:bodyPr>
            <a:normAutofit/>
          </a:bodyPr>
          <a:lstStyle/>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nany</a:t>
            </a:r>
            <a:r>
              <a:rPr lang="en-GB" altLang="en-US" sz="2000" dirty="0">
                <a:latin typeface="Arial" panose="020B0604020202020204" pitchFamily="34" charset="0"/>
                <a:cs typeface="Arial" panose="020B0604020202020204" pitchFamily="34" charset="0"/>
              </a:rPr>
              <a:t> se v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prost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chovají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+ 5I</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+ 6 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4KIO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3KIO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KI</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KI + 3/2 O</a:t>
            </a:r>
            <a:r>
              <a:rPr lang="en-GB" altLang="en-US" sz="2000" baseline="-25000" dirty="0">
                <a:latin typeface="Arial" panose="020B0604020202020204" pitchFamily="34" charset="0"/>
                <a:cs typeface="Arial" panose="020B0604020202020204" pitchFamily="34" charset="0"/>
              </a:rPr>
              <a:t>2</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Tx/>
              <a:buChar char="-"/>
            </a:pPr>
            <a:r>
              <a:rPr lang="en-GB" altLang="en-US" sz="2000" dirty="0" err="1">
                <a:latin typeface="Arial" panose="020B0604020202020204" pitchFamily="34" charset="0"/>
                <a:cs typeface="Arial" panose="020B0604020202020204" pitchFamily="34" charset="0"/>
              </a:rPr>
              <a:t>jodi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err="1">
                <a:latin typeface="Arial" panose="020B0604020202020204" pitchFamily="34" charset="0"/>
                <a:cs typeface="Arial" panose="020B0604020202020204" pitchFamily="34" charset="0"/>
              </a:rPr>
              <a:t>alických</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jsou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v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marL="0" indent="0" eaLnBrk="1" hangingPunct="1">
              <a:buNone/>
            </a:pPr>
            <a:endParaRPr lang="en-GB" altLang="en-US" sz="2000" dirty="0">
              <a:latin typeface="Arial" panose="020B0604020202020204" pitchFamily="34" charset="0"/>
              <a:cs typeface="Arial" panose="020B0604020202020204" pitchFamily="34" charset="0"/>
            </a:endParaRPr>
          </a:p>
          <a:p>
            <a:pPr eaLnBrk="1" hangingPunct="1">
              <a:buFontTx/>
              <a:buChar char="-"/>
            </a:pPr>
            <a:r>
              <a:rPr lang="en-GB" altLang="en-US" sz="2000" dirty="0" err="1">
                <a:latin typeface="Arial" panose="020B0604020202020204" pitchFamily="34" charset="0"/>
                <a:cs typeface="Arial" panose="020B0604020202020204" pitchFamily="34" charset="0"/>
              </a:rPr>
              <a:t>jodi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zemin</a:t>
            </a:r>
            <a:r>
              <a:rPr lang="en-GB" altLang="en-US" sz="2000" dirty="0">
                <a:latin typeface="Arial" panose="020B0604020202020204" pitchFamily="34" charset="0"/>
                <a:cs typeface="Arial" panose="020B0604020202020204" pitchFamily="34" charset="0"/>
              </a:rPr>
              <a:t> a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echodných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 jsou </a:t>
            </a:r>
            <a:r>
              <a:rPr lang="en-GB" altLang="en-US" sz="2000" u="sng" dirty="0" err="1">
                <a:latin typeface="Arial" panose="020B0604020202020204" pitchFamily="34" charset="0"/>
                <a:cs typeface="Arial" panose="020B0604020202020204" pitchFamily="34" charset="0"/>
              </a:rPr>
              <a:t>nerozpustné</a:t>
            </a:r>
            <a:r>
              <a:rPr lang="en-GB" altLang="en-US" sz="2000" dirty="0">
                <a:latin typeface="Arial" panose="020B0604020202020204" pitchFamily="34" charset="0"/>
                <a:cs typeface="Arial" panose="020B0604020202020204" pitchFamily="34" charset="0"/>
              </a:rPr>
              <a:t> v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eaLnBrk="1" hangingPunct="1">
              <a:buFontTx/>
              <a:buChar char="-"/>
            </a:pPr>
            <a:endParaRPr lang="cs-CZ" altLang="en-US" sz="2000" dirty="0">
              <a:latin typeface="Arial" panose="020B0604020202020204" pitchFamily="34" charset="0"/>
              <a:cs typeface="Arial" panose="020B0604020202020204" pitchFamily="34" charset="0"/>
            </a:endParaRPr>
          </a:p>
          <a:p>
            <a:pPr marL="0" indent="0" eaLnBrk="1" hangingPunct="1">
              <a:buNone/>
            </a:pPr>
            <a:endParaRPr lang="en-US" altLang="en-US" sz="2000" dirty="0">
              <a:latin typeface="Arial" panose="020B0604020202020204" pitchFamily="34" charset="0"/>
              <a:cs typeface="Arial" panose="020B0604020202020204" pitchFamily="34" charset="0"/>
            </a:endParaRPr>
          </a:p>
          <a:p>
            <a:pPr marL="0" indent="0" eaLnBrk="1" hangingPunct="1">
              <a:buNone/>
            </a:pPr>
            <a:r>
              <a:rPr lang="cs-CZ" altLang="en-US" sz="2000" dirty="0">
                <a:latin typeface="Arial" panose="020B0604020202020204" pitchFamily="34" charset="0"/>
                <a:cs typeface="Arial" panose="020B0604020202020204" pitchFamily="34" charset="0"/>
              </a:rPr>
              <a:t>Použití jako oxidační činidla.</a:t>
            </a:r>
          </a:p>
        </p:txBody>
      </p:sp>
    </p:spTree>
    <p:extLst>
      <p:ext uri="{BB962C8B-B14F-4D97-AF65-F5344CB8AC3E}">
        <p14:creationId xmlns:p14="http://schemas.microsoft.com/office/powerpoint/2010/main" val="13696910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152400" y="342900"/>
            <a:ext cx="8839200" cy="5816050"/>
          </a:xfrm>
        </p:spPr>
        <p:txBody>
          <a:bodyPr>
            <a:normAutofit lnSpcReduction="10000"/>
          </a:bodyPr>
          <a:lstStyle/>
          <a:p>
            <a:pPr marL="0" indent="0" algn="ctr" eaLnBrk="1" hangingPunct="1">
              <a:buNone/>
            </a:pPr>
            <a:r>
              <a:rPr lang="cs-CZ" altLang="en-US" sz="2000" b="1" dirty="0">
                <a:latin typeface="Arial" panose="020B0604020202020204" pitchFamily="34" charset="0"/>
                <a:cs typeface="Arial" panose="020B0604020202020204" pitchFamily="34" charset="0"/>
              </a:rPr>
              <a:t>Kyselina jodistá </a:t>
            </a:r>
            <a:r>
              <a:rPr lang="en-GB" altLang="en-US" sz="2000" b="1"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5</a:t>
            </a:r>
            <a:r>
              <a:rPr lang="en-GB" altLang="en-US" sz="2000" b="1"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6</a:t>
            </a:r>
            <a:r>
              <a:rPr lang="en-GB"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a:t>
            </a:r>
            <a:r>
              <a:rPr lang="en-GB" altLang="en-US" sz="2000" b="1" dirty="0">
                <a:latin typeface="Arial" panose="020B0604020202020204" pitchFamily="34" charset="0"/>
                <a:cs typeface="Arial" panose="020B0604020202020204" pitchFamily="34" charset="0"/>
              </a:rPr>
              <a:t>HIO</a:t>
            </a:r>
            <a:r>
              <a:rPr lang="en-GB"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n</a:t>
            </a:r>
            <a:endParaRPr lang="en-GB" altLang="en-US" sz="2000" baseline="-25000" dirty="0">
              <a:latin typeface="Arial" panose="020B0604020202020204" pitchFamily="34" charset="0"/>
              <a:cs typeface="Arial" panose="020B0604020202020204" pitchFamily="34" charset="0"/>
            </a:endParaRPr>
          </a:p>
          <a:p>
            <a:pPr algn="ct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bílé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ú</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inky</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HIO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2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130</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sklon</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vytvá</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složit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kondenza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struktur</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2H</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4</a:t>
            </a:r>
            <a:r>
              <a:rPr lang="en-GB" altLang="en-US" sz="2000" b="1" dirty="0">
                <a:latin typeface="Arial" panose="020B0604020202020204" pitchFamily="34" charset="0"/>
                <a:cs typeface="Arial" panose="020B0604020202020204" pitchFamily="34" charset="0"/>
              </a:rPr>
              <a:t>I</a:t>
            </a:r>
            <a:r>
              <a:rPr lang="en-GB" altLang="en-US" sz="2000"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9</a:t>
            </a:r>
            <a:r>
              <a:rPr lang="en-GB" altLang="en-US" sz="2000" dirty="0">
                <a:latin typeface="Arial" panose="020B0604020202020204" pitchFamily="34" charset="0"/>
                <a:cs typeface="Arial" panose="020B0604020202020204" pitchFamily="34" charset="0"/>
              </a:rPr>
              <a:t> + 3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en-GB" altLang="en-US" sz="2000" i="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i="1" dirty="0">
                <a:latin typeface="Arial" panose="020B0604020202020204" pitchFamily="34" charset="0"/>
                <a:cs typeface="Arial" panose="020B0604020202020204" pitchFamily="34" charset="0"/>
              </a:rPr>
              <a:t>	</a:t>
            </a:r>
          </a:p>
          <a:p>
            <a:pPr marL="0" indent="0">
              <a:buNone/>
            </a:pPr>
            <a:r>
              <a:rPr lang="cs-CZ" sz="2000" dirty="0">
                <a:latin typeface="Arial" panose="020B0604020202020204" pitchFamily="34" charset="0"/>
                <a:cs typeface="Arial" panose="020B0604020202020204" pitchFamily="34" charset="0"/>
              </a:rPr>
              <a:t>Kyselina </a:t>
            </a:r>
            <a:r>
              <a:rPr lang="cs-CZ" sz="2000" dirty="0" err="1">
                <a:latin typeface="Arial" panose="020B0604020202020204" pitchFamily="34" charset="0"/>
                <a:cs typeface="Arial" panose="020B0604020202020204" pitchFamily="34" charset="0"/>
              </a:rPr>
              <a:t>metajodistá</a:t>
            </a:r>
            <a:r>
              <a:rPr lang="cs-CZ" sz="2000" dirty="0">
                <a:latin typeface="Arial" panose="020B0604020202020204" pitchFamily="34" charset="0"/>
                <a:cs typeface="Arial" panose="020B0604020202020204" pitchFamily="34" charset="0"/>
              </a:rPr>
              <a:t> HIO</a:t>
            </a:r>
            <a:r>
              <a:rPr lang="cs-CZ" sz="2000" baseline="-25000" dirty="0">
                <a:latin typeface="Arial" panose="020B0604020202020204" pitchFamily="34" charset="0"/>
                <a:cs typeface="Arial" panose="020B0604020202020204" pitchFamily="34" charset="0"/>
              </a:rPr>
              <a:t>4 </a:t>
            </a:r>
            <a:r>
              <a:rPr lang="cs-CZ" sz="2000" dirty="0">
                <a:latin typeface="Arial" panose="020B0604020202020204" pitchFamily="34" charset="0"/>
                <a:cs typeface="Arial" panose="020B0604020202020204" pitchFamily="34" charset="0"/>
              </a:rPr>
              <a:t>existuje pouze ve formě polymeru (HIO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 který je nestabilní.</a:t>
            </a:r>
            <a:endParaRPr lang="cs-CZ" altLang="en-US" sz="2000" b="1"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i="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i="1" dirty="0">
                <a:latin typeface="Arial" panose="020B0604020202020204" pitchFamily="34" charset="0"/>
                <a:cs typeface="Arial" panose="020B0604020202020204" pitchFamily="34" charset="0"/>
              </a:rPr>
              <a:t>P</a:t>
            </a:r>
            <a:r>
              <a:rPr lang="cs-CZ" altLang="en-US" sz="2000" b="1" i="1" dirty="0">
                <a:latin typeface="Arial" panose="020B0604020202020204" pitchFamily="34" charset="0"/>
                <a:cs typeface="Arial" panose="020B0604020202020204" pitchFamily="34" charset="0"/>
              </a:rPr>
              <a:t>ř</a:t>
            </a:r>
            <a:r>
              <a:rPr lang="en-GB" altLang="en-US" sz="2000" b="1"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Ba</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+ 6 HNO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2 H</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I</a:t>
            </a:r>
            <a:r>
              <a:rPr lang="cs-CZ"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6</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+ 3 Ba(NO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sym typeface="Symbol" pitchFamily="18" charset="2"/>
              </a:rPr>
              <a:t></a:t>
            </a:r>
            <a:endParaRPr lang="cs-CZ" altLang="en-US" sz="2000" dirty="0">
              <a:latin typeface="Arial" panose="020B0604020202020204" pitchFamily="34" charset="0"/>
              <a:cs typeface="Arial" panose="020B0604020202020204" pitchFamily="34" charset="0"/>
              <a:sym typeface="Symbol" pitchFamily="18" charset="2"/>
            </a:endParaRPr>
          </a:p>
        </p:txBody>
      </p:sp>
      <p:pic>
        <p:nvPicPr>
          <p:cNvPr id="45058" name="Picture 2" descr="Ortho-PeriodsÃ¤ur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076" y="1619250"/>
            <a:ext cx="1366966" cy="112395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5968450"/>
            <a:ext cx="8839200" cy="646331"/>
          </a:xfrm>
          <a:prstGeom prst="rect">
            <a:avLst/>
          </a:prstGeom>
        </p:spPr>
        <p:txBody>
          <a:bodyPr wrap="square">
            <a:spAutoFit/>
          </a:bodyPr>
          <a:lstStyle/>
          <a:p>
            <a:r>
              <a:rPr lang="cs-CZ" dirty="0">
                <a:latin typeface="Arial" panose="020B0604020202020204" pitchFamily="34" charset="0"/>
                <a:cs typeface="Arial" panose="020B0604020202020204" pitchFamily="34" charset="0"/>
              </a:rPr>
              <a:t>Používá se jako oxidační činidlo, oxidačně štěpí vicinální dioly za vzniku karbonylových sloučenin. </a:t>
            </a:r>
          </a:p>
        </p:txBody>
      </p:sp>
    </p:spTree>
    <p:extLst>
      <p:ext uri="{BB962C8B-B14F-4D97-AF65-F5344CB8AC3E}">
        <p14:creationId xmlns:p14="http://schemas.microsoft.com/office/powerpoint/2010/main" val="21832299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152400" y="228600"/>
            <a:ext cx="8839200" cy="5029200"/>
          </a:xfrm>
        </p:spPr>
        <p:txBody>
          <a:bodyPr>
            <a:normAutofit lnSpcReduction="10000"/>
          </a:bodyPr>
          <a:lstStyle/>
          <a:p>
            <a:pPr marL="0" indent="0" algn="ctr" eaLnBrk="1" hangingPunct="1">
              <a:buNone/>
            </a:pPr>
            <a:r>
              <a:rPr lang="en-GB" altLang="en-US" sz="2400" b="1" dirty="0" err="1">
                <a:latin typeface="Arial" panose="020B0604020202020204" pitchFamily="34" charset="0"/>
                <a:cs typeface="Arial" panose="020B0604020202020204" pitchFamily="34" charset="0"/>
              </a:rPr>
              <a:t>Jodistany</a:t>
            </a:r>
            <a:endParaRPr lang="cs-CZ" altLang="en-US" sz="24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existují</a:t>
            </a:r>
            <a:r>
              <a:rPr lang="en-GB" altLang="en-US" sz="2000" dirty="0">
                <a:latin typeface="Arial" panose="020B0604020202020204" pitchFamily="34" charset="0"/>
                <a:cs typeface="Arial" panose="020B0604020202020204" pitchFamily="34" charset="0"/>
              </a:rPr>
              <a:t> 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zné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nejb</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a:t>
            </a:r>
            <a:r>
              <a:rPr lang="en-GB" altLang="en-US" sz="2000" baseline="30000" dirty="0">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4</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a:t>
            </a:r>
            <a:r>
              <a:rPr lang="en-GB" altLang="en-US" sz="2000" baseline="30000" dirty="0">
                <a:latin typeface="Arial" panose="020B0604020202020204" pitchFamily="34" charset="0"/>
                <a:cs typeface="Arial" panose="020B0604020202020204" pitchFamily="34" charset="0"/>
              </a:rPr>
              <a:t>I</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6</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a:t>
            </a:r>
            <a:r>
              <a:rPr lang="en-GB" altLang="en-US" sz="2000" baseline="30000" dirty="0">
                <a:latin typeface="Arial" panose="020B0604020202020204" pitchFamily="34" charset="0"/>
                <a:cs typeface="Arial" panose="020B0604020202020204" pitchFamily="34" charset="0"/>
              </a:rPr>
              <a:t>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6</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a:t>
            </a:r>
            <a:r>
              <a:rPr lang="en-GB" altLang="en-US" sz="2000" baseline="30000" dirty="0">
                <a:latin typeface="Arial" panose="020B0604020202020204" pitchFamily="34" charset="0"/>
                <a:cs typeface="Arial" panose="020B0604020202020204" pitchFamily="34" charset="0"/>
              </a:rPr>
              <a:t>I</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6</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a:t>
            </a:r>
            <a:r>
              <a:rPr lang="en-GB" altLang="en-US" sz="2000" baseline="30000" dirty="0">
                <a:latin typeface="Arial" panose="020B0604020202020204" pitchFamily="34" charset="0"/>
                <a:cs typeface="Arial" panose="020B0604020202020204" pitchFamily="34" charset="0"/>
              </a:rPr>
              <a:t>I</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9</a:t>
            </a:r>
          </a:p>
          <a:p>
            <a:pPr eaLnBrk="1" hangingPunct="1">
              <a:buFont typeface="Wingdings" pitchFamily="2" charset="2"/>
              <a:buNone/>
            </a:pPr>
            <a:endParaRPr lang="cs-CZ" altLang="en-US" sz="9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ox.</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schopností</a:t>
            </a:r>
            <a:endParaRPr lang="en-GB" altLang="en-US" sz="2000" dirty="0">
              <a:latin typeface="Arial" panose="020B0604020202020204" pitchFamily="34" charset="0"/>
              <a:cs typeface="Arial" panose="020B0604020202020204" pitchFamily="34" charset="0"/>
            </a:endParaRPr>
          </a:p>
          <a:p>
            <a:pPr eaLnBrk="1" hangingPunct="1">
              <a:buFontTx/>
              <a:buChar char="-"/>
            </a:pP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jodistan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err="1">
                <a:latin typeface="Arial" panose="020B0604020202020204" pitchFamily="34" charset="0"/>
                <a:cs typeface="Arial" panose="020B0604020202020204" pitchFamily="34" charset="0"/>
              </a:rPr>
              <a:t>alických</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krom</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LiIO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 NaIO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eaLnBrk="1" hangingPunct="1">
              <a:buFontTx/>
              <a:buChar char="-"/>
            </a:pPr>
            <a:endParaRPr lang="cs-CZ" altLang="en-US" sz="800" dirty="0">
              <a:latin typeface="Arial" panose="020B0604020202020204" pitchFamily="34" charset="0"/>
              <a:cs typeface="Arial" panose="020B0604020202020204" pitchFamily="34" charset="0"/>
            </a:endParaRPr>
          </a:p>
          <a:p>
            <a:pPr marL="0" indent="0">
              <a:buNone/>
            </a:pPr>
            <a:r>
              <a:rPr lang="cs-CZ" sz="1800" dirty="0">
                <a:latin typeface="Arial" panose="020B0604020202020204" pitchFamily="34" charset="0"/>
                <a:cs typeface="Arial" panose="020B0604020202020204" pitchFamily="34" charset="0"/>
              </a:rPr>
              <a:t>Jodistany v alkalickém prostředí existují pravděpodobně ve formě dimerního aniontu (O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I-O-IO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a:t>
            </a:r>
            <a:r>
              <a:rPr lang="cs-CZ" sz="1800" baseline="30000" dirty="0">
                <a:latin typeface="Arial" panose="020B0604020202020204" pitchFamily="34" charset="0"/>
                <a:cs typeface="Arial" panose="020B0604020202020204" pitchFamily="34" charset="0"/>
              </a:rPr>
              <a:t>4-</a:t>
            </a:r>
            <a:endParaRPr lang="cs-CZ" altLang="en-US" sz="1800" dirty="0">
              <a:latin typeface="Arial" panose="020B0604020202020204" pitchFamily="34" charset="0"/>
              <a:cs typeface="Arial" panose="020B0604020202020204" pitchFamily="34" charset="0"/>
            </a:endParaRPr>
          </a:p>
        </p:txBody>
      </p:sp>
      <p:pic>
        <p:nvPicPr>
          <p:cNvPr id="44034" name="Picture 2" descr="VÃ½sledek obrÃ¡zku pro jod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136" y="1905000"/>
            <a:ext cx="2000250" cy="1209676"/>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Periodate cleavage.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64" y="5715000"/>
            <a:ext cx="6475868" cy="97475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01536" y="5257800"/>
            <a:ext cx="8839200" cy="369332"/>
          </a:xfrm>
          <a:prstGeom prst="rect">
            <a:avLst/>
          </a:prstGeom>
        </p:spPr>
        <p:txBody>
          <a:bodyPr wrap="square">
            <a:spAutoFit/>
          </a:bodyPr>
          <a:lstStyle/>
          <a:p>
            <a:r>
              <a:rPr lang="cs-CZ" dirty="0">
                <a:latin typeface="Arial" panose="020B0604020202020204" pitchFamily="34" charset="0"/>
                <a:cs typeface="Arial" panose="020B0604020202020204" pitchFamily="34" charset="0"/>
              </a:rPr>
              <a:t>NaIO</a:t>
            </a:r>
            <a:r>
              <a:rPr lang="cs-CZ" baseline="-25000" dirty="0">
                <a:latin typeface="Arial" panose="020B0604020202020204" pitchFamily="34" charset="0"/>
                <a:cs typeface="Arial" panose="020B0604020202020204" pitchFamily="34" charset="0"/>
              </a:rPr>
              <a:t>4</a:t>
            </a:r>
            <a:r>
              <a:rPr lang="cs-CZ" dirty="0">
                <a:latin typeface="Arial" panose="020B0604020202020204" pitchFamily="34" charset="0"/>
                <a:cs typeface="Arial" panose="020B0604020202020204" pitchFamily="34" charset="0"/>
              </a:rPr>
              <a:t> se používá v organické chemii k rozštěpení diolů za vzniku dvou aldehydů</a:t>
            </a:r>
          </a:p>
        </p:txBody>
      </p:sp>
    </p:spTree>
    <p:extLst>
      <p:ext uri="{BB962C8B-B14F-4D97-AF65-F5344CB8AC3E}">
        <p14:creationId xmlns:p14="http://schemas.microsoft.com/office/powerpoint/2010/main" val="31157655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152400" y="609600"/>
            <a:ext cx="8458200" cy="4525963"/>
          </a:xfrm>
        </p:spPr>
        <p:txBody>
          <a:bodyPr>
            <a:normAutofit/>
          </a:bodyPr>
          <a:lstStyle/>
          <a:p>
            <a:pPr eaLnBrk="1" hangingPunct="1">
              <a:buFont typeface="Wingdings" pitchFamily="2" charset="2"/>
              <a:buNone/>
            </a:pPr>
            <a:r>
              <a:rPr lang="cs-CZ" altLang="en-US" sz="2400" i="1" dirty="0">
                <a:latin typeface="Arial" panose="020B0604020202020204" pitchFamily="34" charset="0"/>
                <a:cs typeface="Arial" panose="020B0604020202020204" pitchFamily="34" charset="0"/>
              </a:rPr>
              <a:t>	</a:t>
            </a:r>
            <a:r>
              <a:rPr lang="en-GB" altLang="en-US" sz="2400" b="1" i="1" dirty="0">
                <a:latin typeface="Arial" panose="020B0604020202020204" pitchFamily="34" charset="0"/>
                <a:cs typeface="Arial" panose="020B0604020202020204" pitchFamily="34" charset="0"/>
              </a:rPr>
              <a:t>P</a:t>
            </a:r>
            <a:r>
              <a:rPr lang="cs-CZ" altLang="en-US" sz="2400" b="1" i="1" dirty="0">
                <a:latin typeface="Arial" panose="020B0604020202020204" pitchFamily="34" charset="0"/>
                <a:cs typeface="Arial" panose="020B0604020202020204" pitchFamily="34" charset="0"/>
              </a:rPr>
              <a:t>ř</a:t>
            </a:r>
            <a:r>
              <a:rPr lang="en-GB" altLang="en-US" sz="2400" b="1" i="1" dirty="0" err="1">
                <a:latin typeface="Arial" panose="020B0604020202020204" pitchFamily="34" charset="0"/>
                <a:cs typeface="Arial" panose="020B0604020202020204" pitchFamily="34" charset="0"/>
              </a:rPr>
              <a:t>íprava</a:t>
            </a:r>
            <a:r>
              <a:rPr lang="cs-CZ" altLang="en-US" sz="2400" b="1" i="1" dirty="0">
                <a:latin typeface="Arial" panose="020B0604020202020204" pitchFamily="34" charset="0"/>
                <a:cs typeface="Arial" panose="020B0604020202020204" pitchFamily="34" charset="0"/>
              </a:rPr>
              <a:t> jodistanů</a:t>
            </a:r>
            <a:r>
              <a:rPr lang="en-GB" altLang="en-US" sz="2400" i="1" dirty="0">
                <a:latin typeface="Arial" panose="020B0604020202020204" pitchFamily="34" charset="0"/>
                <a:cs typeface="Arial" panose="020B0604020202020204" pitchFamily="34" charset="0"/>
              </a:rPr>
              <a:t>:</a:t>
            </a:r>
            <a:endParaRPr lang="en-GB" altLang="en-US" sz="24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4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1) </a:t>
            </a:r>
            <a:r>
              <a:rPr lang="en-GB" altLang="en-US" sz="2000" dirty="0" err="1">
                <a:latin typeface="Arial" panose="020B0604020202020204" pitchFamily="34" charset="0"/>
                <a:cs typeface="Arial" panose="020B0604020202020204" pitchFamily="34" charset="0"/>
              </a:rPr>
              <a:t>Tepelným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analogie</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ípravy</a:t>
            </a:r>
            <a:r>
              <a:rPr lang="en-GB" altLang="en-US" sz="2000" dirty="0">
                <a:latin typeface="Arial" panose="020B0604020202020204" pitchFamily="34" charset="0"/>
                <a:cs typeface="Arial" panose="020B0604020202020204" pitchFamily="34" charset="0"/>
              </a:rPr>
              <a:t> M</a:t>
            </a:r>
            <a:r>
              <a:rPr lang="en-GB" altLang="en-US" sz="2000" baseline="30000" dirty="0">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ClO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4 KIO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 KIO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KI</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2) </a:t>
            </a:r>
            <a:r>
              <a:rPr lang="en-GB" altLang="en-US" sz="2000" dirty="0" err="1">
                <a:latin typeface="Arial" panose="020B0604020202020204" pitchFamily="34" charset="0"/>
                <a:cs typeface="Arial" panose="020B0604020202020204" pitchFamily="34" charset="0"/>
              </a:rPr>
              <a:t>Neutralizac</a:t>
            </a:r>
            <a:r>
              <a:rPr lang="cs-CZ" altLang="en-US" sz="2000" dirty="0">
                <a:latin typeface="Arial" panose="020B0604020202020204" pitchFamily="34" charset="0"/>
                <a:cs typeface="Arial" panose="020B0604020202020204" pitchFamily="34" charset="0"/>
              </a:rPr>
              <a: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a:t>
            </a:r>
            <a:r>
              <a:rPr lang="cs-CZ" altLang="en-US" sz="2000" dirty="0" err="1">
                <a:latin typeface="Arial" panose="020B0604020202020204" pitchFamily="34" charset="0"/>
                <a:cs typeface="Arial" panose="020B0604020202020204" pitchFamily="34" charset="0"/>
              </a:rPr>
              <a:t>eliny</a:t>
            </a:r>
            <a:r>
              <a:rPr lang="cs-CZ" altLang="en-US" sz="2000" dirty="0">
                <a:latin typeface="Arial" panose="020B0604020202020204" pitchFamily="34" charset="0"/>
                <a:cs typeface="Arial" panose="020B0604020202020204" pitchFamily="34" charset="0"/>
              </a:rPr>
              <a:t> j</a:t>
            </a:r>
            <a:r>
              <a:rPr lang="en-GB" altLang="en-US" sz="2000" dirty="0" err="1">
                <a:latin typeface="Arial" panose="020B0604020202020204" pitchFamily="34" charset="0"/>
                <a:cs typeface="Arial" panose="020B0604020202020204" pitchFamily="34" charset="0"/>
              </a:rPr>
              <a:t>odisté</a:t>
            </a:r>
            <a:endParaRPr lang="cs-CZ" altLang="en-US" sz="2000" dirty="0">
              <a:latin typeface="Arial" panose="020B0604020202020204" pitchFamily="34" charset="0"/>
              <a:cs typeface="Arial" panose="020B0604020202020204" pitchFamily="34" charset="0"/>
            </a:endParaRPr>
          </a:p>
          <a:p>
            <a:pPr algn="ctr">
              <a:buNone/>
            </a:pPr>
            <a:r>
              <a:rPr lang="cs-CZ" altLang="en-US" sz="2000" dirty="0">
                <a:latin typeface="Arial" panose="020B0604020202020204" pitchFamily="34" charset="0"/>
                <a:cs typeface="Arial" panose="020B0604020202020204" pitchFamily="34" charset="0"/>
              </a:rPr>
              <a:t>	H</a:t>
            </a:r>
            <a:r>
              <a:rPr lang="en-GB" altLang="en-US" sz="2000" dirty="0">
                <a:latin typeface="Arial" panose="020B0604020202020204" pitchFamily="34" charset="0"/>
                <a:cs typeface="Arial" panose="020B0604020202020204" pitchFamily="34" charset="0"/>
              </a:rPr>
              <a:t>IO</a:t>
            </a:r>
            <a:r>
              <a:rPr lang="cs-CZ"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KOH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KIO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algn="ct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3)  </a:t>
            </a:r>
            <a:r>
              <a:rPr lang="en-GB" altLang="en-US" sz="2000" dirty="0" err="1">
                <a:latin typeface="Arial" panose="020B0604020202020204" pitchFamily="34" charset="0"/>
                <a:cs typeface="Arial" panose="020B0604020202020204" pitchFamily="34" charset="0"/>
              </a:rPr>
              <a:t>Oxidací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alk</a:t>
            </a:r>
            <a:r>
              <a:rPr lang="cs-CZ" altLang="en-US" sz="2000" dirty="0" err="1">
                <a:latin typeface="Arial" panose="020B0604020202020204" pitchFamily="34" charset="0"/>
                <a:cs typeface="Arial" panose="020B0604020202020204" pitchFamily="34" charset="0"/>
              </a:rPr>
              <a:t>alickém</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prost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edí</a:t>
            </a:r>
            <a:endParaRPr lang="en-GB" altLang="en-US" sz="2000" dirty="0">
              <a:latin typeface="Arial" panose="020B0604020202020204" pitchFamily="34" charset="0"/>
              <a:cs typeface="Arial" panose="020B0604020202020204" pitchFamily="34" charset="0"/>
            </a:endParaRP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KOH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KIO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 </a:t>
            </a:r>
            <a:r>
              <a:rPr lang="en-GB" altLang="en-US" sz="2000" dirty="0" err="1">
                <a:latin typeface="Arial" panose="020B0604020202020204" pitchFamily="34" charset="0"/>
                <a:cs typeface="Arial" panose="020B0604020202020204" pitchFamily="34" charset="0"/>
              </a:rPr>
              <a:t>KCl</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3685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676525" y="2000250"/>
            <a:ext cx="4467225" cy="1143000"/>
          </a:xfrm>
        </p:spPr>
        <p:txBody>
          <a:bodyPr/>
          <a:lstStyle/>
          <a:p>
            <a:pPr eaLnBrk="1" hangingPunct="1"/>
            <a:r>
              <a:rPr lang="en-US" altLang="en-US" b="1" dirty="0" err="1">
                <a:latin typeface="Times New Roman" pitchFamily="18" charset="0"/>
              </a:rPr>
              <a:t>Chalkogeny</a:t>
            </a:r>
            <a:endParaRPr lang="cs-CZ" altLang="en-US" b="1" dirty="0">
              <a:latin typeface="Times New Roman" pitchFamily="18" charset="0"/>
            </a:endParaRPr>
          </a:p>
        </p:txBody>
      </p:sp>
    </p:spTree>
    <p:extLst>
      <p:ext uri="{BB962C8B-B14F-4D97-AF65-F5344CB8AC3E}">
        <p14:creationId xmlns:p14="http://schemas.microsoft.com/office/powerpoint/2010/main" val="14735125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ástupný symbol pro číslo snímku 4"/>
          <p:cNvSpPr>
            <a:spLocks noGrp="1"/>
          </p:cNvSpPr>
          <p:nvPr>
            <p:ph type="sldNum" sz="quarter" idx="11"/>
          </p:nvPr>
        </p:nvSpPr>
        <p:spPr/>
        <p:txBody>
          <a:bodyPr/>
          <a:lstStyle/>
          <a:p>
            <a:pPr>
              <a:defRPr/>
            </a:pPr>
            <a:fld id="{A5752F48-EE62-4F5D-9F46-93EF7B9CB96C}" type="slidenum">
              <a:rPr lang="en-US" altLang="en-US"/>
              <a:pPr>
                <a:defRPr/>
              </a:pPr>
              <a:t>137</a:t>
            </a:fld>
            <a:endParaRPr lang="en-US" altLang="en-US"/>
          </a:p>
        </p:txBody>
      </p:sp>
      <p:sp>
        <p:nvSpPr>
          <p:cNvPr id="3076" name="Rectangle 3"/>
          <p:cNvSpPr>
            <a:spLocks noGrp="1" noChangeArrowheads="1"/>
          </p:cNvSpPr>
          <p:nvPr>
            <p:ph type="body" idx="1"/>
          </p:nvPr>
        </p:nvSpPr>
        <p:spPr>
          <a:xfrm>
            <a:off x="3581400" y="476250"/>
            <a:ext cx="1206500" cy="6381750"/>
          </a:xfrm>
        </p:spPr>
        <p:txBody>
          <a:bodyPr>
            <a:normAutofit lnSpcReduction="10000"/>
          </a:bodyPr>
          <a:lstStyle/>
          <a:p>
            <a:pPr eaLnBrk="1" hangingPunct="1">
              <a:lnSpc>
                <a:spcPct val="90000"/>
              </a:lnSpc>
            </a:pPr>
            <a:r>
              <a:rPr lang="cs-CZ" altLang="en-US" sz="2000" b="1" dirty="0">
                <a:latin typeface="Arial" panose="020B0604020202020204" pitchFamily="34" charset="0"/>
                <a:cs typeface="Arial" panose="020B0604020202020204" pitchFamily="34" charset="0"/>
              </a:rPr>
              <a:t>O</a:t>
            </a:r>
            <a:endParaRPr lang="cs-CZ" altLang="en-US" sz="2000" b="1" baseline="-25000" dirty="0">
              <a:latin typeface="Arial" panose="020B0604020202020204" pitchFamily="34" charset="0"/>
              <a:cs typeface="Arial" panose="020B0604020202020204" pitchFamily="34" charset="0"/>
            </a:endParaRPr>
          </a:p>
          <a:p>
            <a:pPr eaLnBrk="1" hangingPunct="1">
              <a:lnSpc>
                <a:spcPct val="90000"/>
              </a:lnSpc>
            </a:pPr>
            <a:endParaRPr lang="cs-CZ" altLang="en-US" sz="2000" b="1" baseline="-25000" dirty="0">
              <a:latin typeface="Arial" panose="020B0604020202020204" pitchFamily="34" charset="0"/>
              <a:cs typeface="Arial" panose="020B0604020202020204" pitchFamily="34" charset="0"/>
            </a:endParaRPr>
          </a:p>
          <a:p>
            <a:pPr eaLnBrk="1" hangingPunct="1">
              <a:lnSpc>
                <a:spcPct val="90000"/>
              </a:lnSpc>
            </a:pPr>
            <a:endParaRPr lang="cs-CZ" altLang="en-US" sz="2000" b="1" baseline="-25000" dirty="0">
              <a:latin typeface="Arial" panose="020B0604020202020204" pitchFamily="34" charset="0"/>
              <a:cs typeface="Arial" panose="020B0604020202020204" pitchFamily="34" charset="0"/>
            </a:endParaRPr>
          </a:p>
          <a:p>
            <a:pPr eaLnBrk="1" hangingPunct="1">
              <a:lnSpc>
                <a:spcPct val="90000"/>
              </a:lnSpc>
            </a:pPr>
            <a:endParaRPr lang="cs-CZ" altLang="en-US" sz="2000" b="1" baseline="-25000" dirty="0">
              <a:latin typeface="Arial" panose="020B0604020202020204" pitchFamily="34" charset="0"/>
              <a:cs typeface="Arial" panose="020B0604020202020204" pitchFamily="34" charset="0"/>
            </a:endParaRPr>
          </a:p>
          <a:p>
            <a:pPr eaLnBrk="1" hangingPunct="1">
              <a:lnSpc>
                <a:spcPct val="90000"/>
              </a:lnSpc>
            </a:pPr>
            <a:endParaRPr lang="cs-CZ" altLang="en-US" sz="2000" b="1" dirty="0">
              <a:latin typeface="Arial" panose="020B0604020202020204" pitchFamily="34" charset="0"/>
              <a:cs typeface="Arial" panose="020B0604020202020204" pitchFamily="34" charset="0"/>
            </a:endParaRPr>
          </a:p>
          <a:p>
            <a:pPr eaLnBrk="1" hangingPunct="1">
              <a:lnSpc>
                <a:spcPct val="90000"/>
              </a:lnSpc>
            </a:pPr>
            <a:r>
              <a:rPr lang="cs-CZ" altLang="en-US" sz="2000" b="1" dirty="0">
                <a:latin typeface="Arial" panose="020B0604020202020204" pitchFamily="34" charset="0"/>
                <a:cs typeface="Arial" panose="020B0604020202020204" pitchFamily="34" charset="0"/>
              </a:rPr>
              <a:t>S</a:t>
            </a:r>
          </a:p>
          <a:p>
            <a:pPr eaLnBrk="1" hangingPunct="1">
              <a:lnSpc>
                <a:spcPct val="90000"/>
              </a:lnSpc>
            </a:pPr>
            <a:endParaRPr lang="cs-CZ" altLang="en-US" sz="2000" b="1" dirty="0">
              <a:latin typeface="Arial" panose="020B0604020202020204" pitchFamily="34" charset="0"/>
              <a:cs typeface="Arial" panose="020B0604020202020204" pitchFamily="34" charset="0"/>
            </a:endParaRPr>
          </a:p>
          <a:p>
            <a:pPr eaLnBrk="1" hangingPunct="1">
              <a:lnSpc>
                <a:spcPct val="90000"/>
              </a:lnSpc>
            </a:pPr>
            <a:endParaRPr lang="cs-CZ" altLang="en-US" sz="2000" b="1" dirty="0">
              <a:latin typeface="Arial" panose="020B0604020202020204" pitchFamily="34" charset="0"/>
              <a:cs typeface="Arial" panose="020B0604020202020204" pitchFamily="34" charset="0"/>
            </a:endParaRPr>
          </a:p>
          <a:p>
            <a:pPr eaLnBrk="1" hangingPunct="1">
              <a:lnSpc>
                <a:spcPct val="90000"/>
              </a:lnSpc>
            </a:pPr>
            <a:endParaRPr lang="cs-CZ" altLang="en-US" sz="2000" b="1" dirty="0">
              <a:latin typeface="Arial" panose="020B0604020202020204" pitchFamily="34" charset="0"/>
              <a:cs typeface="Arial" panose="020B0604020202020204" pitchFamily="34" charset="0"/>
            </a:endParaRPr>
          </a:p>
          <a:p>
            <a:pPr eaLnBrk="1" hangingPunct="1">
              <a:lnSpc>
                <a:spcPct val="90000"/>
              </a:lnSpc>
            </a:pPr>
            <a:endParaRPr lang="cs-CZ" altLang="en-US" sz="2000" b="1" dirty="0">
              <a:latin typeface="Arial" panose="020B0604020202020204" pitchFamily="34" charset="0"/>
              <a:cs typeface="Arial" panose="020B0604020202020204" pitchFamily="34" charset="0"/>
            </a:endParaRPr>
          </a:p>
          <a:p>
            <a:pPr eaLnBrk="1" hangingPunct="1">
              <a:lnSpc>
                <a:spcPct val="90000"/>
              </a:lnSpc>
            </a:pPr>
            <a:endParaRPr lang="cs-CZ" altLang="en-US" sz="2000" b="1" dirty="0">
              <a:latin typeface="Arial" panose="020B0604020202020204" pitchFamily="34" charset="0"/>
              <a:cs typeface="Arial" panose="020B0604020202020204" pitchFamily="34" charset="0"/>
            </a:endParaRPr>
          </a:p>
          <a:p>
            <a:pPr eaLnBrk="1" hangingPunct="1">
              <a:lnSpc>
                <a:spcPct val="90000"/>
              </a:lnSpc>
            </a:pPr>
            <a:r>
              <a:rPr lang="cs-CZ" altLang="en-US" sz="2000" b="1" dirty="0">
                <a:latin typeface="Arial" panose="020B0604020202020204" pitchFamily="34" charset="0"/>
                <a:cs typeface="Arial" panose="020B0604020202020204" pitchFamily="34" charset="0"/>
              </a:rPr>
              <a:t>Se</a:t>
            </a:r>
          </a:p>
          <a:p>
            <a:pPr eaLnBrk="1" hangingPunct="1">
              <a:lnSpc>
                <a:spcPct val="90000"/>
              </a:lnSpc>
            </a:pPr>
            <a:endParaRPr lang="cs-CZ" altLang="en-US" sz="2000" b="1" dirty="0">
              <a:latin typeface="Arial" panose="020B0604020202020204" pitchFamily="34" charset="0"/>
              <a:cs typeface="Arial" panose="020B0604020202020204" pitchFamily="34" charset="0"/>
            </a:endParaRPr>
          </a:p>
          <a:p>
            <a:pPr eaLnBrk="1" hangingPunct="1">
              <a:lnSpc>
                <a:spcPct val="90000"/>
              </a:lnSpc>
            </a:pPr>
            <a:endParaRPr lang="cs-CZ" altLang="en-US" sz="2000" b="1" dirty="0">
              <a:latin typeface="Arial" panose="020B0604020202020204" pitchFamily="34" charset="0"/>
              <a:cs typeface="Arial" panose="020B0604020202020204" pitchFamily="34" charset="0"/>
            </a:endParaRPr>
          </a:p>
          <a:p>
            <a:pPr eaLnBrk="1" hangingPunct="1">
              <a:lnSpc>
                <a:spcPct val="90000"/>
              </a:lnSpc>
            </a:pPr>
            <a:endParaRPr lang="cs-CZ" altLang="en-US" sz="2000" b="1" dirty="0">
              <a:latin typeface="Arial" panose="020B0604020202020204" pitchFamily="34" charset="0"/>
              <a:cs typeface="Arial" panose="020B0604020202020204" pitchFamily="34" charset="0"/>
            </a:endParaRPr>
          </a:p>
          <a:p>
            <a:pPr eaLnBrk="1" hangingPunct="1">
              <a:lnSpc>
                <a:spcPct val="90000"/>
              </a:lnSpc>
            </a:pPr>
            <a:endParaRPr lang="cs-CZ" altLang="en-US" sz="2000" b="1" dirty="0">
              <a:latin typeface="Arial" panose="020B0604020202020204" pitchFamily="34" charset="0"/>
              <a:cs typeface="Arial" panose="020B0604020202020204" pitchFamily="34" charset="0"/>
            </a:endParaRPr>
          </a:p>
          <a:p>
            <a:pPr eaLnBrk="1" hangingPunct="1">
              <a:lnSpc>
                <a:spcPct val="90000"/>
              </a:lnSpc>
            </a:pPr>
            <a:r>
              <a:rPr lang="cs-CZ" altLang="en-US" sz="2000" b="1" dirty="0">
                <a:latin typeface="Arial" panose="020B0604020202020204" pitchFamily="34" charset="0"/>
                <a:cs typeface="Arial" panose="020B0604020202020204" pitchFamily="34" charset="0"/>
              </a:rPr>
              <a:t>Te</a:t>
            </a:r>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388" y="1530350"/>
            <a:ext cx="2303462"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7275" y="1484313"/>
            <a:ext cx="155733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429000"/>
            <a:ext cx="16557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8450" y="3421063"/>
            <a:ext cx="231616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5145088"/>
            <a:ext cx="1668462"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025" y="5194300"/>
            <a:ext cx="21605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388" y="115888"/>
            <a:ext cx="1800225"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 Box 13"/>
          <p:cNvSpPr txBox="1">
            <a:spLocks noChangeArrowheads="1"/>
          </p:cNvSpPr>
          <p:nvPr/>
        </p:nvSpPr>
        <p:spPr bwMode="auto">
          <a:xfrm>
            <a:off x="5272088" y="496888"/>
            <a:ext cx="1747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cs-CZ" altLang="en-US" baseline="0" dirty="0"/>
              <a:t>Kapalný O</a:t>
            </a:r>
            <a:r>
              <a:rPr lang="cs-CZ" altLang="en-US" baseline="-25000" dirty="0"/>
              <a:t>2</a:t>
            </a:r>
          </a:p>
        </p:txBody>
      </p:sp>
      <p:sp>
        <p:nvSpPr>
          <p:cNvPr id="3" name="Obdélník 2"/>
          <p:cNvSpPr/>
          <p:nvPr/>
        </p:nvSpPr>
        <p:spPr>
          <a:xfrm>
            <a:off x="366163" y="282351"/>
            <a:ext cx="2398221" cy="387798"/>
          </a:xfrm>
          <a:prstGeom prst="rect">
            <a:avLst/>
          </a:prstGeom>
        </p:spPr>
        <p:txBody>
          <a:bodyPr wrap="none">
            <a:spAutoFit/>
          </a:bodyPr>
          <a:lstStyle/>
          <a:p>
            <a:pPr>
              <a:lnSpc>
                <a:spcPct val="80000"/>
              </a:lnSpc>
            </a:pPr>
            <a:r>
              <a:rPr lang="en-GB" altLang="en-US" sz="2400" b="1" u="sng" dirty="0">
                <a:latin typeface="Times New Roman" pitchFamily="18" charset="0"/>
              </a:rPr>
              <a:t>O, S, Se, </a:t>
            </a:r>
            <a:r>
              <a:rPr lang="en-GB" altLang="en-US" sz="2400" b="1" u="sng" dirty="0" err="1">
                <a:latin typeface="Times New Roman" pitchFamily="18" charset="0"/>
              </a:rPr>
              <a:t>Te</a:t>
            </a:r>
            <a:r>
              <a:rPr lang="en-GB" altLang="en-US" sz="2400" b="1" u="sng" dirty="0">
                <a:latin typeface="Times New Roman" pitchFamily="18" charset="0"/>
              </a:rPr>
              <a:t>, Po</a:t>
            </a:r>
            <a:r>
              <a:rPr lang="en-GB" altLang="en-US" sz="2400" b="1" dirty="0">
                <a:latin typeface="Times New Roman" pitchFamily="18" charset="0"/>
              </a:rPr>
              <a:t>   </a:t>
            </a:r>
            <a:endParaRPr lang="cs-CZ" altLang="en-US" sz="2400" b="1" dirty="0">
              <a:latin typeface="Times New Roman" pitchFamily="18" charset="0"/>
            </a:endParaRPr>
          </a:p>
        </p:txBody>
      </p:sp>
      <p:sp>
        <p:nvSpPr>
          <p:cNvPr id="4" name="Obdélník 3"/>
          <p:cNvSpPr/>
          <p:nvPr/>
        </p:nvSpPr>
        <p:spPr>
          <a:xfrm>
            <a:off x="229394" y="3817838"/>
            <a:ext cx="3200400" cy="2308324"/>
          </a:xfrm>
          <a:prstGeom prst="rect">
            <a:avLst/>
          </a:prstGeom>
        </p:spPr>
        <p:txBody>
          <a:bodyPr wrap="square">
            <a:spAutoFit/>
          </a:bodyPr>
          <a:lstStyle/>
          <a:p>
            <a:pPr>
              <a:lnSpc>
                <a:spcPct val="80000"/>
              </a:lnSpc>
            </a:pPr>
            <a:r>
              <a:rPr lang="en-GB" altLang="en-US" sz="2000" dirty="0" err="1">
                <a:latin typeface="Arial" panose="020B0604020202020204" pitchFamily="34" charset="0"/>
                <a:cs typeface="Arial" panose="020B0604020202020204" pitchFamily="34" charset="0"/>
              </a:rPr>
              <a:t>sm</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rem od </a:t>
            </a:r>
            <a:r>
              <a:rPr lang="en-GB" altLang="en-US" sz="2000" dirty="0" err="1">
                <a:latin typeface="Arial" panose="020B0604020202020204" pitchFamily="34" charset="0"/>
                <a:cs typeface="Arial" panose="020B0604020202020204" pitchFamily="34" charset="0"/>
              </a:rPr>
              <a:t>nejleh</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ích</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nejt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žším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chalkogen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m: </a:t>
            </a:r>
          </a:p>
          <a:p>
            <a:pPr>
              <a:lnSpc>
                <a:spcPct val="80000"/>
              </a:lnSpc>
            </a:pPr>
            <a:endParaRPr lang="cs-CZ" altLang="en-US" sz="2000" dirty="0">
              <a:latin typeface="Arial" panose="020B0604020202020204" pitchFamily="34" charset="0"/>
              <a:cs typeface="Arial" panose="020B0604020202020204" pitchFamily="34" charset="0"/>
            </a:endParaRPr>
          </a:p>
          <a:p>
            <a:pPr>
              <a:lnSpc>
                <a:spcPct val="80000"/>
              </a:lnSpc>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roste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at.polom</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r, </a:t>
            </a:r>
            <a:endParaRPr lang="cs-CZ" altLang="en-US" sz="2000" dirty="0">
              <a:latin typeface="Arial" panose="020B0604020202020204" pitchFamily="34" charset="0"/>
              <a:cs typeface="Arial" panose="020B0604020202020204" pitchFamily="34" charset="0"/>
            </a:endParaRPr>
          </a:p>
          <a:p>
            <a:pPr marL="342900" indent="-342900">
              <a:lnSpc>
                <a:spcPct val="80000"/>
              </a:lnSpc>
              <a:buFontTx/>
              <a:buChar char="-"/>
            </a:pPr>
            <a:r>
              <a:rPr lang="en-GB" altLang="en-US" sz="2000" dirty="0" err="1">
                <a:latin typeface="Arial" panose="020B0604020202020204" pitchFamily="34" charset="0"/>
                <a:cs typeface="Arial" panose="020B0604020202020204" pitchFamily="34" charset="0"/>
              </a:rPr>
              <a:t>klesá</a:t>
            </a:r>
            <a:r>
              <a:rPr lang="en-GB" altLang="en-US" sz="2000" dirty="0">
                <a:latin typeface="Arial" panose="020B0604020202020204" pitchFamily="34" charset="0"/>
                <a:cs typeface="Arial" panose="020B0604020202020204" pitchFamily="34" charset="0"/>
              </a:rPr>
              <a:t> IE, </a:t>
            </a:r>
            <a:endParaRPr lang="cs-CZ" altLang="en-US" sz="2000" dirty="0">
              <a:latin typeface="Arial" panose="020B0604020202020204" pitchFamily="34" charset="0"/>
              <a:cs typeface="Arial" panose="020B0604020202020204" pitchFamily="34" charset="0"/>
            </a:endParaRPr>
          </a:p>
          <a:p>
            <a:pPr marL="342900" indent="-342900">
              <a:lnSpc>
                <a:spcPct val="80000"/>
              </a:lnSpc>
              <a:buFontTx/>
              <a:buChar char="-"/>
            </a:pPr>
            <a:r>
              <a:rPr lang="en-GB" altLang="en-US" sz="2000" dirty="0" err="1">
                <a:latin typeface="Arial" panose="020B0604020202020204" pitchFamily="34" charset="0"/>
                <a:cs typeface="Arial" panose="020B0604020202020204" pitchFamily="34" charset="0"/>
              </a:rPr>
              <a:t>klesá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elektronegativita</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marL="342900" indent="-342900">
              <a:lnSpc>
                <a:spcPct val="80000"/>
              </a:lnSpc>
              <a:buFontTx/>
              <a:buChar char="-"/>
            </a:pPr>
            <a:r>
              <a:rPr lang="en-GB" altLang="en-US" sz="2000" dirty="0" err="1">
                <a:latin typeface="Arial" panose="020B0604020202020204" pitchFamily="34" charset="0"/>
                <a:cs typeface="Arial" panose="020B0604020202020204" pitchFamily="34" charset="0"/>
              </a:rPr>
              <a:t>roste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kovový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marL="342900" indent="-342900">
              <a:lnSpc>
                <a:spcPct val="80000"/>
              </a:lnSpc>
              <a:buFontTx/>
              <a:buChar char="-"/>
            </a:pPr>
            <a:r>
              <a:rPr lang="en-GB" altLang="en-US" sz="2000" dirty="0" err="1">
                <a:latin typeface="Arial" panose="020B0604020202020204" pitchFamily="34" charset="0"/>
                <a:cs typeface="Arial" panose="020B0604020202020204" pitchFamily="34" charset="0"/>
              </a:rPr>
              <a:t>rostou</a:t>
            </a:r>
            <a:r>
              <a:rPr lang="en-GB" altLang="en-US" sz="2000" dirty="0">
                <a:latin typeface="Arial" panose="020B0604020202020204" pitchFamily="34" charset="0"/>
                <a:cs typeface="Arial" panose="020B0604020202020204" pitchFamily="34" charset="0"/>
              </a:rPr>
              <a:t> body </a:t>
            </a:r>
            <a:r>
              <a:rPr lang="en-GB" altLang="en-US" sz="2000" dirty="0" err="1">
                <a:latin typeface="Arial" panose="020B0604020202020204" pitchFamily="34" charset="0"/>
                <a:cs typeface="Arial" panose="020B0604020202020204" pitchFamily="34" charset="0"/>
              </a:rPr>
              <a:t>tání</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výjimkou</a:t>
            </a:r>
            <a:r>
              <a:rPr lang="en-GB" altLang="en-US" sz="2000" dirty="0">
                <a:latin typeface="Arial" panose="020B0604020202020204" pitchFamily="34" charset="0"/>
                <a:cs typeface="Arial" panose="020B0604020202020204" pitchFamily="34" charset="0"/>
              </a:rPr>
              <a:t> Po)</a:t>
            </a:r>
          </a:p>
        </p:txBody>
      </p:sp>
      <p:sp>
        <p:nvSpPr>
          <p:cNvPr id="5" name="Obdélník 4"/>
          <p:cNvSpPr/>
          <p:nvPr/>
        </p:nvSpPr>
        <p:spPr>
          <a:xfrm>
            <a:off x="544001" y="6317220"/>
            <a:ext cx="2042547" cy="369332"/>
          </a:xfrm>
          <a:prstGeom prst="rect">
            <a:avLst/>
          </a:prstGeom>
        </p:spPr>
        <p:txBody>
          <a:bodyPr wrap="none">
            <a:spAutoFit/>
          </a:bodyPr>
          <a:lstStyle/>
          <a:p>
            <a:pPr>
              <a:lnSpc>
                <a:spcPct val="90000"/>
              </a:lnSpc>
            </a:pPr>
            <a:r>
              <a:rPr lang="cs-CZ" altLang="en-US" sz="2000" b="1" dirty="0">
                <a:latin typeface="Arial" panose="020B0604020202020204" pitchFamily="34" charset="0"/>
                <a:cs typeface="Arial" panose="020B0604020202020204" pitchFamily="34" charset="0"/>
              </a:rPr>
              <a:t>Po</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radioativní</a:t>
            </a:r>
            <a:r>
              <a:rPr lang="cs-CZ" altLang="en-US" sz="2000" dirty="0">
                <a:latin typeface="Arial" panose="020B0604020202020204" pitchFamily="34" charset="0"/>
                <a:cs typeface="Arial" panose="020B0604020202020204" pitchFamily="34" charset="0"/>
              </a:rPr>
              <a:t> </a:t>
            </a:r>
          </a:p>
        </p:txBody>
      </p:sp>
      <p:pic>
        <p:nvPicPr>
          <p:cNvPr id="16" name="Picture 2" descr="Periodic table">
            <a:extLst>
              <a:ext uri="{FF2B5EF4-FFF2-40B4-BE49-F238E27FC236}">
                <a16:creationId xmlns:a16="http://schemas.microsoft.com/office/drawing/2014/main" id="{FE96ED6A-CAD8-45EC-9133-136B5BF3F8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031" y="900968"/>
            <a:ext cx="2266355"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8981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Periodic Table Group 16 Properties - Periodic Table Timeline">
            <a:extLst>
              <a:ext uri="{FF2B5EF4-FFF2-40B4-BE49-F238E27FC236}">
                <a16:creationId xmlns:a16="http://schemas.microsoft.com/office/drawing/2014/main" id="{56D531BE-AE10-4874-A86C-74C930E5C7FE}"/>
              </a:ext>
            </a:extLst>
          </p:cNvPr>
          <p:cNvSpPr>
            <a:spLocks noChangeAspect="1" noChangeArrowheads="1"/>
          </p:cNvSpPr>
          <p:nvPr/>
        </p:nvSpPr>
        <p:spPr bwMode="auto">
          <a:xfrm>
            <a:off x="1905000" y="5162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30" name="Picture 6">
            <a:extLst>
              <a:ext uri="{FF2B5EF4-FFF2-40B4-BE49-F238E27FC236}">
                <a16:creationId xmlns:a16="http://schemas.microsoft.com/office/drawing/2014/main" id="{06392950-4419-4693-B217-3BDC9A06B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7156"/>
            <a:ext cx="6210300" cy="63036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Chemical Families">
            <a:extLst>
              <a:ext uri="{FF2B5EF4-FFF2-40B4-BE49-F238E27FC236}">
                <a16:creationId xmlns:a16="http://schemas.microsoft.com/office/drawing/2014/main" id="{A7740286-7E5E-494B-BB86-E22115E5A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93555" y="2826432"/>
            <a:ext cx="5857875" cy="1205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4149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28600" y="152400"/>
            <a:ext cx="8763000" cy="6553200"/>
          </a:xfrm>
        </p:spPr>
        <p:txBody>
          <a:bodyPr>
            <a:noAutofit/>
          </a:bodyPr>
          <a:lstStyle/>
          <a:p>
            <a:pPr algn="just" eaLnBrk="1" hangingPunct="1">
              <a:lnSpc>
                <a:spcPct val="80000"/>
              </a:lnSpc>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chovají</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edevším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nekovy</a:t>
            </a:r>
            <a:r>
              <a:rPr lang="en-GB" altLang="en-US" sz="2000" dirty="0">
                <a:latin typeface="Arial" panose="020B0604020202020204" pitchFamily="34" charset="0"/>
                <a:cs typeface="Arial" panose="020B0604020202020204" pitchFamily="34" charset="0"/>
              </a:rPr>
              <a:t>, u </a:t>
            </a:r>
            <a:r>
              <a:rPr lang="en-GB" altLang="en-US" sz="2000" b="1" dirty="0">
                <a:latin typeface="Arial" panose="020B0604020202020204" pitchFamily="34" charset="0"/>
                <a:cs typeface="Arial" panose="020B0604020202020204" pitchFamily="34" charset="0"/>
              </a:rPr>
              <a:t>Se</a:t>
            </a:r>
            <a:r>
              <a:rPr lang="en-GB" altLang="en-US" sz="2000" dirty="0">
                <a:latin typeface="Arial" panose="020B0604020202020204" pitchFamily="34" charset="0"/>
                <a:cs typeface="Arial" panose="020B0604020202020204" pitchFamily="34" charset="0"/>
              </a:rPr>
              <a:t> a </a:t>
            </a:r>
            <a:r>
              <a:rPr lang="en-GB" altLang="en-US" sz="2000" b="1" dirty="0" err="1">
                <a:latin typeface="Arial" panose="020B0604020202020204" pitchFamily="34" charset="0"/>
                <a:cs typeface="Arial" panose="020B0604020202020204" pitchFamily="34" charset="0"/>
              </a:rPr>
              <a:t>Te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áste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polokov</a:t>
            </a:r>
            <a:r>
              <a:rPr lang="en-US" altLang="en-US" sz="2000" dirty="0">
                <a:latin typeface="Arial" panose="020B0604020202020204" pitchFamily="34" charset="0"/>
                <a:cs typeface="Arial" panose="020B0604020202020204" pitchFamily="34" charset="0"/>
              </a:rPr>
              <a:t>o</a:t>
            </a:r>
            <a:r>
              <a:rPr lang="cs-CZ" altLang="en-US" sz="2000" dirty="0" err="1">
                <a:latin typeface="Arial" panose="020B0604020202020204" pitchFamily="34" charset="0"/>
                <a:cs typeface="Arial" panose="020B0604020202020204" pitchFamily="34" charset="0"/>
              </a:rPr>
              <a:t>vý</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c</a:t>
            </a:r>
            <a:r>
              <a:rPr lang="en-GB" altLang="en-US" sz="2000" dirty="0" err="1">
                <a:latin typeface="Arial" panose="020B0604020202020204" pitchFamily="34" charset="0"/>
                <a:cs typeface="Arial" panose="020B0604020202020204" pitchFamily="34" charset="0"/>
              </a:rPr>
              <a:t>harakter</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u </a:t>
            </a:r>
            <a:r>
              <a:rPr lang="en-GB" altLang="en-US" sz="2000" b="1" dirty="0">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výrazn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err="1">
                <a:latin typeface="Arial" panose="020B0604020202020204" pitchFamily="34" charset="0"/>
                <a:cs typeface="Arial" panose="020B0604020202020204" pitchFamily="34" charset="0"/>
              </a:rPr>
              <a:t>ový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malý</a:t>
            </a:r>
            <a:r>
              <a:rPr lang="en-GB" altLang="en-US" sz="2000" dirty="0">
                <a:latin typeface="Arial" panose="020B0604020202020204" pitchFamily="34" charset="0"/>
                <a:cs typeface="Arial" panose="020B0604020202020204" pitchFamily="34" charset="0"/>
              </a:rPr>
              <a:t> spec. el.</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odpor</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vysoká</a:t>
            </a:r>
            <a:r>
              <a:rPr lang="en-GB" altLang="en-US" sz="2000" dirty="0">
                <a:latin typeface="Arial" panose="020B0604020202020204" pitchFamily="34" charset="0"/>
                <a:cs typeface="Arial" panose="020B0604020202020204" pitchFamily="34" charset="0"/>
              </a:rPr>
              <a:t> el. </a:t>
            </a:r>
            <a:r>
              <a:rPr lang="cs-CZ" altLang="en-US" sz="2000" dirty="0">
                <a:latin typeface="Arial" panose="020B0604020202020204" pitchFamily="34" charset="0"/>
                <a:cs typeface="Arial" panose="020B0604020202020204" pitchFamily="34" charset="0"/>
              </a:rPr>
              <a:t>v</a:t>
            </a:r>
            <a:r>
              <a:rPr lang="en-GB" altLang="en-US" sz="2000" dirty="0" err="1">
                <a:latin typeface="Arial" panose="020B0604020202020204" pitchFamily="34" charset="0"/>
                <a:cs typeface="Arial" panose="020B0604020202020204" pitchFamily="34" charset="0"/>
              </a:rPr>
              <a:t>odivost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atd</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lgn="just" eaLnBrk="1" hangingPunct="1">
              <a:lnSpc>
                <a:spcPct val="80000"/>
              </a:lnSpc>
              <a:buFont typeface="Wingdings" pitchFamily="2" charset="2"/>
              <a:buNone/>
            </a:pPr>
            <a:r>
              <a:rPr lang="cs-CZ"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již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výrazný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elektropoz</a:t>
            </a:r>
            <a:r>
              <a:rPr lang="cs-CZ" altLang="en-US" sz="2000" dirty="0" err="1">
                <a:latin typeface="Arial" panose="020B0604020202020204" pitchFamily="34" charset="0"/>
                <a:cs typeface="Arial" panose="020B0604020202020204" pitchFamily="34" charset="0"/>
              </a:rPr>
              <a:t>itivní</a:t>
            </a:r>
            <a:r>
              <a:rPr lang="cs-CZ" altLang="en-US" sz="2000" dirty="0">
                <a:latin typeface="Arial" panose="020B0604020202020204" pitchFamily="34" charset="0"/>
                <a:cs typeface="Arial" panose="020B0604020202020204" pitchFamily="34" charset="0"/>
              </a:rPr>
              <a:t> c</a:t>
            </a:r>
            <a:r>
              <a:rPr lang="en-GB" altLang="en-US" sz="2000" dirty="0" err="1">
                <a:latin typeface="Arial" panose="020B0604020202020204" pitchFamily="34" charset="0"/>
                <a:cs typeface="Arial" panose="020B0604020202020204" pitchFamily="34" charset="0"/>
              </a:rPr>
              <a:t>harakter</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s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algn="just"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a:t>
            </a:r>
            <a:r>
              <a:rPr lang="en-GB" altLang="en-US" sz="2000" dirty="0">
                <a:latin typeface="Arial" panose="020B0604020202020204" pitchFamily="34" charset="0"/>
                <a:cs typeface="Arial" panose="020B0604020202020204" pitchFamily="34" charset="0"/>
              </a:rPr>
              <a:t> + 2H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TeO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100</a:t>
            </a:r>
            <a:r>
              <a:rPr lang="cs-CZ" altLang="en-US" sz="2000" dirty="0">
                <a:latin typeface="Arial" panose="020B0604020202020204" pitchFamily="34" charset="0"/>
                <a:cs typeface="Arial" panose="020B0604020202020204" pitchFamily="34" charset="0"/>
              </a:rPr>
              <a:t> </a:t>
            </a:r>
            <a:r>
              <a:rPr lang="en-GB"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p>
          <a:p>
            <a:pPr algn="just"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TeO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íklad</a:t>
            </a:r>
            <a:r>
              <a:rPr lang="en-GB" altLang="en-US" sz="2000"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amfoterního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oxidu</a:t>
            </a:r>
            <a:r>
              <a:rPr lang="en-GB" altLang="en-US" sz="2000" dirty="0">
                <a:latin typeface="Arial" panose="020B0604020202020204" pitchFamily="34" charset="0"/>
                <a:cs typeface="Arial" panose="020B0604020202020204" pitchFamily="34" charset="0"/>
              </a:rPr>
              <a:t>:</a:t>
            </a:r>
          </a:p>
          <a:p>
            <a:pPr algn="just"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TeO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a:t>
            </a:r>
            <a:r>
              <a:rPr lang="en-GB" altLang="en-US" sz="2000" dirty="0" err="1">
                <a:latin typeface="Arial" panose="020B0604020202020204" pitchFamily="34" charset="0"/>
                <a:cs typeface="Arial" panose="020B0604020202020204" pitchFamily="34" charset="0"/>
              </a:rPr>
              <a:t>HCl</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[Te</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3</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algn="just"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TeO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TeO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algn="just" eaLnBrk="1" hangingPunct="1">
              <a:lnSpc>
                <a:spcPct val="80000"/>
              </a:lnSpc>
              <a:buFont typeface="Wingdings" pitchFamily="2" charset="2"/>
              <a:buNone/>
            </a:pPr>
            <a:r>
              <a:rPr lang="cs-CZ" altLang="en-US" sz="2000" b="1"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Po</a:t>
            </a:r>
            <a:r>
              <a:rPr lang="cs-CZ" altLang="en-US" sz="2000" dirty="0">
                <a:latin typeface="Arial" panose="020B0604020202020204" pitchFamily="34" charset="0"/>
                <a:cs typeface="Arial" panose="020B0604020202020204" pitchFamily="34" charset="0"/>
              </a:rPr>
              <a:t> má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ješt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výrazn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elektropozitivní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cs-CZ" altLang="en-US" sz="2000" dirty="0">
                <a:latin typeface="Arial" panose="020B0604020202020204" pitchFamily="34" charset="0"/>
                <a:cs typeface="Arial" panose="020B0604020202020204" pitchFamily="34" charset="0"/>
              </a:rPr>
              <a:t>, n</a:t>
            </a:r>
            <a:r>
              <a:rPr lang="en-GB" altLang="en-US" sz="2000" dirty="0" err="1">
                <a:latin typeface="Arial" panose="020B0604020202020204" pitchFamily="34" charset="0"/>
                <a:cs typeface="Arial" panose="020B0604020202020204" pitchFamily="34" charset="0"/>
              </a:rPr>
              <a:t>ejd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a:t>
            </a:r>
            <a:r>
              <a:rPr lang="cs-CZ" altLang="en-US" sz="2000" dirty="0">
                <a:latin typeface="Arial" panose="020B0604020202020204" pitchFamily="34" charset="0"/>
                <a:cs typeface="Arial" panose="020B0604020202020204" pitchFamily="34" charset="0"/>
              </a:rPr>
              <a:t> oxidační čísla</a:t>
            </a:r>
            <a:r>
              <a:rPr lang="en-GB" altLang="en-US" sz="2000" dirty="0">
                <a:latin typeface="Arial" panose="020B0604020202020204" pitchFamily="34" charset="0"/>
                <a:cs typeface="Arial" panose="020B0604020202020204" pitchFamily="34" charset="0"/>
              </a:rPr>
              <a:t>: +VI, +IV a –II</a:t>
            </a:r>
            <a:endParaRPr lang="cs-CZ" altLang="en-US" sz="2000" dirty="0">
              <a:latin typeface="Arial" panose="020B0604020202020204" pitchFamily="34" charset="0"/>
              <a:cs typeface="Arial" panose="020B0604020202020204" pitchFamily="34" charset="0"/>
            </a:endParaRPr>
          </a:p>
          <a:p>
            <a:pPr algn="just">
              <a:lnSpc>
                <a:spcPct val="80000"/>
              </a:lnSpc>
              <a:buNone/>
            </a:pPr>
            <a:endParaRPr lang="cs-CZ" altLang="en-US" sz="2000" dirty="0">
              <a:latin typeface="Arial" panose="020B0604020202020204" pitchFamily="34" charset="0"/>
              <a:cs typeface="Arial" panose="020B0604020202020204" pitchFamily="34" charset="0"/>
            </a:endParaRPr>
          </a:p>
          <a:p>
            <a:pPr>
              <a:buNone/>
            </a:pPr>
            <a:r>
              <a:rPr lang="en-GB" altLang="en-US" sz="2000" u="sng" dirty="0">
                <a:latin typeface="Arial" panose="020B0604020202020204" pitchFamily="34" charset="0"/>
                <a:cs typeface="Arial" panose="020B0604020202020204" pitchFamily="34" charset="0"/>
              </a:rPr>
              <a:t>Ox.</a:t>
            </a:r>
            <a:r>
              <a:rPr lang="cs-CZ" altLang="en-US" sz="2000" u="sng" dirty="0">
                <a:latin typeface="Arial" panose="020B0604020202020204" pitchFamily="34" charset="0"/>
                <a:cs typeface="Arial" panose="020B0604020202020204" pitchFamily="34" charset="0"/>
              </a:rPr>
              <a:t> č</a:t>
            </a:r>
            <a:r>
              <a:rPr lang="en-GB" altLang="en-US" sz="2000" u="sng" dirty="0" err="1">
                <a:latin typeface="Arial" panose="020B0604020202020204" pitchFamily="34" charset="0"/>
                <a:cs typeface="Arial" panose="020B0604020202020204" pitchFamily="34" charset="0"/>
              </a:rPr>
              <a:t>íslo</a:t>
            </a:r>
            <a:r>
              <a:rPr lang="en-GB" altLang="en-US" sz="2000" u="sng" dirty="0">
                <a:latin typeface="Arial" panose="020B0604020202020204" pitchFamily="34" charset="0"/>
                <a:cs typeface="Arial" panose="020B0604020202020204" pitchFamily="34" charset="0"/>
              </a:rPr>
              <a:t> VI</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ležité</a:t>
            </a:r>
            <a:r>
              <a:rPr lang="en-GB" altLang="en-US" sz="2000" dirty="0">
                <a:latin typeface="Arial" panose="020B0604020202020204" pitchFamily="34" charset="0"/>
                <a:cs typeface="Arial" panose="020B0604020202020204" pitchFamily="34" charset="0"/>
              </a:rPr>
              <a:t> pro </a:t>
            </a:r>
            <a:r>
              <a:rPr lang="en-GB" altLang="en-US" sz="2000" dirty="0" err="1">
                <a:latin typeface="Arial" panose="020B0604020202020204" pitchFamily="34" charset="0"/>
                <a:cs typeface="Arial" panose="020B0604020202020204" pitchFamily="34" charset="0"/>
              </a:rPr>
              <a:t>kyselinotvorné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MO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kyseliny</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SeO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 H</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TeO</a:t>
            </a:r>
            <a:r>
              <a:rPr lang="en-GB" altLang="en-US" sz="2000" baseline="-25000" dirty="0">
                <a:latin typeface="Arial" panose="020B0604020202020204" pitchFamily="34" charset="0"/>
                <a:cs typeface="Arial" panose="020B0604020202020204" pitchFamily="34" charset="0"/>
              </a:rPr>
              <a:t>6</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stálost</a:t>
            </a:r>
            <a:r>
              <a:rPr lang="en-GB" altLang="en-US" sz="2000" dirty="0">
                <a:latin typeface="Arial" panose="020B0604020202020204" pitchFamily="34" charset="0"/>
                <a:cs typeface="Arial" panose="020B0604020202020204" pitchFamily="34" charset="0"/>
              </a:rPr>
              <a:t> ox.</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ísla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klesá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podél</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skupiny</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proto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SeO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 H</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TeO</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chovají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ox</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en-GB" altLang="en-US" sz="2000" dirty="0">
                <a:latin typeface="Arial" panose="020B0604020202020204" pitchFamily="34" charset="0"/>
                <a:cs typeface="Arial" panose="020B0604020202020204" pitchFamily="34" charset="0"/>
              </a:rPr>
              <a:t>:</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Au + 6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SeO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Au</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(SeO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SeO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 + H</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TeO</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 S + </a:t>
            </a:r>
            <a:r>
              <a:rPr lang="en-GB" altLang="en-US" sz="2000" dirty="0" err="1">
                <a:latin typeface="Arial" panose="020B0604020202020204" pitchFamily="34" charset="0"/>
                <a:cs typeface="Arial" panose="020B0604020202020204" pitchFamily="34" charset="0"/>
              </a:rPr>
              <a:t>Te</a:t>
            </a:r>
            <a:r>
              <a:rPr lang="en-GB" altLang="en-US" sz="2000" dirty="0">
                <a:latin typeface="Arial" panose="020B0604020202020204" pitchFamily="34" charset="0"/>
                <a:cs typeface="Arial" panose="020B0604020202020204" pitchFamily="34" charset="0"/>
              </a:rPr>
              <a:t> + 6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a:buNone/>
            </a:pPr>
            <a:r>
              <a:rPr lang="cs-CZ" altLang="en-US" sz="2000" dirty="0">
                <a:latin typeface="Arial" panose="020B0604020202020204" pitchFamily="34" charset="0"/>
                <a:cs typeface="Arial" panose="020B0604020202020204" pitchFamily="34" charset="0"/>
              </a:rPr>
              <a:t>	</a:t>
            </a:r>
            <a:endParaRPr lang="cs-CZ" altLang="en-US" sz="18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846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72372" y="419103"/>
            <a:ext cx="4995278" cy="3477875"/>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Biotechnologická příprava vodíku</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Fotobiologické štěpení vody pomocí řas</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Fermentace resp. </a:t>
            </a:r>
            <a:r>
              <a:rPr lang="cs-CZ" sz="2000" dirty="0" err="1">
                <a:latin typeface="Arial" panose="020B0604020202020204" pitchFamily="34" charset="0"/>
                <a:cs typeface="Arial" panose="020B0604020202020204" pitchFamily="34" charset="0"/>
              </a:rPr>
              <a:t>fotofermentace</a:t>
            </a:r>
            <a:r>
              <a:rPr lang="cs-CZ" sz="2000" dirty="0">
                <a:latin typeface="Arial" panose="020B0604020202020204" pitchFamily="34" charset="0"/>
                <a:cs typeface="Arial" panose="020B0604020202020204" pitchFamily="34" charset="0"/>
              </a:rPr>
              <a:t> biomasy</a:t>
            </a:r>
          </a:p>
          <a:p>
            <a:r>
              <a:rPr lang="cs-CZ" sz="2000" dirty="0">
                <a:latin typeface="Arial" panose="020B0604020202020204" pitchFamily="34" charset="0"/>
                <a:cs typeface="Arial" panose="020B0604020202020204" pitchFamily="34" charset="0"/>
              </a:rPr>
              <a:t> pomocí anaerobních bakterií</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Enzymatický rozklad celulózy</a:t>
            </a:r>
          </a:p>
          <a:p>
            <a:endParaRPr lang="cs-CZ" sz="20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Biokatalytická</a:t>
            </a:r>
            <a:r>
              <a:rPr lang="cs-CZ" sz="2000" dirty="0">
                <a:latin typeface="Arial" panose="020B0604020202020204" pitchFamily="34" charset="0"/>
                <a:cs typeface="Arial" panose="020B0604020202020204" pitchFamily="34" charset="0"/>
              </a:rPr>
              <a:t> elektrolýza</a:t>
            </a:r>
          </a:p>
        </p:txBody>
      </p:sp>
      <p:sp>
        <p:nvSpPr>
          <p:cNvPr id="6" name="TextovéPole 5"/>
          <p:cNvSpPr txBox="1"/>
          <p:nvPr/>
        </p:nvSpPr>
        <p:spPr>
          <a:xfrm>
            <a:off x="304800" y="5495928"/>
            <a:ext cx="8553450" cy="1138773"/>
          </a:xfrm>
          <a:prstGeom prst="rect">
            <a:avLst/>
          </a:prstGeom>
          <a:noFill/>
        </p:spPr>
        <p:txBody>
          <a:bodyPr wrap="square" rtlCol="0">
            <a:spAutoFit/>
          </a:bodyPr>
          <a:lstStyle/>
          <a:p>
            <a:r>
              <a:rPr lang="cs-CZ" sz="2000" b="1" dirty="0">
                <a:latin typeface="Arial" panose="020B0604020202020204" pitchFamily="34" charset="0"/>
                <a:cs typeface="Arial" panose="020B0604020202020204" pitchFamily="34" charset="0"/>
              </a:rPr>
              <a:t>Další metody</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fotokatalytický, termický nebo radiolytický rozklad vody, </a:t>
            </a:r>
            <a:r>
              <a:rPr lang="cs-CZ" sz="2000" dirty="0" err="1">
                <a:latin typeface="Arial" panose="020B0604020202020204" pitchFamily="34" charset="0"/>
                <a:cs typeface="Arial" panose="020B0604020202020204" pitchFamily="34" charset="0"/>
              </a:rPr>
              <a:t>ferrosilikonová</a:t>
            </a:r>
            <a:r>
              <a:rPr lang="cs-CZ" sz="2000" dirty="0">
                <a:latin typeface="Arial" panose="020B0604020202020204" pitchFamily="34" charset="0"/>
                <a:cs typeface="Arial" panose="020B0604020202020204" pitchFamily="34" charset="0"/>
              </a:rPr>
              <a:t> metoda, …</a:t>
            </a:r>
          </a:p>
        </p:txBody>
      </p:sp>
      <p:pic>
        <p:nvPicPr>
          <p:cNvPr id="195588" name="Picture 4" descr="SchÃ©ma bioprodukce vodÃ­ku pomocÃ­ dvoustupÅovÃ© ferment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067053"/>
            <a:ext cx="312420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195590" name="Picture 6" descr="Design âflat-plateâ fotobioreaktoru; prototyp sluneÄnÃ­ho kolekto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973" y="376868"/>
            <a:ext cx="3309027" cy="248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1025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52400" y="104776"/>
            <a:ext cx="8839200" cy="6300788"/>
          </a:xfrm>
        </p:spPr>
        <p:txBody>
          <a:bodyPr>
            <a:normAutofit/>
          </a:bodyPr>
          <a:lstStyle/>
          <a:p>
            <a:pPr marL="0" indent="0" algn="just" eaLnBrk="1" hangingPunct="1">
              <a:buNone/>
            </a:pP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SeO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silné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koordinace</a:t>
            </a:r>
            <a:r>
              <a:rPr lang="en-GB" altLang="en-US" sz="2000" dirty="0">
                <a:latin typeface="Arial" panose="020B0604020202020204" pitchFamily="34" charset="0"/>
                <a:cs typeface="Arial" panose="020B0604020202020204" pitchFamily="34" charset="0"/>
              </a:rPr>
              <a:t> 4 atom</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kolem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centrálního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chalkogenu</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TeO</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slabá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koordina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oktaedr</a:t>
            </a:r>
            <a:r>
              <a:rPr lang="en-GB" altLang="en-US" sz="2000" dirty="0">
                <a:latin typeface="Arial" panose="020B0604020202020204" pitchFamily="34" charset="0"/>
                <a:cs typeface="Arial" panose="020B0604020202020204" pitchFamily="34" charset="0"/>
              </a:rPr>
              <a:t> (6 OH</a:t>
            </a:r>
            <a:r>
              <a:rPr lang="en-GB" altLang="en-US" sz="2000" baseline="30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skupin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kolem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velkého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atomu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obtížná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disociace</a:t>
            </a:r>
            <a:r>
              <a:rPr lang="en-GB" altLang="en-US" sz="2000" dirty="0">
                <a:latin typeface="Arial" panose="020B0604020202020204" pitchFamily="34" charset="0"/>
                <a:cs typeface="Arial" panose="020B0604020202020204" pitchFamily="34" charset="0"/>
              </a:rPr>
              <a:t> H</a:t>
            </a:r>
            <a:r>
              <a:rPr lang="en-GB" altLang="en-US" sz="2000" baseline="30000" dirty="0">
                <a:latin typeface="Arial" panose="020B0604020202020204" pitchFamily="34" charset="0"/>
                <a:cs typeface="Arial" panose="020B0604020202020204" pitchFamily="34" charset="0"/>
              </a:rPr>
              <a:t>+</a:t>
            </a:r>
            <a:endParaRPr lang="cs-CZ" altLang="en-US" sz="2000" u="sng" dirty="0">
              <a:latin typeface="Arial" panose="020B0604020202020204" pitchFamily="34" charset="0"/>
              <a:cs typeface="Arial" panose="020B0604020202020204" pitchFamily="34" charset="0"/>
            </a:endParaRPr>
          </a:p>
          <a:p>
            <a:pPr marL="0" indent="0" algn="just" eaLnBrk="1" hangingPunct="1">
              <a:buNone/>
            </a:pPr>
            <a:endParaRPr lang="cs-CZ" altLang="en-US" sz="800" u="sng" dirty="0">
              <a:latin typeface="Arial" panose="020B0604020202020204" pitchFamily="34" charset="0"/>
              <a:cs typeface="Arial" panose="020B0604020202020204" pitchFamily="34" charset="0"/>
            </a:endParaRPr>
          </a:p>
          <a:p>
            <a:pPr marL="0" indent="0" algn="just" eaLnBrk="1" hangingPunct="1">
              <a:buNone/>
            </a:pPr>
            <a:endParaRPr lang="cs-CZ" altLang="en-US" sz="800" u="sng" dirty="0">
              <a:latin typeface="Arial" panose="020B0604020202020204" pitchFamily="34" charset="0"/>
              <a:cs typeface="Arial" panose="020B0604020202020204" pitchFamily="34" charset="0"/>
            </a:endParaRPr>
          </a:p>
          <a:p>
            <a:pPr marL="0" indent="0" algn="just" eaLnBrk="1" hangingPunct="1">
              <a:buNone/>
            </a:pPr>
            <a:r>
              <a:rPr lang="en-GB" altLang="en-US" sz="2000" u="sng" dirty="0">
                <a:latin typeface="Arial" panose="020B0604020202020204" pitchFamily="34" charset="0"/>
                <a:cs typeface="Arial" panose="020B0604020202020204" pitchFamily="34" charset="0"/>
              </a:rPr>
              <a:t>Ox. </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íslo</a:t>
            </a:r>
            <a:r>
              <a:rPr lang="en-GB" altLang="en-US" sz="2000" u="sng" dirty="0">
                <a:latin typeface="Arial" panose="020B0604020202020204" pitchFamily="34" charset="0"/>
                <a:cs typeface="Arial" panose="020B0604020202020204" pitchFamily="34" charset="0"/>
              </a:rPr>
              <a:t> IV:</a:t>
            </a:r>
            <a:r>
              <a:rPr lang="cs-CZ" altLang="en-US" sz="2000" u="sng"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ty</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mocenství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projevuje</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inidlo</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Se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mírné</a:t>
            </a:r>
            <a:r>
              <a:rPr lang="en-GB" altLang="en-US" sz="2000" dirty="0">
                <a:latin typeface="Arial" panose="020B0604020202020204" pitchFamily="34" charset="0"/>
                <a:cs typeface="Arial" panose="020B0604020202020204" pitchFamily="34" charset="0"/>
              </a:rPr>
              <a:t> ox</a:t>
            </a:r>
            <a:r>
              <a:rPr lang="cs-CZ" altLang="en-US" sz="2000" dirty="0" err="1">
                <a:latin typeface="Arial" panose="020B0604020202020204" pitchFamily="34" charset="0"/>
                <a:cs typeface="Arial" panose="020B0604020202020204" pitchFamily="34" charset="0"/>
              </a:rPr>
              <a:t>idační</a:t>
            </a:r>
            <a:r>
              <a:rPr lang="cs-CZ" altLang="en-US" sz="2000" dirty="0">
                <a:latin typeface="Arial" panose="020B0604020202020204" pitchFamily="34" charset="0"/>
                <a:cs typeface="Arial" panose="020B0604020202020204" pitchFamily="34" charset="0"/>
              </a:rPr>
              <a:t> č</a:t>
            </a:r>
            <a:r>
              <a:rPr lang="en-GB" altLang="en-US" sz="2000" dirty="0" err="1">
                <a:latin typeface="Arial" panose="020B0604020202020204" pitchFamily="34" charset="0"/>
                <a:cs typeface="Arial" panose="020B0604020202020204" pitchFamily="34" charset="0"/>
              </a:rPr>
              <a:t>inidlo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vzhledem</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elementárnímu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stavu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mírné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vzhledem</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selenovým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eninám</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Z</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znám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pouze</a:t>
            </a:r>
            <a:r>
              <a:rPr lang="en-GB" altLang="en-US" sz="2000" dirty="0">
                <a:latin typeface="Arial" panose="020B0604020202020204" pitchFamily="34" charset="0"/>
                <a:cs typeface="Arial" panose="020B0604020202020204" pitchFamily="34" charset="0"/>
              </a:rPr>
              <a:t> TeI</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leh</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chalkogeny</a:t>
            </a:r>
            <a:r>
              <a:rPr lang="en-GB" altLang="en-US" sz="2000" dirty="0">
                <a:latin typeface="Arial" panose="020B0604020202020204" pitchFamily="34" charset="0"/>
                <a:cs typeface="Arial" panose="020B0604020202020204" pitchFamily="34" charset="0"/>
              </a:rPr>
              <a:t> by </a:t>
            </a:r>
            <a:r>
              <a:rPr lang="en-GB" altLang="en-US" sz="2000" dirty="0" err="1">
                <a:latin typeface="Arial" panose="020B0604020202020204" pitchFamily="34" charset="0"/>
                <a:cs typeface="Arial" panose="020B0604020202020204" pitchFamily="34" charset="0"/>
              </a:rPr>
              <a:t>zp</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sobily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oxidaci</a:t>
            </a:r>
            <a:r>
              <a:rPr lang="en-GB" altLang="en-US" sz="2000" dirty="0">
                <a:latin typeface="Arial" panose="020B0604020202020204" pitchFamily="34" charset="0"/>
                <a:cs typeface="Arial" panose="020B0604020202020204" pitchFamily="34" charset="0"/>
              </a:rPr>
              <a:t> I</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gn="just">
              <a:buFontTx/>
              <a:buChar char="-"/>
            </a:pP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ty</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mocných</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chalkogen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chovají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Lewisovy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snadný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a:t>
            </a:r>
            <a:r>
              <a:rPr lang="cs-CZ" altLang="en-US" sz="2000" dirty="0" err="1">
                <a:latin typeface="Arial" panose="020B0604020202020204" pitchFamily="34" charset="0"/>
                <a:cs typeface="Arial" panose="020B0604020202020204" pitchFamily="34" charset="0"/>
              </a:rPr>
              <a:t>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 </a:t>
            </a:r>
            <a:r>
              <a:rPr lang="en-GB" altLang="en-US" sz="2000" baseline="30000" dirty="0">
                <a:latin typeface="Arial" panose="020B0604020202020204" pitchFamily="34" charset="0"/>
                <a:cs typeface="Arial" panose="020B0604020202020204" pitchFamily="34" charset="0"/>
              </a:rPr>
              <a:t>IV</a:t>
            </a:r>
            <a:r>
              <a:rPr lang="en-GB" altLang="en-US" sz="2000" dirty="0">
                <a:latin typeface="Arial" panose="020B0604020202020204" pitchFamily="34" charset="0"/>
                <a:cs typeface="Arial" panose="020B0604020202020204" pitchFamily="34" charset="0"/>
              </a:rPr>
              <a:t>X</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 [M</a:t>
            </a:r>
            <a:r>
              <a:rPr lang="en-GB" altLang="en-US" sz="2000" baseline="30000" dirty="0">
                <a:latin typeface="Arial" panose="020B0604020202020204" pitchFamily="34" charset="0"/>
                <a:cs typeface="Arial" panose="020B0604020202020204" pitchFamily="34" charset="0"/>
              </a:rPr>
              <a:t>IV</a:t>
            </a:r>
            <a:r>
              <a:rPr lang="en-GB" altLang="en-US" sz="2000" dirty="0">
                <a:latin typeface="Arial" panose="020B0604020202020204" pitchFamily="34" charset="0"/>
                <a:cs typeface="Arial" panose="020B0604020202020204" pitchFamily="34" charset="0"/>
              </a:rPr>
              <a:t>X</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a:t>
            </a:r>
          </a:p>
          <a:p>
            <a:pPr algn="just">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potvrzení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stálosti</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ty</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mocenství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 </a:t>
            </a:r>
            <a:r>
              <a:rPr lang="en-GB" altLang="en-US" sz="2000" dirty="0" err="1">
                <a:latin typeface="Arial" panose="020B0604020202020204" pitchFamily="34" charset="0"/>
                <a:cs typeface="Arial" panose="020B0604020202020204" pitchFamily="34" charset="0"/>
              </a:rPr>
              <a:t>tvorb</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dochází</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zah</a:t>
            </a:r>
            <a:r>
              <a:rPr lang="cs-CZ" altLang="en-US" sz="2000" u="sng" dirty="0">
                <a:latin typeface="Arial" panose="020B0604020202020204" pitchFamily="34" charset="0"/>
                <a:cs typeface="Arial" panose="020B0604020202020204" pitchFamily="34" charset="0"/>
              </a:rPr>
              <a:t>ř</a:t>
            </a:r>
            <a:r>
              <a:rPr lang="en-GB" altLang="en-US" sz="2000" u="sng" dirty="0" err="1">
                <a:latin typeface="Arial" panose="020B0604020202020204" pitchFamily="34" charset="0"/>
                <a:cs typeface="Arial" panose="020B0604020202020204" pitchFamily="34" charset="0"/>
              </a:rPr>
              <a:t>íváním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tetrahalogenid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gn="just">
              <a:buNone/>
            </a:pPr>
            <a:endParaRPr lang="cs-CZ" altLang="en-US" sz="800" dirty="0">
              <a:latin typeface="Arial" panose="020B0604020202020204" pitchFamily="34" charset="0"/>
              <a:cs typeface="Arial" panose="020B0604020202020204" pitchFamily="34" charset="0"/>
            </a:endParaRPr>
          </a:p>
          <a:p>
            <a:pPr algn="just">
              <a:buNone/>
            </a:pPr>
            <a:endParaRPr lang="cs-CZ" altLang="en-US" sz="800" dirty="0">
              <a:latin typeface="Arial" panose="020B0604020202020204" pitchFamily="34" charset="0"/>
              <a:cs typeface="Arial" panose="020B0604020202020204" pitchFamily="34" charset="0"/>
            </a:endParaRPr>
          </a:p>
          <a:p>
            <a:pPr marL="0" indent="0" algn="just">
              <a:buNone/>
            </a:pPr>
            <a:r>
              <a:rPr lang="en-GB" altLang="en-US" sz="2000" u="sng" dirty="0">
                <a:latin typeface="Arial" panose="020B0604020202020204" pitchFamily="34" charset="0"/>
                <a:cs typeface="Arial" panose="020B0604020202020204" pitchFamily="34" charset="0"/>
              </a:rPr>
              <a:t>Ox.</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íslo</a:t>
            </a:r>
            <a:r>
              <a:rPr lang="en-GB" altLang="en-US" sz="2000" u="sng" dirty="0">
                <a:latin typeface="Arial" panose="020B0604020202020204" pitchFamily="34" charset="0"/>
                <a:cs typeface="Arial" panose="020B0604020202020204" pitchFamily="34" charset="0"/>
              </a:rPr>
              <a:t> -II:</a:t>
            </a:r>
            <a:r>
              <a:rPr lang="cs-CZ" altLang="en-US" sz="2000" u="sng"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charakteristické</a:t>
            </a:r>
            <a:r>
              <a:rPr lang="en-GB" altLang="en-US" sz="2000" dirty="0">
                <a:latin typeface="Arial" panose="020B0604020202020204" pitchFamily="34" charset="0"/>
                <a:cs typeface="Arial" panose="020B0604020202020204" pitchFamily="34" charset="0"/>
              </a:rPr>
              <a:t> pro </a:t>
            </a:r>
            <a:r>
              <a:rPr lang="en-GB" altLang="en-US" sz="2000" dirty="0" err="1">
                <a:latin typeface="Arial" panose="020B0604020202020204" pitchFamily="34" charset="0"/>
                <a:cs typeface="Arial" panose="020B0604020202020204" pitchFamily="34" charset="0"/>
              </a:rPr>
              <a:t>kyslík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základní</a:t>
            </a:r>
            <a:r>
              <a:rPr lang="en-GB" altLang="en-US" sz="2000" dirty="0">
                <a:latin typeface="Arial" panose="020B0604020202020204" pitchFamily="34" charset="0"/>
                <a:cs typeface="Arial" panose="020B0604020202020204" pitchFamily="34" charset="0"/>
              </a:rPr>
              <a:t> ox.</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íslo</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u </a:t>
            </a:r>
            <a:r>
              <a:rPr lang="en-GB" altLang="en-US" sz="2000" dirty="0" err="1">
                <a:latin typeface="Arial" panose="020B0604020202020204" pitchFamily="34" charset="0"/>
                <a:cs typeface="Arial" panose="020B0604020202020204" pitchFamily="34" charset="0"/>
              </a:rPr>
              <a:t>ostatních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chalkogen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význam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menší</a:t>
            </a:r>
            <a:endParaRPr lang="en-GB" altLang="en-US" sz="2000" dirty="0">
              <a:latin typeface="Arial" panose="020B0604020202020204" pitchFamily="34" charset="0"/>
              <a:cs typeface="Arial" panose="020B0604020202020204" pitchFamily="34" charset="0"/>
            </a:endParaRPr>
          </a:p>
          <a:p>
            <a:pPr algn="just">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základní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hydridy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chalkogenidy</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8681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76200" y="228600"/>
            <a:ext cx="8915400" cy="6400800"/>
          </a:xfrm>
        </p:spPr>
        <p:txBody>
          <a:bodyPr>
            <a:noAutofit/>
          </a:bodyPr>
          <a:lstStyle/>
          <a:p>
            <a:pPr marL="0" indent="0" eaLnBrk="1" hangingPunct="1">
              <a:buNone/>
            </a:pPr>
            <a:r>
              <a:rPr lang="cs-CZ" altLang="en-US" sz="2000" u="sng" dirty="0">
                <a:latin typeface="Arial" panose="020B0604020202020204" pitchFamily="34" charset="0"/>
                <a:cs typeface="Arial" panose="020B0604020202020204" pitchFamily="34" charset="0"/>
              </a:rPr>
              <a:t>Vazebné poměry</a:t>
            </a:r>
            <a:r>
              <a:rPr lang="cs-CZ" altLang="en-US" sz="2000" dirty="0">
                <a:latin typeface="Arial" panose="020B0604020202020204" pitchFamily="34" charset="0"/>
                <a:cs typeface="Arial" panose="020B0604020202020204" pitchFamily="34" charset="0"/>
              </a:rPr>
              <a:t> v chalkogenidech závisejí na elektronegativitě příslušného kovu a chalkogenu.</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u silně elektropozitivních kovů (alk. kovy, kovy alk. zemin) se silně elektronegativní chalkogeny (O, S) se tvoří krystalové struktury s iontovým charakterem</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s klesajícím rozdílem elektronegativit ubývá iontový charakter ve prospěch kovalentního charakteru (chemie chalkogenů = především chemie kovalentních sloučenin)</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U </a:t>
            </a:r>
            <a:r>
              <a:rPr lang="en-GB" altLang="en-US" sz="2000" dirty="0" err="1">
                <a:latin typeface="Arial" panose="020B0604020202020204" pitchFamily="34" charset="0"/>
                <a:cs typeface="Arial" panose="020B0604020202020204" pitchFamily="34" charset="0"/>
              </a:rPr>
              <a:t>chalkogen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dochází</a:t>
            </a:r>
            <a:r>
              <a:rPr lang="en-GB" altLang="en-US" sz="2000" dirty="0">
                <a:latin typeface="Arial" panose="020B0604020202020204" pitchFamily="34" charset="0"/>
                <a:cs typeface="Arial" panose="020B0604020202020204" pitchFamily="34" charset="0"/>
              </a:rPr>
              <a:t> k </a:t>
            </a:r>
            <a:r>
              <a:rPr lang="cs-CZ" altLang="en-US" sz="2000" i="1" dirty="0">
                <a:latin typeface="Arial" panose="020B0604020202020204" pitchFamily="34" charset="0"/>
                <a:cs typeface="Arial" panose="020B0604020202020204" pitchFamily="34" charset="0"/>
              </a:rPr>
              <a:t>ř</a:t>
            </a:r>
            <a:r>
              <a:rPr lang="en-GB" altLang="en-US" sz="2000" i="1" dirty="0">
                <a:latin typeface="Arial" panose="020B0604020202020204" pitchFamily="34" charset="0"/>
                <a:cs typeface="Arial" panose="020B0604020202020204" pitchFamily="34" charset="0"/>
              </a:rPr>
              <a:t>et</a:t>
            </a:r>
            <a:r>
              <a:rPr lang="cs-CZ" altLang="en-US" sz="2000" i="1" dirty="0">
                <a:latin typeface="Arial" panose="020B0604020202020204" pitchFamily="34" charset="0"/>
                <a:cs typeface="Arial" panose="020B0604020202020204" pitchFamily="34" charset="0"/>
              </a:rPr>
              <a:t>ě</a:t>
            </a:r>
            <a:r>
              <a:rPr lang="en-GB" altLang="en-US" sz="2000" i="1" dirty="0" err="1">
                <a:latin typeface="Arial" panose="020B0604020202020204" pitchFamily="34" charset="0"/>
                <a:cs typeface="Arial" panose="020B0604020202020204" pitchFamily="34" charset="0"/>
              </a:rPr>
              <a:t>zení</a:t>
            </a:r>
            <a:r>
              <a:rPr lang="en-GB" altLang="en-US" sz="2000" i="1" dirty="0">
                <a:latin typeface="Arial" panose="020B0604020202020204" pitchFamily="34" charset="0"/>
                <a:cs typeface="Arial" panose="020B0604020202020204" pitchFamily="34" charset="0"/>
              </a:rPr>
              <a:t> atom</a:t>
            </a:r>
            <a:r>
              <a:rPr lang="cs-CZ" altLang="en-US" sz="2000" i="1"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hlavn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u </a:t>
            </a:r>
            <a:r>
              <a:rPr lang="en-GB" altLang="en-US" sz="2000" b="1" dirty="0" err="1">
                <a:latin typeface="Arial" panose="020B0604020202020204" pitchFamily="34" charset="0"/>
                <a:cs typeface="Arial" panose="020B0604020202020204" pitchFamily="34" charset="0"/>
              </a:rPr>
              <a:t>síry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eninách</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vodíkem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halogeny</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chlorsulfanech</a:t>
            </a:r>
            <a:r>
              <a:rPr lang="en-GB" altLang="en-US" sz="2000" dirty="0">
                <a:latin typeface="Arial" panose="020B0604020202020204" pitchFamily="34" charset="0"/>
                <a:cs typeface="Arial" panose="020B0604020202020204" pitchFamily="34" charset="0"/>
              </a:rPr>
              <a:t> S</a:t>
            </a:r>
            <a:r>
              <a:rPr lang="en-GB" altLang="en-US" sz="2000" baseline="-25000" dirty="0">
                <a:latin typeface="Arial" panose="020B0604020202020204" pitchFamily="34" charset="0"/>
                <a:cs typeface="Arial" panose="020B0604020202020204" pitchFamily="34" charset="0"/>
              </a:rPr>
              <a:t>n</a:t>
            </a:r>
            <a:r>
              <a:rPr lang="en-GB" altLang="en-US" sz="2000" dirty="0">
                <a:latin typeface="Arial" panose="020B0604020202020204" pitchFamily="34" charset="0"/>
                <a:cs typeface="Arial" panose="020B0604020202020204" pitchFamily="34" charset="0"/>
              </a:rPr>
              <a:t>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 = </a:t>
            </a:r>
            <a:r>
              <a:rPr lang="en-GB" altLang="en-US" sz="2000" dirty="0" err="1">
                <a:latin typeface="Arial" panose="020B0604020202020204" pitchFamily="34" charset="0"/>
                <a:cs typeface="Arial" panose="020B0604020202020204" pitchFamily="34" charset="0"/>
              </a:rPr>
              <a:t>až</a:t>
            </a:r>
            <a:r>
              <a:rPr lang="en-GB" altLang="en-US" sz="2000" dirty="0">
                <a:latin typeface="Arial" panose="020B0604020202020204" pitchFamily="34" charset="0"/>
                <a:cs typeface="Arial" panose="020B0604020202020204" pitchFamily="34" charset="0"/>
              </a:rPr>
              <a:t> 100), v </a:t>
            </a:r>
            <a:r>
              <a:rPr lang="en-GB" altLang="en-US" sz="2000" dirty="0" err="1">
                <a:latin typeface="Arial" panose="020B0604020202020204" pitchFamily="34" charset="0"/>
                <a:cs typeface="Arial" panose="020B0604020202020204" pitchFamily="34" charset="0"/>
              </a:rPr>
              <a:t>kyslíkatých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kyselinách</a:t>
            </a:r>
            <a:r>
              <a:rPr lang="en-GB" altLang="en-US" sz="2000" dirty="0">
                <a:latin typeface="Arial" panose="020B0604020202020204" pitchFamily="34" charset="0"/>
                <a:cs typeface="Arial" panose="020B0604020202020204" pitchFamily="34" charset="0"/>
              </a:rPr>
              <a:t>, u </a:t>
            </a:r>
            <a:r>
              <a:rPr lang="en-GB" altLang="en-US" sz="2000" dirty="0" err="1">
                <a:latin typeface="Arial" panose="020B0604020202020204" pitchFamily="34" charset="0"/>
                <a:cs typeface="Arial" panose="020B0604020202020204" pitchFamily="34" charset="0"/>
              </a:rPr>
              <a:t>samotné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síry</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kapalném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stavu</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zce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až</a:t>
            </a:r>
            <a:r>
              <a:rPr lang="en-GB" altLang="en-US" sz="2000" dirty="0">
                <a:latin typeface="Arial" panose="020B0604020202020204" pitchFamily="34" charset="0"/>
                <a:cs typeface="Arial" panose="020B0604020202020204" pitchFamily="34" charset="0"/>
              </a:rPr>
              <a:t> 10</a:t>
            </a:r>
            <a:r>
              <a:rPr lang="en-GB" altLang="en-US" sz="2000" baseline="30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atom</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síry</a:t>
            </a: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p>
          <a:p>
            <a:pPr>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daleko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mén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projevuje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zení</a:t>
            </a:r>
            <a:r>
              <a:rPr lang="en-GB" altLang="en-US" sz="2000" dirty="0">
                <a:latin typeface="Arial" panose="020B0604020202020204" pitchFamily="34" charset="0"/>
                <a:cs typeface="Arial" panose="020B0604020202020204" pitchFamily="34" charset="0"/>
              </a:rPr>
              <a:t> u </a:t>
            </a:r>
            <a:r>
              <a:rPr lang="en-GB" altLang="en-US" sz="2000" dirty="0" err="1">
                <a:latin typeface="Arial" panose="020B0604020202020204" pitchFamily="34" charset="0"/>
                <a:cs typeface="Arial" panose="020B0604020202020204" pitchFamily="34" charset="0"/>
              </a:rPr>
              <a:t>ostatních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chalkogen</a:t>
            </a:r>
            <a:r>
              <a:rPr lang="cs-CZ" altLang="en-US" sz="2000" dirty="0">
                <a:latin typeface="Arial" panose="020B0604020202020204" pitchFamily="34" charset="0"/>
                <a:cs typeface="Arial" panose="020B0604020202020204" pitchFamily="34" charset="0"/>
              </a:rPr>
              <a:t>ů</a:t>
            </a: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kyslík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ozon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peroxoslou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eniny</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 funk</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skupinou</a:t>
            </a:r>
            <a:r>
              <a:rPr lang="en-GB" altLang="en-US" sz="2000" dirty="0">
                <a:latin typeface="Arial" panose="020B0604020202020204" pitchFamily="34" charset="0"/>
                <a:cs typeface="Arial" panose="020B0604020202020204" pitchFamily="34" charset="0"/>
              </a:rPr>
              <a:t> -O-O-, </a:t>
            </a:r>
            <a:r>
              <a:rPr lang="en-GB" altLang="en-US" sz="2000" dirty="0" err="1">
                <a:latin typeface="Arial" panose="020B0604020202020204" pitchFamily="34" charset="0"/>
                <a:cs typeface="Arial" panose="020B0604020202020204" pitchFamily="34" charset="0"/>
              </a:rPr>
              <a:t>nejdelší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zec</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nalezen</a:t>
            </a:r>
            <a:r>
              <a:rPr lang="en-GB" altLang="en-US" sz="2000" dirty="0">
                <a:latin typeface="Arial" panose="020B0604020202020204" pitchFamily="34" charset="0"/>
                <a:cs typeface="Arial" panose="020B0604020202020204" pitchFamily="34" charset="0"/>
              </a:rPr>
              <a:t> u 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F</a:t>
            </a:r>
            <a:r>
              <a:rPr lang="en-GB" altLang="en-US" sz="2000" baseline="-25000" dirty="0">
                <a:latin typeface="Arial" panose="020B0604020202020204" pitchFamily="34" charset="0"/>
                <a:cs typeface="Arial" panose="020B0604020202020204" pitchFamily="34" charset="0"/>
              </a:rPr>
              <a:t>2</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selen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Se</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Cl</a:t>
            </a:r>
            <a:r>
              <a:rPr lang="en-GB" altLang="en-US" sz="2000" baseline="-25000" dirty="0">
                <a:latin typeface="Arial" panose="020B0604020202020204" pitchFamily="34" charset="0"/>
                <a:cs typeface="Arial" panose="020B0604020202020204" pitchFamily="34" charset="0"/>
              </a:rPr>
              <a:t>2</a:t>
            </a:r>
            <a:endParaRPr lang="cs-CZ" altLang="en-US" sz="2000" baseline="-25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4200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1295400"/>
            <a:ext cx="8686800" cy="532453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plynný chemický prvek, tvořící druhou hlavní složku zemské atmosféry. Je biogenním prvkem a jeho přítomnost je nezbytná pro existenci většiny živých organismů na této planetě</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Na Zemi je kyslík velmi rozšířeným prvkem. V atmosféře tvoří plynný kyslík 21 objemových procent.</a:t>
            </a:r>
          </a:p>
          <a:p>
            <a:pPr algn="just"/>
            <a:r>
              <a:rPr lang="cs-CZ" sz="2000" dirty="0">
                <a:latin typeface="Arial" panose="020B0604020202020204" pitchFamily="34" charset="0"/>
                <a:cs typeface="Arial" panose="020B0604020202020204" pitchFamily="34" charset="0"/>
              </a:rPr>
              <a:t>Voda oceánů, které pokrývají 2/3 zemského povrchu, je hmotnostně z 90 % složena z kyslíku.</a:t>
            </a:r>
          </a:p>
          <a:p>
            <a:pPr>
              <a:buFontTx/>
              <a:buChar char="-"/>
            </a:pPr>
            <a:r>
              <a:rPr lang="cs-CZ" sz="2000" dirty="0">
                <a:latin typeface="Arial" panose="020B0604020202020204" pitchFamily="34" charset="0"/>
                <a:cs typeface="Arial" panose="020B0604020202020204" pitchFamily="34" charset="0"/>
              </a:rPr>
              <a:t>	V zemské kůře je kyslík majoritním prvkem, je přítomen téměř ve všech horninách, v</a:t>
            </a:r>
            <a:r>
              <a:rPr lang="en-US" sz="2000" dirty="0">
                <a:latin typeface="Arial" panose="020B0604020202020204" pitchFamily="34" charset="0"/>
                <a:cs typeface="Arial" panose="020B0604020202020204" pitchFamily="34" charset="0"/>
              </a:rPr>
              <a:t>e form</a:t>
            </a:r>
            <a:r>
              <a:rPr lang="cs-CZ" sz="2000" dirty="0">
                <a:latin typeface="Arial" panose="020B0604020202020204" pitchFamily="34" charset="0"/>
                <a:cs typeface="Arial" panose="020B0604020202020204" pitchFamily="34" charset="0"/>
              </a:rPr>
              <a:t>ě</a:t>
            </a:r>
            <a:r>
              <a:rPr lang="en-US"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oxoaniont</a:t>
            </a:r>
            <a:r>
              <a:rPr lang="cs-CZ" altLang="cs-CZ" sz="2000" dirty="0">
                <a:latin typeface="Arial" panose="020B0604020202020204" pitchFamily="34" charset="0"/>
                <a:cs typeface="Arial" panose="020B0604020202020204" pitchFamily="34" charset="0"/>
              </a:rPr>
              <a:t>ů</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hlinitok</a:t>
            </a:r>
            <a:r>
              <a:rPr lang="cs-CZ" altLang="cs-CZ" sz="2000" dirty="0">
                <a:latin typeface="Arial" panose="020B0604020202020204" pitchFamily="34" charset="0"/>
                <a:cs typeface="Arial" panose="020B0604020202020204" pitchFamily="34" charset="0"/>
              </a:rPr>
              <a:t>ř</a:t>
            </a:r>
            <a:r>
              <a:rPr lang="en-GB" altLang="cs-CZ" sz="2000" dirty="0" err="1">
                <a:latin typeface="Arial" panose="020B0604020202020204" pitchFamily="34" charset="0"/>
                <a:cs typeface="Arial" panose="020B0604020202020204" pitchFamily="34" charset="0"/>
              </a:rPr>
              <a:t>emi</a:t>
            </a:r>
            <a:r>
              <a:rPr lang="cs-CZ" altLang="cs-CZ" sz="2000" dirty="0">
                <a:latin typeface="Arial" panose="020B0604020202020204" pitchFamily="34" charset="0"/>
                <a:cs typeface="Arial" panose="020B0604020202020204" pitchFamily="34" charset="0"/>
              </a:rPr>
              <a:t>č</a:t>
            </a:r>
            <a:r>
              <a:rPr lang="en-GB" altLang="cs-CZ" sz="2000" dirty="0" err="1">
                <a:latin typeface="Arial" panose="020B0604020202020204" pitchFamily="34" charset="0"/>
                <a:cs typeface="Arial" panose="020B0604020202020204" pitchFamily="34" charset="0"/>
              </a:rPr>
              <a:t>itany</a:t>
            </a:r>
            <a:r>
              <a:rPr lang="en-GB"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k</a:t>
            </a:r>
            <a:r>
              <a:rPr lang="cs-CZ" altLang="cs-CZ" sz="2000" dirty="0">
                <a:latin typeface="Arial" panose="020B0604020202020204" pitchFamily="34" charset="0"/>
                <a:cs typeface="Arial" panose="020B0604020202020204" pitchFamily="34" charset="0"/>
              </a:rPr>
              <a:t>ř</a:t>
            </a:r>
            <a:r>
              <a:rPr lang="en-GB" altLang="cs-CZ" sz="2000" dirty="0" err="1">
                <a:latin typeface="Arial" panose="020B0604020202020204" pitchFamily="34" charset="0"/>
                <a:cs typeface="Arial" panose="020B0604020202020204" pitchFamily="34" charset="0"/>
              </a:rPr>
              <a:t>emi</a:t>
            </a:r>
            <a:r>
              <a:rPr lang="cs-CZ" altLang="cs-CZ" sz="2000" dirty="0">
                <a:latin typeface="Arial" panose="020B0604020202020204" pitchFamily="34" charset="0"/>
                <a:cs typeface="Arial" panose="020B0604020202020204" pitchFamily="34" charset="0"/>
              </a:rPr>
              <a:t>č</a:t>
            </a:r>
            <a:r>
              <a:rPr lang="en-GB" altLang="cs-CZ" sz="2000" dirty="0" err="1">
                <a:latin typeface="Arial" panose="020B0604020202020204" pitchFamily="34" charset="0"/>
                <a:cs typeface="Arial" panose="020B0604020202020204" pitchFamily="34" charset="0"/>
              </a:rPr>
              <a:t>itany</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sírany</a:t>
            </a:r>
            <a:r>
              <a:rPr lang="en-GB"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uhli</a:t>
            </a:r>
            <a:r>
              <a:rPr lang="cs-CZ" altLang="cs-CZ" sz="2000" dirty="0">
                <a:latin typeface="Arial" panose="020B0604020202020204" pitchFamily="34" charset="0"/>
                <a:cs typeface="Arial" panose="020B0604020202020204" pitchFamily="34" charset="0"/>
              </a:rPr>
              <a:t>č</a:t>
            </a:r>
            <a:r>
              <a:rPr lang="en-GB" altLang="cs-CZ" sz="2000" dirty="0" err="1">
                <a:latin typeface="Arial" panose="020B0604020202020204" pitchFamily="34" charset="0"/>
                <a:cs typeface="Arial" panose="020B0604020202020204" pitchFamily="34" charset="0"/>
              </a:rPr>
              <a:t>itany</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atd</a:t>
            </a:r>
            <a:r>
              <a:rPr lang="en-GB"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cs typeface="Arial" panose="020B0604020202020204" pitchFamily="34" charset="0"/>
              </a:rPr>
              <a:t> a </a:t>
            </a:r>
            <a:r>
              <a:rPr lang="en-GB" altLang="cs-CZ" sz="2000" dirty="0" err="1">
                <a:latin typeface="Arial" panose="020B0604020202020204" pitchFamily="34" charset="0"/>
                <a:cs typeface="Arial" panose="020B0604020202020204" pitchFamily="34" charset="0"/>
              </a:rPr>
              <a:t>oxid</a:t>
            </a:r>
            <a:r>
              <a:rPr lang="cs-CZ" altLang="cs-CZ" sz="2000" dirty="0">
                <a:latin typeface="Arial" panose="020B0604020202020204" pitchFamily="34" charset="0"/>
                <a:cs typeface="Arial" panose="020B0604020202020204" pitchFamily="34" charset="0"/>
              </a:rPr>
              <a:t>ů</a:t>
            </a:r>
            <a:r>
              <a:rPr lang="en-GB"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SiO</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 Al</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O</a:t>
            </a:r>
            <a:r>
              <a:rPr lang="cs-CZ" altLang="cs-CZ" sz="2000" baseline="-25000" dirty="0">
                <a:latin typeface="Arial" panose="020B0604020202020204" pitchFamily="34" charset="0"/>
                <a:cs typeface="Arial" panose="020B0604020202020204" pitchFamily="34" charset="0"/>
              </a:rPr>
              <a:t>3</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atd</a:t>
            </a:r>
            <a:r>
              <a:rPr lang="en-GB"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Jeho obsah je odhadován na 46 až 50 hmotnostních procent. </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V</a:t>
            </a:r>
            <a:r>
              <a:rPr lang="cs-CZ" sz="2000" dirty="0">
                <a:latin typeface="Arial" panose="020B0604020202020204" pitchFamily="34" charset="0"/>
                <a:cs typeface="Arial" panose="020B0604020202020204" pitchFamily="34" charset="0"/>
              </a:rPr>
              <a:t> hlubších vrstvách zemského tělesa zastoupení kyslíku klesá a předpokládá se, že v zemském jádře je přítomen pouze ve stopách.</a:t>
            </a:r>
          </a:p>
          <a:p>
            <a:pPr algn="just"/>
            <a:r>
              <a:rPr lang="cs-CZ" sz="2000" dirty="0">
                <a:latin typeface="Arial" panose="020B0604020202020204" pitchFamily="34" charset="0"/>
                <a:cs typeface="Arial" panose="020B0604020202020204" pitchFamily="34" charset="0"/>
              </a:rPr>
              <a:t>	Ve vesmíru je zastoupení kyslíku podstatně nižší. Na 1 000 atomů vodíku zde připadá pouze jeden atom kyslíku. Na Zemi je kyslík velmi rozšířeným prvkem.</a:t>
            </a:r>
          </a:p>
        </p:txBody>
      </p:sp>
      <p:sp>
        <p:nvSpPr>
          <p:cNvPr id="2" name="TextovéPole 1"/>
          <p:cNvSpPr txBox="1"/>
          <p:nvPr/>
        </p:nvSpPr>
        <p:spPr>
          <a:xfrm>
            <a:off x="3876136" y="381000"/>
            <a:ext cx="1391728" cy="584775"/>
          </a:xfrm>
          <a:prstGeom prst="rect">
            <a:avLst/>
          </a:prstGeom>
          <a:noFill/>
        </p:spPr>
        <p:txBody>
          <a:bodyPr wrap="none" rtlCol="0">
            <a:spAutoFit/>
          </a:bodyPr>
          <a:lstStyle/>
          <a:p>
            <a:r>
              <a:rPr lang="cs-CZ" sz="3200" b="1" dirty="0">
                <a:latin typeface="Arial" panose="020B0604020202020204" pitchFamily="34" charset="0"/>
                <a:cs typeface="Arial" panose="020B0604020202020204" pitchFamily="34" charset="0"/>
              </a:rPr>
              <a:t>Kyslík</a:t>
            </a:r>
          </a:p>
        </p:txBody>
      </p:sp>
    </p:spTree>
    <p:extLst>
      <p:ext uri="{BB962C8B-B14F-4D97-AF65-F5344CB8AC3E}">
        <p14:creationId xmlns:p14="http://schemas.microsoft.com/office/powerpoint/2010/main" val="10016260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45915" y="304800"/>
            <a:ext cx="87630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Pouze fluor vykazuje větší elektronegativitu než kyslík a tvoří s ním několik fluoridů, v nichž se kyslík vyskytuje v mocenství O</a:t>
            </a:r>
            <a:r>
              <a:rPr lang="cs-CZ" sz="2000" baseline="30000" dirty="0">
                <a:latin typeface="Arial" panose="020B0604020202020204" pitchFamily="34" charset="0"/>
                <a:cs typeface="Arial" panose="020B0604020202020204" pitchFamily="34" charset="0"/>
              </a:rPr>
              <a:t>+I</a:t>
            </a:r>
            <a:r>
              <a:rPr lang="cs-CZ" sz="2000" dirty="0">
                <a:latin typeface="Arial" panose="020B0604020202020204" pitchFamily="34" charset="0"/>
                <a:cs typeface="Arial" panose="020B0604020202020204" pitchFamily="34" charset="0"/>
              </a:rPr>
              <a:t> i O</a:t>
            </a:r>
            <a:r>
              <a:rPr lang="cs-CZ" sz="2000" baseline="30000" dirty="0">
                <a:latin typeface="Arial" panose="020B0604020202020204" pitchFamily="34" charset="0"/>
                <a:cs typeface="Arial" panose="020B0604020202020204" pitchFamily="34" charset="0"/>
              </a:rPr>
              <a:t>+II</a:t>
            </a:r>
            <a:r>
              <a:rPr lang="cs-CZ" sz="2000" dirty="0">
                <a:latin typeface="Arial" panose="020B0604020202020204" pitchFamily="34" charset="0"/>
                <a:cs typeface="Arial" panose="020B0604020202020204" pitchFamily="34" charset="0"/>
              </a:rPr>
              <a:t>. Všechny fluoridy kyslíku jsou značně nestálé, přesto však existuje reálná možnost jejich využití jako raketového paliva.</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 svých sloučeninách se kyslík vyskytuje převážně v mocenství O</a:t>
            </a:r>
            <a:r>
              <a:rPr lang="cs-CZ" sz="2000" baseline="30000" dirty="0">
                <a:latin typeface="Arial" panose="020B0604020202020204" pitchFamily="34" charset="0"/>
                <a:cs typeface="Arial" panose="020B0604020202020204" pitchFamily="34" charset="0"/>
              </a:rPr>
              <a:t>−II</a:t>
            </a:r>
            <a:r>
              <a:rPr lang="cs-CZ" sz="2000" dirty="0">
                <a:latin typeface="Arial" panose="020B0604020202020204" pitchFamily="34" charset="0"/>
                <a:cs typeface="Arial" panose="020B0604020202020204" pitchFamily="34" charset="0"/>
              </a:rPr>
              <a:t>, výjimečně pak jako O</a:t>
            </a:r>
            <a:r>
              <a:rPr lang="cs-CZ" sz="2000" baseline="30000" dirty="0">
                <a:latin typeface="Arial" panose="020B0604020202020204" pitchFamily="34" charset="0"/>
                <a:cs typeface="Arial" panose="020B0604020202020204" pitchFamily="34" charset="0"/>
              </a:rPr>
              <a:t>−I</a:t>
            </a:r>
            <a:r>
              <a:rPr lang="cs-CZ" sz="2000" dirty="0">
                <a:latin typeface="Arial" panose="020B0604020202020204" pitchFamily="34" charset="0"/>
                <a:cs typeface="Arial" panose="020B0604020202020204" pitchFamily="34" charset="0"/>
              </a:rPr>
              <a:t> a O</a:t>
            </a:r>
            <a:r>
              <a:rPr lang="cs-CZ" sz="2000" baseline="30000" dirty="0">
                <a:latin typeface="Arial" panose="020B0604020202020204" pitchFamily="34" charset="0"/>
                <a:cs typeface="Arial" panose="020B0604020202020204" pitchFamily="34" charset="0"/>
              </a:rPr>
              <a:t>+I</a:t>
            </a:r>
            <a:r>
              <a:rPr lang="cs-CZ" sz="2000" dirty="0">
                <a:latin typeface="Arial" panose="020B0604020202020204" pitchFamily="34" charset="0"/>
                <a:cs typeface="Arial" panose="020B0604020202020204" pitchFamily="34" charset="0"/>
              </a:rPr>
              <a:t> a také O</a:t>
            </a:r>
            <a:r>
              <a:rPr lang="cs-CZ" sz="2000" baseline="-25000" dirty="0">
                <a:latin typeface="Arial" panose="020B0604020202020204" pitchFamily="34" charset="0"/>
                <a:cs typeface="Arial" panose="020B0604020202020204" pitchFamily="34" charset="0"/>
              </a:rPr>
              <a:t>2</a:t>
            </a:r>
            <a:r>
              <a:rPr lang="cs-CZ" sz="2000" baseline="30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a:t>
            </a:r>
            <a:r>
              <a:rPr lang="cs-CZ" sz="2000" dirty="0" err="1">
                <a:latin typeface="Arial" panose="020B0604020202020204" pitchFamily="34" charset="0"/>
                <a:cs typeface="Arial" panose="020B0604020202020204" pitchFamily="34" charset="0"/>
              </a:rPr>
              <a:t>superoxidech</a:t>
            </a:r>
            <a:r>
              <a:rPr lang="cs-CZ" sz="2000" dirty="0">
                <a:latin typeface="Arial" panose="020B0604020202020204" pitchFamily="34" charset="0"/>
                <a:cs typeface="Arial" panose="020B0604020202020204" pitchFamily="34" charset="0"/>
              </a:rPr>
              <a:t> (KO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superoxid</a:t>
            </a:r>
            <a:r>
              <a:rPr lang="cs-CZ" sz="2000" dirty="0">
                <a:latin typeface="Arial" panose="020B0604020202020204" pitchFamily="34" charset="0"/>
                <a:cs typeface="Arial" panose="020B0604020202020204" pitchFamily="34" charset="0"/>
              </a:rPr>
              <a:t> draselný) a O</a:t>
            </a:r>
            <a:r>
              <a:rPr lang="cs-CZ" sz="2000" baseline="-25000" dirty="0">
                <a:latin typeface="Arial" panose="020B0604020202020204" pitchFamily="34" charset="0"/>
                <a:cs typeface="Arial" panose="020B0604020202020204" pitchFamily="34" charset="0"/>
              </a:rPr>
              <a:t>3</a:t>
            </a:r>
            <a:r>
              <a:rPr lang="cs-CZ" sz="2000" baseline="30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ozonidech.</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Záporně dvojmocný kyslík je přítomen ve velmi široké škále sloučenin, především </a:t>
            </a:r>
            <a:r>
              <a:rPr lang="cs-CZ" sz="2000" b="1" dirty="0">
                <a:latin typeface="Arial" panose="020B0604020202020204" pitchFamily="34" charset="0"/>
                <a:cs typeface="Arial" panose="020B0604020202020204" pitchFamily="34" charset="0"/>
              </a:rPr>
              <a:t>oxidů</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Kyslík je přítomen ve většině anorganických kyselin a jejich solí. Z těch nejdůležitějších je možno jmenovat </a:t>
            </a:r>
            <a:r>
              <a:rPr lang="cs-CZ" sz="2000" b="1" dirty="0">
                <a:latin typeface="Arial" panose="020B0604020202020204" pitchFamily="34" charset="0"/>
                <a:cs typeface="Arial" panose="020B0604020202020204" pitchFamily="34" charset="0"/>
              </a:rPr>
              <a:t>uhličitany</a:t>
            </a:r>
            <a:r>
              <a:rPr lang="cs-CZ" sz="2000" dirty="0">
                <a:latin typeface="Arial" panose="020B0604020202020204" pitchFamily="34" charset="0"/>
                <a:cs typeface="Arial" panose="020B0604020202020204" pitchFamily="34" charset="0"/>
              </a:rPr>
              <a:t> (CO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−II</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křemičitany </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−II</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sírany</a:t>
            </a:r>
            <a:r>
              <a:rPr lang="cs-CZ" sz="2000" dirty="0">
                <a:latin typeface="Arial" panose="020B0604020202020204" pitchFamily="34" charset="0"/>
                <a:cs typeface="Arial" panose="020B0604020202020204" pitchFamily="34" charset="0"/>
              </a:rPr>
              <a:t> (SO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−II</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dusičnany</a:t>
            </a:r>
            <a:r>
              <a:rPr lang="cs-CZ" sz="2000" dirty="0">
                <a:latin typeface="Arial" panose="020B0604020202020204" pitchFamily="34" charset="0"/>
                <a:cs typeface="Arial" panose="020B0604020202020204" pitchFamily="34" charset="0"/>
              </a:rPr>
              <a:t> (NO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−I</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fosforečnany</a:t>
            </a:r>
            <a:r>
              <a:rPr lang="cs-CZ" sz="2000" dirty="0">
                <a:latin typeface="Arial" panose="020B0604020202020204" pitchFamily="34" charset="0"/>
                <a:cs typeface="Arial" panose="020B0604020202020204" pitchFamily="34" charset="0"/>
              </a:rPr>
              <a:t> (PO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−III</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Alkalické sloučeny </a:t>
            </a:r>
            <a:r>
              <a:rPr lang="cs-CZ" sz="2000" b="1" dirty="0">
                <a:latin typeface="Arial" panose="020B0604020202020204" pitchFamily="34" charset="0"/>
                <a:cs typeface="Arial" panose="020B0604020202020204" pitchFamily="34" charset="0"/>
              </a:rPr>
              <a:t>hydroxidy</a:t>
            </a:r>
            <a:r>
              <a:rPr lang="cs-CZ" sz="2000" dirty="0">
                <a:latin typeface="Arial" panose="020B0604020202020204" pitchFamily="34" charset="0"/>
                <a:cs typeface="Arial" panose="020B0604020202020204" pitchFamily="34" charset="0"/>
              </a:rPr>
              <a:t> se vyznačují přítomnosti skupiny OH-. Mezi nejznámější patří hydroxid sodný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draselný KOH a vápenatý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(hašené vápno).</a:t>
            </a:r>
          </a:p>
        </p:txBody>
      </p:sp>
    </p:spTree>
    <p:extLst>
      <p:ext uri="{BB962C8B-B14F-4D97-AF65-F5344CB8AC3E}">
        <p14:creationId xmlns:p14="http://schemas.microsoft.com/office/powerpoint/2010/main" val="18952562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Grp="1" noChangeArrowheads="1"/>
          </p:cNvSpPr>
          <p:nvPr>
            <p:ph type="body" idx="1"/>
          </p:nvPr>
        </p:nvSpPr>
        <p:spPr>
          <a:xfrm>
            <a:off x="152400" y="202766"/>
            <a:ext cx="8610600" cy="5562599"/>
          </a:xfrm>
        </p:spPr>
        <p:txBody>
          <a:bodyPr>
            <a:normAutofit/>
          </a:bodyPr>
          <a:lstStyle/>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K</a:t>
            </a:r>
            <a:r>
              <a:rPr lang="en-GB" altLang="en-US" sz="2000" dirty="0" err="1">
                <a:latin typeface="Arial" panose="020B0604020202020204" pitchFamily="34" charset="0"/>
                <a:cs typeface="Arial" panose="020B0604020202020204" pitchFamily="34" charset="0"/>
              </a:rPr>
              <a:t>yslík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vytvá</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dvojnou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vazbu</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a) pp-pp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ketonech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karbox</a:t>
            </a:r>
            <a:r>
              <a:rPr lang="cs-CZ" altLang="en-US" sz="2000" dirty="0" err="1">
                <a:latin typeface="Arial" panose="020B0604020202020204" pitchFamily="34" charset="0"/>
                <a:cs typeface="Arial" panose="020B0604020202020204" pitchFamily="34" charset="0"/>
              </a:rPr>
              <a:t>ylových</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kyselinách</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oxidech</a:t>
            </a:r>
            <a:r>
              <a:rPr lang="en-GB" altLang="en-US" sz="2000" dirty="0">
                <a:latin typeface="Arial" panose="020B0604020202020204" pitchFamily="34" charset="0"/>
                <a:cs typeface="Arial" panose="020B0604020202020204" pitchFamily="34" charset="0"/>
              </a:rPr>
              <a:t> CO,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aniontech</a:t>
            </a:r>
            <a:r>
              <a:rPr lang="en-GB" altLang="en-US" sz="2000" dirty="0">
                <a:latin typeface="Arial" panose="020B0604020202020204" pitchFamily="34" charset="0"/>
                <a:cs typeface="Arial" panose="020B0604020202020204" pitchFamily="34" charset="0"/>
              </a:rPr>
              <a:t> NO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apod</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b) pp-</a:t>
            </a:r>
            <a:r>
              <a:rPr lang="en-GB" altLang="en-US" sz="2000" dirty="0" err="1">
                <a:latin typeface="Arial" panose="020B0604020202020204" pitchFamily="34" charset="0"/>
                <a:cs typeface="Arial" panose="020B0604020202020204" pitchFamily="34" charset="0"/>
              </a:rPr>
              <a:t>dp</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3. a </a:t>
            </a:r>
            <a:r>
              <a:rPr lang="en-GB" altLang="en-US" sz="2000" dirty="0" err="1">
                <a:latin typeface="Arial" panose="020B0604020202020204" pitchFamily="34" charset="0"/>
                <a:cs typeface="Arial" panose="020B0604020202020204" pitchFamily="34" charset="0"/>
              </a:rPr>
              <a:t>vyšších</a:t>
            </a:r>
            <a:r>
              <a:rPr lang="en-GB" altLang="en-US" sz="2000" dirty="0">
                <a:latin typeface="Arial" panose="020B0604020202020204" pitchFamily="34" charset="0"/>
                <a:cs typeface="Arial" panose="020B0604020202020204" pitchFamily="34" charset="0"/>
              </a:rPr>
              <a:t> period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PO</a:t>
            </a:r>
            <a:r>
              <a:rPr lang="en-GB" altLang="en-US" sz="2000" baseline="-25000" dirty="0">
                <a:latin typeface="Arial" panose="020B0604020202020204" pitchFamily="34" charset="0"/>
                <a:cs typeface="Arial" panose="020B0604020202020204" pitchFamily="34" charset="0"/>
              </a:rPr>
              <a:t>4</a:t>
            </a:r>
            <a:r>
              <a:rPr lang="en-GB" altLang="en-US" sz="2000" baseline="30000" dirty="0">
                <a:latin typeface="Arial" panose="020B0604020202020204" pitchFamily="34" charset="0"/>
                <a:cs typeface="Arial" panose="020B0604020202020204" pitchFamily="34" charset="0"/>
              </a:rPr>
              <a:t>3-</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ostatní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chalkogeny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dvojné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netvo</a:t>
            </a:r>
            <a:r>
              <a:rPr lang="cs-CZ" altLang="en-US" sz="2000" u="sng" dirty="0">
                <a:latin typeface="Arial" panose="020B0604020202020204" pitchFamily="34" charset="0"/>
                <a:cs typeface="Arial" panose="020B0604020202020204" pitchFamily="34" charset="0"/>
              </a:rPr>
              <a:t>ř</a:t>
            </a:r>
            <a:r>
              <a:rPr lang="en-GB" altLang="en-US" sz="2000" u="sng" dirty="0">
                <a:latin typeface="Arial" panose="020B0604020202020204" pitchFamily="34" charset="0"/>
                <a:cs typeface="Arial" panose="020B0604020202020204" pitchFamily="34" charset="0"/>
              </a:rPr>
              <a:t>í</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a:t>
            </a:r>
            <a:r>
              <a:rPr lang="en-GB" altLang="en-US" sz="2000" dirty="0">
                <a:latin typeface="Arial" panose="020B0604020202020204" pitchFamily="34" charset="0"/>
                <a:cs typeface="Arial" panose="020B0604020202020204" pitchFamily="34" charset="0"/>
              </a:rPr>
              <a:t> max. </a:t>
            </a:r>
            <a:r>
              <a:rPr lang="en-GB" altLang="en-US" sz="2000" dirty="0" err="1">
                <a:latin typeface="Arial" panose="020B0604020202020204" pitchFamily="34" charset="0"/>
                <a:cs typeface="Arial" panose="020B0604020202020204" pitchFamily="34" charset="0"/>
              </a:rPr>
              <a:t>koordina</a:t>
            </a:r>
            <a:r>
              <a:rPr lang="cs-CZ" altLang="en-US" sz="2000" dirty="0">
                <a:latin typeface="Arial" panose="020B0604020202020204" pitchFamily="34" charset="0"/>
                <a:cs typeface="Arial" panose="020B0604020202020204" pitchFamily="34" charset="0"/>
              </a:rPr>
              <a:t>ční č</a:t>
            </a:r>
            <a:r>
              <a:rPr lang="en-GB" altLang="en-US" sz="2000" dirty="0" err="1">
                <a:latin typeface="Arial" panose="020B0604020202020204" pitchFamily="34" charset="0"/>
                <a:cs typeface="Arial" panose="020B0604020202020204" pitchFamily="34" charset="0"/>
              </a:rPr>
              <a:t>íslo</a:t>
            </a:r>
            <a:r>
              <a:rPr lang="en-GB" altLang="en-US" sz="2000" dirty="0">
                <a:latin typeface="Arial" panose="020B0604020202020204" pitchFamily="34" charset="0"/>
                <a:cs typeface="Arial" panose="020B0604020202020204" pitchFamily="34" charset="0"/>
              </a:rPr>
              <a:t> 4</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ostatní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chalkogeny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mají</a:t>
            </a:r>
            <a:r>
              <a:rPr lang="en-GB" altLang="en-US" sz="2000" dirty="0">
                <a:latin typeface="Arial" panose="020B0604020202020204" pitchFamily="34" charset="0"/>
                <a:cs typeface="Arial" panose="020B0604020202020204" pitchFamily="34" charset="0"/>
              </a:rPr>
              <a:t> max. </a:t>
            </a:r>
            <a:r>
              <a:rPr lang="en-GB" altLang="en-US" sz="2000" dirty="0" err="1">
                <a:latin typeface="Arial" panose="020B0604020202020204" pitchFamily="34" charset="0"/>
                <a:cs typeface="Arial" panose="020B0604020202020204" pitchFamily="34" charset="0"/>
              </a:rPr>
              <a:t>koordina</a:t>
            </a:r>
            <a:r>
              <a:rPr lang="cs-CZ" altLang="en-US" sz="2000" dirty="0">
                <a:latin typeface="Arial" panose="020B0604020202020204" pitchFamily="34" charset="0"/>
                <a:cs typeface="Arial" panose="020B0604020202020204" pitchFamily="34" charset="0"/>
              </a:rPr>
              <a:t>ční č</a:t>
            </a:r>
            <a:r>
              <a:rPr lang="en-GB" altLang="en-US" sz="2000" dirty="0" err="1">
                <a:latin typeface="Arial" panose="020B0604020202020204" pitchFamily="34" charset="0"/>
                <a:cs typeface="Arial" panose="020B0604020202020204" pitchFamily="34" charset="0"/>
              </a:rPr>
              <a:t>íslo</a:t>
            </a:r>
            <a:r>
              <a:rPr lang="en-GB" altLang="en-US" sz="2000" dirty="0">
                <a:latin typeface="Arial" panose="020B0604020202020204" pitchFamily="34" charset="0"/>
                <a:cs typeface="Arial" panose="020B0604020202020204" pitchFamily="34" charset="0"/>
              </a:rPr>
              <a:t> = 6</a:t>
            </a:r>
            <a:endParaRPr lang="cs-CZ" altLang="en-US" sz="2000" dirty="0">
              <a:latin typeface="Arial" panose="020B0604020202020204" pitchFamily="34" charset="0"/>
              <a:cs typeface="Arial" panose="020B0604020202020204" pitchFamily="34" charset="0"/>
            </a:endParaRPr>
          </a:p>
          <a:p>
            <a:pPr>
              <a:buNone/>
            </a:pPr>
            <a:endParaRPr lang="cs-CZ" altLang="en-US" sz="2000" dirty="0">
              <a:latin typeface="Arial" panose="020B0604020202020204" pitchFamily="34" charset="0"/>
              <a:cs typeface="Arial" panose="020B0604020202020204" pitchFamily="34" charset="0"/>
            </a:endParaRPr>
          </a:p>
          <a:p>
            <a:pPr>
              <a:buNone/>
            </a:pPr>
            <a:endParaRPr lang="cs-CZ" altLang="en-US" sz="2000" dirty="0">
              <a:latin typeface="Arial" panose="020B0604020202020204" pitchFamily="34" charset="0"/>
              <a:cs typeface="Arial" panose="020B0604020202020204" pitchFamily="34" charset="0"/>
            </a:endParaRPr>
          </a:p>
        </p:txBody>
      </p:sp>
      <p:sp>
        <p:nvSpPr>
          <p:cNvPr id="4" name="Obdélník 3"/>
          <p:cNvSpPr/>
          <p:nvPr/>
        </p:nvSpPr>
        <p:spPr>
          <a:xfrm>
            <a:off x="381000" y="3733800"/>
            <a:ext cx="7391400" cy="163121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Kyslík vytváří řadu alotropických modifikací:</a:t>
            </a:r>
          </a:p>
          <a:p>
            <a:r>
              <a:rPr lang="cs-CZ" sz="2000" dirty="0">
                <a:latin typeface="Arial" panose="020B0604020202020204" pitchFamily="34" charset="0"/>
                <a:cs typeface="Arial" panose="020B0604020202020204" pitchFamily="34" charset="0"/>
              </a:rPr>
              <a:t>	- volné kyslíkové radikály</a:t>
            </a:r>
          </a:p>
          <a:p>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dikyslík</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trikyslík</a:t>
            </a:r>
            <a:r>
              <a:rPr lang="cs-CZ" sz="2000" dirty="0">
                <a:latin typeface="Arial" panose="020B0604020202020204" pitchFamily="34" charset="0"/>
                <a:cs typeface="Arial" panose="020B0604020202020204" pitchFamily="34" charset="0"/>
              </a:rPr>
              <a:t> (neboli ozon)</a:t>
            </a:r>
          </a:p>
          <a:p>
            <a:r>
              <a:rPr lang="cs-CZ" sz="2000" dirty="0">
                <a:latin typeface="Arial" panose="020B0604020202020204" pitchFamily="34" charset="0"/>
                <a:cs typeface="Arial" panose="020B0604020202020204" pitchFamily="34" charset="0"/>
              </a:rPr>
              <a:t>	- pevný kyslík</a:t>
            </a:r>
          </a:p>
        </p:txBody>
      </p:sp>
      <p:pic>
        <p:nvPicPr>
          <p:cNvPr id="60418" name="Picture 2" descr="https://upload.wikimedia.org/wikipedia/commons/thumb/3/3e/Phase_diagram_of_solid_oxygen.svg/350px-Phase_diagram_of_solid_oxyge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457699"/>
            <a:ext cx="3333750" cy="2400301"/>
          </a:xfrm>
          <a:prstGeom prst="rect">
            <a:avLst/>
          </a:prstGeom>
          <a:noFill/>
          <a:extLst>
            <a:ext uri="{909E8E84-426E-40DD-AFC4-6F175D3DCCD1}">
              <a14:hiddenFill xmlns:a14="http://schemas.microsoft.com/office/drawing/2010/main">
                <a:solidFill>
                  <a:srgbClr val="FFFFFF"/>
                </a:solidFill>
              </a14:hiddenFill>
            </a:ext>
          </a:extLst>
        </p:spPr>
      </p:pic>
      <p:sp>
        <p:nvSpPr>
          <p:cNvPr id="2" name="Šipka doprava 1"/>
          <p:cNvSpPr/>
          <p:nvPr/>
        </p:nvSpPr>
        <p:spPr>
          <a:xfrm>
            <a:off x="3200400" y="5072183"/>
            <a:ext cx="1752600" cy="292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221624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3"/>
          <p:cNvSpPr>
            <a:spLocks noGrp="1" noChangeArrowheads="1"/>
          </p:cNvSpPr>
          <p:nvPr>
            <p:ph type="body" idx="1"/>
          </p:nvPr>
        </p:nvSpPr>
        <p:spPr>
          <a:xfrm>
            <a:off x="152400" y="228600"/>
            <a:ext cx="8839200" cy="5184775"/>
          </a:xfrm>
        </p:spPr>
        <p:txBody>
          <a:bodyPr>
            <a:normAutofit/>
          </a:bodyPr>
          <a:lstStyle/>
          <a:p>
            <a:pPr eaLnBrk="1" hangingPunct="1">
              <a:lnSpc>
                <a:spcPct val="90000"/>
              </a:lnSpc>
              <a:buFont typeface="Wingdings" pitchFamily="2" charset="2"/>
              <a:buNone/>
            </a:pPr>
            <a:r>
              <a:rPr lang="cs-CZ" altLang="cs-CZ" sz="2000" b="1" u="sng" dirty="0">
                <a:latin typeface="Arial" panose="020B0604020202020204" pitchFamily="34" charset="0"/>
                <a:cs typeface="Arial" panose="020B0604020202020204" pitchFamily="34" charset="0"/>
              </a:rPr>
              <a:t>Kyslík </a:t>
            </a:r>
            <a:endParaRPr lang="cs-CZ" altLang="cs-CZ" sz="2000" u="sng"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cs-CZ" sz="2000" dirty="0">
                <a:latin typeface="Arial" panose="020B0604020202020204" pitchFamily="34" charset="0"/>
                <a:cs typeface="Arial" panose="020B0604020202020204" pitchFamily="34" charset="0"/>
              </a:rPr>
              <a:t>V atmosféře převážně jako </a:t>
            </a:r>
            <a:r>
              <a:rPr lang="cs-CZ" altLang="cs-CZ" sz="2000" dirty="0" err="1">
                <a:latin typeface="Arial" panose="020B0604020202020204" pitchFamily="34" charset="0"/>
                <a:cs typeface="Arial" panose="020B0604020202020204" pitchFamily="34" charset="0"/>
              </a:rPr>
              <a:t>dikyslík</a:t>
            </a:r>
            <a:r>
              <a:rPr lang="cs-CZ" altLang="cs-CZ" sz="2000" dirty="0">
                <a:latin typeface="Arial" panose="020B0604020202020204" pitchFamily="34" charset="0"/>
                <a:cs typeface="Arial" panose="020B0604020202020204" pitchFamily="34" charset="0"/>
              </a:rPr>
              <a:t> (O</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 21 % objem. t.j. 23 % hmot.);</a:t>
            </a:r>
          </a:p>
          <a:p>
            <a:pPr>
              <a:lnSpc>
                <a:spcPct val="90000"/>
              </a:lnSpc>
              <a:buNone/>
            </a:pPr>
            <a:r>
              <a:rPr lang="en-GB" altLang="en-US" sz="2000" b="1" dirty="0">
                <a:latin typeface="Arial" panose="020B0604020202020204" pitchFamily="34" charset="0"/>
                <a:cs typeface="Arial" panose="020B0604020202020204" pitchFamily="34" charset="0"/>
              </a:rPr>
              <a:t>O</a:t>
            </a:r>
            <a:r>
              <a:rPr lang="en-GB" altLang="en-US" sz="2000" b="1"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biatomická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molekula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dvojnou</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vazbou</a:t>
            </a:r>
            <a:r>
              <a:rPr lang="en-GB" altLang="en-US" sz="2000" dirty="0">
                <a:latin typeface="Arial" panose="020B0604020202020204" pitchFamily="34" charset="0"/>
                <a:cs typeface="Arial" panose="020B0604020202020204" pitchFamily="34" charset="0"/>
              </a:rPr>
              <a:t> (s a p)</a:t>
            </a:r>
          </a:p>
          <a:p>
            <a:pPr eaLnBrk="1" hangingPunct="1">
              <a:lnSpc>
                <a:spcPct val="90000"/>
              </a:lnSpc>
              <a:buFont typeface="Wingdings" pitchFamily="2" charset="2"/>
              <a:buNone/>
            </a:pPr>
            <a:r>
              <a:rPr lang="cs-CZ" altLang="cs-CZ" sz="2000" dirty="0">
                <a:latin typeface="Arial" panose="020B0604020202020204" pitchFamily="34" charset="0"/>
                <a:cs typeface="Arial" panose="020B0604020202020204" pitchFamily="34" charset="0"/>
              </a:rPr>
              <a:t> </a:t>
            </a:r>
          </a:p>
          <a:p>
            <a:pPr>
              <a:buNone/>
            </a:pPr>
            <a:r>
              <a:rPr lang="en-GB" altLang="cs-CZ" sz="2000" u="sng" dirty="0" err="1">
                <a:latin typeface="Arial" panose="020B0604020202020204" pitchFamily="34" charset="0"/>
                <a:cs typeface="Arial" panose="020B0604020202020204" pitchFamily="34" charset="0"/>
              </a:rPr>
              <a:t>Dikyslík</a:t>
            </a:r>
            <a:r>
              <a:rPr lang="en-GB" altLang="cs-CZ" sz="2000" dirty="0">
                <a:latin typeface="Arial" panose="020B0604020202020204" pitchFamily="34" charset="0"/>
                <a:cs typeface="Arial" panose="020B0604020202020204" pitchFamily="34" charset="0"/>
              </a:rPr>
              <a:t>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endParaRPr lang="cs-CZ" altLang="cs-CZ" sz="2000" dirty="0">
              <a:latin typeface="Arial" panose="020B0604020202020204" pitchFamily="34" charset="0"/>
              <a:cs typeface="Arial" panose="020B0604020202020204" pitchFamily="34" charset="0"/>
            </a:endParaRPr>
          </a:p>
          <a:p>
            <a:pPr>
              <a:buFontTx/>
              <a:buChar char="-"/>
            </a:pPr>
            <a:r>
              <a:rPr lang="en-GB" altLang="cs-CZ" sz="2000" dirty="0" err="1">
                <a:latin typeface="Arial" panose="020B0604020202020204" pitchFamily="34" charset="0"/>
                <a:cs typeface="Arial" panose="020B0604020202020204" pitchFamily="34" charset="0"/>
              </a:rPr>
              <a:t>bezbarvý</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plyn</a:t>
            </a:r>
            <a:r>
              <a:rPr lang="en-GB" altLang="cs-CZ" sz="2000" dirty="0">
                <a:latin typeface="Arial" panose="020B0604020202020204" pitchFamily="34" charset="0"/>
                <a:cs typeface="Arial" panose="020B0604020202020204" pitchFamily="34" charset="0"/>
              </a:rPr>
              <a:t>, bez </a:t>
            </a:r>
            <a:r>
              <a:rPr lang="en-GB" altLang="cs-CZ" sz="2000" dirty="0" err="1">
                <a:latin typeface="Arial" panose="020B0604020202020204" pitchFamily="34" charset="0"/>
                <a:cs typeface="Arial" panose="020B0604020202020204" pitchFamily="34" charset="0"/>
              </a:rPr>
              <a:t>zápachu</a:t>
            </a:r>
            <a:r>
              <a:rPr lang="en-GB" altLang="cs-CZ" sz="2000" dirty="0">
                <a:latin typeface="Arial" panose="020B0604020202020204" pitchFamily="34" charset="0"/>
                <a:cs typeface="Arial" panose="020B0604020202020204" pitchFamily="34" charset="0"/>
              </a:rPr>
              <a:t>, b.t. = - 218,4</a:t>
            </a:r>
            <a:r>
              <a:rPr lang="cs-CZ" altLang="cs-CZ" sz="2000" baseline="30000" dirty="0">
                <a:latin typeface="Arial" panose="020B0604020202020204" pitchFamily="34" charset="0"/>
                <a:cs typeface="Arial" panose="020B0604020202020204" pitchFamily="34" charset="0"/>
              </a:rPr>
              <a:t>0</a:t>
            </a:r>
            <a:r>
              <a:rPr lang="en-GB" altLang="cs-CZ" sz="2000" dirty="0">
                <a:latin typeface="Arial" panose="020B0604020202020204" pitchFamily="34" charset="0"/>
                <a:cs typeface="Arial" panose="020B0604020202020204" pitchFamily="34" charset="0"/>
              </a:rPr>
              <a:t>C, </a:t>
            </a:r>
            <a:r>
              <a:rPr lang="en-GB" altLang="cs-CZ" sz="2000" dirty="0" err="1">
                <a:latin typeface="Arial" panose="020B0604020202020204" pitchFamily="34" charset="0"/>
                <a:cs typeface="Arial" panose="020B0604020202020204" pitchFamily="34" charset="0"/>
              </a:rPr>
              <a:t>b.v</a:t>
            </a:r>
            <a:r>
              <a:rPr lang="en-GB" altLang="cs-CZ" sz="2000" dirty="0">
                <a:latin typeface="Arial" panose="020B0604020202020204" pitchFamily="34" charset="0"/>
                <a:cs typeface="Arial" panose="020B0604020202020204" pitchFamily="34" charset="0"/>
              </a:rPr>
              <a:t>. = - 183</a:t>
            </a:r>
            <a:r>
              <a:rPr lang="cs-CZ" altLang="cs-CZ" sz="2000" baseline="30000" dirty="0">
                <a:latin typeface="Arial" panose="020B0604020202020204" pitchFamily="34" charset="0"/>
                <a:cs typeface="Arial" panose="020B0604020202020204" pitchFamily="34" charset="0"/>
              </a:rPr>
              <a:t>0</a:t>
            </a:r>
            <a:r>
              <a:rPr lang="en-GB" altLang="cs-CZ" sz="2000" dirty="0">
                <a:latin typeface="Arial" panose="020B0604020202020204" pitchFamily="34" charset="0"/>
                <a:cs typeface="Arial" panose="020B0604020202020204" pitchFamily="34" charset="0"/>
              </a:rPr>
              <a:t>C; </a:t>
            </a:r>
            <a:endParaRPr lang="cs-CZ" altLang="cs-CZ" sz="2000" dirty="0">
              <a:latin typeface="Arial" panose="020B0604020202020204" pitchFamily="34" charset="0"/>
              <a:cs typeface="Arial" panose="020B0604020202020204" pitchFamily="34" charset="0"/>
            </a:endParaRPr>
          </a:p>
          <a:p>
            <a:pPr>
              <a:buNone/>
            </a:pPr>
            <a:r>
              <a:rPr lang="en-GB" altLang="cs-CZ" sz="2000" u="sng" dirty="0" err="1">
                <a:latin typeface="Arial" panose="020B0604020202020204" pitchFamily="34" charset="0"/>
                <a:cs typeface="Arial" panose="020B0604020202020204" pitchFamily="34" charset="0"/>
              </a:rPr>
              <a:t>ve</a:t>
            </a:r>
            <a:r>
              <a:rPr lang="en-GB" altLang="cs-CZ" sz="2000" u="sng" dirty="0">
                <a:latin typeface="Arial" panose="020B0604020202020204" pitchFamily="34" charset="0"/>
                <a:cs typeface="Arial" panose="020B0604020202020204" pitchFamily="34" charset="0"/>
              </a:rPr>
              <a:t> </a:t>
            </a:r>
            <a:r>
              <a:rPr lang="en-GB" altLang="cs-CZ" sz="2000" u="sng" dirty="0" err="1">
                <a:latin typeface="Arial" panose="020B0604020202020204" pitchFamily="34" charset="0"/>
                <a:cs typeface="Arial" panose="020B0604020202020204" pitchFamily="34" charset="0"/>
              </a:rPr>
              <a:t>vod</a:t>
            </a:r>
            <a:r>
              <a:rPr lang="cs-CZ" altLang="cs-CZ" sz="2000" u="sng" dirty="0">
                <a:latin typeface="Arial" panose="020B0604020202020204" pitchFamily="34" charset="0"/>
                <a:cs typeface="Arial" panose="020B0604020202020204" pitchFamily="34" charset="0"/>
              </a:rPr>
              <a:t>ě</a:t>
            </a:r>
            <a:r>
              <a:rPr lang="en-GB" altLang="cs-CZ" sz="2000" u="sng" dirty="0">
                <a:latin typeface="Arial" panose="020B0604020202020204" pitchFamily="34" charset="0"/>
                <a:cs typeface="Arial" panose="020B0604020202020204" pitchFamily="34" charset="0"/>
              </a:rPr>
              <a:t> </a:t>
            </a:r>
            <a:r>
              <a:rPr lang="en-GB" altLang="cs-CZ" sz="2000" u="sng" dirty="0" err="1">
                <a:latin typeface="Arial" panose="020B0604020202020204" pitchFamily="34" charset="0"/>
                <a:cs typeface="Arial" panose="020B0604020202020204" pitchFamily="34" charset="0"/>
              </a:rPr>
              <a:t>mírn</a:t>
            </a:r>
            <a:r>
              <a:rPr lang="cs-CZ" altLang="cs-CZ" sz="2000" u="sng" dirty="0">
                <a:latin typeface="Arial" panose="020B0604020202020204" pitchFamily="34" charset="0"/>
                <a:cs typeface="Arial" panose="020B0604020202020204" pitchFamily="34" charset="0"/>
              </a:rPr>
              <a:t>ě</a:t>
            </a:r>
            <a:r>
              <a:rPr lang="en-GB" altLang="cs-CZ" sz="2000" u="sng" dirty="0">
                <a:latin typeface="Arial" panose="020B0604020202020204" pitchFamily="34" charset="0"/>
                <a:cs typeface="Arial" panose="020B0604020202020204" pitchFamily="34" charset="0"/>
              </a:rPr>
              <a:t> </a:t>
            </a:r>
            <a:r>
              <a:rPr lang="en-GB" altLang="cs-CZ" sz="2000" u="sng" dirty="0" err="1">
                <a:latin typeface="Arial" panose="020B0604020202020204" pitchFamily="34" charset="0"/>
                <a:cs typeface="Arial" panose="020B0604020202020204" pitchFamily="34" charset="0"/>
              </a:rPr>
              <a:t>rozpustný</a:t>
            </a:r>
            <a:r>
              <a:rPr lang="en-GB" altLang="cs-CZ" sz="2000" u="sng" dirty="0">
                <a:latin typeface="Arial" panose="020B0604020202020204" pitchFamily="34" charset="0"/>
                <a:cs typeface="Arial" panose="020B0604020202020204" pitchFamily="34" charset="0"/>
              </a:rPr>
              <a:t> (</a:t>
            </a:r>
            <a:r>
              <a:rPr lang="en-GB" altLang="cs-CZ" sz="2000" u="sng" dirty="0" err="1">
                <a:latin typeface="Arial" panose="020B0604020202020204" pitchFamily="34" charset="0"/>
                <a:cs typeface="Arial" panose="020B0604020202020204" pitchFamily="34" charset="0"/>
              </a:rPr>
              <a:t>cca</a:t>
            </a:r>
            <a:r>
              <a:rPr lang="en-GB" altLang="cs-CZ" sz="2000" u="sng" dirty="0">
                <a:latin typeface="Arial" panose="020B0604020202020204" pitchFamily="34" charset="0"/>
                <a:cs typeface="Arial" panose="020B0604020202020204" pitchFamily="34" charset="0"/>
              </a:rPr>
              <a:t> 1</a:t>
            </a:r>
            <a:r>
              <a:rPr lang="cs-CZ" altLang="cs-CZ" sz="2000" u="sng" dirty="0">
                <a:latin typeface="Arial" panose="020B0604020202020204" pitchFamily="34" charset="0"/>
                <a:cs typeface="Arial" panose="020B0604020202020204" pitchFamily="34" charset="0"/>
              </a:rPr>
              <a:t>0</a:t>
            </a:r>
            <a:r>
              <a:rPr lang="en-GB" altLang="cs-CZ" sz="2000" baseline="30000" dirty="0">
                <a:latin typeface="Arial" panose="020B0604020202020204" pitchFamily="34" charset="0"/>
                <a:cs typeface="Arial" panose="020B0604020202020204" pitchFamily="34" charset="0"/>
                <a:sym typeface="Symbol" pitchFamily="18" charset="2"/>
              </a:rPr>
              <a:t></a:t>
            </a:r>
            <a:r>
              <a:rPr lang="en-GB" altLang="cs-CZ" sz="2000" baseline="30000" dirty="0">
                <a:latin typeface="Arial" panose="020B0604020202020204" pitchFamily="34" charset="0"/>
                <a:cs typeface="Arial" panose="020B0604020202020204" pitchFamily="34" charset="0"/>
              </a:rPr>
              <a:t>4</a:t>
            </a:r>
            <a:r>
              <a:rPr lang="en-GB" altLang="cs-CZ" sz="2000" u="sng" dirty="0">
                <a:latin typeface="Arial" panose="020B0604020202020204" pitchFamily="34" charset="0"/>
                <a:cs typeface="Arial" panose="020B0604020202020204" pitchFamily="34" charset="0"/>
              </a:rPr>
              <a:t> </a:t>
            </a:r>
            <a:r>
              <a:rPr lang="en-GB" altLang="cs-CZ" sz="2000" u="sng" dirty="0" err="1">
                <a:latin typeface="Arial" panose="020B0604020202020204" pitchFamily="34" charset="0"/>
                <a:cs typeface="Arial" panose="020B0604020202020204" pitchFamily="34" charset="0"/>
              </a:rPr>
              <a:t>mol</a:t>
            </a:r>
            <a:r>
              <a:rPr lang="en-GB" altLang="cs-CZ" sz="2000" u="sng" dirty="0">
                <a:latin typeface="Arial" panose="020B0604020202020204" pitchFamily="34" charset="0"/>
                <a:cs typeface="Arial" panose="020B0604020202020204" pitchFamily="34" charset="0"/>
              </a:rPr>
              <a:t>/l)</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umož</a:t>
            </a:r>
            <a:r>
              <a:rPr lang="cs-CZ" altLang="cs-CZ" sz="2000" dirty="0">
                <a:latin typeface="Arial" panose="020B0604020202020204" pitchFamily="34" charset="0"/>
                <a:cs typeface="Arial" panose="020B0604020202020204" pitchFamily="34" charset="0"/>
              </a:rPr>
              <a:t>ň</a:t>
            </a:r>
            <a:r>
              <a:rPr lang="en-GB" altLang="cs-CZ" sz="2000" dirty="0" err="1">
                <a:latin typeface="Arial" panose="020B0604020202020204" pitchFamily="34" charset="0"/>
                <a:cs typeface="Arial" panose="020B0604020202020204" pitchFamily="34" charset="0"/>
              </a:rPr>
              <a:t>uje</a:t>
            </a:r>
            <a:r>
              <a:rPr lang="en-GB" altLang="cs-CZ" sz="2000" dirty="0">
                <a:latin typeface="Arial" panose="020B0604020202020204" pitchFamily="34" charset="0"/>
                <a:cs typeface="Arial" panose="020B0604020202020204" pitchFamily="34" charset="0"/>
              </a:rPr>
              <a:t> p</a:t>
            </a:r>
            <a:r>
              <a:rPr lang="cs-CZ" altLang="cs-CZ" sz="2000" dirty="0">
                <a:latin typeface="Arial" panose="020B0604020202020204" pitchFamily="34" charset="0"/>
                <a:cs typeface="Arial" panose="020B0604020202020204" pitchFamily="34" charset="0"/>
              </a:rPr>
              <a:t>ř</a:t>
            </a:r>
            <a:r>
              <a:rPr lang="en-GB" altLang="cs-CZ" sz="2000" dirty="0" err="1">
                <a:latin typeface="Arial" panose="020B0604020202020204" pitchFamily="34" charset="0"/>
                <a:cs typeface="Arial" panose="020B0604020202020204" pitchFamily="34" charset="0"/>
              </a:rPr>
              <a:t>ísun</a:t>
            </a:r>
            <a:r>
              <a:rPr lang="en-GB" altLang="cs-CZ" sz="2000" dirty="0">
                <a:latin typeface="Arial" panose="020B0604020202020204" pitchFamily="34" charset="0"/>
                <a:cs typeface="Arial" panose="020B0604020202020204" pitchFamily="34" charset="0"/>
              </a:rPr>
              <a:t> </a:t>
            </a:r>
            <a:endParaRPr lang="cs-CZ" altLang="cs-CZ" sz="2000" dirty="0">
              <a:latin typeface="Arial" panose="020B0604020202020204" pitchFamily="34" charset="0"/>
              <a:cs typeface="Arial" panose="020B0604020202020204" pitchFamily="34" charset="0"/>
            </a:endParaRPr>
          </a:p>
          <a:p>
            <a:pPr>
              <a:buNone/>
            </a:pPr>
            <a:r>
              <a:rPr lang="en-GB" altLang="cs-CZ" sz="2000" dirty="0" err="1">
                <a:latin typeface="Arial" panose="020B0604020202020204" pitchFamily="34" charset="0"/>
                <a:cs typeface="Arial" panose="020B0604020202020204" pitchFamily="34" charset="0"/>
              </a:rPr>
              <a:t>kyslíku</a:t>
            </a:r>
            <a:r>
              <a:rPr lang="en-GB" altLang="cs-CZ" sz="2000" dirty="0">
                <a:latin typeface="Arial" panose="020B0604020202020204" pitchFamily="34" charset="0"/>
                <a:cs typeface="Arial" panose="020B0604020202020204" pitchFamily="34" charset="0"/>
              </a:rPr>
              <a:t> pro </a:t>
            </a:r>
            <a:r>
              <a:rPr lang="en-GB" altLang="cs-CZ" sz="2000" dirty="0" err="1">
                <a:latin typeface="Arial" panose="020B0604020202020204" pitchFamily="34" charset="0"/>
                <a:cs typeface="Arial" panose="020B0604020202020204" pitchFamily="34" charset="0"/>
              </a:rPr>
              <a:t>vodní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živo</a:t>
            </a:r>
            <a:r>
              <a:rPr lang="cs-CZ" altLang="cs-CZ" sz="2000" dirty="0">
                <a:latin typeface="Arial" panose="020B0604020202020204" pitchFamily="34" charset="0"/>
                <a:cs typeface="Arial" panose="020B0604020202020204" pitchFamily="34" charset="0"/>
              </a:rPr>
              <a:t>č</a:t>
            </a:r>
            <a:r>
              <a:rPr lang="en-GB" altLang="cs-CZ" sz="2000" dirty="0" err="1">
                <a:latin typeface="Arial" panose="020B0604020202020204" pitchFamily="34" charset="0"/>
                <a:cs typeface="Arial" panose="020B0604020202020204" pitchFamily="34" charset="0"/>
              </a:rPr>
              <a:t>ichy</a:t>
            </a:r>
            <a:endParaRPr lang="cs-CZ" altLang="cs-CZ"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cs-CZ" sz="2000" dirty="0">
              <a:latin typeface="Arial" panose="020B0604020202020204" pitchFamily="34" charset="0"/>
              <a:cs typeface="Arial" panose="020B0604020202020204" pitchFamily="34" charset="0"/>
            </a:endParaRPr>
          </a:p>
        </p:txBody>
      </p:sp>
      <p:pic>
        <p:nvPicPr>
          <p:cNvPr id="10244" name="Picture 4"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314202"/>
            <a:ext cx="5334000" cy="3344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5329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915400"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U obratlovců </a:t>
            </a:r>
            <a:r>
              <a:rPr lang="en-US" sz="2000" dirty="0">
                <a:latin typeface="Arial" panose="020B0604020202020204" pitchFamily="34" charset="0"/>
                <a:cs typeface="Arial" panose="020B0604020202020204" pitchFamily="34" charset="0"/>
              </a:rPr>
              <a:t>, 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difu</a:t>
            </a:r>
            <a:r>
              <a:rPr lang="cs-CZ" sz="2000" dirty="0" err="1">
                <a:latin typeface="Arial" panose="020B0604020202020204" pitchFamily="34" charset="0"/>
                <a:cs typeface="Arial" panose="020B0604020202020204" pitchFamily="34" charset="0"/>
              </a:rPr>
              <a:t>nduje</a:t>
            </a:r>
            <a:r>
              <a:rPr lang="cs-CZ" sz="2000" dirty="0">
                <a:latin typeface="Arial" panose="020B0604020202020204" pitchFamily="34" charset="0"/>
                <a:cs typeface="Arial" panose="020B0604020202020204" pitchFamily="34" charset="0"/>
              </a:rPr>
              <a:t> z plic do krve.</a:t>
            </a:r>
            <a:r>
              <a:rPr lang="en-US" sz="2000" dirty="0">
                <a:latin typeface="Arial" panose="020B0604020202020204" pitchFamily="34" charset="0"/>
                <a:cs typeface="Arial" panose="020B0604020202020204" pitchFamily="34" charset="0"/>
              </a:rPr>
              <a:t> Hemoglobin </a:t>
            </a:r>
            <a:r>
              <a:rPr lang="cs-CZ" sz="2000" dirty="0">
                <a:latin typeface="Arial" panose="020B0604020202020204" pitchFamily="34" charset="0"/>
                <a:cs typeface="Arial" panose="020B0604020202020204" pitchFamily="34" charset="0"/>
              </a:rPr>
              <a:t>v červených krvinkách váže</a:t>
            </a:r>
            <a:r>
              <a:rPr lang="en-US" sz="2000" dirty="0">
                <a:latin typeface="Arial" panose="020B0604020202020204" pitchFamily="34" charset="0"/>
                <a:cs typeface="Arial" panose="020B0604020202020204" pitchFamily="34" charset="0"/>
              </a:rPr>
              <a:t> 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barva krve se mění z tmavě na světle </a:t>
            </a:r>
            <a:r>
              <a:rPr lang="cs-CZ" sz="2000" dirty="0" err="1">
                <a:latin typeface="Arial" panose="020B0604020202020204" pitchFamily="34" charset="0"/>
                <a:cs typeface="Arial" panose="020B0604020202020204" pitchFamily="34" charset="0"/>
              </a:rPr>
              <a:t>čevenou</a:t>
            </a:r>
            <a:r>
              <a:rPr lang="en-US" sz="2000" dirty="0">
                <a:latin typeface="Arial" panose="020B0604020202020204" pitchFamily="34" charset="0"/>
                <a:cs typeface="Arial" panose="020B0604020202020204" pitchFamily="34" charset="0"/>
              </a:rPr>
              <a:t> (CO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z </a:t>
            </a:r>
            <a:r>
              <a:rPr lang="en-US" sz="2000" dirty="0">
                <a:latin typeface="Arial" panose="020B0604020202020204" pitchFamily="34" charset="0"/>
                <a:cs typeface="Arial" panose="020B0604020202020204" pitchFamily="34" charset="0"/>
              </a:rPr>
              <a:t>hemoglobin</a:t>
            </a:r>
            <a:r>
              <a:rPr lang="cs-CZ" sz="2000" dirty="0">
                <a:latin typeface="Arial" panose="020B0604020202020204" pitchFamily="34" charset="0"/>
                <a:cs typeface="Arial" panose="020B0604020202020204" pitchFamily="34" charset="0"/>
              </a:rPr>
              <a:t>u uvolňuje</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důsledku</a:t>
            </a:r>
            <a:r>
              <a:rPr lang="en-US" sz="2000" dirty="0">
                <a:latin typeface="Arial" panose="020B0604020202020204" pitchFamily="34" charset="0"/>
                <a:cs typeface="Arial" panose="020B0604020202020204" pitchFamily="34" charset="0"/>
              </a:rPr>
              <a:t> Bohr</a:t>
            </a:r>
            <a:r>
              <a:rPr lang="cs-CZ" sz="2000" dirty="0">
                <a:latin typeface="Arial" panose="020B0604020202020204" pitchFamily="34" charset="0"/>
                <a:cs typeface="Arial" panose="020B0604020202020204" pitchFamily="34" charset="0"/>
              </a:rPr>
              <a:t>ova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efe</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t</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pic>
        <p:nvPicPr>
          <p:cNvPr id="13314" name="Picture 2" descr="VÃ½sledek obrÃ¡zku pro hemoglobin bohruv efek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76" y="1600200"/>
            <a:ext cx="5306778" cy="198119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798495" y="5247257"/>
            <a:ext cx="3122579" cy="1200329"/>
          </a:xfrm>
          <a:prstGeom prst="rect">
            <a:avLst/>
          </a:prstGeom>
        </p:spPr>
        <p:txBody>
          <a:bodyPr wrap="square">
            <a:spAutoFit/>
          </a:bodyPr>
          <a:lstStyle/>
          <a:p>
            <a:r>
              <a:rPr lang="en-US" dirty="0" err="1">
                <a:latin typeface="Arial" panose="020B0604020202020204" pitchFamily="34" charset="0"/>
                <a:cs typeface="Arial" panose="020B0604020202020204" pitchFamily="34" charset="0"/>
                <a:hlinkClick r:id="rId3" tooltip="Hemocyanin"/>
              </a:rPr>
              <a:t>hemocyanin</a:t>
            </a:r>
            <a:r>
              <a:rPr lang="en-US" dirty="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měkkýši, členovci),</a:t>
            </a:r>
            <a:r>
              <a:rPr lang="en-US" dirty="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hlinkClick r:id="rId4" tooltip="Hemerythrin"/>
              </a:rPr>
              <a:t>hemerythrin</a:t>
            </a:r>
            <a:r>
              <a:rPr lang="en-US" dirty="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pavouci, korýši)</a:t>
            </a:r>
            <a:endParaRPr lang="en-US" dirty="0">
              <a:latin typeface="Arial" panose="020B0604020202020204" pitchFamily="34" charset="0"/>
              <a:cs typeface="Arial" panose="020B0604020202020204" pitchFamily="34" charset="0"/>
            </a:endParaRPr>
          </a:p>
        </p:txBody>
      </p:sp>
      <p:pic>
        <p:nvPicPr>
          <p:cNvPr id="13316" name="Picture 4" descr="VÃ½sledek obrÃ¡zku pro haemoglobin bohr eff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192" y="1600200"/>
            <a:ext cx="2803187" cy="263499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VÃ½sledek obrÃ¡zku pro hemoglobin and hemocyan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76" y="3819005"/>
            <a:ext cx="4779524" cy="2892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35912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p:cNvSpPr>
            <a:spLocks noGrp="1" noChangeArrowheads="1"/>
          </p:cNvSpPr>
          <p:nvPr>
            <p:ph type="body" idx="1"/>
          </p:nvPr>
        </p:nvSpPr>
        <p:spPr>
          <a:xfrm>
            <a:off x="304800" y="304800"/>
            <a:ext cx="8610600" cy="6477000"/>
          </a:xfrm>
        </p:spPr>
        <p:txBody>
          <a:bodyPr>
            <a:normAutofit lnSpcReduction="10000"/>
          </a:bodyPr>
          <a:lstStyle/>
          <a:p>
            <a:pPr eaLnBrk="1" hangingPunct="1">
              <a:buFont typeface="Wingdings" pitchFamily="2" charset="2"/>
              <a:buNone/>
            </a:pPr>
            <a:r>
              <a:rPr lang="en-GB" altLang="cs-CZ" sz="2000" b="1" dirty="0" err="1">
                <a:latin typeface="Arial" panose="020B0604020202020204" pitchFamily="34" charset="0"/>
                <a:cs typeface="Arial" panose="020B0604020202020204" pitchFamily="34" charset="0"/>
              </a:rPr>
              <a:t>Laboratorní</a:t>
            </a:r>
            <a:r>
              <a:rPr lang="en-GB" altLang="cs-CZ" sz="2000" b="1" dirty="0">
                <a:latin typeface="Arial" panose="020B0604020202020204" pitchFamily="34" charset="0"/>
                <a:cs typeface="Arial" panose="020B0604020202020204" pitchFamily="34" charset="0"/>
              </a:rPr>
              <a:t> p</a:t>
            </a:r>
            <a:r>
              <a:rPr lang="cs-CZ" altLang="cs-CZ" sz="2000" b="1" dirty="0">
                <a:latin typeface="Arial" panose="020B0604020202020204" pitchFamily="34" charset="0"/>
                <a:cs typeface="Arial" panose="020B0604020202020204" pitchFamily="34" charset="0"/>
              </a:rPr>
              <a:t>ř</a:t>
            </a:r>
            <a:r>
              <a:rPr lang="en-GB" altLang="cs-CZ" sz="2000" b="1" dirty="0" err="1">
                <a:latin typeface="Arial" panose="020B0604020202020204" pitchFamily="34" charset="0"/>
                <a:cs typeface="Arial" panose="020B0604020202020204" pitchFamily="34" charset="0"/>
              </a:rPr>
              <a:t>íprava</a:t>
            </a:r>
            <a:r>
              <a:rPr lang="en-GB" altLang="cs-CZ" sz="2000" b="1" dirty="0">
                <a:latin typeface="Arial" panose="020B0604020202020204" pitchFamily="34" charset="0"/>
                <a:cs typeface="Arial" panose="020B0604020202020204" pitchFamily="34" charset="0"/>
              </a:rPr>
              <a:t>:</a:t>
            </a:r>
            <a:endParaRPr lang="en-GB" altLang="cs-CZ" sz="2000" b="1" u="sng" dirty="0">
              <a:latin typeface="Arial" panose="020B0604020202020204" pitchFamily="34" charset="0"/>
              <a:cs typeface="Arial" panose="020B0604020202020204" pitchFamily="34" charset="0"/>
            </a:endParaRPr>
          </a:p>
          <a:p>
            <a:pPr>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obvykle</a:t>
            </a:r>
            <a:r>
              <a:rPr lang="en-GB"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se </a:t>
            </a:r>
            <a:r>
              <a:rPr lang="en-GB" altLang="cs-CZ" sz="2000" dirty="0" err="1">
                <a:latin typeface="Arial" panose="020B0604020202020204" pitchFamily="34" charset="0"/>
                <a:cs typeface="Arial" panose="020B0604020202020204" pitchFamily="34" charset="0"/>
              </a:rPr>
              <a:t>užívá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dikyslík</a:t>
            </a:r>
            <a:r>
              <a:rPr lang="en-GB" altLang="cs-CZ" sz="2000" dirty="0">
                <a:latin typeface="Arial" panose="020B0604020202020204" pitchFamily="34" charset="0"/>
                <a:cs typeface="Arial" panose="020B0604020202020204" pitchFamily="34" charset="0"/>
              </a:rPr>
              <a:t> z </a:t>
            </a:r>
            <a:r>
              <a:rPr lang="en-GB" altLang="cs-CZ" sz="2000" dirty="0" err="1">
                <a:latin typeface="Arial" panose="020B0604020202020204" pitchFamily="34" charset="0"/>
                <a:cs typeface="Arial" panose="020B0604020202020204" pitchFamily="34" charset="0"/>
              </a:rPr>
              <a:t>tlakových</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lahví</a:t>
            </a:r>
            <a:endParaRPr lang="en-GB" altLang="cs-CZ" sz="2000" u="sng"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cs-CZ" sz="1000" u="sng" dirty="0">
              <a:latin typeface="Arial" panose="020B0604020202020204" pitchFamily="34" charset="0"/>
              <a:cs typeface="Arial" panose="020B0604020202020204" pitchFamily="34" charset="0"/>
            </a:endParaRPr>
          </a:p>
          <a:p>
            <a:pPr eaLnBrk="1" hangingPunct="1">
              <a:buFont typeface="Wingdings" pitchFamily="2" charset="2"/>
              <a:buNone/>
            </a:pPr>
            <a:r>
              <a:rPr lang="en-GB" altLang="cs-CZ" sz="2000" u="sng" dirty="0">
                <a:latin typeface="Arial" panose="020B0604020202020204" pitchFamily="34" charset="0"/>
                <a:cs typeface="Arial" panose="020B0604020202020204" pitchFamily="34" charset="0"/>
              </a:rPr>
              <a:t>1. </a:t>
            </a:r>
            <a:r>
              <a:rPr lang="en-GB" altLang="cs-CZ" sz="2000" u="sng" dirty="0" err="1">
                <a:latin typeface="Arial" panose="020B0604020202020204" pitchFamily="34" charset="0"/>
                <a:cs typeface="Arial" panose="020B0604020202020204" pitchFamily="34" charset="0"/>
              </a:rPr>
              <a:t>tepelným</a:t>
            </a:r>
            <a:r>
              <a:rPr lang="en-GB" altLang="cs-CZ" sz="2000" u="sng" dirty="0">
                <a:latin typeface="Arial" panose="020B0604020202020204" pitchFamily="34" charset="0"/>
                <a:cs typeface="Arial" panose="020B0604020202020204" pitchFamily="34" charset="0"/>
              </a:rPr>
              <a:t> </a:t>
            </a:r>
            <a:r>
              <a:rPr lang="en-GB" altLang="cs-CZ" sz="2000" u="sng" dirty="0" err="1">
                <a:latin typeface="Arial" panose="020B0604020202020204" pitchFamily="34" charset="0"/>
                <a:cs typeface="Arial" panose="020B0604020202020204" pitchFamily="34" charset="0"/>
              </a:rPr>
              <a:t>rozkladem</a:t>
            </a:r>
            <a:r>
              <a:rPr lang="en-GB" altLang="cs-CZ" sz="2000" dirty="0">
                <a:latin typeface="Arial" panose="020B0604020202020204" pitchFamily="34" charset="0"/>
                <a:cs typeface="Arial" panose="020B0604020202020204" pitchFamily="34" charset="0"/>
              </a:rPr>
              <a:t>:   </a:t>
            </a:r>
            <a:endParaRPr lang="en-GB" altLang="cs-CZ" sz="2000" u="sng"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a) </a:t>
            </a:r>
            <a:r>
              <a:rPr lang="en-GB" altLang="cs-CZ" sz="2000" dirty="0" err="1">
                <a:latin typeface="Arial" panose="020B0604020202020204" pitchFamily="34" charset="0"/>
                <a:cs typeface="Arial" panose="020B0604020202020204" pitchFamily="34" charset="0"/>
              </a:rPr>
              <a:t>peroxid</a:t>
            </a:r>
            <a:r>
              <a:rPr lang="cs-CZ" altLang="cs-CZ" sz="2000" dirty="0">
                <a:latin typeface="Arial" panose="020B0604020202020204" pitchFamily="34" charset="0"/>
                <a:cs typeface="Arial" panose="020B0604020202020204" pitchFamily="34" charset="0"/>
              </a:rPr>
              <a:t>ů</a:t>
            </a:r>
            <a:r>
              <a:rPr lang="en-GB" altLang="cs-CZ" sz="2000" dirty="0">
                <a:latin typeface="Arial" panose="020B0604020202020204" pitchFamily="34" charset="0"/>
                <a:cs typeface="Arial" panose="020B0604020202020204" pitchFamily="34" charset="0"/>
              </a:rPr>
              <a:t>:  2 Ba</a:t>
            </a:r>
            <a:r>
              <a:rPr lang="cs-CZ" altLang="cs-CZ" sz="2000" dirty="0">
                <a:latin typeface="Arial" panose="020B0604020202020204" pitchFamily="34" charset="0"/>
                <a:cs typeface="Arial" panose="020B0604020202020204" pitchFamily="34" charset="0"/>
              </a:rPr>
              <a:t>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 2 </a:t>
            </a:r>
            <a:r>
              <a:rPr lang="en-GB" altLang="cs-CZ" sz="2000" dirty="0" err="1">
                <a:latin typeface="Arial" panose="020B0604020202020204" pitchFamily="34" charset="0"/>
                <a:cs typeface="Arial" panose="020B0604020202020204" pitchFamily="34" charset="0"/>
              </a:rPr>
              <a:t>BaO</a:t>
            </a:r>
            <a:r>
              <a:rPr lang="en-GB" altLang="cs-CZ" sz="2000" dirty="0">
                <a:latin typeface="Arial" panose="020B0604020202020204" pitchFamily="34" charset="0"/>
                <a:cs typeface="Arial" panose="020B0604020202020204" pitchFamily="34" charset="0"/>
              </a:rPr>
              <a:t> +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cs-CZ" sz="2000" dirty="0">
                <a:latin typeface="Arial" panose="020B0604020202020204" pitchFamily="34" charset="0"/>
                <a:cs typeface="Arial" panose="020B0604020202020204" pitchFamily="34" charset="0"/>
              </a:rPr>
              <a:t>(</a:t>
            </a:r>
            <a:r>
              <a:rPr lang="en-GB" altLang="cs-CZ" sz="2000" dirty="0" err="1">
                <a:latin typeface="Arial" panose="020B0604020202020204" pitchFamily="34" charset="0"/>
                <a:cs typeface="Arial" panose="020B0604020202020204" pitchFamily="34" charset="0"/>
              </a:rPr>
              <a:t>nad</a:t>
            </a:r>
            <a:r>
              <a:rPr lang="en-GB" altLang="cs-CZ" sz="2000" dirty="0">
                <a:latin typeface="Arial" panose="020B0604020202020204" pitchFamily="34" charset="0"/>
                <a:cs typeface="Arial" panose="020B0604020202020204" pitchFamily="34" charset="0"/>
              </a:rPr>
              <a:t> 600 </a:t>
            </a:r>
            <a:r>
              <a:rPr lang="cs-CZ" altLang="cs-CZ" sz="2000" baseline="30000" dirty="0">
                <a:latin typeface="Arial" panose="020B0604020202020204" pitchFamily="34" charset="0"/>
                <a:cs typeface="Arial" panose="020B0604020202020204" pitchFamily="34" charset="0"/>
              </a:rPr>
              <a:t>0</a:t>
            </a:r>
            <a:r>
              <a:rPr lang="en-GB" altLang="cs-CZ" sz="2000" dirty="0">
                <a:latin typeface="Arial" panose="020B0604020202020204" pitchFamily="34" charset="0"/>
                <a:cs typeface="Arial" panose="020B0604020202020204" pitchFamily="34" charset="0"/>
              </a:rPr>
              <a:t>C je </a:t>
            </a:r>
            <a:r>
              <a:rPr lang="en-GB" altLang="cs-CZ" sz="2000" dirty="0" err="1">
                <a:latin typeface="Arial" panose="020B0604020202020204" pitchFamily="34" charset="0"/>
                <a:cs typeface="Arial" panose="020B0604020202020204" pitchFamily="34" charset="0"/>
              </a:rPr>
              <a:t>rovnováha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posunuta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vpravo</a:t>
            </a:r>
            <a:r>
              <a:rPr lang="en-GB" altLang="cs-CZ" sz="2000" dirty="0">
                <a:latin typeface="Arial" panose="020B0604020202020204" pitchFamily="34" charset="0"/>
                <a:cs typeface="Arial" panose="020B0604020202020204" pitchFamily="34" charset="0"/>
              </a:rPr>
              <a:t>, pod 55</a:t>
            </a:r>
            <a:r>
              <a:rPr lang="cs-CZ" altLang="cs-CZ" sz="2000" dirty="0">
                <a:latin typeface="Arial" panose="020B0604020202020204" pitchFamily="34" charset="0"/>
                <a:cs typeface="Arial" panose="020B0604020202020204" pitchFamily="34" charset="0"/>
              </a:rPr>
              <a:t>0</a:t>
            </a:r>
            <a:r>
              <a:rPr lang="en-US" altLang="cs-CZ" sz="2000" dirty="0">
                <a:latin typeface="Arial" panose="020B0604020202020204" pitchFamily="34" charset="0"/>
                <a:cs typeface="Arial" panose="020B0604020202020204" pitchFamily="34" charset="0"/>
              </a:rPr>
              <a:t> </a:t>
            </a:r>
            <a:r>
              <a:rPr lang="cs-CZ" altLang="cs-CZ" sz="2000" baseline="30000" dirty="0">
                <a:latin typeface="Arial" panose="020B0604020202020204" pitchFamily="34" charset="0"/>
                <a:cs typeface="Arial" panose="020B0604020202020204" pitchFamily="34" charset="0"/>
              </a:rPr>
              <a:t>0</a:t>
            </a:r>
            <a:r>
              <a:rPr lang="en-GB" altLang="cs-CZ" sz="2000" dirty="0">
                <a:latin typeface="Arial" panose="020B0604020202020204" pitchFamily="34" charset="0"/>
                <a:cs typeface="Arial" panose="020B0604020202020204" pitchFamily="34" charset="0"/>
              </a:rPr>
              <a:t>C </a:t>
            </a:r>
            <a:r>
              <a:rPr lang="en-GB" altLang="cs-CZ" sz="2000" dirty="0" err="1">
                <a:latin typeface="Arial" panose="020B0604020202020204" pitchFamily="34" charset="0"/>
                <a:cs typeface="Arial" panose="020B0604020202020204" pitchFamily="34" charset="0"/>
              </a:rPr>
              <a:t>vlevo</a:t>
            </a:r>
            <a:r>
              <a:rPr lang="en-GB" altLang="cs-CZ" sz="2000" dirty="0">
                <a:latin typeface="Arial" panose="020B0604020202020204" pitchFamily="34" charset="0"/>
                <a:cs typeface="Arial" panose="020B0604020202020204" pitchFamily="34" charset="0"/>
              </a:rPr>
              <a:t>) </a:t>
            </a:r>
            <a:endParaRPr lang="en-GB" altLang="cs-CZ" sz="2000" u="sng"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b) </a:t>
            </a:r>
            <a:r>
              <a:rPr lang="en-GB" altLang="cs-CZ" sz="2000" dirty="0" err="1">
                <a:latin typeface="Arial" panose="020B0604020202020204" pitchFamily="34" charset="0"/>
                <a:cs typeface="Arial" panose="020B0604020202020204" pitchFamily="34" charset="0"/>
              </a:rPr>
              <a:t>oxid</a:t>
            </a:r>
            <a:r>
              <a:rPr lang="cs-CZ" altLang="cs-CZ" sz="2000" dirty="0">
                <a:latin typeface="Arial" panose="020B0604020202020204" pitchFamily="34" charset="0"/>
                <a:cs typeface="Arial" panose="020B0604020202020204" pitchFamily="34" charset="0"/>
              </a:rPr>
              <a:t>ů</a:t>
            </a:r>
            <a:r>
              <a:rPr lang="en-GB" altLang="cs-CZ" sz="2000" dirty="0">
                <a:latin typeface="Arial" panose="020B0604020202020204" pitchFamily="34" charset="0"/>
                <a:cs typeface="Arial" panose="020B0604020202020204" pitchFamily="34" charset="0"/>
              </a:rPr>
              <a:t>: 2 PbO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2 </a:t>
            </a:r>
            <a:r>
              <a:rPr lang="en-GB" altLang="cs-CZ" sz="2000" dirty="0" err="1">
                <a:latin typeface="Arial" panose="020B0604020202020204" pitchFamily="34" charset="0"/>
                <a:cs typeface="Arial" panose="020B0604020202020204" pitchFamily="34" charset="0"/>
              </a:rPr>
              <a:t>PbO</a:t>
            </a:r>
            <a:r>
              <a:rPr lang="en-GB" altLang="cs-CZ" sz="2000" dirty="0">
                <a:latin typeface="Arial" panose="020B0604020202020204" pitchFamily="34" charset="0"/>
                <a:cs typeface="Arial" panose="020B0604020202020204" pitchFamily="34" charset="0"/>
              </a:rPr>
              <a:t> +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endParaRPr lang="en-GB" altLang="cs-CZ" sz="2000" u="sng"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c) </a:t>
            </a:r>
            <a:r>
              <a:rPr lang="en-GB" altLang="cs-CZ" sz="2000" dirty="0" err="1">
                <a:latin typeface="Arial" panose="020B0604020202020204" pitchFamily="34" charset="0"/>
                <a:cs typeface="Arial" panose="020B0604020202020204" pitchFamily="34" charset="0"/>
              </a:rPr>
              <a:t>solí</a:t>
            </a:r>
            <a:r>
              <a:rPr lang="en-GB" altLang="cs-CZ" sz="2000" dirty="0">
                <a:latin typeface="Arial" panose="020B0604020202020204" pitchFamily="34" charset="0"/>
                <a:cs typeface="Arial" panose="020B0604020202020204" pitchFamily="34" charset="0"/>
              </a:rPr>
              <a:t>: 2 KMnO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K</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MnO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 MnO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endParaRPr lang="cs-CZ" altLang="cs-CZ" sz="2000" dirty="0">
              <a:latin typeface="Arial" panose="020B0604020202020204" pitchFamily="34" charset="0"/>
              <a:cs typeface="Arial" panose="020B0604020202020204" pitchFamily="34" charset="0"/>
            </a:endParaRPr>
          </a:p>
          <a:p>
            <a:pPr>
              <a:buNone/>
            </a:pPr>
            <a:endParaRPr lang="cs-CZ" altLang="cs-CZ" sz="1000" u="sng" dirty="0">
              <a:latin typeface="Arial" panose="020B0604020202020204" pitchFamily="34" charset="0"/>
              <a:cs typeface="Arial" panose="020B0604020202020204" pitchFamily="34" charset="0"/>
            </a:endParaRPr>
          </a:p>
          <a:p>
            <a:pPr>
              <a:buNone/>
            </a:pPr>
            <a:r>
              <a:rPr lang="en-GB" altLang="cs-CZ" sz="2000" u="sng" dirty="0">
                <a:latin typeface="Arial" panose="020B0604020202020204" pitchFamily="34" charset="0"/>
                <a:cs typeface="Arial" panose="020B0604020202020204" pitchFamily="34" charset="0"/>
              </a:rPr>
              <a:t>2. </a:t>
            </a:r>
            <a:r>
              <a:rPr lang="en-GB" altLang="cs-CZ" sz="2000" u="sng" dirty="0" err="1">
                <a:latin typeface="Arial" panose="020B0604020202020204" pitchFamily="34" charset="0"/>
                <a:cs typeface="Arial" panose="020B0604020202020204" pitchFamily="34" charset="0"/>
              </a:rPr>
              <a:t>katalytickým</a:t>
            </a:r>
            <a:r>
              <a:rPr lang="en-GB" altLang="cs-CZ" sz="2000" u="sng" dirty="0">
                <a:latin typeface="Arial" panose="020B0604020202020204" pitchFamily="34" charset="0"/>
                <a:cs typeface="Arial" panose="020B0604020202020204" pitchFamily="34" charset="0"/>
              </a:rPr>
              <a:t> </a:t>
            </a:r>
            <a:r>
              <a:rPr lang="en-GB" altLang="cs-CZ" sz="2000" u="sng" dirty="0" err="1">
                <a:latin typeface="Arial" panose="020B0604020202020204" pitchFamily="34" charset="0"/>
                <a:cs typeface="Arial" panose="020B0604020202020204" pitchFamily="34" charset="0"/>
              </a:rPr>
              <a:t>rozkladem</a:t>
            </a:r>
            <a:r>
              <a:rPr lang="en-GB" altLang="cs-CZ" sz="2000" dirty="0">
                <a:latin typeface="Arial" panose="020B0604020202020204" pitchFamily="34" charset="0"/>
                <a:cs typeface="Arial" panose="020B0604020202020204" pitchFamily="34" charset="0"/>
              </a:rPr>
              <a:t>:  </a:t>
            </a:r>
          </a:p>
          <a:p>
            <a:pPr>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2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2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 +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endParaRPr lang="en-GB" altLang="cs-CZ" sz="2000" u="sng" dirty="0">
              <a:latin typeface="Arial" panose="020B0604020202020204" pitchFamily="34" charset="0"/>
              <a:cs typeface="Arial" panose="020B0604020202020204" pitchFamily="34" charset="0"/>
            </a:endParaRPr>
          </a:p>
          <a:p>
            <a:pPr>
              <a:buNone/>
            </a:pPr>
            <a:endParaRPr lang="cs-CZ" altLang="cs-CZ" sz="1000" u="sng" dirty="0">
              <a:latin typeface="Arial" panose="020B0604020202020204" pitchFamily="34" charset="0"/>
              <a:cs typeface="Arial" panose="020B0604020202020204" pitchFamily="34" charset="0"/>
            </a:endParaRPr>
          </a:p>
          <a:p>
            <a:pPr>
              <a:buNone/>
            </a:pPr>
            <a:r>
              <a:rPr lang="en-GB" altLang="cs-CZ" sz="2000" u="sng" dirty="0">
                <a:latin typeface="Arial" panose="020B0604020202020204" pitchFamily="34" charset="0"/>
                <a:cs typeface="Arial" panose="020B0604020202020204" pitchFamily="34" charset="0"/>
              </a:rPr>
              <a:t>3. </a:t>
            </a:r>
            <a:r>
              <a:rPr lang="en-GB" altLang="cs-CZ" sz="2000" u="sng" dirty="0" err="1">
                <a:latin typeface="Arial" panose="020B0604020202020204" pitchFamily="34" charset="0"/>
                <a:cs typeface="Arial" panose="020B0604020202020204" pitchFamily="34" charset="0"/>
              </a:rPr>
              <a:t>oxidací</a:t>
            </a:r>
            <a:r>
              <a:rPr lang="en-GB" altLang="cs-CZ" sz="2000" u="sng" dirty="0">
                <a:latin typeface="Arial" panose="020B0604020202020204" pitchFamily="34" charset="0"/>
                <a:cs typeface="Arial" panose="020B0604020202020204" pitchFamily="34" charset="0"/>
              </a:rPr>
              <a:t> H</a:t>
            </a:r>
            <a:r>
              <a:rPr lang="en-GB" altLang="cs-CZ" sz="2000" baseline="-25000" dirty="0">
                <a:latin typeface="Arial" panose="020B0604020202020204" pitchFamily="34" charset="0"/>
                <a:cs typeface="Arial" panose="020B0604020202020204" pitchFamily="34" charset="0"/>
              </a:rPr>
              <a:t>2</a:t>
            </a:r>
            <a:r>
              <a:rPr lang="en-GB" altLang="cs-CZ" sz="2000" u="sng" dirty="0">
                <a:latin typeface="Arial" panose="020B0604020202020204" pitchFamily="34" charset="0"/>
                <a:cs typeface="Arial" panose="020B0604020202020204" pitchFamily="34" charset="0"/>
              </a:rPr>
              <a:t>O</a:t>
            </a:r>
            <a:r>
              <a:rPr lang="en-GB" altLang="cs-CZ" sz="2000" baseline="-25000" dirty="0">
                <a:latin typeface="Arial" panose="020B0604020202020204" pitchFamily="34" charset="0"/>
                <a:cs typeface="Arial" panose="020B0604020202020204" pitchFamily="34" charset="0"/>
              </a:rPr>
              <a:t>2</a:t>
            </a:r>
            <a:r>
              <a:rPr lang="en-GB" altLang="cs-CZ" sz="2000" u="sng" dirty="0">
                <a:latin typeface="Arial" panose="020B0604020202020204" pitchFamily="34" charset="0"/>
                <a:cs typeface="Arial" panose="020B0604020202020204" pitchFamily="34" charset="0"/>
              </a:rPr>
              <a:t> :</a:t>
            </a:r>
            <a:endParaRPr lang="en-GB" altLang="cs-CZ" sz="2000" dirty="0">
              <a:latin typeface="Arial" panose="020B0604020202020204" pitchFamily="34" charset="0"/>
              <a:cs typeface="Arial" panose="020B0604020202020204" pitchFamily="34" charset="0"/>
            </a:endParaRPr>
          </a:p>
          <a:p>
            <a:pPr>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5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+ 2 KMnO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+ 3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K</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+ 2 MnSO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+ 8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 + 5 O</a:t>
            </a:r>
            <a:r>
              <a:rPr lang="en-GB" altLang="cs-CZ" sz="2000" baseline="-25000" dirty="0">
                <a:latin typeface="Arial" panose="020B0604020202020204" pitchFamily="34" charset="0"/>
                <a:cs typeface="Arial" panose="020B0604020202020204" pitchFamily="34" charset="0"/>
              </a:rPr>
              <a:t>2</a:t>
            </a:r>
          </a:p>
          <a:p>
            <a:pPr>
              <a:buNone/>
            </a:pPr>
            <a:endParaRPr lang="cs-CZ" altLang="cs-CZ" sz="1000" u="sng" dirty="0">
              <a:latin typeface="Arial" panose="020B0604020202020204" pitchFamily="34" charset="0"/>
              <a:cs typeface="Arial" panose="020B0604020202020204" pitchFamily="34" charset="0"/>
            </a:endParaRPr>
          </a:p>
          <a:p>
            <a:pPr>
              <a:buNone/>
            </a:pPr>
            <a:r>
              <a:rPr lang="en-GB" altLang="cs-CZ" sz="2000" u="sng" dirty="0">
                <a:latin typeface="Arial" panose="020B0604020202020204" pitchFamily="34" charset="0"/>
                <a:cs typeface="Arial" panose="020B0604020202020204" pitchFamily="34" charset="0"/>
              </a:rPr>
              <a:t>4. </a:t>
            </a:r>
            <a:r>
              <a:rPr lang="en-GB" altLang="cs-CZ" sz="2000" u="sng" dirty="0" err="1">
                <a:latin typeface="Arial" panose="020B0604020202020204" pitchFamily="34" charset="0"/>
                <a:cs typeface="Arial" panose="020B0604020202020204" pitchFamily="34" charset="0"/>
              </a:rPr>
              <a:t>elektrolýzou</a:t>
            </a:r>
            <a:r>
              <a:rPr lang="en-GB" altLang="cs-CZ" sz="2000" u="sng" dirty="0">
                <a:latin typeface="Arial" panose="020B0604020202020204" pitchFamily="34" charset="0"/>
                <a:cs typeface="Arial" panose="020B0604020202020204" pitchFamily="34" charset="0"/>
              </a:rPr>
              <a:t> </a:t>
            </a:r>
            <a:r>
              <a:rPr lang="en-GB" altLang="cs-CZ" sz="2000" u="sng" dirty="0" err="1">
                <a:latin typeface="Arial" panose="020B0604020202020204" pitchFamily="34" charset="0"/>
                <a:cs typeface="Arial" panose="020B0604020202020204" pitchFamily="34" charset="0"/>
              </a:rPr>
              <a:t>vody</a:t>
            </a:r>
            <a:r>
              <a:rPr lang="en-GB" altLang="cs-CZ" sz="2000" dirty="0">
                <a:latin typeface="Arial" panose="020B0604020202020204" pitchFamily="34" charset="0"/>
                <a:cs typeface="Arial" panose="020B0604020202020204" pitchFamily="34" charset="0"/>
              </a:rPr>
              <a:t>:  </a:t>
            </a:r>
          </a:p>
          <a:p>
            <a:pPr>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K: 2 H</a:t>
            </a:r>
            <a:r>
              <a:rPr lang="en-GB" altLang="cs-CZ" sz="2000" baseline="-25000" dirty="0">
                <a:latin typeface="Arial" panose="020B0604020202020204" pitchFamily="34" charset="0"/>
                <a:cs typeface="Arial" panose="020B0604020202020204" pitchFamily="34" charset="0"/>
              </a:rPr>
              <a:t>3</a:t>
            </a:r>
            <a:r>
              <a:rPr lang="en-GB" altLang="cs-CZ" sz="2000" dirty="0">
                <a:latin typeface="Arial" panose="020B0604020202020204" pitchFamily="34" charset="0"/>
                <a:cs typeface="Arial" panose="020B0604020202020204" pitchFamily="34" charset="0"/>
              </a:rPr>
              <a:t>O</a:t>
            </a:r>
            <a:r>
              <a:rPr lang="en-GB" altLang="cs-CZ" sz="2000" baseline="30000" dirty="0">
                <a:latin typeface="Arial" panose="020B0604020202020204" pitchFamily="34" charset="0"/>
                <a:cs typeface="Arial" panose="020B0604020202020204" pitchFamily="34" charset="0"/>
              </a:rPr>
              <a:t>+</a:t>
            </a:r>
            <a:r>
              <a:rPr lang="en-GB" altLang="cs-CZ" sz="2000" dirty="0">
                <a:latin typeface="Arial" panose="020B0604020202020204" pitchFamily="34" charset="0"/>
                <a:cs typeface="Arial" panose="020B0604020202020204" pitchFamily="34" charset="0"/>
              </a:rPr>
              <a:t> + 2 e</a:t>
            </a:r>
            <a:r>
              <a:rPr lang="en-GB" altLang="cs-CZ" sz="2000" baseline="30000" dirty="0">
                <a:latin typeface="Arial" panose="020B0604020202020204" pitchFamily="34" charset="0"/>
                <a:cs typeface="Arial" panose="020B0604020202020204" pitchFamily="34" charset="0"/>
              </a:rPr>
              <a:t>-</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2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 +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sym typeface="Symbol" pitchFamily="18" charset="2"/>
              </a:rPr>
              <a:t></a:t>
            </a:r>
            <a:endParaRPr lang="en-GB" altLang="cs-CZ" sz="2000" dirty="0">
              <a:latin typeface="Arial" panose="020B0604020202020204" pitchFamily="34" charset="0"/>
              <a:cs typeface="Arial" panose="020B0604020202020204" pitchFamily="34" charset="0"/>
            </a:endParaRPr>
          </a:p>
          <a:p>
            <a:pPr>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A: 4 OH</a:t>
            </a:r>
            <a:r>
              <a:rPr lang="en-GB" altLang="cs-CZ" sz="2000" baseline="30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- 4 e</a:t>
            </a:r>
            <a:r>
              <a:rPr lang="en-GB" altLang="cs-CZ" sz="2000" baseline="30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2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 +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endParaRPr lang="en-GB" altLang="cs-CZ" sz="20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424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thumb/2/28/Fotosynt%C3%A9za.svg/800px-Fotosynt%C3%A9za.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518" y="2667000"/>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Ã½sledek obrÃ¡zku pro fotosyntÃ©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8" y="1524000"/>
            <a:ext cx="4656878" cy="933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791200" y="1623014"/>
            <a:ext cx="1880643" cy="369332"/>
          </a:xfrm>
          <a:prstGeom prst="rect">
            <a:avLst/>
          </a:prstGeom>
          <a:noFill/>
        </p:spPr>
        <p:txBody>
          <a:bodyPr wrap="none" rtlCol="0">
            <a:spAutoFit/>
          </a:bodyPr>
          <a:lstStyle/>
          <a:p>
            <a:r>
              <a:rPr lang="el-GR" dirty="0"/>
              <a:t>Δ</a:t>
            </a:r>
            <a:r>
              <a:rPr lang="cs-CZ" dirty="0"/>
              <a:t>H =  2816 </a:t>
            </a:r>
            <a:r>
              <a:rPr lang="cs-CZ" dirty="0" err="1"/>
              <a:t>kJ</a:t>
            </a:r>
            <a:r>
              <a:rPr lang="cs-CZ" dirty="0"/>
              <a:t>/mol</a:t>
            </a:r>
          </a:p>
        </p:txBody>
      </p:sp>
      <p:sp>
        <p:nvSpPr>
          <p:cNvPr id="3" name="TextovéPole 2"/>
          <p:cNvSpPr txBox="1"/>
          <p:nvPr/>
        </p:nvSpPr>
        <p:spPr>
          <a:xfrm>
            <a:off x="252918" y="685800"/>
            <a:ext cx="8662481" cy="400110"/>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Hlavním zdrojem </a:t>
            </a:r>
            <a:r>
              <a:rPr lang="cs-CZ" sz="2000" dirty="0" err="1">
                <a:latin typeface="Arial" panose="020B0604020202020204" pitchFamily="34" charset="0"/>
                <a:cs typeface="Arial" panose="020B0604020202020204" pitchFamily="34" charset="0"/>
              </a:rPr>
              <a:t>dikyslíku</a:t>
            </a:r>
            <a:r>
              <a:rPr lang="cs-CZ" sz="2000" dirty="0">
                <a:latin typeface="Arial" panose="020B0604020202020204" pitchFamily="34" charset="0"/>
                <a:cs typeface="Arial" panose="020B0604020202020204" pitchFamily="34" charset="0"/>
              </a:rPr>
              <a:t> na Zemi je fotosyntéza</a:t>
            </a:r>
          </a:p>
        </p:txBody>
      </p:sp>
      <p:pic>
        <p:nvPicPr>
          <p:cNvPr id="12290" name="Picture 2" descr="VÃ½sledek obrÃ¡zku pro Great Oxygenation Ev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180910"/>
            <a:ext cx="4833596" cy="362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637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636" y="402178"/>
            <a:ext cx="5667375" cy="3190876"/>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How Insects Breat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14800"/>
            <a:ext cx="52387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624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038600"/>
            <a:ext cx="2877637"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304800" y="685800"/>
            <a:ext cx="2650982" cy="400110"/>
          </a:xfrm>
          <a:prstGeom prst="rect">
            <a:avLst/>
          </a:prstGeom>
          <a:noFill/>
        </p:spPr>
        <p:txBody>
          <a:bodyPr wrap="none" rtlCol="0">
            <a:spAutoFit/>
          </a:bodyPr>
          <a:lstStyle/>
          <a:p>
            <a:r>
              <a:rPr lang="cs-CZ" sz="2000" b="1" dirty="0"/>
              <a:t>Život v období karbonu</a:t>
            </a:r>
          </a:p>
        </p:txBody>
      </p:sp>
      <p:sp>
        <p:nvSpPr>
          <p:cNvPr id="6" name="TextovéPole 5"/>
          <p:cNvSpPr txBox="1"/>
          <p:nvPr/>
        </p:nvSpPr>
        <p:spPr>
          <a:xfrm>
            <a:off x="418869" y="1812950"/>
            <a:ext cx="2120902" cy="369332"/>
          </a:xfrm>
          <a:prstGeom prst="rect">
            <a:avLst/>
          </a:prstGeom>
          <a:noFill/>
        </p:spPr>
        <p:txBody>
          <a:bodyPr wrap="none" rtlCol="0">
            <a:spAutoFit/>
          </a:bodyPr>
          <a:lstStyle/>
          <a:p>
            <a:r>
              <a:rPr lang="cs-CZ" dirty="0"/>
              <a:t>35 % O</a:t>
            </a:r>
            <a:r>
              <a:rPr lang="cs-CZ" baseline="-25000" dirty="0"/>
              <a:t>2</a:t>
            </a:r>
            <a:r>
              <a:rPr lang="cs-CZ" dirty="0"/>
              <a:t> v atmosféře</a:t>
            </a:r>
          </a:p>
        </p:txBody>
      </p:sp>
    </p:spTree>
    <p:extLst>
      <p:ext uri="{BB962C8B-B14F-4D97-AF65-F5344CB8AC3E}">
        <p14:creationId xmlns:p14="http://schemas.microsoft.com/office/powerpoint/2010/main" val="3351750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VÃ½sledek obrÃ¡zku pro hydrogen content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081" y="1217834"/>
            <a:ext cx="6357836" cy="538902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66700" y="571503"/>
            <a:ext cx="8610599" cy="646331"/>
          </a:xfrm>
          <a:prstGeom prst="rect">
            <a:avLst/>
          </a:prstGeom>
        </p:spPr>
        <p:txBody>
          <a:bodyPr wrap="square">
            <a:spAutoFit/>
          </a:bodyPr>
          <a:lstStyle/>
          <a:p>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komer</a:t>
            </a:r>
            <a:r>
              <a:rPr lang="cs-CZ" altLang="en-US" dirty="0">
                <a:latin typeface="Arial" panose="020B0604020202020204" pitchFamily="34" charset="0"/>
                <a:cs typeface="Arial" panose="020B0604020202020204" pitchFamily="34" charset="0"/>
              </a:rPr>
              <a:t>č</a:t>
            </a:r>
            <a:r>
              <a:rPr lang="en-GB" altLang="en-US" dirty="0">
                <a:latin typeface="Arial" panose="020B0604020202020204" pitchFamily="34" charset="0"/>
                <a:cs typeface="Arial" panose="020B0604020202020204" pitchFamily="34" charset="0"/>
              </a:rPr>
              <a:t>n</a:t>
            </a:r>
            <a:r>
              <a:rPr lang="cs-CZ" altLang="en-US" dirty="0">
                <a:latin typeface="Arial" panose="020B0604020202020204" pitchFamily="34" charset="0"/>
                <a:cs typeface="Arial" panose="020B0604020202020204" pitchFamily="34" charset="0"/>
              </a:rPr>
              <a:t>ě</a:t>
            </a:r>
            <a:r>
              <a:rPr lang="en-GB" altLang="en-US" dirty="0">
                <a:latin typeface="Arial" panose="020B0604020202020204" pitchFamily="34" charset="0"/>
                <a:cs typeface="Arial" panose="020B0604020202020204" pitchFamily="34" charset="0"/>
              </a:rPr>
              <a:t> se </a:t>
            </a:r>
            <a:r>
              <a:rPr lang="cs-CZ" altLang="en-US" dirty="0">
                <a:latin typeface="Arial" panose="020B0604020202020204" pitchFamily="34" charset="0"/>
                <a:cs typeface="Arial" panose="020B0604020202020204" pitchFamily="34" charset="0"/>
              </a:rPr>
              <a:t>H</a:t>
            </a:r>
            <a:r>
              <a:rPr lang="cs-CZ" altLang="en-US" baseline="-25000" dirty="0">
                <a:latin typeface="Arial" panose="020B0604020202020204" pitchFamily="34" charset="0"/>
                <a:cs typeface="Arial" panose="020B0604020202020204" pitchFamily="34" charset="0"/>
              </a:rPr>
              <a:t>2</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dodává</a:t>
            </a:r>
            <a:r>
              <a:rPr lang="en-GB" altLang="en-US" dirty="0">
                <a:latin typeface="Arial" panose="020B0604020202020204" pitchFamily="34" charset="0"/>
                <a:cs typeface="Arial" panose="020B0604020202020204" pitchFamily="34" charset="0"/>
              </a:rPr>
              <a:t> v </a:t>
            </a:r>
            <a:r>
              <a:rPr lang="en-GB" altLang="en-US" dirty="0" err="1">
                <a:latin typeface="Arial" panose="020B0604020202020204" pitchFamily="34" charset="0"/>
                <a:cs typeface="Arial" panose="020B0604020202020204" pitchFamily="34" charset="0"/>
              </a:rPr>
              <a:t>tlakových</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lahvích</a:t>
            </a:r>
            <a:r>
              <a:rPr lang="en-GB" altLang="en-US" dirty="0">
                <a:latin typeface="Arial" panose="020B0604020202020204" pitchFamily="34" charset="0"/>
                <a:cs typeface="Arial" panose="020B0604020202020204" pitchFamily="34" charset="0"/>
              </a:rPr>
              <a:t> (15 MPa) </a:t>
            </a:r>
            <a:r>
              <a:rPr lang="en-GB" altLang="en-US" dirty="0" err="1">
                <a:latin typeface="Arial" panose="020B0604020202020204" pitchFamily="34" charset="0"/>
                <a:cs typeface="Arial" panose="020B0604020202020204" pitchFamily="34" charset="0"/>
              </a:rPr>
              <a:t>ozna</a:t>
            </a:r>
            <a:r>
              <a:rPr lang="cs-CZ" altLang="en-US" dirty="0">
                <a:latin typeface="Arial" panose="020B0604020202020204" pitchFamily="34" charset="0"/>
                <a:cs typeface="Arial" panose="020B0604020202020204" pitchFamily="34" charset="0"/>
              </a:rPr>
              <a:t>č</a:t>
            </a:r>
            <a:r>
              <a:rPr lang="en-GB" altLang="en-US" dirty="0" err="1">
                <a:latin typeface="Arial" panose="020B0604020202020204" pitchFamily="34" charset="0"/>
                <a:cs typeface="Arial" panose="020B0604020202020204" pitchFamily="34" charset="0"/>
              </a:rPr>
              <a:t>ených</a:t>
            </a:r>
            <a:r>
              <a:rPr lang="en-GB" altLang="en-US" dirty="0">
                <a:latin typeface="Arial" panose="020B0604020202020204" pitchFamily="34" charset="0"/>
                <a:cs typeface="Arial" panose="020B0604020202020204" pitchFamily="34" charset="0"/>
              </a:rPr>
              <a:t> </a:t>
            </a:r>
            <a:r>
              <a:rPr lang="cs-CZ" altLang="en-US" b="1" dirty="0">
                <a:solidFill>
                  <a:srgbClr val="FF0000"/>
                </a:solidFill>
                <a:latin typeface="Arial" panose="020B0604020202020204" pitchFamily="34" charset="0"/>
                <a:cs typeface="Arial" panose="020B0604020202020204" pitchFamily="34" charset="0"/>
              </a:rPr>
              <a:t>č</a:t>
            </a:r>
            <a:r>
              <a:rPr lang="en-GB" altLang="en-US" b="1" dirty="0" err="1">
                <a:solidFill>
                  <a:srgbClr val="FF0000"/>
                </a:solidFill>
                <a:latin typeface="Arial" panose="020B0604020202020204" pitchFamily="34" charset="0"/>
                <a:cs typeface="Arial" panose="020B0604020202020204" pitchFamily="34" charset="0"/>
              </a:rPr>
              <a:t>erveným</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pruhem</a:t>
            </a:r>
            <a:r>
              <a:rPr lang="en-GB" altLang="en-US" dirty="0">
                <a:latin typeface="Arial" panose="020B0604020202020204" pitchFamily="34" charset="0"/>
                <a:cs typeface="Arial" panose="020B0604020202020204" pitchFamily="34" charset="0"/>
              </a:rPr>
              <a:t> </a:t>
            </a:r>
            <a:endParaRPr lang="cs-CZ"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7427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VÃ½sledek obrÃ¡zku pro oxygen 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57" y="762000"/>
            <a:ext cx="8382000" cy="516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6407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476250"/>
            <a:ext cx="8686800" cy="18859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None/>
            </a:pPr>
            <a:r>
              <a:rPr lang="en-GB" altLang="cs-CZ" sz="2000" b="1" dirty="0" err="1">
                <a:latin typeface="Arial" panose="020B0604020202020204" pitchFamily="34" charset="0"/>
                <a:cs typeface="Arial" panose="020B0604020202020204" pitchFamily="34" charset="0"/>
              </a:rPr>
              <a:t>Výroba</a:t>
            </a:r>
            <a:r>
              <a:rPr lang="en-GB" altLang="cs-CZ" sz="2000" b="1" dirty="0">
                <a:latin typeface="Arial" panose="020B0604020202020204" pitchFamily="34" charset="0"/>
                <a:cs typeface="Arial" panose="020B0604020202020204" pitchFamily="34" charset="0"/>
              </a:rPr>
              <a:t>:</a:t>
            </a:r>
          </a:p>
          <a:p>
            <a:pPr>
              <a:buFontTx/>
              <a:buChar char="-"/>
            </a:pPr>
            <a:r>
              <a:rPr lang="en-GB" altLang="cs-CZ" sz="2000" dirty="0" err="1">
                <a:latin typeface="Arial" panose="020B0604020202020204" pitchFamily="34" charset="0"/>
                <a:cs typeface="Arial" panose="020B0604020202020204" pitchFamily="34" charset="0"/>
              </a:rPr>
              <a:t>zkapaln</a:t>
            </a:r>
            <a:r>
              <a:rPr lang="cs-CZ" altLang="cs-CZ" sz="2000" dirty="0">
                <a:latin typeface="Arial" panose="020B0604020202020204" pitchFamily="34" charset="0"/>
                <a:cs typeface="Arial" panose="020B0604020202020204" pitchFamily="34" charset="0"/>
              </a:rPr>
              <a:t>ě</a:t>
            </a:r>
            <a:r>
              <a:rPr lang="en-GB" altLang="cs-CZ" sz="2000" dirty="0" err="1">
                <a:latin typeface="Arial" panose="020B0604020202020204" pitchFamily="34" charset="0"/>
                <a:cs typeface="Arial" panose="020B0604020202020204" pitchFamily="34" charset="0"/>
              </a:rPr>
              <a:t>ním</a:t>
            </a:r>
            <a:r>
              <a:rPr lang="en-GB" altLang="cs-CZ" sz="2000" dirty="0">
                <a:latin typeface="Arial" panose="020B0604020202020204" pitchFamily="34" charset="0"/>
                <a:cs typeface="Arial" panose="020B0604020202020204" pitchFamily="34" charset="0"/>
              </a:rPr>
              <a:t> a </a:t>
            </a:r>
            <a:r>
              <a:rPr lang="en-GB" altLang="cs-CZ" sz="2000" dirty="0" err="1">
                <a:latin typeface="Arial" panose="020B0604020202020204" pitchFamily="34" charset="0"/>
                <a:cs typeface="Arial" panose="020B0604020202020204" pitchFamily="34" charset="0"/>
              </a:rPr>
              <a:t>frak</a:t>
            </a:r>
            <a:r>
              <a:rPr lang="cs-CZ" altLang="cs-CZ" sz="2000" dirty="0">
                <a:latin typeface="Arial" panose="020B0604020202020204" pitchFamily="34" charset="0"/>
                <a:cs typeface="Arial" panose="020B0604020202020204" pitchFamily="34" charset="0"/>
              </a:rPr>
              <a:t>č</a:t>
            </a:r>
            <a:r>
              <a:rPr lang="en-GB" altLang="cs-CZ" sz="2000" dirty="0" err="1">
                <a:latin typeface="Arial" panose="020B0604020202020204" pitchFamily="34" charset="0"/>
                <a:cs typeface="Arial" panose="020B0604020202020204" pitchFamily="34" charset="0"/>
              </a:rPr>
              <a:t>ní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destilací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vzduchu</a:t>
            </a:r>
            <a:r>
              <a:rPr lang="en-GB" altLang="cs-CZ" sz="2000" dirty="0">
                <a:latin typeface="Arial" panose="020B0604020202020204" pitchFamily="34" charset="0"/>
                <a:cs typeface="Arial" panose="020B0604020202020204" pitchFamily="34" charset="0"/>
              </a:rPr>
              <a:t>, </a:t>
            </a:r>
            <a:endParaRPr lang="cs-CZ" altLang="cs-CZ" sz="2000" dirty="0">
              <a:latin typeface="Arial" panose="020B0604020202020204" pitchFamily="34" charset="0"/>
              <a:cs typeface="Arial" panose="020B0604020202020204" pitchFamily="34" charset="0"/>
            </a:endParaRPr>
          </a:p>
          <a:p>
            <a:pPr>
              <a:buFontTx/>
              <a:buChar char="-"/>
            </a:pPr>
            <a:r>
              <a:rPr lang="cs-CZ" altLang="cs-CZ" sz="2000" dirty="0">
                <a:latin typeface="Arial" panose="020B0604020202020204" pitchFamily="34" charset="0"/>
                <a:cs typeface="Arial" panose="020B0604020202020204" pitchFamily="34" charset="0"/>
              </a:rPr>
              <a:t>elektrolýzou vody</a:t>
            </a:r>
          </a:p>
          <a:p>
            <a:pPr>
              <a:buFontTx/>
              <a:buChar char="-"/>
            </a:pPr>
            <a:endParaRPr lang="cs-CZ" altLang="cs-CZ" sz="2000" u="sng" dirty="0">
              <a:latin typeface="Arial" panose="020B0604020202020204" pitchFamily="34" charset="0"/>
              <a:cs typeface="Arial" panose="020B0604020202020204" pitchFamily="34" charset="0"/>
            </a:endParaRPr>
          </a:p>
          <a:p>
            <a:pPr marL="0" indent="0">
              <a:buNone/>
            </a:pPr>
            <a:endParaRPr lang="cs-CZ" altLang="cs-CZ" sz="2000" u="sng" dirty="0">
              <a:latin typeface="Arial" panose="020B0604020202020204" pitchFamily="34" charset="0"/>
              <a:cs typeface="Arial" panose="020B0604020202020204" pitchFamily="34" charset="0"/>
            </a:endParaRPr>
          </a:p>
        </p:txBody>
      </p:sp>
      <p:sp>
        <p:nvSpPr>
          <p:cNvPr id="4" name="Obdélník 3"/>
          <p:cNvSpPr/>
          <p:nvPr/>
        </p:nvSpPr>
        <p:spPr>
          <a:xfrm>
            <a:off x="304800" y="5539157"/>
            <a:ext cx="8534400" cy="1200329"/>
          </a:xfrm>
          <a:prstGeom prst="rect">
            <a:avLst/>
          </a:prstGeom>
        </p:spPr>
        <p:txBody>
          <a:bodyPr wrap="square">
            <a:spAutoFit/>
          </a:bodyPr>
          <a:lstStyle/>
          <a:p>
            <a:pPr>
              <a:buFontTx/>
              <a:buChar char="-"/>
            </a:pPr>
            <a:r>
              <a:rPr lang="en-GB" altLang="cs-CZ" u="sng" dirty="0" err="1">
                <a:latin typeface="Arial" panose="020B0604020202020204" pitchFamily="34" charset="0"/>
                <a:cs typeface="Arial" panose="020B0604020202020204" pitchFamily="34" charset="0"/>
              </a:rPr>
              <a:t>technický</a:t>
            </a:r>
            <a:r>
              <a:rPr lang="en-GB" altLang="cs-CZ" u="sng" dirty="0">
                <a:latin typeface="Arial" panose="020B0604020202020204" pitchFamily="34" charset="0"/>
                <a:cs typeface="Arial" panose="020B0604020202020204" pitchFamily="34" charset="0"/>
              </a:rPr>
              <a:t> </a:t>
            </a:r>
            <a:r>
              <a:rPr lang="en-GB" altLang="cs-CZ" u="sng" dirty="0" err="1">
                <a:latin typeface="Arial" panose="020B0604020202020204" pitchFamily="34" charset="0"/>
                <a:cs typeface="Arial" panose="020B0604020202020204" pitchFamily="34" charset="0"/>
              </a:rPr>
              <a:t>kyslík</a:t>
            </a:r>
            <a:r>
              <a:rPr lang="en-GB" altLang="cs-CZ" dirty="0">
                <a:latin typeface="Arial" panose="020B0604020202020204" pitchFamily="34" charset="0"/>
                <a:cs typeface="Arial" panose="020B0604020202020204" pitchFamily="34" charset="0"/>
              </a:rPr>
              <a:t> </a:t>
            </a:r>
            <a:r>
              <a:rPr lang="cs-CZ" altLang="cs-CZ" u="sng" dirty="0">
                <a:latin typeface="Arial" panose="020B0604020202020204" pitchFamily="34" charset="0"/>
                <a:cs typeface="Arial" panose="020B0604020202020204" pitchFamily="34" charset="0"/>
              </a:rPr>
              <a:t>se skladuje v </a:t>
            </a:r>
            <a:r>
              <a:rPr lang="en-GB" altLang="cs-CZ" u="sng" dirty="0" err="1">
                <a:latin typeface="Arial" panose="020B0604020202020204" pitchFamily="34" charset="0"/>
                <a:cs typeface="Arial" panose="020B0604020202020204" pitchFamily="34" charset="0"/>
              </a:rPr>
              <a:t>ocelových</a:t>
            </a:r>
            <a:r>
              <a:rPr lang="en-GB" altLang="cs-CZ" u="sng" dirty="0">
                <a:latin typeface="Arial" panose="020B0604020202020204" pitchFamily="34" charset="0"/>
                <a:cs typeface="Arial" panose="020B0604020202020204" pitchFamily="34" charset="0"/>
              </a:rPr>
              <a:t> </a:t>
            </a:r>
            <a:r>
              <a:rPr lang="en-GB" altLang="cs-CZ" u="sng" dirty="0" err="1">
                <a:latin typeface="Arial" panose="020B0604020202020204" pitchFamily="34" charset="0"/>
                <a:cs typeface="Arial" panose="020B0604020202020204" pitchFamily="34" charset="0"/>
              </a:rPr>
              <a:t>lahvích</a:t>
            </a:r>
            <a:r>
              <a:rPr lang="en-GB" altLang="cs-CZ" u="sng" dirty="0">
                <a:latin typeface="Arial" panose="020B0604020202020204" pitchFamily="34" charset="0"/>
                <a:cs typeface="Arial" panose="020B0604020202020204" pitchFamily="34" charset="0"/>
              </a:rPr>
              <a:t> </a:t>
            </a:r>
            <a:r>
              <a:rPr lang="en-GB" altLang="cs-CZ" u="sng" dirty="0" err="1">
                <a:latin typeface="Arial" panose="020B0604020202020204" pitchFamily="34" charset="0"/>
                <a:cs typeface="Arial" panose="020B0604020202020204" pitchFamily="34" charset="0"/>
              </a:rPr>
              <a:t>ozna</a:t>
            </a:r>
            <a:r>
              <a:rPr lang="cs-CZ" altLang="cs-CZ" u="sng" dirty="0">
                <a:latin typeface="Arial" panose="020B0604020202020204" pitchFamily="34" charset="0"/>
                <a:cs typeface="Arial" panose="020B0604020202020204" pitchFamily="34" charset="0"/>
              </a:rPr>
              <a:t>č</a:t>
            </a:r>
            <a:r>
              <a:rPr lang="en-GB" altLang="cs-CZ" u="sng" dirty="0" err="1">
                <a:latin typeface="Arial" panose="020B0604020202020204" pitchFamily="34" charset="0"/>
                <a:cs typeface="Arial" panose="020B0604020202020204" pitchFamily="34" charset="0"/>
              </a:rPr>
              <a:t>ených</a:t>
            </a:r>
            <a:r>
              <a:rPr lang="en-GB" altLang="cs-CZ" u="sng" dirty="0">
                <a:latin typeface="Arial" panose="020B0604020202020204" pitchFamily="34" charset="0"/>
                <a:cs typeface="Arial" panose="020B0604020202020204" pitchFamily="34" charset="0"/>
              </a:rPr>
              <a:t> </a:t>
            </a:r>
            <a:r>
              <a:rPr lang="en-GB" altLang="cs-CZ" u="sng" dirty="0" err="1">
                <a:solidFill>
                  <a:srgbClr val="0033CC"/>
                </a:solidFill>
                <a:latin typeface="Arial" panose="020B0604020202020204" pitchFamily="34" charset="0"/>
                <a:cs typeface="Arial" panose="020B0604020202020204" pitchFamily="34" charset="0"/>
              </a:rPr>
              <a:t>modrým</a:t>
            </a:r>
            <a:r>
              <a:rPr lang="en-GB" altLang="cs-CZ" u="sng" dirty="0">
                <a:solidFill>
                  <a:srgbClr val="0033CC"/>
                </a:solidFill>
                <a:latin typeface="Arial" panose="020B0604020202020204" pitchFamily="34" charset="0"/>
                <a:cs typeface="Arial" panose="020B0604020202020204" pitchFamily="34" charset="0"/>
              </a:rPr>
              <a:t> </a:t>
            </a:r>
            <a:r>
              <a:rPr lang="en-GB" altLang="cs-CZ" u="sng" dirty="0" err="1">
                <a:solidFill>
                  <a:srgbClr val="0033CC"/>
                </a:solidFill>
                <a:latin typeface="Arial" panose="020B0604020202020204" pitchFamily="34" charset="0"/>
                <a:cs typeface="Arial" panose="020B0604020202020204" pitchFamily="34" charset="0"/>
              </a:rPr>
              <a:t>pruhem</a:t>
            </a:r>
            <a:r>
              <a:rPr lang="cs-CZ" altLang="cs-CZ" u="sng" dirty="0">
                <a:solidFill>
                  <a:srgbClr val="0033CC"/>
                </a:solidFill>
                <a:latin typeface="Arial" panose="020B0604020202020204" pitchFamily="34" charset="0"/>
                <a:cs typeface="Arial" panose="020B0604020202020204" pitchFamily="34" charset="0"/>
              </a:rPr>
              <a:t>, </a:t>
            </a:r>
            <a:r>
              <a:rPr lang="en-GB" altLang="cs-CZ" dirty="0">
                <a:latin typeface="Arial" panose="020B0604020202020204" pitchFamily="34" charset="0"/>
                <a:cs typeface="Arial" panose="020B0604020202020204" pitchFamily="34" charset="0"/>
              </a:rPr>
              <a:t>pod </a:t>
            </a:r>
            <a:r>
              <a:rPr lang="en-GB" altLang="cs-CZ" dirty="0" err="1">
                <a:latin typeface="Arial" panose="020B0604020202020204" pitchFamily="34" charset="0"/>
                <a:cs typeface="Arial" panose="020B0604020202020204" pitchFamily="34" charset="0"/>
              </a:rPr>
              <a:t>tlakem</a:t>
            </a:r>
            <a:r>
              <a:rPr lang="en-GB" altLang="cs-CZ" dirty="0">
                <a:latin typeface="Arial" panose="020B0604020202020204" pitchFamily="34" charset="0"/>
                <a:cs typeface="Arial" panose="020B0604020202020204" pitchFamily="34" charset="0"/>
              </a:rPr>
              <a:t> 15 - 20 MPa </a:t>
            </a:r>
          </a:p>
          <a:p>
            <a:pPr algn="ctr">
              <a:buFont typeface="Wingdings" pitchFamily="2" charset="2"/>
              <a:buNone/>
            </a:pPr>
            <a:r>
              <a:rPr lang="cs-CZ" altLang="cs-CZ" b="1" dirty="0">
                <a:solidFill>
                  <a:schemeClr val="bg1">
                    <a:lumMod val="65000"/>
                  </a:schemeClr>
                </a:solidFill>
                <a:latin typeface="Arial" panose="020B0604020202020204" pitchFamily="34" charset="0"/>
                <a:cs typeface="Arial" panose="020B0604020202020204" pitchFamily="34" charset="0"/>
              </a:rPr>
              <a:t>V</a:t>
            </a:r>
            <a:r>
              <a:rPr lang="en-GB" altLang="cs-CZ" b="1" dirty="0" err="1">
                <a:solidFill>
                  <a:schemeClr val="bg1">
                    <a:lumMod val="65000"/>
                  </a:schemeClr>
                </a:solidFill>
                <a:latin typeface="Arial" panose="020B0604020202020204" pitchFamily="34" charset="0"/>
                <a:cs typeface="Arial" panose="020B0604020202020204" pitchFamily="34" charset="0"/>
              </a:rPr>
              <a:t>entily</a:t>
            </a:r>
            <a:r>
              <a:rPr lang="en-GB"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tlakových</a:t>
            </a:r>
            <a:r>
              <a:rPr lang="en-GB"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lahví</a:t>
            </a:r>
            <a:r>
              <a:rPr lang="en-GB" altLang="cs-CZ" b="1" dirty="0">
                <a:solidFill>
                  <a:schemeClr val="bg1">
                    <a:lumMod val="65000"/>
                  </a:schemeClr>
                </a:solidFill>
                <a:latin typeface="Arial" panose="020B0604020202020204" pitchFamily="34" charset="0"/>
                <a:cs typeface="Arial" panose="020B0604020202020204" pitchFamily="34" charset="0"/>
              </a:rPr>
              <a:t> s O</a:t>
            </a:r>
            <a:r>
              <a:rPr lang="en-GB" altLang="cs-CZ" b="1" baseline="-25000" dirty="0">
                <a:solidFill>
                  <a:schemeClr val="bg1">
                    <a:lumMod val="65000"/>
                  </a:schemeClr>
                </a:solidFill>
                <a:latin typeface="Arial" panose="020B0604020202020204" pitchFamily="34" charset="0"/>
                <a:cs typeface="Arial" panose="020B0604020202020204" pitchFamily="34" charset="0"/>
              </a:rPr>
              <a:t>2</a:t>
            </a:r>
            <a:r>
              <a:rPr lang="cs-CZ"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nesmí</a:t>
            </a:r>
            <a:r>
              <a:rPr lang="en-GB"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být</a:t>
            </a:r>
            <a:r>
              <a:rPr lang="en-GB"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mazány</a:t>
            </a:r>
            <a:r>
              <a:rPr lang="en-GB"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ani</a:t>
            </a:r>
            <a:r>
              <a:rPr lang="en-GB"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jinak</a:t>
            </a:r>
            <a:r>
              <a:rPr lang="en-GB"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zne</a:t>
            </a:r>
            <a:r>
              <a:rPr lang="cs-CZ" altLang="cs-CZ" b="1" dirty="0">
                <a:solidFill>
                  <a:schemeClr val="bg1">
                    <a:lumMod val="65000"/>
                  </a:schemeClr>
                </a:solidFill>
                <a:latin typeface="Arial" panose="020B0604020202020204" pitchFamily="34" charset="0"/>
                <a:cs typeface="Arial" panose="020B0604020202020204" pitchFamily="34" charset="0"/>
              </a:rPr>
              <a:t>č</a:t>
            </a:r>
            <a:r>
              <a:rPr lang="en-GB" altLang="cs-CZ" b="1" dirty="0" err="1">
                <a:solidFill>
                  <a:schemeClr val="bg1">
                    <a:lumMod val="65000"/>
                  </a:schemeClr>
                </a:solidFill>
                <a:latin typeface="Arial" panose="020B0604020202020204" pitchFamily="34" charset="0"/>
                <a:cs typeface="Arial" panose="020B0604020202020204" pitchFamily="34" charset="0"/>
              </a:rPr>
              <a:t>i</a:t>
            </a:r>
            <a:r>
              <a:rPr lang="cs-CZ" altLang="cs-CZ" b="1" dirty="0">
                <a:solidFill>
                  <a:schemeClr val="bg1">
                    <a:lumMod val="65000"/>
                  </a:schemeClr>
                </a:solidFill>
                <a:latin typeface="Arial" panose="020B0604020202020204" pitchFamily="34" charset="0"/>
                <a:cs typeface="Arial" panose="020B0604020202020204" pitchFamily="34" charset="0"/>
              </a:rPr>
              <a:t>š</a:t>
            </a:r>
            <a:r>
              <a:rPr lang="en-GB" altLang="cs-CZ" b="1" dirty="0">
                <a:solidFill>
                  <a:schemeClr val="bg1">
                    <a:lumMod val="65000"/>
                  </a:schemeClr>
                </a:solidFill>
                <a:latin typeface="Arial" panose="020B0604020202020204" pitchFamily="34" charset="0"/>
                <a:cs typeface="Arial" panose="020B0604020202020204" pitchFamily="34" charset="0"/>
              </a:rPr>
              <a:t>t</a:t>
            </a:r>
            <a:r>
              <a:rPr lang="cs-CZ" altLang="cs-CZ" b="1" dirty="0">
                <a:solidFill>
                  <a:schemeClr val="bg1">
                    <a:lumMod val="65000"/>
                  </a:schemeClr>
                </a:solidFill>
                <a:latin typeface="Arial" panose="020B0604020202020204" pitchFamily="34" charset="0"/>
                <a:cs typeface="Arial" panose="020B0604020202020204" pitchFamily="34" charset="0"/>
              </a:rPr>
              <a:t>ě</a:t>
            </a:r>
            <a:r>
              <a:rPr lang="en-GB" altLang="cs-CZ" b="1" dirty="0" err="1">
                <a:solidFill>
                  <a:schemeClr val="bg1">
                    <a:lumMod val="65000"/>
                  </a:schemeClr>
                </a:solidFill>
                <a:latin typeface="Arial" panose="020B0604020202020204" pitchFamily="34" charset="0"/>
                <a:cs typeface="Arial" panose="020B0604020202020204" pitchFamily="34" charset="0"/>
              </a:rPr>
              <a:t>ny</a:t>
            </a:r>
            <a:r>
              <a:rPr lang="en-GB" altLang="cs-CZ" b="1" dirty="0">
                <a:solidFill>
                  <a:schemeClr val="bg1">
                    <a:lumMod val="65000"/>
                  </a:schemeClr>
                </a:solidFill>
                <a:latin typeface="Arial" panose="020B0604020202020204" pitchFamily="34" charset="0"/>
                <a:cs typeface="Arial" panose="020B0604020202020204" pitchFamily="34" charset="0"/>
              </a:rPr>
              <a:t> org</a:t>
            </a:r>
            <a:r>
              <a:rPr lang="cs-CZ" altLang="cs-CZ" b="1" dirty="0">
                <a:solidFill>
                  <a:schemeClr val="bg1">
                    <a:lumMod val="65000"/>
                  </a:schemeClr>
                </a:solidFill>
                <a:latin typeface="Arial" panose="020B0604020202020204" pitchFamily="34" charset="0"/>
                <a:cs typeface="Arial" panose="020B0604020202020204" pitchFamily="34" charset="0"/>
              </a:rPr>
              <a:t>.</a:t>
            </a:r>
            <a:r>
              <a:rPr lang="en-GB"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látkami</a:t>
            </a:r>
            <a:r>
              <a:rPr lang="en-GB"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hrozí</a:t>
            </a:r>
            <a:r>
              <a:rPr lang="en-GB" altLang="cs-CZ" b="1" dirty="0">
                <a:solidFill>
                  <a:schemeClr val="bg1">
                    <a:lumMod val="65000"/>
                  </a:schemeClr>
                </a:solidFill>
                <a:latin typeface="Arial" panose="020B0604020202020204" pitchFamily="34" charset="0"/>
                <a:cs typeface="Arial" panose="020B0604020202020204" pitchFamily="34" charset="0"/>
              </a:rPr>
              <a:t> </a:t>
            </a:r>
            <a:r>
              <a:rPr lang="en-GB" altLang="cs-CZ" b="1" dirty="0" err="1">
                <a:solidFill>
                  <a:schemeClr val="bg1">
                    <a:lumMod val="65000"/>
                  </a:schemeClr>
                </a:solidFill>
                <a:latin typeface="Arial" panose="020B0604020202020204" pitchFamily="34" charset="0"/>
                <a:cs typeface="Arial" panose="020B0604020202020204" pitchFamily="34" charset="0"/>
              </a:rPr>
              <a:t>nebezpe</a:t>
            </a:r>
            <a:r>
              <a:rPr lang="cs-CZ" altLang="cs-CZ" b="1" dirty="0">
                <a:solidFill>
                  <a:schemeClr val="bg1">
                    <a:lumMod val="65000"/>
                  </a:schemeClr>
                </a:solidFill>
                <a:latin typeface="Arial" panose="020B0604020202020204" pitchFamily="34" charset="0"/>
                <a:cs typeface="Arial" panose="020B0604020202020204" pitchFamily="34" charset="0"/>
              </a:rPr>
              <a:t>č</a:t>
            </a:r>
            <a:r>
              <a:rPr lang="en-GB" altLang="cs-CZ" b="1" dirty="0">
                <a:solidFill>
                  <a:schemeClr val="bg1">
                    <a:lumMod val="65000"/>
                  </a:schemeClr>
                </a:solidFill>
                <a:latin typeface="Arial" panose="020B0604020202020204" pitchFamily="34" charset="0"/>
                <a:cs typeface="Arial" panose="020B0604020202020204" pitchFamily="34" charset="0"/>
              </a:rPr>
              <a:t>í </a:t>
            </a:r>
            <a:r>
              <a:rPr lang="en-GB" altLang="cs-CZ" b="1" dirty="0" err="1">
                <a:solidFill>
                  <a:schemeClr val="bg1">
                    <a:lumMod val="65000"/>
                  </a:schemeClr>
                </a:solidFill>
                <a:latin typeface="Arial" panose="020B0604020202020204" pitchFamily="34" charset="0"/>
                <a:cs typeface="Arial" panose="020B0604020202020204" pitchFamily="34" charset="0"/>
              </a:rPr>
              <a:t>výbuchu</a:t>
            </a:r>
            <a:r>
              <a:rPr lang="cs-CZ" altLang="cs-CZ" b="1" dirty="0">
                <a:solidFill>
                  <a:schemeClr val="bg1">
                    <a:lumMod val="65000"/>
                  </a:schemeClr>
                </a:solidFill>
                <a:latin typeface="Arial" panose="020B0604020202020204" pitchFamily="34" charset="0"/>
                <a:cs typeface="Arial" panose="020B0604020202020204" pitchFamily="34" charset="0"/>
              </a:rPr>
              <a:t>!</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33600"/>
            <a:ext cx="4365117"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descr="VÃ½sledek obrÃ¡zku pro water electro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362098"/>
            <a:ext cx="3180254"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1738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23736" y="152400"/>
            <a:ext cx="8767864" cy="6553200"/>
          </a:xfrm>
        </p:spPr>
        <p:txBody>
          <a:bodyPr>
            <a:noAutofit/>
          </a:bodyPr>
          <a:lstStyle/>
          <a:p>
            <a:pPr marL="0" indent="0">
              <a:buNone/>
            </a:pPr>
            <a:r>
              <a:rPr lang="cs-CZ" sz="2000" b="1" dirty="0">
                <a:latin typeface="Arial" panose="020B0604020202020204" pitchFamily="34" charset="0"/>
                <a:cs typeface="Arial" panose="020B0604020202020204" pitchFamily="34" charset="0"/>
              </a:rPr>
              <a:t>Využití atmosférického kyslíku</a:t>
            </a:r>
          </a:p>
          <a:p>
            <a:pPr marL="0" indent="0">
              <a:buNone/>
            </a:pPr>
            <a:endParaRPr lang="cs-CZ" sz="800" b="1"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neviditelná složka vzduchu nutnou pro </a:t>
            </a:r>
            <a:r>
              <a:rPr lang="cs-CZ" sz="2000" b="1" dirty="0">
                <a:latin typeface="Arial" panose="020B0604020202020204" pitchFamily="34" charset="0"/>
                <a:cs typeface="Arial" panose="020B0604020202020204" pitchFamily="34" charset="0"/>
              </a:rPr>
              <a:t>spalování </a:t>
            </a:r>
            <a:r>
              <a:rPr lang="cs-CZ" sz="2000" dirty="0">
                <a:latin typeface="Arial" panose="020B0604020202020204" pitchFamily="34" charset="0"/>
                <a:cs typeface="Arial" panose="020B0604020202020204" pitchFamily="34" charset="0"/>
              </a:rPr>
              <a:t>prakticky každého fosilního paliva (technologická oxidace fosilních paliv)</a:t>
            </a:r>
          </a:p>
          <a:p>
            <a:pPr marL="0" indent="0">
              <a:buNone/>
            </a:pPr>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výroba elektrické energie – spalování fosilních paliv v tepelných elektrárnách (často v kombinaci s výrobou technologického tepla)</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výroba technologického tepla – spalování fosilních paliv v teplárnách (často v kombinaci s výrobou elektrické energie)</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pohon motorů a turbín – ve všech druzích spalovacích motorů a turbín</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vytápění domácností v domovních kotelnách, kamnech či v krbech</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příprava pokrmů (např. plynové sporáky)</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nouzové osvětlování (např. svíčky, petrolejové lampy)</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koroze kovů je způsobená nežádoucí oxidací kovů a dalšími doprovodnými chemickými reakcemi.</a:t>
            </a:r>
          </a:p>
          <a:p>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0773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6700" y="523875"/>
            <a:ext cx="8610600" cy="5016758"/>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Použití kyslíku</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V medicíně se čistý kyslík používá při operacích a traumatických stavech pro podporu pacientova dýchání a lepšímu okysličení organismu.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Směsi kyslíku s inertními plyny slouží potápěčům k potlačení dekompresní nemoci. Je součástí i všech ostatních dýchacích plynů, které se používají pro potápění do velkých hloubek.</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Také vysokohorští horolezci a letci se v nutných případech uchylují k dýchání čistého kyslíku. To proto, že zvýšením koncentrace kyslíku se zvýší jeho parciální tlak a ulehčí se tak dýchání v řídké atmosféře a předejde vysokohorské nemoci.</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I piloti stíhacích letadel jsou vybaveni směsmi stlačených plynů, jejichž základní složkou je kyslík. </a:t>
            </a:r>
          </a:p>
        </p:txBody>
      </p:sp>
    </p:spTree>
    <p:extLst>
      <p:ext uri="{BB962C8B-B14F-4D97-AF65-F5344CB8AC3E}">
        <p14:creationId xmlns:p14="http://schemas.microsoft.com/office/powerpoint/2010/main" val="8399308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304800"/>
            <a:ext cx="85344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Použití kyslíku</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Při hoření směsi kyslíku s acetylenem lze dosáhnout teploty cca 3150 – 3200 °C. Proto se </a:t>
            </a:r>
            <a:r>
              <a:rPr lang="cs-CZ" sz="2000" dirty="0" err="1">
                <a:latin typeface="Arial" panose="020B0604020202020204" pitchFamily="34" charset="0"/>
                <a:cs typeface="Arial" panose="020B0604020202020204" pitchFamily="34" charset="0"/>
              </a:rPr>
              <a:t>kyslíko</a:t>
            </a:r>
            <a:r>
              <a:rPr lang="cs-CZ" sz="2000" dirty="0">
                <a:latin typeface="Arial" panose="020B0604020202020204" pitchFamily="34" charset="0"/>
                <a:cs typeface="Arial" panose="020B0604020202020204" pitchFamily="34" charset="0"/>
              </a:rPr>
              <a:t>-acetylenový plamen využívá k </a:t>
            </a:r>
            <a:r>
              <a:rPr lang="cs-CZ" sz="2000" b="1" dirty="0">
                <a:latin typeface="Arial" panose="020B0604020202020204" pitchFamily="34" charset="0"/>
                <a:cs typeface="Arial" panose="020B0604020202020204" pitchFamily="34" charset="0"/>
              </a:rPr>
              <a:t>řezání</a:t>
            </a:r>
            <a:r>
              <a:rPr lang="cs-CZ" sz="2000" dirty="0">
                <a:latin typeface="Arial" panose="020B0604020202020204" pitchFamily="34" charset="0"/>
                <a:cs typeface="Arial" panose="020B0604020202020204" pitchFamily="34" charset="0"/>
              </a:rPr>
              <a:t> oceli </a:t>
            </a:r>
            <a:r>
              <a:rPr lang="cs-CZ" sz="2000" b="1" dirty="0">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tavení kovů </a:t>
            </a:r>
            <a:r>
              <a:rPr lang="cs-CZ" sz="2000" dirty="0">
                <a:latin typeface="Arial" panose="020B0604020202020204" pitchFamily="34" charset="0"/>
                <a:cs typeface="Arial" panose="020B0604020202020204" pitchFamily="34" charset="0"/>
              </a:rPr>
              <a:t>s vysokým bodem tání, například platinových kovů.</a:t>
            </a:r>
          </a:p>
          <a:p>
            <a:pPr algn="just"/>
            <a:r>
              <a:rPr lang="cs-CZ" sz="2000" dirty="0">
                <a:latin typeface="Arial" panose="020B0604020202020204" pitchFamily="34" charset="0"/>
                <a:cs typeface="Arial" panose="020B0604020202020204" pitchFamily="34" charset="0"/>
              </a:rPr>
              <a:t>      2 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 + 5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 4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 + 2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O(g)      ΔH = −1253.3 </a:t>
            </a:r>
            <a:r>
              <a:rPr lang="cs-CZ" sz="2000" dirty="0" err="1">
                <a:latin typeface="Arial" panose="020B0604020202020204" pitchFamily="34" charset="0"/>
                <a:cs typeface="Arial" panose="020B0604020202020204" pitchFamily="34" charset="0"/>
              </a:rPr>
              <a:t>kJ</a:t>
            </a:r>
            <a:r>
              <a:rPr lang="cs-CZ" sz="2000" dirty="0">
                <a:latin typeface="Arial" panose="020B0604020202020204" pitchFamily="34" charset="0"/>
                <a:cs typeface="Arial" panose="020B0604020202020204" pitchFamily="34" charset="0"/>
              </a:rPr>
              <a:t>/mol</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Při </a:t>
            </a:r>
            <a:r>
              <a:rPr lang="cs-CZ" sz="2000" b="1" dirty="0">
                <a:latin typeface="Arial" panose="020B0604020202020204" pitchFamily="34" charset="0"/>
                <a:cs typeface="Arial" panose="020B0604020202020204" pitchFamily="34" charset="0"/>
              </a:rPr>
              <a:t>výrobě oceli </a:t>
            </a:r>
            <a:r>
              <a:rPr lang="cs-CZ" sz="2000" dirty="0">
                <a:latin typeface="Arial" panose="020B0604020202020204" pitchFamily="34" charset="0"/>
                <a:cs typeface="Arial" panose="020B0604020202020204" pitchFamily="34" charset="0"/>
              </a:rPr>
              <a:t>je nutné především odstranit z matrice železa přebytečný uhlík (ve formě karbidu železa). Tento přebytečný uhlík se odstraňuje spálením obvykle v tzv. konvertoru, a to vháněním vzduchu v Bessemerově a Thomasově konvertoru nebo vháněním čistého kyslíku do roztaveného železa v kyslíkovém konvertoru), kde za vysoké teploty taveniny dochází k oxidaci přítomného uhlíku na plynné oxidy, které odcházejí jako spaliny.</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Kapalný kyslík většinou slouží jako </a:t>
            </a:r>
            <a:r>
              <a:rPr lang="cs-CZ" sz="2000" b="1" dirty="0">
                <a:latin typeface="Arial" panose="020B0604020202020204" pitchFamily="34" charset="0"/>
                <a:cs typeface="Arial" panose="020B0604020202020204" pitchFamily="34" charset="0"/>
              </a:rPr>
              <a:t>okysličovadlo raketových motorů </a:t>
            </a:r>
            <a:r>
              <a:rPr lang="cs-CZ" sz="2000" dirty="0">
                <a:latin typeface="Arial" panose="020B0604020202020204" pitchFamily="34" charset="0"/>
                <a:cs typeface="Arial" panose="020B0604020202020204" pitchFamily="34" charset="0"/>
              </a:rPr>
              <a:t>při letech kosmických lodí.</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Kyslík se používá jako jedna ze složek pro náplň některých typů </a:t>
            </a:r>
            <a:r>
              <a:rPr lang="cs-CZ" sz="2000" b="1" dirty="0">
                <a:latin typeface="Arial" panose="020B0604020202020204" pitchFamily="34" charset="0"/>
                <a:cs typeface="Arial" panose="020B0604020202020204" pitchFamily="34" charset="0"/>
              </a:rPr>
              <a:t>palivových článků</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08500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333375"/>
            <a:ext cx="8229600" cy="581025"/>
          </a:xfrm>
        </p:spPr>
        <p:txBody>
          <a:bodyPr>
            <a:noAutofit/>
          </a:bodyPr>
          <a:lstStyle/>
          <a:p>
            <a:pPr algn="ctr" eaLnBrk="1" hangingPunct="1"/>
            <a:r>
              <a:rPr lang="cs-CZ" altLang="en-US" sz="2800" b="1" dirty="0">
                <a:latin typeface="Arial" panose="020B0604020202020204" pitchFamily="34" charset="0"/>
                <a:cs typeface="Arial" panose="020B0604020202020204" pitchFamily="34" charset="0"/>
              </a:rPr>
              <a:t>Singletový kyslík</a:t>
            </a:r>
          </a:p>
        </p:txBody>
      </p:sp>
      <p:sp>
        <p:nvSpPr>
          <p:cNvPr id="11268" name="Rectangle 3"/>
          <p:cNvSpPr>
            <a:spLocks noGrp="1" noChangeArrowheads="1"/>
          </p:cNvSpPr>
          <p:nvPr>
            <p:ph type="body" sz="half" idx="1"/>
          </p:nvPr>
        </p:nvSpPr>
        <p:spPr>
          <a:xfrm>
            <a:off x="571500" y="2535677"/>
            <a:ext cx="3429000" cy="1219200"/>
          </a:xfrm>
        </p:spPr>
        <p:txBody>
          <a:bodyPr>
            <a:normAutofit lnSpcReduction="10000"/>
          </a:bodyPr>
          <a:lstStyle/>
          <a:p>
            <a:pPr marL="0" indent="0" algn="ctr" eaLnBrk="1" hangingPunct="1">
              <a:buNone/>
            </a:pPr>
            <a:r>
              <a:rPr lang="cs-CZ" altLang="en-US" sz="2000" b="1" dirty="0">
                <a:latin typeface="Arial" panose="020B0604020202020204" pitchFamily="34" charset="0"/>
                <a:cs typeface="Arial" panose="020B0604020202020204" pitchFamily="34" charset="0"/>
              </a:rPr>
              <a:t>Tripletový kyslík (</a:t>
            </a:r>
            <a:r>
              <a:rPr lang="cs-CZ" altLang="en-US" sz="2000" b="1" baseline="30000" dirty="0">
                <a:latin typeface="Arial" panose="020B0604020202020204" pitchFamily="34" charset="0"/>
                <a:cs typeface="Arial" panose="020B0604020202020204" pitchFamily="34" charset="0"/>
              </a:rPr>
              <a:t>3</a:t>
            </a:r>
            <a:r>
              <a:rPr lang="cs-CZ" altLang="en-US" sz="2000" b="1" dirty="0">
                <a:latin typeface="Arial" panose="020B0604020202020204" pitchFamily="34" charset="0"/>
                <a:cs typeface="Arial" panose="020B0604020202020204" pitchFamily="34" charset="0"/>
              </a:rPr>
              <a:t>O</a:t>
            </a:r>
            <a:r>
              <a:rPr lang="cs-CZ"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běžná, základní forma kyslíku</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(Multiplicita = 3)</a:t>
            </a:r>
          </a:p>
          <a:p>
            <a:pPr eaLnBrk="1" hangingPunct="1"/>
            <a:endParaRPr lang="cs-CZ" altLang="en-US" sz="2000" dirty="0">
              <a:latin typeface="Arial" panose="020B0604020202020204" pitchFamily="34" charset="0"/>
              <a:cs typeface="Arial" panose="020B0604020202020204" pitchFamily="34" charset="0"/>
            </a:endParaRPr>
          </a:p>
          <a:p>
            <a:pPr eaLnBrk="1" hangingPunct="1"/>
            <a:endParaRPr lang="cs-CZ" altLang="en-US" sz="2000" dirty="0">
              <a:latin typeface="Arial" panose="020B0604020202020204" pitchFamily="34" charset="0"/>
              <a:cs typeface="Arial" panose="020B0604020202020204" pitchFamily="34" charset="0"/>
            </a:endParaRPr>
          </a:p>
          <a:p>
            <a:pPr eaLnBrk="1" hangingPunct="1"/>
            <a:endParaRPr lang="cs-CZ" altLang="en-US" sz="2000" dirty="0">
              <a:latin typeface="Arial" panose="020B0604020202020204" pitchFamily="34" charset="0"/>
              <a:cs typeface="Arial" panose="020B0604020202020204" pitchFamily="34" charset="0"/>
            </a:endParaRPr>
          </a:p>
          <a:p>
            <a:pPr eaLnBrk="1" hangingPunct="1"/>
            <a:endParaRPr lang="cs-CZ" altLang="en-US" sz="2000" dirty="0">
              <a:latin typeface="Arial" panose="020B0604020202020204" pitchFamily="34" charset="0"/>
              <a:cs typeface="Arial" panose="020B0604020202020204" pitchFamily="34" charset="0"/>
            </a:endParaRPr>
          </a:p>
          <a:p>
            <a:pPr eaLnBrk="1" hangingPunct="1"/>
            <a:endParaRPr lang="cs-CZ" altLang="en-US" sz="2000" dirty="0">
              <a:latin typeface="Arial" panose="020B0604020202020204" pitchFamily="34" charset="0"/>
              <a:cs typeface="Arial" panose="020B0604020202020204" pitchFamily="34" charset="0"/>
            </a:endParaRPr>
          </a:p>
          <a:p>
            <a:pPr eaLnBrk="1" hangingPunct="1"/>
            <a:endParaRPr lang="cs-CZ" altLang="en-US" sz="2000" dirty="0">
              <a:latin typeface="Arial" panose="020B0604020202020204" pitchFamily="34" charset="0"/>
              <a:cs typeface="Arial" panose="020B0604020202020204" pitchFamily="34" charset="0"/>
            </a:endParaRPr>
          </a:p>
        </p:txBody>
      </p:sp>
      <p:pic>
        <p:nvPicPr>
          <p:cNvPr id="1079" name="Picture 55"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176" y="3714929"/>
            <a:ext cx="5701092" cy="289805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5410200" y="2514600"/>
            <a:ext cx="3352800" cy="1200329"/>
          </a:xfrm>
          <a:prstGeom prst="rect">
            <a:avLst/>
          </a:prstGeom>
        </p:spPr>
        <p:txBody>
          <a:bodyPr wrap="square">
            <a:spAutoFit/>
          </a:bodyPr>
          <a:lstStyle/>
          <a:p>
            <a:pPr algn="ctr"/>
            <a:r>
              <a:rPr lang="cs-CZ" altLang="en-US" b="1" dirty="0">
                <a:latin typeface="Arial" panose="020B0604020202020204" pitchFamily="34" charset="0"/>
                <a:cs typeface="Arial" panose="020B0604020202020204" pitchFamily="34" charset="0"/>
              </a:rPr>
              <a:t>Singletový kyslík (</a:t>
            </a:r>
            <a:r>
              <a:rPr lang="cs-CZ" altLang="en-US" b="1" baseline="30000" dirty="0">
                <a:latin typeface="Arial" panose="020B0604020202020204" pitchFamily="34" charset="0"/>
                <a:cs typeface="Arial" panose="020B0604020202020204" pitchFamily="34" charset="0"/>
              </a:rPr>
              <a:t>1</a:t>
            </a:r>
            <a:r>
              <a:rPr lang="cs-CZ" altLang="en-US" b="1" dirty="0">
                <a:latin typeface="Arial" panose="020B0604020202020204" pitchFamily="34" charset="0"/>
                <a:cs typeface="Arial" panose="020B0604020202020204" pitchFamily="34" charset="0"/>
              </a:rPr>
              <a:t>O</a:t>
            </a:r>
            <a:r>
              <a:rPr lang="cs-CZ" altLang="en-US" b="1" baseline="-25000" dirty="0">
                <a:latin typeface="Arial" panose="020B0604020202020204" pitchFamily="34" charset="0"/>
                <a:cs typeface="Arial" panose="020B0604020202020204" pitchFamily="34" charset="0"/>
              </a:rPr>
              <a:t>2</a:t>
            </a:r>
            <a:r>
              <a:rPr lang="cs-CZ" altLang="en-US" b="1" dirty="0">
                <a:latin typeface="Arial" panose="020B0604020202020204" pitchFamily="34" charset="0"/>
                <a:cs typeface="Arial" panose="020B0604020202020204" pitchFamily="34" charset="0"/>
              </a:rPr>
              <a:t>)</a:t>
            </a:r>
            <a:r>
              <a:rPr lang="cs-CZ" altLang="en-US" dirty="0">
                <a:latin typeface="Arial" panose="020B0604020202020204" pitchFamily="34" charset="0"/>
                <a:cs typeface="Arial" panose="020B0604020202020204" pitchFamily="34" charset="0"/>
              </a:rPr>
              <a:t> – krátce-žijící, excitovaná forma kyslíku, silné oxidační účinky</a:t>
            </a:r>
          </a:p>
          <a:p>
            <a:pPr algn="ctr"/>
            <a:r>
              <a:rPr lang="cs-CZ" altLang="en-US" dirty="0">
                <a:latin typeface="Arial" panose="020B0604020202020204" pitchFamily="34" charset="0"/>
                <a:cs typeface="Arial" panose="020B0604020202020204" pitchFamily="34" charset="0"/>
              </a:rPr>
              <a:t>	(Multiplicita = 1)</a:t>
            </a:r>
          </a:p>
        </p:txBody>
      </p:sp>
      <p:sp>
        <p:nvSpPr>
          <p:cNvPr id="4" name="Obdélník 3"/>
          <p:cNvSpPr/>
          <p:nvPr/>
        </p:nvSpPr>
        <p:spPr>
          <a:xfrm>
            <a:off x="152400" y="1323466"/>
            <a:ext cx="8686800"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Vzniká při některých fotochemických reakcích, kdy látka absorbující světlo převede tripletový kyslík na reaktivní kyslík singletový.</a:t>
            </a:r>
          </a:p>
        </p:txBody>
      </p:sp>
    </p:spTree>
    <p:extLst>
      <p:ext uri="{BB962C8B-B14F-4D97-AF65-F5344CB8AC3E}">
        <p14:creationId xmlns:p14="http://schemas.microsoft.com/office/powerpoint/2010/main" val="27928137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304800" y="990600"/>
            <a:ext cx="3173412" cy="585787"/>
          </a:xfrm>
        </p:spPr>
        <p:txBody>
          <a:bodyPr>
            <a:noAutofit/>
          </a:bodyPr>
          <a:lstStyle/>
          <a:p>
            <a:pPr algn="ctr" eaLnBrk="1" hangingPunct="1"/>
            <a:r>
              <a:rPr lang="en-US" altLang="en-US" sz="2000" dirty="0">
                <a:solidFill>
                  <a:schemeClr val="tx1"/>
                </a:solidFill>
                <a:latin typeface="Arial" panose="020B0604020202020204" pitchFamily="34" charset="0"/>
                <a:cs typeface="Arial" panose="020B0604020202020204" pitchFamily="34" charset="0"/>
              </a:rPr>
              <a:t>P</a:t>
            </a:r>
            <a:r>
              <a:rPr lang="cs-CZ" altLang="en-US" sz="2000" dirty="0" err="1">
                <a:solidFill>
                  <a:schemeClr val="tx1"/>
                </a:solidFill>
                <a:latin typeface="Arial" panose="020B0604020202020204" pitchFamily="34" charset="0"/>
                <a:cs typeface="Arial" panose="020B0604020202020204" pitchFamily="34" charset="0"/>
              </a:rPr>
              <a:t>řechody</a:t>
            </a:r>
            <a:r>
              <a:rPr lang="en-US" altLang="en-US" sz="2000" dirty="0">
                <a:solidFill>
                  <a:schemeClr val="tx1"/>
                </a:solidFill>
                <a:latin typeface="Arial" panose="020B0604020202020204" pitchFamily="34" charset="0"/>
                <a:cs typeface="Arial" panose="020B0604020202020204" pitchFamily="34" charset="0"/>
              </a:rPr>
              <a:t> </a:t>
            </a:r>
            <a:r>
              <a:rPr lang="en-US" altLang="en-US" sz="2000" dirty="0" err="1">
                <a:solidFill>
                  <a:schemeClr val="tx1"/>
                </a:solidFill>
                <a:latin typeface="Arial" panose="020B0604020202020204" pitchFamily="34" charset="0"/>
                <a:cs typeface="Arial" panose="020B0604020202020204" pitchFamily="34" charset="0"/>
              </a:rPr>
              <a:t>mezi</a:t>
            </a:r>
            <a:r>
              <a:rPr lang="en-US" altLang="en-US" sz="2000" dirty="0">
                <a:solidFill>
                  <a:schemeClr val="tx1"/>
                </a:solidFill>
                <a:latin typeface="Arial" panose="020B0604020202020204" pitchFamily="34" charset="0"/>
                <a:cs typeface="Arial" panose="020B0604020202020204" pitchFamily="34" charset="0"/>
              </a:rPr>
              <a:t> z</a:t>
            </a:r>
            <a:r>
              <a:rPr lang="cs-CZ" altLang="en-US" sz="2000" dirty="0" err="1">
                <a:solidFill>
                  <a:schemeClr val="tx1"/>
                </a:solidFill>
                <a:latin typeface="Arial" panose="020B0604020202020204" pitchFamily="34" charset="0"/>
                <a:cs typeface="Arial" panose="020B0604020202020204" pitchFamily="34" charset="0"/>
              </a:rPr>
              <a:t>ákladními</a:t>
            </a:r>
            <a:r>
              <a:rPr lang="cs-CZ" altLang="en-US" sz="2000" dirty="0">
                <a:solidFill>
                  <a:schemeClr val="tx1"/>
                </a:solidFill>
                <a:latin typeface="Arial" panose="020B0604020202020204" pitchFamily="34" charset="0"/>
                <a:cs typeface="Arial" panose="020B0604020202020204" pitchFamily="34" charset="0"/>
              </a:rPr>
              <a:t> a excitovanými stavy</a:t>
            </a:r>
            <a:r>
              <a:rPr lang="en-GB" altLang="en-US" sz="2000" dirty="0">
                <a:solidFill>
                  <a:schemeClr val="tx1"/>
                </a:solidFill>
                <a:latin typeface="Arial" panose="020B0604020202020204" pitchFamily="34" charset="0"/>
                <a:cs typeface="Arial" panose="020B0604020202020204" pitchFamily="34" charset="0"/>
              </a:rPr>
              <a:t> O</a:t>
            </a:r>
            <a:r>
              <a:rPr lang="en-GB" altLang="en-US" sz="2000" baseline="-25000" dirty="0">
                <a:solidFill>
                  <a:schemeClr val="tx1"/>
                </a:solidFill>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a:t>
            </a:r>
          </a:p>
        </p:txBody>
      </p:sp>
      <p:graphicFrame>
        <p:nvGraphicFramePr>
          <p:cNvPr id="12292" name="Object 3"/>
          <p:cNvGraphicFramePr>
            <a:graphicFrameLocks noGrp="1" noChangeAspect="1"/>
          </p:cNvGraphicFramePr>
          <p:nvPr>
            <p:ph idx="1"/>
          </p:nvPr>
        </p:nvGraphicFramePr>
        <p:xfrm>
          <a:off x="4114800" y="228600"/>
          <a:ext cx="4697457" cy="3277537"/>
        </p:xfrm>
        <a:graphic>
          <a:graphicData uri="http://schemas.openxmlformats.org/presentationml/2006/ole">
            <mc:AlternateContent xmlns:mc="http://schemas.openxmlformats.org/markup-compatibility/2006">
              <mc:Choice xmlns:v="urn:schemas-microsoft-com:vml" Requires="v">
                <p:oleObj name="CS ChemDraw Drawing" r:id="rId2" imgW="3738880" imgH="2608580" progId="ChemDraw.Document.6.0">
                  <p:embed/>
                </p:oleObj>
              </mc:Choice>
              <mc:Fallback>
                <p:oleObj name="CS ChemDraw Drawing" r:id="rId2" imgW="3738880" imgH="2608580" progId="ChemDraw.Document.6.0">
                  <p:embed/>
                  <p:pic>
                    <p:nvPicPr>
                      <p:cNvPr id="12292"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8600"/>
                        <a:ext cx="4697457" cy="3277537"/>
                      </a:xfrm>
                      <a:prstGeom prst="rect">
                        <a:avLst/>
                      </a:prstGeom>
                      <a:noFill/>
                      <a:ln>
                        <a:noFill/>
                      </a:ln>
                      <a:effectLst/>
                    </p:spPr>
                  </p:pic>
                </p:oleObj>
              </mc:Fallback>
            </mc:AlternateContent>
          </a:graphicData>
        </a:graphic>
      </p:graphicFrame>
      <p:pic>
        <p:nvPicPr>
          <p:cNvPr id="2101" name="Picture 53" descr="VÃ½sledek obrÃ¡zku pro singlet oxy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902" y="3810000"/>
            <a:ext cx="7239000" cy="274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877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28600" y="228600"/>
            <a:ext cx="8686800" cy="838200"/>
          </a:xfrm>
        </p:spPr>
        <p:txBody>
          <a:bodyPr>
            <a:normAutofit/>
          </a:bodyPr>
          <a:lstStyle/>
          <a:p>
            <a:pPr algn="ctr" eaLnBrk="1" hangingPunct="1"/>
            <a:r>
              <a:rPr lang="cs-CZ" altLang="en-US" sz="2800" b="1" dirty="0">
                <a:solidFill>
                  <a:schemeClr val="tx1"/>
                </a:solidFill>
                <a:latin typeface="Arial" panose="020B0604020202020204" pitchFamily="34" charset="0"/>
                <a:cs typeface="Arial" panose="020B0604020202020204" pitchFamily="34" charset="0"/>
              </a:rPr>
              <a:t>(Foto)g</a:t>
            </a:r>
            <a:r>
              <a:rPr lang="en-US" altLang="en-US" sz="2800" b="1" dirty="0" err="1">
                <a:solidFill>
                  <a:schemeClr val="tx1"/>
                </a:solidFill>
                <a:latin typeface="Arial" panose="020B0604020202020204" pitchFamily="34" charset="0"/>
                <a:cs typeface="Arial" panose="020B0604020202020204" pitchFamily="34" charset="0"/>
              </a:rPr>
              <a:t>enerace</a:t>
            </a:r>
            <a:r>
              <a:rPr lang="en-US" altLang="en-US" sz="2800" b="1" dirty="0">
                <a:solidFill>
                  <a:schemeClr val="tx1"/>
                </a:solidFill>
                <a:latin typeface="Arial" panose="020B0604020202020204" pitchFamily="34" charset="0"/>
                <a:cs typeface="Arial" panose="020B0604020202020204" pitchFamily="34" charset="0"/>
              </a:rPr>
              <a:t> </a:t>
            </a:r>
            <a:r>
              <a:rPr lang="en-US" altLang="en-US" sz="2800" b="1" dirty="0" err="1">
                <a:solidFill>
                  <a:schemeClr val="tx1"/>
                </a:solidFill>
                <a:latin typeface="Arial" panose="020B0604020202020204" pitchFamily="34" charset="0"/>
                <a:cs typeface="Arial" panose="020B0604020202020204" pitchFamily="34" charset="0"/>
              </a:rPr>
              <a:t>singletov</a:t>
            </a:r>
            <a:r>
              <a:rPr lang="cs-CZ" altLang="en-US" sz="2800" b="1" dirty="0" err="1">
                <a:solidFill>
                  <a:schemeClr val="tx1"/>
                </a:solidFill>
                <a:latin typeface="Arial" panose="020B0604020202020204" pitchFamily="34" charset="0"/>
                <a:cs typeface="Arial" panose="020B0604020202020204" pitchFamily="34" charset="0"/>
              </a:rPr>
              <a:t>ého</a:t>
            </a:r>
            <a:r>
              <a:rPr lang="cs-CZ" altLang="en-US" sz="2800" b="1" dirty="0">
                <a:solidFill>
                  <a:schemeClr val="tx1"/>
                </a:solidFill>
                <a:latin typeface="Arial" panose="020B0604020202020204" pitchFamily="34" charset="0"/>
                <a:cs typeface="Arial" panose="020B0604020202020204" pitchFamily="34" charset="0"/>
              </a:rPr>
              <a:t> kyslíku</a:t>
            </a:r>
            <a:r>
              <a:rPr lang="en-US" altLang="en-US" sz="2800" u="sng" dirty="0">
                <a:solidFill>
                  <a:schemeClr val="tx1"/>
                </a:solidFill>
                <a:latin typeface="Arial" panose="020B0604020202020204" pitchFamily="34" charset="0"/>
                <a:cs typeface="Arial" panose="020B0604020202020204" pitchFamily="34" charset="0"/>
              </a:rPr>
              <a:t>                                      </a:t>
            </a:r>
          </a:p>
        </p:txBody>
      </p:sp>
      <p:sp>
        <p:nvSpPr>
          <p:cNvPr id="13316" name="Text Box 3"/>
          <p:cNvSpPr txBox="1">
            <a:spLocks noChangeArrowheads="1"/>
          </p:cNvSpPr>
          <p:nvPr/>
        </p:nvSpPr>
        <p:spPr bwMode="auto">
          <a:xfrm>
            <a:off x="5867400" y="1905000"/>
            <a:ext cx="2209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en-US" altLang="en-US" baseline="0"/>
              <a:t>H</a:t>
            </a:r>
            <a:r>
              <a:rPr lang="en-US" altLang="en-US" sz="2000" baseline="-25000"/>
              <a:t>2</a:t>
            </a:r>
            <a:r>
              <a:rPr lang="en-US" altLang="en-US" baseline="0"/>
              <a:t>O</a:t>
            </a:r>
            <a:r>
              <a:rPr lang="en-US" altLang="en-US" sz="2000" baseline="-25000"/>
              <a:t>2</a:t>
            </a:r>
            <a:r>
              <a:rPr lang="en-US" altLang="en-US" sz="2000" baseline="0"/>
              <a:t> </a:t>
            </a:r>
            <a:r>
              <a:rPr lang="en-US" altLang="en-US" baseline="0"/>
              <a:t>+ OC</a:t>
            </a:r>
            <a:r>
              <a:rPr lang="cs-CZ" altLang="en-US" baseline="0"/>
              <a:t>l</a:t>
            </a:r>
            <a:r>
              <a:rPr lang="en-US" altLang="en-US"/>
              <a:t>-</a:t>
            </a:r>
            <a:endParaRPr lang="en-US" altLang="en-US" baseline="0"/>
          </a:p>
        </p:txBody>
      </p:sp>
      <p:sp>
        <p:nvSpPr>
          <p:cNvPr id="13317" name="Text Box 4"/>
          <p:cNvSpPr txBox="1">
            <a:spLocks noChangeArrowheads="1"/>
          </p:cNvSpPr>
          <p:nvPr/>
        </p:nvSpPr>
        <p:spPr bwMode="auto">
          <a:xfrm>
            <a:off x="7239000" y="36576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en-US" altLang="en-US" baseline="0" dirty="0"/>
              <a:t>H</a:t>
            </a:r>
            <a:r>
              <a:rPr lang="en-US" altLang="en-US" sz="2000" baseline="-25000" dirty="0"/>
              <a:t>2</a:t>
            </a:r>
            <a:r>
              <a:rPr lang="en-US" altLang="en-US" baseline="0" dirty="0"/>
              <a:t>O</a:t>
            </a:r>
            <a:r>
              <a:rPr lang="en-US" altLang="en-US" sz="2000" baseline="-25000" dirty="0"/>
              <a:t>2</a:t>
            </a:r>
            <a:r>
              <a:rPr lang="en-US" altLang="en-US" baseline="-25000" dirty="0"/>
              <a:t> </a:t>
            </a:r>
            <a:r>
              <a:rPr lang="en-US" altLang="en-US" baseline="0" dirty="0"/>
              <a:t>+</a:t>
            </a:r>
            <a:r>
              <a:rPr lang="en-US" altLang="en-US" baseline="-25000" dirty="0"/>
              <a:t> </a:t>
            </a:r>
            <a:r>
              <a:rPr lang="en-US" altLang="en-US" baseline="0" dirty="0"/>
              <a:t>O</a:t>
            </a:r>
            <a:r>
              <a:rPr lang="en-US" altLang="en-US" sz="2000" baseline="-25000" dirty="0"/>
              <a:t>2</a:t>
            </a:r>
            <a:r>
              <a:rPr lang="en-US" altLang="en-US" baseline="-25000" dirty="0"/>
              <a:t> </a:t>
            </a:r>
            <a:r>
              <a:rPr lang="en-US" altLang="en-US" dirty="0"/>
              <a:t>-</a:t>
            </a:r>
            <a:endParaRPr lang="en-US" altLang="en-US" baseline="-25000" dirty="0"/>
          </a:p>
        </p:txBody>
      </p:sp>
      <p:sp>
        <p:nvSpPr>
          <p:cNvPr id="13318" name="Text Box 5"/>
          <p:cNvSpPr txBox="1">
            <a:spLocks noChangeArrowheads="1"/>
          </p:cNvSpPr>
          <p:nvPr/>
        </p:nvSpPr>
        <p:spPr bwMode="auto">
          <a:xfrm>
            <a:off x="1600200" y="3657600"/>
            <a:ext cx="762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en-US" altLang="en-US" baseline="0"/>
              <a:t>O</a:t>
            </a:r>
            <a:r>
              <a:rPr lang="en-US" altLang="en-US" baseline="-25000"/>
              <a:t>3</a:t>
            </a:r>
          </a:p>
        </p:txBody>
      </p:sp>
      <p:sp>
        <p:nvSpPr>
          <p:cNvPr id="13319" name="Line 6"/>
          <p:cNvSpPr>
            <a:spLocks noChangeShapeType="1"/>
          </p:cNvSpPr>
          <p:nvPr/>
        </p:nvSpPr>
        <p:spPr bwMode="auto">
          <a:xfrm>
            <a:off x="4953000" y="2057400"/>
            <a:ext cx="1588" cy="1292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0" name="Line 7"/>
          <p:cNvSpPr>
            <a:spLocks noChangeShapeType="1"/>
          </p:cNvSpPr>
          <p:nvPr/>
        </p:nvSpPr>
        <p:spPr bwMode="auto">
          <a:xfrm flipV="1">
            <a:off x="4953000" y="4267200"/>
            <a:ext cx="1588" cy="1360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1" name="Line 8"/>
          <p:cNvSpPr>
            <a:spLocks noChangeShapeType="1"/>
          </p:cNvSpPr>
          <p:nvPr/>
        </p:nvSpPr>
        <p:spPr bwMode="auto">
          <a:xfrm rot="16200000" flipV="1">
            <a:off x="3428206" y="2820194"/>
            <a:ext cx="1588" cy="21336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2" name="Line 9"/>
          <p:cNvSpPr>
            <a:spLocks noChangeShapeType="1"/>
          </p:cNvSpPr>
          <p:nvPr/>
        </p:nvSpPr>
        <p:spPr bwMode="auto">
          <a:xfrm rot="5400000" flipH="1" flipV="1">
            <a:off x="6314281" y="3010694"/>
            <a:ext cx="1588" cy="17526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3" name="Line 10"/>
          <p:cNvSpPr>
            <a:spLocks noChangeShapeType="1"/>
          </p:cNvSpPr>
          <p:nvPr/>
        </p:nvSpPr>
        <p:spPr bwMode="auto">
          <a:xfrm rot="2700000" flipV="1">
            <a:off x="4114800" y="3886200"/>
            <a:ext cx="1588" cy="15636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4" name="Line 11"/>
          <p:cNvSpPr>
            <a:spLocks noChangeShapeType="1"/>
          </p:cNvSpPr>
          <p:nvPr/>
        </p:nvSpPr>
        <p:spPr bwMode="auto">
          <a:xfrm rot="2700000" flipV="1">
            <a:off x="5943600" y="2209800"/>
            <a:ext cx="1588" cy="1563688"/>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5" name="Line 12"/>
          <p:cNvSpPr>
            <a:spLocks noChangeShapeType="1"/>
          </p:cNvSpPr>
          <p:nvPr/>
        </p:nvSpPr>
        <p:spPr bwMode="auto">
          <a:xfrm rot="8100000" flipV="1">
            <a:off x="3956050" y="2139950"/>
            <a:ext cx="1588" cy="1665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6" name="Line 13"/>
          <p:cNvSpPr>
            <a:spLocks noChangeShapeType="1"/>
          </p:cNvSpPr>
          <p:nvPr/>
        </p:nvSpPr>
        <p:spPr bwMode="auto">
          <a:xfrm rot="8100000" flipV="1">
            <a:off x="5866606" y="3963194"/>
            <a:ext cx="1588" cy="1828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7" name="Text Box 14"/>
          <p:cNvSpPr txBox="1">
            <a:spLocks noChangeArrowheads="1"/>
          </p:cNvSpPr>
          <p:nvPr/>
        </p:nvSpPr>
        <p:spPr bwMode="auto">
          <a:xfrm>
            <a:off x="4633913" y="3505200"/>
            <a:ext cx="8382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en-US" altLang="en-US"/>
              <a:t>1</a:t>
            </a:r>
            <a:r>
              <a:rPr lang="en-US" altLang="en-US" sz="2800" baseline="0"/>
              <a:t>O</a:t>
            </a:r>
            <a:r>
              <a:rPr lang="en-US" altLang="en-US" baseline="-25000"/>
              <a:t>2</a:t>
            </a:r>
          </a:p>
        </p:txBody>
      </p:sp>
      <p:sp>
        <p:nvSpPr>
          <p:cNvPr id="13328" name="Text Box 15"/>
          <p:cNvSpPr txBox="1">
            <a:spLocks noChangeArrowheads="1"/>
          </p:cNvSpPr>
          <p:nvPr/>
        </p:nvSpPr>
        <p:spPr bwMode="auto">
          <a:xfrm>
            <a:off x="6629400" y="54864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en-US" altLang="en-US" baseline="0"/>
              <a:t>O</a:t>
            </a:r>
            <a:r>
              <a:rPr lang="en-US" altLang="en-US" sz="2000" baseline="-25000"/>
              <a:t>2</a:t>
            </a:r>
            <a:r>
              <a:rPr lang="en-US" altLang="en-US" baseline="-25000"/>
              <a:t> </a:t>
            </a:r>
            <a:r>
              <a:rPr lang="en-US" altLang="en-US"/>
              <a:t>-</a:t>
            </a:r>
          </a:p>
        </p:txBody>
      </p:sp>
      <p:sp>
        <p:nvSpPr>
          <p:cNvPr id="13329" name="Text Box 16"/>
          <p:cNvSpPr txBox="1">
            <a:spLocks noChangeArrowheads="1"/>
          </p:cNvSpPr>
          <p:nvPr/>
        </p:nvSpPr>
        <p:spPr bwMode="auto">
          <a:xfrm>
            <a:off x="533400" y="5257800"/>
            <a:ext cx="3276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en-US" altLang="en-US" baseline="0"/>
              <a:t>MoO</a:t>
            </a:r>
            <a:r>
              <a:rPr lang="en-US" altLang="en-US" sz="2000" baseline="-25000"/>
              <a:t>4 </a:t>
            </a:r>
            <a:r>
              <a:rPr lang="en-US" altLang="en-US" sz="2000"/>
              <a:t>2</a:t>
            </a:r>
            <a:r>
              <a:rPr lang="en-US" altLang="en-US"/>
              <a:t>- </a:t>
            </a:r>
            <a:r>
              <a:rPr lang="en-US" altLang="en-US" baseline="0"/>
              <a:t>(WO</a:t>
            </a:r>
            <a:r>
              <a:rPr lang="en-US" altLang="en-US" baseline="-25000"/>
              <a:t>4</a:t>
            </a:r>
            <a:r>
              <a:rPr lang="en-US" altLang="en-US"/>
              <a:t>2-</a:t>
            </a:r>
            <a:r>
              <a:rPr lang="en-US" altLang="en-US" baseline="0"/>
              <a:t>)</a:t>
            </a:r>
            <a:r>
              <a:rPr lang="en-US" altLang="en-US" sz="2000" baseline="0"/>
              <a:t> </a:t>
            </a:r>
            <a:r>
              <a:rPr lang="en-US" altLang="en-US" baseline="0"/>
              <a:t>+ H</a:t>
            </a:r>
            <a:r>
              <a:rPr lang="en-US" altLang="en-US" baseline="-25000"/>
              <a:t>2</a:t>
            </a:r>
            <a:r>
              <a:rPr lang="en-US" altLang="en-US" baseline="0"/>
              <a:t>O</a:t>
            </a:r>
            <a:r>
              <a:rPr lang="en-US" altLang="en-US" baseline="-25000"/>
              <a:t>2</a:t>
            </a:r>
          </a:p>
        </p:txBody>
      </p:sp>
      <p:sp>
        <p:nvSpPr>
          <p:cNvPr id="13330" name="Text Box 17"/>
          <p:cNvSpPr txBox="1">
            <a:spLocks noChangeArrowheads="1"/>
          </p:cNvSpPr>
          <p:nvPr/>
        </p:nvSpPr>
        <p:spPr bwMode="auto">
          <a:xfrm>
            <a:off x="1219200" y="1828800"/>
            <a:ext cx="2667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en-US" altLang="en-US" baseline="0" dirty="0"/>
              <a:t>RCOOOH + H</a:t>
            </a:r>
            <a:r>
              <a:rPr lang="en-US" altLang="en-US" baseline="-25000" dirty="0"/>
              <a:t>2</a:t>
            </a:r>
            <a:r>
              <a:rPr lang="en-US" altLang="en-US" baseline="0" dirty="0"/>
              <a:t>O</a:t>
            </a:r>
            <a:r>
              <a:rPr lang="en-US" altLang="en-US" baseline="-25000" dirty="0"/>
              <a:t>2</a:t>
            </a:r>
            <a:r>
              <a:rPr lang="en-US" altLang="en-US" baseline="0" dirty="0"/>
              <a:t> </a:t>
            </a:r>
          </a:p>
        </p:txBody>
      </p:sp>
      <p:sp>
        <p:nvSpPr>
          <p:cNvPr id="13331" name="Text Box 18"/>
          <p:cNvSpPr txBox="1">
            <a:spLocks noChangeArrowheads="1"/>
          </p:cNvSpPr>
          <p:nvPr/>
        </p:nvSpPr>
        <p:spPr bwMode="auto">
          <a:xfrm>
            <a:off x="3657600" y="1447800"/>
            <a:ext cx="27432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en-US" altLang="en-US" sz="1800" dirty="0"/>
              <a:t>3</a:t>
            </a:r>
            <a:r>
              <a:rPr lang="en-US" altLang="en-US" baseline="0" dirty="0"/>
              <a:t>O</a:t>
            </a:r>
            <a:r>
              <a:rPr lang="en-US" altLang="en-US" sz="2000" baseline="-25000" dirty="0"/>
              <a:t>2</a:t>
            </a:r>
            <a:r>
              <a:rPr lang="en-US" altLang="en-US" baseline="-25000" dirty="0"/>
              <a:t> </a:t>
            </a:r>
            <a:r>
              <a:rPr lang="en-US" altLang="en-US" baseline="0" dirty="0"/>
              <a:t>+ </a:t>
            </a:r>
            <a:r>
              <a:rPr lang="cs-CZ" altLang="en-US" baseline="0" dirty="0" err="1"/>
              <a:t>fotos</a:t>
            </a:r>
            <a:r>
              <a:rPr lang="en-US" altLang="en-US" baseline="0" dirty="0" err="1"/>
              <a:t>ensitizer</a:t>
            </a:r>
            <a:endParaRPr lang="en-US" altLang="en-US" baseline="0" dirty="0"/>
          </a:p>
        </p:txBody>
      </p:sp>
      <p:sp>
        <p:nvSpPr>
          <p:cNvPr id="13332" name="Text Box 19"/>
          <p:cNvSpPr txBox="1">
            <a:spLocks noChangeArrowheads="1"/>
          </p:cNvSpPr>
          <p:nvPr/>
        </p:nvSpPr>
        <p:spPr bwMode="auto">
          <a:xfrm>
            <a:off x="3962400" y="5638800"/>
            <a:ext cx="2286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cs-CZ" altLang="en-US" baseline="0" dirty="0"/>
              <a:t>e</a:t>
            </a:r>
            <a:r>
              <a:rPr lang="en-US" altLang="en-US" baseline="0" dirty="0" err="1"/>
              <a:t>ndoperoxid</a:t>
            </a:r>
            <a:r>
              <a:rPr lang="cs-CZ" altLang="en-US" baseline="0" dirty="0"/>
              <a:t>y</a:t>
            </a:r>
            <a:endParaRPr lang="en-US" altLang="en-US" baseline="0" dirty="0"/>
          </a:p>
        </p:txBody>
      </p:sp>
    </p:spTree>
    <p:extLst>
      <p:ext uri="{BB962C8B-B14F-4D97-AF65-F5344CB8AC3E}">
        <p14:creationId xmlns:p14="http://schemas.microsoft.com/office/powerpoint/2010/main" val="4077292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11868" y="614064"/>
            <a:ext cx="8686800" cy="55880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222222"/>
                </a:solidFill>
                <a:effectLst/>
                <a:latin typeface="Arial" charset="0"/>
                <a:cs typeface="Arial" charset="0"/>
              </a:rPr>
              <a:t>Singletový kyslík</a:t>
            </a:r>
            <a:r>
              <a:rPr kumimoji="0" lang="cs-CZ" altLang="cs-CZ" sz="2000" b="0" i="0" u="none" strike="noStrike" cap="none" normalizeH="0" baseline="0" dirty="0">
                <a:ln>
                  <a:noFill/>
                </a:ln>
                <a:solidFill>
                  <a:srgbClr val="222222"/>
                </a:solidFill>
                <a:effectLst/>
                <a:latin typeface="Arial" charset="0"/>
                <a:cs typeface="Arial" charset="0"/>
              </a:rPr>
              <a:t> může být připraven též chemickými metodami:</a:t>
            </a:r>
          </a:p>
          <a:p>
            <a:pPr marL="0" marR="0" lvl="0" indent="0" algn="l" defTabSz="914400" rtl="0" eaLnBrk="1" fontAlgn="base" latinLnBrk="0" hangingPunct="1">
              <a:lnSpc>
                <a:spcPct val="100000"/>
              </a:lnSpc>
              <a:spcBef>
                <a:spcPct val="0"/>
              </a:spcBef>
              <a:spcAft>
                <a:spcPct val="0"/>
              </a:spcAft>
              <a:buClrTx/>
              <a:buSzTx/>
              <a:buFontTx/>
              <a:buNone/>
              <a:tabLst/>
            </a:pPr>
            <a:endParaRPr lang="cs-CZ" altLang="cs-CZ" sz="2000" dirty="0">
              <a:solidFill>
                <a:srgbClr val="222222"/>
              </a:solidFill>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charset="0"/>
                <a:cs typeface="Arial" charset="0"/>
              </a:rPr>
              <a:t>1) rozklad </a:t>
            </a:r>
            <a:r>
              <a:rPr kumimoji="0" lang="cs-CZ" altLang="cs-CZ" sz="2000" b="0" i="0" u="none" strike="noStrike" cap="none" normalizeH="0" baseline="0" dirty="0" err="1">
                <a:ln>
                  <a:noFill/>
                </a:ln>
                <a:solidFill>
                  <a:srgbClr val="222222"/>
                </a:solidFill>
                <a:effectLst/>
                <a:latin typeface="Arial" charset="0"/>
                <a:cs typeface="Arial" charset="0"/>
              </a:rPr>
              <a:t>triethylsilyl</a:t>
            </a:r>
            <a:r>
              <a:rPr kumimoji="0" lang="cs-CZ" altLang="cs-CZ" sz="2000" b="0" i="0" u="none" strike="noStrike" cap="none" normalizeH="0" baseline="0" dirty="0">
                <a:ln>
                  <a:noFill/>
                </a:ln>
                <a:solidFill>
                  <a:srgbClr val="222222"/>
                </a:solidFill>
                <a:effectLst/>
                <a:latin typeface="Arial" charset="0"/>
                <a:cs typeface="Arial" charset="0"/>
              </a:rPr>
              <a:t> </a:t>
            </a:r>
            <a:r>
              <a:rPr kumimoji="0" lang="cs-CZ" altLang="cs-CZ" sz="2000" b="0" i="0" u="none" strike="noStrike" cap="none" normalizeH="0" baseline="0" dirty="0" err="1">
                <a:ln>
                  <a:noFill/>
                </a:ln>
                <a:solidFill>
                  <a:srgbClr val="222222"/>
                </a:solidFill>
                <a:effectLst/>
                <a:latin typeface="Arial" charset="0"/>
                <a:cs typeface="Arial" charset="0"/>
              </a:rPr>
              <a:t>hydrotrioxidu</a:t>
            </a:r>
            <a:r>
              <a:rPr kumimoji="0" lang="cs-CZ" altLang="cs-CZ" sz="2000" b="0" i="0" u="none" strike="noStrike" cap="none" normalizeH="0" baseline="0" dirty="0">
                <a:ln>
                  <a:noFill/>
                </a:ln>
                <a:solidFill>
                  <a:srgbClr val="222222"/>
                </a:solidFill>
                <a:effectLst/>
                <a:latin typeface="Arial" charset="0"/>
                <a:cs typeface="Arial" charset="0"/>
              </a:rPr>
              <a:t> generovaného </a:t>
            </a:r>
            <a:r>
              <a:rPr kumimoji="0" lang="cs-CZ" altLang="cs-CZ" sz="2000" b="0" i="1" u="none" strike="noStrike" cap="none" normalizeH="0" baseline="0" dirty="0">
                <a:ln>
                  <a:noFill/>
                </a:ln>
                <a:solidFill>
                  <a:srgbClr val="222222"/>
                </a:solidFill>
                <a:effectLst/>
                <a:latin typeface="Arial" charset="0"/>
                <a:cs typeface="Arial" charset="0"/>
              </a:rPr>
              <a:t>in </a:t>
            </a:r>
            <a:r>
              <a:rPr kumimoji="0" lang="cs-CZ" altLang="cs-CZ" sz="2000" b="0" i="1" u="none" strike="noStrike" cap="none" normalizeH="0" baseline="0" dirty="0" err="1">
                <a:ln>
                  <a:noFill/>
                </a:ln>
                <a:solidFill>
                  <a:srgbClr val="222222"/>
                </a:solidFill>
                <a:effectLst/>
                <a:latin typeface="Arial" charset="0"/>
                <a:cs typeface="Arial" charset="0"/>
              </a:rPr>
              <a:t>situ</a:t>
            </a:r>
            <a:r>
              <a:rPr kumimoji="0" lang="cs-CZ" altLang="cs-CZ" sz="2000" b="0" i="0" u="none" strike="noStrike" cap="none" normalizeH="0" baseline="0" dirty="0">
                <a:ln>
                  <a:noFill/>
                </a:ln>
                <a:solidFill>
                  <a:srgbClr val="222222"/>
                </a:solidFill>
                <a:effectLst/>
                <a:latin typeface="Arial" charset="0"/>
                <a:cs typeface="Arial" charset="0"/>
              </a:rPr>
              <a:t> </a:t>
            </a:r>
            <a:r>
              <a:rPr lang="cs-CZ" altLang="cs-CZ" sz="2000" dirty="0">
                <a:solidFill>
                  <a:srgbClr val="222222"/>
                </a:solidFill>
              </a:rPr>
              <a:t>z</a:t>
            </a:r>
            <a:r>
              <a:rPr kumimoji="0" lang="cs-CZ" altLang="cs-CZ" sz="2000" b="0" i="0" u="none" strike="noStrike" cap="none" normalizeH="0" baseline="0" dirty="0">
                <a:ln>
                  <a:noFill/>
                </a:ln>
                <a:solidFill>
                  <a:srgbClr val="222222"/>
                </a:solidFill>
                <a:effectLst/>
                <a:latin typeface="Arial" charset="0"/>
                <a:cs typeface="Arial" charset="0"/>
              </a:rPr>
              <a:t> </a:t>
            </a:r>
            <a:r>
              <a:rPr kumimoji="0" lang="cs-CZ" altLang="cs-CZ" sz="2000" b="0" i="0" u="none" strike="noStrike" cap="none" normalizeH="0" baseline="0" dirty="0" err="1">
                <a:ln>
                  <a:noFill/>
                </a:ln>
                <a:solidFill>
                  <a:srgbClr val="222222"/>
                </a:solidFill>
                <a:effectLst/>
                <a:latin typeface="Arial" charset="0"/>
                <a:cs typeface="Arial" charset="0"/>
              </a:rPr>
              <a:t>triethylsilanu</a:t>
            </a:r>
            <a:r>
              <a:rPr kumimoji="0" lang="cs-CZ" altLang="cs-CZ" sz="2000" b="0" i="0" u="none" strike="noStrike" cap="none" normalizeH="0" baseline="0" dirty="0">
                <a:ln>
                  <a:noFill/>
                </a:ln>
                <a:solidFill>
                  <a:srgbClr val="222222"/>
                </a:solidFill>
                <a:effectLst/>
                <a:latin typeface="Arial" charset="0"/>
                <a:cs typeface="Arial" charset="0"/>
              </a:rPr>
              <a:t> a ozonu</a:t>
            </a:r>
            <a:endParaRPr kumimoji="0" lang="cs-CZ" altLang="cs-CZ" sz="2000" b="0" i="0" u="none" strike="noStrike" cap="none" normalizeH="0" baseline="0" dirty="0">
              <a:ln>
                <a:noFill/>
              </a:ln>
              <a:solidFill>
                <a:schemeClr val="tx1"/>
              </a:solidFill>
              <a:effectLst/>
              <a:latin typeface="Arial" charset="0"/>
              <a:cs typeface="Arial"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charset="0"/>
                <a:cs typeface="Arial" charset="0"/>
              </a:rPr>
              <a:t>	(C</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H</a:t>
            </a:r>
            <a:r>
              <a:rPr kumimoji="0" lang="cs-CZ" altLang="cs-CZ" sz="2000" b="0" i="0" u="none" strike="noStrike" cap="none" normalizeH="0" baseline="-30000" dirty="0">
                <a:ln>
                  <a:noFill/>
                </a:ln>
                <a:solidFill>
                  <a:srgbClr val="222222"/>
                </a:solidFill>
                <a:effectLst/>
                <a:latin typeface="Arial" charset="0"/>
                <a:cs typeface="Arial" charset="0"/>
              </a:rPr>
              <a:t>5</a:t>
            </a:r>
            <a:r>
              <a:rPr kumimoji="0" lang="cs-CZ" altLang="cs-CZ" sz="2000" b="0" i="0" u="none" strike="noStrike" cap="none" normalizeH="0" baseline="0" dirty="0">
                <a:ln>
                  <a:noFill/>
                </a:ln>
                <a:solidFill>
                  <a:srgbClr val="222222"/>
                </a:solidFill>
                <a:effectLst/>
                <a:latin typeface="Arial" charset="0"/>
                <a:cs typeface="Arial" charset="0"/>
              </a:rPr>
              <a:t>)</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SiH + O</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 → (C</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H</a:t>
            </a:r>
            <a:r>
              <a:rPr kumimoji="0" lang="cs-CZ" altLang="cs-CZ" sz="2000" b="0" i="0" u="none" strike="noStrike" cap="none" normalizeH="0" baseline="-30000" dirty="0">
                <a:ln>
                  <a:noFill/>
                </a:ln>
                <a:solidFill>
                  <a:srgbClr val="222222"/>
                </a:solidFill>
                <a:effectLst/>
                <a:latin typeface="Arial" charset="0"/>
                <a:cs typeface="Arial" charset="0"/>
              </a:rPr>
              <a:t>5</a:t>
            </a:r>
            <a:r>
              <a:rPr kumimoji="0" lang="cs-CZ" altLang="cs-CZ" sz="2000" b="0" i="0" u="none" strike="noStrike" cap="none" normalizeH="0" baseline="0" dirty="0">
                <a:ln>
                  <a:noFill/>
                </a:ln>
                <a:solidFill>
                  <a:srgbClr val="222222"/>
                </a:solidFill>
                <a:effectLst/>
                <a:latin typeface="Arial" charset="0"/>
                <a:cs typeface="Arial" charset="0"/>
              </a:rPr>
              <a:t>)</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SiOOOH → (C</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H</a:t>
            </a:r>
            <a:r>
              <a:rPr kumimoji="0" lang="cs-CZ" altLang="cs-CZ" sz="2000" b="0" i="0" u="none" strike="noStrike" cap="none" normalizeH="0" baseline="-30000" dirty="0">
                <a:ln>
                  <a:noFill/>
                </a:ln>
                <a:solidFill>
                  <a:srgbClr val="222222"/>
                </a:solidFill>
                <a:effectLst/>
                <a:latin typeface="Arial" charset="0"/>
                <a:cs typeface="Arial" charset="0"/>
              </a:rPr>
              <a:t>5</a:t>
            </a:r>
            <a:r>
              <a:rPr kumimoji="0" lang="cs-CZ" altLang="cs-CZ" sz="2000" b="0" i="0" u="none" strike="noStrike" cap="none" normalizeH="0" baseline="0" dirty="0">
                <a:ln>
                  <a:noFill/>
                </a:ln>
                <a:solidFill>
                  <a:srgbClr val="222222"/>
                </a:solidFill>
                <a:effectLst/>
                <a:latin typeface="Arial" charset="0"/>
                <a:cs typeface="Arial" charset="0"/>
              </a:rPr>
              <a:t>)</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SiOH + O</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a:t>
            </a:r>
            <a:r>
              <a:rPr kumimoji="0" lang="cs-CZ" altLang="cs-CZ" sz="2000" b="0" i="0" u="none" strike="noStrike" cap="none" normalizeH="0" baseline="30000" dirty="0">
                <a:ln>
                  <a:noFill/>
                </a:ln>
                <a:solidFill>
                  <a:srgbClr val="222222"/>
                </a:solidFill>
                <a:effectLst/>
                <a:latin typeface="Arial" charset="0"/>
                <a:cs typeface="Arial" charset="0"/>
              </a:rPr>
              <a:t>1</a:t>
            </a:r>
            <a:r>
              <a:rPr kumimoji="0" lang="cs-CZ" altLang="cs-CZ" sz="2000" b="0" i="0" u="none" strike="noStrike" cap="none" normalizeH="0" baseline="0" dirty="0">
                <a:ln>
                  <a:noFill/>
                </a:ln>
                <a:solidFill>
                  <a:srgbClr val="222222"/>
                </a:solidFill>
                <a:effectLst/>
                <a:latin typeface="Arial" charset="0"/>
                <a:cs typeface="Arial" charset="0"/>
              </a:rPr>
              <a:t>Δ</a:t>
            </a:r>
            <a:r>
              <a:rPr kumimoji="0" lang="cs-CZ" altLang="cs-CZ" sz="2000" b="0" i="0" u="none" strike="noStrike" cap="none" normalizeH="0" baseline="-30000" dirty="0">
                <a:ln>
                  <a:noFill/>
                </a:ln>
                <a:solidFill>
                  <a:srgbClr val="222222"/>
                </a:solidFill>
                <a:effectLst/>
                <a:latin typeface="Arial" charset="0"/>
                <a:cs typeface="Arial" charset="0"/>
              </a:rPr>
              <a:t>g</a:t>
            </a:r>
            <a:r>
              <a:rPr kumimoji="0" lang="cs-CZ" altLang="cs-CZ" sz="2000" b="0" i="0" u="none" strike="noStrike" cap="none" normalizeH="0" baseline="0" dirty="0">
                <a:ln>
                  <a:noFill/>
                </a:ln>
                <a:solidFill>
                  <a:srgbClr val="222222"/>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rgbClr val="222222"/>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charset="0"/>
                <a:cs typeface="Arial" charset="0"/>
              </a:rPr>
              <a:t>2</a:t>
            </a:r>
            <a:r>
              <a:rPr kumimoji="0" lang="cs-CZ" altLang="cs-CZ" sz="2000" b="0" i="0" u="none" strike="noStrike" cap="none" normalizeH="0" baseline="0" dirty="0">
                <a:ln>
                  <a:noFill/>
                </a:ln>
                <a:effectLst/>
                <a:latin typeface="Arial" charset="0"/>
                <a:cs typeface="Arial" charset="0"/>
              </a:rPr>
              <a:t>) Reakcí peroxidu</a:t>
            </a:r>
            <a:r>
              <a:rPr kumimoji="0" lang="cs-CZ" altLang="cs-CZ" sz="2000" b="0" i="0" u="none" strike="noStrike" cap="none" normalizeH="0" dirty="0">
                <a:ln>
                  <a:noFill/>
                </a:ln>
                <a:effectLst/>
                <a:latin typeface="Arial" charset="0"/>
                <a:cs typeface="Arial" charset="0"/>
              </a:rPr>
              <a:t> vodíku</a:t>
            </a:r>
            <a:r>
              <a:rPr kumimoji="0" lang="cs-CZ" altLang="cs-CZ" sz="2000" b="0" i="0" u="none" strike="noStrike" cap="none" normalizeH="0" baseline="0" dirty="0">
                <a:ln>
                  <a:noFill/>
                </a:ln>
                <a:effectLst/>
                <a:latin typeface="Arial" charset="0"/>
                <a:cs typeface="Arial" charset="0"/>
              </a:rPr>
              <a:t> </a:t>
            </a:r>
            <a:r>
              <a:rPr lang="cs-CZ" altLang="cs-CZ" sz="2000" dirty="0"/>
              <a:t>s</a:t>
            </a:r>
            <a:r>
              <a:rPr kumimoji="0" lang="cs-CZ" altLang="cs-CZ" sz="2000" b="0" i="0" u="none" strike="noStrike" cap="none" normalizeH="0" baseline="0" dirty="0">
                <a:ln>
                  <a:noFill/>
                </a:ln>
                <a:effectLst/>
                <a:latin typeface="Arial" charset="0"/>
                <a:cs typeface="Arial" charset="0"/>
              </a:rPr>
              <a:t> </a:t>
            </a:r>
            <a:r>
              <a:rPr kumimoji="0" lang="cs-CZ" altLang="cs-CZ" sz="2000" b="0" i="0" u="none" strike="noStrike" cap="none" normalizeH="0" baseline="0" dirty="0" err="1">
                <a:ln>
                  <a:noFill/>
                </a:ln>
                <a:effectLst/>
                <a:latin typeface="Arial" charset="0"/>
                <a:cs typeface="Arial" charset="0"/>
              </a:rPr>
              <a:t>chlonanem</a:t>
            </a:r>
            <a:r>
              <a:rPr kumimoji="0" lang="cs-CZ" altLang="cs-CZ" sz="2000" b="0" i="0" u="none" strike="noStrike" cap="none" normalizeH="0" baseline="0" dirty="0">
                <a:ln>
                  <a:noFill/>
                </a:ln>
                <a:effectLst/>
                <a:latin typeface="Arial" charset="0"/>
                <a:cs typeface="Arial" charset="0"/>
              </a:rPr>
              <a:t> sodným ve</a:t>
            </a:r>
            <a:r>
              <a:rPr kumimoji="0" lang="cs-CZ" altLang="cs-CZ" sz="2000" b="0" i="0" u="none" strike="noStrike" cap="none" normalizeH="0" dirty="0">
                <a:ln>
                  <a:noFill/>
                </a:ln>
                <a:effectLst/>
                <a:latin typeface="Arial" charset="0"/>
                <a:cs typeface="Arial" charset="0"/>
              </a:rPr>
              <a:t> vodě</a:t>
            </a:r>
            <a:r>
              <a:rPr kumimoji="0" lang="cs-CZ" altLang="cs-CZ" sz="2000" b="0" i="0" u="none" strike="noStrike" cap="none" normalizeH="0" baseline="0" dirty="0">
                <a:ln>
                  <a:noFill/>
                </a:ln>
                <a:effectLst/>
                <a:latin typeface="Arial" charset="0"/>
                <a:cs typeface="Arial"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charset="0"/>
                <a:cs typeface="Arial" charset="0"/>
              </a:rPr>
              <a:t>		H</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O</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 + </a:t>
            </a:r>
            <a:r>
              <a:rPr kumimoji="0" lang="cs-CZ" altLang="cs-CZ" sz="2000" b="0" i="0" u="none" strike="noStrike" cap="none" normalizeH="0" baseline="0" dirty="0" err="1">
                <a:ln>
                  <a:noFill/>
                </a:ln>
                <a:solidFill>
                  <a:srgbClr val="222222"/>
                </a:solidFill>
                <a:effectLst/>
                <a:latin typeface="Arial" charset="0"/>
                <a:cs typeface="Arial" charset="0"/>
              </a:rPr>
              <a:t>NaOCl</a:t>
            </a:r>
            <a:r>
              <a:rPr kumimoji="0" lang="cs-CZ" altLang="cs-CZ" sz="2000" b="0" i="0" u="none" strike="noStrike" cap="none" normalizeH="0" baseline="0" dirty="0">
                <a:ln>
                  <a:noFill/>
                </a:ln>
                <a:solidFill>
                  <a:srgbClr val="222222"/>
                </a:solidFill>
                <a:effectLst/>
                <a:latin typeface="Arial" charset="0"/>
                <a:cs typeface="Arial" charset="0"/>
              </a:rPr>
              <a:t> → O</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a:t>
            </a:r>
            <a:r>
              <a:rPr kumimoji="0" lang="cs-CZ" altLang="cs-CZ" sz="2000" b="0" i="0" u="none" strike="noStrike" cap="none" normalizeH="0" baseline="30000" dirty="0">
                <a:ln>
                  <a:noFill/>
                </a:ln>
                <a:solidFill>
                  <a:srgbClr val="222222"/>
                </a:solidFill>
                <a:effectLst/>
                <a:latin typeface="Arial" charset="0"/>
                <a:cs typeface="Arial" charset="0"/>
              </a:rPr>
              <a:t>1</a:t>
            </a:r>
            <a:r>
              <a:rPr kumimoji="0" lang="cs-CZ" altLang="cs-CZ" sz="2000" b="0" i="0" u="none" strike="noStrike" cap="none" normalizeH="0" baseline="0" dirty="0">
                <a:ln>
                  <a:noFill/>
                </a:ln>
                <a:solidFill>
                  <a:srgbClr val="222222"/>
                </a:solidFill>
                <a:effectLst/>
                <a:latin typeface="Arial" charset="0"/>
                <a:cs typeface="Arial" charset="0"/>
              </a:rPr>
              <a:t>Δ</a:t>
            </a:r>
            <a:r>
              <a:rPr kumimoji="0" lang="cs-CZ" altLang="cs-CZ" sz="2000" b="0" i="0" u="none" strike="noStrike" cap="none" normalizeH="0" baseline="-30000" dirty="0">
                <a:ln>
                  <a:noFill/>
                </a:ln>
                <a:solidFill>
                  <a:srgbClr val="222222"/>
                </a:solidFill>
                <a:effectLst/>
                <a:latin typeface="Arial" charset="0"/>
                <a:cs typeface="Arial" charset="0"/>
              </a:rPr>
              <a:t>g</a:t>
            </a:r>
            <a:r>
              <a:rPr kumimoji="0" lang="cs-CZ" altLang="cs-CZ" sz="2000" b="0" i="0" u="none" strike="noStrike" cap="none" normalizeH="0" baseline="0" dirty="0">
                <a:ln>
                  <a:noFill/>
                </a:ln>
                <a:solidFill>
                  <a:srgbClr val="222222"/>
                </a:solidFill>
                <a:effectLst/>
                <a:latin typeface="Arial" charset="0"/>
                <a:cs typeface="Arial" charset="0"/>
              </a:rPr>
              <a:t>) + </a:t>
            </a:r>
            <a:r>
              <a:rPr kumimoji="0" lang="cs-CZ" altLang="cs-CZ" sz="2000" b="0" i="0" u="none" strike="noStrike" cap="none" normalizeH="0" baseline="0" dirty="0" err="1">
                <a:ln>
                  <a:noFill/>
                </a:ln>
                <a:solidFill>
                  <a:srgbClr val="222222"/>
                </a:solidFill>
                <a:effectLst/>
                <a:latin typeface="Arial" charset="0"/>
                <a:cs typeface="Arial" charset="0"/>
              </a:rPr>
              <a:t>NaCl</a:t>
            </a:r>
            <a:r>
              <a:rPr kumimoji="0" lang="cs-CZ" altLang="cs-CZ" sz="2000" b="0" i="0" u="none" strike="noStrike" cap="none" normalizeH="0" baseline="0" dirty="0">
                <a:ln>
                  <a:noFill/>
                </a:ln>
                <a:solidFill>
                  <a:srgbClr val="222222"/>
                </a:solidFill>
                <a:effectLst/>
                <a:latin typeface="Arial" charset="0"/>
                <a:cs typeface="Arial" charset="0"/>
              </a:rPr>
              <a:t> + H</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rgbClr val="222222"/>
              </a:solidFill>
              <a:effectLst/>
              <a:latin typeface="Arial" charset="0"/>
              <a:cs typeface="Arial" charset="0"/>
            </a:endParaRPr>
          </a:p>
          <a:p>
            <a:pPr lvl="0" eaLnBrk="0" hangingPunct="0"/>
            <a:r>
              <a:rPr kumimoji="0" lang="cs-CZ" altLang="cs-CZ" sz="2000" b="0" i="0" u="none" strike="noStrike" cap="none" normalizeH="0" baseline="0" dirty="0">
                <a:ln>
                  <a:noFill/>
                </a:ln>
                <a:solidFill>
                  <a:srgbClr val="222222"/>
                </a:solidFill>
                <a:effectLst/>
                <a:latin typeface="Arial" charset="0"/>
                <a:cs typeface="Arial" charset="0"/>
              </a:rPr>
              <a:t>3)  </a:t>
            </a:r>
            <a:r>
              <a:rPr kumimoji="0" lang="en-US" altLang="cs-CZ" sz="2000" b="0" i="0" u="none" strike="noStrike" cap="none" normalizeH="0" baseline="0" dirty="0" err="1">
                <a:ln>
                  <a:noFill/>
                </a:ln>
                <a:solidFill>
                  <a:srgbClr val="222222"/>
                </a:solidFill>
                <a:effectLst/>
                <a:latin typeface="Arial" charset="0"/>
                <a:cs typeface="Arial" charset="0"/>
              </a:rPr>
              <a:t>Rozkladem</a:t>
            </a:r>
            <a:r>
              <a:rPr kumimoji="0" lang="en-US" altLang="cs-CZ" sz="2000" b="0" i="0" u="none" strike="noStrike" cap="none" normalizeH="0" baseline="0" dirty="0">
                <a:ln>
                  <a:noFill/>
                </a:ln>
                <a:solidFill>
                  <a:srgbClr val="222222"/>
                </a:solidFill>
                <a:effectLst/>
                <a:latin typeface="Arial" charset="0"/>
                <a:cs typeface="Arial" charset="0"/>
              </a:rPr>
              <a:t> </a:t>
            </a:r>
            <a:r>
              <a:rPr kumimoji="0" lang="cs-CZ" altLang="cs-CZ" sz="2000" b="0" i="0" u="none" strike="noStrike" cap="none" normalizeH="0" baseline="0" dirty="0">
                <a:ln>
                  <a:noFill/>
                </a:ln>
                <a:solidFill>
                  <a:srgbClr val="222222"/>
                </a:solidFill>
                <a:effectLst/>
                <a:latin typeface="Arial" charset="0"/>
                <a:cs typeface="Arial" charset="0"/>
              </a:rPr>
              <a:t>P</a:t>
            </a:r>
            <a:r>
              <a:rPr kumimoji="0" lang="en-US" altLang="cs-CZ" sz="2000" b="0" i="0" u="none" strike="noStrike" cap="none" normalizeH="0" baseline="30000" dirty="0">
                <a:ln>
                  <a:noFill/>
                </a:ln>
                <a:solidFill>
                  <a:srgbClr val="222222"/>
                </a:solidFill>
                <a:effectLst/>
                <a:latin typeface="Arial" charset="0"/>
                <a:cs typeface="Arial" charset="0"/>
              </a:rPr>
              <a:t>III</a:t>
            </a:r>
            <a:r>
              <a:rPr kumimoji="0" lang="en-US" altLang="cs-CZ" sz="2000" b="0" i="0" u="none" strike="noStrike" cap="none" normalizeH="0" baseline="0" dirty="0">
                <a:ln>
                  <a:noFill/>
                </a:ln>
                <a:solidFill>
                  <a:srgbClr val="222222"/>
                </a:solidFill>
                <a:effectLst/>
                <a:latin typeface="Arial" charset="0"/>
                <a:cs typeface="Arial" charset="0"/>
              </a:rPr>
              <a:t> </a:t>
            </a:r>
            <a:r>
              <a:rPr kumimoji="0" lang="cs-CZ" altLang="cs-CZ" sz="2000" b="0" i="0" u="none" strike="noStrike" cap="none" normalizeH="0" baseline="0" dirty="0">
                <a:ln>
                  <a:noFill/>
                </a:ln>
                <a:solidFill>
                  <a:srgbClr val="222222"/>
                </a:solidFill>
                <a:effectLst/>
                <a:latin typeface="Arial" charset="0"/>
                <a:cs typeface="Arial" charset="0"/>
              </a:rPr>
              <a:t>ozonid</a:t>
            </a:r>
            <a:r>
              <a:rPr lang="cs-CZ" altLang="cs-CZ" sz="2000" dirty="0">
                <a:solidFill>
                  <a:srgbClr val="222222"/>
                </a:solidFill>
              </a:rPr>
              <a:t>u generovaného </a:t>
            </a:r>
            <a:r>
              <a:rPr lang="cs-CZ" altLang="cs-CZ" sz="2000" i="1" dirty="0">
                <a:solidFill>
                  <a:srgbClr val="222222"/>
                </a:solidFill>
              </a:rPr>
              <a:t>in </a:t>
            </a:r>
            <a:r>
              <a:rPr lang="cs-CZ" altLang="cs-CZ" sz="2000" i="1" dirty="0" err="1">
                <a:solidFill>
                  <a:srgbClr val="222222"/>
                </a:solidFill>
              </a:rPr>
              <a:t>situ</a:t>
            </a:r>
            <a:r>
              <a:rPr kumimoji="0" lang="cs-CZ" altLang="cs-CZ" sz="2000" b="0" i="0" u="none" strike="noStrike" cap="none" normalizeH="0" baseline="0" dirty="0">
                <a:ln>
                  <a:noFill/>
                </a:ln>
                <a:solidFill>
                  <a:srgbClr val="222222"/>
                </a:solidFill>
                <a:effectLst/>
                <a:latin typeface="Arial" charset="0"/>
                <a:cs typeface="Arial" charset="0"/>
              </a:rPr>
              <a:t>:</a:t>
            </a:r>
            <a:endParaRPr kumimoji="0" lang="cs-CZ" altLang="cs-CZ" sz="2000" b="0" i="0" u="none" strike="noStrike" cap="none" normalizeH="0" baseline="0" dirty="0">
              <a:ln>
                <a:noFill/>
              </a:ln>
              <a:solidFill>
                <a:schemeClr val="tx1"/>
              </a:solidFill>
              <a:effectLst/>
              <a:latin typeface="Arial" charset="0"/>
              <a:cs typeface="Arial"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charset="0"/>
                <a:cs typeface="Arial" charset="0"/>
              </a:rPr>
              <a:t>		(RO)</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P + O</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 → (RO)</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PO</a:t>
            </a:r>
            <a:r>
              <a:rPr kumimoji="0" lang="cs-CZ" altLang="cs-CZ" sz="2000" b="0" i="0" u="none" strike="noStrike" cap="none" normalizeH="0" baseline="-30000" dirty="0">
                <a:ln>
                  <a:noFill/>
                </a:ln>
                <a:solidFill>
                  <a:srgbClr val="222222"/>
                </a:solidFill>
                <a:effectLst/>
                <a:latin typeface="Arial" charset="0"/>
                <a:cs typeface="Arial" charset="0"/>
              </a:rPr>
              <a:t>3</a:t>
            </a:r>
            <a:endParaRPr kumimoji="0" lang="cs-CZ" altLang="cs-CZ" sz="2000" b="0" i="0" u="none" strike="noStrike" cap="none" normalizeH="0" baseline="0" dirty="0">
              <a:ln>
                <a:noFill/>
              </a:ln>
              <a:solidFill>
                <a:srgbClr val="222222"/>
              </a:solidFill>
              <a:effectLst/>
              <a:latin typeface="Arial" charset="0"/>
              <a:cs typeface="Arial"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charset="0"/>
                <a:cs typeface="Arial" charset="0"/>
              </a:rPr>
              <a:t>		(RO)</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PO</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 → (RO)</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PO + O</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a:t>
            </a:r>
            <a:r>
              <a:rPr kumimoji="0" lang="cs-CZ" altLang="cs-CZ" sz="2000" b="0" i="0" u="none" strike="noStrike" cap="none" normalizeH="0" baseline="30000" dirty="0">
                <a:ln>
                  <a:noFill/>
                </a:ln>
                <a:solidFill>
                  <a:srgbClr val="222222"/>
                </a:solidFill>
                <a:effectLst/>
                <a:latin typeface="Arial" charset="0"/>
                <a:cs typeface="Arial" charset="0"/>
              </a:rPr>
              <a:t>1</a:t>
            </a:r>
            <a:r>
              <a:rPr kumimoji="0" lang="cs-CZ" altLang="cs-CZ" sz="2000" b="0" i="0" u="none" strike="noStrike" cap="none" normalizeH="0" baseline="0" dirty="0">
                <a:ln>
                  <a:noFill/>
                </a:ln>
                <a:solidFill>
                  <a:srgbClr val="222222"/>
                </a:solidFill>
                <a:effectLst/>
                <a:latin typeface="Arial" charset="0"/>
                <a:cs typeface="Arial" charset="0"/>
              </a:rPr>
              <a:t>Δ</a:t>
            </a:r>
            <a:r>
              <a:rPr kumimoji="0" lang="cs-CZ" altLang="cs-CZ" sz="2000" b="0" i="0" u="none" strike="noStrike" cap="none" normalizeH="0" baseline="-30000" dirty="0">
                <a:ln>
                  <a:noFill/>
                </a:ln>
                <a:solidFill>
                  <a:srgbClr val="222222"/>
                </a:solidFill>
                <a:effectLst/>
                <a:latin typeface="Arial" charset="0"/>
                <a:cs typeface="Arial" charset="0"/>
              </a:rPr>
              <a:t>g</a:t>
            </a:r>
            <a:r>
              <a:rPr kumimoji="0" lang="cs-CZ" altLang="cs-CZ" sz="2000" b="0" i="0" u="none" strike="noStrike" cap="none" normalizeH="0" baseline="0" dirty="0">
                <a:ln>
                  <a:noFill/>
                </a:ln>
                <a:solidFill>
                  <a:srgbClr val="222222"/>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charset="0"/>
                <a:cs typeface="Arial" charset="0"/>
              </a:rPr>
              <a:t>Metodu lze požít i v nevodném prostředí.</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000" dirty="0">
              <a:solidFill>
                <a:srgbClr val="222222"/>
              </a:solidFill>
            </a:endParaRPr>
          </a:p>
          <a:p>
            <a:pPr eaLnBrk="0" hangingPunct="0"/>
            <a:r>
              <a:rPr lang="cs-CZ" sz="2000" dirty="0"/>
              <a:t>Životnost </a:t>
            </a:r>
            <a:r>
              <a:rPr lang="en-US" sz="2000" dirty="0"/>
              <a:t>singlet</a:t>
            </a:r>
            <a:r>
              <a:rPr lang="cs-CZ" sz="2000" dirty="0" err="1"/>
              <a:t>ového</a:t>
            </a:r>
            <a:r>
              <a:rPr lang="en-US" sz="2000" dirty="0"/>
              <a:t> </a:t>
            </a:r>
            <a:r>
              <a:rPr lang="cs-CZ" sz="2000" dirty="0"/>
              <a:t>kyslíku</a:t>
            </a:r>
            <a:r>
              <a:rPr lang="en-US" sz="2000" dirty="0"/>
              <a:t> </a:t>
            </a:r>
            <a:r>
              <a:rPr lang="cs-CZ" sz="2000" dirty="0"/>
              <a:t>závisí na </a:t>
            </a:r>
            <a:r>
              <a:rPr lang="en-US" sz="2000" dirty="0"/>
              <a:t>m</a:t>
            </a:r>
            <a:r>
              <a:rPr lang="cs-CZ" sz="2000" dirty="0"/>
              <a:t>é</a:t>
            </a:r>
            <a:r>
              <a:rPr lang="en-US" sz="2000" dirty="0" err="1"/>
              <a:t>diu</a:t>
            </a:r>
            <a:r>
              <a:rPr lang="cs-CZ" sz="2000" dirty="0"/>
              <a:t>: </a:t>
            </a:r>
          </a:p>
          <a:p>
            <a:pPr eaLnBrk="0" hangingPunct="0"/>
            <a:r>
              <a:rPr lang="cs-CZ" sz="2000" dirty="0"/>
              <a:t>     v </a:t>
            </a:r>
            <a:r>
              <a:rPr lang="en-US" sz="2000" dirty="0"/>
              <a:t>organic</a:t>
            </a:r>
            <a:r>
              <a:rPr lang="cs-CZ" sz="2000" dirty="0" err="1"/>
              <a:t>kých</a:t>
            </a:r>
            <a:r>
              <a:rPr lang="cs-CZ" sz="2000" dirty="0"/>
              <a:t> rozpouštědlech </a:t>
            </a:r>
            <a:r>
              <a:rPr lang="en-US" sz="2000" dirty="0"/>
              <a:t>mi</a:t>
            </a:r>
            <a:r>
              <a:rPr lang="cs-CZ" sz="2000" dirty="0"/>
              <a:t>k</a:t>
            </a:r>
            <a:r>
              <a:rPr lang="en-US" sz="2000" dirty="0"/>
              <a:t>rose</a:t>
            </a:r>
            <a:r>
              <a:rPr lang="cs-CZ" sz="2000" dirty="0"/>
              <a:t>kundy, </a:t>
            </a:r>
          </a:p>
          <a:p>
            <a:pPr eaLnBrk="0" hangingPunct="0"/>
            <a:r>
              <a:rPr lang="cs-CZ" sz="2000" dirty="0"/>
              <a:t>     v rozpouštědlech bez</a:t>
            </a:r>
            <a:r>
              <a:rPr lang="en-US" sz="2000" dirty="0"/>
              <a:t> C-H </a:t>
            </a:r>
            <a:r>
              <a:rPr lang="cs-CZ" sz="2000" dirty="0"/>
              <a:t>vazeb </a:t>
            </a:r>
            <a:r>
              <a:rPr lang="en-US" sz="2000" dirty="0"/>
              <a:t>se</a:t>
            </a:r>
            <a:r>
              <a:rPr lang="cs-CZ" sz="2000" dirty="0"/>
              <a:t>kundy</a:t>
            </a:r>
            <a:r>
              <a:rPr lang="en-US" sz="2000" dirty="0"/>
              <a:t>.</a:t>
            </a:r>
            <a:endParaRPr lang="cs-CZ"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557577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7975" y="165202"/>
            <a:ext cx="8534400" cy="3754874"/>
          </a:xfrm>
          <a:prstGeom prst="rect">
            <a:avLst/>
          </a:prstGeom>
        </p:spPr>
        <p:txBody>
          <a:bodyPr wrap="square">
            <a:spAutoFit/>
          </a:bodyPr>
          <a:lstStyle/>
          <a:p>
            <a:pPr algn="just"/>
            <a:endParaRPr lang="cs-CZ" altLang="cs-CZ" sz="2000" dirty="0">
              <a:solidFill>
                <a:srgbClr val="222222"/>
              </a:solidFill>
              <a:latin typeface="Arial" panose="020B0604020202020204" pitchFamily="34" charset="0"/>
              <a:cs typeface="Arial" panose="020B0604020202020204" pitchFamily="34" charset="0"/>
            </a:endParaRPr>
          </a:p>
          <a:p>
            <a:pPr algn="just"/>
            <a:r>
              <a:rPr lang="cs-CZ" altLang="cs-CZ" sz="2000" b="1" dirty="0">
                <a:solidFill>
                  <a:srgbClr val="222222"/>
                </a:solidFill>
                <a:latin typeface="Arial" panose="020B0604020202020204" pitchFamily="34" charset="0"/>
                <a:cs typeface="Arial" panose="020B0604020202020204" pitchFamily="34" charset="0"/>
              </a:rPr>
              <a:t>Singletový kyslík </a:t>
            </a:r>
            <a:r>
              <a:rPr lang="cs-CZ" altLang="cs-CZ" sz="2000" dirty="0">
                <a:solidFill>
                  <a:srgbClr val="222222"/>
                </a:solidFill>
                <a:latin typeface="Arial" panose="020B0604020202020204" pitchFamily="34" charset="0"/>
                <a:cs typeface="Arial" panose="020B0604020202020204" pitchFamily="34" charset="0"/>
              </a:rPr>
              <a:t>může být  produkován  molekulách </a:t>
            </a:r>
            <a:r>
              <a:rPr lang="en-US" sz="2000" dirty="0" err="1">
                <a:latin typeface="Arial" panose="020B0604020202020204" pitchFamily="34" charset="0"/>
                <a:cs typeface="Arial" panose="020B0604020202020204" pitchFamily="34" charset="0"/>
              </a:rPr>
              <a:t>chloro</a:t>
            </a:r>
            <a:r>
              <a:rPr lang="cs-CZ" sz="2000" dirty="0">
                <a:latin typeface="Arial" panose="020B0604020202020204" pitchFamily="34" charset="0"/>
                <a:cs typeface="Arial" panose="020B0604020202020204" pitchFamily="34" charset="0"/>
              </a:rPr>
              <a:t>fylu během</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f</a:t>
            </a:r>
            <a:r>
              <a:rPr lang="en-US" sz="2000" dirty="0" err="1">
                <a:latin typeface="Arial" panose="020B0604020202020204" pitchFamily="34" charset="0"/>
                <a:cs typeface="Arial" panose="020B0604020202020204" pitchFamily="34" charset="0"/>
              </a:rPr>
              <a:t>otosynt</a:t>
            </a:r>
            <a:r>
              <a:rPr lang="cs-CZ" sz="2000" dirty="0" err="1">
                <a:latin typeface="Arial" panose="020B0604020202020204" pitchFamily="34" charset="0"/>
                <a:cs typeface="Arial" panose="020B0604020202020204" pitchFamily="34" charset="0"/>
              </a:rPr>
              <a:t>ézy</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β-</a:t>
            </a:r>
            <a:r>
              <a:rPr lang="cs-CZ" sz="2000" dirty="0">
                <a:latin typeface="Arial" panose="020B0604020202020204" pitchFamily="34" charset="0"/>
                <a:cs typeface="Arial" panose="020B0604020202020204" pitchFamily="34" charset="0"/>
              </a:rPr>
              <a:t>Karoteny působí jako „</a:t>
            </a:r>
            <a:r>
              <a:rPr lang="cs-CZ" sz="2000" dirty="0" err="1">
                <a:latin typeface="Arial" panose="020B0604020202020204" pitchFamily="34" charset="0"/>
                <a:cs typeface="Arial" panose="020B0604020202020204" pitchFamily="34" charset="0"/>
              </a:rPr>
              <a:t>zhášeče</a:t>
            </a:r>
            <a:r>
              <a:rPr lang="cs-CZ" sz="2000" dirty="0">
                <a:latin typeface="Arial" panose="020B0604020202020204" pitchFamily="34" charset="0"/>
                <a:cs typeface="Arial" panose="020B0604020202020204" pitchFamily="34" charset="0"/>
              </a:rPr>
              <a:t>” singletového kyslíku, neboť ho převádějí na stabilnější tripletovou formu.</a:t>
            </a:r>
          </a:p>
          <a:p>
            <a:endParaRPr lang="en-US" dirty="0"/>
          </a:p>
          <a:p>
            <a:pPr algn="just"/>
            <a:r>
              <a:rPr lang="cs-CZ" sz="2000" dirty="0">
                <a:latin typeface="Arial" panose="020B0604020202020204" pitchFamily="34" charset="0"/>
                <a:cs typeface="Arial" panose="020B0604020202020204" pitchFamily="34" charset="0"/>
              </a:rPr>
              <a:t>Při fysiologických biochemických reakcích (např. v dýchacím řetězci) vzniká malé množství singletového kyslíku. U savců je s</a:t>
            </a:r>
            <a:r>
              <a:rPr lang="cs-CZ" altLang="cs-CZ" sz="2000" dirty="0">
                <a:latin typeface="Arial" panose="020B0604020202020204" pitchFamily="34" charset="0"/>
                <a:cs typeface="Arial" panose="020B0604020202020204" pitchFamily="34" charset="0"/>
              </a:rPr>
              <a:t>ingletový kyslík jednou z forem reaktivního kyslíku </a:t>
            </a:r>
            <a:r>
              <a:rPr lang="cs-CZ" sz="2000" dirty="0">
                <a:latin typeface="Arial" panose="020B0604020202020204" pitchFamily="34" charset="0"/>
                <a:cs typeface="Arial" panose="020B0604020202020204" pitchFamily="34" charset="0"/>
              </a:rPr>
              <a:t>oxidující </a:t>
            </a:r>
            <a:r>
              <a:rPr lang="en-US" sz="2000" dirty="0">
                <a:latin typeface="Arial" panose="020B0604020202020204" pitchFamily="34" charset="0"/>
                <a:cs typeface="Arial" panose="020B0604020202020204" pitchFamily="34" charset="0"/>
              </a:rPr>
              <a:t>LDL cholesterol</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Poly</a:t>
            </a:r>
            <a:r>
              <a:rPr lang="cs-CZ" sz="2000" dirty="0">
                <a:latin typeface="Arial" panose="020B0604020202020204" pitchFamily="34" charset="0"/>
                <a:cs typeface="Arial" panose="020B0604020202020204" pitchFamily="34" charset="0"/>
              </a:rPr>
              <a:t>f</a:t>
            </a:r>
            <a:r>
              <a:rPr lang="en-US" sz="2000" dirty="0">
                <a:latin typeface="Arial" panose="020B0604020202020204" pitchFamily="34" charset="0"/>
                <a:cs typeface="Arial" panose="020B0604020202020204" pitchFamily="34" charset="0"/>
              </a:rPr>
              <a:t>enol</a:t>
            </a:r>
            <a:r>
              <a:rPr lang="cs-CZ" sz="2000" dirty="0" err="1">
                <a:latin typeface="Arial" panose="020B0604020202020204" pitchFamily="34" charset="0"/>
                <a:cs typeface="Arial" panose="020B0604020202020204" pitchFamily="34" charset="0"/>
              </a:rPr>
              <a:t>ické</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antioxidant</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mohou sloužit k  eliminaci těchto reaktivních částic. </a:t>
            </a:r>
          </a:p>
          <a:p>
            <a:pPr algn="just"/>
            <a:endParaRPr lang="en-US" sz="2000" dirty="0">
              <a:latin typeface="Arial" panose="020B0604020202020204" pitchFamily="34" charset="0"/>
              <a:cs typeface="Arial" panose="020B0604020202020204" pitchFamily="34" charset="0"/>
            </a:endParaRPr>
          </a:p>
          <a:p>
            <a:r>
              <a:rPr lang="cs-CZ" altLang="cs-CZ" sz="2000" dirty="0">
                <a:solidFill>
                  <a:srgbClr val="222222"/>
                </a:solidFill>
                <a:latin typeface="Arial" panose="020B0604020202020204" pitchFamily="34" charset="0"/>
                <a:cs typeface="Arial" panose="020B0604020202020204" pitchFamily="34" charset="0"/>
              </a:rPr>
              <a:t>Singletový kyslík </a:t>
            </a:r>
            <a:r>
              <a:rPr lang="cs-CZ" sz="2000" dirty="0">
                <a:latin typeface="Arial" panose="020B0604020202020204" pitchFamily="34" charset="0"/>
                <a:cs typeface="Arial" panose="020B0604020202020204" pitchFamily="34" charset="0"/>
              </a:rPr>
              <a:t>se využívá </a:t>
            </a:r>
          </a:p>
          <a:p>
            <a:r>
              <a:rPr lang="cs-CZ" sz="2000" dirty="0">
                <a:latin typeface="Arial" panose="020B0604020202020204" pitchFamily="34" charset="0"/>
                <a:cs typeface="Arial" panose="020B0604020202020204" pitchFamily="34" charset="0"/>
              </a:rPr>
              <a:t>v tzv.</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f</a:t>
            </a:r>
            <a:r>
              <a:rPr lang="en-US" sz="2000" dirty="0" err="1">
                <a:latin typeface="Arial" panose="020B0604020202020204" pitchFamily="34" charset="0"/>
                <a:cs typeface="Arial" panose="020B0604020202020204" pitchFamily="34" charset="0"/>
              </a:rPr>
              <a:t>otodynamic</a:t>
            </a:r>
            <a:r>
              <a:rPr lang="cs-CZ" sz="2000" dirty="0" err="1">
                <a:latin typeface="Arial" panose="020B0604020202020204" pitchFamily="34" charset="0"/>
                <a:cs typeface="Arial" panose="020B0604020202020204" pitchFamily="34" charset="0"/>
              </a:rPr>
              <a:t>ké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terap</a:t>
            </a:r>
            <a:r>
              <a:rPr lang="cs-CZ" sz="2000" dirty="0" err="1">
                <a:latin typeface="Arial" panose="020B0604020202020204" pitchFamily="34" charset="0"/>
                <a:cs typeface="Arial" panose="020B0604020202020204" pitchFamily="34" charset="0"/>
              </a:rPr>
              <a:t>ii</a:t>
            </a:r>
            <a:r>
              <a:rPr lang="en-US" sz="2000" dirty="0">
                <a:latin typeface="Arial" panose="020B0604020202020204" pitchFamily="34" charset="0"/>
                <a:cs typeface="Arial" panose="020B0604020202020204" pitchFamily="34" charset="0"/>
              </a:rPr>
              <a:t>.</a:t>
            </a:r>
          </a:p>
        </p:txBody>
      </p:sp>
      <p:sp>
        <p:nvSpPr>
          <p:cNvPr id="3" name="AutoShape 2" descr="VÃ½sledek obrÃ¡zku pro beta carote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beta carote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49" y="4953000"/>
            <a:ext cx="3581400" cy="96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5" name="Picture 9" descr="VÃ½sledek obrÃ¡zku pro polyfeno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2971800"/>
            <a:ext cx="4407964" cy="3686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08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http://chemistry.elmhurst.edu/vchembook/images/558hydrogen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932" y="3962403"/>
            <a:ext cx="4151671" cy="2797865"/>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2"/>
          <p:cNvSpPr>
            <a:spLocks noGrp="1" noChangeArrowheads="1"/>
          </p:cNvSpPr>
          <p:nvPr>
            <p:ph type="title"/>
          </p:nvPr>
        </p:nvSpPr>
        <p:spPr>
          <a:xfrm>
            <a:off x="457200" y="274638"/>
            <a:ext cx="8229600" cy="715963"/>
          </a:xfrm>
        </p:spPr>
        <p:txBody>
          <a:bodyPr>
            <a:normAutofit/>
          </a:bodyPr>
          <a:lstStyle/>
          <a:p>
            <a:pPr eaLnBrk="1" hangingPunct="1"/>
            <a:r>
              <a:rPr lang="cs-CZ" altLang="en-US" sz="2400" b="1" dirty="0">
                <a:latin typeface="Arial" panose="020B0604020202020204" pitchFamily="34" charset="0"/>
                <a:cs typeface="Arial" panose="020B0604020202020204" pitchFamily="34" charset="0"/>
              </a:rPr>
              <a:t>Průmyslové využití H</a:t>
            </a:r>
            <a:r>
              <a:rPr lang="cs-CZ" altLang="en-US" sz="2400" b="1" baseline="-25000" dirty="0">
                <a:latin typeface="Arial" panose="020B0604020202020204" pitchFamily="34" charset="0"/>
                <a:cs typeface="Arial" panose="020B0604020202020204" pitchFamily="34" charset="0"/>
              </a:rPr>
              <a:t>2</a:t>
            </a:r>
          </a:p>
        </p:txBody>
      </p:sp>
      <p:sp>
        <p:nvSpPr>
          <p:cNvPr id="31748" name="Rectangle 3"/>
          <p:cNvSpPr>
            <a:spLocks noGrp="1" noChangeArrowheads="1"/>
          </p:cNvSpPr>
          <p:nvPr>
            <p:ph idx="1"/>
          </p:nvPr>
        </p:nvSpPr>
        <p:spPr>
          <a:xfrm>
            <a:off x="152400" y="1307998"/>
            <a:ext cx="8839200" cy="5023643"/>
          </a:xfrm>
        </p:spPr>
        <p:txBody>
          <a:bodyPr>
            <a:normAutofit lnSpcReduction="10000"/>
          </a:bodyPr>
          <a:lstStyle/>
          <a:p>
            <a:pPr marL="0" indent="0">
              <a:buNone/>
            </a:pPr>
            <a:r>
              <a:rPr lang="cs-CZ" altLang="en-US" sz="2000" u="sng" dirty="0">
                <a:latin typeface="Arial" panose="020B0604020202020204" pitchFamily="34" charset="0"/>
                <a:cs typeface="Arial" panose="020B0604020202020204" pitchFamily="34" charset="0"/>
              </a:rPr>
              <a:t>S</a:t>
            </a:r>
            <a:r>
              <a:rPr lang="en-GB" altLang="en-US" sz="2000" u="sng" dirty="0" err="1">
                <a:latin typeface="Arial" panose="020B0604020202020204" pitchFamily="34" charset="0"/>
                <a:cs typeface="Arial" panose="020B0604020202020204" pitchFamily="34" charset="0"/>
              </a:rPr>
              <a:t>yntéza</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methanolu</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OH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dirty="0">
              <a:latin typeface="Arial" panose="020B0604020202020204" pitchFamily="34" charset="0"/>
              <a:cs typeface="Arial" panose="020B0604020202020204" pitchFamily="34" charset="0"/>
            </a:endParaRPr>
          </a:p>
          <a:p>
            <a:pPr marL="0" indent="0">
              <a:buNone/>
            </a:pPr>
            <a:r>
              <a:rPr lang="cs-CZ" altLang="en-US" sz="2000" u="sng" dirty="0">
                <a:latin typeface="Arial" panose="020B0604020202020204" pitchFamily="34" charset="0"/>
                <a:cs typeface="Arial" panose="020B0604020202020204" pitchFamily="34" charset="0"/>
              </a:rPr>
              <a:t>S</a:t>
            </a:r>
            <a:r>
              <a:rPr lang="en-GB" altLang="en-US" sz="2000" u="sng" dirty="0" err="1">
                <a:latin typeface="Arial" panose="020B0604020202020204" pitchFamily="34" charset="0"/>
                <a:cs typeface="Arial" panose="020B0604020202020204" pitchFamily="34" charset="0"/>
              </a:rPr>
              <a:t>yntéza</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amoniaku</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prvk</a:t>
            </a:r>
            <a:r>
              <a:rPr lang="cs-CZ" altLang="en-US" sz="2000" dirty="0">
                <a:latin typeface="Arial" panose="020B0604020202020204" pitchFamily="34" charset="0"/>
                <a:cs typeface="Arial" panose="020B0604020202020204" pitchFamily="34" charset="0"/>
              </a:rPr>
              <a:t>ů (</a:t>
            </a:r>
            <a:r>
              <a:rPr lang="cs-CZ" altLang="en-US" sz="2000" dirty="0" err="1">
                <a:latin typeface="Arial" panose="020B0604020202020204" pitchFamily="34" charset="0"/>
                <a:cs typeface="Arial" panose="020B0604020202020204" pitchFamily="34" charset="0"/>
              </a:rPr>
              <a:t>Haber</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Boschův</a:t>
            </a:r>
            <a:r>
              <a:rPr lang="cs-CZ" altLang="en-US" sz="2000" dirty="0">
                <a:latin typeface="Arial" panose="020B0604020202020204" pitchFamily="34" charset="0"/>
                <a:cs typeface="Arial" panose="020B0604020202020204" pitchFamily="34" charset="0"/>
              </a:rPr>
              <a:t> proces)</a:t>
            </a:r>
          </a:p>
          <a:p>
            <a:pPr marL="0" indent="0">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2 N</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3</a:t>
            </a:r>
            <a:endParaRPr lang="cs-CZ" altLang="en-US" sz="2000" dirty="0">
              <a:latin typeface="Arial" panose="020B0604020202020204" pitchFamily="34" charset="0"/>
              <a:cs typeface="Arial" panose="020B0604020202020204" pitchFamily="34" charset="0"/>
            </a:endParaRPr>
          </a:p>
          <a:p>
            <a:pPr eaLnBrk="1" hangingPunct="1"/>
            <a:endParaRPr lang="cs-CZ" altLang="en-US" sz="2000" dirty="0">
              <a:latin typeface="Arial" panose="020B0604020202020204" pitchFamily="34" charset="0"/>
              <a:cs typeface="Arial" panose="020B0604020202020204" pitchFamily="34" charset="0"/>
            </a:endParaRPr>
          </a:p>
          <a:p>
            <a:pPr marL="0" indent="0">
              <a:buNone/>
            </a:pPr>
            <a:r>
              <a:rPr lang="cs-CZ" altLang="en-US" sz="2000" u="sng" dirty="0">
                <a:latin typeface="Arial" panose="020B0604020202020204" pitchFamily="34" charset="0"/>
                <a:cs typeface="Arial" panose="020B0604020202020204" pitchFamily="34" charset="0"/>
              </a:rPr>
              <a:t>H</a:t>
            </a:r>
            <a:r>
              <a:rPr lang="en-GB" altLang="en-US" sz="2000" u="sng" dirty="0" err="1">
                <a:latin typeface="Arial" panose="020B0604020202020204" pitchFamily="34" charset="0"/>
                <a:cs typeface="Arial" panose="020B0604020202020204" pitchFamily="34" charset="0"/>
              </a:rPr>
              <a:t>ydrogenace</a:t>
            </a:r>
            <a:r>
              <a:rPr lang="en-GB" altLang="en-US" sz="2000" u="sng"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ztužování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tuk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marL="0" indent="0">
              <a:buNone/>
            </a:pPr>
            <a:endParaRPr lang="cs-CZ" altLang="en-US" sz="2000" dirty="0">
              <a:latin typeface="Arial" panose="020B0604020202020204" pitchFamily="34" charset="0"/>
              <a:cs typeface="Arial" panose="020B0604020202020204" pitchFamily="34" charset="0"/>
            </a:endParaRP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u="sng" dirty="0" err="1">
                <a:latin typeface="Arial" panose="020B0604020202020204" pitchFamily="34" charset="0"/>
                <a:cs typeface="Arial" panose="020B0604020202020204" pitchFamily="34" charset="0"/>
              </a:rPr>
              <a:t>Hydrokrakování</a:t>
            </a:r>
            <a:r>
              <a:rPr lang="cs-CZ" altLang="en-US" sz="2000" u="sng" dirty="0">
                <a:latin typeface="Arial" panose="020B0604020202020204" pitchFamily="34" charset="0"/>
                <a:cs typeface="Arial" panose="020B0604020202020204" pitchFamily="34" charset="0"/>
              </a:rPr>
              <a:t> těžkých ropných frakcí</a:t>
            </a:r>
          </a:p>
          <a:p>
            <a:pPr marL="0" indent="0">
              <a:buNone/>
            </a:pPr>
            <a:endParaRPr lang="cs-CZ" altLang="en-US" sz="2000" dirty="0">
              <a:latin typeface="Arial" panose="020B0604020202020204" pitchFamily="34" charset="0"/>
              <a:cs typeface="Arial" panose="020B0604020202020204" pitchFamily="34" charset="0"/>
            </a:endParaRP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sz="2000" u="sng" dirty="0">
                <a:latin typeface="Arial" panose="020B0604020202020204" pitchFamily="34" charset="0"/>
                <a:cs typeface="Arial" panose="020B0604020202020204" pitchFamily="34" charset="0"/>
              </a:rPr>
              <a:t>Svařování a řezání kovů</a:t>
            </a:r>
            <a:endParaRPr lang="cs-CZ" altLang="en-US" sz="2000" u="sng" dirty="0">
              <a:latin typeface="Arial" panose="020B0604020202020204" pitchFamily="34" charset="0"/>
              <a:cs typeface="Arial" panose="020B0604020202020204" pitchFamily="34" charset="0"/>
            </a:endParaRPr>
          </a:p>
        </p:txBody>
      </p:sp>
      <p:pic>
        <p:nvPicPr>
          <p:cNvPr id="78850" name="Picture 2" descr="ztuÅ¾enÃ½ t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605" y="5903016"/>
            <a:ext cx="1053996" cy="857251"/>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descr="VÃ½sledek obrÃ¡zku pro hydrogen us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2707" y="1143000"/>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671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1" name="Picture 11" descr="VÃ½sledek obrÃ¡zku pro singlet oxygen reactions 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823695"/>
            <a:ext cx="8621043" cy="479266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VÃ½sledek obrÃ¡zku pro singletovÃ½ kyslÃ­k reak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singletovÃ½ kyslÃ­k reak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singletovÃ½ kyslÃ­k reak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8" descr="VÃ½sledek obrÃ¡zku pro singletovÃ½ kyslÃ­k reakc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71414211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283" y="4648201"/>
            <a:ext cx="4053517" cy="2007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228600" y="5257799"/>
            <a:ext cx="4495800"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4) tvorba</a:t>
            </a:r>
            <a:r>
              <a:rPr lang="en-US" sz="2000" dirty="0">
                <a:latin typeface="Arial" panose="020B0604020202020204" pitchFamily="34" charset="0"/>
                <a:cs typeface="Arial" panose="020B0604020202020204" pitchFamily="34" charset="0"/>
              </a:rPr>
              <a:t> 1,2-dioxetanes </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cy</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lic</a:t>
            </a:r>
            <a:r>
              <a:rPr lang="cs-CZ" sz="2000" dirty="0" err="1">
                <a:latin typeface="Arial" panose="020B0604020202020204" pitchFamily="34" charset="0"/>
                <a:cs typeface="Arial" panose="020B0604020202020204" pitchFamily="34" charset="0"/>
              </a:rPr>
              <a:t>ké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dien</a:t>
            </a:r>
            <a:r>
              <a:rPr lang="cs-CZ" sz="2000" dirty="0">
                <a:latin typeface="Arial" panose="020B0604020202020204" pitchFamily="34" charset="0"/>
                <a:cs typeface="Arial" panose="020B0604020202020204" pitchFamily="34" charset="0"/>
              </a:rPr>
              <a:t>y jako</a:t>
            </a:r>
            <a:r>
              <a:rPr lang="en-US" sz="2000" dirty="0">
                <a:latin typeface="Arial" panose="020B0604020202020204" pitchFamily="34" charset="0"/>
                <a:cs typeface="Arial" panose="020B0604020202020204" pitchFamily="34" charset="0"/>
              </a:rPr>
              <a:t>  1,3-cy</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lohexadien</a:t>
            </a:r>
            <a:r>
              <a:rPr lang="cs-CZ" sz="2000" dirty="0">
                <a:latin typeface="Arial" panose="020B0604020202020204" pitchFamily="34" charset="0"/>
                <a:cs typeface="Arial" panose="020B0604020202020204" pitchFamily="34" charset="0"/>
              </a:rPr>
              <a:t> tvoří </a:t>
            </a:r>
            <a:r>
              <a:rPr lang="en-US" sz="2000" dirty="0">
                <a:latin typeface="Arial" panose="020B0604020202020204" pitchFamily="34" charset="0"/>
                <a:cs typeface="Arial" panose="020B0604020202020204" pitchFamily="34" charset="0"/>
              </a:rPr>
              <a:t>[4+2] cy</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loadu</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t</a:t>
            </a:r>
            <a:r>
              <a:rPr lang="cs-CZ" sz="2000" dirty="0">
                <a:latin typeface="Arial" panose="020B0604020202020204" pitchFamily="34" charset="0"/>
                <a:cs typeface="Arial" panose="020B0604020202020204" pitchFamily="34" charset="0"/>
              </a:rPr>
              <a:t>y.</a:t>
            </a:r>
          </a:p>
        </p:txBody>
      </p:sp>
      <p:sp>
        <p:nvSpPr>
          <p:cNvPr id="7" name="TextovéPole 6"/>
          <p:cNvSpPr txBox="1"/>
          <p:nvPr/>
        </p:nvSpPr>
        <p:spPr>
          <a:xfrm>
            <a:off x="223736" y="304800"/>
            <a:ext cx="8610600" cy="1836400"/>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Singletový kyslík umožňuje některé chemické reakce, které neběží s tripletovým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1) </a:t>
            </a:r>
            <a:r>
              <a:rPr lang="en-US" sz="2000" dirty="0">
                <a:latin typeface="Arial" panose="020B0604020202020204" pitchFamily="34" charset="0"/>
                <a:cs typeface="Arial" panose="020B0604020202020204" pitchFamily="34" charset="0"/>
              </a:rPr>
              <a:t>Diels–Alder</a:t>
            </a:r>
            <a:r>
              <a:rPr lang="cs-CZ" sz="2000" dirty="0">
                <a:latin typeface="Arial" panose="020B0604020202020204" pitchFamily="34" charset="0"/>
                <a:cs typeface="Arial" panose="020B0604020202020204" pitchFamily="34" charset="0"/>
              </a:rPr>
              <a:t>ova</a:t>
            </a:r>
            <a:r>
              <a:rPr lang="en-US" sz="2000" dirty="0">
                <a:latin typeface="Arial" panose="020B0604020202020204" pitchFamily="34" charset="0"/>
                <a:cs typeface="Arial" panose="020B0604020202020204" pitchFamily="34" charset="0"/>
              </a:rPr>
              <a:t> [4+2]- a [2+2]-cy</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load</a:t>
            </a:r>
            <a:r>
              <a:rPr lang="cs-CZ" sz="2000" dirty="0" err="1">
                <a:latin typeface="Arial" panose="020B0604020202020204" pitchFamily="34" charset="0"/>
                <a:cs typeface="Arial" panose="020B0604020202020204" pitchFamily="34" charset="0"/>
              </a:rPr>
              <a:t>iční</a:t>
            </a:r>
            <a:r>
              <a:rPr lang="en-US" sz="2000" dirty="0">
                <a:latin typeface="Arial" panose="020B0604020202020204" pitchFamily="34" charset="0"/>
                <a:cs typeface="Arial" panose="020B0604020202020204" pitchFamily="34" charset="0"/>
              </a:rPr>
              <a:t> rea</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c</a:t>
            </a:r>
            <a:r>
              <a:rPr lang="cs-CZ" sz="2000"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endParaRPr lang="cs-CZ" sz="2000" baseline="30000" dirty="0">
              <a:latin typeface="Arial" panose="020B0604020202020204" pitchFamily="34" charset="0"/>
              <a:cs typeface="Arial" panose="020B0604020202020204" pitchFamily="34" charset="0"/>
            </a:endParaRPr>
          </a:p>
          <a:p>
            <a:endParaRPr lang="cs-CZ" sz="2000" baseline="30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2) </a:t>
            </a:r>
            <a:r>
              <a:rPr lang="en-US" sz="2000" dirty="0" err="1">
                <a:latin typeface="Arial" panose="020B0604020202020204" pitchFamily="34" charset="0"/>
                <a:cs typeface="Arial" panose="020B0604020202020204" pitchFamily="34" charset="0"/>
              </a:rPr>
              <a:t>Oxid</a:t>
            </a:r>
            <a:r>
              <a:rPr lang="cs-CZ" sz="2000" dirty="0" err="1">
                <a:latin typeface="Arial" panose="020B0604020202020204" pitchFamily="34" charset="0"/>
                <a:cs typeface="Arial" panose="020B0604020202020204" pitchFamily="34" charset="0"/>
              </a:rPr>
              <a:t>ace</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thioether</a:t>
            </a:r>
            <a:r>
              <a:rPr lang="cs-CZ" sz="2000" dirty="0">
                <a:latin typeface="Arial" panose="020B0604020202020204" pitchFamily="34" charset="0"/>
                <a:cs typeface="Arial" panose="020B0604020202020204" pitchFamily="34" charset="0"/>
              </a:rPr>
              <a:t>ů na </a:t>
            </a:r>
            <a:r>
              <a:rPr lang="en-US" sz="2000" dirty="0" err="1">
                <a:latin typeface="Arial" panose="020B0604020202020204" pitchFamily="34" charset="0"/>
                <a:cs typeface="Arial" panose="020B0604020202020204" pitchFamily="34" charset="0"/>
              </a:rPr>
              <a:t>sulfoxid</a:t>
            </a:r>
            <a:r>
              <a:rPr lang="cs-CZ" sz="2000" dirty="0">
                <a:latin typeface="Arial" panose="020B0604020202020204" pitchFamily="34" charset="0"/>
                <a:cs typeface="Arial" panose="020B0604020202020204" pitchFamily="34" charset="0"/>
              </a:rPr>
              <a:t>y </a:t>
            </a:r>
          </a:p>
        </p:txBody>
      </p:sp>
      <p:pic>
        <p:nvPicPr>
          <p:cNvPr id="31746" name="Picture 2" descr="https://upload.wikimedia.org/wikipedia/commons/thumb/b/bb/Singlet_Oxygenation_Citronellol.svg/1280px-Singlet_Oxygenation_Citronellol.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9886" y="1872229"/>
            <a:ext cx="4610100" cy="275165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48055" y="2408872"/>
            <a:ext cx="4171545"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Rea</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c</a:t>
            </a:r>
            <a:r>
              <a:rPr lang="cs-CZ" sz="2000" dirty="0">
                <a:latin typeface="Arial" panose="020B0604020202020204" pitchFamily="34" charset="0"/>
                <a:cs typeface="Arial" panose="020B0604020202020204" pitchFamily="34" charset="0"/>
              </a:rPr>
              <a:t>e </a:t>
            </a:r>
            <a:r>
              <a:rPr lang="en-US" sz="2000" dirty="0">
                <a:latin typeface="Arial" panose="020B0604020202020204" pitchFamily="34" charset="0"/>
                <a:cs typeface="Arial" panose="020B0604020202020204" pitchFamily="34" charset="0"/>
              </a:rPr>
              <a:t>s </a:t>
            </a:r>
            <a:r>
              <a:rPr lang="cs-CZ" sz="2000" dirty="0">
                <a:latin typeface="Arial" panose="020B0604020202020204" pitchFamily="34" charset="0"/>
                <a:cs typeface="Arial" panose="020B0604020202020204" pitchFamily="34" charset="0"/>
              </a:rPr>
              <a:t>alkenovými a </a:t>
            </a:r>
            <a:r>
              <a:rPr lang="en-US" sz="2000" dirty="0">
                <a:latin typeface="Arial" panose="020B0604020202020204" pitchFamily="34" charset="0"/>
                <a:cs typeface="Arial" panose="020B0604020202020204" pitchFamily="34" charset="0"/>
              </a:rPr>
              <a:t>allyl</a:t>
            </a:r>
            <a:r>
              <a:rPr lang="cs-CZ" sz="2000" dirty="0" err="1">
                <a:latin typeface="Arial" panose="020B0604020202020204" pitchFamily="34" charset="0"/>
                <a:cs typeface="Arial" panose="020B0604020202020204" pitchFamily="34" charset="0"/>
              </a:rPr>
              <a:t>ovými</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s</a:t>
            </a:r>
            <a:r>
              <a:rPr lang="cs-CZ" sz="2000" dirty="0" err="1">
                <a:latin typeface="Arial" panose="020B0604020202020204" pitchFamily="34" charset="0"/>
                <a:cs typeface="Arial" panose="020B0604020202020204" pitchFamily="34" charset="0"/>
              </a:rPr>
              <a:t>kupinami</a:t>
            </a:r>
            <a:r>
              <a:rPr lang="cs-CZ" sz="2000" dirty="0">
                <a:latin typeface="Arial" panose="020B0604020202020204" pitchFamily="34" charset="0"/>
                <a:cs typeface="Arial" panose="020B0604020202020204" pitchFamily="34" charset="0"/>
              </a:rPr>
              <a:t> za vzniku </a:t>
            </a:r>
            <a:r>
              <a:rPr lang="en-US" sz="2000" dirty="0">
                <a:latin typeface="Arial" panose="020B0604020202020204" pitchFamily="34" charset="0"/>
                <a:cs typeface="Arial" panose="020B0604020202020204" pitchFamily="34" charset="0"/>
              </a:rPr>
              <a:t>allyl</a:t>
            </a:r>
            <a:r>
              <a:rPr lang="cs-CZ" sz="2000" dirty="0">
                <a:latin typeface="Arial" panose="020B0604020202020204" pitchFamily="34" charset="0"/>
                <a:cs typeface="Arial" panose="020B0604020202020204" pitchFamily="34" charset="0"/>
              </a:rPr>
              <a:t> hydroperoxidů </a:t>
            </a:r>
            <a:r>
              <a:rPr lang="en-US" sz="2000" dirty="0">
                <a:latin typeface="Arial" panose="020B0604020202020204" pitchFamily="34" charset="0"/>
                <a:cs typeface="Arial" panose="020B0604020202020204" pitchFamily="34" charset="0"/>
              </a:rPr>
              <a:t> R–O–OH (R = alkyl), </a:t>
            </a:r>
            <a:r>
              <a:rPr lang="cs-CZ" sz="2000" dirty="0">
                <a:latin typeface="Arial" panose="020B0604020202020204" pitchFamily="34" charset="0"/>
                <a:cs typeface="Arial" panose="020B0604020202020204" pitchFamily="34" charset="0"/>
              </a:rPr>
              <a:t>který může být následně redukován na odpovídající </a:t>
            </a:r>
            <a:r>
              <a:rPr lang="en-US" sz="2000" dirty="0">
                <a:latin typeface="Arial" panose="020B0604020202020204" pitchFamily="34" charset="0"/>
                <a:cs typeface="Arial" panose="020B0604020202020204" pitchFamily="34" charset="0"/>
              </a:rPr>
              <a:t> allyl al</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ohol</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78962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88022" y="5335009"/>
            <a:ext cx="8763000"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Stopy</a:t>
            </a:r>
            <a:r>
              <a:rPr lang="en-US" sz="2000" dirty="0">
                <a:latin typeface="Arial" panose="020B0604020202020204" pitchFamily="34" charset="0"/>
                <a:cs typeface="Arial" panose="020B0604020202020204" pitchFamily="34" charset="0"/>
              </a:rPr>
              <a:t> singlet</a:t>
            </a:r>
            <a:r>
              <a:rPr lang="cs-CZ" sz="2000" dirty="0" err="1">
                <a:latin typeface="Arial" panose="020B0604020202020204" pitchFamily="34" charset="0"/>
                <a:cs typeface="Arial" panose="020B0604020202020204" pitchFamily="34" charset="0"/>
              </a:rPr>
              <a:t>ového</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kyslíku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vyskytují v horních vrstvách </a:t>
            </a:r>
            <a:r>
              <a:rPr lang="en-US" sz="2000" dirty="0" err="1">
                <a:latin typeface="Arial" panose="020B0604020202020204" pitchFamily="34" charset="0"/>
                <a:cs typeface="Arial" panose="020B0604020202020204" pitchFamily="34" charset="0"/>
              </a:rPr>
              <a:t>atmos</a:t>
            </a:r>
            <a:r>
              <a:rPr lang="cs-CZ" sz="2000" dirty="0" err="1">
                <a:latin typeface="Arial" panose="020B0604020202020204" pitchFamily="34" charset="0"/>
                <a:cs typeface="Arial" panose="020B0604020202020204" pitchFamily="34" charset="0"/>
              </a:rPr>
              <a:t>fé</a:t>
            </a:r>
            <a:r>
              <a:rPr lang="en-US" sz="2000" dirty="0">
                <a:latin typeface="Arial" panose="020B0604020202020204" pitchFamily="34" charset="0"/>
                <a:cs typeface="Arial" panose="020B0604020202020204" pitchFamily="34" charset="0"/>
              </a:rPr>
              <a:t>r</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 </a:t>
            </a:r>
            <a:r>
              <a:rPr lang="cs-CZ" sz="2000" dirty="0">
                <a:latin typeface="Arial" panose="020B0604020202020204" pitchFamily="34" charset="0"/>
                <a:cs typeface="Arial" panose="020B0604020202020204" pitchFamily="34" charset="0"/>
              </a:rPr>
              <a:t>také</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ve fotochemickém smogu</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pic>
        <p:nvPicPr>
          <p:cNvPr id="15362" name="Picture 2" descr="VÃ½sledek obrÃ¡zku pro photodegradation of polym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647" y="3733800"/>
            <a:ext cx="4881751" cy="106201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523" y="1219200"/>
            <a:ext cx="5424875" cy="2134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43711" y="356840"/>
            <a:ext cx="6849952" cy="400110"/>
          </a:xfrm>
          <a:prstGeom prst="rect">
            <a:avLst/>
          </a:prstGeom>
        </p:spPr>
        <p:txBody>
          <a:bodyPr wrap="none">
            <a:spAutoFit/>
          </a:bodyPr>
          <a:lstStyle/>
          <a:p>
            <a:r>
              <a:rPr lang="cs-CZ" altLang="cs-CZ" sz="2000" dirty="0">
                <a:solidFill>
                  <a:srgbClr val="222222"/>
                </a:solidFill>
                <a:latin typeface="Arial" panose="020B0604020202020204" pitchFamily="34" charset="0"/>
                <a:cs typeface="Arial" panose="020B0604020202020204" pitchFamily="34" charset="0"/>
              </a:rPr>
              <a:t>Singletový kyslík se také podílí na </a:t>
            </a:r>
            <a:r>
              <a:rPr lang="cs-CZ" altLang="cs-CZ" sz="2000" dirty="0" err="1">
                <a:solidFill>
                  <a:srgbClr val="222222"/>
                </a:solidFill>
                <a:latin typeface="Arial" panose="020B0604020202020204" pitchFamily="34" charset="0"/>
                <a:cs typeface="Arial" panose="020B0604020202020204" pitchFamily="34" charset="0"/>
              </a:rPr>
              <a:t>fotodegradaci</a:t>
            </a:r>
            <a:r>
              <a:rPr lang="cs-CZ" altLang="cs-CZ" sz="2000" dirty="0">
                <a:solidFill>
                  <a:srgbClr val="222222"/>
                </a:solidFill>
                <a:latin typeface="Arial" panose="020B0604020202020204" pitchFamily="34" charset="0"/>
                <a:cs typeface="Arial" panose="020B0604020202020204" pitchFamily="34" charset="0"/>
              </a:rPr>
              <a:t> polymerů </a:t>
            </a:r>
            <a:endParaRPr lang="cs-CZ" sz="2000" dirty="0"/>
          </a:p>
        </p:txBody>
      </p:sp>
    </p:spTree>
    <p:extLst>
      <p:ext uri="{BB962C8B-B14F-4D97-AF65-F5344CB8AC3E}">
        <p14:creationId xmlns:p14="http://schemas.microsoft.com/office/powerpoint/2010/main" val="6914614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1219200"/>
            <a:ext cx="8763000" cy="317009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vysoce reaktivní plyn modré barvy a charakteristického zápachu s mimořádně silnými oxidačními účinky. Při teplotě -112 °C kondenzuje na kapalný tmavě modrý ozon a při -193 °C se tvoří červenofialový pevný ozon.</a:t>
            </a:r>
          </a:p>
          <a:p>
            <a:endParaRPr lang="cs-CZ" altLang="cs-CZ" sz="2000" dirty="0">
              <a:latin typeface="Arial" panose="020B0604020202020204" pitchFamily="34" charset="0"/>
              <a:cs typeface="Arial" panose="020B0604020202020204" pitchFamily="34" charset="0"/>
            </a:endParaRPr>
          </a:p>
          <a:p>
            <a:r>
              <a:rPr lang="cs-CZ" altLang="cs-CZ" sz="2000" dirty="0">
                <a:latin typeface="Arial" panose="020B0604020202020204" pitchFamily="34" charset="0"/>
                <a:cs typeface="Arial" panose="020B0604020202020204" pitchFamily="34" charset="0"/>
              </a:rPr>
              <a:t>Lomená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molekula</a:t>
            </a:r>
            <a:r>
              <a:rPr lang="en-GB" altLang="cs-CZ" sz="2000" dirty="0">
                <a:latin typeface="Arial" panose="020B0604020202020204" pitchFamily="34" charset="0"/>
                <a:cs typeface="Arial" panose="020B0604020202020204" pitchFamily="34" charset="0"/>
              </a:rPr>
              <a:t> - </a:t>
            </a:r>
            <a:r>
              <a:rPr lang="en-GB" altLang="cs-CZ" sz="2000" dirty="0" err="1">
                <a:latin typeface="Arial" panose="020B0604020202020204" pitchFamily="34" charset="0"/>
                <a:cs typeface="Arial" panose="020B0604020202020204" pitchFamily="34" charset="0"/>
              </a:rPr>
              <a:t>úhel</a:t>
            </a:r>
            <a:r>
              <a:rPr lang="en-GB" altLang="cs-CZ" sz="2000" dirty="0">
                <a:latin typeface="Arial" panose="020B0604020202020204" pitchFamily="34" charset="0"/>
                <a:cs typeface="Arial" panose="020B0604020202020204" pitchFamily="34" charset="0"/>
              </a:rPr>
              <a:t> 116</a:t>
            </a:r>
            <a:r>
              <a:rPr lang="cs-CZ" altLang="cs-CZ" sz="2000" baseline="30000" dirty="0">
                <a:latin typeface="Arial" panose="020B0604020202020204" pitchFamily="34" charset="0"/>
                <a:cs typeface="Arial" panose="020B0604020202020204" pitchFamily="34" charset="0"/>
              </a:rPr>
              <a:t>0</a:t>
            </a:r>
            <a:r>
              <a:rPr lang="en-GB"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má</a:t>
            </a:r>
            <a:r>
              <a:rPr lang="cs-CZ" sz="2000" dirty="0">
                <a:latin typeface="Arial" panose="020B0604020202020204" pitchFamily="34" charset="0"/>
                <a:cs typeface="Arial" panose="020B0604020202020204" pitchFamily="34" charset="0"/>
              </a:rPr>
              <a:t> značný dipólový moment. Přítomnost dipólového momentu přispívá k zesílení van der </a:t>
            </a:r>
            <a:r>
              <a:rPr lang="cs-CZ" sz="2000" dirty="0" err="1">
                <a:latin typeface="Arial" panose="020B0604020202020204" pitchFamily="34" charset="0"/>
                <a:cs typeface="Arial" panose="020B0604020202020204" pitchFamily="34" charset="0"/>
              </a:rPr>
              <a:t>Waalsových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mezimolekulových</a:t>
            </a:r>
            <a:r>
              <a:rPr lang="cs-CZ" sz="2000" dirty="0">
                <a:latin typeface="Arial" panose="020B0604020202020204" pitchFamily="34" charset="0"/>
                <a:cs typeface="Arial" panose="020B0604020202020204" pitchFamily="34" charset="0"/>
              </a:rPr>
              <a:t> přitažlivých sil a spolu s vyšší hmotností molekuly ke snížení těkavosti ozonu ve srovnání s kyslíkem. </a:t>
            </a:r>
            <a:r>
              <a:rPr lang="cs-CZ" altLang="cs-CZ" sz="2000" dirty="0">
                <a:latin typeface="Arial" panose="020B0604020202020204" pitchFamily="34" charset="0"/>
                <a:cs typeface="Arial" panose="020B0604020202020204" pitchFamily="34" charset="0"/>
              </a:rPr>
              <a:t>R</a:t>
            </a:r>
            <a:r>
              <a:rPr lang="en-GB" altLang="cs-CZ" sz="2000" dirty="0" err="1">
                <a:latin typeface="Arial" panose="020B0604020202020204" pitchFamily="34" charset="0"/>
                <a:cs typeface="Arial" panose="020B0604020202020204" pitchFamily="34" charset="0"/>
              </a:rPr>
              <a:t>ozpustnost</a:t>
            </a:r>
            <a:r>
              <a:rPr lang="en-GB"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ozonu</a:t>
            </a:r>
          </a:p>
          <a:p>
            <a:r>
              <a:rPr lang="en-GB" altLang="cs-CZ" sz="2000" dirty="0" err="1">
                <a:latin typeface="Arial" panose="020B0604020202020204" pitchFamily="34" charset="0"/>
                <a:cs typeface="Arial" panose="020B0604020202020204" pitchFamily="34" charset="0"/>
              </a:rPr>
              <a:t>ve</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vod</a:t>
            </a:r>
            <a:r>
              <a:rPr lang="cs-CZ" altLang="cs-CZ" sz="2000" dirty="0">
                <a:latin typeface="Arial" panose="020B0604020202020204" pitchFamily="34" charset="0"/>
                <a:cs typeface="Arial" panose="020B0604020202020204" pitchFamily="34" charset="0"/>
              </a:rPr>
              <a:t>ě</a:t>
            </a:r>
            <a:r>
              <a:rPr lang="en-GB" altLang="cs-CZ" sz="2000" dirty="0">
                <a:latin typeface="Arial" panose="020B0604020202020204" pitchFamily="34" charset="0"/>
                <a:cs typeface="Arial" panose="020B0604020202020204" pitchFamily="34" charset="0"/>
              </a:rPr>
              <a:t> je </a:t>
            </a:r>
            <a:r>
              <a:rPr lang="cs-CZ" altLang="cs-CZ" sz="2000" dirty="0">
                <a:latin typeface="Arial" panose="020B0604020202020204" pitchFamily="34" charset="0"/>
                <a:cs typeface="Arial" panose="020B0604020202020204" pitchFamily="34" charset="0"/>
              </a:rPr>
              <a:t>cca</a:t>
            </a:r>
            <a:r>
              <a:rPr lang="en-GB" altLang="cs-CZ" sz="2000" dirty="0">
                <a:latin typeface="Arial" panose="020B0604020202020204" pitchFamily="34" charset="0"/>
                <a:cs typeface="Arial" panose="020B0604020202020204" pitchFamily="34" charset="0"/>
              </a:rPr>
              <a:t> 10</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v</a:t>
            </a:r>
            <a:r>
              <a:rPr lang="cs-CZ" altLang="cs-CZ" sz="2000" dirty="0">
                <a:latin typeface="Arial" panose="020B0604020202020204" pitchFamily="34" charset="0"/>
                <a:cs typeface="Arial" panose="020B0604020202020204" pitchFamily="34" charset="0"/>
              </a:rPr>
              <a:t>ě</a:t>
            </a:r>
            <a:r>
              <a:rPr lang="en-GB" altLang="cs-CZ" sz="2000" dirty="0" err="1">
                <a:latin typeface="Arial" panose="020B0604020202020204" pitchFamily="34" charset="0"/>
                <a:cs typeface="Arial" panose="020B0604020202020204" pitchFamily="34" charset="0"/>
              </a:rPr>
              <a:t>tší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než</a:t>
            </a:r>
            <a:r>
              <a:rPr lang="en-GB" altLang="cs-CZ" sz="2000" dirty="0">
                <a:latin typeface="Arial" panose="020B0604020202020204" pitchFamily="34" charset="0"/>
                <a:cs typeface="Arial" panose="020B0604020202020204" pitchFamily="34" charset="0"/>
              </a:rPr>
              <a:t>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 </a:t>
            </a:r>
          </a:p>
          <a:p>
            <a:endParaRPr lang="cs-CZ" sz="2000" dirty="0">
              <a:latin typeface="Arial" panose="020B0604020202020204" pitchFamily="34" charset="0"/>
              <a:cs typeface="Arial" panose="020B0604020202020204" pitchFamily="34" charset="0"/>
            </a:endParaRPr>
          </a:p>
        </p:txBody>
      </p:sp>
      <p:pic>
        <p:nvPicPr>
          <p:cNvPr id="14338" name="Picture 2" descr="Struktura ozo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5037818"/>
            <a:ext cx="2667000" cy="1181101"/>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a:spLocks noGrp="1"/>
          </p:cNvSpPr>
          <p:nvPr>
            <p:ph type="title"/>
          </p:nvPr>
        </p:nvSpPr>
        <p:spPr>
          <a:xfrm>
            <a:off x="381000" y="381000"/>
            <a:ext cx="8229600" cy="715962"/>
          </a:xfrm>
        </p:spPr>
        <p:txBody>
          <a:bodyPr>
            <a:noAutofit/>
          </a:bodyPr>
          <a:lstStyle/>
          <a:p>
            <a:r>
              <a:rPr lang="cs-CZ" sz="2800" b="1" dirty="0">
                <a:latin typeface="Arial" panose="020B0604020202020204" pitchFamily="34" charset="0"/>
                <a:cs typeface="Arial" panose="020B0604020202020204" pitchFamily="34" charset="0"/>
              </a:rPr>
              <a:t>Ozon </a:t>
            </a:r>
            <a:r>
              <a:rPr lang="cs-CZ" altLang="cs-CZ" sz="2800" b="1" dirty="0">
                <a:latin typeface="Arial" panose="020B0604020202020204" pitchFamily="34" charset="0"/>
                <a:cs typeface="Arial" panose="020B0604020202020204" pitchFamily="34" charset="0"/>
              </a:rPr>
              <a:t>(</a:t>
            </a:r>
            <a:r>
              <a:rPr lang="cs-CZ" altLang="cs-CZ" sz="2800" b="1" dirty="0" err="1">
                <a:latin typeface="Arial" panose="020B0604020202020204" pitchFamily="34" charset="0"/>
                <a:cs typeface="Arial" panose="020B0604020202020204" pitchFamily="34" charset="0"/>
              </a:rPr>
              <a:t>trikyslík</a:t>
            </a:r>
            <a:r>
              <a:rPr lang="cs-CZ" altLang="cs-CZ" sz="2800" b="1" dirty="0">
                <a:latin typeface="Arial" panose="020B0604020202020204" pitchFamily="34" charset="0"/>
                <a:cs typeface="Arial" panose="020B0604020202020204" pitchFamily="34" charset="0"/>
              </a:rPr>
              <a:t> O</a:t>
            </a:r>
            <a:r>
              <a:rPr lang="cs-CZ" altLang="cs-CZ" sz="2800" b="1" baseline="-25000" dirty="0">
                <a:latin typeface="Arial" panose="020B0604020202020204" pitchFamily="34" charset="0"/>
                <a:cs typeface="Arial" panose="020B0604020202020204" pitchFamily="34" charset="0"/>
              </a:rPr>
              <a:t>3</a:t>
            </a:r>
            <a:r>
              <a:rPr lang="cs-CZ" altLang="cs-CZ" sz="2800" b="1" dirty="0">
                <a:latin typeface="Arial" panose="020B0604020202020204" pitchFamily="34" charset="0"/>
                <a:cs typeface="Arial" panose="020B0604020202020204" pitchFamily="34" charset="0"/>
              </a:rPr>
              <a:t>)</a:t>
            </a:r>
            <a:endParaRPr lang="cs-CZ" sz="2800" b="1" dirty="0">
              <a:latin typeface="Arial" panose="020B0604020202020204" pitchFamily="34" charset="0"/>
              <a:cs typeface="Arial" panose="020B0604020202020204" pitchFamily="34" charset="0"/>
            </a:endParaRPr>
          </a:p>
        </p:txBody>
      </p:sp>
      <p:pic>
        <p:nvPicPr>
          <p:cNvPr id="16386" name="Picture 2" descr="VÃ½sledek obrÃ¡zku pro ozone lew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95801"/>
            <a:ext cx="4876800" cy="130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888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5643" y="228600"/>
            <a:ext cx="8839200" cy="404917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222222"/>
                </a:solidFill>
                <a:effectLst/>
                <a:latin typeface="Arial" charset="0"/>
                <a:cs typeface="Arial" charset="0"/>
              </a:rPr>
              <a:t>Ozon</a:t>
            </a:r>
            <a:r>
              <a:rPr kumimoji="0" lang="cs-CZ" altLang="cs-CZ" sz="2000" b="0" i="0" u="none" strike="noStrike" cap="none" normalizeH="0" baseline="0" dirty="0">
                <a:ln>
                  <a:noFill/>
                </a:ln>
                <a:solidFill>
                  <a:srgbClr val="222222"/>
                </a:solidFill>
                <a:effectLst/>
                <a:latin typeface="Arial" charset="0"/>
                <a:cs typeface="Arial" charset="0"/>
              </a:rPr>
              <a:t> vzniká působením elektrických výbojů nebo krátkovlnného </a:t>
            </a:r>
            <a:r>
              <a:rPr kumimoji="0" lang="cs-CZ" altLang="cs-CZ" sz="2000" b="0" i="0" u="none" strike="noStrike" cap="none" normalizeH="0" baseline="0" dirty="0">
                <a:ln>
                  <a:noFill/>
                </a:ln>
                <a:effectLst/>
                <a:latin typeface="Arial" charset="0"/>
                <a:cs typeface="Arial" charset="0"/>
              </a:rPr>
              <a:t>UV záření </a:t>
            </a:r>
            <a:r>
              <a:rPr kumimoji="0" lang="cs-CZ" altLang="cs-CZ" sz="2000" b="0" i="0" u="none" strike="noStrike" cap="none" normalizeH="0" baseline="0" dirty="0">
                <a:ln>
                  <a:noFill/>
                </a:ln>
                <a:solidFill>
                  <a:srgbClr val="222222"/>
                </a:solidFill>
                <a:effectLst/>
                <a:latin typeface="Arial" charset="0"/>
                <a:cs typeface="Arial" charset="0"/>
              </a:rPr>
              <a:t>(například UV-C) na molekuly obyčejného kyslíku, přičemž tato reakce probíhá ve dvou stupních. V prvním dodaná energie rozštěpí dvouatomovou molekulu </a:t>
            </a:r>
            <a:r>
              <a:rPr kumimoji="0" lang="cs-CZ" altLang="cs-CZ" sz="2000" b="0" i="0" u="none" strike="noStrike" cap="none" normalizeH="0" baseline="0" dirty="0" err="1">
                <a:ln>
                  <a:noFill/>
                </a:ln>
                <a:solidFill>
                  <a:srgbClr val="222222"/>
                </a:solidFill>
                <a:effectLst/>
                <a:latin typeface="Arial" charset="0"/>
                <a:cs typeface="Arial" charset="0"/>
              </a:rPr>
              <a:t>dikyslíku</a:t>
            </a:r>
            <a:r>
              <a:rPr kumimoji="0" lang="cs-CZ" altLang="cs-CZ" sz="2000" b="0" i="0" u="none" strike="noStrike" cap="none" normalizeH="0" baseline="0" dirty="0">
                <a:ln>
                  <a:noFill/>
                </a:ln>
                <a:solidFill>
                  <a:srgbClr val="222222"/>
                </a:solidFill>
                <a:effectLst/>
                <a:latin typeface="Arial" charset="0"/>
                <a:cs typeface="Arial" charset="0"/>
              </a:rPr>
              <a:t> na dva atomy, tedy na dva vysoce reaktivní jednoatomové radikály, které se okamžitě spojí s další molekulou </a:t>
            </a:r>
            <a:r>
              <a:rPr kumimoji="0" lang="cs-CZ" altLang="cs-CZ" sz="2000" b="0" i="0" u="none" strike="noStrike" cap="none" normalizeH="0" baseline="0" dirty="0" err="1">
                <a:ln>
                  <a:noFill/>
                </a:ln>
                <a:solidFill>
                  <a:srgbClr val="222222"/>
                </a:solidFill>
                <a:effectLst/>
                <a:latin typeface="Arial" charset="0"/>
                <a:cs typeface="Arial" charset="0"/>
              </a:rPr>
              <a:t>dikyslíku</a:t>
            </a:r>
            <a:r>
              <a:rPr kumimoji="0" lang="cs-CZ" altLang="cs-CZ" sz="2000" b="0" i="0" u="none" strike="noStrike" cap="none" normalizeH="0" baseline="0" dirty="0">
                <a:ln>
                  <a:noFill/>
                </a:ln>
                <a:solidFill>
                  <a:srgbClr val="222222"/>
                </a:solidFill>
                <a:effectLst/>
                <a:latin typeface="Arial" charset="0"/>
                <a:cs typeface="Arial" charset="0"/>
              </a:rPr>
              <a:t> za vzniku ozonu:</a:t>
            </a:r>
            <a:endParaRPr kumimoji="0" lang="cs-CZ" altLang="cs-CZ" sz="2000" b="0" i="0" u="none" strike="noStrike" cap="none" normalizeH="0" baseline="0" dirty="0">
              <a:ln>
                <a:noFill/>
              </a:ln>
              <a:solidFill>
                <a:schemeClr val="tx1"/>
              </a:solidFill>
              <a:effectLst/>
              <a:latin typeface="Arial" charset="0"/>
              <a:cs typeface="Arial" charset="0"/>
            </a:endParaRPr>
          </a:p>
          <a:p>
            <a:pPr marL="457200" marR="0" lvl="1" indent="-45720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charset="0"/>
                <a:cs typeface="Arial" charset="0"/>
              </a:rPr>
              <a:t>				O</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 + </a:t>
            </a:r>
            <a:r>
              <a:rPr kumimoji="0" lang="cs-CZ" altLang="cs-CZ" sz="2000" b="0" i="1" u="none" strike="noStrike" cap="none" normalizeH="0" baseline="0" dirty="0" err="1">
                <a:ln>
                  <a:noFill/>
                </a:ln>
                <a:solidFill>
                  <a:srgbClr val="222222"/>
                </a:solidFill>
                <a:effectLst/>
                <a:latin typeface="Arial" charset="0"/>
                <a:cs typeface="Arial" charset="0"/>
              </a:rPr>
              <a:t>hν</a:t>
            </a:r>
            <a:r>
              <a:rPr kumimoji="0" lang="cs-CZ" altLang="cs-CZ" sz="2000" b="0" i="0" u="none" strike="noStrike" cap="none" normalizeH="0" baseline="0" dirty="0">
                <a:ln>
                  <a:noFill/>
                </a:ln>
                <a:solidFill>
                  <a:srgbClr val="222222"/>
                </a:solidFill>
                <a:effectLst/>
                <a:latin typeface="Arial" charset="0"/>
                <a:cs typeface="Arial" charset="0"/>
              </a:rPr>
              <a:t> → 2 O,</a:t>
            </a:r>
          </a:p>
          <a:p>
            <a:pPr marL="457200" marR="0" lvl="1" indent="-45720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charset="0"/>
                <a:cs typeface="Arial" charset="0"/>
              </a:rPr>
              <a:t>				O</a:t>
            </a:r>
            <a:r>
              <a:rPr kumimoji="0" lang="cs-CZ" altLang="cs-CZ" sz="2000" b="0" i="0" u="none" strike="noStrike" cap="none" normalizeH="0" baseline="-30000" dirty="0">
                <a:ln>
                  <a:noFill/>
                </a:ln>
                <a:solidFill>
                  <a:srgbClr val="222222"/>
                </a:solidFill>
                <a:effectLst/>
                <a:latin typeface="Arial" charset="0"/>
                <a:cs typeface="Arial" charset="0"/>
              </a:rPr>
              <a:t>2</a:t>
            </a:r>
            <a:r>
              <a:rPr kumimoji="0" lang="cs-CZ" altLang="cs-CZ" sz="2000" b="0" i="0" u="none" strike="noStrike" cap="none" normalizeH="0" baseline="0" dirty="0">
                <a:ln>
                  <a:noFill/>
                </a:ln>
                <a:solidFill>
                  <a:srgbClr val="222222"/>
                </a:solidFill>
                <a:effectLst/>
                <a:latin typeface="Arial" charset="0"/>
                <a:cs typeface="Arial" charset="0"/>
              </a:rPr>
              <a:t> + O → O</a:t>
            </a:r>
            <a:r>
              <a:rPr kumimoji="0" lang="cs-CZ" altLang="cs-CZ" sz="2000" b="0" i="0" u="none" strike="noStrike" cap="none" normalizeH="0" baseline="-30000" dirty="0">
                <a:ln>
                  <a:noFill/>
                </a:ln>
                <a:solidFill>
                  <a:srgbClr val="222222"/>
                </a:solidFill>
                <a:effectLst/>
                <a:latin typeface="Arial" charset="0"/>
                <a:cs typeface="Arial" charset="0"/>
              </a:rPr>
              <a:t>3</a:t>
            </a:r>
            <a:r>
              <a:rPr kumimoji="0" lang="cs-CZ" altLang="cs-CZ" sz="2000" b="0" i="0" u="none" strike="noStrike" cap="none" normalizeH="0" baseline="0" dirty="0">
                <a:ln>
                  <a:noFill/>
                </a:ln>
                <a:solidFill>
                  <a:srgbClr val="222222"/>
                </a:solidFill>
                <a:effectLst/>
                <a:latin typeface="Arial" charset="0"/>
                <a:cs typeface="Arial"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Arial" charset="0"/>
                <a:cs typeface="Arial" charset="0"/>
              </a:rPr>
              <a:t>Ozon je silné oxidační činidlo. Je nestabilní a reakcí</a:t>
            </a:r>
          </a:p>
          <a:p>
            <a:pPr marL="457200" marR="0" lvl="1" indent="-45720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Arial" charset="0"/>
                <a:cs typeface="Arial" charset="0"/>
              </a:rPr>
              <a:t>				2O</a:t>
            </a:r>
            <a:r>
              <a:rPr kumimoji="0" lang="cs-CZ" altLang="cs-CZ" sz="2000" b="0" i="0" u="none" strike="noStrike" cap="none" normalizeH="0" baseline="-30000" dirty="0">
                <a:ln>
                  <a:noFill/>
                </a:ln>
                <a:effectLst/>
                <a:latin typeface="Arial" charset="0"/>
                <a:cs typeface="Arial" charset="0"/>
              </a:rPr>
              <a:t>3</a:t>
            </a:r>
            <a:r>
              <a:rPr kumimoji="0" lang="cs-CZ" altLang="cs-CZ" sz="2000" b="0" i="0" u="none" strike="noStrike" cap="none" normalizeH="0" baseline="0" dirty="0">
                <a:ln>
                  <a:noFill/>
                </a:ln>
                <a:effectLst/>
                <a:latin typeface="Arial" charset="0"/>
                <a:cs typeface="Arial" charset="0"/>
              </a:rPr>
              <a:t> → 3O</a:t>
            </a:r>
            <a:r>
              <a:rPr kumimoji="0" lang="cs-CZ" altLang="cs-CZ" sz="2000" b="0" i="0" u="none" strike="noStrike" cap="none" normalizeH="0" baseline="-30000" dirty="0">
                <a:ln>
                  <a:noFill/>
                </a:ln>
                <a:effectLst/>
                <a:latin typeface="Arial" charset="0"/>
                <a:cs typeface="Arial" charset="0"/>
              </a:rPr>
              <a:t>2</a:t>
            </a:r>
            <a:endParaRPr kumimoji="0" lang="cs-CZ" altLang="cs-CZ" sz="2000" b="0" i="0" u="none" strike="noStrike" cap="none" normalizeH="0" baseline="0" dirty="0">
              <a:ln>
                <a:noFill/>
              </a:ln>
              <a:effectLst/>
              <a:latin typeface="Arial"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Arial" charset="0"/>
                <a:cs typeface="Arial" charset="0"/>
              </a:rPr>
              <a:t>se rozkládá na obyčejný kyslík. Průběh reakce se zrychluje se stoupající teplotou a stoupajícím tlakem. Přeměnu ozonu na kyslík urychlují také některé chemické sloučeniny a radikály, například atomy fluoru a chloru. </a:t>
            </a:r>
          </a:p>
        </p:txBody>
      </p:sp>
      <p:sp>
        <p:nvSpPr>
          <p:cNvPr id="2" name="Obdélník 1"/>
          <p:cNvSpPr/>
          <p:nvPr/>
        </p:nvSpPr>
        <p:spPr>
          <a:xfrm>
            <a:off x="457200" y="4442298"/>
            <a:ext cx="7162800" cy="1938992"/>
          </a:xfrm>
          <a:prstGeom prst="rect">
            <a:avLst/>
          </a:prstGeom>
        </p:spPr>
        <p:txBody>
          <a:bodyPr wrap="square">
            <a:spAutoFit/>
          </a:bodyPr>
          <a:lstStyle/>
          <a:p>
            <a:r>
              <a:rPr lang="en-GB" altLang="cs-CZ" sz="2000" u="sng" dirty="0">
                <a:latin typeface="Arial" panose="020B0604020202020204" pitchFamily="34" charset="0"/>
                <a:cs typeface="Arial" panose="020B0604020202020204" pitchFamily="34" charset="0"/>
              </a:rPr>
              <a:t>P</a:t>
            </a:r>
            <a:r>
              <a:rPr lang="cs-CZ" altLang="cs-CZ" sz="2000" u="sng" dirty="0">
                <a:latin typeface="Arial" panose="020B0604020202020204" pitchFamily="34" charset="0"/>
                <a:cs typeface="Arial" panose="020B0604020202020204" pitchFamily="34" charset="0"/>
              </a:rPr>
              <a:t>ř</a:t>
            </a:r>
            <a:r>
              <a:rPr lang="en-GB" altLang="cs-CZ" sz="2000" u="sng" dirty="0" err="1">
                <a:latin typeface="Arial" panose="020B0604020202020204" pitchFamily="34" charset="0"/>
                <a:cs typeface="Arial" panose="020B0604020202020204" pitchFamily="34" charset="0"/>
              </a:rPr>
              <a:t>íprava</a:t>
            </a:r>
            <a:r>
              <a:rPr lang="en-GB" altLang="cs-CZ" sz="2000" u="sng" dirty="0">
                <a:latin typeface="Arial" panose="020B0604020202020204" pitchFamily="34" charset="0"/>
                <a:cs typeface="Arial" panose="020B0604020202020204" pitchFamily="34" charset="0"/>
              </a:rPr>
              <a:t>:</a:t>
            </a:r>
            <a:endParaRPr lang="en-GB" altLang="cs-CZ" sz="2000" dirty="0">
              <a:latin typeface="Arial" panose="020B0604020202020204" pitchFamily="34" charset="0"/>
              <a:cs typeface="Arial" panose="020B0604020202020204" pitchFamily="34" charset="0"/>
            </a:endParaRPr>
          </a:p>
          <a:p>
            <a:r>
              <a:rPr lang="en-GB" altLang="cs-CZ" sz="2000" dirty="0">
                <a:latin typeface="Arial" panose="020B0604020202020204" pitchFamily="34" charset="0"/>
                <a:cs typeface="Arial" panose="020B0604020202020204" pitchFamily="34" charset="0"/>
              </a:rPr>
              <a:t>1) </a:t>
            </a:r>
            <a:r>
              <a:rPr lang="en-GB" altLang="cs-CZ" sz="2000" dirty="0" err="1">
                <a:latin typeface="Arial" panose="020B0604020202020204" pitchFamily="34" charset="0"/>
                <a:cs typeface="Arial" panose="020B0604020202020204" pitchFamily="34" charset="0"/>
              </a:rPr>
              <a:t>rozkladem</a:t>
            </a:r>
            <a:r>
              <a:rPr lang="en-GB" altLang="cs-CZ" sz="2000" dirty="0">
                <a:latin typeface="Arial" panose="020B0604020202020204" pitchFamily="34" charset="0"/>
                <a:cs typeface="Arial" panose="020B0604020202020204" pitchFamily="34" charset="0"/>
              </a:rPr>
              <a:t> KMnO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kys.sírovou</a:t>
            </a:r>
            <a:r>
              <a:rPr lang="en-GB" altLang="cs-CZ" sz="2000" dirty="0">
                <a:latin typeface="Arial" panose="020B0604020202020204" pitchFamily="34" charset="0"/>
                <a:cs typeface="Arial" panose="020B0604020202020204" pitchFamily="34" charset="0"/>
              </a:rPr>
              <a:t>:</a:t>
            </a:r>
          </a:p>
          <a:p>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2 KMnO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K</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 Mn</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a:t>
            </a:r>
            <a:r>
              <a:rPr lang="en-GB" altLang="cs-CZ" sz="2000" baseline="-25000" dirty="0">
                <a:latin typeface="Arial" panose="020B0604020202020204" pitchFamily="34" charset="0"/>
                <a:cs typeface="Arial" panose="020B0604020202020204" pitchFamily="34" charset="0"/>
              </a:rPr>
              <a:t>7</a:t>
            </a:r>
            <a:r>
              <a:rPr lang="en-GB" altLang="cs-CZ" sz="2000" dirty="0">
                <a:latin typeface="Arial" panose="020B0604020202020204" pitchFamily="34" charset="0"/>
                <a:cs typeface="Arial" panose="020B0604020202020204" pitchFamily="34" charset="0"/>
              </a:rPr>
              <a:t> +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a:t>
            </a:r>
          </a:p>
          <a:p>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2 Mn</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a:t>
            </a:r>
            <a:r>
              <a:rPr lang="en-GB" altLang="cs-CZ" sz="2000" baseline="-25000" dirty="0">
                <a:latin typeface="Arial" panose="020B0604020202020204" pitchFamily="34" charset="0"/>
                <a:cs typeface="Arial" panose="020B0604020202020204" pitchFamily="34" charset="0"/>
              </a:rPr>
              <a:t>7</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4 MnO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+ 3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(2 O</a:t>
            </a:r>
            <a:r>
              <a:rPr lang="en-GB" altLang="cs-CZ" sz="2000" baseline="-25000" dirty="0">
                <a:latin typeface="Arial" panose="020B0604020202020204" pitchFamily="34" charset="0"/>
                <a:cs typeface="Arial" panose="020B0604020202020204" pitchFamily="34" charset="0"/>
              </a:rPr>
              <a:t>3</a:t>
            </a:r>
            <a:r>
              <a:rPr lang="en-GB" altLang="cs-CZ" sz="2000" dirty="0">
                <a:latin typeface="Arial" panose="020B0604020202020204" pitchFamily="34" charset="0"/>
                <a:cs typeface="Arial" panose="020B0604020202020204" pitchFamily="34" charset="0"/>
              </a:rPr>
              <a:t>)</a:t>
            </a:r>
            <a:endParaRPr lang="en-GB" altLang="cs-CZ" sz="2000" dirty="0">
              <a:latin typeface="Arial" panose="020B0604020202020204" pitchFamily="34" charset="0"/>
              <a:cs typeface="Arial" panose="020B0604020202020204" pitchFamily="34" charset="0"/>
              <a:sym typeface="Symbol" pitchFamily="18" charset="2"/>
            </a:endParaRPr>
          </a:p>
          <a:p>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sm</a:t>
            </a:r>
            <a:r>
              <a:rPr lang="cs-CZ" altLang="cs-CZ" sz="2000" dirty="0">
                <a:latin typeface="Arial" panose="020B0604020202020204" pitchFamily="34" charset="0"/>
                <a:cs typeface="Arial" panose="020B0604020202020204" pitchFamily="34" charset="0"/>
              </a:rPr>
              <a:t>ě</a:t>
            </a:r>
            <a:r>
              <a:rPr lang="en-GB" altLang="cs-CZ" sz="2000" dirty="0">
                <a:latin typeface="Arial" panose="020B0604020202020204" pitchFamily="34" charset="0"/>
                <a:cs typeface="Arial" panose="020B0604020202020204" pitchFamily="34" charset="0"/>
              </a:rPr>
              <a:t>s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 O</a:t>
            </a:r>
            <a:r>
              <a:rPr lang="en-GB" altLang="cs-CZ" sz="2000" baseline="-25000" dirty="0">
                <a:latin typeface="Arial" panose="020B0604020202020204" pitchFamily="34" charset="0"/>
                <a:cs typeface="Arial" panose="020B0604020202020204" pitchFamily="34" charset="0"/>
              </a:rPr>
              <a:t>3</a:t>
            </a:r>
          </a:p>
          <a:p>
            <a:r>
              <a:rPr lang="en-GB" altLang="cs-CZ" sz="2000" dirty="0">
                <a:latin typeface="Arial" panose="020B0604020202020204" pitchFamily="34" charset="0"/>
                <a:cs typeface="Arial" panose="020B0604020202020204" pitchFamily="34" charset="0"/>
              </a:rPr>
              <a:t>2) p</a:t>
            </a:r>
            <a:r>
              <a:rPr lang="cs-CZ" altLang="cs-CZ" sz="2000" dirty="0">
                <a:latin typeface="Arial" panose="020B0604020202020204" pitchFamily="34" charset="0"/>
                <a:cs typeface="Arial" panose="020B0604020202020204" pitchFamily="34" charset="0"/>
              </a:rPr>
              <a:t>ů</a:t>
            </a:r>
            <a:r>
              <a:rPr lang="en-GB" altLang="cs-CZ" sz="2000" dirty="0" err="1">
                <a:latin typeface="Arial" panose="020B0604020202020204" pitchFamily="34" charset="0"/>
                <a:cs typeface="Arial" panose="020B0604020202020204" pitchFamily="34" charset="0"/>
              </a:rPr>
              <a:t>sobením</a:t>
            </a:r>
            <a:r>
              <a:rPr lang="en-GB" altLang="cs-CZ" sz="2000" dirty="0">
                <a:latin typeface="Arial" panose="020B0604020202020204" pitchFamily="34" charset="0"/>
                <a:cs typeface="Arial" panose="020B0604020202020204" pitchFamily="34" charset="0"/>
              </a:rPr>
              <a:t> el.</a:t>
            </a:r>
            <a:r>
              <a:rPr lang="cs-CZ"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výboje</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na</a:t>
            </a:r>
            <a:r>
              <a:rPr lang="en-GB" altLang="cs-CZ" sz="2000" dirty="0">
                <a:latin typeface="Arial" panose="020B0604020202020204" pitchFamily="34" charset="0"/>
                <a:cs typeface="Arial" panose="020B0604020202020204" pitchFamily="34" charset="0"/>
              </a:rPr>
              <a:t>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v </a:t>
            </a:r>
            <a:r>
              <a:rPr lang="en-GB" altLang="cs-CZ" sz="2000" dirty="0" err="1">
                <a:latin typeface="Arial" panose="020B0604020202020204" pitchFamily="34" charset="0"/>
                <a:cs typeface="Arial" panose="020B0604020202020204" pitchFamily="34" charset="0"/>
              </a:rPr>
              <a:t>ozonizátorech</a:t>
            </a:r>
            <a:endParaRPr lang="cs-CZ" alt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0760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533400"/>
            <a:ext cx="8763000" cy="286232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Elektrickým výbojem v atmosféře čistého kyslíku vzniká směs kyslíku s ozonem, kde podíl 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dosahuje obvykle 10 %. Čistý ozon lze pak připravit frakční destilací této plynné směsi.</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Použití</a:t>
            </a:r>
          </a:p>
          <a:p>
            <a:r>
              <a:rPr lang="cs-CZ" sz="2000" dirty="0">
                <a:latin typeface="Arial" panose="020B0604020202020204" pitchFamily="34" charset="0"/>
                <a:cs typeface="Arial" panose="020B0604020202020204" pitchFamily="34" charset="0"/>
              </a:rPr>
              <a:t>   V chemických laboratořích slouží jako oxidační činidlo, zejména v organické syntéze a při přípravě některých peroxidických sloučenin.</a:t>
            </a:r>
          </a:p>
          <a:p>
            <a:endParaRPr lang="cs-CZ" sz="2000" dirty="0">
              <a:latin typeface="Arial" panose="020B0604020202020204" pitchFamily="34" charset="0"/>
              <a:cs typeface="Arial" panose="020B0604020202020204" pitchFamily="34" charset="0"/>
            </a:endParaRPr>
          </a:p>
        </p:txBody>
      </p:sp>
      <p:pic>
        <p:nvPicPr>
          <p:cNvPr id="5" name="Picture 2" descr="VÃ½sledek obrÃ¡zku pro ozone chem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395722"/>
            <a:ext cx="6460617" cy="11811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28600" y="5213866"/>
            <a:ext cx="8686800"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V průmyslu se používá především k bělení textilních látek) nebo  celulózy při výrobě papíru.</a:t>
            </a:r>
          </a:p>
        </p:txBody>
      </p:sp>
    </p:spTree>
    <p:extLst>
      <p:ext uri="{BB962C8B-B14F-4D97-AF65-F5344CB8AC3E}">
        <p14:creationId xmlns:p14="http://schemas.microsoft.com/office/powerpoint/2010/main" val="37831457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1" y="152400"/>
            <a:ext cx="8782050" cy="4708981"/>
          </a:xfrm>
          <a:prstGeom prst="rect">
            <a:avLst/>
          </a:prstGeom>
        </p:spPr>
        <p:txBody>
          <a:bodyPr wrap="square">
            <a:spAutoFit/>
          </a:bodyPr>
          <a:lstStyle/>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Baktericidní účinky ozonu se někdy využívají k </a:t>
            </a:r>
            <a:r>
              <a:rPr lang="cs-CZ" sz="2000" b="1" dirty="0">
                <a:latin typeface="Arial" panose="020B0604020202020204" pitchFamily="34" charset="0"/>
                <a:cs typeface="Arial" panose="020B0604020202020204" pitchFamily="34" charset="0"/>
              </a:rPr>
              <a:t>dezinfekci pitné vody</a:t>
            </a:r>
            <a:r>
              <a:rPr lang="cs-CZ" sz="2000" dirty="0">
                <a:latin typeface="Arial" panose="020B0604020202020204" pitchFamily="34" charset="0"/>
                <a:cs typeface="Arial" panose="020B0604020202020204" pitchFamily="34" charset="0"/>
              </a:rPr>
              <a:t>  místo plynného chloru, chlornanů, chloraminu nebo oxidu chloričitého, resp. jako první fáze před použitím uvedených látek (tzv. </a:t>
            </a:r>
            <a:r>
              <a:rPr lang="cs-CZ" sz="2000" i="1" dirty="0" err="1">
                <a:latin typeface="Arial" panose="020B0604020202020204" pitchFamily="34" charset="0"/>
                <a:cs typeface="Arial" panose="020B0604020202020204" pitchFamily="34" charset="0"/>
              </a:rPr>
              <a:t>preozonizace</a:t>
            </a:r>
            <a:r>
              <a:rPr lang="cs-CZ" sz="2000" dirty="0">
                <a:latin typeface="Arial" panose="020B0604020202020204" pitchFamily="34" charset="0"/>
                <a:cs typeface="Arial" panose="020B0604020202020204" pitchFamily="34" charset="0"/>
              </a:rPr>
              <a:t>). Výhodou je, že i při malých dávkách inaktivuje parazitické prvoky a že oxiduje organické látky, aniž by docházelo k tvorbě karcinogenních </a:t>
            </a:r>
            <a:r>
              <a:rPr lang="cs-CZ" sz="2000" dirty="0" err="1">
                <a:latin typeface="Arial" panose="020B0604020202020204" pitchFamily="34" charset="0"/>
                <a:cs typeface="Arial" panose="020B0604020202020204" pitchFamily="34" charset="0"/>
              </a:rPr>
              <a:t>halogenoaných</a:t>
            </a:r>
            <a:r>
              <a:rPr lang="cs-CZ" sz="2000" dirty="0">
                <a:latin typeface="Arial" panose="020B0604020202020204" pitchFamily="34" charset="0"/>
                <a:cs typeface="Arial" panose="020B0604020202020204" pitchFamily="34" charset="0"/>
              </a:rPr>
              <a:t> molekul.</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 potravinářském průmyslu k </a:t>
            </a:r>
            <a:r>
              <a:rPr lang="cs-CZ" sz="2000" b="1" dirty="0">
                <a:latin typeface="Arial" panose="020B0604020202020204" pitchFamily="34" charset="0"/>
                <a:cs typeface="Arial" panose="020B0604020202020204" pitchFamily="34" charset="0"/>
              </a:rPr>
              <a:t>dezinfekci</a:t>
            </a:r>
            <a:r>
              <a:rPr lang="cs-CZ" sz="2000" dirty="0">
                <a:latin typeface="Arial" panose="020B0604020202020204" pitchFamily="34" charset="0"/>
                <a:cs typeface="Arial" panose="020B0604020202020204" pitchFamily="34" charset="0"/>
              </a:rPr>
              <a:t> provozoven a k </a:t>
            </a:r>
            <a:r>
              <a:rPr lang="cs-CZ" sz="2000" b="1" dirty="0">
                <a:latin typeface="Arial" panose="020B0604020202020204" pitchFamily="34" charset="0"/>
                <a:cs typeface="Arial" panose="020B0604020202020204" pitchFamily="34" charset="0"/>
              </a:rPr>
              <a:t>povrchové</a:t>
            </a:r>
            <a:r>
              <a:rPr lang="en-US" sz="2000" b="1"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konzervaci</a:t>
            </a:r>
            <a:r>
              <a:rPr lang="cs-CZ" sz="2000" dirty="0">
                <a:latin typeface="Arial" panose="020B0604020202020204" pitchFamily="34" charset="0"/>
                <a:cs typeface="Arial" panose="020B0604020202020204" pitchFamily="34" charset="0"/>
              </a:rPr>
              <a:t> potravinářských výrobků, v zemědělství k </a:t>
            </a:r>
            <a:r>
              <a:rPr lang="cs-CZ" sz="2000" b="1" dirty="0">
                <a:latin typeface="Arial" panose="020B0604020202020204" pitchFamily="34" charset="0"/>
                <a:cs typeface="Arial" panose="020B0604020202020204" pitchFamily="34" charset="0"/>
              </a:rPr>
              <a:t>povrchovému ošetření </a:t>
            </a:r>
            <a:r>
              <a:rPr lang="cs-CZ" sz="2000" dirty="0">
                <a:latin typeface="Arial" panose="020B0604020202020204" pitchFamily="34" charset="0"/>
                <a:cs typeface="Arial" panose="020B0604020202020204" pitchFamily="34" charset="0"/>
              </a:rPr>
              <a:t>zeleniny a ovoce (zejména zabránění růstu plísní a kvasinek).</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medicíně se využívá například pro </a:t>
            </a:r>
            <a:r>
              <a:rPr lang="cs-CZ" sz="2000" b="1" dirty="0">
                <a:latin typeface="Arial" panose="020B0604020202020204" pitchFamily="34" charset="0"/>
                <a:cs typeface="Arial" panose="020B0604020202020204" pitchFamily="34" charset="0"/>
              </a:rPr>
              <a:t>léčbu</a:t>
            </a:r>
            <a:r>
              <a:rPr lang="cs-CZ" sz="2000" dirty="0">
                <a:latin typeface="Arial" panose="020B0604020202020204" pitchFamily="34" charset="0"/>
                <a:cs typeface="Arial" panose="020B0604020202020204" pitchFamily="34" charset="0"/>
              </a:rPr>
              <a:t> akné, atopických ekzémů a dalších kožních defektů.  V medicíně slouží ke </a:t>
            </a:r>
            <a:r>
              <a:rPr lang="cs-CZ" sz="2000" b="1" dirty="0">
                <a:latin typeface="Arial" panose="020B0604020202020204" pitchFamily="34" charset="0"/>
                <a:cs typeface="Arial" panose="020B0604020202020204" pitchFamily="34" charset="0"/>
              </a:rPr>
              <a:t>sterilizaci nástrojů</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86117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38328" y="266700"/>
            <a:ext cx="8667344" cy="4708981"/>
          </a:xfrm>
          <a:prstGeom prst="rect">
            <a:avLst/>
          </a:prstGeom>
        </p:spPr>
        <p:txBody>
          <a:bodyPr wrap="square">
            <a:spAutoFit/>
          </a:bodyPr>
          <a:lstStyle/>
          <a:p>
            <a:pPr lvl="0" algn="just" eaLnBrk="0" fontAlgn="base" hangingPunct="0">
              <a:spcBef>
                <a:spcPct val="0"/>
              </a:spcBef>
              <a:spcAft>
                <a:spcPct val="0"/>
              </a:spcAft>
            </a:pPr>
            <a:r>
              <a:rPr lang="cs-CZ" altLang="cs-CZ" sz="2000" dirty="0">
                <a:solidFill>
                  <a:srgbClr val="222222"/>
                </a:solidFill>
                <a:latin typeface="Arial" panose="020B0604020202020204" pitchFamily="34" charset="0"/>
                <a:cs typeface="Arial" panose="020B0604020202020204" pitchFamily="34" charset="0"/>
              </a:rPr>
              <a:t>Ve vysokých koncentracích je ozon jedovatý a protože v lidském těle způsobuje tvorbu volných radikálů, je pro člověka a některé </a:t>
            </a:r>
            <a:r>
              <a:rPr lang="cs-CZ" altLang="cs-CZ" sz="2000" dirty="0">
                <a:latin typeface="Arial" panose="020B0604020202020204" pitchFamily="34" charset="0"/>
                <a:cs typeface="Arial" panose="020B0604020202020204" pitchFamily="34" charset="0"/>
              </a:rPr>
              <a:t>živočichy karcinogenní</a:t>
            </a:r>
            <a:r>
              <a:rPr lang="cs-CZ" altLang="cs-CZ" sz="2000" dirty="0">
                <a:solidFill>
                  <a:srgbClr val="222222"/>
                </a:solidFill>
                <a:latin typeface="Arial" panose="020B0604020202020204" pitchFamily="34" charset="0"/>
                <a:cs typeface="Arial" panose="020B0604020202020204" pitchFamily="34" charset="0"/>
              </a:rPr>
              <a:t>. U řady druhů bakterií byla pozorována při nízkých koncentracích i </a:t>
            </a:r>
            <a:r>
              <a:rPr lang="cs-CZ" altLang="cs-CZ" sz="2000" dirty="0" err="1">
                <a:solidFill>
                  <a:srgbClr val="222222"/>
                </a:solidFill>
                <a:latin typeface="Arial" panose="020B0604020202020204" pitchFamily="34" charset="0"/>
                <a:cs typeface="Arial" panose="020B0604020202020204" pitchFamily="34" charset="0"/>
              </a:rPr>
              <a:t>mutagenicita</a:t>
            </a:r>
            <a:r>
              <a:rPr lang="cs-CZ" altLang="cs-CZ" sz="2000" dirty="0">
                <a:solidFill>
                  <a:srgbClr val="222222"/>
                </a:solidFill>
                <a:latin typeface="Arial" panose="020B0604020202020204" pitchFamily="34" charset="0"/>
                <a:cs typeface="Arial" panose="020B0604020202020204" pitchFamily="34" charset="0"/>
              </a:rPr>
              <a:t> (ve vyšších koncentracích ozon mikroorganismy zabíjí).</a:t>
            </a:r>
          </a:p>
          <a:p>
            <a:pPr lvl="0" algn="just" eaLnBrk="0" fontAlgn="base" hangingPunct="0">
              <a:spcBef>
                <a:spcPct val="0"/>
              </a:spcBef>
              <a:spcAft>
                <a:spcPct val="0"/>
              </a:spcAft>
            </a:pPr>
            <a:endParaRPr lang="cs-CZ" altLang="cs-CZ" sz="2000" dirty="0">
              <a:solidFill>
                <a:srgbClr val="222222"/>
              </a:solidFill>
              <a:latin typeface="Arial" panose="020B0604020202020204" pitchFamily="34" charset="0"/>
              <a:cs typeface="Arial" panose="020B0604020202020204" pitchFamily="34" charset="0"/>
            </a:endParaRPr>
          </a:p>
          <a:p>
            <a:pPr lvl="0" algn="just" eaLnBrk="0" fontAlgn="base" hangingPunct="0">
              <a:spcBef>
                <a:spcPct val="0"/>
              </a:spcBef>
              <a:spcAft>
                <a:spcPct val="0"/>
              </a:spcAft>
            </a:pPr>
            <a:r>
              <a:rPr lang="cs-CZ" sz="2000" dirty="0">
                <a:latin typeface="Arial" panose="020B0604020202020204" pitchFamily="34" charset="0"/>
                <a:cs typeface="Arial" panose="020B0604020202020204" pitchFamily="34" charset="0"/>
              </a:rPr>
              <a:t>Ozon jako silné oxidační činidlo může reagovat s celou škálou biologicky významných látek a způsobuje vznik peroxidů polynenasycených mastných kyselin a aminokyselin enzymů a koenzymů atd. Proto působí negativně na buněčné membrány.</a:t>
            </a:r>
          </a:p>
          <a:p>
            <a:pPr lvl="0" algn="just" eaLnBrk="0" fontAlgn="base" hangingPunct="0">
              <a:spcBef>
                <a:spcPct val="0"/>
              </a:spcBef>
              <a:spcAft>
                <a:spcPct val="0"/>
              </a:spcAft>
            </a:pPr>
            <a:endParaRPr lang="cs-CZ" alt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Ozon poškozuje </a:t>
            </a:r>
            <a:r>
              <a:rPr lang="cs-CZ" sz="2000" b="1" dirty="0">
                <a:latin typeface="Arial" panose="020B0604020202020204" pitchFamily="34" charset="0"/>
                <a:cs typeface="Arial" panose="020B0604020202020204" pitchFamily="34" charset="0"/>
              </a:rPr>
              <a:t>rostlinné pletiva</a:t>
            </a:r>
            <a:r>
              <a:rPr lang="cs-CZ" sz="2000" dirty="0">
                <a:latin typeface="Arial" panose="020B0604020202020204" pitchFamily="34" charset="0"/>
                <a:cs typeface="Arial" panose="020B0604020202020204" pitchFamily="34" charset="0"/>
              </a:rPr>
              <a:t>. Příznakem jsou žluté chlorotické skvrny, nebo drobné červené skvrnky, </a:t>
            </a:r>
            <a:r>
              <a:rPr lang="cs-CZ" sz="2000" dirty="0" err="1">
                <a:latin typeface="Arial" panose="020B0604020202020204" pitchFamily="34" charset="0"/>
                <a:cs typeface="Arial" panose="020B0604020202020204" pitchFamily="34" charset="0"/>
              </a:rPr>
              <a:t>bronzovité</a:t>
            </a:r>
            <a:r>
              <a:rPr lang="cs-CZ" sz="2000" dirty="0">
                <a:latin typeface="Arial" panose="020B0604020202020204" pitchFamily="34" charset="0"/>
                <a:cs typeface="Arial" panose="020B0604020202020204" pitchFamily="34" charset="0"/>
              </a:rPr>
              <a:t> zbarvení horní vrstvy, zatímco žilky zůstávají zelené.</a:t>
            </a:r>
          </a:p>
          <a:p>
            <a:pPr lvl="0" algn="just" eaLnBrk="0" fontAlgn="base" hangingPunct="0">
              <a:spcBef>
                <a:spcPct val="0"/>
              </a:spcBef>
              <a:spcAft>
                <a:spcPct val="0"/>
              </a:spcAft>
            </a:pPr>
            <a:endParaRPr lang="cs-CZ" altLang="cs-CZ" sz="2000" dirty="0">
              <a:latin typeface="Arial" panose="020B0604020202020204" pitchFamily="34" charset="0"/>
              <a:cs typeface="Arial" panose="020B0604020202020204" pitchFamily="34" charset="0"/>
            </a:endParaRPr>
          </a:p>
        </p:txBody>
      </p:sp>
      <p:pic>
        <p:nvPicPr>
          <p:cNvPr id="6" name="Picture 2" descr="VÃ½sledek obrÃ¡zku pro ozone le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945" y="4648200"/>
            <a:ext cx="4029859" cy="202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7644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04800" y="457200"/>
            <a:ext cx="8646268" cy="224676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Kromě toho je ozon (spolu s dalšími reaktivními </a:t>
            </a:r>
            <a:r>
              <a:rPr lang="cs-CZ" sz="2000" dirty="0" err="1">
                <a:latin typeface="Arial" panose="020B0604020202020204" pitchFamily="34" charset="0"/>
                <a:cs typeface="Arial" panose="020B0604020202020204" pitchFamily="34" charset="0"/>
              </a:rPr>
              <a:t>speciemi</a:t>
            </a:r>
            <a:r>
              <a:rPr lang="cs-CZ" sz="2000" dirty="0">
                <a:latin typeface="Arial" panose="020B0604020202020204" pitchFamily="34" charset="0"/>
                <a:cs typeface="Arial" panose="020B0604020202020204" pitchFamily="34" charset="0"/>
              </a:rPr>
              <a:t> kyslíku) v těle teplokrevných živočichů produkován v bílých krvinkách a uvolňován do krve a tkání, čímž pomáhá při likvidaci choroboplodných zárodků.</a:t>
            </a:r>
          </a:p>
          <a:p>
            <a:pPr algn="just"/>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Poněkud diskutabilní jsou účinky „ozonové terapie“.</a:t>
            </a:r>
          </a:p>
          <a:p>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pic>
        <p:nvPicPr>
          <p:cNvPr id="56322" name="Picture 2" descr="VÃ½sledek obrÃ¡zku pro ozone thera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191" y="2438400"/>
            <a:ext cx="23622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6353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1066800"/>
            <a:ext cx="8763000" cy="38131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Font typeface="Wingdings" pitchFamily="2" charset="2"/>
              <a:buNone/>
            </a:pPr>
            <a:r>
              <a:rPr lang="cs-CZ" altLang="cs-CZ" sz="2000" dirty="0">
                <a:latin typeface="Arial" panose="020B0604020202020204" pitchFamily="34" charset="0"/>
                <a:cs typeface="Arial" panose="020B0604020202020204" pitchFamily="34" charset="0"/>
              </a:rPr>
              <a:t>V nadmořské výšce okolo 25 km (stratosféra) je vrstva ozonu (O</a:t>
            </a:r>
            <a:r>
              <a:rPr lang="cs-CZ" altLang="cs-CZ" sz="2000" baseline="-25000" dirty="0">
                <a:latin typeface="Arial" panose="020B0604020202020204" pitchFamily="34" charset="0"/>
                <a:cs typeface="Arial" panose="020B0604020202020204" pitchFamily="34" charset="0"/>
              </a:rPr>
              <a:t>3</a:t>
            </a:r>
            <a:r>
              <a:rPr lang="cs-CZ" altLang="cs-CZ" sz="2000" dirty="0">
                <a:latin typeface="Arial" panose="020B0604020202020204" pitchFamily="34" charset="0"/>
                <a:cs typeface="Arial" panose="020B0604020202020204" pitchFamily="34" charset="0"/>
              </a:rPr>
              <a:t>), velmi důležitá pro život na Zemi, absorbuje krátkovlnné UV záření (</a:t>
            </a:r>
            <a:r>
              <a:rPr lang="cs-CZ"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380 </a:t>
            </a:r>
            <a:r>
              <a:rPr lang="cs-CZ" altLang="cs-CZ" sz="2000" dirty="0" err="1">
                <a:latin typeface="Arial" panose="020B0604020202020204" pitchFamily="34" charset="0"/>
                <a:cs typeface="Arial" panose="020B0604020202020204" pitchFamily="34" charset="0"/>
              </a:rPr>
              <a:t>nm</a:t>
            </a:r>
            <a:r>
              <a:rPr lang="cs-CZ" altLang="cs-CZ" sz="2000" dirty="0">
                <a:latin typeface="Arial" panose="020B0604020202020204" pitchFamily="34" charset="0"/>
                <a:cs typeface="Arial" panose="020B0604020202020204" pitchFamily="34" charset="0"/>
              </a:rPr>
              <a:t>), které poškozuje většinu živých organismů; v nadmořských výškách nad 25 km vzrůstá ve velmi řídké atmosféře podíl </a:t>
            </a:r>
            <a:r>
              <a:rPr lang="cs-CZ" altLang="cs-CZ" sz="2000" dirty="0" err="1">
                <a:latin typeface="Arial" panose="020B0604020202020204" pitchFamily="34" charset="0"/>
                <a:cs typeface="Arial" panose="020B0604020202020204" pitchFamily="34" charset="0"/>
              </a:rPr>
              <a:t>at</a:t>
            </a:r>
            <a:r>
              <a:rPr lang="cs-CZ" altLang="cs-CZ" sz="2000" dirty="0">
                <a:latin typeface="Arial" panose="020B0604020202020204" pitchFamily="34" charset="0"/>
                <a:cs typeface="Arial" panose="020B0604020202020204" pitchFamily="34" charset="0"/>
              </a:rPr>
              <a:t>. kyslíku O jako důsledek </a:t>
            </a:r>
            <a:r>
              <a:rPr lang="cs-CZ" altLang="cs-CZ" sz="2000" dirty="0" err="1">
                <a:latin typeface="Arial" panose="020B0604020202020204" pitchFamily="34" charset="0"/>
                <a:cs typeface="Arial" panose="020B0604020202020204" pitchFamily="34" charset="0"/>
              </a:rPr>
              <a:t>fotoiniciované</a:t>
            </a:r>
            <a:r>
              <a:rPr lang="cs-CZ" altLang="cs-CZ" sz="2000" dirty="0">
                <a:latin typeface="Arial" panose="020B0604020202020204" pitchFamily="34" charset="0"/>
                <a:cs typeface="Arial" panose="020B0604020202020204" pitchFamily="34" charset="0"/>
              </a:rPr>
              <a:t> disociace </a:t>
            </a:r>
            <a:r>
              <a:rPr lang="cs-CZ" altLang="cs-CZ" sz="2000" dirty="0" err="1">
                <a:latin typeface="Arial" panose="020B0604020202020204" pitchFamily="34" charset="0"/>
                <a:cs typeface="Arial" panose="020B0604020202020204" pitchFamily="34" charset="0"/>
              </a:rPr>
              <a:t>dikyslíku</a:t>
            </a:r>
            <a:r>
              <a:rPr lang="cs-CZ" altLang="cs-CZ" sz="2000" dirty="0">
                <a:latin typeface="Arial" panose="020B0604020202020204" pitchFamily="34" charset="0"/>
                <a:cs typeface="Arial" panose="020B0604020202020204" pitchFamily="34" charset="0"/>
              </a:rPr>
              <a:t>:  </a:t>
            </a:r>
          </a:p>
          <a:p>
            <a:pPr marL="0" indent="0" algn="ctr">
              <a:lnSpc>
                <a:spcPct val="90000"/>
              </a:lnSpc>
              <a:buFont typeface="Wingdings" pitchFamily="2" charset="2"/>
              <a:buNone/>
            </a:pPr>
            <a:r>
              <a:rPr lang="cs-CZ" altLang="cs-CZ" sz="2000" dirty="0">
                <a:latin typeface="Arial" panose="020B0604020202020204" pitchFamily="34" charset="0"/>
                <a:cs typeface="Arial" panose="020B0604020202020204" pitchFamily="34" charset="0"/>
              </a:rPr>
              <a:t>O</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2 O</a:t>
            </a:r>
          </a:p>
          <a:p>
            <a:pPr marL="0" indent="0">
              <a:lnSpc>
                <a:spcPct val="90000"/>
              </a:lnSpc>
              <a:buFont typeface="Wingdings" pitchFamily="2" charset="2"/>
              <a:buNone/>
            </a:pPr>
            <a:r>
              <a:rPr lang="cs-CZ" altLang="cs-CZ" sz="2000" dirty="0">
                <a:latin typeface="Arial" panose="020B0604020202020204" pitchFamily="34" charset="0"/>
                <a:cs typeface="Arial" panose="020B0604020202020204" pitchFamily="34" charset="0"/>
              </a:rPr>
              <a:t>vznikající atomární kyslík následnou reakcí s </a:t>
            </a:r>
            <a:r>
              <a:rPr lang="cs-CZ" altLang="cs-CZ" sz="2000" dirty="0" err="1">
                <a:latin typeface="Arial" panose="020B0604020202020204" pitchFamily="34" charset="0"/>
                <a:cs typeface="Arial" panose="020B0604020202020204" pitchFamily="34" charset="0"/>
              </a:rPr>
              <a:t>dikyslíkem</a:t>
            </a:r>
            <a:r>
              <a:rPr lang="cs-CZ" altLang="cs-CZ" sz="2000" dirty="0">
                <a:latin typeface="Arial" panose="020B0604020202020204" pitchFamily="34" charset="0"/>
                <a:cs typeface="Arial" panose="020B0604020202020204" pitchFamily="34" charset="0"/>
              </a:rPr>
              <a:t> tvoří ozon: </a:t>
            </a:r>
          </a:p>
          <a:p>
            <a:pPr marL="0" indent="0" algn="ctr">
              <a:lnSpc>
                <a:spcPct val="90000"/>
              </a:lnSpc>
              <a:buFont typeface="Wingdings" pitchFamily="2" charset="2"/>
              <a:buNone/>
            </a:pPr>
            <a:r>
              <a:rPr lang="cs-CZ" altLang="cs-CZ" sz="2000" dirty="0">
                <a:latin typeface="Arial" panose="020B0604020202020204" pitchFamily="34" charset="0"/>
                <a:cs typeface="Arial" panose="020B0604020202020204" pitchFamily="34" charset="0"/>
              </a:rPr>
              <a:t>O + O</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 ↔ O</a:t>
            </a:r>
            <a:r>
              <a:rPr lang="cs-CZ" altLang="cs-CZ" sz="2000" baseline="-25000" dirty="0">
                <a:latin typeface="Arial" panose="020B0604020202020204" pitchFamily="34" charset="0"/>
                <a:cs typeface="Arial" panose="020B0604020202020204" pitchFamily="34" charset="0"/>
              </a:rPr>
              <a:t>3</a:t>
            </a:r>
            <a:r>
              <a:rPr lang="cs-CZ" altLang="cs-CZ" sz="2000" dirty="0">
                <a:latin typeface="Arial" panose="020B0604020202020204" pitchFamily="34" charset="0"/>
                <a:cs typeface="Arial" panose="020B0604020202020204" pitchFamily="34" charset="0"/>
              </a:rPr>
              <a:t> </a:t>
            </a:r>
          </a:p>
        </p:txBody>
      </p:sp>
      <p:pic>
        <p:nvPicPr>
          <p:cNvPr id="5" name="Picture 3" descr="139228main_OZONE_09-11_figure%20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3904087"/>
            <a:ext cx="25939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ozone-l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92398"/>
            <a:ext cx="2801566" cy="300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1428840" y="381000"/>
            <a:ext cx="5721439" cy="523220"/>
          </a:xfrm>
          <a:prstGeom prst="rect">
            <a:avLst/>
          </a:prstGeom>
        </p:spPr>
        <p:txBody>
          <a:bodyPr wrap="none">
            <a:spAutoFit/>
          </a:bodyPr>
          <a:lstStyle/>
          <a:p>
            <a:pPr algn="ctr"/>
            <a:r>
              <a:rPr lang="cs-CZ" altLang="cs-CZ" sz="2800" b="1" dirty="0">
                <a:latin typeface="Arial" panose="020B0604020202020204" pitchFamily="34" charset="0"/>
                <a:cs typeface="Arial" panose="020B0604020202020204" pitchFamily="34" charset="0"/>
              </a:rPr>
              <a:t>Ozonová vrstva atmosféry Země</a:t>
            </a:r>
          </a:p>
        </p:txBody>
      </p:sp>
    </p:spTree>
    <p:extLst>
      <p:ext uri="{BB962C8B-B14F-4D97-AF65-F5344CB8AC3E}">
        <p14:creationId xmlns:p14="http://schemas.microsoft.com/office/powerpoint/2010/main" val="1873512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30034" y="415340"/>
            <a:ext cx="8653985"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Vodík je plyn mnohem lehčí než vzduch, proto se dříve používal k </a:t>
            </a:r>
            <a:r>
              <a:rPr lang="cs-CZ" sz="2000" b="1" dirty="0">
                <a:latin typeface="Arial" panose="020B0604020202020204" pitchFamily="34" charset="0"/>
                <a:cs typeface="Arial" panose="020B0604020202020204" pitchFamily="34" charset="0"/>
              </a:rPr>
              <a:t>plnění vzducholodí</a:t>
            </a:r>
            <a:r>
              <a:rPr lang="cs-CZ" sz="2000" dirty="0">
                <a:latin typeface="Arial" panose="020B0604020202020204" pitchFamily="34" charset="0"/>
                <a:cs typeface="Arial" panose="020B0604020202020204" pitchFamily="34" charset="0"/>
              </a:rPr>
              <a:t>. Dne 6. května 1937 došlo ale k havárii: vzducholoď Hindenburg během několika vteřin shořela a zahynulo 36 lidí. Dnes se používá k plnění vzducholodí helium. </a:t>
            </a:r>
          </a:p>
          <a:p>
            <a:endParaRPr lang="cs-CZ" sz="2000" dirty="0"/>
          </a:p>
        </p:txBody>
      </p:sp>
      <p:pic>
        <p:nvPicPr>
          <p:cNvPr id="114690" name="Picture 2" descr="vzducholoÄ Hindenbu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641" y="2048383"/>
            <a:ext cx="5408766" cy="436307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81593" y="5011470"/>
            <a:ext cx="2865171" cy="1200329"/>
          </a:xfrm>
          <a:prstGeom prst="rect">
            <a:avLst/>
          </a:prstGeom>
        </p:spPr>
        <p:txBody>
          <a:bodyPr wrap="square">
            <a:spAutoFit/>
          </a:bodyPr>
          <a:lstStyle/>
          <a:p>
            <a:pPr algn="just"/>
            <a:r>
              <a:rPr lang="cs-CZ" dirty="0">
                <a:latin typeface="Arial" panose="020B0604020202020204" pitchFamily="34" charset="0"/>
                <a:cs typeface="Arial" panose="020B0604020202020204" pitchFamily="34" charset="0"/>
              </a:rPr>
              <a:t>Vodík se používá k plnění meteorologických balonů, které vynáší přístroje do vyšších vrstev atmosféry.</a:t>
            </a:r>
          </a:p>
        </p:txBody>
      </p:sp>
      <p:pic>
        <p:nvPicPr>
          <p:cNvPr id="114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09" y="2131918"/>
            <a:ext cx="2408866" cy="259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476662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2"/>
          </a:xfrm>
        </p:spPr>
        <p:txBody>
          <a:bodyPr>
            <a:normAutofit/>
          </a:bodyPr>
          <a:lstStyle/>
          <a:p>
            <a:r>
              <a:rPr lang="cs-CZ" sz="2800" b="1" dirty="0">
                <a:latin typeface="Arial" panose="020B0604020202020204" pitchFamily="34" charset="0"/>
                <a:cs typeface="Arial" panose="020B0604020202020204" pitchFamily="34" charset="0"/>
              </a:rPr>
              <a:t>Troposférický ozon</a:t>
            </a:r>
            <a:endParaRPr lang="cs-CZ" sz="2800" dirty="0">
              <a:latin typeface="Arial" panose="020B0604020202020204" pitchFamily="34" charset="0"/>
              <a:cs typeface="Arial" panose="020B0604020202020204" pitchFamily="34" charset="0"/>
            </a:endParaRPr>
          </a:p>
        </p:txBody>
      </p:sp>
      <p:sp>
        <p:nvSpPr>
          <p:cNvPr id="4" name="Obdélník 3"/>
          <p:cNvSpPr/>
          <p:nvPr/>
        </p:nvSpPr>
        <p:spPr>
          <a:xfrm>
            <a:off x="152400" y="990600"/>
            <a:ext cx="8839200" cy="224676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je minoritní složkou nízké atmosféry, zejména fotochemického smogu. Vzniká složitými chemickými reakcemi oxidů dusíku s těkavými organickými sloučeninami za horkých letních dnů a bezvětří, a to především v městských a průmyslových oblastech.  Zvýšený vznik přízemního ozonu pozorujeme především za slunečných horkých letních dnů v lokalitách s vysokou koncentrací výfukových plynů - oxidů dusíku a těkavých organických látek v ovzduší ( = fotochemický smog).</a:t>
            </a:r>
          </a:p>
        </p:txBody>
      </p:sp>
      <p:pic>
        <p:nvPicPr>
          <p:cNvPr id="28674" name="Picture 2" descr="VÃ½sledek obrÃ¡zku pro photochemical sm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830" y="3793923"/>
            <a:ext cx="3332534" cy="274378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VÃ½sledek obrÃ¡zku pro photochemical smog 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47" y="3908516"/>
            <a:ext cx="38100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04373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92162"/>
          </a:xfrm>
        </p:spPr>
        <p:txBody>
          <a:bodyPr>
            <a:normAutofit/>
          </a:bodyPr>
          <a:lstStyle/>
          <a:p>
            <a:r>
              <a:rPr lang="cs-CZ" sz="2800" b="1" dirty="0">
                <a:latin typeface="Arial" panose="020B0604020202020204" pitchFamily="34" charset="0"/>
                <a:cs typeface="Arial" panose="020B0604020202020204" pitchFamily="34" charset="0"/>
              </a:rPr>
              <a:t>Poměr </a:t>
            </a:r>
            <a:r>
              <a:rPr lang="cs-CZ" sz="2800" b="1" baseline="30000" dirty="0">
                <a:latin typeface="Arial" panose="020B0604020202020204" pitchFamily="34" charset="0"/>
                <a:cs typeface="Arial" panose="020B0604020202020204" pitchFamily="34" charset="0"/>
              </a:rPr>
              <a:t>18</a:t>
            </a:r>
            <a:r>
              <a:rPr lang="cs-CZ" sz="2800" b="1" dirty="0">
                <a:latin typeface="Arial" panose="020B0604020202020204" pitchFamily="34" charset="0"/>
                <a:cs typeface="Arial" panose="020B0604020202020204" pitchFamily="34" charset="0"/>
              </a:rPr>
              <a:t>O/</a:t>
            </a:r>
            <a:r>
              <a:rPr lang="cs-CZ" sz="2800" b="1" baseline="30000" dirty="0">
                <a:latin typeface="Arial" panose="020B0604020202020204" pitchFamily="34" charset="0"/>
                <a:cs typeface="Arial" panose="020B0604020202020204" pitchFamily="34" charset="0"/>
              </a:rPr>
              <a:t>16</a:t>
            </a:r>
            <a:r>
              <a:rPr lang="cs-CZ" sz="2800" b="1" dirty="0">
                <a:latin typeface="Arial" panose="020B0604020202020204" pitchFamily="34" charset="0"/>
                <a:cs typeface="Arial" panose="020B0604020202020204" pitchFamily="34" charset="0"/>
              </a:rPr>
              <a:t>O</a:t>
            </a:r>
            <a:endParaRPr lang="cs-CZ" sz="2800" b="1" dirty="0"/>
          </a:p>
        </p:txBody>
      </p:sp>
      <p:sp>
        <p:nvSpPr>
          <p:cNvPr id="3" name="Obdélník 2"/>
          <p:cNvSpPr/>
          <p:nvPr/>
        </p:nvSpPr>
        <p:spPr>
          <a:xfrm>
            <a:off x="178340" y="1066800"/>
            <a:ext cx="8763000"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ole</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ul</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vody obsahující </a:t>
            </a:r>
            <a:r>
              <a:rPr lang="cs-CZ" sz="2000" baseline="30000" dirty="0">
                <a:latin typeface="Arial" panose="020B0604020202020204" pitchFamily="34" charset="0"/>
                <a:cs typeface="Arial" panose="020B0604020202020204" pitchFamily="34" charset="0"/>
              </a:rPr>
              <a:t>16</a:t>
            </a:r>
            <a:r>
              <a:rPr lang="cs-CZ" sz="2000" dirty="0">
                <a:latin typeface="Arial" panose="020B0604020202020204" pitchFamily="34" charset="0"/>
                <a:cs typeface="Arial" panose="020B0604020202020204" pitchFamily="34" charset="0"/>
              </a:rPr>
              <a:t>O se odpařují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 něco rychleji než molekuly vody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obsahující </a:t>
            </a:r>
            <a:r>
              <a:rPr lang="en-US" sz="2000" baseline="30000" dirty="0">
                <a:latin typeface="Arial" panose="020B0604020202020204" pitchFamily="34" charset="0"/>
                <a:cs typeface="Arial" panose="020B0604020202020204" pitchFamily="34" charset="0"/>
              </a:rPr>
              <a:t>18</a:t>
            </a:r>
            <a:r>
              <a:rPr lang="cs-CZ" sz="2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 a t</a:t>
            </a:r>
            <a:r>
              <a:rPr lang="cs-CZ" sz="2000" dirty="0" err="1">
                <a:latin typeface="Arial" panose="020B0604020202020204" pitchFamily="34" charset="0"/>
                <a:cs typeface="Arial" panose="020B0604020202020204" pitchFamily="34" charset="0"/>
              </a:rPr>
              <a:t>ento</a:t>
            </a:r>
            <a:r>
              <a:rPr lang="cs-CZ" sz="2000" dirty="0">
                <a:latin typeface="Arial" panose="020B0604020202020204" pitchFamily="34" charset="0"/>
                <a:cs typeface="Arial" panose="020B0604020202020204" pitchFamily="34" charset="0"/>
              </a:rPr>
              <a:t> jev je výraznější při nižších teplotách</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Během období  nízkých teplot má odpařená voda </a:t>
            </a:r>
            <a:r>
              <a:rPr lang="en-US" sz="2000" dirty="0">
                <a:latin typeface="Arial" panose="020B0604020202020204" pitchFamily="34" charset="0"/>
                <a:cs typeface="Arial" panose="020B0604020202020204" pitchFamily="34" charset="0"/>
              </a:rPr>
              <a:t>tend</a:t>
            </a:r>
            <a:r>
              <a:rPr lang="cs-CZ" sz="2000" dirty="0" err="1">
                <a:latin typeface="Arial" panose="020B0604020202020204" pitchFamily="34" charset="0"/>
                <a:cs typeface="Arial" panose="020B0604020202020204" pitchFamily="34" charset="0"/>
              </a:rPr>
              <a:t>enci</a:t>
            </a:r>
            <a:r>
              <a:rPr lang="cs-CZ" sz="2000" dirty="0">
                <a:latin typeface="Arial" panose="020B0604020202020204" pitchFamily="34" charset="0"/>
                <a:cs typeface="Arial" panose="020B0604020202020204" pitchFamily="34" charset="0"/>
              </a:rPr>
              <a:t> obsahovat vyšší podíl </a:t>
            </a:r>
            <a:r>
              <a:rPr lang="en-US" sz="2000" baseline="30000" dirty="0">
                <a:latin typeface="Arial" panose="020B0604020202020204" pitchFamily="34" charset="0"/>
                <a:cs typeface="Arial" panose="020B0604020202020204" pitchFamily="34" charset="0"/>
              </a:rPr>
              <a:t>16</a:t>
            </a:r>
            <a:r>
              <a:rPr lang="cs-CZ" sz="2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 a </a:t>
            </a:r>
            <a:r>
              <a:rPr lang="cs-CZ" sz="2000" dirty="0">
                <a:latin typeface="Arial" panose="020B0604020202020204" pitchFamily="34" charset="0"/>
                <a:cs typeface="Arial" panose="020B0604020202020204" pitchFamily="34" charset="0"/>
              </a:rPr>
              <a:t>neodpařená voda zas vyšší podíl </a:t>
            </a:r>
            <a:r>
              <a:rPr lang="en-US" sz="2000" baseline="30000" dirty="0">
                <a:latin typeface="Arial" panose="020B0604020202020204" pitchFamily="34" charset="0"/>
                <a:cs typeface="Arial" panose="020B0604020202020204" pitchFamily="34" charset="0"/>
              </a:rPr>
              <a:t>18</a:t>
            </a:r>
            <a:r>
              <a:rPr lang="cs-CZ" sz="2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Vodní o</a:t>
            </a:r>
            <a:r>
              <a:rPr lang="en-US" sz="2000" dirty="0" err="1">
                <a:latin typeface="Arial" panose="020B0604020202020204" pitchFamily="34" charset="0"/>
                <a:cs typeface="Arial" panose="020B0604020202020204" pitchFamily="34" charset="0"/>
              </a:rPr>
              <a:t>rganism</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pak zabudovávají více </a:t>
            </a:r>
            <a:r>
              <a:rPr lang="en-US" sz="2000" baseline="30000" dirty="0">
                <a:latin typeface="Arial" panose="020B0604020202020204" pitchFamily="34" charset="0"/>
                <a:cs typeface="Arial" panose="020B0604020202020204" pitchFamily="34" charset="0"/>
              </a:rPr>
              <a:t>18</a:t>
            </a:r>
            <a:r>
              <a:rPr lang="cs-CZ" sz="2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do svého </a:t>
            </a:r>
            <a:r>
              <a:rPr lang="en-US" sz="2000" dirty="0" err="1">
                <a:latin typeface="Arial" panose="020B0604020202020204" pitchFamily="34" charset="0"/>
                <a:cs typeface="Arial" panose="020B0604020202020204" pitchFamily="34" charset="0"/>
              </a:rPr>
              <a:t>skelet</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resp. lastur, než by tomu bylo v teplejších obdobích.</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a:t>
            </a:r>
            <a:r>
              <a:rPr lang="cs-CZ" sz="2000" dirty="0" err="1">
                <a:latin typeface="Arial" panose="020B0604020202020204" pitchFamily="34" charset="0"/>
                <a:cs typeface="Arial" panose="020B0604020202020204" pitchFamily="34" charset="0"/>
              </a:rPr>
              <a:t>odobně</a:t>
            </a:r>
            <a:r>
              <a:rPr lang="cs-CZ" sz="2000" dirty="0">
                <a:latin typeface="Arial" panose="020B0604020202020204" pitchFamily="34" charset="0"/>
                <a:cs typeface="Arial" panose="020B0604020202020204" pitchFamily="34" charset="0"/>
              </a:rPr>
              <a:t> lze poměr </a:t>
            </a:r>
            <a:r>
              <a:rPr lang="cs-CZ" sz="2000" baseline="30000" dirty="0">
                <a:latin typeface="Arial" panose="020B0604020202020204" pitchFamily="34" charset="0"/>
                <a:cs typeface="Arial" panose="020B0604020202020204" pitchFamily="34" charset="0"/>
              </a:rPr>
              <a:t>18</a:t>
            </a:r>
            <a:r>
              <a:rPr lang="cs-CZ" sz="2000" dirty="0">
                <a:latin typeface="Arial" panose="020B0604020202020204" pitchFamily="34" charset="0"/>
                <a:cs typeface="Arial" panose="020B0604020202020204" pitchFamily="34" charset="0"/>
              </a:rPr>
              <a:t>O/</a:t>
            </a:r>
            <a:r>
              <a:rPr lang="cs-CZ" sz="2000" baseline="30000" dirty="0">
                <a:latin typeface="Arial" panose="020B0604020202020204" pitchFamily="34" charset="0"/>
                <a:cs typeface="Arial" panose="020B0604020202020204" pitchFamily="34" charset="0"/>
              </a:rPr>
              <a:t>16</a:t>
            </a:r>
            <a:r>
              <a:rPr lang="cs-CZ" sz="2000" dirty="0">
                <a:latin typeface="Arial" panose="020B0604020202020204" pitchFamily="34" charset="0"/>
                <a:cs typeface="Arial" panose="020B0604020202020204" pitchFamily="34" charset="0"/>
              </a:rPr>
              <a:t>O sledovat také v ledovcích.</a:t>
            </a:r>
          </a:p>
        </p:txBody>
      </p:sp>
      <p:pic>
        <p:nvPicPr>
          <p:cNvPr id="7" name="Picture 2" descr="VÃ½sledek obrÃ¡zku pro oxygen isoto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57600"/>
            <a:ext cx="355599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me evolution of oxygen-18 concentration on the scale of 500 million years showing many local pea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391" y="3390898"/>
            <a:ext cx="4468251"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43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274638"/>
            <a:ext cx="8229600" cy="563562"/>
          </a:xfrm>
        </p:spPr>
        <p:txBody>
          <a:bodyPr>
            <a:normAutofit/>
          </a:bodyPr>
          <a:lstStyle/>
          <a:p>
            <a:pPr eaLnBrk="1" hangingPunct="1"/>
            <a:r>
              <a:rPr lang="cs-CZ" altLang="cs-CZ" sz="3200" b="1" dirty="0">
                <a:latin typeface="Arial" panose="020B0604020202020204" pitchFamily="34" charset="0"/>
                <a:cs typeface="Arial" panose="020B0604020202020204" pitchFamily="34" charset="0"/>
              </a:rPr>
              <a:t>Síra</a:t>
            </a:r>
          </a:p>
        </p:txBody>
      </p:sp>
      <p:sp>
        <p:nvSpPr>
          <p:cNvPr id="22532" name="Rectangle 3"/>
          <p:cNvSpPr>
            <a:spLocks noGrp="1" noChangeArrowheads="1"/>
          </p:cNvSpPr>
          <p:nvPr>
            <p:ph type="body" idx="1"/>
          </p:nvPr>
        </p:nvSpPr>
        <p:spPr>
          <a:xfrm>
            <a:off x="149969" y="990600"/>
            <a:ext cx="8839200" cy="4906963"/>
          </a:xfrm>
        </p:spPr>
        <p:txBody>
          <a:bodyPr>
            <a:normAutofit/>
          </a:bodyPr>
          <a:lstStyle/>
          <a:p>
            <a:pPr algn="just">
              <a:buNone/>
            </a:pPr>
            <a:r>
              <a:rPr lang="cs-CZ" sz="2000" dirty="0">
                <a:latin typeface="Arial" panose="020B0604020202020204" pitchFamily="34" charset="0"/>
                <a:cs typeface="Arial" panose="020B0604020202020204" pitchFamily="34" charset="0"/>
              </a:rPr>
              <a:t>nekovový chemický prvek žluté barvy</a:t>
            </a:r>
            <a:r>
              <a:rPr lang="en-GB" altLang="cs-CZ" sz="2000" dirty="0">
                <a:latin typeface="Arial" panose="020B0604020202020204" pitchFamily="34" charset="0"/>
                <a:cs typeface="Arial" panose="020B0604020202020204" pitchFamily="34" charset="0"/>
              </a:rPr>
              <a:t> (b.t.=119</a:t>
            </a:r>
            <a:r>
              <a:rPr lang="cs-CZ" altLang="cs-CZ" sz="2000" baseline="30000" dirty="0">
                <a:latin typeface="Arial" panose="020B0604020202020204" pitchFamily="34" charset="0"/>
                <a:cs typeface="Arial" panose="020B0604020202020204" pitchFamily="34" charset="0"/>
              </a:rPr>
              <a:t>0</a:t>
            </a:r>
            <a:r>
              <a:rPr lang="en-GB" altLang="cs-CZ" sz="2000" dirty="0">
                <a:latin typeface="Arial" panose="020B0604020202020204" pitchFamily="34" charset="0"/>
                <a:cs typeface="Arial" panose="020B0604020202020204" pitchFamily="34" charset="0"/>
              </a:rPr>
              <a:t>C, </a:t>
            </a:r>
            <a:r>
              <a:rPr lang="en-GB" altLang="cs-CZ" sz="2000" dirty="0" err="1">
                <a:latin typeface="Arial" panose="020B0604020202020204" pitchFamily="34" charset="0"/>
                <a:cs typeface="Arial" panose="020B0604020202020204" pitchFamily="34" charset="0"/>
              </a:rPr>
              <a:t>b.v</a:t>
            </a:r>
            <a:r>
              <a:rPr lang="en-GB"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445</a:t>
            </a:r>
            <a:r>
              <a:rPr lang="cs-CZ" altLang="cs-CZ" sz="2000" baseline="30000" dirty="0">
                <a:latin typeface="Arial" panose="020B0604020202020204" pitchFamily="34" charset="0"/>
                <a:cs typeface="Arial" panose="020B0604020202020204" pitchFamily="34" charset="0"/>
              </a:rPr>
              <a:t>0</a:t>
            </a:r>
            <a:r>
              <a:rPr lang="en-GB" altLang="cs-CZ" sz="2000" dirty="0">
                <a:latin typeface="Arial" panose="020B0604020202020204" pitchFamily="34" charset="0"/>
                <a:cs typeface="Arial" panose="020B0604020202020204" pitchFamily="34" charset="0"/>
              </a:rPr>
              <a:t>C)</a:t>
            </a:r>
            <a:r>
              <a:rPr lang="cs-CZ" altLang="cs-CZ" sz="2000" dirty="0">
                <a:latin typeface="Arial" panose="020B0604020202020204" pitchFamily="34" charset="0"/>
                <a:cs typeface="Arial" panose="020B0604020202020204" pitchFamily="34" charset="0"/>
              </a:rPr>
              <a:t>:</a:t>
            </a:r>
          </a:p>
          <a:p>
            <a:pPr marL="0" indent="0" algn="just">
              <a:buNone/>
            </a:pPr>
            <a:r>
              <a:rPr lang="cs-CZ" sz="2000" dirty="0">
                <a:latin typeface="Arial" panose="020B0604020202020204" pitchFamily="34" charset="0"/>
                <a:cs typeface="Arial" panose="020B0604020202020204" pitchFamily="34" charset="0"/>
              </a:rPr>
              <a:t>Pevná síra se vyskytuje v několika alotropických modifikacích:</a:t>
            </a:r>
          </a:p>
          <a:p>
            <a:pPr algn="just"/>
            <a:r>
              <a:rPr lang="cs-CZ" sz="2000" i="1" dirty="0">
                <a:latin typeface="Arial" panose="020B0604020202020204" pitchFamily="34" charset="0"/>
                <a:cs typeface="Arial" panose="020B0604020202020204" pitchFamily="34" charset="0"/>
              </a:rPr>
              <a:t>Kosočtverečná</a:t>
            </a:r>
            <a:r>
              <a:rPr lang="cs-CZ"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je stálá modifikace, na kterou postupně přecházejí ostatní modifikace, žlutá látka nerozpustná ve vodě, dobře rozpustná v sirouhlíku, v etanolu nebo etheru. Je dobrý elektrický a tepelný izolant, molekula je monocyklická, </a:t>
            </a:r>
            <a:r>
              <a:rPr lang="cs-CZ" sz="2000" dirty="0" err="1">
                <a:latin typeface="Arial" panose="020B0604020202020204" pitchFamily="34" charset="0"/>
                <a:cs typeface="Arial" panose="020B0604020202020204" pitchFamily="34" charset="0"/>
              </a:rPr>
              <a:t>oktaatomická</a:t>
            </a:r>
            <a:r>
              <a:rPr lang="cs-CZ" sz="2000" dirty="0">
                <a:latin typeface="Arial" panose="020B0604020202020204" pitchFamily="34" charset="0"/>
                <a:cs typeface="Arial" panose="020B0604020202020204" pitchFamily="34" charset="0"/>
              </a:rPr>
              <a:t> (S</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Při teplotě 95,3 °C přechází na modifikaci </a:t>
            </a:r>
            <a:r>
              <a:rPr lang="cs-CZ" sz="2000" i="1" dirty="0">
                <a:latin typeface="Arial" panose="020B0604020202020204" pitchFamily="34" charset="0"/>
                <a:cs typeface="Arial" panose="020B0604020202020204" pitchFamily="34" charset="0"/>
              </a:rPr>
              <a:t>jednoklonnou</a:t>
            </a:r>
            <a:r>
              <a:rPr lang="cs-CZ"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β), </a:t>
            </a:r>
            <a:r>
              <a:rPr lang="cs-CZ" sz="2000" dirty="0">
                <a:latin typeface="Arial" panose="020B0604020202020204" pitchFamily="34" charset="0"/>
                <a:cs typeface="Arial" panose="020B0604020202020204" pitchFamily="34" charset="0"/>
              </a:rPr>
              <a:t>připraví se krystalizací kapalné síry při teplotě 100 °C a rychlým ochlazením na teplotu přibližně 20 °C. , její molekuly jsou cyklické </a:t>
            </a:r>
            <a:r>
              <a:rPr lang="cs-CZ" sz="2000" dirty="0" err="1">
                <a:latin typeface="Arial" panose="020B0604020202020204" pitchFamily="34" charset="0"/>
                <a:cs typeface="Arial" panose="020B0604020202020204" pitchFamily="34" charset="0"/>
              </a:rPr>
              <a:t>oktaatomické</a:t>
            </a:r>
            <a:r>
              <a:rPr lang="cs-CZ" sz="2000" dirty="0">
                <a:latin typeface="Arial" panose="020B0604020202020204" pitchFamily="34" charset="0"/>
                <a:cs typeface="Arial" panose="020B0604020202020204" pitchFamily="34" charset="0"/>
              </a:rPr>
              <a:t> – uspořádání je těsnější než u </a:t>
            </a:r>
            <a:r>
              <a:rPr lang="el-GR" sz="2000" dirty="0">
                <a:latin typeface="Arial" panose="020B0604020202020204" pitchFamily="34" charset="0"/>
                <a:cs typeface="Arial" panose="020B0604020202020204" pitchFamily="34" charset="0"/>
              </a:rPr>
              <a:t>β-</a:t>
            </a:r>
            <a:r>
              <a:rPr lang="cs-CZ" sz="2000" dirty="0">
                <a:latin typeface="Arial" panose="020B0604020202020204" pitchFamily="34" charset="0"/>
                <a:cs typeface="Arial" panose="020B0604020202020204" pitchFamily="34" charset="0"/>
              </a:rPr>
              <a:t>modifikace a pomalu přechází na formu </a:t>
            </a:r>
            <a:r>
              <a:rPr lang="el-GR" sz="2000" dirty="0">
                <a:latin typeface="Arial" panose="020B0604020202020204" pitchFamily="34" charset="0"/>
                <a:cs typeface="Arial" panose="020B0604020202020204" pitchFamily="34" charset="0"/>
              </a:rPr>
              <a:t>α.</a:t>
            </a:r>
          </a:p>
          <a:p>
            <a:pPr marL="0" indent="0" algn="just" eaLnBrk="1" hangingPunct="1">
              <a:buNone/>
            </a:pPr>
            <a:r>
              <a:rPr lang="cs-CZ" altLang="cs-CZ" sz="2000" dirty="0">
                <a:latin typeface="Arial" panose="020B0604020202020204" pitchFamily="34" charset="0"/>
                <a:cs typeface="Arial" panose="020B0604020202020204" pitchFamily="34" charset="0"/>
              </a:rPr>
              <a:t>O</a:t>
            </a:r>
            <a:r>
              <a:rPr lang="en-GB" altLang="cs-CZ" sz="2000" dirty="0">
                <a:latin typeface="Arial" panose="020B0604020202020204" pitchFamily="34" charset="0"/>
                <a:cs typeface="Arial" panose="020B0604020202020204" pitchFamily="34" charset="0"/>
              </a:rPr>
              <a:t>b</a:t>
            </a:r>
            <a:r>
              <a:rPr lang="cs-CZ" altLang="cs-CZ" sz="2000" dirty="0">
                <a:latin typeface="Arial" panose="020B0604020202020204" pitchFamily="34" charset="0"/>
                <a:cs typeface="Arial" panose="020B0604020202020204" pitchFamily="34" charset="0"/>
              </a:rPr>
              <a:t>ě</a:t>
            </a:r>
            <a:r>
              <a:rPr lang="en-GB"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modifikace z</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cyklických</a:t>
            </a:r>
            <a:endParaRPr lang="cs-CZ" altLang="cs-CZ" sz="2000" dirty="0">
              <a:latin typeface="Arial" panose="020B0604020202020204" pitchFamily="34" charset="0"/>
              <a:cs typeface="Arial" panose="020B0604020202020204" pitchFamily="34" charset="0"/>
            </a:endParaRPr>
          </a:p>
          <a:p>
            <a:pPr marL="0" indent="0" algn="just" eaLnBrk="1" hangingPunct="1">
              <a:buNone/>
            </a:pP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molekul</a:t>
            </a:r>
            <a:r>
              <a:rPr lang="en-GB" altLang="cs-CZ" sz="2000" dirty="0">
                <a:latin typeface="Arial" panose="020B0604020202020204" pitchFamily="34" charset="0"/>
                <a:cs typeface="Arial" panose="020B0604020202020204" pitchFamily="34" charset="0"/>
              </a:rPr>
              <a:t> S</a:t>
            </a:r>
            <a:r>
              <a:rPr lang="en-GB" altLang="cs-CZ" sz="2000" baseline="-25000" dirty="0">
                <a:latin typeface="Arial" panose="020B0604020202020204" pitchFamily="34" charset="0"/>
                <a:cs typeface="Arial" panose="020B0604020202020204" pitchFamily="34" charset="0"/>
              </a:rPr>
              <a:t>8</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cyklo-oktasíra</a:t>
            </a:r>
            <a:r>
              <a:rPr lang="en-GB" altLang="cs-CZ" sz="2000" dirty="0">
                <a:latin typeface="Arial" panose="020B0604020202020204" pitchFamily="34" charset="0"/>
                <a:cs typeface="Arial" panose="020B0604020202020204" pitchFamily="34" charset="0"/>
              </a:rPr>
              <a:t>) </a:t>
            </a:r>
            <a:endParaRPr lang="cs-CZ" altLang="cs-CZ" sz="2000" dirty="0">
              <a:latin typeface="Arial" panose="020B0604020202020204" pitchFamily="34" charset="0"/>
              <a:cs typeface="Arial" panose="020B0604020202020204" pitchFamily="34" charset="0"/>
            </a:endParaRPr>
          </a:p>
        </p:txBody>
      </p:sp>
      <p:pic>
        <p:nvPicPr>
          <p:cNvPr id="17412" name="Picture 4" descr="VÃ½sledek obrÃ¡zku pro sulfur allotrop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151862"/>
            <a:ext cx="4005105" cy="156199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VÃ½sledek obrÃ¡zku pro sulfur allotro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684" y="4348213"/>
            <a:ext cx="2736715" cy="2280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1284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26459" y="3657600"/>
            <a:ext cx="8839200" cy="286232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Síra taje při teplotě 114 °C za vzniku žluté průhledné kapaliny, kapalné síry. Při zvýšení teploty nad 160 °C kapalina hnědne, stává se viskóznější a při teplotě 444,5 °C vře a uvolňuje oranžové páry, které jsou tvořeny z osmi- a </a:t>
            </a:r>
            <a:r>
              <a:rPr lang="cs-CZ" sz="2000" dirty="0" err="1">
                <a:latin typeface="Arial" panose="020B0604020202020204" pitchFamily="34" charset="0"/>
                <a:cs typeface="Arial" panose="020B0604020202020204" pitchFamily="34" charset="0"/>
              </a:rPr>
              <a:t>šestiatomových</a:t>
            </a:r>
            <a:r>
              <a:rPr lang="cs-CZ" sz="2000" dirty="0">
                <a:latin typeface="Arial" panose="020B0604020202020204" pitchFamily="34" charset="0"/>
                <a:cs typeface="Arial" panose="020B0604020202020204" pitchFamily="34" charset="0"/>
              </a:rPr>
              <a:t> molekul, které se s rostoucí teplotou rozpadají na čtyř- a dvouatomové a při teplotě 860 °C existují v parách z větší části dvouatomové molekuly, samostatné atomy se vyskytují až při teplotě 2 000 °C. Rychlým ochlazením par síry vzniká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amorfn</a:t>
            </a:r>
            <a:r>
              <a:rPr lang="cs-CZ" sz="2000" dirty="0">
                <a:latin typeface="Arial" panose="020B0604020202020204" pitchFamily="34" charset="0"/>
                <a:cs typeface="Arial" panose="020B0604020202020204" pitchFamily="34" charset="0"/>
              </a:rPr>
              <a:t>í </a:t>
            </a:r>
            <a:r>
              <a:rPr lang="cs-CZ" sz="2000" i="1" dirty="0">
                <a:latin typeface="Arial" panose="020B0604020202020204" pitchFamily="34" charset="0"/>
                <a:cs typeface="Arial" panose="020B0604020202020204" pitchFamily="34" charset="0"/>
              </a:rPr>
              <a:t>sirný květ</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Síra má celkem 4 stabilní izotopy: </a:t>
            </a:r>
            <a:r>
              <a:rPr lang="cs-CZ" sz="2000" baseline="30000" dirty="0">
                <a:latin typeface="Arial" panose="020B0604020202020204" pitchFamily="34" charset="0"/>
                <a:cs typeface="Arial" panose="020B0604020202020204" pitchFamily="34" charset="0"/>
              </a:rPr>
              <a:t>32</a:t>
            </a:r>
            <a:r>
              <a:rPr lang="cs-CZ" sz="2000" dirty="0">
                <a:latin typeface="Arial" panose="020B0604020202020204" pitchFamily="34" charset="0"/>
                <a:cs typeface="Arial" panose="020B0604020202020204" pitchFamily="34" charset="0"/>
              </a:rPr>
              <a:t>S, </a:t>
            </a:r>
            <a:r>
              <a:rPr lang="cs-CZ" sz="2000" baseline="30000" dirty="0">
                <a:latin typeface="Arial" panose="020B0604020202020204" pitchFamily="34" charset="0"/>
                <a:cs typeface="Arial" panose="020B0604020202020204" pitchFamily="34" charset="0"/>
              </a:rPr>
              <a:t>33</a:t>
            </a:r>
            <a:r>
              <a:rPr lang="cs-CZ" sz="2000" dirty="0">
                <a:latin typeface="Arial" panose="020B0604020202020204" pitchFamily="34" charset="0"/>
                <a:cs typeface="Arial" panose="020B0604020202020204" pitchFamily="34" charset="0"/>
              </a:rPr>
              <a:t>S, </a:t>
            </a:r>
            <a:r>
              <a:rPr lang="cs-CZ" sz="2000" baseline="30000" dirty="0">
                <a:latin typeface="Arial" panose="020B0604020202020204" pitchFamily="34" charset="0"/>
                <a:cs typeface="Arial" panose="020B0604020202020204" pitchFamily="34" charset="0"/>
              </a:rPr>
              <a:t>34</a:t>
            </a:r>
            <a:r>
              <a:rPr lang="cs-CZ" sz="2000" dirty="0">
                <a:latin typeface="Arial" panose="020B0604020202020204" pitchFamily="34" charset="0"/>
                <a:cs typeface="Arial" panose="020B0604020202020204" pitchFamily="34" charset="0"/>
              </a:rPr>
              <a:t>S a </a:t>
            </a:r>
            <a:r>
              <a:rPr lang="cs-CZ" sz="2000" baseline="30000" dirty="0">
                <a:latin typeface="Arial" panose="020B0604020202020204" pitchFamily="34" charset="0"/>
                <a:cs typeface="Arial" panose="020B0604020202020204" pitchFamily="34" charset="0"/>
              </a:rPr>
              <a:t>36</a:t>
            </a:r>
            <a:r>
              <a:rPr lang="cs-CZ" sz="2000" dirty="0">
                <a:latin typeface="Arial" panose="020B0604020202020204" pitchFamily="34" charset="0"/>
                <a:cs typeface="Arial" panose="020B0604020202020204" pitchFamily="34" charset="0"/>
              </a:rPr>
              <a:t>S a dalších 20 izotopů je nestabilních.</a:t>
            </a:r>
          </a:p>
        </p:txBody>
      </p:sp>
      <p:pic>
        <p:nvPicPr>
          <p:cNvPr id="5" name="Picture 2" descr="VÃ½sledek obrÃ¡zku pro sulfur allotrop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2400"/>
            <a:ext cx="3962400" cy="3356001"/>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70127"/>
            <a:ext cx="3478274" cy="284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5956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83339"/>
            <a:ext cx="4312596" cy="3608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VÃ½sledek obrÃ¡zku pro volcanoes sulf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37295"/>
            <a:ext cx="4267200" cy="290036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04800" y="1162699"/>
            <a:ext cx="8164750" cy="1631216"/>
          </a:xfrm>
          <a:prstGeom prst="rect">
            <a:avLst/>
          </a:prstGeom>
        </p:spPr>
        <p:txBody>
          <a:bodyPr wrap="square">
            <a:spAutoFit/>
          </a:bodyPr>
          <a:lstStyle/>
          <a:p>
            <a:r>
              <a:rPr lang="en-GB" altLang="cs-CZ" sz="2000" b="1" dirty="0" err="1">
                <a:latin typeface="Arial" panose="020B0604020202020204" pitchFamily="34" charset="0"/>
                <a:cs typeface="Arial" panose="020B0604020202020204" pitchFamily="34" charset="0"/>
              </a:rPr>
              <a:t>Elementární</a:t>
            </a:r>
            <a:r>
              <a:rPr lang="en-GB" altLang="cs-CZ" sz="2000" b="1" dirty="0">
                <a:latin typeface="Arial" panose="020B0604020202020204" pitchFamily="34" charset="0"/>
                <a:cs typeface="Arial" panose="020B0604020202020204" pitchFamily="34" charset="0"/>
              </a:rPr>
              <a:t> </a:t>
            </a:r>
            <a:r>
              <a:rPr lang="cs-CZ" altLang="cs-CZ" sz="2000" b="1" dirty="0">
                <a:latin typeface="Arial" panose="020B0604020202020204" pitchFamily="34" charset="0"/>
                <a:cs typeface="Arial" panose="020B0604020202020204" pitchFamily="34" charset="0"/>
              </a:rPr>
              <a:t>síra </a:t>
            </a:r>
            <a:r>
              <a:rPr lang="cs-CZ" altLang="cs-CZ" sz="2000" dirty="0">
                <a:latin typeface="Arial" panose="020B0604020202020204" pitchFamily="34" charset="0"/>
                <a:cs typeface="Arial" panose="020B0604020202020204" pitchFamily="34" charset="0"/>
              </a:rPr>
              <a:t>je </a:t>
            </a:r>
            <a:r>
              <a:rPr lang="en-GB" altLang="cs-CZ" sz="2000" dirty="0">
                <a:latin typeface="Arial" panose="020B0604020202020204" pitchFamily="34" charset="0"/>
                <a:cs typeface="Arial" panose="020B0604020202020204" pitchFamily="34" charset="0"/>
              </a:rPr>
              <a:t>p</a:t>
            </a:r>
            <a:r>
              <a:rPr lang="cs-CZ" altLang="cs-CZ" sz="2000" dirty="0">
                <a:latin typeface="Arial" panose="020B0604020202020204" pitchFamily="34" charset="0"/>
                <a:cs typeface="Arial" panose="020B0604020202020204" pitchFamily="34" charset="0"/>
              </a:rPr>
              <a:t>ř</a:t>
            </a:r>
            <a:r>
              <a:rPr lang="en-GB" altLang="cs-CZ" sz="2000" dirty="0" err="1">
                <a:latin typeface="Arial" panose="020B0604020202020204" pitchFamily="34" charset="0"/>
                <a:cs typeface="Arial" panose="020B0604020202020204" pitchFamily="34" charset="0"/>
              </a:rPr>
              <a:t>edevším</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vulkanického</a:t>
            </a:r>
            <a:endParaRPr lang="cs-CZ" altLang="cs-CZ" sz="2000" dirty="0">
              <a:latin typeface="Arial" panose="020B0604020202020204" pitchFamily="34" charset="0"/>
              <a:cs typeface="Arial" panose="020B0604020202020204" pitchFamily="34" charset="0"/>
            </a:endParaRPr>
          </a:p>
          <a:p>
            <a:r>
              <a:rPr lang="en-GB" altLang="cs-CZ" sz="2000" dirty="0">
                <a:latin typeface="Arial" panose="020B0604020202020204" pitchFamily="34" charset="0"/>
                <a:cs typeface="Arial" panose="020B0604020202020204" pitchFamily="34" charset="0"/>
              </a:rPr>
              <a:t> p</a:t>
            </a:r>
            <a:r>
              <a:rPr lang="cs-CZ" altLang="cs-CZ" sz="2000" dirty="0">
                <a:latin typeface="Arial" panose="020B0604020202020204" pitchFamily="34" charset="0"/>
                <a:cs typeface="Arial" panose="020B0604020202020204" pitchFamily="34" charset="0"/>
              </a:rPr>
              <a:t>ů</a:t>
            </a:r>
            <a:r>
              <a:rPr lang="en-GB" altLang="cs-CZ" sz="2000" dirty="0" err="1">
                <a:latin typeface="Arial" panose="020B0604020202020204" pitchFamily="34" charset="0"/>
                <a:cs typeface="Arial" panose="020B0604020202020204" pitchFamily="34" charset="0"/>
              </a:rPr>
              <a:t>vodu</a:t>
            </a:r>
            <a:r>
              <a:rPr lang="cs-CZ" altLang="cs-CZ" sz="2000" dirty="0">
                <a:latin typeface="Arial" panose="020B0604020202020204" pitchFamily="34" charset="0"/>
                <a:cs typeface="Arial" panose="020B0604020202020204" pitchFamily="34" charset="0"/>
              </a:rPr>
              <a:t>:</a:t>
            </a:r>
          </a:p>
          <a:p>
            <a:endParaRPr lang="cs-CZ" altLang="cs-CZ" sz="2000" u="sng" dirty="0">
              <a:latin typeface="Arial" panose="020B0604020202020204" pitchFamily="34" charset="0"/>
              <a:cs typeface="Arial" panose="020B0604020202020204" pitchFamily="34" charset="0"/>
            </a:endParaRPr>
          </a:p>
          <a:p>
            <a:pPr marL="0" lvl="1"/>
            <a:r>
              <a:rPr lang="cs-CZ" altLang="cs-CZ" sz="2000" dirty="0">
                <a:solidFill>
                  <a:srgbClr val="222222"/>
                </a:solidFill>
                <a:latin typeface="Arial" pitchFamily="34" charset="0"/>
                <a:cs typeface="Arial" pitchFamily="34" charset="0"/>
              </a:rPr>
              <a:t>	2 H</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S(g) + SO</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(g) → 3 S(s) + 2 H</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O(g)</a:t>
            </a:r>
          </a:p>
          <a:p>
            <a:endParaRPr lang="en-GB" altLang="cs-CZ" sz="2000" u="sng" dirty="0">
              <a:latin typeface="Arial" panose="020B0604020202020204" pitchFamily="34" charset="0"/>
              <a:cs typeface="Arial" panose="020B0604020202020204" pitchFamily="34" charset="0"/>
            </a:endParaRPr>
          </a:p>
        </p:txBody>
      </p:sp>
      <p:pic>
        <p:nvPicPr>
          <p:cNvPr id="8" name="Picture 2" descr="https://upload.wikimedia.org/wikipedia/commons/thumb/0/0b/Fumarola_Vulcano.jpg/1024px-Fumarola_Vulcan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3928" y="325906"/>
            <a:ext cx="2931472" cy="2198604"/>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6639774" y="2606695"/>
            <a:ext cx="1159292" cy="369332"/>
          </a:xfrm>
          <a:prstGeom prst="rect">
            <a:avLst/>
          </a:prstGeom>
        </p:spPr>
        <p:txBody>
          <a:bodyPr wrap="none">
            <a:spAutoFit/>
          </a:bodyPr>
          <a:lstStyle/>
          <a:p>
            <a:r>
              <a:rPr lang="cs-CZ" i="1" dirty="0">
                <a:latin typeface="Arial" panose="020B0604020202020204" pitchFamily="34" charset="0"/>
                <a:cs typeface="Arial" panose="020B0604020202020204" pitchFamily="34" charset="0"/>
              </a:rPr>
              <a:t>sirný květ</a:t>
            </a:r>
            <a:endParaRPr lang="cs-CZ" dirty="0"/>
          </a:p>
        </p:txBody>
      </p:sp>
    </p:spTree>
    <p:extLst>
      <p:ext uri="{BB962C8B-B14F-4D97-AF65-F5344CB8AC3E}">
        <p14:creationId xmlns:p14="http://schemas.microsoft.com/office/powerpoint/2010/main" val="16189008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152400" y="381000"/>
            <a:ext cx="8839200" cy="6400800"/>
          </a:xfrm>
        </p:spPr>
        <p:txBody>
          <a:bodyPr>
            <a:normAutofit fontScale="92500" lnSpcReduction="10000"/>
          </a:bodyPr>
          <a:lstStyle/>
          <a:p>
            <a:pPr eaLnBrk="1" hangingPunct="1">
              <a:lnSpc>
                <a:spcPct val="90000"/>
              </a:lnSpc>
              <a:buFont typeface="Wingdings" pitchFamily="2" charset="2"/>
              <a:buNone/>
            </a:pPr>
            <a:r>
              <a:rPr lang="cs-CZ" altLang="cs-CZ" sz="2000" b="1" dirty="0">
                <a:latin typeface="Arial" panose="020B0604020202020204" pitchFamily="34" charset="0"/>
                <a:cs typeface="Arial" panose="020B0604020202020204" pitchFamily="34" charset="0"/>
              </a:rPr>
              <a:t>Výroba síry</a:t>
            </a:r>
          </a:p>
          <a:p>
            <a:pPr eaLnBrk="1" hangingPunct="1">
              <a:lnSpc>
                <a:spcPct val="90000"/>
              </a:lnSpc>
              <a:buFont typeface="Wingdings" pitchFamily="2" charset="2"/>
              <a:buNone/>
            </a:pPr>
            <a:endParaRPr lang="cs-CZ" altLang="cs-CZ"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cs-CZ" sz="2000" dirty="0">
                <a:latin typeface="Arial" panose="020B0604020202020204" pitchFamily="34" charset="0"/>
                <a:cs typeface="Arial" panose="020B0604020202020204" pitchFamily="34" charset="0"/>
              </a:rPr>
              <a:t>A) z p</a:t>
            </a:r>
            <a:r>
              <a:rPr lang="cs-CZ" altLang="cs-CZ" sz="2000" dirty="0">
                <a:latin typeface="Arial" panose="020B0604020202020204" pitchFamily="34" charset="0"/>
                <a:cs typeface="Arial" panose="020B0604020202020204" pitchFamily="34" charset="0"/>
              </a:rPr>
              <a:t>ř</a:t>
            </a:r>
            <a:r>
              <a:rPr lang="en-GB" altLang="cs-CZ" sz="2000" dirty="0" err="1">
                <a:latin typeface="Arial" panose="020B0604020202020204" pitchFamily="34" charset="0"/>
                <a:cs typeface="Arial" panose="020B0604020202020204" pitchFamily="34" charset="0"/>
              </a:rPr>
              <a:t>írodní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síry</a:t>
            </a:r>
            <a:r>
              <a:rPr lang="en-GB" altLang="cs-CZ" sz="20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en-GB" altLang="cs-CZ" sz="2000" dirty="0">
                <a:latin typeface="Arial" panose="020B0604020202020204" pitchFamily="34" charset="0"/>
                <a:cs typeface="Arial" panose="020B0604020202020204" pitchFamily="34" charset="0"/>
              </a:rPr>
              <a:t>- z </a:t>
            </a:r>
            <a:r>
              <a:rPr lang="en-GB" altLang="cs-CZ" sz="2000" dirty="0" err="1">
                <a:latin typeface="Arial" panose="020B0604020202020204" pitchFamily="34" charset="0"/>
                <a:cs typeface="Arial" panose="020B0604020202020204" pitchFamily="34" charset="0"/>
              </a:rPr>
              <a:t>vyt</a:t>
            </a:r>
            <a:r>
              <a:rPr lang="cs-CZ" altLang="cs-CZ" sz="2000" dirty="0">
                <a:latin typeface="Arial" panose="020B0604020202020204" pitchFamily="34" charset="0"/>
                <a:cs typeface="Arial" panose="020B0604020202020204" pitchFamily="34" charset="0"/>
              </a:rPr>
              <a:t>ě</a:t>
            </a:r>
            <a:r>
              <a:rPr lang="en-GB" altLang="cs-CZ" sz="2000" dirty="0">
                <a:latin typeface="Arial" panose="020B0604020202020204" pitchFamily="34" charset="0"/>
                <a:cs typeface="Arial" panose="020B0604020202020204" pitchFamily="34" charset="0"/>
              </a:rPr>
              <a:t>ž</a:t>
            </a:r>
            <a:r>
              <a:rPr lang="cs-CZ" altLang="cs-CZ" sz="2000" dirty="0" err="1">
                <a:latin typeface="Arial" panose="020B0604020202020204" pitchFamily="34" charset="0"/>
                <a:cs typeface="Arial" panose="020B0604020202020204" pitchFamily="34" charset="0"/>
              </a:rPr>
              <a:t>ené</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horniny</a:t>
            </a:r>
            <a:r>
              <a:rPr lang="en-GB" altLang="cs-CZ" sz="2000" dirty="0">
                <a:latin typeface="Arial" panose="020B0604020202020204" pitchFamily="34" charset="0"/>
                <a:cs typeface="Arial" panose="020B0604020202020204" pitchFamily="34" charset="0"/>
              </a:rPr>
              <a:t> se </a:t>
            </a:r>
            <a:r>
              <a:rPr lang="en-GB" altLang="cs-CZ" sz="2000" dirty="0" err="1">
                <a:latin typeface="Arial" panose="020B0604020202020204" pitchFamily="34" charset="0"/>
                <a:cs typeface="Arial" panose="020B0604020202020204" pitchFamily="34" charset="0"/>
              </a:rPr>
              <a:t>nej</a:t>
            </a:r>
            <a:r>
              <a:rPr lang="cs-CZ" altLang="cs-CZ" sz="2000" dirty="0">
                <a:latin typeface="Arial" panose="020B0604020202020204" pitchFamily="34" charset="0"/>
                <a:cs typeface="Arial" panose="020B0604020202020204" pitchFamily="34" charset="0"/>
              </a:rPr>
              <a:t>č</a:t>
            </a:r>
            <a:r>
              <a:rPr lang="en-GB" altLang="cs-CZ" sz="2000" dirty="0" err="1">
                <a:latin typeface="Arial" panose="020B0604020202020204" pitchFamily="34" charset="0"/>
                <a:cs typeface="Arial" panose="020B0604020202020204" pitchFamily="34" charset="0"/>
              </a:rPr>
              <a:t>ast</a:t>
            </a:r>
            <a:r>
              <a:rPr lang="cs-CZ" altLang="cs-CZ" sz="2000" dirty="0">
                <a:latin typeface="Arial" panose="020B0604020202020204" pitchFamily="34" charset="0"/>
                <a:cs typeface="Arial" panose="020B0604020202020204" pitchFamily="34" charset="0"/>
              </a:rPr>
              <a:t>ě</a:t>
            </a:r>
            <a:r>
              <a:rPr lang="en-GB" altLang="cs-CZ" sz="2000" dirty="0" err="1">
                <a:latin typeface="Arial" panose="020B0604020202020204" pitchFamily="34" charset="0"/>
                <a:cs typeface="Arial" panose="020B0604020202020204" pitchFamily="34" charset="0"/>
              </a:rPr>
              <a:t>ji</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vytavuje</a:t>
            </a:r>
            <a:r>
              <a:rPr lang="en-GB" altLang="cs-CZ" sz="2000" dirty="0">
                <a:latin typeface="Arial" panose="020B0604020202020204" pitchFamily="34" charset="0"/>
                <a:cs typeface="Arial" panose="020B0604020202020204" pitchFamily="34" charset="0"/>
              </a:rPr>
              <a:t> p</a:t>
            </a:r>
            <a:r>
              <a:rPr lang="cs-CZ" altLang="cs-CZ" sz="2000" dirty="0">
                <a:latin typeface="Arial" panose="020B0604020202020204" pitchFamily="34" charset="0"/>
                <a:cs typeface="Arial" panose="020B0604020202020204" pitchFamily="34" charset="0"/>
              </a:rPr>
              <a:t>ř</a:t>
            </a:r>
            <a:r>
              <a:rPr lang="en-GB" altLang="cs-CZ" sz="2000" dirty="0">
                <a:latin typeface="Arial" panose="020B0604020202020204" pitchFamily="34" charset="0"/>
                <a:cs typeface="Arial" panose="020B0604020202020204" pitchFamily="34" charset="0"/>
              </a:rPr>
              <a:t>eh</a:t>
            </a:r>
            <a:r>
              <a:rPr lang="cs-CZ" altLang="cs-CZ" sz="2000" dirty="0">
                <a:latin typeface="Arial" panose="020B0604020202020204" pitchFamily="34" charset="0"/>
                <a:cs typeface="Arial" panose="020B0604020202020204" pitchFamily="34" charset="0"/>
              </a:rPr>
              <a:t>ř</a:t>
            </a:r>
            <a:r>
              <a:rPr lang="en-GB" altLang="cs-CZ" sz="2000" dirty="0" err="1">
                <a:latin typeface="Arial" panose="020B0604020202020204" pitchFamily="34" charset="0"/>
                <a:cs typeface="Arial" panose="020B0604020202020204" pitchFamily="34" charset="0"/>
              </a:rPr>
              <a:t>átou</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vodní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parou</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Frash</a:t>
            </a:r>
            <a:r>
              <a:rPr lang="cs-CZ" altLang="cs-CZ" sz="2000" dirty="0">
                <a:latin typeface="Arial" panose="020B0604020202020204" pitchFamily="34" charset="0"/>
                <a:cs typeface="Arial" panose="020B0604020202020204" pitchFamily="34" charset="0"/>
              </a:rPr>
              <a:t>ů</a:t>
            </a:r>
            <a:r>
              <a:rPr lang="en-GB" altLang="cs-CZ" sz="2000" dirty="0">
                <a:latin typeface="Arial" panose="020B0604020202020204" pitchFamily="34" charset="0"/>
                <a:cs typeface="Arial" panose="020B0604020202020204" pitchFamily="34" charset="0"/>
              </a:rPr>
              <a:t>v </a:t>
            </a:r>
            <a:r>
              <a:rPr lang="en-GB" altLang="cs-CZ" sz="2000" dirty="0" err="1">
                <a:latin typeface="Arial" panose="020B0604020202020204" pitchFamily="34" charset="0"/>
                <a:cs typeface="Arial" panose="020B0604020202020204" pitchFamily="34" charset="0"/>
              </a:rPr>
              <a:t>zp</a:t>
            </a:r>
            <a:r>
              <a:rPr lang="cs-CZ" altLang="cs-CZ" sz="2000" dirty="0">
                <a:latin typeface="Arial" panose="020B0604020202020204" pitchFamily="34" charset="0"/>
                <a:cs typeface="Arial" panose="020B0604020202020204" pitchFamily="34" charset="0"/>
              </a:rPr>
              <a:t>ů</a:t>
            </a:r>
            <a:r>
              <a:rPr lang="en-GB" altLang="cs-CZ" sz="2000" dirty="0">
                <a:latin typeface="Arial" panose="020B0604020202020204" pitchFamily="34" charset="0"/>
                <a:cs typeface="Arial" panose="020B0604020202020204" pitchFamily="34" charset="0"/>
              </a:rPr>
              <a:t>sob)</a:t>
            </a: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(T</a:t>
            </a: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 150</a:t>
            </a:r>
            <a:r>
              <a:rPr lang="cs-CZ" altLang="cs-CZ" sz="2000" baseline="30000" dirty="0">
                <a:latin typeface="Arial" panose="020B0604020202020204" pitchFamily="34" charset="0"/>
                <a:cs typeface="Arial" panose="020B0604020202020204" pitchFamily="34" charset="0"/>
              </a:rPr>
              <a:t>0</a:t>
            </a:r>
            <a:r>
              <a:rPr lang="en-GB" altLang="cs-CZ" sz="2000" dirty="0">
                <a:latin typeface="Arial" panose="020B0604020202020204" pitchFamily="34" charset="0"/>
                <a:cs typeface="Arial" panose="020B0604020202020204" pitchFamily="34" charset="0"/>
              </a:rPr>
              <a:t>C, p</a:t>
            </a: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0.4 MPa)</a:t>
            </a:r>
            <a:r>
              <a:rPr lang="cs-CZ" altLang="cs-CZ" sz="2000" dirty="0">
                <a:latin typeface="Arial" panose="020B0604020202020204" pitchFamily="34" charset="0"/>
                <a:cs typeface="Arial" panose="020B0604020202020204" pitchFamily="34" charset="0"/>
              </a:rPr>
              <a:t> a </a:t>
            </a:r>
            <a:r>
              <a:rPr lang="en-GB" altLang="cs-CZ" sz="2000" dirty="0" err="1">
                <a:latin typeface="Arial" panose="020B0604020202020204" pitchFamily="34" charset="0"/>
                <a:cs typeface="Arial" panose="020B0604020202020204" pitchFamily="34" charset="0"/>
              </a:rPr>
              <a:t>vytavená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síra</a:t>
            </a:r>
            <a:r>
              <a:rPr lang="en-GB" altLang="cs-CZ" sz="2000" dirty="0">
                <a:latin typeface="Arial" panose="020B0604020202020204" pitchFamily="34" charset="0"/>
                <a:cs typeface="Arial" panose="020B0604020202020204" pitchFamily="34" charset="0"/>
              </a:rPr>
              <a:t> se v </a:t>
            </a:r>
            <a:r>
              <a:rPr lang="en-GB" altLang="cs-CZ" sz="2000" dirty="0" err="1">
                <a:latin typeface="Arial" panose="020B0604020202020204" pitchFamily="34" charset="0"/>
                <a:cs typeface="Arial" panose="020B0604020202020204" pitchFamily="34" charset="0"/>
              </a:rPr>
              <a:t>podob</a:t>
            </a:r>
            <a:r>
              <a:rPr lang="cs-CZ" altLang="cs-CZ" sz="2000" dirty="0">
                <a:latin typeface="Arial" panose="020B0604020202020204" pitchFamily="34" charset="0"/>
                <a:cs typeface="Arial" panose="020B0604020202020204" pitchFamily="34" charset="0"/>
              </a:rPr>
              <a:t>ě</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sirné</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vodní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emulze</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nechá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vychladnout</a:t>
            </a:r>
            <a:r>
              <a:rPr lang="cs-CZ"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sym typeface="Symbol" pitchFamily="18" charset="2"/>
              </a:rPr>
              <a:t> </a:t>
            </a:r>
            <a:r>
              <a:rPr lang="en-GB" altLang="cs-CZ" sz="2000" dirty="0" err="1">
                <a:latin typeface="Arial" panose="020B0604020202020204" pitchFamily="34" charset="0"/>
                <a:cs typeface="Arial" panose="020B0604020202020204" pitchFamily="34" charset="0"/>
              </a:rPr>
              <a:t>vylou</a:t>
            </a:r>
            <a:r>
              <a:rPr lang="cs-CZ" altLang="cs-CZ" sz="2000" dirty="0">
                <a:latin typeface="Arial" panose="020B0604020202020204" pitchFamily="34" charset="0"/>
                <a:cs typeface="Arial" panose="020B0604020202020204" pitchFamily="34" charset="0"/>
              </a:rPr>
              <a:t>č</a:t>
            </a:r>
            <a:r>
              <a:rPr lang="en-GB" altLang="cs-CZ" sz="2000" dirty="0">
                <a:latin typeface="Arial" panose="020B0604020202020204" pitchFamily="34" charset="0"/>
                <a:cs typeface="Arial" panose="020B0604020202020204" pitchFamily="34" charset="0"/>
              </a:rPr>
              <a:t>í se </a:t>
            </a:r>
          </a:p>
          <a:p>
            <a:pPr eaLnBrk="1" hangingPunct="1">
              <a:lnSpc>
                <a:spcPct val="90000"/>
              </a:lnSpc>
              <a:buFont typeface="Wingdings" pitchFamily="2" charset="2"/>
              <a:buNone/>
            </a:pPr>
            <a:endParaRPr lang="cs-CZ" altLang="cs-CZ"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cs-CZ" sz="2000" dirty="0">
                <a:latin typeface="Arial" panose="020B0604020202020204" pitchFamily="34" charset="0"/>
                <a:cs typeface="Arial" panose="020B0604020202020204" pitchFamily="34" charset="0"/>
              </a:rPr>
              <a:t>B) </a:t>
            </a:r>
            <a:r>
              <a:rPr lang="en-GB" altLang="cs-CZ" sz="2000" dirty="0" err="1">
                <a:latin typeface="Arial" panose="020B0604020202020204" pitchFamily="34" charset="0"/>
                <a:cs typeface="Arial" panose="020B0604020202020204" pitchFamily="34" charset="0"/>
              </a:rPr>
              <a:t>ze</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slou</a:t>
            </a:r>
            <a:r>
              <a:rPr lang="cs-CZ" altLang="cs-CZ" sz="2000" dirty="0">
                <a:latin typeface="Arial" panose="020B0604020202020204" pitchFamily="34" charset="0"/>
                <a:cs typeface="Arial" panose="020B0604020202020204" pitchFamily="34" charset="0"/>
              </a:rPr>
              <a:t>č</a:t>
            </a:r>
            <a:r>
              <a:rPr lang="en-GB" altLang="cs-CZ" sz="2000" dirty="0" err="1">
                <a:latin typeface="Arial" panose="020B0604020202020204" pitchFamily="34" charset="0"/>
                <a:cs typeface="Arial" panose="020B0604020202020204" pitchFamily="34" charset="0"/>
              </a:rPr>
              <a:t>enin</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síry</a:t>
            </a:r>
            <a:endParaRPr lang="en-GB" altLang="cs-CZ"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1) z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 (v </a:t>
            </a:r>
            <a:r>
              <a:rPr lang="en-GB" altLang="cs-CZ" sz="2000" dirty="0" err="1">
                <a:latin typeface="Arial" panose="020B0604020202020204" pitchFamily="34" charset="0"/>
                <a:cs typeface="Arial" panose="020B0604020202020204" pitchFamily="34" charset="0"/>
              </a:rPr>
              <a:t>karboniza</a:t>
            </a:r>
            <a:r>
              <a:rPr lang="cs-CZ" altLang="cs-CZ" sz="2000" dirty="0">
                <a:latin typeface="Arial" panose="020B0604020202020204" pitchFamily="34" charset="0"/>
                <a:cs typeface="Arial" panose="020B0604020202020204" pitchFamily="34" charset="0"/>
              </a:rPr>
              <a:t>č</a:t>
            </a:r>
            <a:r>
              <a:rPr lang="en-GB" altLang="cs-CZ" sz="2000" dirty="0" err="1">
                <a:latin typeface="Arial" panose="020B0604020202020204" pitchFamily="34" charset="0"/>
                <a:cs typeface="Arial" panose="020B0604020202020204" pitchFamily="34" charset="0"/>
              </a:rPr>
              <a:t>ních</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rafinerských</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plynech</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apod</a:t>
            </a:r>
            <a:r>
              <a:rPr lang="en-GB"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cs typeface="Arial" panose="020B0604020202020204" pitchFamily="34" charset="0"/>
              </a:rPr>
              <a:t> - </a:t>
            </a:r>
            <a:r>
              <a:rPr lang="en-GB" altLang="cs-CZ" sz="2000" dirty="0">
                <a:latin typeface="Arial" panose="020B0604020202020204" pitchFamily="34" charset="0"/>
                <a:cs typeface="Arial" panose="020B0604020202020204" pitchFamily="34" charset="0"/>
              </a:rPr>
              <a:t>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 se z </a:t>
            </a:r>
            <a:r>
              <a:rPr lang="en-GB" altLang="cs-CZ" sz="2000" dirty="0" err="1">
                <a:latin typeface="Arial" panose="020B0604020202020204" pitchFamily="34" charset="0"/>
                <a:cs typeface="Arial" panose="020B0604020202020204" pitchFamily="34" charset="0"/>
              </a:rPr>
              <a:t>plyn</a:t>
            </a:r>
            <a:r>
              <a:rPr lang="cs-CZ" altLang="cs-CZ" sz="2000" dirty="0">
                <a:latin typeface="Arial" panose="020B0604020202020204" pitchFamily="34" charset="0"/>
                <a:cs typeface="Arial" panose="020B0604020202020204" pitchFamily="34" charset="0"/>
              </a:rPr>
              <a:t>ů</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odstra</a:t>
            </a:r>
            <a:r>
              <a:rPr lang="cs-CZ" altLang="cs-CZ" sz="2000" dirty="0">
                <a:latin typeface="Arial" panose="020B0604020202020204" pitchFamily="34" charset="0"/>
                <a:cs typeface="Arial" panose="020B0604020202020204" pitchFamily="34" charset="0"/>
              </a:rPr>
              <a:t>ň</a:t>
            </a:r>
            <a:r>
              <a:rPr lang="en-GB" altLang="cs-CZ" sz="2000" dirty="0" err="1">
                <a:latin typeface="Arial" panose="020B0604020202020204" pitchFamily="34" charset="0"/>
                <a:cs typeface="Arial" panose="020B0604020202020204" pitchFamily="34" charset="0"/>
              </a:rPr>
              <a:t>uje</a:t>
            </a:r>
            <a:r>
              <a:rPr lang="en-GB" altLang="cs-CZ" sz="2000" dirty="0">
                <a:latin typeface="Arial" panose="020B0604020202020204" pitchFamily="34" charset="0"/>
                <a:cs typeface="Arial" panose="020B0604020202020204" pitchFamily="34" charset="0"/>
              </a:rPr>
              <a:t> a </a:t>
            </a:r>
            <a:r>
              <a:rPr lang="en-GB" altLang="cs-CZ" sz="2000" dirty="0" err="1">
                <a:latin typeface="Arial" panose="020B0604020202020204" pitchFamily="34" charset="0"/>
                <a:cs typeface="Arial" panose="020B0604020202020204" pitchFamily="34" charset="0"/>
              </a:rPr>
              <a:t>zpracovává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oxidací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na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síru</a:t>
            </a: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k </a:t>
            </a:r>
            <a:r>
              <a:rPr lang="en-GB" altLang="cs-CZ" sz="2000" dirty="0" err="1">
                <a:latin typeface="Arial" panose="020B0604020202020204" pitchFamily="34" charset="0"/>
                <a:cs typeface="Arial" panose="020B0604020202020204" pitchFamily="34" charset="0"/>
              </a:rPr>
              <a:t>sm</a:t>
            </a:r>
            <a:r>
              <a:rPr lang="cs-CZ" altLang="cs-CZ" sz="2000" dirty="0">
                <a:latin typeface="Arial" panose="020B0604020202020204" pitchFamily="34" charset="0"/>
                <a:cs typeface="Arial" panose="020B0604020202020204" pitchFamily="34" charset="0"/>
              </a:rPr>
              <a:t>ě</a:t>
            </a:r>
            <a:r>
              <a:rPr lang="en-GB" altLang="cs-CZ" sz="2000" dirty="0" err="1">
                <a:latin typeface="Arial" panose="020B0604020202020204" pitchFamily="34" charset="0"/>
                <a:cs typeface="Arial" panose="020B0604020202020204" pitchFamily="34" charset="0"/>
              </a:rPr>
              <a:t>si</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plyn</a:t>
            </a:r>
            <a:r>
              <a:rPr lang="cs-CZ" altLang="cs-CZ" sz="2000" dirty="0">
                <a:latin typeface="Arial" panose="020B0604020202020204" pitchFamily="34" charset="0"/>
                <a:cs typeface="Arial" panose="020B0604020202020204" pitchFamily="34" charset="0"/>
              </a:rPr>
              <a:t>ů</a:t>
            </a:r>
            <a:r>
              <a:rPr lang="en-GB" altLang="cs-CZ" sz="2000" dirty="0">
                <a:latin typeface="Arial" panose="020B0604020202020204" pitchFamily="34" charset="0"/>
                <a:cs typeface="Arial" panose="020B0604020202020204" pitchFamily="34" charset="0"/>
              </a:rPr>
              <a:t> se v</a:t>
            </a:r>
            <a:r>
              <a:rPr lang="cs-CZ" altLang="cs-CZ" sz="2000" dirty="0">
                <a:latin typeface="Arial" panose="020B0604020202020204" pitchFamily="34" charset="0"/>
                <a:cs typeface="Arial" panose="020B0604020202020204" pitchFamily="34" charset="0"/>
              </a:rPr>
              <a:t>ě</a:t>
            </a:r>
            <a:r>
              <a:rPr lang="en-GB" altLang="cs-CZ" sz="2000" dirty="0" err="1">
                <a:latin typeface="Arial" panose="020B0604020202020204" pitchFamily="34" charset="0"/>
                <a:cs typeface="Arial" panose="020B0604020202020204" pitchFamily="34" charset="0"/>
              </a:rPr>
              <a:t>tšinou</a:t>
            </a:r>
            <a:r>
              <a:rPr lang="en-GB" altLang="cs-CZ" sz="2000" dirty="0">
                <a:latin typeface="Arial" panose="020B0604020202020204" pitchFamily="34" charset="0"/>
                <a:cs typeface="Arial" panose="020B0604020202020204" pitchFamily="34" charset="0"/>
              </a:rPr>
              <a:t> p</a:t>
            </a:r>
            <a:r>
              <a:rPr lang="cs-CZ" altLang="cs-CZ" sz="2000" dirty="0">
                <a:latin typeface="Arial" panose="020B0604020202020204" pitchFamily="34" charset="0"/>
                <a:cs typeface="Arial" panose="020B0604020202020204" pitchFamily="34" charset="0"/>
              </a:rPr>
              <a:t>ř</a:t>
            </a:r>
            <a:r>
              <a:rPr lang="en-GB" altLang="cs-CZ" sz="2000" dirty="0" err="1">
                <a:latin typeface="Arial" panose="020B0604020202020204" pitchFamily="34" charset="0"/>
                <a:cs typeface="Arial" panose="020B0604020202020204" pitchFamily="34" charset="0"/>
              </a:rPr>
              <a:t>idává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vzduch</a:t>
            </a:r>
            <a:r>
              <a:rPr lang="en-GB" altLang="cs-CZ" sz="20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2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 + 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2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 + 2 S </a:t>
            </a:r>
            <a:r>
              <a:rPr lang="cs-CZ" altLang="cs-CZ" sz="2000" dirty="0">
                <a:latin typeface="Arial" panose="020B0604020202020204" pitchFamily="34" charset="0"/>
                <a:cs typeface="Arial" panose="020B0604020202020204" pitchFamily="34" charset="0"/>
              </a:rPr>
              <a:t>(</a:t>
            </a:r>
            <a:r>
              <a:rPr lang="en-GB" altLang="cs-CZ" sz="2000" dirty="0">
                <a:latin typeface="Arial" panose="020B0604020202020204" pitchFamily="34" charset="0"/>
                <a:cs typeface="Arial" panose="020B0604020202020204" pitchFamily="34" charset="0"/>
              </a:rPr>
              <a:t>Fe</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O</a:t>
            </a:r>
            <a:r>
              <a:rPr lang="en-GB" altLang="cs-CZ" sz="2000" baseline="-25000" dirty="0">
                <a:latin typeface="Arial" panose="020B0604020202020204" pitchFamily="34" charset="0"/>
                <a:cs typeface="Arial" panose="020B0604020202020204" pitchFamily="34" charset="0"/>
              </a:rPr>
              <a:t>3</a:t>
            </a:r>
            <a:r>
              <a:rPr lang="en-GB" altLang="cs-CZ" sz="2000" dirty="0">
                <a:latin typeface="Arial" panose="020B0604020202020204" pitchFamily="34" charset="0"/>
                <a:cs typeface="Arial" panose="020B0604020202020204" pitchFamily="34" charset="0"/>
              </a:rPr>
              <a:t>-kat.</a:t>
            </a:r>
            <a:r>
              <a:rPr lang="cs-CZ"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na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aktiv.uhlí</a:t>
            </a:r>
            <a:r>
              <a:rPr lang="cs-CZ" altLang="cs-CZ" sz="2000" dirty="0">
                <a:latin typeface="Arial" panose="020B0604020202020204" pitchFamily="34" charset="0"/>
                <a:cs typeface="Arial" panose="020B0604020202020204" pitchFamily="34" charset="0"/>
              </a:rPr>
              <a:t>)</a:t>
            </a:r>
            <a:endParaRPr lang="en-GB" altLang="cs-CZ"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Síru</a:t>
            </a:r>
            <a:r>
              <a:rPr lang="cs-CZ" altLang="cs-CZ" sz="2000" dirty="0">
                <a:latin typeface="Arial" panose="020B0604020202020204" pitchFamily="34" charset="0"/>
                <a:cs typeface="Arial" panose="020B0604020202020204" pitchFamily="34" charset="0"/>
              </a:rPr>
              <a:t> pak</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lze</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extrahovat</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toluenem</a:t>
            </a:r>
            <a:r>
              <a:rPr lang="en-GB" altLang="cs-CZ" sz="2000" dirty="0">
                <a:latin typeface="Arial" panose="020B0604020202020204" pitchFamily="34" charset="0"/>
                <a:cs typeface="Arial" panose="020B0604020202020204" pitchFamily="34" charset="0"/>
              </a:rPr>
              <a:t>, CS</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nebo</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roztokem</a:t>
            </a:r>
            <a:r>
              <a:rPr lang="en-GB" altLang="cs-CZ" sz="2000" dirty="0">
                <a:latin typeface="Arial" panose="020B0604020202020204" pitchFamily="34" charset="0"/>
                <a:cs typeface="Arial" panose="020B0604020202020204" pitchFamily="34" charset="0"/>
              </a:rPr>
              <a:t> (NH</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a:t>
            </a:r>
          </a:p>
          <a:p>
            <a:pPr eaLnBrk="1" hangingPunct="1">
              <a:lnSpc>
                <a:spcPct val="90000"/>
              </a:lnSpc>
              <a:buFont typeface="Wingdings" pitchFamily="2" charset="2"/>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(NH</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 + </a:t>
            </a:r>
            <a:r>
              <a:rPr lang="en-GB" altLang="cs-CZ" sz="2000" dirty="0" err="1">
                <a:latin typeface="Arial" panose="020B0604020202020204" pitchFamily="34" charset="0"/>
                <a:cs typeface="Arial" panose="020B0604020202020204" pitchFamily="34" charset="0"/>
              </a:rPr>
              <a:t>xS</a:t>
            </a:r>
            <a:r>
              <a:rPr lang="en-GB" altLang="cs-CZ" sz="2000" dirty="0">
                <a:latin typeface="Arial" panose="020B0604020202020204" pitchFamily="34" charset="0"/>
                <a:cs typeface="Arial" panose="020B0604020202020204" pitchFamily="34" charset="0"/>
              </a:rPr>
              <a:t> = (NH</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a:t>
            </a:r>
            <a:r>
              <a:rPr lang="en-GB" altLang="cs-CZ" sz="2000" baseline="-25000" dirty="0">
                <a:latin typeface="Arial" panose="020B0604020202020204" pitchFamily="34" charset="0"/>
                <a:cs typeface="Arial" panose="020B0604020202020204" pitchFamily="34" charset="0"/>
              </a:rPr>
              <a:t>x+1</a:t>
            </a:r>
          </a:p>
          <a:p>
            <a:pPr marL="0" indent="0" eaLnBrk="1" hangingPunct="1">
              <a:lnSpc>
                <a:spcPct val="90000"/>
              </a:lnSpc>
              <a:buNone/>
            </a:pPr>
            <a:r>
              <a:rPr lang="cs-CZ"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reakce</a:t>
            </a:r>
            <a:r>
              <a:rPr lang="en-GB"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je </a:t>
            </a:r>
            <a:r>
              <a:rPr lang="en-GB" altLang="cs-CZ" sz="2000" dirty="0" err="1">
                <a:latin typeface="Arial" panose="020B0604020202020204" pitchFamily="34" charset="0"/>
                <a:cs typeface="Arial" panose="020B0604020202020204" pitchFamily="34" charset="0"/>
              </a:rPr>
              <a:t>vratná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za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studena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probíhá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zleva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doprava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za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tepla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naopak</a:t>
            </a:r>
            <a:r>
              <a:rPr lang="en-GB"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 </a:t>
            </a:r>
          </a:p>
          <a:p>
            <a:pPr marL="0" indent="0" eaLnBrk="1" hangingPunct="1">
              <a:lnSpc>
                <a:spcPct val="90000"/>
              </a:lnSpc>
              <a:buNone/>
            </a:pPr>
            <a:r>
              <a:rPr lang="cs-CZ"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lze</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uvolnit</a:t>
            </a:r>
            <a:r>
              <a:rPr lang="cs-CZ" altLang="cs-CZ" sz="2000" dirty="0">
                <a:latin typeface="Arial" panose="020B0604020202020204" pitchFamily="34" charset="0"/>
                <a:cs typeface="Arial" panose="020B0604020202020204" pitchFamily="34" charset="0"/>
              </a:rPr>
              <a:t>.</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extrah</a:t>
            </a:r>
            <a:r>
              <a:rPr lang="cs-CZ" altLang="cs-CZ" sz="2000" dirty="0">
                <a:latin typeface="Arial" panose="020B0604020202020204" pitchFamily="34" charset="0"/>
                <a:cs typeface="Arial" panose="020B0604020202020204" pitchFamily="34" charset="0"/>
              </a:rPr>
              <a:t>ovanou</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síru</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zah</a:t>
            </a:r>
            <a:r>
              <a:rPr lang="cs-CZ" altLang="cs-CZ" sz="2000" dirty="0">
                <a:latin typeface="Arial" panose="020B0604020202020204" pitchFamily="34" charset="0"/>
                <a:cs typeface="Arial" panose="020B0604020202020204" pitchFamily="34" charset="0"/>
              </a:rPr>
              <a:t>ř</a:t>
            </a:r>
            <a:r>
              <a:rPr lang="en-GB" altLang="cs-CZ" sz="2000" dirty="0" err="1">
                <a:latin typeface="Arial" panose="020B0604020202020204" pitchFamily="34" charset="0"/>
                <a:cs typeface="Arial" panose="020B0604020202020204" pitchFamily="34" charset="0"/>
              </a:rPr>
              <a:t>átím</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roztoku</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polysulfidu</a:t>
            </a:r>
            <a:r>
              <a:rPr lang="cs-CZ" altLang="cs-CZ" sz="2000" dirty="0">
                <a:latin typeface="Arial" panose="020B0604020202020204" pitchFamily="34" charset="0"/>
                <a:cs typeface="Arial" panose="020B0604020202020204" pitchFamily="34" charset="0"/>
              </a:rPr>
              <a:t>.</a:t>
            </a:r>
          </a:p>
          <a:p>
            <a:pPr marL="0" indent="0" eaLnBrk="1" hangingPunct="1">
              <a:lnSpc>
                <a:spcPct val="90000"/>
              </a:lnSpc>
              <a:buNone/>
            </a:pPr>
            <a:endParaRPr lang="cs-CZ" altLang="cs-CZ" sz="2000" dirty="0">
              <a:latin typeface="Arial" panose="020B0604020202020204" pitchFamily="34" charset="0"/>
              <a:cs typeface="Arial" panose="020B0604020202020204" pitchFamily="34" charset="0"/>
            </a:endParaRPr>
          </a:p>
          <a:p>
            <a:pPr>
              <a:buNone/>
            </a:pPr>
            <a:r>
              <a:rPr lang="cs-CZ" altLang="cs-CZ" sz="2000" dirty="0">
                <a:latin typeface="Arial" panose="020B0604020202020204" pitchFamily="34" charset="0"/>
                <a:cs typeface="Arial" panose="020B0604020202020204" pitchFamily="34" charset="0"/>
              </a:rPr>
              <a:t>2) z pyritu tepelným rozkladem při redukčním tavení s koksem ve vysoké peci</a:t>
            </a:r>
            <a:endParaRPr lang="cs-CZ" altLang="cs-CZ" sz="2000" b="1" u="sng" dirty="0">
              <a:latin typeface="Arial" panose="020B0604020202020204" pitchFamily="34" charset="0"/>
              <a:cs typeface="Arial" panose="020B0604020202020204" pitchFamily="34" charset="0"/>
            </a:endParaRPr>
          </a:p>
          <a:p>
            <a:pPr>
              <a:buNone/>
            </a:pPr>
            <a:r>
              <a:rPr lang="cs-CZ" altLang="cs-CZ" sz="2000" dirty="0">
                <a:latin typeface="Arial" panose="020B0604020202020204" pitchFamily="34" charset="0"/>
                <a:cs typeface="Arial" panose="020B0604020202020204" pitchFamily="34" charset="0"/>
              </a:rPr>
              <a:t>				FeS</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FeS</a:t>
            </a:r>
            <a:r>
              <a:rPr lang="cs-CZ" altLang="cs-CZ" sz="2000" dirty="0">
                <a:latin typeface="Arial" panose="020B0604020202020204" pitchFamily="34" charset="0"/>
                <a:cs typeface="Arial" panose="020B0604020202020204" pitchFamily="34" charset="0"/>
              </a:rPr>
              <a:t> + S</a:t>
            </a:r>
            <a:r>
              <a:rPr lang="cs-CZ" altLang="cs-CZ" sz="2000" dirty="0">
                <a:latin typeface="Arial" panose="020B0604020202020204" pitchFamily="34" charset="0"/>
                <a:cs typeface="Arial" panose="020B0604020202020204" pitchFamily="34" charset="0"/>
                <a:sym typeface="Symbol" pitchFamily="18" charset="2"/>
              </a:rPr>
              <a:t></a:t>
            </a:r>
            <a:endParaRPr lang="cs-CZ" alt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6284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hra, hodiny, stůl&#10;&#10;Popis byl vytvořen automaticky">
            <a:extLst>
              <a:ext uri="{FF2B5EF4-FFF2-40B4-BE49-F238E27FC236}">
                <a16:creationId xmlns:a16="http://schemas.microsoft.com/office/drawing/2014/main" id="{F840D376-1DB8-4C4C-999D-94DE3401F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124200"/>
            <a:ext cx="1524000" cy="1524000"/>
          </a:xfrm>
          <a:prstGeom prst="rect">
            <a:avLst/>
          </a:prstGeom>
        </p:spPr>
      </p:pic>
      <p:pic>
        <p:nvPicPr>
          <p:cNvPr id="9" name="Obrázek 8">
            <a:extLst>
              <a:ext uri="{FF2B5EF4-FFF2-40B4-BE49-F238E27FC236}">
                <a16:creationId xmlns:a16="http://schemas.microsoft.com/office/drawing/2014/main" id="{74A08AA2-F715-47D3-8957-67CE99974AD4}"/>
              </a:ext>
            </a:extLst>
          </p:cNvPr>
          <p:cNvPicPr>
            <a:picLocks noChangeAspect="1"/>
          </p:cNvPicPr>
          <p:nvPr/>
        </p:nvPicPr>
        <p:blipFill>
          <a:blip r:embed="rId3"/>
          <a:stretch>
            <a:fillRect/>
          </a:stretch>
        </p:blipFill>
        <p:spPr>
          <a:xfrm>
            <a:off x="3124200" y="2971800"/>
            <a:ext cx="2555875" cy="1333500"/>
          </a:xfrm>
          <a:prstGeom prst="rect">
            <a:avLst/>
          </a:prstGeom>
        </p:spPr>
      </p:pic>
      <p:sp>
        <p:nvSpPr>
          <p:cNvPr id="4" name="Obdélník 3"/>
          <p:cNvSpPr/>
          <p:nvPr/>
        </p:nvSpPr>
        <p:spPr>
          <a:xfrm>
            <a:off x="228600" y="304800"/>
            <a:ext cx="8763000" cy="2585323"/>
          </a:xfrm>
          <a:prstGeom prst="rect">
            <a:avLst/>
          </a:prstGeom>
        </p:spPr>
        <p:txBody>
          <a:bodyPr wrap="square">
            <a:spAutoFit/>
          </a:bodyPr>
          <a:lstStyle/>
          <a:p>
            <a:pPr>
              <a:lnSpc>
                <a:spcPct val="90000"/>
              </a:lnSpc>
            </a:pPr>
            <a:r>
              <a:rPr lang="en-GB" altLang="cs-CZ" sz="2000" b="1" dirty="0" err="1">
                <a:latin typeface="Arial" panose="020B0604020202020204" pitchFamily="34" charset="0"/>
                <a:cs typeface="Arial" panose="020B0604020202020204" pitchFamily="34" charset="0"/>
              </a:rPr>
              <a:t>Síra</a:t>
            </a:r>
            <a:r>
              <a:rPr lang="en-GB" altLang="cs-CZ" sz="2000" b="1" dirty="0">
                <a:latin typeface="Arial" panose="020B0604020202020204" pitchFamily="34" charset="0"/>
                <a:cs typeface="Arial" panose="020B0604020202020204" pitchFamily="34" charset="0"/>
              </a:rPr>
              <a:t>:</a:t>
            </a:r>
            <a:endParaRPr lang="en-GB" altLang="cs-CZ" sz="2000" dirty="0">
              <a:latin typeface="Arial" panose="020B0604020202020204" pitchFamily="34" charset="0"/>
              <a:cs typeface="Arial" panose="020B0604020202020204" pitchFamily="34" charset="0"/>
            </a:endParaRPr>
          </a:p>
          <a:p>
            <a:pPr>
              <a:lnSpc>
                <a:spcPct val="90000"/>
              </a:lnSpc>
            </a:pPr>
            <a:endParaRPr lang="cs-CZ" altLang="cs-CZ" sz="2000" dirty="0">
              <a:latin typeface="Arial" panose="020B0604020202020204" pitchFamily="34" charset="0"/>
              <a:cs typeface="Arial" panose="020B0604020202020204" pitchFamily="34" charset="0"/>
            </a:endParaRPr>
          </a:p>
          <a:p>
            <a:pPr>
              <a:lnSpc>
                <a:spcPct val="90000"/>
              </a:lnSpc>
            </a:pPr>
            <a:r>
              <a:rPr lang="cs-CZ" altLang="cs-CZ" sz="2000" dirty="0">
                <a:latin typeface="Arial" panose="020B0604020202020204" pitchFamily="34" charset="0"/>
                <a:cs typeface="Arial" panose="020B0604020202020204" pitchFamily="34" charset="0"/>
              </a:rPr>
              <a:t>k </a:t>
            </a:r>
            <a:r>
              <a:rPr lang="en-GB" altLang="cs-CZ" sz="2000" dirty="0" err="1">
                <a:latin typeface="Arial" panose="020B0604020202020204" pitchFamily="34" charset="0"/>
                <a:cs typeface="Arial" panose="020B0604020202020204" pitchFamily="34" charset="0"/>
              </a:rPr>
              <a:t>výrob</a:t>
            </a:r>
            <a:r>
              <a:rPr lang="cs-CZ" altLang="cs-CZ" sz="2000" dirty="0">
                <a:latin typeface="Arial" panose="020B0604020202020204" pitchFamily="34" charset="0"/>
                <a:cs typeface="Arial" panose="020B0604020202020204" pitchFamily="34" charset="0"/>
              </a:rPr>
              <a:t>ě</a:t>
            </a:r>
            <a:r>
              <a:rPr lang="en-GB" altLang="cs-CZ" sz="2000" dirty="0">
                <a:latin typeface="Arial" panose="020B0604020202020204" pitchFamily="34" charset="0"/>
                <a:cs typeface="Arial" panose="020B0604020202020204" pitchFamily="34" charset="0"/>
              </a:rPr>
              <a:t> H</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SO</a:t>
            </a:r>
            <a:r>
              <a:rPr lang="en-GB" altLang="cs-CZ" sz="2000" baseline="-25000" dirty="0">
                <a:latin typeface="Arial" panose="020B0604020202020204" pitchFamily="34" charset="0"/>
                <a:cs typeface="Arial" panose="020B0604020202020204" pitchFamily="34" charset="0"/>
              </a:rPr>
              <a:t>4</a:t>
            </a:r>
            <a:r>
              <a:rPr lang="en-GB" altLang="cs-CZ" sz="2000" dirty="0">
                <a:latin typeface="Arial" panose="020B0604020202020204" pitchFamily="34" charset="0"/>
                <a:cs typeface="Arial" panose="020B0604020202020204" pitchFamily="34" charset="0"/>
              </a:rPr>
              <a:t>, CS</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sirných</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barviv</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zápalek</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lé</a:t>
            </a:r>
            <a:r>
              <a:rPr lang="cs-CZ" altLang="cs-CZ" sz="2000" dirty="0">
                <a:latin typeface="Arial" panose="020B0604020202020204" pitchFamily="34" charset="0"/>
                <a:cs typeface="Arial" panose="020B0604020202020204" pitchFamily="34" charset="0"/>
              </a:rPr>
              <a:t>č</a:t>
            </a:r>
            <a:r>
              <a:rPr lang="en-GB" altLang="cs-CZ" sz="2000" dirty="0">
                <a:latin typeface="Arial" panose="020B0604020202020204" pitchFamily="34" charset="0"/>
                <a:cs typeface="Arial" panose="020B0604020202020204" pitchFamily="34" charset="0"/>
              </a:rPr>
              <a:t>iv, </a:t>
            </a:r>
            <a:r>
              <a:rPr lang="en-GB" altLang="cs-CZ" sz="2000" dirty="0" err="1">
                <a:latin typeface="Arial" panose="020B0604020202020204" pitchFamily="34" charset="0"/>
                <a:cs typeface="Arial" panose="020B0604020202020204" pitchFamily="34" charset="0"/>
              </a:rPr>
              <a:t>použití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i</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jako</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pesticid</a:t>
            </a:r>
            <a:r>
              <a:rPr lang="en-GB" altLang="cs-CZ" sz="2000" dirty="0">
                <a:latin typeface="Arial" panose="020B0604020202020204" pitchFamily="34" charset="0"/>
                <a:cs typeface="Arial" panose="020B0604020202020204" pitchFamily="34" charset="0"/>
              </a:rPr>
              <a:t> a </a:t>
            </a:r>
            <a:r>
              <a:rPr lang="cs-CZ" altLang="cs-CZ" sz="2000" dirty="0">
                <a:latin typeface="Arial" panose="020B0604020202020204" pitchFamily="34" charset="0"/>
                <a:cs typeface="Arial" panose="020B0604020202020204" pitchFamily="34" charset="0"/>
              </a:rPr>
              <a:t>příprav</a:t>
            </a:r>
            <a:r>
              <a:rPr lang="en-US" altLang="cs-CZ" sz="2000" dirty="0">
                <a:latin typeface="Arial" panose="020B0604020202020204" pitchFamily="34" charset="0"/>
                <a:cs typeface="Arial" panose="020B0604020202020204" pitchFamily="34" charset="0"/>
              </a:rPr>
              <a:t>e</a:t>
            </a:r>
            <a:r>
              <a:rPr lang="cs-CZ" altLang="cs-CZ" sz="2000" dirty="0">
                <a:latin typeface="Arial" panose="020B0604020202020204" pitchFamily="34" charset="0"/>
                <a:cs typeface="Arial" panose="020B0604020202020204" pitchFamily="34" charset="0"/>
              </a:rPr>
              <a:t>k proti houbám</a:t>
            </a:r>
            <a:r>
              <a:rPr lang="en-US" altLang="cs-CZ" sz="2000" dirty="0">
                <a:latin typeface="Arial" panose="020B0604020202020204" pitchFamily="34" charset="0"/>
                <a:cs typeface="Arial" panose="020B0604020202020204" pitchFamily="34" charset="0"/>
              </a:rPr>
              <a:t>.</a:t>
            </a:r>
            <a:endParaRPr lang="el-GR" altLang="cs-CZ" sz="2000" dirty="0">
              <a:latin typeface="Arial" panose="020B0604020202020204" pitchFamily="34" charset="0"/>
              <a:cs typeface="Arial" panose="020B0604020202020204" pitchFamily="34" charset="0"/>
            </a:endParaRPr>
          </a:p>
          <a:p>
            <a:pPr>
              <a:lnSpc>
                <a:spcPct val="90000"/>
              </a:lnSpc>
            </a:pPr>
            <a:endParaRPr lang="cs-CZ" altLang="cs-CZ" sz="2000" dirty="0">
              <a:latin typeface="Arial" panose="020B0604020202020204" pitchFamily="34" charset="0"/>
              <a:cs typeface="Arial" panose="020B0604020202020204" pitchFamily="34" charset="0"/>
            </a:endParaRPr>
          </a:p>
          <a:p>
            <a:pPr algn="just">
              <a:lnSpc>
                <a:spcPct val="90000"/>
              </a:lnSpc>
            </a:pPr>
            <a:r>
              <a:rPr lang="cs-CZ" altLang="cs-CZ" sz="2000" dirty="0" err="1">
                <a:latin typeface="Arial" panose="020B0604020202020204" pitchFamily="34" charset="0"/>
                <a:cs typeface="Arial" panose="020B0604020202020204" pitchFamily="34" charset="0"/>
              </a:rPr>
              <a:t>Sí</a:t>
            </a:r>
            <a:r>
              <a:rPr lang="en-US" altLang="cs-CZ" sz="2000" dirty="0">
                <a:latin typeface="Arial" panose="020B0604020202020204" pitchFamily="34" charset="0"/>
                <a:cs typeface="Arial" panose="020B0604020202020204" pitchFamily="34" charset="0"/>
              </a:rPr>
              <a:t>r</a:t>
            </a:r>
            <a:r>
              <a:rPr lang="cs-CZ" altLang="cs-CZ" sz="2000" dirty="0">
                <a:latin typeface="Arial" panose="020B0604020202020204" pitchFamily="34" charset="0"/>
                <a:cs typeface="Arial" panose="020B0604020202020204" pitchFamily="34" charset="0"/>
              </a:rPr>
              <a:t>a je </a:t>
            </a:r>
            <a:r>
              <a:rPr lang="cs-CZ" altLang="cs-CZ" sz="2000" b="1" dirty="0">
                <a:latin typeface="Arial" panose="020B0604020202020204" pitchFamily="34" charset="0"/>
                <a:cs typeface="Arial" panose="020B0604020202020204" pitchFamily="34" charset="0"/>
              </a:rPr>
              <a:t>biogenní p</a:t>
            </a:r>
            <a:r>
              <a:rPr lang="en-US" altLang="cs-CZ" sz="2000" b="1" dirty="0" err="1">
                <a:latin typeface="Arial" panose="020B0604020202020204" pitchFamily="34" charset="0"/>
                <a:cs typeface="Arial" panose="020B0604020202020204" pitchFamily="34" charset="0"/>
              </a:rPr>
              <a:t>rv</a:t>
            </a:r>
            <a:r>
              <a:rPr lang="cs-CZ" altLang="cs-CZ" sz="2000" b="1" dirty="0">
                <a:latin typeface="Arial" panose="020B0604020202020204" pitchFamily="34" charset="0"/>
                <a:cs typeface="Arial" panose="020B0604020202020204" pitchFamily="34" charset="0"/>
              </a:rPr>
              <a:t>e</a:t>
            </a:r>
            <a:r>
              <a:rPr lang="en-US" altLang="cs-CZ" sz="2000" b="1" dirty="0">
                <a:latin typeface="Arial" panose="020B0604020202020204" pitchFamily="34" charset="0"/>
                <a:cs typeface="Arial" panose="020B0604020202020204" pitchFamily="34" charset="0"/>
              </a:rPr>
              <a:t>k</a:t>
            </a:r>
            <a:r>
              <a:rPr lang="cs-CZ" altLang="cs-CZ"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aminokyseliny </a:t>
            </a:r>
            <a:r>
              <a:rPr lang="cs-CZ" sz="2000" dirty="0" err="1">
                <a:latin typeface="Arial" panose="020B0604020202020204" pitchFamily="34" charset="0"/>
                <a:cs typeface="Arial" panose="020B0604020202020204" pitchFamily="34" charset="0"/>
              </a:rPr>
              <a:t>methionin</a:t>
            </a:r>
            <a:r>
              <a:rPr lang="cs-CZ" sz="2000" dirty="0">
                <a:latin typeface="Arial" panose="020B0604020202020204" pitchFamily="34" charset="0"/>
                <a:cs typeface="Arial" panose="020B0604020202020204" pitchFamily="34" charset="0"/>
              </a:rPr>
              <a:t> a cystein, penicilin, (</a:t>
            </a:r>
            <a:r>
              <a:rPr lang="cs-CZ" sz="2000" i="1" dirty="0">
                <a:latin typeface="Arial" panose="020B0604020202020204" pitchFamily="34" charset="0"/>
                <a:cs typeface="Arial" panose="020B0604020202020204" pitchFamily="34" charset="0"/>
              </a:rPr>
              <a:t>E</a:t>
            </a:r>
            <a:r>
              <a:rPr lang="cs-CZ" sz="2000" dirty="0">
                <a:latin typeface="Arial" panose="020B0604020202020204" pitchFamily="34" charset="0"/>
                <a:cs typeface="Arial" panose="020B0604020202020204" pitchFamily="34" charset="0"/>
              </a:rPr>
              <a:t>)-2-buten-1-thiol a 3-methyl-1-butaethiol (pachové žlázy skunka), </a:t>
            </a:r>
            <a:r>
              <a:rPr lang="cs-CZ" sz="2000" dirty="0" err="1">
                <a:latin typeface="Arial" panose="020B0604020202020204" pitchFamily="34" charset="0"/>
                <a:cs typeface="Arial" panose="020B0604020202020204" pitchFamily="34" charset="0"/>
              </a:rPr>
              <a:t>thietany</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dithiolany</a:t>
            </a:r>
            <a:r>
              <a:rPr lang="cs-CZ" sz="2000" dirty="0">
                <a:latin typeface="Arial" panose="020B0604020202020204" pitchFamily="34" charset="0"/>
                <a:cs typeface="Arial" panose="020B0604020202020204" pitchFamily="34" charset="0"/>
              </a:rPr>
              <a:t> (pachové žlázy tchoře), aj.</a:t>
            </a:r>
            <a:endParaRPr lang="en-US" altLang="cs-CZ" sz="2000" dirty="0">
              <a:solidFill>
                <a:srgbClr val="FF0000"/>
              </a:solidFill>
              <a:latin typeface="Arial" panose="020B0604020202020204" pitchFamily="34" charset="0"/>
              <a:cs typeface="Arial" panose="020B0604020202020204" pitchFamily="34" charset="0"/>
            </a:endParaRPr>
          </a:p>
          <a:p>
            <a:pPr>
              <a:lnSpc>
                <a:spcPct val="90000"/>
              </a:lnSpc>
            </a:pPr>
            <a:endParaRPr lang="en-US" altLang="cs-CZ" sz="2000" dirty="0">
              <a:solidFill>
                <a:srgbClr val="FF0000"/>
              </a:solidFill>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3B376822-1862-40E2-B054-A0A6EFF97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334000"/>
            <a:ext cx="5121934" cy="1085850"/>
          </a:xfrm>
          <a:prstGeom prst="rect">
            <a:avLst/>
          </a:prstGeom>
        </p:spPr>
      </p:pic>
      <p:pic>
        <p:nvPicPr>
          <p:cNvPr id="6" name="Obrázek 5" descr="Obsah obrázku tráva, zvíře, savci, exteriér&#10;&#10;Popis byl vytvořen automaticky">
            <a:extLst>
              <a:ext uri="{FF2B5EF4-FFF2-40B4-BE49-F238E27FC236}">
                <a16:creationId xmlns:a16="http://schemas.microsoft.com/office/drawing/2014/main" id="{BD7C31A2-6D07-4267-B71B-8021E00E99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4800600"/>
            <a:ext cx="3197352" cy="1926529"/>
          </a:xfrm>
          <a:prstGeom prst="rect">
            <a:avLst/>
          </a:prstGeom>
        </p:spPr>
      </p:pic>
      <p:pic>
        <p:nvPicPr>
          <p:cNvPr id="8" name="Obrázek 7" descr="Obsah obrázku stůl&#10;&#10;Popis byl vytvořen automaticky">
            <a:extLst>
              <a:ext uri="{FF2B5EF4-FFF2-40B4-BE49-F238E27FC236}">
                <a16:creationId xmlns:a16="http://schemas.microsoft.com/office/drawing/2014/main" id="{3AEFBF2E-39F1-4C10-AA5D-E9A1071653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3124200"/>
            <a:ext cx="1447800" cy="1447800"/>
          </a:xfrm>
          <a:prstGeom prst="rect">
            <a:avLst/>
          </a:prstGeom>
        </p:spPr>
      </p:pic>
      <p:pic>
        <p:nvPicPr>
          <p:cNvPr id="13" name="Obrázek 12" descr="Obsah obrázku zvíře, savci, exteriér, tráva&#10;&#10;Popis byl vytvořen automaticky">
            <a:extLst>
              <a:ext uri="{FF2B5EF4-FFF2-40B4-BE49-F238E27FC236}">
                <a16:creationId xmlns:a16="http://schemas.microsoft.com/office/drawing/2014/main" id="{736E4CC0-BDC5-45EB-932B-616F793DFE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2514599"/>
            <a:ext cx="3073961" cy="1948891"/>
          </a:xfrm>
          <a:prstGeom prst="rect">
            <a:avLst/>
          </a:prstGeom>
        </p:spPr>
      </p:pic>
    </p:spTree>
    <p:extLst>
      <p:ext uri="{BB962C8B-B14F-4D97-AF65-F5344CB8AC3E}">
        <p14:creationId xmlns:p14="http://schemas.microsoft.com/office/powerpoint/2010/main" val="26358018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057400"/>
            <a:ext cx="8763000" cy="3083921"/>
          </a:xfrm>
          <a:prstGeom prst="rect">
            <a:avLst/>
          </a:prstGeom>
        </p:spPr>
        <p:txBody>
          <a:bodyPr wrap="square">
            <a:spAutoFit/>
          </a:bodyPr>
          <a:lstStyle/>
          <a:p>
            <a:pPr>
              <a:lnSpc>
                <a:spcPct val="90000"/>
              </a:lnSpc>
            </a:pPr>
            <a:endParaRPr lang="en-US" altLang="cs-CZ" sz="2000" dirty="0">
              <a:solidFill>
                <a:srgbClr val="FF0000"/>
              </a:solidFill>
              <a:latin typeface="Arial" panose="020B0604020202020204" pitchFamily="34" charset="0"/>
              <a:cs typeface="Arial" panose="020B0604020202020204" pitchFamily="34" charset="0"/>
            </a:endParaRPr>
          </a:p>
          <a:p>
            <a:pPr algn="just">
              <a:lnSpc>
                <a:spcPct val="90000"/>
              </a:lnSpc>
            </a:pPr>
            <a:r>
              <a:rPr lang="cs-CZ" sz="2000" b="1" i="1" dirty="0">
                <a:latin typeface="Arial" panose="020B0604020202020204" pitchFamily="34" charset="0"/>
                <a:cs typeface="Arial" panose="020B0604020202020204" pitchFamily="34" charset="0"/>
              </a:rPr>
              <a:t>Sirné bakterie </a:t>
            </a:r>
            <a:endParaRPr lang="en-US" sz="2000" b="1" i="1" dirty="0">
              <a:latin typeface="Arial" panose="020B0604020202020204" pitchFamily="34" charset="0"/>
              <a:cs typeface="Arial" panose="020B0604020202020204" pitchFamily="34" charset="0"/>
            </a:endParaRPr>
          </a:p>
          <a:p>
            <a:pPr algn="just">
              <a:lnSpc>
                <a:spcPct val="90000"/>
              </a:lnSpc>
            </a:pPr>
            <a:r>
              <a:rPr lang="en-US" sz="2000" dirty="0">
                <a:cs typeface="Arial" panose="020B0604020202020204" pitchFamily="34" charset="0"/>
              </a:rPr>
              <a:t>   </a:t>
            </a:r>
            <a:r>
              <a:rPr lang="cs-CZ" sz="2000" dirty="0">
                <a:cs typeface="Arial" panose="020B0604020202020204" pitchFamily="34" charset="0"/>
              </a:rPr>
              <a:t>jsou heterogenní skupinou bakterií, v jejichž energetickém metabolismu hraje důležitou roli síra či její anorganické sloučeniny. </a:t>
            </a:r>
            <a:endParaRPr lang="en-US" sz="2000" dirty="0">
              <a:cs typeface="Arial" panose="020B0604020202020204" pitchFamily="34" charset="0"/>
            </a:endParaRPr>
          </a:p>
          <a:p>
            <a:pPr algn="just">
              <a:lnSpc>
                <a:spcPct val="90000"/>
              </a:lnSpc>
            </a:pPr>
            <a:endParaRPr lang="en-US" sz="800" dirty="0">
              <a:cs typeface="Arial" panose="020B0604020202020204" pitchFamily="34" charset="0"/>
            </a:endParaRPr>
          </a:p>
          <a:p>
            <a:pPr algn="just">
              <a:lnSpc>
                <a:spcPct val="90000"/>
              </a:lnSpc>
            </a:pPr>
            <a:r>
              <a:rPr lang="en-US" sz="2000" b="1" dirty="0">
                <a:cs typeface="Arial" panose="020B0604020202020204" pitchFamily="34" charset="0"/>
              </a:rPr>
              <a:t>  </a:t>
            </a:r>
            <a:r>
              <a:rPr lang="cs-CZ" sz="2000" i="1" dirty="0">
                <a:cs typeface="Arial" panose="020B0604020202020204" pitchFamily="34" charset="0"/>
              </a:rPr>
              <a:t>Síru oxidující bakterie</a:t>
            </a:r>
            <a:r>
              <a:rPr lang="cs-CZ" sz="2000" dirty="0">
                <a:cs typeface="Arial" panose="020B0604020202020204" pitchFamily="34" charset="0"/>
              </a:rPr>
              <a:t> oxidují elementární síru či její anorganické sloučeniny, a to za účelem získání energie. Oxidací síry a sirovodíku na sírany vznikají meziprodukty </a:t>
            </a:r>
            <a:r>
              <a:rPr lang="en-US" sz="2000" dirty="0">
                <a:cs typeface="Arial" panose="020B0604020202020204" pitchFamily="34" charset="0"/>
              </a:rPr>
              <a:t>-</a:t>
            </a:r>
            <a:r>
              <a:rPr lang="cs-CZ" sz="2000" dirty="0">
                <a:cs typeface="Arial" panose="020B0604020202020204" pitchFamily="34" charset="0"/>
              </a:rPr>
              <a:t> </a:t>
            </a:r>
            <a:r>
              <a:rPr lang="cs-CZ" sz="2000" dirty="0" err="1">
                <a:cs typeface="Arial" panose="020B0604020202020204" pitchFamily="34" charset="0"/>
              </a:rPr>
              <a:t>thiosírany</a:t>
            </a:r>
            <a:r>
              <a:rPr lang="cs-CZ" sz="2000" dirty="0">
                <a:cs typeface="Arial" panose="020B0604020202020204" pitchFamily="34" charset="0"/>
              </a:rPr>
              <a:t>, </a:t>
            </a:r>
            <a:r>
              <a:rPr lang="cs-CZ" sz="2000" dirty="0" err="1">
                <a:cs typeface="Arial" panose="020B0604020202020204" pitchFamily="34" charset="0"/>
              </a:rPr>
              <a:t>tetrathionáty</a:t>
            </a:r>
            <a:r>
              <a:rPr lang="cs-CZ" sz="2000" dirty="0">
                <a:cs typeface="Arial" panose="020B0604020202020204" pitchFamily="34" charset="0"/>
              </a:rPr>
              <a:t> a siřičitany. Do procesu oxidace je zahrnuta tvorba ATP (oxidativní fosforylací). </a:t>
            </a:r>
            <a:endParaRPr lang="en-US" sz="2000" dirty="0">
              <a:cs typeface="Arial" panose="020B0604020202020204" pitchFamily="34" charset="0"/>
            </a:endParaRPr>
          </a:p>
          <a:p>
            <a:pPr algn="just">
              <a:lnSpc>
                <a:spcPct val="90000"/>
              </a:lnSpc>
            </a:pPr>
            <a:endParaRPr lang="en-US" sz="800" dirty="0">
              <a:cs typeface="Arial" panose="020B0604020202020204" pitchFamily="34" charset="0"/>
            </a:endParaRPr>
          </a:p>
          <a:p>
            <a:pPr algn="just">
              <a:lnSpc>
                <a:spcPct val="90000"/>
              </a:lnSpc>
            </a:pPr>
            <a:r>
              <a:rPr lang="en-US" sz="2000" b="1" dirty="0">
                <a:cs typeface="Arial" panose="020B0604020202020204" pitchFamily="34" charset="0"/>
              </a:rPr>
              <a:t>  </a:t>
            </a:r>
            <a:r>
              <a:rPr lang="cs-CZ" sz="2000" i="1" dirty="0">
                <a:cs typeface="Arial" panose="020B0604020202020204" pitchFamily="34" charset="0"/>
              </a:rPr>
              <a:t>Síru redukující bakterie</a:t>
            </a:r>
            <a:r>
              <a:rPr lang="cs-CZ" sz="2000" dirty="0">
                <a:cs typeface="Arial" panose="020B0604020202020204" pitchFamily="34" charset="0"/>
              </a:rPr>
              <a:t> jsou druhy, které používají sirné sloučeniny (např. sírany) jako elektronové akceptory – podobně jako například živočichové dýchají kyslík.</a:t>
            </a:r>
            <a:endParaRPr lang="cs-CZ" altLang="cs-CZ" sz="2000" dirty="0">
              <a:solidFill>
                <a:srgbClr val="FF0000"/>
              </a:solidFill>
              <a:cs typeface="Arial" panose="020B0604020202020204" pitchFamily="34" charset="0"/>
            </a:endParaRPr>
          </a:p>
        </p:txBody>
      </p:sp>
      <p:pic>
        <p:nvPicPr>
          <p:cNvPr id="11266" name="Picture 2" descr="Nalezený obrázek pro penicillin">
            <a:extLst>
              <a:ext uri="{FF2B5EF4-FFF2-40B4-BE49-F238E27FC236}">
                <a16:creationId xmlns:a16="http://schemas.microsoft.com/office/drawing/2014/main" id="{D5002904-329F-4382-BAF1-C3E79B847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0480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kreslení&#10;&#10;Popis byl vytvořen automaticky">
            <a:extLst>
              <a:ext uri="{FF2B5EF4-FFF2-40B4-BE49-F238E27FC236}">
                <a16:creationId xmlns:a16="http://schemas.microsoft.com/office/drawing/2014/main" id="{79C3131A-13F3-4DEC-928A-D69DB9A12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04800"/>
            <a:ext cx="2092448" cy="1343025"/>
          </a:xfrm>
          <a:prstGeom prst="rect">
            <a:avLst/>
          </a:prstGeom>
        </p:spPr>
      </p:pic>
      <p:pic>
        <p:nvPicPr>
          <p:cNvPr id="6" name="Obrázek 5">
            <a:extLst>
              <a:ext uri="{FF2B5EF4-FFF2-40B4-BE49-F238E27FC236}">
                <a16:creationId xmlns:a16="http://schemas.microsoft.com/office/drawing/2014/main" id="{D1D9CBDC-FCDA-4226-8081-717342DAF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457200"/>
            <a:ext cx="3014505" cy="1371600"/>
          </a:xfrm>
          <a:prstGeom prst="rect">
            <a:avLst/>
          </a:prstGeom>
        </p:spPr>
      </p:pic>
      <p:sp>
        <p:nvSpPr>
          <p:cNvPr id="7" name="TextovéPole 6">
            <a:extLst>
              <a:ext uri="{FF2B5EF4-FFF2-40B4-BE49-F238E27FC236}">
                <a16:creationId xmlns:a16="http://schemas.microsoft.com/office/drawing/2014/main" id="{BCB9D3AB-2AB3-4886-AD4E-26867DF25E67}"/>
              </a:ext>
            </a:extLst>
          </p:cNvPr>
          <p:cNvSpPr txBox="1"/>
          <p:nvPr/>
        </p:nvSpPr>
        <p:spPr>
          <a:xfrm>
            <a:off x="609600" y="1752600"/>
            <a:ext cx="836319" cy="369332"/>
          </a:xfrm>
          <a:prstGeom prst="rect">
            <a:avLst/>
          </a:prstGeom>
          <a:noFill/>
        </p:spPr>
        <p:txBody>
          <a:bodyPr wrap="none" rtlCol="0">
            <a:spAutoFit/>
          </a:bodyPr>
          <a:lstStyle/>
          <a:p>
            <a:r>
              <a:rPr lang="en-US" dirty="0" err="1"/>
              <a:t>cystein</a:t>
            </a:r>
            <a:endParaRPr lang="en-US" dirty="0"/>
          </a:p>
        </p:txBody>
      </p:sp>
      <p:sp>
        <p:nvSpPr>
          <p:cNvPr id="9" name="TextovéPole 8">
            <a:extLst>
              <a:ext uri="{FF2B5EF4-FFF2-40B4-BE49-F238E27FC236}">
                <a16:creationId xmlns:a16="http://schemas.microsoft.com/office/drawing/2014/main" id="{06DA63DD-6F0F-437C-87BD-EDD6B03E342B}"/>
              </a:ext>
            </a:extLst>
          </p:cNvPr>
          <p:cNvSpPr txBox="1"/>
          <p:nvPr/>
        </p:nvSpPr>
        <p:spPr>
          <a:xfrm>
            <a:off x="2895600" y="1752600"/>
            <a:ext cx="1153264" cy="369332"/>
          </a:xfrm>
          <a:prstGeom prst="rect">
            <a:avLst/>
          </a:prstGeom>
          <a:noFill/>
        </p:spPr>
        <p:txBody>
          <a:bodyPr wrap="none" rtlCol="0">
            <a:spAutoFit/>
          </a:bodyPr>
          <a:lstStyle/>
          <a:p>
            <a:r>
              <a:rPr lang="en-US" dirty="0" err="1"/>
              <a:t>methionin</a:t>
            </a:r>
            <a:endParaRPr lang="en-US" dirty="0"/>
          </a:p>
        </p:txBody>
      </p:sp>
      <p:sp>
        <p:nvSpPr>
          <p:cNvPr id="10" name="TextovéPole 9">
            <a:extLst>
              <a:ext uri="{FF2B5EF4-FFF2-40B4-BE49-F238E27FC236}">
                <a16:creationId xmlns:a16="http://schemas.microsoft.com/office/drawing/2014/main" id="{13476B98-AA94-4536-99D3-EDBECE2654C3}"/>
              </a:ext>
            </a:extLst>
          </p:cNvPr>
          <p:cNvSpPr txBox="1"/>
          <p:nvPr/>
        </p:nvSpPr>
        <p:spPr>
          <a:xfrm>
            <a:off x="6096000" y="1905000"/>
            <a:ext cx="967124" cy="369332"/>
          </a:xfrm>
          <a:prstGeom prst="rect">
            <a:avLst/>
          </a:prstGeom>
          <a:noFill/>
        </p:spPr>
        <p:txBody>
          <a:bodyPr wrap="none" rtlCol="0">
            <a:spAutoFit/>
          </a:bodyPr>
          <a:lstStyle/>
          <a:p>
            <a:r>
              <a:rPr lang="en-US" dirty="0" err="1"/>
              <a:t>Penicilin</a:t>
            </a:r>
            <a:endParaRPr lang="en-US" dirty="0"/>
          </a:p>
        </p:txBody>
      </p:sp>
      <p:pic>
        <p:nvPicPr>
          <p:cNvPr id="11" name="Obrázek 10" descr="Obsah obrázku zavřít, zvíře, hledání, skupina&#10;&#10;Popis byl vytvořen automaticky">
            <a:extLst>
              <a:ext uri="{FF2B5EF4-FFF2-40B4-BE49-F238E27FC236}">
                <a16:creationId xmlns:a16="http://schemas.microsoft.com/office/drawing/2014/main" id="{15837D2A-DF43-4AAD-89B5-CFDFD787BE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5257800"/>
            <a:ext cx="1828800" cy="1371600"/>
          </a:xfrm>
          <a:prstGeom prst="rect">
            <a:avLst/>
          </a:prstGeom>
        </p:spPr>
      </p:pic>
      <p:pic>
        <p:nvPicPr>
          <p:cNvPr id="13" name="Obrázek 12" descr="Obsah obrázku tráva, exteriér, rostlina, strom&#10;&#10;Popis byl vytvořen automaticky">
            <a:extLst>
              <a:ext uri="{FF2B5EF4-FFF2-40B4-BE49-F238E27FC236}">
                <a16:creationId xmlns:a16="http://schemas.microsoft.com/office/drawing/2014/main" id="{1E959CFB-A99C-4337-85A2-1ED8BE8395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5257800"/>
            <a:ext cx="2133600" cy="1420978"/>
          </a:xfrm>
          <a:prstGeom prst="rect">
            <a:avLst/>
          </a:prstGeom>
        </p:spPr>
      </p:pic>
      <p:sp>
        <p:nvSpPr>
          <p:cNvPr id="14" name="TextovéPole 13">
            <a:extLst>
              <a:ext uri="{FF2B5EF4-FFF2-40B4-BE49-F238E27FC236}">
                <a16:creationId xmlns:a16="http://schemas.microsoft.com/office/drawing/2014/main" id="{AB9488C0-0EF8-48DF-8F2C-216787FBCF5E}"/>
              </a:ext>
            </a:extLst>
          </p:cNvPr>
          <p:cNvSpPr txBox="1"/>
          <p:nvPr/>
        </p:nvSpPr>
        <p:spPr>
          <a:xfrm>
            <a:off x="4800600" y="6248400"/>
            <a:ext cx="2492414" cy="369332"/>
          </a:xfrm>
          <a:prstGeom prst="rect">
            <a:avLst/>
          </a:prstGeom>
          <a:noFill/>
        </p:spPr>
        <p:txBody>
          <a:bodyPr wrap="none" rtlCol="0">
            <a:spAutoFit/>
          </a:bodyPr>
          <a:lstStyle/>
          <a:p>
            <a:r>
              <a:rPr lang="en-US" dirty="0" err="1"/>
              <a:t>Purpurov</a:t>
            </a:r>
            <a:r>
              <a:rPr lang="cs-CZ" dirty="0"/>
              <a:t>á sirná bakterie</a:t>
            </a:r>
            <a:endParaRPr lang="en-US" dirty="0"/>
          </a:p>
        </p:txBody>
      </p:sp>
    </p:spTree>
    <p:extLst>
      <p:ext uri="{BB962C8B-B14F-4D97-AF65-F5344CB8AC3E}">
        <p14:creationId xmlns:p14="http://schemas.microsoft.com/office/powerpoint/2010/main" val="16811397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7B69B25-AD5B-4894-A773-D8ABE6CF3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33400"/>
            <a:ext cx="7696200" cy="5856327"/>
          </a:xfrm>
          <a:prstGeom prst="rect">
            <a:avLst/>
          </a:prstGeom>
        </p:spPr>
      </p:pic>
    </p:spTree>
    <p:extLst>
      <p:ext uri="{BB962C8B-B14F-4D97-AF65-F5344CB8AC3E}">
        <p14:creationId xmlns:p14="http://schemas.microsoft.com/office/powerpoint/2010/main" val="41656336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upload.wikimedia.org/wikipedia/commons/7/71/SulfurCycle_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387304"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34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en/0/00/Liquid_Hydrogen_p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1" y="3977524"/>
            <a:ext cx="3700124" cy="2593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352803" y="228600"/>
            <a:ext cx="2263825" cy="523220"/>
          </a:xfrm>
          <a:prstGeom prst="rect">
            <a:avLst/>
          </a:prstGeom>
          <a:noFill/>
        </p:spPr>
        <p:txBody>
          <a:bodyPr wrap="none" rtlCol="0">
            <a:spAutoFit/>
          </a:bodyPr>
          <a:lstStyle/>
          <a:p>
            <a:r>
              <a:rPr lang="cs-CZ" sz="2800" b="1" dirty="0"/>
              <a:t>Kapalný vodík</a:t>
            </a:r>
          </a:p>
        </p:txBody>
      </p:sp>
      <p:sp>
        <p:nvSpPr>
          <p:cNvPr id="4" name="Obdélník 3"/>
          <p:cNvSpPr/>
          <p:nvPr/>
        </p:nvSpPr>
        <p:spPr>
          <a:xfrm>
            <a:off x="162129" y="838203"/>
            <a:ext cx="8805524" cy="313932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Aby byl vodík v přítomen tekuté formě (70.99 g/L při 20 K) za </a:t>
            </a:r>
            <a:r>
              <a:rPr lang="en-US" sz="2000" dirty="0" err="1">
                <a:latin typeface="Arial" panose="020B0604020202020204" pitchFamily="34" charset="0"/>
                <a:cs typeface="Arial" panose="020B0604020202020204" pitchFamily="34" charset="0"/>
              </a:rPr>
              <a:t>atmos</a:t>
            </a:r>
            <a:r>
              <a:rPr lang="cs-CZ" sz="2000" dirty="0" err="1">
                <a:latin typeface="Arial" panose="020B0604020202020204" pitchFamily="34" charset="0"/>
                <a:cs typeface="Arial" panose="020B0604020202020204" pitchFamily="34" charset="0"/>
              </a:rPr>
              <a:t>fé</a:t>
            </a:r>
            <a:r>
              <a:rPr lang="en-US" sz="2000" dirty="0" err="1">
                <a:latin typeface="Arial" panose="020B0604020202020204" pitchFamily="34" charset="0"/>
                <a:cs typeface="Arial" panose="020B0604020202020204" pitchFamily="34" charset="0"/>
              </a:rPr>
              <a:t>ric</a:t>
            </a:r>
            <a:r>
              <a:rPr lang="cs-CZ" sz="2000" dirty="0" err="1">
                <a:latin typeface="Arial" panose="020B0604020202020204" pitchFamily="34" charset="0"/>
                <a:cs typeface="Arial" panose="020B0604020202020204" pitchFamily="34" charset="0"/>
              </a:rPr>
              <a:t>kého</a:t>
            </a:r>
            <a:r>
              <a:rPr lang="cs-CZ" sz="2000" dirty="0">
                <a:latin typeface="Arial" panose="020B0604020202020204" pitchFamily="34" charset="0"/>
                <a:cs typeface="Arial" panose="020B0604020202020204" pitchFamily="34" charset="0"/>
              </a:rPr>
              <a:t> tlaku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musí být ochlazen na </a:t>
            </a:r>
            <a:r>
              <a:rPr lang="en-US" sz="2000" dirty="0">
                <a:latin typeface="Arial" panose="020B0604020202020204" pitchFamily="34" charset="0"/>
                <a:cs typeface="Arial" panose="020B0604020202020204" pitchFamily="34" charset="0"/>
              </a:rPr>
              <a:t>20.28 K (−252.87 °C).</a:t>
            </a:r>
            <a:r>
              <a:rPr lang="cs-CZ" sz="2000" dirty="0">
                <a:latin typeface="Arial" panose="020B0604020202020204" pitchFamily="34" charset="0"/>
                <a:cs typeface="Arial" panose="020B0604020202020204" pitchFamily="34" charset="0"/>
              </a:rPr>
              <a:t> Uchovává se v tlakových tepelně izolovaných nádobách.</a:t>
            </a:r>
          </a:p>
          <a:p>
            <a:pPr algn="just"/>
            <a:endParaRPr lang="cs-CZ"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Za pokojové teploty je plynný vodí tvořen hlavně v</a:t>
            </a:r>
            <a:r>
              <a:rPr lang="en-US" sz="2000"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ortho</a:t>
            </a:r>
            <a:r>
              <a:rPr lang="en-US" sz="2000" dirty="0">
                <a:latin typeface="Arial" panose="020B0604020202020204" pitchFamily="34" charset="0"/>
                <a:cs typeface="Arial" panose="020B0604020202020204" pitchFamily="34" charset="0"/>
              </a:rPr>
              <a:t> form</a:t>
            </a:r>
            <a:r>
              <a:rPr lang="cs-CZ" sz="2000" dirty="0">
                <a:latin typeface="Arial" panose="020B0604020202020204" pitchFamily="34" charset="0"/>
                <a:cs typeface="Arial" panose="020B0604020202020204" pitchFamily="34" charset="0"/>
              </a:rPr>
              <a:t>ou,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která ve zkapalněné formě podléhá pomalé </a:t>
            </a:r>
            <a:r>
              <a:rPr lang="en-US" sz="2000" dirty="0" err="1">
                <a:latin typeface="Arial" panose="020B0604020202020204" pitchFamily="34" charset="0"/>
                <a:cs typeface="Arial" panose="020B0604020202020204" pitchFamily="34" charset="0"/>
              </a:rPr>
              <a:t>exotermic</a:t>
            </a:r>
            <a:r>
              <a:rPr lang="cs-CZ" sz="2000" dirty="0" err="1">
                <a:latin typeface="Arial" panose="020B0604020202020204" pitchFamily="34" charset="0"/>
                <a:cs typeface="Arial" panose="020B0604020202020204" pitchFamily="34" charset="0"/>
              </a:rPr>
              <a:t>ké</a:t>
            </a:r>
            <a:r>
              <a:rPr lang="cs-CZ" sz="2000" dirty="0">
                <a:latin typeface="Arial" panose="020B0604020202020204" pitchFamily="34" charset="0"/>
                <a:cs typeface="Arial" panose="020B0604020202020204" pitchFamily="34" charset="0"/>
              </a:rPr>
              <a:t> přeměně na </a:t>
            </a:r>
            <a:r>
              <a:rPr lang="en-US" sz="2000" i="1" dirty="0">
                <a:latin typeface="Arial" panose="020B0604020202020204" pitchFamily="34" charset="0"/>
                <a:cs typeface="Arial" panose="020B0604020202020204" pitchFamily="34" charset="0"/>
              </a:rPr>
              <a:t>para</a:t>
            </a:r>
            <a:r>
              <a:rPr lang="en-US" sz="2000" dirty="0">
                <a:latin typeface="Arial" panose="020B0604020202020204" pitchFamily="34" charset="0"/>
                <a:cs typeface="Arial" panose="020B0604020202020204" pitchFamily="34" charset="0"/>
              </a:rPr>
              <a:t> isomer</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Uvolňované teplo</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způsobuje var kapalného vodíku a tím i jeho ztráty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 tohoto důvodu se před zkapalněním provádí</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přeměna </a:t>
            </a:r>
            <a:r>
              <a:rPr lang="cs-CZ" sz="2000" dirty="0" err="1">
                <a:latin typeface="Arial" panose="020B0604020202020204" pitchFamily="34" charset="0"/>
                <a:cs typeface="Arial" panose="020B0604020202020204" pitchFamily="34" charset="0"/>
              </a:rPr>
              <a:t>ortho</a:t>
            </a:r>
            <a:r>
              <a:rPr lang="cs-CZ" sz="2000" dirty="0">
                <a:latin typeface="Arial" panose="020B0604020202020204" pitchFamily="34" charset="0"/>
                <a:cs typeface="Arial" panose="020B0604020202020204" pitchFamily="34" charset="0"/>
              </a:rPr>
              <a:t> na para formu k</a:t>
            </a:r>
            <a:r>
              <a:rPr lang="en-US" sz="2000" dirty="0" err="1">
                <a:latin typeface="Arial" panose="020B0604020202020204" pitchFamily="34" charset="0"/>
                <a:cs typeface="Arial" panose="020B0604020202020204" pitchFamily="34" charset="0"/>
              </a:rPr>
              <a:t>ataly</a:t>
            </a:r>
            <a:r>
              <a:rPr lang="cs-CZ" sz="2000" dirty="0" err="1">
                <a:latin typeface="Arial" panose="020B0604020202020204" pitchFamily="34" charset="0"/>
                <a:cs typeface="Arial" panose="020B0604020202020204" pitchFamily="34" charset="0"/>
              </a:rPr>
              <a:t>zovaná</a:t>
            </a:r>
            <a:r>
              <a:rPr lang="cs-CZ" sz="2000" dirty="0">
                <a:latin typeface="Arial" panose="020B0604020202020204" pitchFamily="34" charset="0"/>
                <a:cs typeface="Arial" panose="020B0604020202020204" pitchFamily="34" charset="0"/>
              </a:rPr>
              <a:t> např.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aktivní uhlí, REE, </a:t>
            </a:r>
            <a:r>
              <a:rPr lang="cs-CZ" sz="2000" dirty="0" err="1">
                <a:latin typeface="Arial" panose="020B0604020202020204" pitchFamily="34" charset="0"/>
                <a:cs typeface="Arial" panose="020B0604020202020204" pitchFamily="34" charset="0"/>
              </a:rPr>
              <a:t>slučeniny</a:t>
            </a:r>
            <a:r>
              <a:rPr lang="cs-CZ" sz="2000" dirty="0">
                <a:latin typeface="Arial" panose="020B0604020202020204" pitchFamily="34" charset="0"/>
                <a:cs typeface="Arial" panose="020B0604020202020204" pitchFamily="34" charset="0"/>
              </a:rPr>
              <a:t> uranu, niklu a chromu).</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381000" y="4419601"/>
            <a:ext cx="36576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Kapalný vodík slouží jako </a:t>
            </a:r>
            <a:r>
              <a:rPr lang="cs-CZ" sz="2000" b="1" dirty="0">
                <a:latin typeface="Arial" panose="020B0604020202020204" pitchFamily="34" charset="0"/>
                <a:cs typeface="Arial" panose="020B0604020202020204" pitchFamily="34" charset="0"/>
              </a:rPr>
              <a:t>palivo do raketových motorů</a:t>
            </a:r>
            <a:r>
              <a:rPr lang="cs-CZ" sz="2000" dirty="0">
                <a:latin typeface="Arial" panose="020B0604020202020204" pitchFamily="34" charset="0"/>
                <a:cs typeface="Arial" panose="020B0604020202020204" pitchFamily="34" charset="0"/>
              </a:rPr>
              <a:t>. Při hoření vodíku se uvolňuje obrovské množství tepla, které slouží k pohonu.</a:t>
            </a:r>
          </a:p>
        </p:txBody>
      </p:sp>
    </p:spTree>
    <p:extLst>
      <p:ext uri="{BB962C8B-B14F-4D97-AF65-F5344CB8AC3E}">
        <p14:creationId xmlns:p14="http://schemas.microsoft.com/office/powerpoint/2010/main" val="21148953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3733800" cy="1143000"/>
          </a:xfrm>
        </p:spPr>
        <p:txBody>
          <a:bodyPr>
            <a:normAutofit/>
          </a:bodyPr>
          <a:lstStyle/>
          <a:p>
            <a:r>
              <a:rPr lang="cs-CZ" sz="2800" b="1" dirty="0"/>
              <a:t>Vulkanizace kaučuku</a:t>
            </a:r>
          </a:p>
        </p:txBody>
      </p:sp>
      <p:pic>
        <p:nvPicPr>
          <p:cNvPr id="36868" name="Picture 4" descr="VÃ½sledek obrÃ¡zku pro vulcanized rub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494" y="1295400"/>
            <a:ext cx="1857374" cy="1688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VÃ½sledek obrÃ¡zku pro vulcanized rub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468" y="3092920"/>
            <a:ext cx="8505825" cy="3609976"/>
          </a:xfrm>
          <a:prstGeom prst="rect">
            <a:avLst/>
          </a:prstGeom>
          <a:noFill/>
          <a:extLst>
            <a:ext uri="{909E8E84-426E-40DD-AFC4-6F175D3DCCD1}">
              <a14:hiddenFill xmlns:a14="http://schemas.microsoft.com/office/drawing/2010/main">
                <a:solidFill>
                  <a:srgbClr val="FFFFFF"/>
                </a:solidFill>
              </a14:hiddenFill>
            </a:ext>
          </a:extLst>
        </p:spPr>
      </p:pic>
      <p:pic>
        <p:nvPicPr>
          <p:cNvPr id="368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1813" y="152400"/>
            <a:ext cx="1289929"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52400" y="1412452"/>
            <a:ext cx="5562600" cy="101566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Hnětením kaučuku se sírou za tepla vznikají při vulkanizaci polysulfidové můstky. Výrobek tak díky vulkanizaci získává větší pružnost.</a:t>
            </a:r>
          </a:p>
        </p:txBody>
      </p:sp>
    </p:spTree>
    <p:extLst>
      <p:ext uri="{BB962C8B-B14F-4D97-AF65-F5344CB8AC3E}">
        <p14:creationId xmlns:p14="http://schemas.microsoft.com/office/powerpoint/2010/main" val="41924234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274638"/>
            <a:ext cx="8229600" cy="715962"/>
          </a:xfrm>
        </p:spPr>
        <p:txBody>
          <a:bodyPr>
            <a:normAutofit/>
          </a:bodyPr>
          <a:lstStyle/>
          <a:p>
            <a:pPr eaLnBrk="1" hangingPunct="1"/>
            <a:r>
              <a:rPr lang="cs-CZ" altLang="cs-CZ" sz="3200" b="1" dirty="0">
                <a:latin typeface="Times New Roman" pitchFamily="18" charset="0"/>
              </a:rPr>
              <a:t>Selen</a:t>
            </a:r>
          </a:p>
        </p:txBody>
      </p:sp>
      <p:sp>
        <p:nvSpPr>
          <p:cNvPr id="23556" name="Rectangle 3"/>
          <p:cNvSpPr>
            <a:spLocks noGrp="1" noChangeArrowheads="1"/>
          </p:cNvSpPr>
          <p:nvPr>
            <p:ph type="body" idx="1"/>
          </p:nvPr>
        </p:nvSpPr>
        <p:spPr>
          <a:xfrm>
            <a:off x="152400" y="1046162"/>
            <a:ext cx="8839200" cy="4525963"/>
          </a:xfrm>
        </p:spPr>
        <p:txBody>
          <a:bodyPr>
            <a:normAutofit/>
          </a:bodyPr>
          <a:lstStyle/>
          <a:p>
            <a:pPr eaLnBrk="1" hangingPunct="1">
              <a:buFont typeface="Wingdings" pitchFamily="2" charset="2"/>
              <a:buNone/>
            </a:pPr>
            <a:r>
              <a:rPr lang="cs-CZ" altLang="cs-CZ" sz="2000" dirty="0">
                <a:latin typeface="Arial" panose="020B0604020202020204" pitchFamily="34" charset="0"/>
                <a:cs typeface="Arial" panose="020B0604020202020204" pitchFamily="34" charset="0"/>
              </a:rPr>
              <a:t>V</a:t>
            </a:r>
            <a:r>
              <a:rPr lang="en-GB" altLang="cs-CZ" sz="2000" dirty="0">
                <a:latin typeface="Arial" panose="020B0604020202020204" pitchFamily="34" charset="0"/>
                <a:cs typeface="Arial" panose="020B0604020202020204" pitchFamily="34" charset="0"/>
              </a:rPr>
              <a:t> p</a:t>
            </a:r>
            <a:r>
              <a:rPr lang="cs-CZ" altLang="cs-CZ" sz="2000" dirty="0">
                <a:latin typeface="Arial" panose="020B0604020202020204" pitchFamily="34" charset="0"/>
                <a:cs typeface="Arial" panose="020B0604020202020204" pitchFamily="34" charset="0"/>
              </a:rPr>
              <a:t>ř</a:t>
            </a:r>
            <a:r>
              <a:rPr lang="en-GB" altLang="cs-CZ" sz="2000" dirty="0" err="1">
                <a:latin typeface="Arial" panose="020B0604020202020204" pitchFamily="34" charset="0"/>
                <a:cs typeface="Arial" panose="020B0604020202020204" pitchFamily="34" charset="0"/>
              </a:rPr>
              <a:t>írod</a:t>
            </a:r>
            <a:r>
              <a:rPr lang="cs-CZ" altLang="cs-CZ" sz="2000" dirty="0">
                <a:latin typeface="Arial" panose="020B0604020202020204" pitchFamily="34" charset="0"/>
                <a:cs typeface="Arial" panose="020B0604020202020204" pitchFamily="34" charset="0"/>
              </a:rPr>
              <a:t>ě</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pom</a:t>
            </a:r>
            <a:r>
              <a:rPr lang="cs-CZ" altLang="cs-CZ" sz="2000" dirty="0">
                <a:latin typeface="Arial" panose="020B0604020202020204" pitchFamily="34" charset="0"/>
                <a:cs typeface="Arial" panose="020B0604020202020204" pitchFamily="34" charset="0"/>
              </a:rPr>
              <a:t>ě</a:t>
            </a:r>
            <a:r>
              <a:rPr lang="en-GB" altLang="cs-CZ" sz="2000" dirty="0" err="1">
                <a:latin typeface="Arial" panose="020B0604020202020204" pitchFamily="34" charset="0"/>
                <a:cs typeface="Arial" panose="020B0604020202020204" pitchFamily="34" charset="0"/>
              </a:rPr>
              <a:t>rn</a:t>
            </a:r>
            <a:r>
              <a:rPr lang="cs-CZ" altLang="cs-CZ" sz="2000" dirty="0">
                <a:latin typeface="Arial" panose="020B0604020202020204" pitchFamily="34" charset="0"/>
                <a:cs typeface="Arial" panose="020B0604020202020204" pitchFamily="34" charset="0"/>
              </a:rPr>
              <a:t>ě</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vzácný</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provází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síru</a:t>
            </a:r>
            <a:r>
              <a:rPr lang="cs-CZ"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elementární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tvo</a:t>
            </a:r>
            <a:r>
              <a:rPr lang="cs-CZ" altLang="cs-CZ" sz="2000" dirty="0">
                <a:latin typeface="Arial" panose="020B0604020202020204" pitchFamily="34" charset="0"/>
                <a:cs typeface="Arial" panose="020B0604020202020204" pitchFamily="34" charset="0"/>
              </a:rPr>
              <a:t>ř</a:t>
            </a:r>
            <a:r>
              <a:rPr lang="en-GB" altLang="cs-CZ" sz="2000" dirty="0">
                <a:latin typeface="Arial" panose="020B0604020202020204" pitchFamily="34" charset="0"/>
                <a:cs typeface="Arial" panose="020B0604020202020204" pitchFamily="34" charset="0"/>
              </a:rPr>
              <a:t>í n</a:t>
            </a:r>
            <a:r>
              <a:rPr lang="cs-CZ" altLang="cs-CZ" sz="2000" dirty="0">
                <a:latin typeface="Arial" panose="020B0604020202020204" pitchFamily="34" charset="0"/>
                <a:cs typeface="Arial" panose="020B0604020202020204" pitchFamily="34" charset="0"/>
              </a:rPr>
              <a:t>ě</a:t>
            </a:r>
            <a:r>
              <a:rPr lang="en-GB" altLang="cs-CZ" sz="2000" dirty="0" err="1">
                <a:latin typeface="Arial" panose="020B0604020202020204" pitchFamily="34" charset="0"/>
                <a:cs typeface="Arial" panose="020B0604020202020204" pitchFamily="34" charset="0"/>
              </a:rPr>
              <a:t>kolik</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modifikací</a:t>
            </a:r>
            <a:r>
              <a:rPr lang="en-GB" altLang="cs-CZ" sz="20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cs-CZ" sz="2000" dirty="0">
                <a:latin typeface="Arial" panose="020B0604020202020204" pitchFamily="34" charset="0"/>
                <a:cs typeface="Arial" panose="020B0604020202020204" pitchFamily="34" charset="0"/>
              </a:rPr>
              <a:t>a) </a:t>
            </a:r>
            <a:r>
              <a:rPr lang="cs-CZ" altLang="cs-CZ" sz="2000" dirty="0">
                <a:latin typeface="Arial" panose="020B0604020202020204" pitchFamily="34" charset="0"/>
                <a:cs typeface="Arial" panose="020B0604020202020204" pitchFamily="34" charset="0"/>
              </a:rPr>
              <a:t>černý </a:t>
            </a:r>
            <a:r>
              <a:rPr lang="en-GB" altLang="cs-CZ" sz="2000" dirty="0" err="1">
                <a:latin typeface="Arial" panose="020B0604020202020204" pitchFamily="34" charset="0"/>
                <a:cs typeface="Arial" panose="020B0604020202020204" pitchFamily="34" charset="0"/>
              </a:rPr>
              <a:t>amorfní</a:t>
            </a:r>
            <a:r>
              <a:rPr lang="cs-CZ" altLang="cs-CZ" sz="2000" dirty="0">
                <a:latin typeface="Arial" panose="020B0604020202020204" pitchFamily="34" charset="0"/>
                <a:cs typeface="Arial" panose="020B0604020202020204" pitchFamily="34" charset="0"/>
              </a:rPr>
              <a:t>, sklovitý</a:t>
            </a:r>
            <a:endParaRPr lang="en-GB" altLang="cs-CZ"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cs-CZ" sz="2000" dirty="0">
                <a:latin typeface="Arial" panose="020B0604020202020204" pitchFamily="34" charset="0"/>
                <a:cs typeface="Arial" panose="020B0604020202020204" pitchFamily="34" charset="0"/>
              </a:rPr>
              <a:t>b) </a:t>
            </a:r>
            <a:r>
              <a:rPr lang="en-GB" altLang="cs-CZ" sz="2000" dirty="0" err="1">
                <a:solidFill>
                  <a:schemeClr val="bg1">
                    <a:lumMod val="65000"/>
                  </a:schemeClr>
                </a:solidFill>
                <a:latin typeface="Arial" panose="020B0604020202020204" pitchFamily="34" charset="0"/>
                <a:cs typeface="Arial" panose="020B0604020202020204" pitchFamily="34" charset="0"/>
              </a:rPr>
              <a:t>šedý</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kovový</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šestere</a:t>
            </a:r>
            <a:r>
              <a:rPr lang="cs-CZ" altLang="cs-CZ" sz="2000" dirty="0">
                <a:latin typeface="Arial" panose="020B0604020202020204" pitchFamily="34" charset="0"/>
                <a:cs typeface="Arial" panose="020B0604020202020204" pitchFamily="34" charset="0"/>
              </a:rPr>
              <a:t>č</a:t>
            </a:r>
            <a:r>
              <a:rPr lang="en-GB" altLang="cs-CZ" sz="2000" dirty="0" err="1">
                <a:latin typeface="Arial" panose="020B0604020202020204" pitchFamily="34" charset="0"/>
                <a:cs typeface="Arial" panose="020B0604020202020204" pitchFamily="34" charset="0"/>
              </a:rPr>
              <a:t>ný</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polymerní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struktura</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spirálovitých</a:t>
            </a:r>
            <a:r>
              <a:rPr lang="en-GB"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ř</a:t>
            </a:r>
            <a:r>
              <a:rPr lang="en-GB" altLang="cs-CZ" sz="2000" dirty="0">
                <a:latin typeface="Arial" panose="020B0604020202020204" pitchFamily="34" charset="0"/>
                <a:cs typeface="Arial" panose="020B0604020202020204" pitchFamily="34" charset="0"/>
              </a:rPr>
              <a:t>et</a:t>
            </a:r>
            <a:r>
              <a:rPr lang="cs-CZ" altLang="cs-CZ" sz="2000" dirty="0">
                <a:latin typeface="Arial" panose="020B0604020202020204" pitchFamily="34" charset="0"/>
                <a:cs typeface="Arial" panose="020B0604020202020204" pitchFamily="34" charset="0"/>
              </a:rPr>
              <a:t>ě</a:t>
            </a:r>
            <a:r>
              <a:rPr lang="en-GB" altLang="cs-CZ" sz="2000" dirty="0" err="1">
                <a:latin typeface="Arial" panose="020B0604020202020204" pitchFamily="34" charset="0"/>
                <a:cs typeface="Arial" panose="020B0604020202020204" pitchFamily="34" charset="0"/>
              </a:rPr>
              <a:t>zc</a:t>
            </a:r>
            <a:r>
              <a:rPr lang="cs-CZ" altLang="cs-CZ" sz="2000" dirty="0">
                <a:latin typeface="Arial" panose="020B0604020202020204" pitchFamily="34" charset="0"/>
                <a:cs typeface="Arial" panose="020B0604020202020204" pitchFamily="34" charset="0"/>
              </a:rPr>
              <a:t>ů</a:t>
            </a:r>
            <a:r>
              <a:rPr lang="en-GB" altLang="cs-CZ" sz="2000" dirty="0">
                <a:latin typeface="Arial" panose="020B0604020202020204" pitchFamily="34" charset="0"/>
                <a:cs typeface="Arial" panose="020B0604020202020204" pitchFamily="34" charset="0"/>
              </a:rPr>
              <a:t> atom</a:t>
            </a:r>
            <a:r>
              <a:rPr lang="cs-CZ" altLang="cs-CZ" sz="2000" dirty="0">
                <a:latin typeface="Arial" panose="020B0604020202020204" pitchFamily="34" charset="0"/>
                <a:cs typeface="Arial" panose="020B0604020202020204" pitchFamily="34" charset="0"/>
              </a:rPr>
              <a:t>ů</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selenu</a:t>
            </a:r>
            <a:r>
              <a:rPr lang="cs-CZ"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nerozp</a:t>
            </a:r>
            <a:r>
              <a:rPr lang="cs-CZ" altLang="cs-CZ" sz="2000" dirty="0" err="1">
                <a:latin typeface="Arial" panose="020B0604020202020204" pitchFamily="34" charset="0"/>
                <a:cs typeface="Arial" panose="020B0604020202020204" pitchFamily="34" charset="0"/>
              </a:rPr>
              <a:t>ustný</a:t>
            </a:r>
            <a:r>
              <a:rPr lang="en-GB" altLang="cs-CZ" sz="2000" dirty="0">
                <a:latin typeface="Arial" panose="020B0604020202020204" pitchFamily="34" charset="0"/>
                <a:cs typeface="Arial" panose="020B0604020202020204" pitchFamily="34" charset="0"/>
              </a:rPr>
              <a:t> v CS</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vede</a:t>
            </a:r>
            <a:r>
              <a:rPr lang="en-GB" altLang="cs-CZ" sz="2000" dirty="0">
                <a:latin typeface="Arial" panose="020B0604020202020204" pitchFamily="34" charset="0"/>
                <a:cs typeface="Arial" panose="020B0604020202020204" pitchFamily="34" charset="0"/>
              </a:rPr>
              <a:t> el. proud</a:t>
            </a:r>
            <a:r>
              <a:rPr lang="cs-CZ"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stálá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modifikace</a:t>
            </a:r>
            <a:endParaRPr lang="en-GB" altLang="cs-CZ"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cs-CZ" sz="2000" dirty="0">
                <a:latin typeface="Arial" panose="020B0604020202020204" pitchFamily="34" charset="0"/>
                <a:cs typeface="Arial" panose="020B0604020202020204" pitchFamily="34" charset="0"/>
              </a:rPr>
              <a:t>c) </a:t>
            </a:r>
            <a:r>
              <a:rPr lang="cs-CZ" altLang="cs-CZ" sz="2000" dirty="0">
                <a:solidFill>
                  <a:srgbClr val="FF0000"/>
                </a:solidFill>
                <a:latin typeface="Arial" panose="020B0604020202020204" pitchFamily="34" charset="0"/>
                <a:cs typeface="Arial" panose="020B0604020202020204" pitchFamily="34" charset="0"/>
              </a:rPr>
              <a:t>č</a:t>
            </a:r>
            <a:r>
              <a:rPr lang="en-GB" altLang="cs-CZ" sz="2000" dirty="0" err="1">
                <a:solidFill>
                  <a:srgbClr val="FF0000"/>
                </a:solidFill>
                <a:latin typeface="Arial" panose="020B0604020202020204" pitchFamily="34" charset="0"/>
                <a:cs typeface="Arial" panose="020B0604020202020204" pitchFamily="34" charset="0"/>
              </a:rPr>
              <a:t>ervený</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jednoklonný</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nestálá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modifikace</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cyklooktaatomové</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molekuly</a:t>
            </a:r>
            <a:r>
              <a:rPr lang="en-GB" altLang="cs-CZ" sz="2000" dirty="0">
                <a:latin typeface="Arial" panose="020B0604020202020204" pitchFamily="34" charset="0"/>
                <a:cs typeface="Arial" panose="020B0604020202020204" pitchFamily="34" charset="0"/>
              </a:rPr>
              <a:t> Se</a:t>
            </a:r>
            <a:r>
              <a:rPr lang="en-GB" altLang="cs-CZ" sz="2000" baseline="-25000" dirty="0">
                <a:latin typeface="Arial" panose="020B0604020202020204" pitchFamily="34" charset="0"/>
                <a:cs typeface="Arial" panose="020B0604020202020204" pitchFamily="34" charset="0"/>
              </a:rPr>
              <a:t>8</a:t>
            </a:r>
            <a:r>
              <a:rPr lang="en-GB" altLang="cs-CZ" sz="2000" dirty="0">
                <a:latin typeface="Arial" panose="020B0604020202020204" pitchFamily="34" charset="0"/>
                <a:cs typeface="Arial" panose="020B0604020202020204" pitchFamily="34" charset="0"/>
              </a:rPr>
              <a:t>)</a:t>
            </a:r>
            <a:endParaRPr lang="cs-CZ" altLang="cs-CZ" sz="2000" dirty="0">
              <a:latin typeface="Arial" panose="020B0604020202020204" pitchFamily="34" charset="0"/>
              <a:cs typeface="Arial" panose="020B0604020202020204" pitchFamily="34" charset="0"/>
            </a:endParaRPr>
          </a:p>
        </p:txBody>
      </p:sp>
      <p:pic>
        <p:nvPicPr>
          <p:cNvPr id="11266" name="Picture 2" descr="https://upload.wikimedia.org/wikipedia/commons/e/e0/Selen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124200"/>
            <a:ext cx="4924425" cy="230505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57200" y="5867400"/>
            <a:ext cx="8382000"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Je prakticky nerozpustný ve vodě, poměrně dobře se rozpouští v sirouhlíku. </a:t>
            </a:r>
          </a:p>
        </p:txBody>
      </p:sp>
    </p:spTree>
    <p:extLst>
      <p:ext uri="{BB962C8B-B14F-4D97-AF65-F5344CB8AC3E}">
        <p14:creationId xmlns:p14="http://schemas.microsoft.com/office/powerpoint/2010/main" val="38280669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411804"/>
            <a:ext cx="8839200" cy="221599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Elementární selen je za normálních podmínek stálý, poměrně snadno se slučuje s kyslíkem a halogeny. Ve sloučeninách se selen vyskytuje v mocenství Se</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Se</a:t>
            </a:r>
            <a:r>
              <a:rPr lang="cs-CZ" sz="2000" baseline="30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Selen</a:t>
            </a:r>
            <a:r>
              <a:rPr lang="cs-CZ" sz="2000" dirty="0">
                <a:latin typeface="Arial" panose="020B0604020202020204" pitchFamily="34" charset="0"/>
                <a:cs typeface="Arial" panose="020B0604020202020204" pitchFamily="34" charset="0"/>
              </a:rPr>
              <a:t> má 5 stabilních izotopů: </a:t>
            </a:r>
            <a:r>
              <a:rPr lang="en-US" sz="2000" dirty="0">
                <a:latin typeface="Arial" panose="020B0604020202020204" pitchFamily="34" charset="0"/>
                <a:cs typeface="Arial" panose="020B0604020202020204" pitchFamily="34" charset="0"/>
              </a:rPr>
              <a:t> </a:t>
            </a:r>
            <a:r>
              <a:rPr lang="en-US" sz="2000" baseline="30000" dirty="0">
                <a:latin typeface="Arial" panose="020B0604020202020204" pitchFamily="34" charset="0"/>
                <a:cs typeface="Arial" panose="020B0604020202020204" pitchFamily="34" charset="0"/>
              </a:rPr>
              <a:t>74</a:t>
            </a:r>
            <a:r>
              <a:rPr lang="en-US" sz="2000" dirty="0">
                <a:latin typeface="Arial" panose="020B0604020202020204" pitchFamily="34" charset="0"/>
                <a:cs typeface="Arial" panose="020B0604020202020204" pitchFamily="34" charset="0"/>
              </a:rPr>
              <a:t>Se, </a:t>
            </a:r>
            <a:r>
              <a:rPr lang="en-US" sz="2000" baseline="30000" dirty="0">
                <a:latin typeface="Arial" panose="020B0604020202020204" pitchFamily="34" charset="0"/>
                <a:cs typeface="Arial" panose="020B0604020202020204" pitchFamily="34" charset="0"/>
              </a:rPr>
              <a:t>76</a:t>
            </a:r>
            <a:r>
              <a:rPr lang="en-US" sz="2000" dirty="0">
                <a:latin typeface="Arial" panose="020B0604020202020204" pitchFamily="34" charset="0"/>
                <a:cs typeface="Arial" panose="020B0604020202020204" pitchFamily="34" charset="0"/>
              </a:rPr>
              <a:t>Se, </a:t>
            </a:r>
            <a:r>
              <a:rPr lang="en-US" sz="2000" baseline="30000" dirty="0">
                <a:latin typeface="Arial" panose="020B0604020202020204" pitchFamily="34" charset="0"/>
                <a:cs typeface="Arial" panose="020B0604020202020204" pitchFamily="34" charset="0"/>
              </a:rPr>
              <a:t>77</a:t>
            </a:r>
            <a:r>
              <a:rPr lang="en-US" sz="2000" dirty="0">
                <a:latin typeface="Arial" panose="020B0604020202020204" pitchFamily="34" charset="0"/>
                <a:cs typeface="Arial" panose="020B0604020202020204" pitchFamily="34" charset="0"/>
              </a:rPr>
              <a:t>Se, </a:t>
            </a:r>
            <a:r>
              <a:rPr lang="en-US" sz="2000" baseline="30000" dirty="0">
                <a:latin typeface="Arial" panose="020B0604020202020204" pitchFamily="34" charset="0"/>
                <a:cs typeface="Arial" panose="020B0604020202020204" pitchFamily="34" charset="0"/>
              </a:rPr>
              <a:t>78</a:t>
            </a:r>
            <a:r>
              <a:rPr lang="en-US" sz="2000" dirty="0">
                <a:latin typeface="Arial" panose="020B0604020202020204" pitchFamily="34" charset="0"/>
                <a:cs typeface="Arial" panose="020B0604020202020204" pitchFamily="34" charset="0"/>
              </a:rPr>
              <a:t>Se, </a:t>
            </a:r>
            <a:r>
              <a:rPr lang="en-US" sz="2000" baseline="30000" dirty="0">
                <a:latin typeface="Arial" panose="020B0604020202020204" pitchFamily="34" charset="0"/>
                <a:cs typeface="Arial" panose="020B0604020202020204" pitchFamily="34" charset="0"/>
              </a:rPr>
              <a:t>80</a:t>
            </a:r>
            <a:r>
              <a:rPr lang="en-US" sz="2000" dirty="0">
                <a:latin typeface="Arial" panose="020B0604020202020204" pitchFamily="34" charset="0"/>
                <a:cs typeface="Arial" panose="020B0604020202020204" pitchFamily="34" charset="0"/>
              </a:rPr>
              <a:t>Se. </a:t>
            </a:r>
            <a:r>
              <a:rPr lang="cs-CZ" sz="2000" dirty="0">
                <a:latin typeface="Arial" panose="020B0604020202020204" pitchFamily="34" charset="0"/>
                <a:cs typeface="Arial" panose="020B0604020202020204" pitchFamily="34" charset="0"/>
              </a:rPr>
              <a:t>R</a:t>
            </a:r>
            <a:r>
              <a:rPr lang="en-US" sz="2000" dirty="0" err="1">
                <a:latin typeface="Arial" panose="020B0604020202020204" pitchFamily="34" charset="0"/>
                <a:cs typeface="Arial" panose="020B0604020202020204" pitchFamily="34" charset="0"/>
              </a:rPr>
              <a:t>adionu</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lid </a:t>
            </a:r>
            <a:r>
              <a:rPr lang="en-US" sz="2000" baseline="30000" dirty="0">
                <a:latin typeface="Arial" panose="020B0604020202020204" pitchFamily="34" charset="0"/>
                <a:cs typeface="Arial" panose="020B0604020202020204" pitchFamily="34" charset="0"/>
              </a:rPr>
              <a:t>82</a:t>
            </a:r>
            <a:r>
              <a:rPr lang="en-US" sz="2000" dirty="0">
                <a:latin typeface="Arial" panose="020B0604020202020204" pitchFamily="34" charset="0"/>
                <a:cs typeface="Arial" panose="020B0604020202020204" pitchFamily="34" charset="0"/>
              </a:rPr>
              <a:t>Se</a:t>
            </a:r>
            <a:r>
              <a:rPr lang="cs-CZ" sz="2000" dirty="0">
                <a:latin typeface="Arial" panose="020B0604020202020204" pitchFamily="34" charset="0"/>
                <a:cs typeface="Arial" panose="020B0604020202020204" pitchFamily="34" charset="0"/>
              </a:rPr>
              <a:t> má poločas</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rozpadu </a:t>
            </a:r>
            <a:r>
              <a:rPr lang="en-US" sz="2000" dirty="0">
                <a:latin typeface="Arial" panose="020B0604020202020204" pitchFamily="34" charset="0"/>
                <a:cs typeface="Arial" panose="020B0604020202020204" pitchFamily="34" charset="0"/>
              </a:rPr>
              <a:t>9.2×10</a:t>
            </a:r>
            <a:r>
              <a:rPr lang="en-US" sz="2000" baseline="30000" dirty="0">
                <a:latin typeface="Arial" panose="020B0604020202020204" pitchFamily="34" charset="0"/>
                <a:cs typeface="Arial" panose="020B0604020202020204" pitchFamily="34" charset="0"/>
              </a:rPr>
              <a:t>19</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let</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r>
              <a:rPr lang="en-US" dirty="0"/>
              <a:t>.</a:t>
            </a:r>
            <a:endParaRPr lang="cs-CZ" dirty="0"/>
          </a:p>
        </p:txBody>
      </p:sp>
    </p:spTree>
    <p:extLst>
      <p:ext uri="{BB962C8B-B14F-4D97-AF65-F5344CB8AC3E}">
        <p14:creationId xmlns:p14="http://schemas.microsoft.com/office/powerpoint/2010/main" val="382056391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52400" y="457200"/>
            <a:ext cx="8763000" cy="6096000"/>
          </a:xfrm>
        </p:spPr>
        <p:txBody>
          <a:bodyPr>
            <a:noAutofit/>
          </a:bodyPr>
          <a:lstStyle/>
          <a:p>
            <a:pPr marL="0" indent="0">
              <a:buNone/>
            </a:pPr>
            <a:r>
              <a:rPr lang="cs-CZ" sz="2000" dirty="0">
                <a:latin typeface="Arial" panose="020B0604020202020204" pitchFamily="34" charset="0"/>
                <a:cs typeface="Arial" panose="020B0604020202020204" pitchFamily="34" charset="0"/>
              </a:rPr>
              <a:t>Minerály selenu jsou poměrně vzácné. </a:t>
            </a:r>
            <a:r>
              <a:rPr lang="en-US" sz="2000" dirty="0" err="1">
                <a:latin typeface="Arial" panose="020B0604020202020204" pitchFamily="34" charset="0"/>
                <a:cs typeface="Arial" panose="020B0604020202020204" pitchFamily="34" charset="0"/>
              </a:rPr>
              <a:t>Selen</a:t>
            </a:r>
            <a:r>
              <a:rPr lang="cs-CZ" sz="2000" dirty="0">
                <a:latin typeface="Arial" panose="020B0604020202020204" pitchFamily="34" charset="0"/>
                <a:cs typeface="Arial" panose="020B0604020202020204" pitchFamily="34" charset="0"/>
              </a:rPr>
              <a:t> se vyskytuje ve formě </a:t>
            </a:r>
            <a:r>
              <a:rPr lang="en-US" sz="2000" dirty="0" err="1">
                <a:latin typeface="Arial" panose="020B0604020202020204" pitchFamily="34" charset="0"/>
                <a:cs typeface="Arial" panose="020B0604020202020204" pitchFamily="34" charset="0"/>
              </a:rPr>
              <a:t>selenid</a:t>
            </a:r>
            <a:r>
              <a:rPr lang="cs-CZ" sz="2000" dirty="0">
                <a:latin typeface="Arial" panose="020B0604020202020204" pitchFamily="34" charset="0"/>
                <a:cs typeface="Arial" panose="020B0604020202020204" pitchFamily="34" charset="0"/>
              </a:rPr>
              <a:t>u jako příměs v sulfidických rudách zejm. mědi, niklu a olova.</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pPr marL="0" indent="0">
              <a:buNone/>
            </a:pPr>
            <a:endParaRPr lang="cs-CZ" sz="1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Selen je obsažen v mořské vodě</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marL="0" indent="0">
              <a:buNone/>
            </a:pPr>
            <a:endParaRPr lang="cs-CZ" sz="1000" dirty="0">
              <a:latin typeface="Arial" panose="020B0604020202020204" pitchFamily="34" charset="0"/>
              <a:cs typeface="Arial" panose="020B0604020202020204" pitchFamily="34" charset="0"/>
            </a:endParaRPr>
          </a:p>
          <a:p>
            <a:pPr marL="0" indent="0">
              <a:buNone/>
            </a:pPr>
            <a:r>
              <a:rPr lang="en-US" sz="2000" dirty="0" err="1">
                <a:latin typeface="Arial" panose="020B0604020202020204" pitchFamily="34" charset="0"/>
                <a:cs typeface="Arial" panose="020B0604020202020204" pitchFamily="34" charset="0"/>
              </a:rPr>
              <a:t>Anthropogen</a:t>
            </a:r>
            <a:r>
              <a:rPr lang="cs-CZ" sz="2000" dirty="0" err="1">
                <a:latin typeface="Arial" panose="020B0604020202020204" pitchFamily="34" charset="0"/>
                <a:cs typeface="Arial" panose="020B0604020202020204" pitchFamily="34" charset="0"/>
              </a:rPr>
              <a:t>ími</a:t>
            </a:r>
            <a:r>
              <a:rPr lang="cs-CZ" sz="2000" dirty="0">
                <a:latin typeface="Arial" panose="020B0604020202020204" pitchFamily="34" charset="0"/>
                <a:cs typeface="Arial" panose="020B0604020202020204" pitchFamily="34" charset="0"/>
              </a:rPr>
              <a:t> zdroji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selenu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jsou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spalování uhlí a těžba a zpracování sulfidických rud</a:t>
            </a:r>
            <a:r>
              <a:rPr lang="en-US" sz="2000" dirty="0">
                <a:latin typeface="Arial" panose="020B0604020202020204" pitchFamily="34" charset="0"/>
                <a:cs typeface="Arial" panose="020B0604020202020204" pitchFamily="34" charset="0"/>
              </a:rPr>
              <a:t>.</a:t>
            </a:r>
          </a:p>
          <a:p>
            <a:pPr marL="0" indent="0">
              <a:buNone/>
            </a:pPr>
            <a:endParaRPr lang="cs-CZ" altLang="cs-CZ" sz="2000" b="1" dirty="0">
              <a:latin typeface="Arial" panose="020B0604020202020204" pitchFamily="34" charset="0"/>
              <a:cs typeface="Arial" panose="020B0604020202020204" pitchFamily="34" charset="0"/>
            </a:endParaRPr>
          </a:p>
          <a:p>
            <a:pPr marL="0" indent="0">
              <a:buNone/>
            </a:pPr>
            <a:r>
              <a:rPr lang="cs-CZ" altLang="cs-CZ" sz="2000" b="1" dirty="0">
                <a:latin typeface="Arial" panose="020B0604020202020204" pitchFamily="34" charset="0"/>
                <a:cs typeface="Arial" panose="020B0604020202020204" pitchFamily="34" charset="0"/>
              </a:rPr>
              <a:t>Výroba</a:t>
            </a:r>
          </a:p>
          <a:p>
            <a:pPr marL="0" indent="0">
              <a:buNone/>
            </a:pPr>
            <a:r>
              <a:rPr lang="cs-CZ" altLang="cs-CZ" sz="2000" dirty="0">
                <a:latin typeface="Arial" panose="020B0604020202020204" pitchFamily="34" charset="0"/>
                <a:cs typeface="Arial" panose="020B0604020202020204" pitchFamily="34" charset="0"/>
              </a:rPr>
              <a:t>-    kaly z mokrých elektrostatických filtrů z výroby H</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SO</a:t>
            </a:r>
            <a:r>
              <a:rPr lang="cs-CZ" altLang="cs-CZ" sz="2000" baseline="-25000" dirty="0">
                <a:latin typeface="Arial" panose="020B0604020202020204" pitchFamily="34" charset="0"/>
                <a:cs typeface="Arial" panose="020B0604020202020204" pitchFamily="34" charset="0"/>
              </a:rPr>
              <a:t>4</a:t>
            </a:r>
            <a:r>
              <a:rPr lang="cs-CZ" altLang="cs-CZ" sz="2000" dirty="0">
                <a:latin typeface="Arial" panose="020B0604020202020204" pitchFamily="34" charset="0"/>
                <a:cs typeface="Arial" panose="020B0604020202020204" pitchFamily="34" charset="0"/>
              </a:rPr>
              <a:t> (obsahují nízkou koncentraci Se) </a:t>
            </a:r>
          </a:p>
          <a:p>
            <a:pPr>
              <a:buFontTx/>
              <a:buChar char="-"/>
            </a:pPr>
            <a:r>
              <a:rPr lang="cs-CZ" sz="2000" dirty="0">
                <a:latin typeface="Arial" panose="020B0604020202020204" pitchFamily="34" charset="0"/>
                <a:cs typeface="Arial" panose="020B0604020202020204" pitchFamily="34" charset="0"/>
              </a:rPr>
              <a:t>kaly po e</a:t>
            </a:r>
            <a:r>
              <a:rPr lang="en-US" sz="2000" dirty="0">
                <a:latin typeface="Arial" panose="020B0604020202020204" pitchFamily="34" charset="0"/>
                <a:cs typeface="Arial" panose="020B0604020202020204" pitchFamily="34" charset="0"/>
              </a:rPr>
              <a:t>le</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trolytic</a:t>
            </a:r>
            <a:r>
              <a:rPr lang="cs-CZ" sz="2000" dirty="0" err="1">
                <a:latin typeface="Arial" panose="020B0604020202020204" pitchFamily="34" charset="0"/>
                <a:cs typeface="Arial" panose="020B0604020202020204" pitchFamily="34" charset="0"/>
              </a:rPr>
              <a:t>ké</a:t>
            </a:r>
            <a:r>
              <a:rPr lang="cs-CZ" sz="2000" dirty="0">
                <a:latin typeface="Arial" panose="020B0604020202020204" pitchFamily="34" charset="0"/>
                <a:cs typeface="Arial" panose="020B0604020202020204" pitchFamily="34" charset="0"/>
              </a:rPr>
              <a:t> rafinaci mědi. </a:t>
            </a:r>
          </a:p>
          <a:p>
            <a:pPr>
              <a:buFontTx/>
              <a:buChar char="-"/>
            </a:pPr>
            <a:r>
              <a:rPr lang="cs-CZ" sz="2000" dirty="0">
                <a:latin typeface="Arial" panose="020B0604020202020204" pitchFamily="34" charset="0"/>
                <a:cs typeface="Arial" panose="020B0604020202020204" pitchFamily="34" charset="0"/>
              </a:rPr>
              <a:t>polétavý prach z pražení sulfidů.</a:t>
            </a:r>
            <a:endParaRPr 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cs-CZ" sz="1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cs-CZ" sz="2000" dirty="0">
                <a:latin typeface="Arial" panose="020B0604020202020204" pitchFamily="34" charset="0"/>
                <a:cs typeface="Arial" panose="020B0604020202020204" pitchFamily="34" charset="0"/>
              </a:rPr>
              <a:t>Selen se zoxiduje na Na</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SeO</a:t>
            </a:r>
            <a:r>
              <a:rPr lang="cs-CZ" altLang="cs-CZ" sz="2000" baseline="-25000" dirty="0">
                <a:latin typeface="Arial" panose="020B0604020202020204" pitchFamily="34" charset="0"/>
                <a:cs typeface="Arial" panose="020B0604020202020204" pitchFamily="34" charset="0"/>
              </a:rPr>
              <a:t>3</a:t>
            </a:r>
            <a:r>
              <a:rPr lang="cs-CZ" altLang="cs-CZ" sz="2000" dirty="0">
                <a:latin typeface="Arial" panose="020B0604020202020204" pitchFamily="34" charset="0"/>
                <a:cs typeface="Arial" panose="020B0604020202020204" pitchFamily="34" charset="0"/>
              </a:rPr>
              <a:t> tavením s Na</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CO</a:t>
            </a:r>
            <a:r>
              <a:rPr lang="cs-CZ" altLang="cs-CZ" sz="2000" baseline="-25000" dirty="0">
                <a:latin typeface="Arial" panose="020B0604020202020204" pitchFamily="34" charset="0"/>
                <a:cs typeface="Arial" panose="020B0604020202020204" pitchFamily="34" charset="0"/>
              </a:rPr>
              <a:t>3</a:t>
            </a:r>
            <a:r>
              <a:rPr lang="cs-CZ" altLang="cs-CZ" sz="2000" dirty="0">
                <a:latin typeface="Arial" panose="020B0604020202020204" pitchFamily="34" charset="0"/>
                <a:cs typeface="Arial" panose="020B0604020202020204" pitchFamily="34" charset="0"/>
              </a:rPr>
              <a:t>, po okyselení se vyredukuje elementární Se pomocí SO</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cs-CZ" sz="2000" dirty="0">
                <a:latin typeface="Arial" panose="020B0604020202020204" pitchFamily="34" charset="0"/>
                <a:cs typeface="Arial" panose="020B0604020202020204" pitchFamily="34" charset="0"/>
              </a:rPr>
              <a:t>			H</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SeO</a:t>
            </a:r>
            <a:r>
              <a:rPr lang="cs-CZ" altLang="cs-CZ" sz="2000" baseline="-25000" dirty="0">
                <a:latin typeface="Arial" panose="020B0604020202020204" pitchFamily="34" charset="0"/>
                <a:cs typeface="Arial" panose="020B0604020202020204" pitchFamily="34" charset="0"/>
              </a:rPr>
              <a:t>3</a:t>
            </a:r>
            <a:r>
              <a:rPr lang="cs-CZ" altLang="cs-CZ" sz="2000" dirty="0">
                <a:latin typeface="Arial" panose="020B0604020202020204" pitchFamily="34" charset="0"/>
                <a:cs typeface="Arial" panose="020B0604020202020204" pitchFamily="34" charset="0"/>
              </a:rPr>
              <a:t> + 2 SO</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 + H</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O </a:t>
            </a:r>
            <a:r>
              <a:rPr lang="cs-CZ" altLang="cs-CZ" sz="2000" dirty="0">
                <a:latin typeface="Arial" panose="020B0604020202020204" pitchFamily="34" charset="0"/>
                <a:cs typeface="Arial" panose="020B0604020202020204" pitchFamily="34" charset="0"/>
                <a:sym typeface="Symbol" pitchFamily="18" charset="2"/>
              </a:rPr>
              <a:t></a:t>
            </a:r>
            <a:r>
              <a:rPr lang="cs-CZ" altLang="cs-CZ" sz="2000" dirty="0">
                <a:latin typeface="Arial" panose="020B0604020202020204" pitchFamily="34" charset="0"/>
                <a:cs typeface="Arial" panose="020B0604020202020204" pitchFamily="34" charset="0"/>
              </a:rPr>
              <a:t> Se + 2 H</a:t>
            </a:r>
            <a:r>
              <a:rPr lang="cs-CZ" altLang="cs-CZ" sz="2000" baseline="-25000" dirty="0">
                <a:latin typeface="Arial" panose="020B0604020202020204" pitchFamily="34" charset="0"/>
                <a:cs typeface="Arial" panose="020B0604020202020204" pitchFamily="34" charset="0"/>
              </a:rPr>
              <a:t>2</a:t>
            </a:r>
            <a:r>
              <a:rPr lang="cs-CZ" altLang="cs-CZ" sz="2000" dirty="0">
                <a:latin typeface="Arial" panose="020B0604020202020204" pitchFamily="34" charset="0"/>
                <a:cs typeface="Arial" panose="020B0604020202020204" pitchFamily="34" charset="0"/>
              </a:rPr>
              <a:t>SO</a:t>
            </a:r>
            <a:r>
              <a:rPr lang="cs-CZ" altLang="cs-CZ" sz="2000" baseline="-250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0249990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81000"/>
            <a:ext cx="86106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Technologický význam selenu spočívá v současné době ve výrobě </a:t>
            </a:r>
            <a:r>
              <a:rPr lang="cs-CZ" sz="2000" b="1" dirty="0">
                <a:latin typeface="Arial" panose="020B0604020202020204" pitchFamily="34" charset="0"/>
                <a:cs typeface="Arial" panose="020B0604020202020204" pitchFamily="34" charset="0"/>
              </a:rPr>
              <a:t>fotočlánků</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Fotoelektrické články na bázi selenu jako zdroje elektrické energie především v kosmickém výzkumu pro napájení přístrojů na oběžné dráze pomocí solárních panelů. </a:t>
            </a:r>
          </a:p>
          <a:p>
            <a:pPr algn="just"/>
            <a:r>
              <a:rPr lang="cs-CZ" sz="2000" dirty="0">
                <a:latin typeface="Arial" panose="020B0604020202020204" pitchFamily="34" charset="0"/>
                <a:cs typeface="Arial" panose="020B0604020202020204" pitchFamily="34" charset="0"/>
              </a:rPr>
              <a:t>  Fotočlánky s obsahem selenu se však používají i pro měření intenzity dopadajícího světla jako expozimetry, například ve fotoaparátech a kamerách. Také většina kopírovacích a reprodukčních přístrojů je osazena selenovými fotočlánky.</a:t>
            </a:r>
          </a:p>
          <a:p>
            <a:pPr algn="just"/>
            <a:endParaRPr lang="cs-CZ" sz="20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Selenosulfidy</a:t>
            </a:r>
            <a:r>
              <a:rPr lang="cs-CZ" sz="2000" dirty="0">
                <a:latin typeface="Arial" panose="020B0604020202020204" pitchFamily="34" charset="0"/>
                <a:cs typeface="Arial" panose="020B0604020202020204" pitchFamily="34" charset="0"/>
              </a:rPr>
              <a:t> SeS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SeS</a:t>
            </a:r>
            <a:r>
              <a:rPr lang="cs-CZ" sz="2000" dirty="0">
                <a:latin typeface="Arial" panose="020B0604020202020204" pitchFamily="34" charset="0"/>
                <a:cs typeface="Arial" panose="020B0604020202020204" pitchFamily="34" charset="0"/>
              </a:rPr>
              <a:t> jsou účinnou látkou šamponů proti lupům. </a:t>
            </a:r>
          </a:p>
          <a:p>
            <a:pPr algn="just"/>
            <a:endParaRPr lang="cs-CZ" sz="20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Dialkylselenidy</a:t>
            </a:r>
            <a:r>
              <a:rPr lang="cs-CZ" sz="2000" dirty="0">
                <a:latin typeface="Arial" panose="020B0604020202020204" pitchFamily="34" charset="0"/>
                <a:cs typeface="Arial" panose="020B0604020202020204" pitchFamily="34" charset="0"/>
              </a:rPr>
              <a:t> se používají jako inhibitory oxidace ropných maziv. </a:t>
            </a:r>
          </a:p>
          <a:p>
            <a:pPr algn="just"/>
            <a:endParaRPr lang="cs-CZ" sz="20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Selenany</a:t>
            </a:r>
            <a:r>
              <a:rPr lang="cs-CZ" sz="2000" b="1" dirty="0">
                <a:latin typeface="Arial" panose="020B0604020202020204" pitchFamily="34" charset="0"/>
                <a:cs typeface="Arial" panose="020B0604020202020204" pitchFamily="34" charset="0"/>
              </a:rPr>
              <a:t> vápníku, barya a zinku</a:t>
            </a:r>
            <a:r>
              <a:rPr lang="cs-CZ" sz="2000" dirty="0">
                <a:latin typeface="Arial" panose="020B0604020202020204" pitchFamily="34" charset="0"/>
                <a:cs typeface="Arial" panose="020B0604020202020204" pitchFamily="34" charset="0"/>
              </a:rPr>
              <a:t> se používají ke zlepšení čistících vlastností motorových olejů. </a:t>
            </a:r>
          </a:p>
          <a:p>
            <a:pPr algn="just"/>
            <a:endParaRPr lang="cs-CZ" sz="20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Seleničitan</a:t>
            </a:r>
            <a:r>
              <a:rPr lang="cs-CZ" sz="2000" b="1" dirty="0">
                <a:latin typeface="Arial" panose="020B0604020202020204" pitchFamily="34" charset="0"/>
                <a:cs typeface="Arial" panose="020B0604020202020204" pitchFamily="34" charset="0"/>
              </a:rPr>
              <a:t> sodný</a:t>
            </a:r>
            <a:r>
              <a:rPr lang="cs-CZ" sz="2000" dirty="0">
                <a:latin typeface="Arial" panose="020B0604020202020204" pitchFamily="34" charset="0"/>
                <a:cs typeface="Arial" panose="020B0604020202020204" pitchFamily="34" charset="0"/>
              </a:rPr>
              <a:t> se využívá k dekontaminaci vody znečištěné rozpustnými sloučeninami rtuti.</a:t>
            </a:r>
          </a:p>
        </p:txBody>
      </p:sp>
    </p:spTree>
    <p:extLst>
      <p:ext uri="{BB962C8B-B14F-4D97-AF65-F5344CB8AC3E}">
        <p14:creationId xmlns:p14="http://schemas.microsoft.com/office/powerpoint/2010/main" val="38962072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305336"/>
            <a:ext cx="8915400" cy="6247864"/>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Selen je </a:t>
            </a:r>
            <a:r>
              <a:rPr lang="cs-CZ" sz="2000" b="1" dirty="0">
                <a:latin typeface="Arial" panose="020B0604020202020204" pitchFamily="34" charset="0"/>
                <a:cs typeface="Arial" panose="020B0604020202020204" pitchFamily="34" charset="0"/>
              </a:rPr>
              <a:t>esenciální stopový prvek</a:t>
            </a:r>
            <a:r>
              <a:rPr lang="cs-CZ" sz="2000" dirty="0">
                <a:latin typeface="Arial" panose="020B0604020202020204" pitchFamily="34" charset="0"/>
                <a:cs typeface="Arial" panose="020B0604020202020204" pitchFamily="34" charset="0"/>
              </a:rPr>
              <a:t>, který má pro lidský organismus, i přes svou toxicitu, značný význam.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Ve formě </a:t>
            </a:r>
            <a:r>
              <a:rPr lang="cs-CZ" sz="2000" b="1" dirty="0" err="1">
                <a:latin typeface="Arial" panose="020B0604020202020204" pitchFamily="34" charset="0"/>
                <a:cs typeface="Arial" panose="020B0604020202020204" pitchFamily="34" charset="0"/>
              </a:rPr>
              <a:t>selenoproteinů</a:t>
            </a:r>
            <a:r>
              <a:rPr lang="cs-CZ" sz="2000" dirty="0">
                <a:latin typeface="Arial" panose="020B0604020202020204" pitchFamily="34" charset="0"/>
                <a:cs typeface="Arial" panose="020B0604020202020204" pitchFamily="34" charset="0"/>
              </a:rPr>
              <a:t> působí jako antioxidant chránící před účinky volných radikálů a zvyšuje činnost imunitního systému, současně se podílí na tvorbě enzymu </a:t>
            </a:r>
            <a:r>
              <a:rPr lang="cs-CZ" sz="2000" dirty="0" err="1">
                <a:latin typeface="Arial" panose="020B0604020202020204" pitchFamily="34" charset="0"/>
                <a:cs typeface="Arial" panose="020B0604020202020204" pitchFamily="34" charset="0"/>
              </a:rPr>
              <a:t>glutathoinperoxidáza</a:t>
            </a:r>
            <a:r>
              <a:rPr lang="cs-CZ" sz="2000" dirty="0">
                <a:latin typeface="Arial" panose="020B0604020202020204" pitchFamily="34" charset="0"/>
                <a:cs typeface="Arial" panose="020B0604020202020204" pitchFamily="34" charset="0"/>
              </a:rPr>
              <a:t>, který je nutný k metabolismu tuků. </a:t>
            </a:r>
          </a:p>
          <a:p>
            <a:r>
              <a:rPr lang="cs-CZ" sz="2000" dirty="0">
                <a:latin typeface="Arial" panose="020B0604020202020204" pitchFamily="34" charset="0"/>
                <a:cs typeface="Arial" panose="020B0604020202020204" pitchFamily="34" charset="0"/>
              </a:rPr>
              <a:t>   Bylo zjištěno, že pravidelný snížený </a:t>
            </a:r>
            <a:r>
              <a:rPr lang="cs-CZ" sz="2000" b="1" dirty="0">
                <a:latin typeface="Arial" panose="020B0604020202020204" pitchFamily="34" charset="0"/>
                <a:cs typeface="Arial" panose="020B0604020202020204" pitchFamily="34" charset="0"/>
              </a:rPr>
              <a:t>příjem selenu v potravě </a:t>
            </a:r>
            <a:r>
              <a:rPr lang="cs-CZ" sz="2000" dirty="0">
                <a:latin typeface="Arial" panose="020B0604020202020204" pitchFamily="34" charset="0"/>
                <a:cs typeface="Arial" panose="020B0604020202020204" pitchFamily="34" charset="0"/>
              </a:rPr>
              <a:t>nepříznivě ovlivňuje především kardiovaskulární systém a zvyšuje riziko infarktu myokardu a cévních onemocnění.</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Výskyt selenu </a:t>
            </a:r>
            <a:r>
              <a:rPr lang="cs-CZ" sz="2000" b="1" dirty="0">
                <a:latin typeface="Arial" panose="020B0604020202020204" pitchFamily="34" charset="0"/>
                <a:cs typeface="Arial" panose="020B0604020202020204" pitchFamily="34" charset="0"/>
              </a:rPr>
              <a:t>v potravinách </a:t>
            </a:r>
            <a:r>
              <a:rPr lang="cs-CZ" sz="2000" dirty="0">
                <a:latin typeface="Arial" panose="020B0604020202020204" pitchFamily="34" charset="0"/>
                <a:cs typeface="Arial" panose="020B0604020202020204" pitchFamily="34" charset="0"/>
              </a:rPr>
              <a:t>je velmi nerovnoměrný a je ovlivněn jeho obsahem v půdě. Nejvíce selenu je obsaženo v některých druzích ořechů, ve vnitřnostech, rybách a mase mořských plodů. Mezi potraviny s velmi vysokým obsahem selenu patří mořské řasy.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Využitelnost selenu ve formě </a:t>
            </a:r>
            <a:r>
              <a:rPr lang="cs-CZ" sz="2000" b="1" dirty="0" err="1">
                <a:latin typeface="Arial" panose="020B0604020202020204" pitchFamily="34" charset="0"/>
                <a:cs typeface="Arial" panose="020B0604020202020204" pitchFamily="34" charset="0"/>
              </a:rPr>
              <a:t>selenomethioninu</a:t>
            </a:r>
            <a:r>
              <a:rPr lang="cs-CZ" sz="2000" dirty="0">
                <a:latin typeface="Arial" panose="020B0604020202020204" pitchFamily="34" charset="0"/>
                <a:cs typeface="Arial" panose="020B0604020202020204" pitchFamily="34" charset="0"/>
              </a:rPr>
              <a:t> z rostlinných potravin a </a:t>
            </a:r>
            <a:r>
              <a:rPr lang="cs-CZ" sz="2000" b="1" dirty="0" err="1">
                <a:latin typeface="Arial" panose="020B0604020202020204" pitchFamily="34" charset="0"/>
                <a:cs typeface="Arial" panose="020B0604020202020204" pitchFamily="34" charset="0"/>
              </a:rPr>
              <a:t>selenocysteinu</a:t>
            </a:r>
            <a:r>
              <a:rPr lang="cs-CZ" sz="2000" dirty="0">
                <a:latin typeface="Arial" panose="020B0604020202020204" pitchFamily="34" charset="0"/>
                <a:cs typeface="Arial" panose="020B0604020202020204" pitchFamily="34" charset="0"/>
              </a:rPr>
              <a:t> ze živočišných potravin je téměř 100%, využitelnost anorganicky vázaného selenu je pouze okolo 15%.</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Působením</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bakterií může Se podléhat </a:t>
            </a:r>
            <a:r>
              <a:rPr lang="cs-CZ" sz="2000" b="1" dirty="0" err="1">
                <a:latin typeface="Arial" panose="020B0604020202020204" pitchFamily="34" charset="0"/>
                <a:cs typeface="Arial" panose="020B0604020202020204" pitchFamily="34" charset="0"/>
              </a:rPr>
              <a:t>biomethylaci</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(vznik </a:t>
            </a:r>
            <a:r>
              <a:rPr lang="cs-CZ" sz="2000" dirty="0" err="1">
                <a:latin typeface="Arial" panose="020B0604020202020204" pitchFamily="34" charset="0"/>
                <a:cs typeface="Arial" panose="020B0604020202020204" pitchFamily="34" charset="0"/>
              </a:rPr>
              <a:t>DMSe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DMDSe</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8727367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VÃ½sledek obrÃ¡zku pro selenium 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59" y="1295400"/>
            <a:ext cx="8683597" cy="508756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81539" y="351339"/>
            <a:ext cx="3975768" cy="400110"/>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Biogeochemický cyklus selenu</a:t>
            </a:r>
          </a:p>
        </p:txBody>
      </p:sp>
      <p:sp>
        <p:nvSpPr>
          <p:cNvPr id="5" name="AutoShape 4" descr="VÃ½sledek obrÃ¡zku pro biomethylation selen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4792807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213" y="1143000"/>
            <a:ext cx="3888346" cy="302901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68613" y="355937"/>
            <a:ext cx="8688946" cy="1015663"/>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Selenocystein</a:t>
            </a:r>
            <a:r>
              <a:rPr lang="cs-CZ" sz="2000" dirty="0">
                <a:latin typeface="Arial" panose="020B0604020202020204" pitchFamily="34" charset="0"/>
                <a:cs typeface="Arial" panose="020B0604020202020204" pitchFamily="34" charset="0"/>
              </a:rPr>
              <a:t> je neesenciální </a:t>
            </a:r>
            <a:r>
              <a:rPr lang="cs-CZ" sz="2000" dirty="0" err="1">
                <a:latin typeface="Arial" panose="020B0604020202020204" pitchFamily="34" charset="0"/>
                <a:cs typeface="Arial" panose="020B0604020202020204" pitchFamily="34" charset="0"/>
              </a:rPr>
              <a:t>proteinogenní</a:t>
            </a:r>
            <a:r>
              <a:rPr lang="cs-CZ" sz="2000" dirty="0">
                <a:latin typeface="Arial" panose="020B0604020202020204" pitchFamily="34" charset="0"/>
                <a:cs typeface="Arial" panose="020B0604020202020204" pitchFamily="34" charset="0"/>
              </a:rPr>
              <a:t> aminokyselina podobná cysteinu, ale na rozdíl od něj má místo atomu síry atom selenu. Je to hlavní zdroj organického selenu. </a:t>
            </a:r>
          </a:p>
        </p:txBody>
      </p:sp>
      <p:sp>
        <p:nvSpPr>
          <p:cNvPr id="5" name="Obdélník 4"/>
          <p:cNvSpPr/>
          <p:nvPr/>
        </p:nvSpPr>
        <p:spPr>
          <a:xfrm>
            <a:off x="4931924" y="4782234"/>
            <a:ext cx="4114800" cy="1015663"/>
          </a:xfrm>
          <a:prstGeom prst="rect">
            <a:avLst/>
          </a:prstGeom>
        </p:spPr>
        <p:txBody>
          <a:bodyPr wrap="square">
            <a:spAutoFit/>
          </a:bodyPr>
          <a:lstStyle/>
          <a:p>
            <a:r>
              <a:rPr lang="cs-CZ" sz="2000" dirty="0" err="1">
                <a:latin typeface="Arial" panose="020B0604020202020204" pitchFamily="34" charset="0"/>
                <a:cs typeface="Arial" panose="020B0604020202020204" pitchFamily="34" charset="0"/>
              </a:rPr>
              <a:t>Selenocystein</a:t>
            </a:r>
            <a:r>
              <a:rPr lang="cs-CZ" sz="2000" dirty="0">
                <a:latin typeface="Arial" panose="020B0604020202020204" pitchFamily="34" charset="0"/>
                <a:cs typeface="Arial" panose="020B0604020202020204" pitchFamily="34" charset="0"/>
              </a:rPr>
              <a:t> se vyskytuje např. v </a:t>
            </a:r>
            <a:r>
              <a:rPr lang="cs-CZ" sz="2000" dirty="0" err="1">
                <a:latin typeface="Arial" panose="020B0604020202020204" pitchFamily="34" charset="0"/>
                <a:cs typeface="Arial" panose="020B0604020202020204" pitchFamily="34" charset="0"/>
              </a:rPr>
              <a:t>selenoproteinech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formiátdehydrogenázách</a:t>
            </a:r>
            <a:r>
              <a:rPr lang="cs-CZ" sz="2000" dirty="0">
                <a:latin typeface="Arial" panose="020B0604020202020204" pitchFamily="34" charset="0"/>
                <a:cs typeface="Arial" panose="020B0604020202020204" pitchFamily="34" charset="0"/>
              </a:rPr>
              <a:t>.</a:t>
            </a:r>
          </a:p>
        </p:txBody>
      </p:sp>
      <p:pic>
        <p:nvPicPr>
          <p:cNvPr id="10244" name="Picture 4" descr="VÃ½sledek obrÃ¡zku pro selenocys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26" y="1447800"/>
            <a:ext cx="4343400" cy="1543808"/>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17068"/>
            <a:ext cx="2477310" cy="28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68613" y="4435121"/>
            <a:ext cx="2108269" cy="369332"/>
          </a:xfrm>
          <a:prstGeom prst="rect">
            <a:avLst/>
          </a:prstGeom>
        </p:spPr>
        <p:txBody>
          <a:bodyPr wrap="none">
            <a:spAutoFit/>
          </a:bodyPr>
          <a:lstStyle/>
          <a:p>
            <a:r>
              <a:rPr lang="cs-CZ" b="1" dirty="0" err="1">
                <a:latin typeface="Arial" panose="020B0604020202020204" pitchFamily="34" charset="0"/>
                <a:cs typeface="Arial" panose="020B0604020202020204" pitchFamily="34" charset="0"/>
              </a:rPr>
              <a:t>Selenomethionin</a:t>
            </a:r>
            <a:endParaRPr lang="cs-CZ" dirty="0"/>
          </a:p>
        </p:txBody>
      </p:sp>
    </p:spTree>
    <p:extLst>
      <p:ext uri="{BB962C8B-B14F-4D97-AF65-F5344CB8AC3E}">
        <p14:creationId xmlns:p14="http://schemas.microsoft.com/office/powerpoint/2010/main" val="406293176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457200" y="274638"/>
            <a:ext cx="8229600" cy="715962"/>
          </a:xfrm>
        </p:spPr>
        <p:txBody>
          <a:bodyPr>
            <a:normAutofit/>
          </a:bodyPr>
          <a:lstStyle/>
          <a:p>
            <a:pPr eaLnBrk="1" hangingPunct="1"/>
            <a:r>
              <a:rPr lang="cs-CZ" altLang="cs-CZ" sz="3200" dirty="0">
                <a:latin typeface="Times New Roman" pitchFamily="18" charset="0"/>
              </a:rPr>
              <a:t>Tellur</a:t>
            </a:r>
          </a:p>
        </p:txBody>
      </p:sp>
      <p:sp>
        <p:nvSpPr>
          <p:cNvPr id="24580" name="Rectangle 3"/>
          <p:cNvSpPr>
            <a:spLocks noGrp="1" noChangeArrowheads="1"/>
          </p:cNvSpPr>
          <p:nvPr>
            <p:ph type="body" idx="1"/>
          </p:nvPr>
        </p:nvSpPr>
        <p:spPr>
          <a:xfrm>
            <a:off x="152400" y="990600"/>
            <a:ext cx="8839200" cy="5715000"/>
          </a:xfrm>
        </p:spPr>
        <p:txBody>
          <a:bodyPr>
            <a:normAutofit/>
          </a:bodyPr>
          <a:lstStyle/>
          <a:p>
            <a:pPr marL="0" indent="0" algn="just">
              <a:buNone/>
            </a:pPr>
            <a:r>
              <a:rPr lang="cs-CZ" sz="2000" dirty="0">
                <a:latin typeface="Arial" panose="020B0604020202020204" pitchFamily="34" charset="0"/>
                <a:cs typeface="Arial" panose="020B0604020202020204" pitchFamily="34" charset="0"/>
              </a:rPr>
              <a:t>za normálních podmínek stálý stříbřitě lesklý a poměrně křehký polokov, který lze snadno rozetřít; amorfní tellur je hnědá práškovitá látka. </a:t>
            </a:r>
          </a:p>
          <a:p>
            <a:pPr marL="0" indent="0" algn="just">
              <a:buNone/>
            </a:pPr>
            <a:r>
              <a:rPr lang="en-US" sz="2000" dirty="0" err="1"/>
              <a:t>Tellur</a:t>
            </a:r>
            <a:r>
              <a:rPr lang="cs-CZ" sz="2000" dirty="0"/>
              <a:t> má</a:t>
            </a:r>
            <a:r>
              <a:rPr lang="en-US" sz="2000" dirty="0"/>
              <a:t> polymer</a:t>
            </a:r>
            <a:r>
              <a:rPr lang="cs-CZ" sz="2000" dirty="0"/>
              <a:t>ní</a:t>
            </a:r>
            <a:r>
              <a:rPr lang="en-US" sz="2000" dirty="0"/>
              <a:t> </a:t>
            </a:r>
            <a:r>
              <a:rPr lang="en-US" sz="2000" dirty="0" err="1"/>
              <a:t>stru</a:t>
            </a:r>
            <a:r>
              <a:rPr lang="cs-CZ" sz="2000" dirty="0"/>
              <a:t>k</a:t>
            </a:r>
            <a:r>
              <a:rPr lang="en-US" sz="2000" dirty="0"/>
              <a:t>tur</a:t>
            </a:r>
            <a:r>
              <a:rPr lang="cs-CZ" sz="2000" dirty="0"/>
              <a:t>u</a:t>
            </a:r>
            <a:r>
              <a:rPr lang="en-US" sz="2000" dirty="0"/>
              <a:t> </a:t>
            </a:r>
            <a:r>
              <a:rPr lang="cs-CZ" sz="2000" dirty="0"/>
              <a:t>tvořenou</a:t>
            </a:r>
            <a:r>
              <a:rPr lang="en-US" sz="2000" dirty="0"/>
              <a:t> zig-zag </a:t>
            </a:r>
            <a:r>
              <a:rPr lang="cs-CZ" sz="2000" dirty="0"/>
              <a:t>řetězci atomů </a:t>
            </a:r>
            <a:r>
              <a:rPr lang="en-US" sz="2000" dirty="0" err="1"/>
              <a:t>Te</a:t>
            </a:r>
            <a:r>
              <a:rPr lang="cs-CZ" sz="2000" dirty="0"/>
              <a:t>.</a:t>
            </a:r>
            <a:r>
              <a:rPr lang="en-US" sz="2000" dirty="0"/>
              <a:t> </a:t>
            </a: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V plynném stavu tvoří dvouatomové molekuly Te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páry telluru mají zlatou barvu. Snadno se slučuje s kyslíkem a halogeny. Roztavený tellur silně koroduje i nejkvalitnější vysoce legované ocele. Při zahřátí na teplotu 450°C na vzduchu shoří modrozeleným plamenem za vzniku bílého oxidu </a:t>
            </a:r>
            <a:r>
              <a:rPr lang="cs-CZ" sz="2000" dirty="0" err="1">
                <a:latin typeface="Arial" panose="020B0604020202020204" pitchFamily="34" charset="0"/>
                <a:cs typeface="Arial" panose="020B0604020202020204" pitchFamily="34" charset="0"/>
              </a:rPr>
              <a:t>telluričitého</a:t>
            </a:r>
            <a:r>
              <a:rPr lang="cs-CZ" sz="2000" dirty="0">
                <a:latin typeface="Arial" panose="020B0604020202020204" pitchFamily="34" charset="0"/>
                <a:cs typeface="Arial" panose="020B0604020202020204" pitchFamily="34" charset="0"/>
              </a:rPr>
              <a:t> TeO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marL="0" indent="0" algn="just">
              <a:buNone/>
            </a:pPr>
            <a:r>
              <a:rPr lang="cs-CZ" sz="2000" dirty="0">
                <a:latin typeface="Arial" panose="020B0604020202020204" pitchFamily="34" charset="0"/>
                <a:cs typeface="Arial" panose="020B0604020202020204" pitchFamily="34" charset="0"/>
              </a:rPr>
              <a:t>Ve sloučeninách se tellur vyskytuje v mocenstvích Te</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Te</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Te</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Te</a:t>
            </a:r>
            <a:r>
              <a:rPr lang="cs-CZ" sz="2000" baseline="30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t>
            </a:r>
          </a:p>
        </p:txBody>
      </p:sp>
      <p:pic>
        <p:nvPicPr>
          <p:cNvPr id="57346" name="Picture 2" descr="VÃ½sledek obrÃ¡zku pro tellur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419600"/>
            <a:ext cx="3205408"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VÃ½sledek obrÃ¡zku pro tellurium ch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456889"/>
            <a:ext cx="2847975" cy="160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3995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152400" y="304800"/>
            <a:ext cx="8763000" cy="4525963"/>
          </a:xfrm>
        </p:spPr>
        <p:txBody>
          <a:bodyPr>
            <a:noAutofit/>
          </a:bodyPr>
          <a:lstStyle/>
          <a:p>
            <a:pPr marL="0" indent="0">
              <a:buNone/>
            </a:pPr>
            <a:r>
              <a:rPr lang="cs-CZ" sz="2000" dirty="0">
                <a:latin typeface="Arial" panose="020B0604020202020204" pitchFamily="34" charset="0"/>
                <a:cs typeface="Arial" panose="020B0604020202020204" pitchFamily="34" charset="0"/>
              </a:rPr>
              <a:t>Tellur obvykle doprovází síru a selen v jejich rudách. Má značnou afinitu ke zlatu a v mnoha zlatých ložiscích se vyskytuje jako příměs. </a:t>
            </a:r>
          </a:p>
          <a:p>
            <a:pPr marL="0" indent="0">
              <a:buNone/>
            </a:pPr>
            <a:r>
              <a:rPr lang="cs-CZ" sz="2000" dirty="0">
                <a:latin typeface="Arial" panose="020B0604020202020204" pitchFamily="34" charset="0"/>
                <a:cs typeface="Arial" panose="020B0604020202020204" pitchFamily="34" charset="0"/>
              </a:rPr>
              <a:t>   Z minerálů jsou známy například tellurid zlata </a:t>
            </a:r>
            <a:r>
              <a:rPr lang="cs-CZ" sz="2000" i="1" dirty="0" err="1">
                <a:latin typeface="Arial" panose="020B0604020202020204" pitchFamily="34" charset="0"/>
                <a:cs typeface="Arial" panose="020B0604020202020204" pitchFamily="34" charset="0"/>
              </a:rPr>
              <a:t>calaverit</a:t>
            </a:r>
            <a:r>
              <a:rPr lang="cs-CZ" sz="2000" dirty="0">
                <a:latin typeface="Arial" panose="020B0604020202020204" pitchFamily="34" charset="0"/>
                <a:cs typeface="Arial" panose="020B0604020202020204" pitchFamily="34" charset="0"/>
              </a:rPr>
              <a:t>  AuTe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tellurid stříbra </a:t>
            </a:r>
            <a:r>
              <a:rPr lang="cs-CZ" sz="2000" i="1" dirty="0" err="1">
                <a:latin typeface="Arial" panose="020B0604020202020204" pitchFamily="34" charset="0"/>
                <a:cs typeface="Arial" panose="020B0604020202020204" pitchFamily="34" charset="0"/>
              </a:rPr>
              <a:t>hessit</a:t>
            </a:r>
            <a:r>
              <a:rPr 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Ag</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Te </a:t>
            </a:r>
            <a:r>
              <a:rPr lang="cs-CZ" sz="2000" dirty="0">
                <a:latin typeface="Arial" panose="020B0604020202020204" pitchFamily="34" charset="0"/>
                <a:cs typeface="Arial" panose="020B0604020202020204" pitchFamily="34" charset="0"/>
              </a:rPr>
              <a:t>nebo tellurid olova </a:t>
            </a:r>
            <a:r>
              <a:rPr lang="cs-CZ" sz="2000" i="1" dirty="0" err="1">
                <a:latin typeface="Arial" panose="020B0604020202020204" pitchFamily="34" charset="0"/>
                <a:cs typeface="Arial" panose="020B0604020202020204" pitchFamily="34" charset="0"/>
              </a:rPr>
              <a:t>altait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PbTe</a:t>
            </a:r>
            <a:r>
              <a:rPr lang="cs-CZ" sz="2000" dirty="0">
                <a:latin typeface="Arial" panose="020B0604020202020204" pitchFamily="34" charset="0"/>
                <a:cs typeface="Arial" panose="020B0604020202020204" pitchFamily="34" charset="0"/>
              </a:rPr>
              <a:t>.</a:t>
            </a:r>
          </a:p>
          <a:p>
            <a:endParaRPr lang="cs-CZ" sz="1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Obsah telluru v zemské kůře je extrémně nízký, je způsoben především tvorbou těkavého hydridu, který v době formování planety unikl do vesmíru. </a:t>
            </a:r>
          </a:p>
          <a:p>
            <a:pPr marL="0" indent="0">
              <a:buNone/>
            </a:pPr>
            <a:endParaRPr lang="cs-CZ" altLang="cs-CZ" sz="1000" b="1"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Působením</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bakterií může Te podléhat </a:t>
            </a:r>
            <a:r>
              <a:rPr lang="cs-CZ" sz="2000" b="1" dirty="0" err="1">
                <a:latin typeface="Arial" panose="020B0604020202020204" pitchFamily="34" charset="0"/>
                <a:cs typeface="Arial" panose="020B0604020202020204" pitchFamily="34" charset="0"/>
              </a:rPr>
              <a:t>biomethylaci</a:t>
            </a:r>
            <a:r>
              <a:rPr lang="cs-CZ" sz="2000" b="1"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marL="0" indent="0">
              <a:buNone/>
            </a:pPr>
            <a:endParaRPr lang="cs-CZ" altLang="cs-CZ" sz="2000" b="1" dirty="0">
              <a:latin typeface="Arial" panose="020B0604020202020204" pitchFamily="34" charset="0"/>
              <a:cs typeface="Arial" panose="020B0604020202020204" pitchFamily="34" charset="0"/>
            </a:endParaRPr>
          </a:p>
          <a:p>
            <a:pPr marL="0" indent="0">
              <a:buNone/>
            </a:pPr>
            <a:r>
              <a:rPr lang="cs-CZ" altLang="cs-CZ" sz="2000" b="1" dirty="0">
                <a:latin typeface="Arial" panose="020B0604020202020204" pitchFamily="34" charset="0"/>
                <a:cs typeface="Arial" panose="020B0604020202020204" pitchFamily="34" charset="0"/>
              </a:rPr>
              <a:t>Výroba</a:t>
            </a:r>
          </a:p>
          <a:p>
            <a:pPr marL="0" indent="0">
              <a:buNone/>
            </a:pPr>
            <a:r>
              <a:rPr lang="en-GB" altLang="cs-CZ" sz="2000" dirty="0" err="1">
                <a:latin typeface="Arial" panose="020B0604020202020204" pitchFamily="34" charset="0"/>
                <a:cs typeface="Arial" panose="020B0604020202020204" pitchFamily="34" charset="0"/>
              </a:rPr>
              <a:t>zdrojem</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telluru</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jsou</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anodové</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kaly</a:t>
            </a:r>
            <a:r>
              <a:rPr lang="en-GB" altLang="cs-CZ" sz="2000" dirty="0">
                <a:latin typeface="Arial" panose="020B0604020202020204" pitchFamily="34" charset="0"/>
                <a:cs typeface="Arial" panose="020B0604020202020204" pitchFamily="34" charset="0"/>
              </a:rPr>
              <a:t> z </a:t>
            </a:r>
            <a:r>
              <a:rPr lang="en-GB" altLang="cs-CZ" sz="2000" dirty="0" err="1">
                <a:latin typeface="Arial" panose="020B0604020202020204" pitchFamily="34" charset="0"/>
                <a:cs typeface="Arial" panose="020B0604020202020204" pitchFamily="34" charset="0"/>
              </a:rPr>
              <a:t>rafinace</a:t>
            </a:r>
            <a:r>
              <a:rPr lang="en-GB" altLang="cs-CZ" sz="2000" dirty="0">
                <a:latin typeface="Arial" panose="020B0604020202020204" pitchFamily="34" charset="0"/>
                <a:cs typeface="Arial" panose="020B0604020202020204" pitchFamily="34" charset="0"/>
              </a:rPr>
              <a:t> m</a:t>
            </a:r>
            <a:r>
              <a:rPr lang="cs-CZ" altLang="cs-CZ" sz="2000" dirty="0">
                <a:latin typeface="Arial" panose="020B0604020202020204" pitchFamily="34" charset="0"/>
                <a:cs typeface="Arial" panose="020B0604020202020204" pitchFamily="34" charset="0"/>
              </a:rPr>
              <a:t>ě</a:t>
            </a:r>
            <a:r>
              <a:rPr lang="en-GB" altLang="cs-CZ" sz="2000" dirty="0">
                <a:latin typeface="Arial" panose="020B0604020202020204" pitchFamily="34" charset="0"/>
                <a:cs typeface="Arial" panose="020B0604020202020204" pitchFamily="34" charset="0"/>
              </a:rPr>
              <a:t>di</a:t>
            </a:r>
            <a:r>
              <a:rPr lang="cs-CZ" altLang="cs-CZ"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nebo zbytky po rafinaci zlata</a:t>
            </a:r>
            <a:r>
              <a:rPr lang="en-GB" altLang="cs-CZ" sz="2000" dirty="0">
                <a:latin typeface="Arial" panose="020B0604020202020204" pitchFamily="34" charset="0"/>
                <a:cs typeface="Arial" panose="020B0604020202020204" pitchFamily="34" charset="0"/>
              </a:rPr>
              <a:t>. </a:t>
            </a:r>
            <a:endParaRPr lang="cs-CZ" altLang="cs-CZ" sz="2000" dirty="0">
              <a:latin typeface="Arial" panose="020B0604020202020204" pitchFamily="34" charset="0"/>
              <a:cs typeface="Arial" panose="020B0604020202020204" pitchFamily="34" charset="0"/>
            </a:endParaRPr>
          </a:p>
          <a:p>
            <a:pPr marL="0" indent="0">
              <a:buNone/>
            </a:pPr>
            <a:r>
              <a:rPr lang="cs-CZ"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Kaly</a:t>
            </a:r>
            <a:r>
              <a:rPr lang="en-GB" altLang="cs-CZ" sz="2000" dirty="0">
                <a:latin typeface="Arial" panose="020B0604020202020204" pitchFamily="34" charset="0"/>
                <a:cs typeface="Arial" panose="020B0604020202020204" pitchFamily="34" charset="0"/>
              </a:rPr>
              <a:t> se </a:t>
            </a:r>
            <a:r>
              <a:rPr lang="en-GB" altLang="cs-CZ" sz="2000" dirty="0" err="1">
                <a:latin typeface="Arial" panose="020B0604020202020204" pitchFamily="34" charset="0"/>
                <a:cs typeface="Arial" panose="020B0604020202020204" pitchFamily="34" charset="0"/>
              </a:rPr>
              <a:t>taví</a:t>
            </a:r>
            <a:r>
              <a:rPr lang="en-GB" altLang="cs-CZ" sz="2000" dirty="0">
                <a:latin typeface="Arial" panose="020B0604020202020204" pitchFamily="34" charset="0"/>
                <a:cs typeface="Arial" panose="020B0604020202020204" pitchFamily="34" charset="0"/>
              </a:rPr>
              <a:t> s </a:t>
            </a:r>
            <a:r>
              <a:rPr lang="en-GB" altLang="cs-CZ" sz="2000" dirty="0" err="1">
                <a:latin typeface="Arial" panose="020B0604020202020204" pitchFamily="34" charset="0"/>
                <a:cs typeface="Arial" panose="020B0604020202020204" pitchFamily="34" charset="0"/>
              </a:rPr>
              <a:t>NaOH</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po</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vyloužení</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vodou</a:t>
            </a:r>
            <a:r>
              <a:rPr lang="en-GB" altLang="cs-CZ" sz="2000" dirty="0">
                <a:latin typeface="Arial" panose="020B0604020202020204" pitchFamily="34" charset="0"/>
                <a:cs typeface="Arial" panose="020B0604020202020204" pitchFamily="34" charset="0"/>
              </a:rPr>
              <a:t> se z </a:t>
            </a:r>
            <a:r>
              <a:rPr lang="en-GB" altLang="cs-CZ" sz="2000" dirty="0" err="1">
                <a:latin typeface="Arial" panose="020B0604020202020204" pitchFamily="34" charset="0"/>
                <a:cs typeface="Arial" panose="020B0604020202020204" pitchFamily="34" charset="0"/>
              </a:rPr>
              <a:t>roztoku</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vzniklého</a:t>
            </a:r>
            <a:r>
              <a:rPr lang="en-GB" altLang="cs-CZ" sz="2000" dirty="0">
                <a:latin typeface="Arial" panose="020B0604020202020204" pitchFamily="34" charset="0"/>
                <a:cs typeface="Arial" panose="020B0604020202020204" pitchFamily="34" charset="0"/>
              </a:rPr>
              <a:t> Na</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TeO</a:t>
            </a:r>
            <a:r>
              <a:rPr lang="en-GB" altLang="cs-CZ" sz="2000" baseline="-25000" dirty="0">
                <a:latin typeface="Arial" panose="020B0604020202020204" pitchFamily="34" charset="0"/>
                <a:cs typeface="Arial" panose="020B0604020202020204" pitchFamily="34" charset="0"/>
              </a:rPr>
              <a:t>3</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okyselením</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vylou</a:t>
            </a:r>
            <a:r>
              <a:rPr lang="cs-CZ" altLang="cs-CZ" sz="2000" dirty="0">
                <a:latin typeface="Arial" panose="020B0604020202020204" pitchFamily="34" charset="0"/>
                <a:cs typeface="Arial" panose="020B0604020202020204" pitchFamily="34" charset="0"/>
              </a:rPr>
              <a:t>č</a:t>
            </a:r>
            <a:r>
              <a:rPr lang="en-GB" altLang="cs-CZ" sz="2000" dirty="0">
                <a:latin typeface="Arial" panose="020B0604020202020204" pitchFamily="34" charset="0"/>
                <a:cs typeface="Arial" panose="020B0604020202020204" pitchFamily="34" charset="0"/>
              </a:rPr>
              <a:t>í TeO</a:t>
            </a:r>
            <a:r>
              <a:rPr lang="en-GB" altLang="cs-CZ" sz="2000" baseline="-25000" dirty="0">
                <a:latin typeface="Arial" panose="020B0604020202020204" pitchFamily="34" charset="0"/>
                <a:cs typeface="Arial" panose="020B0604020202020204" pitchFamily="34" charset="0"/>
              </a:rPr>
              <a:t>2</a:t>
            </a:r>
          </a:p>
          <a:p>
            <a:pPr eaLnBrk="1" hangingPunct="1">
              <a:buFont typeface="Wingdings" pitchFamily="2" charset="2"/>
              <a:buNone/>
            </a:pPr>
            <a:r>
              <a:rPr lang="cs-CZ" altLang="cs-CZ" sz="2000" dirty="0">
                <a:latin typeface="Arial" panose="020B0604020202020204" pitchFamily="34" charset="0"/>
                <a:cs typeface="Arial" panose="020B0604020202020204" pitchFamily="34" charset="0"/>
              </a:rPr>
              <a:t>  K</a:t>
            </a:r>
            <a:r>
              <a:rPr lang="en-GB" altLang="cs-CZ" sz="2000" dirty="0" err="1">
                <a:latin typeface="Arial" panose="020B0604020202020204" pitchFamily="34" charset="0"/>
                <a:cs typeface="Arial" panose="020B0604020202020204" pitchFamily="34" charset="0"/>
              </a:rPr>
              <a:t>ovový</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tellur</a:t>
            </a:r>
            <a:r>
              <a:rPr lang="en-GB" altLang="cs-CZ" sz="2000" dirty="0">
                <a:latin typeface="Arial" panose="020B0604020202020204" pitchFamily="34" charset="0"/>
                <a:cs typeface="Arial" panose="020B0604020202020204" pitchFamily="34" charset="0"/>
              </a:rPr>
              <a:t> se </a:t>
            </a:r>
            <a:r>
              <a:rPr lang="en-GB" altLang="cs-CZ" sz="2000" dirty="0" err="1">
                <a:latin typeface="Arial" panose="020B0604020202020204" pitchFamily="34" charset="0"/>
                <a:cs typeface="Arial" panose="020B0604020202020204" pitchFamily="34" charset="0"/>
              </a:rPr>
              <a:t>získá</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redukcí</a:t>
            </a:r>
            <a:r>
              <a:rPr lang="en-GB" altLang="cs-CZ" sz="2000" dirty="0">
                <a:latin typeface="Arial" panose="020B0604020202020204" pitchFamily="34" charset="0"/>
                <a:cs typeface="Arial" panose="020B0604020202020204" pitchFamily="34" charset="0"/>
              </a:rPr>
              <a:t> TeO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uhlíkem</a:t>
            </a:r>
            <a:r>
              <a:rPr lang="en-GB" altLang="cs-CZ"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cs-CZ" sz="2000" dirty="0">
                <a:latin typeface="Arial" panose="020B0604020202020204" pitchFamily="34" charset="0"/>
                <a:cs typeface="Arial" panose="020B0604020202020204" pitchFamily="34" charset="0"/>
              </a:rPr>
              <a:t>				</a:t>
            </a:r>
            <a:r>
              <a:rPr lang="en-GB" altLang="cs-CZ" sz="2000" dirty="0">
                <a:latin typeface="Arial" panose="020B0604020202020204" pitchFamily="34" charset="0"/>
                <a:cs typeface="Arial" panose="020B0604020202020204" pitchFamily="34" charset="0"/>
              </a:rPr>
              <a:t>TeO</a:t>
            </a:r>
            <a:r>
              <a:rPr lang="en-GB" altLang="cs-CZ" sz="2000" baseline="-25000" dirty="0">
                <a:latin typeface="Arial" panose="020B0604020202020204" pitchFamily="34" charset="0"/>
                <a:cs typeface="Arial" panose="020B0604020202020204" pitchFamily="34" charset="0"/>
              </a:rPr>
              <a:t>2</a:t>
            </a:r>
            <a:r>
              <a:rPr lang="en-GB" altLang="cs-CZ" sz="2000" dirty="0">
                <a:latin typeface="Arial" panose="020B0604020202020204" pitchFamily="34" charset="0"/>
                <a:cs typeface="Arial" panose="020B0604020202020204" pitchFamily="34" charset="0"/>
              </a:rPr>
              <a:t> + C </a:t>
            </a:r>
            <a:r>
              <a:rPr lang="en-GB" altLang="cs-CZ" sz="2000" dirty="0">
                <a:latin typeface="Arial" panose="020B0604020202020204" pitchFamily="34" charset="0"/>
                <a:cs typeface="Arial" panose="020B0604020202020204" pitchFamily="34" charset="0"/>
                <a:sym typeface="Symbol" pitchFamily="18" charset="2"/>
              </a:rPr>
              <a:t></a:t>
            </a:r>
            <a:r>
              <a:rPr lang="en-GB" altLang="cs-CZ" sz="2000" dirty="0">
                <a:latin typeface="Arial" panose="020B0604020202020204" pitchFamily="34" charset="0"/>
                <a:cs typeface="Arial" panose="020B0604020202020204" pitchFamily="34" charset="0"/>
              </a:rPr>
              <a:t> </a:t>
            </a:r>
            <a:r>
              <a:rPr lang="en-GB" altLang="cs-CZ" sz="2000" dirty="0" err="1">
                <a:latin typeface="Arial" panose="020B0604020202020204" pitchFamily="34" charset="0"/>
                <a:cs typeface="Arial" panose="020B0604020202020204" pitchFamily="34" charset="0"/>
              </a:rPr>
              <a:t>Te</a:t>
            </a:r>
            <a:r>
              <a:rPr lang="en-GB" altLang="cs-CZ" sz="2000" dirty="0">
                <a:latin typeface="Arial" panose="020B0604020202020204" pitchFamily="34" charset="0"/>
                <a:cs typeface="Arial" panose="020B0604020202020204" pitchFamily="34" charset="0"/>
              </a:rPr>
              <a:t> + CO</a:t>
            </a:r>
            <a:r>
              <a:rPr lang="en-GB" altLang="cs-CZ" sz="2000" baseline="-250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253337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3"/>
          </a:xfrm>
        </p:spPr>
        <p:txBody>
          <a:bodyPr>
            <a:normAutofit/>
          </a:bodyPr>
          <a:lstStyle/>
          <a:p>
            <a:r>
              <a:rPr lang="cs-CZ" sz="3200" b="1" dirty="0"/>
              <a:t>Kapalný vodík</a:t>
            </a:r>
            <a:endParaRPr lang="cs-CZ" sz="3200" dirty="0"/>
          </a:p>
        </p:txBody>
      </p:sp>
      <p:sp>
        <p:nvSpPr>
          <p:cNvPr id="4" name="Obdélník 3"/>
          <p:cNvSpPr/>
          <p:nvPr/>
        </p:nvSpPr>
        <p:spPr>
          <a:xfrm>
            <a:off x="316150" y="5638802"/>
            <a:ext cx="4370963" cy="646331"/>
          </a:xfrm>
          <a:prstGeom prst="rect">
            <a:avLst/>
          </a:prstGeom>
        </p:spPr>
        <p:txBody>
          <a:bodyPr wrap="square">
            <a:spAutoFit/>
          </a:bodyPr>
          <a:lstStyle/>
          <a:p>
            <a:r>
              <a:rPr lang="cs-CZ" dirty="0">
                <a:latin typeface="Arial" panose="020B0604020202020204" pitchFamily="34" charset="0"/>
                <a:cs typeface="Arial" panose="020B0604020202020204" pitchFamily="34" charset="0"/>
              </a:rPr>
              <a:t>Při hoření vodíku vzniká pouze voda, která nijak nezatěžuje životní prostředí. </a:t>
            </a:r>
          </a:p>
        </p:txBody>
      </p:sp>
      <p:pic>
        <p:nvPicPr>
          <p:cNvPr id="134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98" y="1981200"/>
            <a:ext cx="4349481" cy="331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096" y="1143000"/>
            <a:ext cx="61055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153" name="Picture 9" descr="VÃ½sledek obrÃ¡zku pro hydrogen oxygen rock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3" y="1981200"/>
            <a:ext cx="22193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0248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5575" y="304800"/>
            <a:ext cx="8836025" cy="6247864"/>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a:t>
            </a:r>
            <a:r>
              <a:rPr lang="cs-CZ" sz="2000" b="1" dirty="0">
                <a:latin typeface="Arial" panose="020B0604020202020204" pitchFamily="34" charset="0"/>
                <a:cs typeface="Arial" panose="020B0604020202020204" pitchFamily="34" charset="0"/>
              </a:rPr>
              <a:t>metalurgii </a:t>
            </a:r>
            <a:r>
              <a:rPr lang="cs-CZ" sz="2000" dirty="0">
                <a:latin typeface="Arial" panose="020B0604020202020204" pitchFamily="34" charset="0"/>
                <a:cs typeface="Arial" panose="020B0604020202020204" pitchFamily="34" charset="0"/>
              </a:rPr>
              <a:t>slouží tellur ve formě </a:t>
            </a:r>
            <a:r>
              <a:rPr lang="cs-CZ" sz="2000" dirty="0" err="1">
                <a:latin typeface="Arial" panose="020B0604020202020204" pitchFamily="34" charset="0"/>
                <a:cs typeface="Arial" panose="020B0604020202020204" pitchFamily="34" charset="0"/>
              </a:rPr>
              <a:t>mikrolegur</a:t>
            </a:r>
            <a:r>
              <a:rPr lang="cs-CZ" sz="2000" dirty="0">
                <a:latin typeface="Arial" panose="020B0604020202020204" pitchFamily="34" charset="0"/>
                <a:cs typeface="Arial" panose="020B0604020202020204" pitchFamily="34" charset="0"/>
              </a:rPr>
              <a:t> ke zlepšování mechanických a chemických vlastností slitin. Nízké koncentrace telluru zvyšují tvrdost a pevnost slitin olova i jejich odolnost vůči působení kyseliny sírové. Přídavky telluru do slitin mědi a nerezových ocelí způsobují jejich snazší mechanickou opracovatelnost.</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Tellurid </a:t>
            </a:r>
            <a:r>
              <a:rPr lang="cs-CZ" sz="2000" dirty="0" err="1">
                <a:latin typeface="Arial" panose="020B0604020202020204" pitchFamily="34" charset="0"/>
                <a:cs typeface="Arial" panose="020B0604020202020204" pitchFamily="34" charset="0"/>
              </a:rPr>
              <a:t>gallia</a:t>
            </a:r>
            <a:r>
              <a:rPr lang="cs-CZ" sz="2000" dirty="0">
                <a:latin typeface="Arial" panose="020B0604020202020204" pitchFamily="34" charset="0"/>
                <a:cs typeface="Arial" panose="020B0604020202020204" pitchFamily="34" charset="0"/>
              </a:rPr>
              <a:t>  nalézá využití v </a:t>
            </a:r>
            <a:r>
              <a:rPr lang="cs-CZ" sz="2000" b="1" dirty="0">
                <a:latin typeface="Arial" panose="020B0604020202020204" pitchFamily="34" charset="0"/>
                <a:cs typeface="Arial" panose="020B0604020202020204" pitchFamily="34" charset="0"/>
              </a:rPr>
              <a:t>polovodičovém </a:t>
            </a:r>
          </a:p>
          <a:p>
            <a:r>
              <a:rPr lang="cs-CZ" sz="2000" b="1" dirty="0">
                <a:latin typeface="Arial" panose="020B0604020202020204" pitchFamily="34" charset="0"/>
                <a:cs typeface="Arial" panose="020B0604020202020204" pitchFamily="34" charset="0"/>
              </a:rPr>
              <a:t>průmyslu</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Pro výrobu některých </a:t>
            </a:r>
            <a:r>
              <a:rPr lang="cs-CZ" sz="2000" b="1" dirty="0">
                <a:latin typeface="Arial" panose="020B0604020202020204" pitchFamily="34" charset="0"/>
                <a:cs typeface="Arial" panose="020B0604020202020204" pitchFamily="34" charset="0"/>
              </a:rPr>
              <a:t>termoelektrických zařízení </a:t>
            </a:r>
          </a:p>
          <a:p>
            <a:r>
              <a:rPr lang="cs-CZ" sz="2000" dirty="0">
                <a:latin typeface="Arial" panose="020B0604020202020204" pitchFamily="34" charset="0"/>
                <a:cs typeface="Arial" panose="020B0604020202020204" pitchFamily="34" charset="0"/>
              </a:rPr>
              <a:t>se používá tellurid bismutu.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Ve sklářském průmyslu je v některých speciálních případech tellurem barveno sklo.</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Jako velmi perspektivní se jeví použití sloučenin telluru při výrobě fotočlánků. </a:t>
            </a:r>
            <a:r>
              <a:rPr lang="cs-CZ" sz="2000" b="1" dirty="0">
                <a:latin typeface="Arial" panose="020B0604020202020204" pitchFamily="34" charset="0"/>
                <a:cs typeface="Arial" panose="020B0604020202020204" pitchFamily="34" charset="0"/>
              </a:rPr>
              <a:t>Fotočlánky</a:t>
            </a:r>
            <a:r>
              <a:rPr lang="cs-CZ" sz="2000" dirty="0">
                <a:latin typeface="Arial" panose="020B0604020202020204" pitchFamily="34" charset="0"/>
                <a:cs typeface="Arial" panose="020B0604020202020204" pitchFamily="34" charset="0"/>
              </a:rPr>
              <a:t> na bázi telluridu kadmia patří v současné době k nejlevnějším.</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Na bázi telluridů jsou i záznamové vrstvy v </a:t>
            </a:r>
            <a:r>
              <a:rPr lang="cs-CZ" sz="2000" b="1" dirty="0">
                <a:latin typeface="Arial" panose="020B0604020202020204" pitchFamily="34" charset="0"/>
                <a:cs typeface="Arial" panose="020B0604020202020204" pitchFamily="34" charset="0"/>
              </a:rPr>
              <a:t>přepisovatelných optických discích</a:t>
            </a:r>
            <a:r>
              <a:rPr lang="cs-CZ" sz="2000" dirty="0">
                <a:latin typeface="Arial" panose="020B0604020202020204" pitchFamily="34" charset="0"/>
                <a:cs typeface="Arial" panose="020B0604020202020204" pitchFamily="34" charset="0"/>
              </a:rPr>
              <a:t>.</a:t>
            </a:r>
          </a:p>
        </p:txBody>
      </p:sp>
      <p:sp>
        <p:nvSpPr>
          <p:cNvPr id="3" name="AutoShape 2" descr="VÃ½sledek obrÃ¡zku pro gallium tellur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752600"/>
            <a:ext cx="2406484"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6569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2"/>
          </a:xfrm>
        </p:spPr>
        <p:txBody>
          <a:bodyPr>
            <a:normAutofit/>
          </a:bodyPr>
          <a:lstStyle/>
          <a:p>
            <a:r>
              <a:rPr lang="cs-CZ" sz="3200" b="1" dirty="0">
                <a:latin typeface="Arial" panose="020B0604020202020204" pitchFamily="34" charset="0"/>
                <a:cs typeface="Arial" panose="020B0604020202020204" pitchFamily="34" charset="0"/>
              </a:rPr>
              <a:t>Polonium</a:t>
            </a:r>
          </a:p>
        </p:txBody>
      </p:sp>
      <p:sp>
        <p:nvSpPr>
          <p:cNvPr id="4" name="Obdélník 3"/>
          <p:cNvSpPr/>
          <p:nvPr/>
        </p:nvSpPr>
        <p:spPr>
          <a:xfrm>
            <a:off x="222116" y="1134805"/>
            <a:ext cx="8763000" cy="317009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nestabilní radioaktivní prvek, je členem uran-radiové, neptuniové i thoriové rozpadové řady a v přírodě se proto vyskytuje v přítomnosti uranových rud. V praxi je nejvíce žívaným izotopem polonia </a:t>
            </a:r>
            <a:r>
              <a:rPr lang="cs-CZ" sz="2000" baseline="30000" dirty="0">
                <a:latin typeface="Arial" panose="020B0604020202020204" pitchFamily="34" charset="0"/>
                <a:cs typeface="Arial" panose="020B0604020202020204" pitchFamily="34" charset="0"/>
              </a:rPr>
              <a:t>210</a:t>
            </a:r>
            <a:r>
              <a:rPr lang="cs-CZ" sz="2000" dirty="0">
                <a:latin typeface="Arial" panose="020B0604020202020204" pitchFamily="34" charset="0"/>
                <a:cs typeface="Arial" panose="020B0604020202020204" pitchFamily="34" charset="0"/>
              </a:rPr>
              <a:t>Po, který je silným alfa zářičem s poločasem rozpadu 138,4 dnů. Je známo několik desítek různých izotopů polonia, praktický význam však má pouze </a:t>
            </a:r>
            <a:r>
              <a:rPr lang="cs-CZ" sz="2000" baseline="30000" dirty="0">
                <a:latin typeface="Arial" panose="020B0604020202020204" pitchFamily="34" charset="0"/>
                <a:cs typeface="Arial" panose="020B0604020202020204" pitchFamily="34" charset="0"/>
              </a:rPr>
              <a:t>210</a:t>
            </a:r>
            <a:r>
              <a:rPr lang="cs-CZ" sz="2000" dirty="0">
                <a:latin typeface="Arial" panose="020B0604020202020204" pitchFamily="34" charset="0"/>
                <a:cs typeface="Arial" panose="020B0604020202020204" pitchFamily="34" charset="0"/>
              </a:rPr>
              <a:t>Po a dále </a:t>
            </a:r>
            <a:r>
              <a:rPr lang="cs-CZ" sz="2000" baseline="30000" dirty="0">
                <a:latin typeface="Arial" panose="020B0604020202020204" pitchFamily="34" charset="0"/>
                <a:cs typeface="Arial" panose="020B0604020202020204" pitchFamily="34" charset="0"/>
              </a:rPr>
              <a:t>208</a:t>
            </a:r>
            <a:r>
              <a:rPr lang="cs-CZ" sz="2000" dirty="0">
                <a:latin typeface="Arial" panose="020B0604020202020204" pitchFamily="34" charset="0"/>
                <a:cs typeface="Arial" panose="020B0604020202020204" pitchFamily="34" charset="0"/>
              </a:rPr>
              <a:t>Po s poločasem rozpadu 2,9 let a </a:t>
            </a:r>
            <a:r>
              <a:rPr lang="cs-CZ" sz="2000" baseline="30000" dirty="0">
                <a:latin typeface="Arial" panose="020B0604020202020204" pitchFamily="34" charset="0"/>
                <a:cs typeface="Arial" panose="020B0604020202020204" pitchFamily="34" charset="0"/>
              </a:rPr>
              <a:t>209</a:t>
            </a:r>
            <a:r>
              <a:rPr lang="cs-CZ" sz="2000" dirty="0">
                <a:latin typeface="Arial" panose="020B0604020202020204" pitchFamily="34" charset="0"/>
                <a:cs typeface="Arial" panose="020B0604020202020204" pitchFamily="34" charset="0"/>
              </a:rPr>
              <a:t>Po s poločasem 125 roků.</a:t>
            </a:r>
          </a:p>
          <a:p>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Je to stříbřitě bílý kov. Jsou známy dvě alotropické krystalické modifikace, kubické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Po přechází v rozmezí teplot 18-54°C na trigonální </a:t>
            </a:r>
            <a:r>
              <a:rPr lang="el-GR" sz="2000" dirty="0">
                <a:latin typeface="Arial" panose="020B0604020202020204" pitchFamily="34" charset="0"/>
                <a:cs typeface="Arial" panose="020B0604020202020204" pitchFamily="34" charset="0"/>
              </a:rPr>
              <a:t>β-</a:t>
            </a:r>
            <a:r>
              <a:rPr lang="cs-CZ" sz="2000" dirty="0">
                <a:latin typeface="Arial" panose="020B0604020202020204" pitchFamily="34" charset="0"/>
                <a:cs typeface="Arial" panose="020B0604020202020204" pitchFamily="34" charset="0"/>
              </a:rPr>
              <a:t>Po, které za normálního tlaku při teplotě 55°C sublimuje.</a:t>
            </a:r>
          </a:p>
        </p:txBody>
      </p:sp>
      <p:sp>
        <p:nvSpPr>
          <p:cNvPr id="6" name="AutoShape 3" descr="{\mathrm  {{}^{{209}}Bi+n\rightarrow {}^{{210}}Bi\rightarrow {}^{{210}}Po+\beta ^{-}}}"/>
          <p:cNvSpPr>
            <a:spLocks noChangeAspect="1" noChangeArrowheads="1"/>
          </p:cNvSpPr>
          <p:nvPr/>
        </p:nvSpPr>
        <p:spPr bwMode="auto">
          <a:xfrm>
            <a:off x="288925" y="160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Obdélník 2"/>
          <p:cNvSpPr/>
          <p:nvPr/>
        </p:nvSpPr>
        <p:spPr>
          <a:xfrm>
            <a:off x="235087" y="4382631"/>
            <a:ext cx="8750029" cy="224676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Za laboratorní teploty se ochotně slučuje s vodíkem na </a:t>
            </a:r>
            <a:r>
              <a:rPr lang="cs-CZ" sz="2000" dirty="0" err="1">
                <a:latin typeface="Arial" panose="020B0604020202020204" pitchFamily="34" charset="0"/>
                <a:cs typeface="Arial" panose="020B0604020202020204" pitchFamily="34" charset="0"/>
              </a:rPr>
              <a:t>polonovodík</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Po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Po  = nestálá kapalina</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Při teplotě nad 330°C se přímo slučuje se rtutí  a olovem na </a:t>
            </a:r>
            <a:r>
              <a:rPr lang="cs-CZ" sz="2000" dirty="0" err="1">
                <a:latin typeface="Arial" panose="020B0604020202020204" pitchFamily="34" charset="0"/>
                <a:cs typeface="Arial" panose="020B0604020202020204" pitchFamily="34" charset="0"/>
              </a:rPr>
              <a:t>polonid</a:t>
            </a:r>
            <a:r>
              <a:rPr lang="cs-CZ" sz="2000" dirty="0">
                <a:latin typeface="Arial" panose="020B0604020202020204" pitchFamily="34" charset="0"/>
                <a:cs typeface="Arial" panose="020B0604020202020204" pitchFamily="34" charset="0"/>
              </a:rPr>
              <a:t> rtuťnatý </a:t>
            </a:r>
            <a:r>
              <a:rPr lang="cs-CZ" sz="2000" dirty="0" err="1">
                <a:latin typeface="Arial" panose="020B0604020202020204" pitchFamily="34" charset="0"/>
                <a:cs typeface="Arial" panose="020B0604020202020204" pitchFamily="34" charset="0"/>
              </a:rPr>
              <a:t>HgPo</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polonid</a:t>
            </a:r>
            <a:r>
              <a:rPr lang="cs-CZ" sz="2000" dirty="0">
                <a:latin typeface="Arial" panose="020B0604020202020204" pitchFamily="34" charset="0"/>
                <a:cs typeface="Arial" panose="020B0604020202020204" pitchFamily="34" charset="0"/>
              </a:rPr>
              <a:t> olovnatý </a:t>
            </a:r>
            <a:r>
              <a:rPr lang="cs-CZ" sz="2000" dirty="0" err="1">
                <a:latin typeface="Arial" panose="020B0604020202020204" pitchFamily="34" charset="0"/>
                <a:cs typeface="Arial" panose="020B0604020202020204" pitchFamily="34" charset="0"/>
              </a:rPr>
              <a:t>PbPo</a:t>
            </a:r>
            <a:r>
              <a:rPr lang="cs-CZ" sz="2000" dirty="0">
                <a:latin typeface="Arial" panose="020B0604020202020204" pitchFamily="34" charset="0"/>
                <a:cs typeface="Arial" panose="020B0604020202020204" pitchFamily="34" charset="0"/>
              </a:rPr>
              <a:t>. S řadou dalších kovů tvoří </a:t>
            </a:r>
            <a:r>
              <a:rPr lang="cs-CZ" sz="2000" dirty="0" err="1">
                <a:latin typeface="Arial" panose="020B0604020202020204" pitchFamily="34" charset="0"/>
                <a:cs typeface="Arial" panose="020B0604020202020204" pitchFamily="34" charset="0"/>
              </a:rPr>
              <a:t>polonidy</a:t>
            </a:r>
            <a:r>
              <a:rPr lang="cs-CZ" sz="2000" dirty="0">
                <a:latin typeface="Arial" panose="020B0604020202020204" pitchFamily="34" charset="0"/>
                <a:cs typeface="Arial" panose="020B0604020202020204" pitchFamily="34" charset="0"/>
              </a:rPr>
              <a:t> až při teplotě nad 1000 °C. </a:t>
            </a:r>
          </a:p>
          <a:p>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6683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98087" y="2438400"/>
            <a:ext cx="8763000" cy="378565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Praktické využití nalézají izotopy polonia jako alfa zářiče v medicíně, při odstraňování statického náboje v textilním průmyslu a při výrobě filmů.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Používalo se také jako neutronový iniciátor pro první generaci jaderných bomb. V roce 1970 zahřívalo během lunárních nocí komponenty vozidla Lunochod 1.</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Otrava Alexandra </a:t>
            </a:r>
            <a:r>
              <a:rPr lang="cs-CZ" sz="2000" b="1" dirty="0" err="1">
                <a:latin typeface="Arial" panose="020B0604020202020204" pitchFamily="34" charset="0"/>
                <a:cs typeface="Arial" panose="020B0604020202020204" pitchFamily="34" charset="0"/>
              </a:rPr>
              <a:t>Litviněnka</a:t>
            </a:r>
            <a:endParaRPr lang="cs-CZ" sz="2000" i="1"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Dle oznámení londýnské policie byl poloniem </a:t>
            </a:r>
            <a:r>
              <a:rPr lang="cs-CZ" sz="2000" baseline="30000" dirty="0">
                <a:latin typeface="Arial" panose="020B0604020202020204" pitchFamily="34" charset="0"/>
                <a:cs typeface="Arial" panose="020B0604020202020204" pitchFamily="34" charset="0"/>
              </a:rPr>
              <a:t>210</a:t>
            </a:r>
            <a:r>
              <a:rPr lang="cs-CZ" sz="2000" dirty="0">
                <a:latin typeface="Arial" panose="020B0604020202020204" pitchFamily="34" charset="0"/>
                <a:cs typeface="Arial" panose="020B0604020202020204" pitchFamily="34" charset="0"/>
              </a:rPr>
              <a:t>Po otráven bývalý tajný agent FSB Alexandr </a:t>
            </a:r>
            <a:r>
              <a:rPr lang="cs-CZ" sz="2000" dirty="0" err="1">
                <a:latin typeface="Arial" panose="020B0604020202020204" pitchFamily="34" charset="0"/>
                <a:cs typeface="Arial" panose="020B0604020202020204" pitchFamily="34" charset="0"/>
              </a:rPr>
              <a:t>Litviněnko</a:t>
            </a:r>
            <a:r>
              <a:rPr lang="cs-CZ" sz="2000" dirty="0">
                <a:latin typeface="Arial" panose="020B0604020202020204" pitchFamily="34" charset="0"/>
                <a:cs typeface="Arial" panose="020B0604020202020204" pitchFamily="34" charset="0"/>
              </a:rPr>
              <a:t>, který zemřel v roce 2006 v Londýně.</a:t>
            </a:r>
          </a:p>
          <a:p>
            <a:pPr algn="just"/>
            <a:endParaRPr lang="cs-CZ" sz="2000" dirty="0">
              <a:latin typeface="Arial" panose="020B0604020202020204" pitchFamily="34" charset="0"/>
              <a:cs typeface="Arial" panose="020B0604020202020204" pitchFamily="34" charset="0"/>
            </a:endParaRPr>
          </a:p>
        </p:txBody>
      </p:sp>
      <p:sp>
        <p:nvSpPr>
          <p:cNvPr id="2" name="Obdélník 1"/>
          <p:cNvSpPr/>
          <p:nvPr/>
        </p:nvSpPr>
        <p:spPr>
          <a:xfrm>
            <a:off x="125648" y="1429433"/>
            <a:ext cx="8942151"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Zjištěno v jáchymovském smolinci. </a:t>
            </a:r>
            <a:r>
              <a:rPr lang="cs-CZ" altLang="cs-CZ" sz="2000" dirty="0">
                <a:latin typeface="Arial" charset="0"/>
                <a:cs typeface="Arial" charset="0"/>
              </a:rPr>
              <a:t>Uměle se připravuje ozařováním bismutu  </a:t>
            </a:r>
            <a:r>
              <a:rPr lang="cs-CZ" altLang="cs-CZ" sz="2000" baseline="30000" dirty="0">
                <a:latin typeface="Arial" charset="0"/>
                <a:cs typeface="Arial" charset="0"/>
              </a:rPr>
              <a:t>209</a:t>
            </a:r>
            <a:r>
              <a:rPr lang="cs-CZ" altLang="cs-CZ" sz="2000" dirty="0">
                <a:latin typeface="Arial" charset="0"/>
                <a:cs typeface="Arial" charset="0"/>
              </a:rPr>
              <a:t>Bi neutrony v jaderných reaktorech</a:t>
            </a:r>
          </a:p>
        </p:txBody>
      </p:sp>
      <p:sp>
        <p:nvSpPr>
          <p:cNvPr id="3" name="Obdélník 2"/>
          <p:cNvSpPr/>
          <p:nvPr/>
        </p:nvSpPr>
        <p:spPr>
          <a:xfrm>
            <a:off x="175098" y="381000"/>
            <a:ext cx="8664102"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Jsou známy halogenidy polonia (PoX</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PoX</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PoX</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komplexy (PoX</a:t>
            </a:r>
            <a:r>
              <a:rPr lang="cs-CZ" sz="2000" baseline="-25000" dirty="0">
                <a:latin typeface="Arial" panose="020B0604020202020204" pitchFamily="34" charset="0"/>
                <a:cs typeface="Arial" panose="020B0604020202020204" pitchFamily="34" charset="0"/>
              </a:rPr>
              <a:t>5</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 PoX</a:t>
            </a:r>
            <a:r>
              <a:rPr lang="cs-CZ" sz="2000" baseline="-25000" dirty="0">
                <a:latin typeface="Arial" panose="020B0604020202020204" pitchFamily="34" charset="0"/>
                <a:cs typeface="Arial" panose="020B0604020202020204" pitchFamily="34" charset="0"/>
              </a:rPr>
              <a:t>6</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oxidy polonia (PoO</a:t>
            </a:r>
            <a:r>
              <a:rPr lang="cs-CZ" sz="2000" baseline="-25000" dirty="0">
                <a:latin typeface="Arial" panose="020B0604020202020204" pitchFamily="34" charset="0"/>
                <a:cs typeface="Arial" panose="020B0604020202020204" pitchFamily="34" charset="0"/>
              </a:rPr>
              <a:t>2 </a:t>
            </a:r>
            <a:r>
              <a:rPr lang="cs-CZ" sz="2000" dirty="0">
                <a:latin typeface="Arial" panose="020B0604020202020204" pitchFamily="34" charset="0"/>
                <a:cs typeface="Arial" panose="020B0604020202020204" pitchFamily="34" charset="0"/>
              </a:rPr>
              <a:t>a PoO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21312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152400" y="1085850"/>
            <a:ext cx="8839200" cy="5629275"/>
          </a:xfrm>
        </p:spPr>
        <p:txBody>
          <a:bodyPr>
            <a:noAutofit/>
          </a:bodyPr>
          <a:lstStyle/>
          <a:p>
            <a:pPr marL="0" indent="0" algn="just">
              <a:buNone/>
            </a:pPr>
            <a:r>
              <a:rPr lang="cs-CZ" sz="2000" dirty="0">
                <a:latin typeface="Arial" panose="020B0604020202020204" pitchFamily="34" charset="0"/>
                <a:cs typeface="Arial" panose="020B0604020202020204" pitchFamily="34" charset="0"/>
              </a:rPr>
              <a:t>- nejlehčí a nejjednodušší plynný chemický prvek, tvořící převážnou část hmoty ve vesmíru </a:t>
            </a: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es</a:t>
            </a:r>
            <a:r>
              <a:rPr lang="en-GB" altLang="en-US" sz="2000" dirty="0">
                <a:latin typeface="Arial" panose="020B0604020202020204" pitchFamily="34" charset="0"/>
                <a:cs typeface="Arial" panose="020B0604020202020204" pitchFamily="34" charset="0"/>
              </a:rPr>
              <a:t> 90 at. %)</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Plynný vodík se v našem prostředí vyskytuje ve formě </a:t>
            </a:r>
            <a:r>
              <a:rPr lang="cs-CZ" sz="2000" u="sng" dirty="0">
                <a:latin typeface="Arial" panose="020B0604020202020204" pitchFamily="34" charset="0"/>
                <a:cs typeface="Arial" panose="020B0604020202020204" pitchFamily="34" charset="0"/>
              </a:rPr>
              <a:t>dvouatomových molekul H</a:t>
            </a:r>
            <a:r>
              <a:rPr lang="cs-CZ" sz="2000" u="sng"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však známo, že v mezihvězdném prostoru je přítomen z převážné části jako atomární vodík H. </a:t>
            </a:r>
            <a:endParaRPr lang="cs-CZ" sz="1000" dirty="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zemské</a:t>
            </a:r>
            <a:r>
              <a:rPr lang="en-GB" altLang="en-US" sz="2000" dirty="0">
                <a:latin typeface="Arial" panose="020B0604020202020204" pitchFamily="34" charset="0"/>
                <a:cs typeface="Arial" panose="020B0604020202020204" pitchFamily="34" charset="0"/>
              </a:rPr>
              <a:t> k</a:t>
            </a:r>
            <a:r>
              <a:rPr lang="cs-CZ" altLang="en-US" sz="2000" dirty="0" err="1">
                <a:latin typeface="Arial" panose="020B0604020202020204" pitchFamily="34" charset="0"/>
                <a:cs typeface="Arial" panose="020B0604020202020204" pitchFamily="34" charset="0"/>
              </a:rPr>
              <a:t>ůř</a:t>
            </a:r>
            <a:r>
              <a:rPr lang="en-GB" altLang="en-US" sz="2000" dirty="0">
                <a:latin typeface="Arial" panose="020B0604020202020204" pitchFamily="34" charset="0"/>
                <a:cs typeface="Arial" panose="020B0604020202020204" pitchFamily="34" charset="0"/>
              </a:rPr>
              <a:t>e 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nejrozší</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prvek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O a Si)</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15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resp.</a:t>
            </a:r>
            <a:r>
              <a:rPr lang="en-GB" altLang="en-US" sz="2000" dirty="0">
                <a:latin typeface="Arial" panose="020B0604020202020204" pitchFamily="34" charset="0"/>
                <a:cs typeface="Arial" panose="020B0604020202020204" pitchFamily="34" charset="0"/>
              </a:rPr>
              <a:t> 0</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9</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hmotnostn</a:t>
            </a:r>
            <a:r>
              <a:rPr lang="cs-CZ" altLang="en-US" sz="2000" dirty="0" err="1">
                <a:latin typeface="Arial" panose="020B0604020202020204" pitchFamily="34" charset="0"/>
                <a:cs typeface="Arial" panose="020B0604020202020204" pitchFamily="34" charset="0"/>
              </a:rPr>
              <a:t>ích</a:t>
            </a:r>
            <a:r>
              <a:rPr lang="en-GB" altLang="en-US" sz="2000" dirty="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 většina vodíku v přírodě je vázána v molekulách vody.</a:t>
            </a:r>
          </a:p>
          <a:p>
            <a:pPr marL="0" indent="0" algn="just">
              <a:buNone/>
            </a:pPr>
            <a:endParaRPr lang="cs-CZ" altLang="en-US" sz="1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vodík vytváří sloučeniny téměř se všemi prvky periodické tabulky (s výjimkou vzácných plynů), zejména pak s uhlíkem, kyslíkem, sírou a dusíkem, které tvoří základní stavební jednotky života na Zemi. </a:t>
            </a:r>
          </a:p>
          <a:p>
            <a:pPr marL="0" indent="0" algn="just">
              <a:buNone/>
            </a:pPr>
            <a:endParaRPr lang="cs-CZ" sz="1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vodík je schopen tvořit zvláštní typ chemické vazby, nazývaný vodíková vazba nebo také </a:t>
            </a:r>
            <a:r>
              <a:rPr lang="cs-CZ" sz="2000" u="sng" dirty="0">
                <a:latin typeface="Arial" panose="020B0604020202020204" pitchFamily="34" charset="0"/>
                <a:cs typeface="Arial" panose="020B0604020202020204" pitchFamily="34" charset="0"/>
              </a:rPr>
              <a:t>vodíkový můstek</a:t>
            </a:r>
            <a:r>
              <a:rPr lang="cs-CZ" sz="2000" dirty="0">
                <a:latin typeface="Arial" panose="020B0604020202020204" pitchFamily="34" charset="0"/>
                <a:cs typeface="Arial" panose="020B0604020202020204" pitchFamily="34" charset="0"/>
              </a:rPr>
              <a:t>, kde vázaný atom vodíku vykazuje afinitu i k dalším atomům, s nimiž není poután klasickou chemickou vazbou. Mimořádně silná je vodíková vazba s atomy kyslíku, což vysvětluje anomální fyzikální vlastnosti vody (vysoký bod varu a tání atd.).</a:t>
            </a:r>
          </a:p>
        </p:txBody>
      </p:sp>
      <p:sp>
        <p:nvSpPr>
          <p:cNvPr id="3" name="Rectangle 2">
            <a:extLst>
              <a:ext uri="{FF2B5EF4-FFF2-40B4-BE49-F238E27FC236}">
                <a16:creationId xmlns:a16="http://schemas.microsoft.com/office/drawing/2014/main" id="{D942AA5F-B14D-4388-8F27-560B1A59DC70}"/>
              </a:ext>
            </a:extLst>
          </p:cNvPr>
          <p:cNvSpPr txBox="1">
            <a:spLocks noChangeArrowheads="1"/>
          </p:cNvSpPr>
          <p:nvPr/>
        </p:nvSpPr>
        <p:spPr>
          <a:xfrm>
            <a:off x="238125" y="142875"/>
            <a:ext cx="8229600" cy="7159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en-US" sz="2800" b="1" dirty="0">
                <a:latin typeface="+mn-lt"/>
              </a:rPr>
              <a:t>Vodík</a:t>
            </a:r>
            <a:endParaRPr lang="cs-CZ" altLang="en-US" sz="2800" b="1" baseline="-25000" dirty="0">
              <a:latin typeface="+mn-lt"/>
            </a:endParaRPr>
          </a:p>
        </p:txBody>
      </p:sp>
    </p:spTree>
    <p:extLst>
      <p:ext uri="{BB962C8B-B14F-4D97-AF65-F5344CB8AC3E}">
        <p14:creationId xmlns:p14="http://schemas.microsoft.com/office/powerpoint/2010/main" val="2243851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1532" y="304800"/>
            <a:ext cx="8229600" cy="685800"/>
          </a:xfrm>
        </p:spPr>
        <p:txBody>
          <a:bodyPr>
            <a:normAutofit/>
          </a:bodyPr>
          <a:lstStyle/>
          <a:p>
            <a:r>
              <a:rPr lang="cs-CZ" sz="2400" b="1" dirty="0">
                <a:latin typeface="Arial" panose="020B0604020202020204" pitchFamily="34" charset="0"/>
                <a:cs typeface="Arial" panose="020B0604020202020204" pitchFamily="34" charset="0"/>
              </a:rPr>
              <a:t>„Kovový“ vodík</a:t>
            </a:r>
          </a:p>
        </p:txBody>
      </p:sp>
      <p:sp>
        <p:nvSpPr>
          <p:cNvPr id="4" name="Obdélník 3"/>
          <p:cNvSpPr/>
          <p:nvPr/>
        </p:nvSpPr>
        <p:spPr>
          <a:xfrm>
            <a:off x="192932" y="1143001"/>
            <a:ext cx="86868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fáze vodíku vznikající při vysokých tlacích a při hustotách okolo 5×10</a:t>
            </a:r>
            <a:r>
              <a:rPr lang="cs-CZ" sz="2000" baseline="30000" dirty="0">
                <a:latin typeface="Arial" panose="020B0604020202020204" pitchFamily="34" charset="0"/>
                <a:cs typeface="Arial" panose="020B0604020202020204" pitchFamily="34" charset="0"/>
              </a:rPr>
              <a:t>3 </a:t>
            </a:r>
            <a:r>
              <a:rPr lang="cs-CZ" sz="2000" dirty="0">
                <a:latin typeface="Arial" panose="020B0604020202020204" pitchFamily="34" charset="0"/>
                <a:cs typeface="Arial" panose="020B0604020202020204" pitchFamily="34" charset="0"/>
              </a:rPr>
              <a:t>g.cm</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chovající se jako elektrický vodič. Ve sluneční soustavě se vyskytuje v nitru Jupiteru a Saturnu (v důsledku gravitačního stlačení), kde generuje jejich magnetická pole </a:t>
            </a:r>
          </a:p>
          <a:p>
            <a:pPr algn="just"/>
            <a:r>
              <a:rPr lang="cs-CZ" sz="2000" dirty="0">
                <a:latin typeface="Arial" panose="020B0604020202020204" pitchFamily="34" charset="0"/>
                <a:cs typeface="Arial" panose="020B0604020202020204" pitchFamily="34" charset="0"/>
              </a:rPr>
              <a:t>. </a:t>
            </a:r>
          </a:p>
        </p:txBody>
      </p:sp>
      <p:pic>
        <p:nvPicPr>
          <p:cNvPr id="164866" name="Picture 2" descr="https://upload.wikimedia.org/wikipedia/commons/f/f7/Jupiter_interi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6731" y="3060971"/>
            <a:ext cx="3236447" cy="2995623"/>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prava 4"/>
          <p:cNvSpPr/>
          <p:nvPr/>
        </p:nvSpPr>
        <p:spPr>
          <a:xfrm rot="5400000">
            <a:off x="6744200" y="2939658"/>
            <a:ext cx="1600199" cy="216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pic>
        <p:nvPicPr>
          <p:cNvPr id="164868" name="Picture 4" descr="An external file that holds a picture, illustration, etc.&#10;Object name is zpq999084728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3" y="2803402"/>
            <a:ext cx="5004881" cy="350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215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200026"/>
            <a:ext cx="8229600" cy="792163"/>
          </a:xfrm>
        </p:spPr>
        <p:txBody>
          <a:bodyPr>
            <a:normAutofit/>
          </a:bodyPr>
          <a:lstStyle/>
          <a:p>
            <a:pPr eaLnBrk="1" hangingPunct="1"/>
            <a:r>
              <a:rPr lang="cs-CZ" altLang="en-US" sz="2400" b="1" dirty="0">
                <a:latin typeface="Arial" panose="020B0604020202020204" pitchFamily="34" charset="0"/>
                <a:cs typeface="Arial" panose="020B0604020202020204" pitchFamily="34" charset="0"/>
              </a:rPr>
              <a:t>Reakce vodíku</a:t>
            </a:r>
          </a:p>
        </p:txBody>
      </p:sp>
      <p:sp>
        <p:nvSpPr>
          <p:cNvPr id="20484" name="Rectangle 3"/>
          <p:cNvSpPr>
            <a:spLocks noGrp="1" noChangeArrowheads="1"/>
          </p:cNvSpPr>
          <p:nvPr>
            <p:ph idx="1"/>
          </p:nvPr>
        </p:nvSpPr>
        <p:spPr>
          <a:xfrm>
            <a:off x="152400" y="1143000"/>
            <a:ext cx="8915400" cy="5410200"/>
          </a:xfrm>
        </p:spPr>
        <p:txBody>
          <a:bodyPr>
            <a:normAutofit/>
          </a:bodyPr>
          <a:lstStyle/>
          <a:p>
            <a:pPr marL="0" indent="0">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slu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uje</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mnohými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prvky</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v</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evažuje</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kovalentní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vazeb</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marL="0" indent="0">
              <a:buNone/>
            </a:pPr>
            <a:endParaRPr lang="en-GB"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ímo</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slu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uje</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všemi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halogeny</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H</a:t>
            </a:r>
            <a:r>
              <a:rPr lang="en-GB" altLang="en-US" sz="2400" baseline="-25000" dirty="0">
                <a:latin typeface="Arial" panose="020B0604020202020204" pitchFamily="34" charset="0"/>
                <a:cs typeface="Arial" panose="020B0604020202020204" pitchFamily="34" charset="0"/>
              </a:rPr>
              <a:t>2</a:t>
            </a:r>
            <a:r>
              <a:rPr lang="en-GB" altLang="en-US" sz="2400" dirty="0">
                <a:latin typeface="Arial" panose="020B0604020202020204" pitchFamily="34" charset="0"/>
                <a:cs typeface="Arial" panose="020B0604020202020204" pitchFamily="34" charset="0"/>
              </a:rPr>
              <a:t> +F</a:t>
            </a:r>
            <a:r>
              <a:rPr lang="en-GB" altLang="en-US" sz="2400" baseline="-25000" dirty="0">
                <a:latin typeface="Arial" panose="020B0604020202020204" pitchFamily="34" charset="0"/>
                <a:cs typeface="Arial" panose="020B0604020202020204" pitchFamily="34" charset="0"/>
              </a:rPr>
              <a:t>2</a:t>
            </a:r>
            <a:r>
              <a:rPr lang="en-GB" altLang="en-US" sz="24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sym typeface="Symbol" pitchFamily="18" charset="2"/>
              </a:rPr>
              <a:t></a:t>
            </a:r>
            <a:r>
              <a:rPr lang="en-GB" altLang="en-US" sz="2400" dirty="0">
                <a:latin typeface="Arial" panose="020B0604020202020204" pitchFamily="34" charset="0"/>
                <a:cs typeface="Arial" panose="020B0604020202020204" pitchFamily="34" charset="0"/>
              </a:rPr>
              <a:t> 2HF</a:t>
            </a:r>
            <a:endParaRPr lang="cs-CZ" altLang="en-US" sz="24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zejména</a:t>
            </a:r>
            <a:r>
              <a:rPr lang="en-GB" altLang="en-US" sz="2000" dirty="0">
                <a:latin typeface="Arial" panose="020B0604020202020204" pitchFamily="34" charset="0"/>
                <a:cs typeface="Arial" panose="020B0604020202020204" pitchFamily="34" charset="0"/>
              </a:rPr>
              <a:t> u </a:t>
            </a:r>
            <a:r>
              <a:rPr lang="en-GB" altLang="en-US" sz="2000" dirty="0" err="1">
                <a:latin typeface="Arial" panose="020B0604020202020204" pitchFamily="34" charset="0"/>
                <a:cs typeface="Arial" panose="020B0604020202020204" pitchFamily="34" charset="0"/>
              </a:rPr>
              <a:t>lehkých</a:t>
            </a:r>
            <a:r>
              <a:rPr lang="en-GB" altLang="en-US" sz="2000" dirty="0">
                <a:latin typeface="Arial" panose="020B0604020202020204" pitchFamily="34" charset="0"/>
                <a:cs typeface="Arial" panose="020B0604020202020204" pitchFamily="34" charset="0"/>
              </a:rPr>
              <a:t> halogen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pr</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b</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h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asto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explozivní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radikálová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sm</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s </a:t>
            </a:r>
            <a:r>
              <a:rPr lang="en-GB" altLang="en-US" sz="2000" dirty="0" err="1">
                <a:latin typeface="Arial" panose="020B0604020202020204" pitchFamily="34" charset="0"/>
                <a:cs typeface="Arial" panose="020B0604020202020204" pitchFamily="34" charset="0"/>
              </a:rPr>
              <a:t>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askavý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2H</a:t>
            </a:r>
            <a:r>
              <a:rPr lang="en-GB" altLang="en-US" sz="2400" baseline="-25000" dirty="0">
                <a:latin typeface="Arial" panose="020B0604020202020204" pitchFamily="34" charset="0"/>
                <a:cs typeface="Arial" panose="020B0604020202020204" pitchFamily="34" charset="0"/>
              </a:rPr>
              <a:t>2</a:t>
            </a:r>
            <a:r>
              <a:rPr lang="en-GB" altLang="en-US" sz="2400" dirty="0">
                <a:latin typeface="Arial" panose="020B0604020202020204" pitchFamily="34" charset="0"/>
                <a:cs typeface="Arial" panose="020B0604020202020204" pitchFamily="34" charset="0"/>
              </a:rPr>
              <a:t> + O</a:t>
            </a:r>
            <a:r>
              <a:rPr lang="en-GB" altLang="en-US" sz="2400" baseline="-25000" dirty="0">
                <a:latin typeface="Arial" panose="020B0604020202020204" pitchFamily="34" charset="0"/>
                <a:cs typeface="Arial" panose="020B0604020202020204" pitchFamily="34" charset="0"/>
              </a:rPr>
              <a:t>2</a:t>
            </a:r>
            <a:r>
              <a:rPr lang="en-GB" altLang="en-US" sz="24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sym typeface="Symbol" pitchFamily="18" charset="2"/>
              </a:rPr>
              <a:t></a:t>
            </a:r>
            <a:r>
              <a:rPr lang="en-GB" altLang="en-US" sz="2400" dirty="0">
                <a:latin typeface="Arial" panose="020B0604020202020204" pitchFamily="34" charset="0"/>
                <a:cs typeface="Arial" panose="020B0604020202020204" pitchFamily="34" charset="0"/>
              </a:rPr>
              <a:t> 2 H</a:t>
            </a:r>
            <a:r>
              <a:rPr lang="en-GB" altLang="en-US" sz="2400" baseline="-25000" dirty="0">
                <a:latin typeface="Arial" panose="020B0604020202020204" pitchFamily="34" charset="0"/>
                <a:cs typeface="Arial" panose="020B0604020202020204" pitchFamily="34" charset="0"/>
              </a:rPr>
              <a:t>2</a:t>
            </a:r>
            <a:r>
              <a:rPr lang="en-GB" altLang="en-US" sz="2400" dirty="0">
                <a:latin typeface="Arial" panose="020B0604020202020204" pitchFamily="34" charset="0"/>
                <a:cs typeface="Arial" panose="020B0604020202020204" pitchFamily="34" charset="0"/>
              </a:rPr>
              <a:t>O</a:t>
            </a:r>
            <a:endParaRPr lang="cs-CZ" altLang="en-US" sz="24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dusíkem</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slu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tlaku</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N</a:t>
            </a:r>
            <a:r>
              <a:rPr lang="en-GB" altLang="en-US" sz="2400" baseline="-25000" dirty="0">
                <a:latin typeface="Arial" panose="020B0604020202020204" pitchFamily="34" charset="0"/>
                <a:cs typeface="Arial" panose="020B0604020202020204" pitchFamily="34" charset="0"/>
              </a:rPr>
              <a:t>2</a:t>
            </a:r>
            <a:r>
              <a:rPr lang="en-GB" altLang="en-US" sz="2400" dirty="0">
                <a:latin typeface="Arial" panose="020B0604020202020204" pitchFamily="34" charset="0"/>
                <a:cs typeface="Arial" panose="020B0604020202020204" pitchFamily="34" charset="0"/>
              </a:rPr>
              <a:t> + 3H</a:t>
            </a:r>
            <a:r>
              <a:rPr lang="en-GB" altLang="en-US" sz="2400" baseline="-25000" dirty="0">
                <a:latin typeface="Arial" panose="020B0604020202020204" pitchFamily="34" charset="0"/>
                <a:cs typeface="Arial" panose="020B0604020202020204" pitchFamily="34" charset="0"/>
              </a:rPr>
              <a:t>2</a:t>
            </a:r>
            <a:r>
              <a:rPr lang="en-GB" altLang="en-US" sz="2400" dirty="0">
                <a:latin typeface="Arial" panose="020B0604020202020204" pitchFamily="34" charset="0"/>
                <a:cs typeface="Arial" panose="020B0604020202020204" pitchFamily="34" charset="0"/>
              </a:rPr>
              <a:t> = 2 NH</a:t>
            </a:r>
            <a:r>
              <a:rPr lang="en-GB" altLang="en-US" sz="2400" baseline="-25000" dirty="0">
                <a:latin typeface="Arial" panose="020B0604020202020204" pitchFamily="34" charset="0"/>
                <a:cs typeface="Arial" panose="020B0604020202020204" pitchFamily="34" charset="0"/>
              </a:rPr>
              <a:t>3</a:t>
            </a:r>
            <a:r>
              <a:rPr lang="en-GB" altLang="en-US" sz="2400" dirty="0">
                <a:latin typeface="Arial" panose="020B0604020202020204" pitchFamily="34" charset="0"/>
                <a:cs typeface="Arial" panose="020B0604020202020204" pitchFamily="34" charset="0"/>
              </a:rPr>
              <a:t> </a:t>
            </a:r>
            <a:endParaRPr lang="cs-CZ" altLang="en-US" sz="24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(Haber -</a:t>
            </a:r>
            <a:r>
              <a:rPr lang="en-GB" altLang="en-US" sz="2000" dirty="0" err="1">
                <a:latin typeface="Arial" panose="020B0604020202020204" pitchFamily="34" charset="0"/>
                <a:cs typeface="Arial" panose="020B0604020202020204" pitchFamily="34" charset="0"/>
              </a:rPr>
              <a:t>Boschova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metoda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výroby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amoniaku</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7551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76200" y="533400"/>
            <a:ext cx="8839200" cy="6172200"/>
          </a:xfrm>
        </p:spPr>
        <p:txBody>
          <a:bodyPr>
            <a:normAutofit/>
          </a:bodyPr>
          <a:lstStyle/>
          <a:p>
            <a:pPr marL="0" indent="0" algn="just">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roztavené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elektropozitivní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r>
              <a:rPr lang="en-GB" altLang="en-US" sz="2000" dirty="0">
                <a:latin typeface="Arial" panose="020B0604020202020204" pitchFamily="34" charset="0"/>
                <a:cs typeface="Arial" panose="020B0604020202020204" pitchFamily="34" charset="0"/>
              </a:rPr>
              <a:t> (Li, Na, K, </a:t>
            </a:r>
            <a:r>
              <a:rPr lang="en-GB" altLang="en-US" sz="2000" dirty="0" err="1">
                <a:latin typeface="Arial" panose="020B0604020202020204" pitchFamily="34" charset="0"/>
                <a:cs typeface="Arial" panose="020B0604020202020204" pitchFamily="34" charset="0"/>
              </a:rPr>
              <a:t>Rb</a:t>
            </a:r>
            <a:r>
              <a:rPr lang="en-GB" altLang="en-US" sz="2000" dirty="0">
                <a:latin typeface="Arial" panose="020B0604020202020204" pitchFamily="34" charset="0"/>
                <a:cs typeface="Arial" panose="020B0604020202020204" pitchFamily="34" charset="0"/>
              </a:rPr>
              <a:t>, Cs, Ca, </a:t>
            </a:r>
            <a:r>
              <a:rPr lang="en-GB" altLang="en-US" sz="2000" dirty="0" err="1">
                <a:latin typeface="Arial" panose="020B0604020202020204" pitchFamily="34" charset="0"/>
                <a:cs typeface="Arial" panose="020B0604020202020204" pitchFamily="34" charset="0"/>
              </a:rPr>
              <a:t>Sr</a:t>
            </a:r>
            <a:r>
              <a:rPr lang="en-GB" altLang="en-US" sz="2000" dirty="0">
                <a:latin typeface="Arial" panose="020B0604020202020204" pitchFamily="34" charset="0"/>
                <a:cs typeface="Arial" panose="020B0604020202020204" pitchFamily="34" charset="0"/>
              </a:rPr>
              <a:t>, Ba)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s </a:t>
            </a:r>
            <a:r>
              <a:rPr lang="en-GB" altLang="en-US" sz="2000" dirty="0" err="1">
                <a:latin typeface="Arial" panose="020B0604020202020204" pitchFamily="34" charset="0"/>
                <a:cs typeface="Arial" panose="020B0604020202020204" pitchFamily="34" charset="0"/>
              </a:rPr>
              <a:t>vodíkem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iontové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hydridy</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Na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t>
            </a:r>
            <a:r>
              <a:rPr lang="en-GB" altLang="en-US" sz="2000" dirty="0" err="1">
                <a:latin typeface="Arial" panose="020B0604020202020204" pitchFamily="34" charset="0"/>
                <a:cs typeface="Arial" panose="020B0604020202020204" pitchFamily="34" charset="0"/>
              </a:rPr>
              <a:t>NaH</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jediný</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ípad</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oxida</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ního</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sobení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a:t>
            </a:r>
            <a:r>
              <a:rPr lang="en-GB" altLang="en-US" sz="2000" baseline="30000" dirty="0">
                <a:latin typeface="Arial" panose="020B0604020202020204" pitchFamily="34" charset="0"/>
                <a:cs typeface="Arial" panose="020B0604020202020204" pitchFamily="34" charset="0"/>
              </a:rPr>
              <a:t>-</a:t>
            </a:r>
            <a:r>
              <a:rPr lang="en-GB"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zásada</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OH</a:t>
            </a:r>
            <a:r>
              <a:rPr lang="en-GB" altLang="en-US" sz="2000" baseline="30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algn="just" eaLnBrk="1" hangingPunct="1">
              <a:buFont typeface="Wingdings" pitchFamily="2" charset="2"/>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a:t>
            </a:r>
            <a:r>
              <a:rPr lang="cs-CZ" altLang="en-US" sz="2000" dirty="0" err="1">
                <a:latin typeface="Arial" panose="020B0604020202020204" pitchFamily="34" charset="0"/>
                <a:cs typeface="Arial" panose="020B0604020202020204" pitchFamily="34" charset="0"/>
              </a:rPr>
              <a:t>ůč</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látek</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výjimkou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alkalických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alkalických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zemin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vystupuje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reduk</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ní</a:t>
            </a:r>
            <a:r>
              <a:rPr lang="en-GB" altLang="en-US" sz="2000" u="sng"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inidlo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mimo</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ádn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reaktivní</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atomární</a:t>
            </a:r>
            <a:r>
              <a:rPr lang="en-GB" altLang="en-US" sz="2000" dirty="0">
                <a:latin typeface="Arial" panose="020B0604020202020204" pitchFamily="34" charset="0"/>
                <a:cs typeface="Arial" panose="020B0604020202020204" pitchFamily="34" charset="0"/>
              </a:rPr>
              <a:t> H);</a:t>
            </a:r>
            <a:r>
              <a:rPr lang="cs-CZ" altLang="en-US" sz="2000" dirty="0">
                <a:latin typeface="Arial" panose="020B0604020202020204" pitchFamily="34" charset="0"/>
                <a:cs typeface="Arial" panose="020B0604020202020204" pitchFamily="34" charset="0"/>
              </a:rPr>
              <a:t> n</a:t>
            </a:r>
            <a:r>
              <a:rPr lang="en-GB" altLang="en-US" sz="2000" dirty="0" err="1">
                <a:latin typeface="Arial" panose="020B0604020202020204" pitchFamily="34" charset="0"/>
                <a:cs typeface="Arial" panose="020B0604020202020204" pitchFamily="34" charset="0"/>
              </a:rPr>
              <a:t>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PbO</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Pb</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Ag</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Ag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marL="0" indent="0" algn="just">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významná</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schopnost</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adice</a:t>
            </a:r>
            <a:r>
              <a:rPr lang="en-GB" altLang="en-US" sz="2000" u="sng" dirty="0">
                <a:latin typeface="Arial" panose="020B0604020202020204" pitchFamily="34" charset="0"/>
                <a:cs typeface="Arial" panose="020B0604020202020204" pitchFamily="34" charset="0"/>
              </a:rPr>
              <a:t> H</a:t>
            </a:r>
            <a:r>
              <a:rPr lang="en-GB" altLang="en-US" sz="2000" u="sng" baseline="-25000" dirty="0">
                <a:latin typeface="Arial" panose="020B0604020202020204" pitchFamily="34" charset="0"/>
                <a:cs typeface="Arial" panose="020B0604020202020204" pitchFamily="34" charset="0"/>
              </a:rPr>
              <a:t>2</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na</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nenasycené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hydrogenace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nenasycených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uhlovodík</a:t>
            </a:r>
            <a:r>
              <a:rPr lang="cs-CZ" altLang="en-US" sz="2000" dirty="0">
                <a:latin typeface="Arial" panose="020B0604020202020204" pitchFamily="34" charset="0"/>
                <a:cs typeface="Arial" panose="020B0604020202020204" pitchFamily="34" charset="0"/>
              </a:rPr>
              <a:t>ů, resp. mastných kyselin (ztužování tuků)</a:t>
            </a:r>
          </a:p>
          <a:p>
            <a:pPr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101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304800" y="381001"/>
            <a:ext cx="8229600" cy="639763"/>
          </a:xfrm>
        </p:spPr>
        <p:txBody>
          <a:bodyPr>
            <a:normAutofit/>
          </a:bodyPr>
          <a:lstStyle/>
          <a:p>
            <a:pPr eaLnBrk="1" hangingPunct="1"/>
            <a:r>
              <a:rPr lang="cs-CZ" altLang="en-US" sz="3200" b="1" dirty="0">
                <a:latin typeface="Times New Roman" pitchFamily="18" charset="0"/>
              </a:rPr>
              <a:t>Hydridy</a:t>
            </a:r>
          </a:p>
        </p:txBody>
      </p:sp>
      <p:sp>
        <p:nvSpPr>
          <p:cNvPr id="2" name="Obdélník 1"/>
          <p:cNvSpPr/>
          <p:nvPr/>
        </p:nvSpPr>
        <p:spPr>
          <a:xfrm>
            <a:off x="304799" y="1371600"/>
            <a:ext cx="5715000" cy="400110"/>
          </a:xfrm>
          <a:prstGeom prst="rect">
            <a:avLst/>
          </a:prstGeom>
        </p:spPr>
        <p:txBody>
          <a:bodyPr wrap="square">
            <a:spAutoFit/>
          </a:bodyPr>
          <a:lstStyle/>
          <a:p>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binární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vodíkem</a:t>
            </a:r>
            <a:r>
              <a:rPr lang="en-GB" altLang="en-US" sz="2000" dirty="0">
                <a:latin typeface="Arial" panose="020B0604020202020204" pitchFamily="34" charset="0"/>
                <a:cs typeface="Arial" panose="020B0604020202020204" pitchFamily="34" charset="0"/>
              </a:rPr>
              <a:t>;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2" y="4268522"/>
            <a:ext cx="4200519" cy="234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VÃ½sledek obrÃ¡zku pro ionic hydri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2" y="2288753"/>
            <a:ext cx="8563089" cy="197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49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1"/>
            <a:ext cx="8229600" cy="792163"/>
          </a:xfrm>
        </p:spPr>
        <p:txBody>
          <a:bodyPr>
            <a:normAutofit/>
          </a:bodyPr>
          <a:lstStyle/>
          <a:p>
            <a:r>
              <a:rPr lang="en-US" sz="3200" b="1" dirty="0"/>
              <a:t>H</a:t>
            </a:r>
            <a:r>
              <a:rPr lang="cs-CZ" sz="3200" b="1" dirty="0" err="1"/>
              <a:t>ydridy</a:t>
            </a:r>
            <a:endParaRPr lang="cs-CZ" sz="3200" b="1" dirty="0"/>
          </a:p>
        </p:txBody>
      </p:sp>
      <p:pic>
        <p:nvPicPr>
          <p:cNvPr id="23554"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012920"/>
            <a:ext cx="8132019" cy="547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834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VÃ½sledek obrÃ¡zku pro metal hydr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 y="-8106"/>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34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76200" y="228600"/>
            <a:ext cx="8839200" cy="4724400"/>
          </a:xfrm>
        </p:spPr>
        <p:txBody>
          <a:bodyPr>
            <a:normAutofit/>
          </a:bodyPr>
          <a:lstStyle/>
          <a:p>
            <a:pPr marL="457189" indent="-457189">
              <a:buAutoNum type="arabicPeriod"/>
            </a:pPr>
            <a:r>
              <a:rPr lang="en-GB" altLang="en-US" sz="2400" b="1" dirty="0" err="1">
                <a:latin typeface="Arial" panose="020B0604020202020204" pitchFamily="34" charset="0"/>
                <a:cs typeface="Arial" panose="020B0604020202020204" pitchFamily="34" charset="0"/>
              </a:rPr>
              <a:t>Iontové</a:t>
            </a:r>
            <a:r>
              <a:rPr lang="en-GB" altLang="en-US" sz="2400" b="1"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hydridy</a:t>
            </a:r>
            <a:r>
              <a:rPr lang="cs-CZ" altLang="en-US" sz="2400" b="1" dirty="0">
                <a:latin typeface="Arial" panose="020B0604020202020204" pitchFamily="34" charset="0"/>
                <a:cs typeface="Arial" panose="020B0604020202020204" pitchFamily="34" charset="0"/>
              </a:rPr>
              <a:t> </a:t>
            </a:r>
          </a:p>
          <a:p>
            <a:pPr marL="0" indent="0">
              <a:buNone/>
            </a:pPr>
            <a:r>
              <a:rPr lang="cs-CZ" altLang="en-US" sz="24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kation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kovu</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a:t>
            </a:r>
            <a:r>
              <a:rPr lang="en-GB" altLang="en-US" sz="2000" dirty="0">
                <a:latin typeface="Arial" panose="020B0604020202020204" pitchFamily="34" charset="0"/>
                <a:cs typeface="Arial" panose="020B0604020202020204" pitchFamily="34" charset="0"/>
              </a:rPr>
              <a:t> anion H</a:t>
            </a:r>
            <a:r>
              <a:rPr lang="en-GB"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a:t>
            </a:r>
          </a:p>
          <a:p>
            <a:pPr marL="0" indent="0">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Li, Na, K, </a:t>
            </a:r>
            <a:r>
              <a:rPr lang="en-GB" altLang="en-US" sz="2000" dirty="0" err="1">
                <a:latin typeface="Arial" panose="020B0604020202020204" pitchFamily="34" charset="0"/>
                <a:cs typeface="Arial" panose="020B0604020202020204" pitchFamily="34" charset="0"/>
              </a:rPr>
              <a:t>Rb</a:t>
            </a:r>
            <a:r>
              <a:rPr lang="en-GB" altLang="en-US" sz="2000" dirty="0">
                <a:latin typeface="Arial" panose="020B0604020202020204" pitchFamily="34" charset="0"/>
                <a:cs typeface="Arial" panose="020B0604020202020204" pitchFamily="34" charset="0"/>
              </a:rPr>
              <a:t>, Cs, Ca, </a:t>
            </a:r>
            <a:r>
              <a:rPr lang="en-GB" altLang="en-US" sz="2000" dirty="0" err="1">
                <a:latin typeface="Arial" panose="020B0604020202020204" pitchFamily="34" charset="0"/>
                <a:cs typeface="Arial" panose="020B0604020202020204" pitchFamily="34" charset="0"/>
              </a:rPr>
              <a:t>Sr</a:t>
            </a:r>
            <a:r>
              <a:rPr lang="en-GB" altLang="en-US" sz="2000" dirty="0">
                <a:latin typeface="Arial" panose="020B0604020202020204" pitchFamily="34" charset="0"/>
                <a:cs typeface="Arial" panose="020B0604020202020204" pitchFamily="34" charset="0"/>
              </a:rPr>
              <a:t>, Ba</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cs-CZ" altLang="en-US" sz="2000" dirty="0">
                <a:latin typeface="Arial" panose="020B0604020202020204" pitchFamily="34" charset="0"/>
                <a:cs typeface="Arial" panose="020B0604020202020204" pitchFamily="34" charset="0"/>
              </a:rPr>
              <a:t> č</a:t>
            </a:r>
            <a:r>
              <a:rPr lang="en-GB" altLang="en-US" sz="2000" dirty="0" err="1">
                <a:latin typeface="Arial" panose="020B0604020202020204" pitchFamily="34" charset="0"/>
                <a:cs typeface="Arial" panose="020B0604020202020204" pitchFamily="34" charset="0"/>
              </a:rPr>
              <a:t>inidla</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které</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samovoln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zapalují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vlhkém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vzduchu</a:t>
            </a:r>
            <a:r>
              <a:rPr lang="en-GB" altLang="en-US" sz="2000" dirty="0">
                <a:latin typeface="Arial" panose="020B0604020202020204" pitchFamily="34" charset="0"/>
                <a:cs typeface="Arial" panose="020B0604020202020204" pitchFamily="34" charset="0"/>
              </a:rPr>
              <a:t> v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sledku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exotermické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OH</a:t>
            </a:r>
            <a:r>
              <a:rPr lang="en-GB" altLang="en-US" sz="2000" baseline="30000" dirty="0">
                <a:latin typeface="Arial" panose="020B0604020202020204" pitchFamily="34" charset="0"/>
                <a:cs typeface="Arial" panose="020B0604020202020204" pitchFamily="34" charset="0"/>
              </a:rPr>
              <a:t>-</a:t>
            </a:r>
            <a:endParaRPr lang="cs-CZ" altLang="en-US" sz="2000" baseline="30000" dirty="0">
              <a:latin typeface="Arial" panose="020B0604020202020204" pitchFamily="34" charset="0"/>
              <a:cs typeface="Arial" panose="020B0604020202020204" pitchFamily="34" charset="0"/>
            </a:endParaRPr>
          </a:p>
        </p:txBody>
      </p:sp>
      <p:pic>
        <p:nvPicPr>
          <p:cNvPr id="4" name="Picture 4" descr="https://raptormanreports.files.wordpress.com/2016/12/dooms11.png?w=9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3" y="533403"/>
            <a:ext cx="2524551" cy="19130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ChangeArrowheads="1"/>
          </p:cNvSpPr>
          <p:nvPr/>
        </p:nvSpPr>
        <p:spPr bwMode="auto">
          <a:xfrm>
            <a:off x="252922" y="5257803"/>
            <a:ext cx="8672432" cy="12791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1"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cs-CZ" altLang="cs-CZ" sz="2000" dirty="0">
                <a:solidFill>
                  <a:srgbClr val="222222"/>
                </a:solidFill>
              </a:rPr>
              <a:t>Hydridový ion je silnější báze než OH</a:t>
            </a:r>
            <a:r>
              <a:rPr lang="cs-CZ" altLang="cs-CZ" sz="2000" baseline="30000" dirty="0">
                <a:solidFill>
                  <a:srgbClr val="222222"/>
                </a:solidFill>
              </a:rPr>
              <a:t>-</a:t>
            </a:r>
            <a:r>
              <a:rPr lang="cs-CZ" altLang="cs-CZ" sz="2000" dirty="0">
                <a:solidFill>
                  <a:srgbClr val="222222"/>
                </a:solidFill>
              </a:rPr>
              <a:t>. </a:t>
            </a:r>
          </a:p>
          <a:p>
            <a:endParaRPr lang="cs-CZ" altLang="cs-CZ" sz="2000" dirty="0"/>
          </a:p>
          <a:p>
            <a:pPr lvl="1" indent="-457189" eaLnBrk="0" hangingPunct="0"/>
            <a:r>
              <a:rPr lang="cs-CZ" altLang="cs-CZ" sz="2000" dirty="0" err="1">
                <a:solidFill>
                  <a:srgbClr val="222222"/>
                </a:solidFill>
              </a:rPr>
              <a:t>NaH</a:t>
            </a:r>
            <a:r>
              <a:rPr lang="cs-CZ" altLang="cs-CZ" sz="2000" dirty="0">
                <a:solidFill>
                  <a:srgbClr val="222222"/>
                </a:solidFill>
              </a:rPr>
              <a:t> + H</a:t>
            </a:r>
            <a:r>
              <a:rPr lang="cs-CZ" altLang="cs-CZ" sz="2000" baseline="-30000" dirty="0">
                <a:solidFill>
                  <a:srgbClr val="222222"/>
                </a:solidFill>
              </a:rPr>
              <a:t>2</a:t>
            </a:r>
            <a:r>
              <a:rPr lang="cs-CZ" altLang="cs-CZ" sz="2000" dirty="0">
                <a:solidFill>
                  <a:srgbClr val="0B0080"/>
                </a:solidFill>
              </a:rPr>
              <a:t>O</a:t>
            </a:r>
            <a:r>
              <a:rPr lang="cs-CZ" altLang="cs-CZ" sz="2000" dirty="0">
                <a:solidFill>
                  <a:srgbClr val="222222"/>
                </a:solidFill>
              </a:rPr>
              <a:t> → H</a:t>
            </a:r>
            <a:r>
              <a:rPr lang="cs-CZ" altLang="cs-CZ" sz="2000" baseline="-30000" dirty="0">
                <a:solidFill>
                  <a:srgbClr val="222222"/>
                </a:solidFill>
              </a:rPr>
              <a:t>2</a:t>
            </a:r>
            <a:r>
              <a:rPr lang="cs-CZ" altLang="cs-CZ" sz="2000" dirty="0">
                <a:solidFill>
                  <a:srgbClr val="222222"/>
                </a:solidFill>
              </a:rPr>
              <a:t> (g) + </a:t>
            </a:r>
            <a:r>
              <a:rPr lang="cs-CZ" altLang="cs-CZ" sz="2000" dirty="0" err="1">
                <a:solidFill>
                  <a:srgbClr val="222222"/>
                </a:solidFill>
              </a:rPr>
              <a:t>NaOH</a:t>
            </a:r>
            <a:r>
              <a:rPr lang="cs-CZ" altLang="cs-CZ" sz="2000" dirty="0">
                <a:solidFill>
                  <a:srgbClr val="222222"/>
                </a:solidFill>
              </a:rPr>
              <a:t>  	Δ</a:t>
            </a:r>
            <a:r>
              <a:rPr lang="cs-CZ" altLang="cs-CZ" sz="2000" i="1" dirty="0">
                <a:solidFill>
                  <a:srgbClr val="222222"/>
                </a:solidFill>
              </a:rPr>
              <a:t>H</a:t>
            </a:r>
            <a:r>
              <a:rPr lang="cs-CZ" altLang="cs-CZ" sz="2000" dirty="0">
                <a:solidFill>
                  <a:srgbClr val="222222"/>
                </a:solidFill>
              </a:rPr>
              <a:t> = −83.6 </a:t>
            </a:r>
            <a:r>
              <a:rPr lang="cs-CZ" altLang="cs-CZ" sz="2000" dirty="0" err="1">
                <a:solidFill>
                  <a:srgbClr val="222222"/>
                </a:solidFill>
              </a:rPr>
              <a:t>kJ</a:t>
            </a:r>
            <a:r>
              <a:rPr lang="cs-CZ" altLang="cs-CZ" sz="2000" dirty="0">
                <a:solidFill>
                  <a:srgbClr val="222222"/>
                </a:solidFill>
              </a:rPr>
              <a:t>/mol, </a:t>
            </a:r>
          </a:p>
          <a:p>
            <a:pPr lvl="1" indent="-457189" eaLnBrk="0" hangingPunct="0"/>
            <a:r>
              <a:rPr lang="cs-CZ" altLang="cs-CZ" sz="2000" dirty="0">
                <a:solidFill>
                  <a:srgbClr val="222222"/>
                </a:solidFill>
              </a:rPr>
              <a:t>								</a:t>
            </a:r>
            <a:r>
              <a:rPr lang="cs-CZ" altLang="cs-CZ" sz="2000" dirty="0">
                <a:solidFill>
                  <a:srgbClr val="0B0080"/>
                </a:solidFill>
              </a:rPr>
              <a:t>Δ</a:t>
            </a:r>
            <a:r>
              <a:rPr lang="cs-CZ" altLang="cs-CZ" sz="2000" i="1" dirty="0">
                <a:solidFill>
                  <a:srgbClr val="0B0080"/>
                </a:solidFill>
              </a:rPr>
              <a:t>G</a:t>
            </a:r>
            <a:r>
              <a:rPr lang="cs-CZ" altLang="cs-CZ" sz="2000" dirty="0">
                <a:solidFill>
                  <a:srgbClr val="222222"/>
                </a:solidFill>
              </a:rPr>
              <a:t> = −109.0 </a:t>
            </a:r>
            <a:r>
              <a:rPr lang="cs-CZ" altLang="cs-CZ" sz="2000" dirty="0" err="1">
                <a:solidFill>
                  <a:srgbClr val="222222"/>
                </a:solidFill>
              </a:rPr>
              <a:t>kJ</a:t>
            </a:r>
            <a:r>
              <a:rPr lang="cs-CZ" altLang="cs-CZ" sz="2000" dirty="0">
                <a:solidFill>
                  <a:srgbClr val="222222"/>
                </a:solidFill>
              </a:rPr>
              <a:t>/mol</a:t>
            </a:r>
          </a:p>
        </p:txBody>
      </p:sp>
      <p:sp>
        <p:nvSpPr>
          <p:cNvPr id="8" name="Obdélník 7"/>
          <p:cNvSpPr/>
          <p:nvPr/>
        </p:nvSpPr>
        <p:spPr>
          <a:xfrm>
            <a:off x="228601" y="4411529"/>
            <a:ext cx="8686800"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NaH</a:t>
            </a:r>
            <a:r>
              <a:rPr lang="cs-CZ" sz="2000" dirty="0">
                <a:latin typeface="Arial" panose="020B0604020202020204" pitchFamily="34" charset="0"/>
                <a:cs typeface="Arial" panose="020B0604020202020204" pitchFamily="34" charset="0"/>
              </a:rPr>
              <a:t> se explozivně rozkládá vodou, </a:t>
            </a:r>
            <a:r>
              <a:rPr lang="cs-CZ" sz="2000" dirty="0" err="1">
                <a:latin typeface="Arial" panose="020B0604020202020204" pitchFamily="34" charset="0"/>
                <a:cs typeface="Arial" panose="020B0604020202020204" pitchFamily="34" charset="0"/>
              </a:rPr>
              <a:t>RbH</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CsH</a:t>
            </a:r>
            <a:r>
              <a:rPr lang="cs-CZ" sz="2000" dirty="0">
                <a:latin typeface="Arial" panose="020B0604020202020204" pitchFamily="34" charset="0"/>
                <a:cs typeface="Arial" panose="020B0604020202020204" pitchFamily="34" charset="0"/>
              </a:rPr>
              <a:t> jsou samozápalné i na suchém vzduchu)</a:t>
            </a:r>
          </a:p>
        </p:txBody>
      </p:sp>
    </p:spTree>
    <p:extLst>
      <p:ext uri="{BB962C8B-B14F-4D97-AF65-F5344CB8AC3E}">
        <p14:creationId xmlns:p14="http://schemas.microsoft.com/office/powerpoint/2010/main" val="443001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304800" y="304803"/>
            <a:ext cx="8839200" cy="6080125"/>
          </a:xfrm>
        </p:spPr>
        <p:txBody>
          <a:bodyPr>
            <a:normAutofit/>
          </a:bodyPr>
          <a:lstStyle/>
          <a:p>
            <a:pPr marL="0" indent="0">
              <a:buNone/>
            </a:pPr>
            <a:r>
              <a:rPr lang="en-GB" altLang="en-US" sz="2400" b="1" dirty="0">
                <a:latin typeface="Arial" panose="020B0604020202020204" pitchFamily="34" charset="0"/>
                <a:cs typeface="Arial" panose="020B0604020202020204" pitchFamily="34" charset="0"/>
              </a:rPr>
              <a:t>2. </a:t>
            </a:r>
            <a:r>
              <a:rPr lang="en-GB" altLang="en-US" sz="2400" b="1" dirty="0" err="1">
                <a:latin typeface="Arial" panose="020B0604020202020204" pitchFamily="34" charset="0"/>
                <a:cs typeface="Arial" panose="020B0604020202020204" pitchFamily="34" charset="0"/>
              </a:rPr>
              <a:t>Kovalentní</a:t>
            </a:r>
            <a:r>
              <a:rPr lang="en-GB" altLang="en-US" sz="2400" b="1"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hydridy</a:t>
            </a:r>
            <a:endParaRPr lang="en-GB" altLang="en-US" sz="24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u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všemi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nekovy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polokovy</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atomy </a:t>
            </a:r>
            <a:r>
              <a:rPr lang="en-GB" altLang="en-US" sz="2000" dirty="0" err="1">
                <a:latin typeface="Arial" panose="020B0604020202020204" pitchFamily="34" charset="0"/>
                <a:cs typeface="Arial" panose="020B0604020202020204" pitchFamily="34" charset="0"/>
              </a:rPr>
              <a:t>vázané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polárními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kovalentními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vazbami</a:t>
            </a:r>
            <a:r>
              <a:rPr lang="en-GB" altLang="en-US" sz="2000" dirty="0">
                <a:latin typeface="Arial" panose="020B0604020202020204" pitchFamily="34" charset="0"/>
                <a:cs typeface="Arial" panose="020B0604020202020204" pitchFamily="34" charset="0"/>
              </a:rPr>
              <a:t> v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esn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definovaných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molekulách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je </a:t>
            </a:r>
            <a:r>
              <a:rPr lang="en-GB" altLang="en-US" sz="2000" dirty="0" err="1">
                <a:latin typeface="Arial" panose="020B0604020202020204" pitchFamily="34" charset="0"/>
                <a:cs typeface="Arial" panose="020B0604020202020204" pitchFamily="34" charset="0"/>
              </a:rPr>
              <a:t>halogeny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chalkogeny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5. a 4. </a:t>
            </a:r>
            <a:r>
              <a:rPr lang="en-GB" altLang="en-US" sz="2000" dirty="0" err="1">
                <a:latin typeface="Arial" panose="020B0604020202020204" pitchFamily="34" charset="0"/>
                <a:cs typeface="Arial" panose="020B0604020202020204" pitchFamily="34" charset="0"/>
              </a:rPr>
              <a:t>hlavní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podskupiny</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ísluší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kladné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íslo</a:t>
            </a:r>
            <a:r>
              <a:rPr lang="en-GB" altLang="en-US" sz="2000" dirty="0">
                <a:latin typeface="Arial" panose="020B0604020202020204" pitchFamily="34" charset="0"/>
                <a:cs typeface="Arial" panose="020B0604020202020204" pitchFamily="34" charset="0"/>
              </a:rPr>
              <a:t> +I</a:t>
            </a:r>
            <a:endParaRPr lang="cs-CZ" altLang="en-US" sz="2000" dirty="0">
              <a:latin typeface="Arial" panose="020B0604020202020204" pitchFamily="34" charset="0"/>
              <a:cs typeface="Arial" panose="020B0604020202020204" pitchFamily="34" charset="0"/>
            </a:endParaRPr>
          </a:p>
        </p:txBody>
      </p:sp>
      <p:pic>
        <p:nvPicPr>
          <p:cNvPr id="5"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040" y="2837288"/>
            <a:ext cx="5327109" cy="38694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VÃ½sledek obrÃ¡zku pro phospha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276601"/>
            <a:ext cx="1524000" cy="12441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VÃ½sledek obrÃ¡zku pro bora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0239" y="4876799"/>
            <a:ext cx="1489168" cy="124684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686691" y="4038600"/>
            <a:ext cx="526106" cy="369332"/>
          </a:xfrm>
          <a:prstGeom prst="rect">
            <a:avLst/>
          </a:prstGeom>
          <a:noFill/>
        </p:spPr>
        <p:txBody>
          <a:bodyPr wrap="none" rtlCol="0">
            <a:spAutoFit/>
          </a:bodyPr>
          <a:lstStyle/>
          <a:p>
            <a:r>
              <a:rPr lang="en-US" dirty="0"/>
              <a:t>PH</a:t>
            </a:r>
            <a:r>
              <a:rPr lang="en-US" baseline="-25000" dirty="0"/>
              <a:t>3</a:t>
            </a:r>
            <a:endParaRPr lang="cs-CZ" baseline="-25000" dirty="0"/>
          </a:p>
        </p:txBody>
      </p:sp>
      <p:sp>
        <p:nvSpPr>
          <p:cNvPr id="9" name="TextovéPole 8"/>
          <p:cNvSpPr txBox="1"/>
          <p:nvPr/>
        </p:nvSpPr>
        <p:spPr>
          <a:xfrm>
            <a:off x="946537" y="5867400"/>
            <a:ext cx="532518" cy="369332"/>
          </a:xfrm>
          <a:prstGeom prst="rect">
            <a:avLst/>
          </a:prstGeom>
          <a:noFill/>
        </p:spPr>
        <p:txBody>
          <a:bodyPr wrap="none" rtlCol="0">
            <a:spAutoFit/>
          </a:bodyPr>
          <a:lstStyle/>
          <a:p>
            <a:r>
              <a:rPr lang="en-US" dirty="0"/>
              <a:t>BH</a:t>
            </a:r>
            <a:r>
              <a:rPr lang="en-US" baseline="-25000" dirty="0"/>
              <a:t>3</a:t>
            </a:r>
            <a:endParaRPr lang="cs-CZ" baseline="-25000" dirty="0"/>
          </a:p>
        </p:txBody>
      </p:sp>
    </p:spTree>
    <p:extLst>
      <p:ext uri="{BB962C8B-B14F-4D97-AF65-F5344CB8AC3E}">
        <p14:creationId xmlns:p14="http://schemas.microsoft.com/office/powerpoint/2010/main" val="158721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228600" y="228600"/>
            <a:ext cx="8763000" cy="6248400"/>
          </a:xfrm>
        </p:spPr>
        <p:txBody>
          <a:bodyPr>
            <a:normAutofit/>
          </a:bodyPr>
          <a:lstStyle/>
          <a:p>
            <a:pPr marL="0" indent="0">
              <a:buNone/>
            </a:pPr>
            <a:r>
              <a:rPr lang="en-GB" altLang="en-US" sz="2400" b="1" dirty="0">
                <a:latin typeface="Arial" panose="020B0604020202020204" pitchFamily="34" charset="0"/>
                <a:cs typeface="Arial" panose="020B0604020202020204" pitchFamily="34" charset="0"/>
              </a:rPr>
              <a:t>3. </a:t>
            </a:r>
            <a:r>
              <a:rPr lang="en-GB" altLang="en-US" sz="2400" b="1" dirty="0" err="1">
                <a:latin typeface="Arial" panose="020B0604020202020204" pitchFamily="34" charset="0"/>
                <a:cs typeface="Arial" panose="020B0604020202020204" pitchFamily="34" charset="0"/>
              </a:rPr>
              <a:t>Kovové</a:t>
            </a:r>
            <a:r>
              <a:rPr lang="en-GB" altLang="en-US" sz="2400" b="1"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hydridy</a:t>
            </a:r>
            <a:endParaRPr lang="cs-CZ" altLang="en-US" sz="2400" b="1" dirty="0">
              <a:latin typeface="Arial" panose="020B0604020202020204" pitchFamily="34" charset="0"/>
              <a:cs typeface="Arial" panose="020B0604020202020204" pitchFamily="34" charset="0"/>
            </a:endParaRPr>
          </a:p>
          <a:p>
            <a:pPr marL="0" indent="0">
              <a:buNone/>
            </a:pPr>
            <a:r>
              <a:rPr lang="en-GB" altLang="en-US" sz="2000" dirty="0">
                <a:latin typeface="Arial" panose="020B0604020202020204" pitchFamily="34" charset="0"/>
                <a:cs typeface="Arial" panose="020B0604020202020204" pitchFamily="34" charset="0"/>
              </a:rPr>
              <a:t> </a:t>
            </a:r>
          </a:p>
          <a:p>
            <a:pPr eaLnBrk="1" hangingPunct="1">
              <a:buFontTx/>
              <a:buChar char="-"/>
            </a:pP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exotermní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adsorpcí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íslušným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kovem</a:t>
            </a:r>
            <a:r>
              <a:rPr lang="cs-CZ" altLang="en-US" sz="2000" dirty="0">
                <a:latin typeface="Arial" panose="020B0604020202020204" pitchFamily="34" charset="0"/>
                <a:cs typeface="Arial" panose="020B0604020202020204" pitchFamily="34" charset="0"/>
              </a:rPr>
              <a:t>.</a:t>
            </a:r>
          </a:p>
          <a:p>
            <a:pPr marL="0" indent="0">
              <a:buNone/>
            </a:pPr>
            <a:endParaRPr lang="en-GB" altLang="en-US" sz="800" dirty="0">
              <a:latin typeface="Arial" panose="020B0604020202020204" pitchFamily="34" charset="0"/>
              <a:cs typeface="Arial" panose="020B0604020202020204" pitchFamily="34" charset="0"/>
            </a:endParaRPr>
          </a:p>
          <a:p>
            <a:pPr eaLnBrk="1" hangingPunct="1">
              <a:buFontTx/>
              <a:buChar char="-"/>
            </a:pPr>
            <a:r>
              <a:rPr lang="en-GB" altLang="en-US" sz="2000" dirty="0" err="1">
                <a:latin typeface="Arial" panose="020B0604020202020204" pitchFamily="34" charset="0"/>
                <a:cs typeface="Arial" panose="020B0604020202020204" pitchFamily="34" charset="0"/>
              </a:rPr>
              <a:t>vodík</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zabudován</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krystalické</a:t>
            </a:r>
            <a:r>
              <a:rPr lang="en-GB" altLang="en-US" sz="2000" dirty="0">
                <a:latin typeface="Arial" panose="020B0604020202020204" pitchFamily="34" charset="0"/>
                <a:cs typeface="Arial" panose="020B0604020202020204" pitchFamily="34" charset="0"/>
              </a:rPr>
              <a:t> m</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ížce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nestechiometrickém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ru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který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závisí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tlaku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teplot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marL="0" indent="0">
              <a:buNone/>
            </a:pPr>
            <a:endParaRPr lang="cs-CZ" altLang="en-US" sz="800" dirty="0">
              <a:latin typeface="Arial" panose="020B0604020202020204" pitchFamily="34" charset="0"/>
              <a:cs typeface="Arial" panose="020B0604020202020204" pitchFamily="34" charset="0"/>
            </a:endParaRPr>
          </a:p>
          <a:p>
            <a:pPr marL="0" indent="0">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tyto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echodné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lanthanoidy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aktinoidy</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nejvíce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pohltí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Pd</a:t>
            </a:r>
            <a:r>
              <a:rPr lang="en-GB" altLang="en-US" sz="2000" dirty="0">
                <a:latin typeface="Arial" panose="020B0604020202020204" pitchFamily="34" charset="0"/>
                <a:cs typeface="Arial" panose="020B0604020202020204" pitchFamily="34" charset="0"/>
              </a:rPr>
              <a:t>  (900 </a:t>
            </a:r>
            <a:r>
              <a:rPr lang="en-GB" altLang="en-US" sz="2000" dirty="0" err="1">
                <a:latin typeface="Arial" panose="020B0604020202020204" pitchFamily="34" charset="0"/>
                <a:cs typeface="Arial" panose="020B0604020202020204" pitchFamily="34" charset="0"/>
              </a:rPr>
              <a:t>násobek</a:t>
            </a:r>
            <a:r>
              <a:rPr lang="en-GB" altLang="en-US" sz="2000" dirty="0">
                <a:latin typeface="Arial" panose="020B0604020202020204" pitchFamily="34" charset="0"/>
                <a:cs typeface="Arial" panose="020B0604020202020204" pitchFamily="34" charset="0"/>
              </a:rPr>
              <a:t> obj.) a Pt. </a:t>
            </a: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vesm</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s net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kavé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vlastností</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Tx/>
              <a:buChar char="-"/>
            </a:pP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významné</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heterogenní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katalýze</a:t>
            </a:r>
            <a:endParaRPr lang="cs-CZ" altLang="en-US" sz="2000" dirty="0">
              <a:latin typeface="Arial" panose="020B0604020202020204" pitchFamily="34" charset="0"/>
              <a:cs typeface="Arial" panose="020B0604020202020204" pitchFamily="34" charset="0"/>
            </a:endParaRPr>
          </a:p>
          <a:p>
            <a:pPr marL="0" indent="0" eaLnBrk="1" hangingPunct="1">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zejm. </a:t>
            </a:r>
            <a:r>
              <a:rPr lang="en-GB" altLang="en-US" sz="2000" dirty="0" err="1">
                <a:latin typeface="Arial" panose="020B0604020202020204" pitchFamily="34" charset="0"/>
                <a:cs typeface="Arial" panose="020B0604020202020204" pitchFamily="34" charset="0"/>
              </a:rPr>
              <a:t>katalytická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hydrogenace</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p:txBody>
      </p:sp>
      <p:pic>
        <p:nvPicPr>
          <p:cNvPr id="168962" name="Picture 2" descr="VÃ½sledek obrÃ¡zku pro metal hydr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3755771"/>
            <a:ext cx="3429001" cy="293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440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04803"/>
            <a:ext cx="8229600" cy="648511"/>
          </a:xfrm>
        </p:spPr>
        <p:txBody>
          <a:bodyPr>
            <a:normAutofit/>
          </a:bodyPr>
          <a:lstStyle/>
          <a:p>
            <a:r>
              <a:rPr lang="cs-CZ" sz="2400" b="1" dirty="0" err="1">
                <a:latin typeface="+mn-lt"/>
              </a:rPr>
              <a:t>Nickel</a:t>
            </a:r>
            <a:r>
              <a:rPr lang="cs-CZ" sz="2400" b="1" dirty="0">
                <a:latin typeface="+mn-lt"/>
              </a:rPr>
              <a:t>–metal hydride </a:t>
            </a:r>
            <a:r>
              <a:rPr lang="cs-CZ" sz="2400" b="1" dirty="0" err="1">
                <a:latin typeface="+mn-lt"/>
              </a:rPr>
              <a:t>battery</a:t>
            </a:r>
            <a:endParaRPr lang="cs-CZ" sz="2400" b="1" dirty="0">
              <a:latin typeface="+mn-lt"/>
            </a:endParaRPr>
          </a:p>
        </p:txBody>
      </p:sp>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8" y="1516031"/>
            <a:ext cx="6791322" cy="5037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5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p:cNvSpPr>
            <a:spLocks noGrp="1" noChangeArrowheads="1"/>
          </p:cNvSpPr>
          <p:nvPr>
            <p:ph idx="1"/>
          </p:nvPr>
        </p:nvSpPr>
        <p:spPr>
          <a:xfrm>
            <a:off x="152400" y="304800"/>
            <a:ext cx="8839200" cy="6172200"/>
          </a:xfrm>
        </p:spPr>
        <p:txBody>
          <a:bodyPr>
            <a:normAutofit fontScale="77500" lnSpcReduction="20000"/>
          </a:bodyPr>
          <a:lstStyle/>
          <a:p>
            <a:pPr eaLnBrk="1" hangingPunct="1">
              <a:lnSpc>
                <a:spcPct val="90000"/>
              </a:lnSpc>
              <a:buFont typeface="Wingdings" pitchFamily="2" charset="2"/>
              <a:buNone/>
            </a:pPr>
            <a:r>
              <a:rPr lang="en-GB" altLang="en-US" sz="2400" dirty="0" err="1">
                <a:latin typeface="Arial" panose="020B0604020202020204" pitchFamily="34" charset="0"/>
                <a:cs typeface="Arial" panose="020B0604020202020204" pitchFamily="34" charset="0"/>
              </a:rPr>
              <a:t>První</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prvek</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periodického</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systému</a:t>
            </a:r>
            <a:r>
              <a:rPr lang="en-GB" altLang="en-US" sz="24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en-GB" altLang="en-US" sz="2400" dirty="0">
                <a:latin typeface="Arial" panose="020B0604020202020204" pitchFamily="34" charset="0"/>
                <a:cs typeface="Arial" panose="020B0604020202020204" pitchFamily="34" charset="0"/>
              </a:rPr>
              <a:t>                el. </a:t>
            </a:r>
            <a:r>
              <a:rPr lang="en-GB" altLang="en-US" sz="2400" dirty="0" err="1">
                <a:latin typeface="Arial" panose="020B0604020202020204" pitchFamily="34" charset="0"/>
                <a:cs typeface="Arial" panose="020B0604020202020204" pitchFamily="34" charset="0"/>
              </a:rPr>
              <a:t>konfigurace</a:t>
            </a:r>
            <a:r>
              <a:rPr lang="en-GB" altLang="en-US" sz="2400" dirty="0">
                <a:latin typeface="Arial" panose="020B0604020202020204" pitchFamily="34" charset="0"/>
                <a:cs typeface="Arial" panose="020B0604020202020204" pitchFamily="34" charset="0"/>
              </a:rPr>
              <a:t>: 1s</a:t>
            </a:r>
            <a:r>
              <a:rPr lang="en-GB" altLang="en-US" sz="2400" baseline="30000" dirty="0">
                <a:latin typeface="Arial" panose="020B0604020202020204" pitchFamily="34" charset="0"/>
                <a:cs typeface="Arial" panose="020B0604020202020204" pitchFamily="34" charset="0"/>
              </a:rPr>
              <a:t>1</a:t>
            </a:r>
            <a:endParaRPr lang="en-GB" altLang="en-US" sz="2400" dirty="0">
              <a:latin typeface="Arial" panose="020B0604020202020204" pitchFamily="34" charset="0"/>
              <a:cs typeface="Arial" panose="020B0604020202020204" pitchFamily="34" charset="0"/>
            </a:endParaRPr>
          </a:p>
          <a:p>
            <a:pPr marL="0" indent="0">
              <a:buNone/>
            </a:pPr>
            <a:r>
              <a:rPr lang="cs-CZ" altLang="en-US" sz="2400" dirty="0">
                <a:latin typeface="Arial" panose="020B0604020202020204" pitchFamily="34" charset="0"/>
                <a:cs typeface="Arial" panose="020B0604020202020204" pitchFamily="34" charset="0"/>
              </a:rPr>
              <a:t>nejednoznačné</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za</a:t>
            </a:r>
            <a:r>
              <a:rPr lang="cs-CZ" altLang="en-US" sz="2400" dirty="0">
                <a:latin typeface="Arial" panose="020B0604020202020204" pitchFamily="34" charset="0"/>
                <a:cs typeface="Arial" panose="020B0604020202020204" pitchFamily="34" charset="0"/>
              </a:rPr>
              <a:t>ř</a:t>
            </a:r>
            <a:r>
              <a:rPr lang="en-GB" altLang="en-US" sz="2400" dirty="0" err="1">
                <a:latin typeface="Arial" panose="020B0604020202020204" pitchFamily="34" charset="0"/>
                <a:cs typeface="Arial" panose="020B0604020202020204" pitchFamily="34" charset="0"/>
              </a:rPr>
              <a:t>azení</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nej</a:t>
            </a:r>
            <a:r>
              <a:rPr lang="cs-CZ" altLang="en-US" sz="2400" dirty="0">
                <a:latin typeface="Arial" panose="020B0604020202020204" pitchFamily="34" charset="0"/>
                <a:cs typeface="Arial" panose="020B0604020202020204" pitchFamily="34" charset="0"/>
              </a:rPr>
              <a:t>č</a:t>
            </a:r>
            <a:r>
              <a:rPr lang="en-GB" altLang="en-US" sz="2400" dirty="0" err="1">
                <a:latin typeface="Arial" panose="020B0604020202020204" pitchFamily="34" charset="0"/>
                <a:cs typeface="Arial" panose="020B0604020202020204" pitchFamily="34" charset="0"/>
              </a:rPr>
              <a:t>ast</a:t>
            </a:r>
            <a:r>
              <a:rPr lang="cs-CZ" altLang="en-US" sz="2400" dirty="0">
                <a:latin typeface="Arial" panose="020B0604020202020204" pitchFamily="34" charset="0"/>
                <a:cs typeface="Arial" panose="020B0604020202020204" pitchFamily="34" charset="0"/>
              </a:rPr>
              <a:t>ě</a:t>
            </a:r>
            <a:r>
              <a:rPr lang="en-GB" altLang="en-US" sz="2400" dirty="0" err="1">
                <a:latin typeface="Arial" panose="020B0604020202020204" pitchFamily="34" charset="0"/>
                <a:cs typeface="Arial" panose="020B0604020202020204" pitchFamily="34" charset="0"/>
              </a:rPr>
              <a:t>ji</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za</a:t>
            </a:r>
            <a:r>
              <a:rPr lang="cs-CZ" altLang="en-US" sz="2400" dirty="0">
                <a:latin typeface="Arial" panose="020B0604020202020204" pitchFamily="34" charset="0"/>
                <a:cs typeface="Arial" panose="020B0604020202020204" pitchFamily="34" charset="0"/>
              </a:rPr>
              <a:t>ř</a:t>
            </a:r>
            <a:r>
              <a:rPr lang="en-GB" altLang="en-US" sz="2400" dirty="0" err="1">
                <a:latin typeface="Arial" panose="020B0604020202020204" pitchFamily="34" charset="0"/>
                <a:cs typeface="Arial" panose="020B0604020202020204" pitchFamily="34" charset="0"/>
              </a:rPr>
              <a:t>azován</a:t>
            </a:r>
            <a:r>
              <a:rPr lang="en-GB" altLang="en-US" sz="2400" dirty="0">
                <a:latin typeface="Arial" panose="020B0604020202020204" pitchFamily="34" charset="0"/>
                <a:cs typeface="Arial" panose="020B0604020202020204" pitchFamily="34" charset="0"/>
              </a:rPr>
              <a:t> do 1. </a:t>
            </a:r>
            <a:r>
              <a:rPr lang="en-GB" altLang="en-US" sz="2400" dirty="0" err="1">
                <a:latin typeface="Arial" panose="020B0604020202020204" pitchFamily="34" charset="0"/>
                <a:cs typeface="Arial" panose="020B0604020202020204" pitchFamily="34" charset="0"/>
              </a:rPr>
              <a:t>nebo</a:t>
            </a:r>
            <a:r>
              <a:rPr lang="en-GB" altLang="en-US" sz="2400" dirty="0">
                <a:latin typeface="Arial" panose="020B0604020202020204" pitchFamily="34" charset="0"/>
                <a:cs typeface="Arial" panose="020B0604020202020204" pitchFamily="34" charset="0"/>
              </a:rPr>
              <a:t> 7. </a:t>
            </a:r>
            <a:r>
              <a:rPr lang="en-GB" altLang="en-US" sz="2400" dirty="0" err="1">
                <a:latin typeface="Arial" panose="020B0604020202020204" pitchFamily="34" charset="0"/>
                <a:cs typeface="Arial" panose="020B0604020202020204" pitchFamily="34" charset="0"/>
              </a:rPr>
              <a:t>hlavní</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podskupiny</a:t>
            </a:r>
            <a:endParaRPr lang="cs-CZ" altLang="en-US" sz="2400" dirty="0">
              <a:latin typeface="Arial" panose="020B0604020202020204" pitchFamily="34" charset="0"/>
              <a:cs typeface="Arial" panose="020B0604020202020204" pitchFamily="34" charset="0"/>
            </a:endParaRPr>
          </a:p>
          <a:p>
            <a:pPr marL="0" indent="0">
              <a:buNone/>
            </a:pPr>
            <a:endParaRPr lang="en-GB" altLang="en-US" sz="1100" dirty="0">
              <a:latin typeface="Arial" panose="020B0604020202020204" pitchFamily="34" charset="0"/>
              <a:cs typeface="Arial" panose="020B0604020202020204" pitchFamily="34" charset="0"/>
            </a:endParaRPr>
          </a:p>
          <a:p>
            <a:pPr marL="0" indent="0">
              <a:buNone/>
            </a:pPr>
            <a:r>
              <a:rPr lang="cs-CZ" altLang="en-US" sz="2400" dirty="0">
                <a:latin typeface="Arial" panose="020B0604020202020204" pitchFamily="34" charset="0"/>
                <a:cs typeface="Arial" panose="020B0604020202020204" pitchFamily="34" charset="0"/>
              </a:rPr>
              <a:t>   H· = chybí 1 elektron do </a:t>
            </a:r>
            <a:r>
              <a:rPr lang="en-GB" altLang="en-US" sz="2400" dirty="0" err="1">
                <a:latin typeface="Arial" panose="020B0604020202020204" pitchFamily="34" charset="0"/>
                <a:cs typeface="Arial" panose="020B0604020202020204" pitchFamily="34" charset="0"/>
              </a:rPr>
              <a:t>konfigurace</a:t>
            </a:r>
            <a:r>
              <a:rPr lang="cs-CZ" altLang="en-US" sz="2400" dirty="0">
                <a:latin typeface="Arial" panose="020B0604020202020204" pitchFamily="34" charset="0"/>
                <a:cs typeface="Arial" panose="020B0604020202020204" pitchFamily="34" charset="0"/>
              </a:rPr>
              <a:t> nejbližšího vzácného plynu</a:t>
            </a:r>
          </a:p>
          <a:p>
            <a:pPr marL="0" indent="0">
              <a:buNone/>
            </a:pPr>
            <a:r>
              <a:rPr lang="cs-CZ" altLang="en-US" sz="2400" dirty="0">
                <a:latin typeface="Arial" panose="020B0604020202020204" pitchFamily="34" charset="0"/>
                <a:cs typeface="Arial" panose="020B0604020202020204" pitchFamily="34" charset="0"/>
              </a:rPr>
              <a:t>   H</a:t>
            </a:r>
            <a:r>
              <a:rPr lang="cs-CZ" altLang="en-US" sz="2400" baseline="-25000" dirty="0">
                <a:latin typeface="Arial" panose="020B0604020202020204" pitchFamily="34" charset="0"/>
                <a:cs typeface="Arial" panose="020B0604020202020204" pitchFamily="34" charset="0"/>
              </a:rPr>
              <a:t>2 </a:t>
            </a:r>
          </a:p>
          <a:p>
            <a:pPr marL="0" indent="0">
              <a:buNone/>
            </a:pPr>
            <a:r>
              <a:rPr lang="cs-CZ" altLang="en-US" sz="2400" baseline="-250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H</a:t>
            </a:r>
            <a:r>
              <a:rPr lang="en-GB" altLang="en-US" sz="2400" baseline="30000" dirty="0">
                <a:latin typeface="Arial" panose="020B0604020202020204" pitchFamily="34" charset="0"/>
                <a:cs typeface="Arial" panose="020B0604020202020204" pitchFamily="34" charset="0"/>
              </a:rPr>
              <a:t>+</a:t>
            </a:r>
            <a:r>
              <a:rPr lang="en-GB" altLang="en-US" sz="2400" dirty="0">
                <a:latin typeface="Arial" panose="020B0604020202020204" pitchFamily="34" charset="0"/>
                <a:cs typeface="Arial" panose="020B0604020202020204" pitchFamily="34" charset="0"/>
              </a:rPr>
              <a:t> </a:t>
            </a:r>
            <a:r>
              <a:rPr lang="cs-CZ" altLang="en-US" sz="2400" dirty="0">
                <a:latin typeface="Arial" panose="020B0604020202020204" pitchFamily="34" charset="0"/>
                <a:cs typeface="Arial" panose="020B0604020202020204" pitchFamily="34" charset="0"/>
              </a:rPr>
              <a:t>= proton</a:t>
            </a:r>
            <a:endParaRPr lang="en-GB" altLang="en-US" sz="2400" dirty="0">
              <a:latin typeface="Arial" panose="020B0604020202020204" pitchFamily="34" charset="0"/>
              <a:cs typeface="Arial" panose="020B0604020202020204" pitchFamily="34" charset="0"/>
            </a:endParaRPr>
          </a:p>
          <a:p>
            <a:pPr marL="0" indent="0">
              <a:buNone/>
            </a:pPr>
            <a:r>
              <a:rPr lang="cs-CZ" altLang="en-US" sz="24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H</a:t>
            </a:r>
            <a:r>
              <a:rPr lang="en-GB" altLang="en-US" sz="2400" baseline="30000" dirty="0">
                <a:latin typeface="Arial" panose="020B0604020202020204" pitchFamily="34" charset="0"/>
                <a:cs typeface="Arial" panose="020B0604020202020204" pitchFamily="34" charset="0"/>
              </a:rPr>
              <a:t>-</a:t>
            </a:r>
            <a:r>
              <a:rPr lang="en-GB" altLang="en-US" sz="24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oxida</a:t>
            </a:r>
            <a:r>
              <a:rPr lang="cs-CZ" altLang="en-US" sz="2400" dirty="0">
                <a:latin typeface="Arial" panose="020B0604020202020204" pitchFamily="34" charset="0"/>
                <a:cs typeface="Arial" panose="020B0604020202020204" pitchFamily="34" charset="0"/>
              </a:rPr>
              <a:t>č</a:t>
            </a:r>
            <a:r>
              <a:rPr lang="en-GB" altLang="en-US" sz="2400" dirty="0">
                <a:latin typeface="Arial" panose="020B0604020202020204" pitchFamily="34" charset="0"/>
                <a:cs typeface="Arial" panose="020B0604020202020204" pitchFamily="34" charset="0"/>
              </a:rPr>
              <a:t>n</a:t>
            </a:r>
            <a:r>
              <a:rPr lang="cs-CZ" altLang="en-US" sz="2400" dirty="0">
                <a:latin typeface="Arial" panose="020B0604020202020204" pitchFamily="34" charset="0"/>
                <a:cs typeface="Arial" panose="020B0604020202020204" pitchFamily="34" charset="0"/>
              </a:rPr>
              <a:t>í</a:t>
            </a:r>
            <a:r>
              <a:rPr lang="en-GB" altLang="en-US" sz="2400" dirty="0">
                <a:latin typeface="Arial" panose="020B0604020202020204" pitchFamily="34" charset="0"/>
                <a:cs typeface="Arial" panose="020B0604020202020204" pitchFamily="34" charset="0"/>
              </a:rPr>
              <a:t> </a:t>
            </a:r>
            <a:r>
              <a:rPr lang="cs-CZ" altLang="en-US" sz="2400" dirty="0">
                <a:latin typeface="Arial" panose="020B0604020202020204" pitchFamily="34" charset="0"/>
                <a:cs typeface="Arial" panose="020B0604020202020204" pitchFamily="34" charset="0"/>
              </a:rPr>
              <a:t>č</a:t>
            </a:r>
            <a:r>
              <a:rPr lang="en-GB" altLang="en-US" sz="2400" dirty="0" err="1">
                <a:latin typeface="Arial" panose="020B0604020202020204" pitchFamily="34" charset="0"/>
                <a:cs typeface="Arial" panose="020B0604020202020204" pitchFamily="34" charset="0"/>
              </a:rPr>
              <a:t>íslo</a:t>
            </a:r>
            <a:r>
              <a:rPr lang="cs-CZ" altLang="en-US" sz="2400" dirty="0">
                <a:latin typeface="Arial" panose="020B0604020202020204" pitchFamily="34" charset="0"/>
                <a:cs typeface="Arial" panose="020B0604020202020204" pitchFamily="34" charset="0"/>
              </a:rPr>
              <a:t>:</a:t>
            </a:r>
            <a:r>
              <a:rPr lang="en-GB" altLang="en-US" sz="2400" dirty="0">
                <a:latin typeface="Arial" panose="020B0604020202020204" pitchFamily="34" charset="0"/>
                <a:cs typeface="Arial" panose="020B0604020202020204" pitchFamily="34" charset="0"/>
              </a:rPr>
              <a:t> +I a -I, </a:t>
            </a:r>
          </a:p>
          <a:p>
            <a:pPr eaLnBrk="1" hangingPunct="1">
              <a:lnSpc>
                <a:spcPct val="90000"/>
              </a:lnSpc>
              <a:buFont typeface="Wingdings" pitchFamily="2" charset="2"/>
              <a:buNone/>
            </a:pPr>
            <a:endParaRPr lang="en-GB" altLang="en-US" sz="24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typická</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tvorba</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kovalentní</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vazby</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jako</a:t>
            </a:r>
            <a:r>
              <a:rPr lang="en-GB" altLang="en-US" sz="2400" dirty="0">
                <a:latin typeface="Arial" panose="020B0604020202020204" pitchFamily="34" charset="0"/>
                <a:cs typeface="Arial" panose="020B0604020202020204" pitchFamily="34" charset="0"/>
              </a:rPr>
              <a:t> u </a:t>
            </a:r>
            <a:r>
              <a:rPr lang="en-GB" altLang="en-US" sz="2400" dirty="0" err="1">
                <a:latin typeface="Arial" panose="020B0604020202020204" pitchFamily="34" charset="0"/>
                <a:cs typeface="Arial" panose="020B0604020202020204" pitchFamily="34" charset="0"/>
              </a:rPr>
              <a:t>prvk</a:t>
            </a:r>
            <a:r>
              <a:rPr lang="cs-CZ" altLang="en-US" sz="2400" dirty="0">
                <a:latin typeface="Arial" panose="020B0604020202020204" pitchFamily="34" charset="0"/>
                <a:cs typeface="Arial" panose="020B0604020202020204" pitchFamily="34" charset="0"/>
              </a:rPr>
              <a:t>ů</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ze</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st</a:t>
            </a:r>
            <a:r>
              <a:rPr lang="cs-CZ" altLang="en-US" sz="2400" dirty="0">
                <a:latin typeface="Arial" panose="020B0604020202020204" pitchFamily="34" charset="0"/>
                <a:cs typeface="Arial" panose="020B0604020202020204" pitchFamily="34" charset="0"/>
              </a:rPr>
              <a:t>ř</a:t>
            </a:r>
            <a:r>
              <a:rPr lang="en-GB" altLang="en-US" sz="2400" dirty="0" err="1">
                <a:latin typeface="Arial" panose="020B0604020202020204" pitchFamily="34" charset="0"/>
                <a:cs typeface="Arial" panose="020B0604020202020204" pitchFamily="34" charset="0"/>
              </a:rPr>
              <a:t>edu</a:t>
            </a:r>
            <a:r>
              <a:rPr lang="en-GB" altLang="en-US" sz="2400" dirty="0">
                <a:latin typeface="Arial" panose="020B0604020202020204" pitchFamily="34" charset="0"/>
                <a:cs typeface="Arial" panose="020B0604020202020204" pitchFamily="34" charset="0"/>
              </a:rPr>
              <a:t> 2. </a:t>
            </a:r>
            <a:r>
              <a:rPr lang="en-GB" altLang="en-US" sz="2400" dirty="0" err="1">
                <a:latin typeface="Arial" panose="020B0604020202020204" pitchFamily="34" charset="0"/>
                <a:cs typeface="Arial" panose="020B0604020202020204" pitchFamily="34" charset="0"/>
              </a:rPr>
              <a:t>periody</a:t>
            </a:r>
            <a:endParaRPr lang="en-GB" altLang="en-US" sz="24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en-GB" altLang="en-US" sz="2400" b="1" dirty="0">
              <a:latin typeface="Arial" panose="020B0604020202020204" pitchFamily="34" charset="0"/>
              <a:cs typeface="Arial" panose="020B0604020202020204" pitchFamily="34" charset="0"/>
            </a:endParaRPr>
          </a:p>
          <a:p>
            <a:pPr algn="just" eaLnBrk="1" hangingPunct="1">
              <a:lnSpc>
                <a:spcPct val="120000"/>
              </a:lnSpc>
              <a:buFont typeface="Wingdings" pitchFamily="2" charset="2"/>
              <a:buNone/>
            </a:pPr>
            <a:r>
              <a:rPr lang="en-GB" altLang="en-US" sz="2400" b="1" dirty="0">
                <a:latin typeface="Arial" panose="020B0604020202020204" pitchFamily="34" charset="0"/>
                <a:cs typeface="Arial" panose="020B0604020202020204" pitchFamily="34" charset="0"/>
              </a:rPr>
              <a:t>-</a:t>
            </a:r>
            <a:r>
              <a:rPr lang="cs-CZ" altLang="en-US" sz="2400" b="1"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vysoká</a:t>
            </a:r>
            <a:r>
              <a:rPr lang="en-GB" altLang="en-US" sz="2400" b="1"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ioniza</a:t>
            </a:r>
            <a:r>
              <a:rPr lang="cs-CZ" altLang="en-US" sz="2400" b="1" dirty="0">
                <a:latin typeface="Arial" panose="020B0604020202020204" pitchFamily="34" charset="0"/>
                <a:cs typeface="Arial" panose="020B0604020202020204" pitchFamily="34" charset="0"/>
              </a:rPr>
              <a:t>č</a:t>
            </a:r>
            <a:r>
              <a:rPr lang="en-GB" altLang="en-US" sz="2400" b="1" dirty="0" err="1">
                <a:latin typeface="Arial" panose="020B0604020202020204" pitchFamily="34" charset="0"/>
                <a:cs typeface="Arial" panose="020B0604020202020204" pitchFamily="34" charset="0"/>
              </a:rPr>
              <a:t>ní</a:t>
            </a:r>
            <a:r>
              <a:rPr lang="en-GB" altLang="en-US" sz="2400" b="1"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energie</a:t>
            </a:r>
            <a:r>
              <a:rPr lang="cs-CZ" altLang="en-US" sz="2400" dirty="0">
                <a:latin typeface="Arial" panose="020B0604020202020204" pitchFamily="34" charset="0"/>
                <a:cs typeface="Arial" panose="020B0604020202020204" pitchFamily="34" charset="0"/>
              </a:rPr>
              <a:t>:</a:t>
            </a:r>
            <a:r>
              <a:rPr lang="en-GB" altLang="en-US" sz="2400" dirty="0">
                <a:latin typeface="Arial" panose="020B0604020202020204" pitchFamily="34" charset="0"/>
                <a:cs typeface="Arial" panose="020B0604020202020204" pitchFamily="34" charset="0"/>
              </a:rPr>
              <a:t> + 13</a:t>
            </a:r>
            <a:r>
              <a:rPr lang="cs-CZ" altLang="en-US" sz="2400" dirty="0">
                <a:latin typeface="Arial" panose="020B0604020202020204" pitchFamily="34" charset="0"/>
                <a:cs typeface="Arial" panose="020B0604020202020204" pitchFamily="34" charset="0"/>
              </a:rPr>
              <a:t>.</a:t>
            </a:r>
            <a:r>
              <a:rPr lang="en-GB" altLang="en-US" sz="2400" dirty="0">
                <a:latin typeface="Arial" panose="020B0604020202020204" pitchFamily="34" charset="0"/>
                <a:cs typeface="Arial" panose="020B0604020202020204" pitchFamily="34" charset="0"/>
              </a:rPr>
              <a:t>6 eV (1312 kJ / </a:t>
            </a:r>
            <a:r>
              <a:rPr lang="en-GB" altLang="en-US" sz="2400" dirty="0" err="1">
                <a:latin typeface="Arial" panose="020B0604020202020204" pitchFamily="34" charset="0"/>
                <a:cs typeface="Arial" panose="020B0604020202020204" pitchFamily="34" charset="0"/>
              </a:rPr>
              <a:t>mol</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srovnatelná</a:t>
            </a:r>
            <a:r>
              <a:rPr lang="cs-CZ" altLang="en-US" sz="24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s </a:t>
            </a:r>
            <a:r>
              <a:rPr lang="en-GB" altLang="en-US" sz="2400" dirty="0" err="1">
                <a:latin typeface="Arial" panose="020B0604020202020204" pitchFamily="34" charset="0"/>
                <a:cs typeface="Arial" panose="020B0604020202020204" pitchFamily="34" charset="0"/>
              </a:rPr>
              <a:t>nejelektronegativn</a:t>
            </a:r>
            <a:r>
              <a:rPr lang="cs-CZ" altLang="en-US" sz="2400" dirty="0">
                <a:latin typeface="Arial" panose="020B0604020202020204" pitchFamily="34" charset="0"/>
                <a:cs typeface="Arial" panose="020B0604020202020204" pitchFamily="34" charset="0"/>
              </a:rPr>
              <a:t>ě</a:t>
            </a:r>
            <a:r>
              <a:rPr lang="en-GB" altLang="en-US" sz="2400" dirty="0" err="1">
                <a:latin typeface="Arial" panose="020B0604020202020204" pitchFamily="34" charset="0"/>
                <a:cs typeface="Arial" panose="020B0604020202020204" pitchFamily="34" charset="0"/>
              </a:rPr>
              <a:t>jšímí</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prvky</a:t>
            </a:r>
            <a:r>
              <a:rPr lang="en-GB" altLang="en-US" sz="2400" dirty="0">
                <a:latin typeface="Arial" panose="020B0604020202020204" pitchFamily="34" charset="0"/>
                <a:cs typeface="Arial" panose="020B0604020202020204" pitchFamily="34" charset="0"/>
              </a:rPr>
              <a:t> (d</a:t>
            </a:r>
            <a:r>
              <a:rPr lang="cs-CZ" altLang="en-US" sz="2400" dirty="0">
                <a:latin typeface="Arial" panose="020B0604020202020204" pitchFamily="34" charset="0"/>
                <a:cs typeface="Arial" panose="020B0604020202020204" pitchFamily="34" charset="0"/>
              </a:rPr>
              <a:t>ů</a:t>
            </a:r>
            <a:r>
              <a:rPr lang="en-GB" altLang="en-US" sz="2400" dirty="0" err="1">
                <a:latin typeface="Arial" panose="020B0604020202020204" pitchFamily="34" charset="0"/>
                <a:cs typeface="Arial" panose="020B0604020202020204" pitchFamily="34" charset="0"/>
              </a:rPr>
              <a:t>sledek</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nepatrného</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rozm</a:t>
            </a:r>
            <a:r>
              <a:rPr lang="cs-CZ" altLang="en-US" sz="2400" dirty="0">
                <a:latin typeface="Arial" panose="020B0604020202020204" pitchFamily="34" charset="0"/>
                <a:cs typeface="Arial" panose="020B0604020202020204" pitchFamily="34" charset="0"/>
              </a:rPr>
              <a:t>ě</a:t>
            </a:r>
            <a:r>
              <a:rPr lang="en-GB" altLang="en-US" sz="2400" dirty="0" err="1">
                <a:latin typeface="Arial" panose="020B0604020202020204" pitchFamily="34" charset="0"/>
                <a:cs typeface="Arial" panose="020B0604020202020204" pitchFamily="34" charset="0"/>
              </a:rPr>
              <a:t>ru</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atomu</a:t>
            </a:r>
            <a:r>
              <a:rPr lang="en-GB" altLang="en-US" sz="2400" dirty="0">
                <a:latin typeface="Arial" panose="020B0604020202020204" pitchFamily="34" charset="0"/>
                <a:cs typeface="Arial" panose="020B0604020202020204" pitchFamily="34" charset="0"/>
              </a:rPr>
              <a:t>)</a:t>
            </a:r>
            <a:r>
              <a:rPr lang="cs-CZ" altLang="en-US" sz="24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sym typeface="Symbol" pitchFamily="18" charset="2"/>
              </a:rPr>
              <a:t></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kovalentní</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vazby</a:t>
            </a:r>
            <a:endParaRPr lang="cs-CZ" altLang="en-US" sz="2400" dirty="0">
              <a:latin typeface="Arial" panose="020B0604020202020204" pitchFamily="34" charset="0"/>
              <a:cs typeface="Arial" panose="020B0604020202020204" pitchFamily="34" charset="0"/>
            </a:endParaRPr>
          </a:p>
          <a:p>
            <a:pPr algn="just">
              <a:lnSpc>
                <a:spcPct val="120000"/>
              </a:lnSpc>
              <a:buNone/>
            </a:pPr>
            <a:endParaRPr lang="cs-CZ" altLang="en-US" sz="2400" dirty="0">
              <a:latin typeface="Arial" panose="020B0604020202020204" pitchFamily="34" charset="0"/>
              <a:cs typeface="Arial" panose="020B0604020202020204" pitchFamily="34" charset="0"/>
            </a:endParaRPr>
          </a:p>
          <a:p>
            <a:pPr algn="just">
              <a:lnSpc>
                <a:spcPct val="120000"/>
              </a:lnSpc>
              <a:buNone/>
            </a:pPr>
            <a:r>
              <a:rPr lang="cs-CZ" altLang="en-US" sz="2400"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izotopy</a:t>
            </a:r>
            <a:r>
              <a:rPr lang="en-GB" altLang="en-US" sz="2400" dirty="0">
                <a:latin typeface="Arial" panose="020B0604020202020204" pitchFamily="34" charset="0"/>
                <a:cs typeface="Arial" panose="020B0604020202020204" pitchFamily="34" charset="0"/>
              </a:rPr>
              <a:t>: </a:t>
            </a:r>
            <a:r>
              <a:rPr lang="cs-CZ" altLang="en-US" sz="2400" dirty="0">
                <a:latin typeface="Arial" panose="020B0604020202020204" pitchFamily="34" charset="0"/>
                <a:cs typeface="Arial" panose="020B0604020202020204" pitchFamily="34" charset="0"/>
              </a:rPr>
              <a:t>(lehký) </a:t>
            </a:r>
            <a:r>
              <a:rPr lang="en-GB" altLang="en-US" sz="2400" dirty="0" err="1">
                <a:latin typeface="Arial" panose="020B0604020202020204" pitchFamily="34" charset="0"/>
                <a:cs typeface="Arial" panose="020B0604020202020204" pitchFamily="34" charset="0"/>
              </a:rPr>
              <a:t>vodík</a:t>
            </a:r>
            <a:r>
              <a:rPr lang="en-GB" altLang="en-US" sz="2400" dirty="0">
                <a:latin typeface="Arial" panose="020B0604020202020204" pitchFamily="34" charset="0"/>
                <a:cs typeface="Arial" panose="020B0604020202020204" pitchFamily="34" charset="0"/>
              </a:rPr>
              <a:t> </a:t>
            </a:r>
            <a:r>
              <a:rPr lang="en-GB" altLang="en-US" sz="2400" baseline="30000" dirty="0">
                <a:latin typeface="Arial" panose="020B0604020202020204" pitchFamily="34" charset="0"/>
                <a:cs typeface="Arial" panose="020B0604020202020204" pitchFamily="34" charset="0"/>
              </a:rPr>
              <a:t>1</a:t>
            </a:r>
            <a:r>
              <a:rPr lang="en-GB" altLang="en-US" sz="2400" dirty="0">
                <a:latin typeface="Arial" panose="020B0604020202020204" pitchFamily="34" charset="0"/>
                <a:cs typeface="Arial" panose="020B0604020202020204" pitchFamily="34" charset="0"/>
              </a:rPr>
              <a:t>H</a:t>
            </a:r>
            <a:r>
              <a:rPr lang="cs-CZ" altLang="en-US" sz="2400" dirty="0">
                <a:latin typeface="Arial" panose="020B0604020202020204" pitchFamily="34" charset="0"/>
                <a:cs typeface="Arial" panose="020B0604020202020204" pitchFamily="34" charset="0"/>
              </a:rPr>
              <a:t>;</a:t>
            </a:r>
            <a:r>
              <a:rPr lang="en-GB" altLang="en-US" sz="2400" dirty="0">
                <a:latin typeface="Arial" panose="020B0604020202020204" pitchFamily="34" charset="0"/>
                <a:cs typeface="Arial" panose="020B0604020202020204" pitchFamily="34" charset="0"/>
              </a:rPr>
              <a:t> deuterium (t</a:t>
            </a:r>
            <a:r>
              <a:rPr lang="cs-CZ" altLang="en-US" sz="2400" dirty="0">
                <a:latin typeface="Arial" panose="020B0604020202020204" pitchFamily="34" charset="0"/>
                <a:cs typeface="Arial" panose="020B0604020202020204" pitchFamily="34" charset="0"/>
              </a:rPr>
              <a:t>ě</a:t>
            </a:r>
            <a:r>
              <a:rPr lang="en-GB" altLang="en-US" sz="2400" dirty="0" err="1">
                <a:latin typeface="Arial" panose="020B0604020202020204" pitchFamily="34" charset="0"/>
                <a:cs typeface="Arial" panose="020B0604020202020204" pitchFamily="34" charset="0"/>
              </a:rPr>
              <a:t>žký</a:t>
            </a:r>
            <a:r>
              <a:rPr lang="en-GB" altLang="en-US" sz="2400" dirty="0">
                <a:latin typeface="Arial" panose="020B0604020202020204" pitchFamily="34" charset="0"/>
                <a:cs typeface="Arial" panose="020B0604020202020204" pitchFamily="34" charset="0"/>
              </a:rPr>
              <a:t> </a:t>
            </a:r>
            <a:r>
              <a:rPr lang="en-GB" altLang="en-US" sz="2400" dirty="0" err="1">
                <a:latin typeface="Arial" panose="020B0604020202020204" pitchFamily="34" charset="0"/>
                <a:cs typeface="Arial" panose="020B0604020202020204" pitchFamily="34" charset="0"/>
              </a:rPr>
              <a:t>vodík</a:t>
            </a:r>
            <a:r>
              <a:rPr lang="en-GB" altLang="en-US" sz="2400" dirty="0">
                <a:latin typeface="Arial" panose="020B0604020202020204" pitchFamily="34" charset="0"/>
                <a:cs typeface="Arial" panose="020B0604020202020204" pitchFamily="34" charset="0"/>
              </a:rPr>
              <a:t>) </a:t>
            </a:r>
            <a:r>
              <a:rPr lang="en-GB" altLang="en-US" sz="2400" baseline="30000" dirty="0">
                <a:latin typeface="Arial" panose="020B0604020202020204" pitchFamily="34" charset="0"/>
                <a:cs typeface="Arial" panose="020B0604020202020204" pitchFamily="34" charset="0"/>
              </a:rPr>
              <a:t>2</a:t>
            </a:r>
            <a:r>
              <a:rPr lang="en-GB" altLang="en-US" sz="2400" dirty="0">
                <a:latin typeface="Arial" panose="020B0604020202020204" pitchFamily="34" charset="0"/>
                <a:cs typeface="Arial" panose="020B0604020202020204" pitchFamily="34" charset="0"/>
              </a:rPr>
              <a:t>H </a:t>
            </a:r>
            <a:r>
              <a:rPr lang="cs-CZ" altLang="en-US" sz="2400" dirty="0">
                <a:latin typeface="Arial" panose="020B0604020202020204" pitchFamily="34" charset="0"/>
                <a:cs typeface="Arial" panose="020B0604020202020204" pitchFamily="34" charset="0"/>
              </a:rPr>
              <a:t>č</a:t>
            </a:r>
            <a:r>
              <a:rPr lang="en-GB" altLang="en-US" sz="2400" dirty="0" err="1">
                <a:latin typeface="Arial" panose="020B0604020202020204" pitchFamily="34" charset="0"/>
                <a:cs typeface="Arial" panose="020B0604020202020204" pitchFamily="34" charset="0"/>
              </a:rPr>
              <a:t>i</a:t>
            </a:r>
            <a:r>
              <a:rPr lang="en-GB" altLang="en-US" sz="2400" dirty="0">
                <a:latin typeface="Arial" panose="020B0604020202020204" pitchFamily="34" charset="0"/>
                <a:cs typeface="Arial" panose="020B0604020202020204" pitchFamily="34" charset="0"/>
              </a:rPr>
              <a:t> D</a:t>
            </a:r>
            <a:r>
              <a:rPr lang="cs-CZ" altLang="en-US" sz="2400" dirty="0">
                <a:latin typeface="Arial" panose="020B0604020202020204" pitchFamily="34" charset="0"/>
                <a:cs typeface="Arial" panose="020B0604020202020204" pitchFamily="34" charset="0"/>
              </a:rPr>
              <a:t>;</a:t>
            </a:r>
            <a:r>
              <a:rPr lang="en-GB" altLang="en-US" sz="2400" dirty="0">
                <a:latin typeface="Arial" panose="020B0604020202020204" pitchFamily="34" charset="0"/>
                <a:cs typeface="Arial" panose="020B0604020202020204" pitchFamily="34" charset="0"/>
              </a:rPr>
              <a:t> tritium </a:t>
            </a:r>
            <a:r>
              <a:rPr lang="en-GB" altLang="en-US" sz="2400" baseline="30000" dirty="0">
                <a:latin typeface="Arial" panose="020B0604020202020204" pitchFamily="34" charset="0"/>
                <a:cs typeface="Arial" panose="020B0604020202020204" pitchFamily="34" charset="0"/>
              </a:rPr>
              <a:t>3</a:t>
            </a:r>
            <a:r>
              <a:rPr lang="en-GB" altLang="en-US" sz="2400" dirty="0">
                <a:latin typeface="Arial" panose="020B0604020202020204" pitchFamily="34" charset="0"/>
                <a:cs typeface="Arial" panose="020B0604020202020204" pitchFamily="34" charset="0"/>
              </a:rPr>
              <a:t>H </a:t>
            </a:r>
            <a:r>
              <a:rPr lang="cs-CZ" altLang="en-US" sz="2400" dirty="0">
                <a:latin typeface="Arial" panose="020B0604020202020204" pitchFamily="34" charset="0"/>
                <a:cs typeface="Arial" panose="020B0604020202020204" pitchFamily="34" charset="0"/>
              </a:rPr>
              <a:t>č</a:t>
            </a:r>
            <a:r>
              <a:rPr lang="en-GB" altLang="en-US" sz="2400" dirty="0" err="1">
                <a:latin typeface="Arial" panose="020B0604020202020204" pitchFamily="34" charset="0"/>
                <a:cs typeface="Arial" panose="020B0604020202020204" pitchFamily="34" charset="0"/>
              </a:rPr>
              <a:t>i</a:t>
            </a:r>
            <a:r>
              <a:rPr lang="en-GB" altLang="en-US" sz="2400" dirty="0">
                <a:latin typeface="Arial" panose="020B0604020202020204" pitchFamily="34" charset="0"/>
                <a:cs typeface="Arial" panose="020B0604020202020204" pitchFamily="34" charset="0"/>
              </a:rPr>
              <a:t> T (</a:t>
            </a:r>
            <a:r>
              <a:rPr lang="en-GB" altLang="en-US" sz="2400" dirty="0" err="1">
                <a:latin typeface="Arial" panose="020B0604020202020204" pitchFamily="34" charset="0"/>
                <a:cs typeface="Arial" panose="020B0604020202020204" pitchFamily="34" charset="0"/>
              </a:rPr>
              <a:t>radioaktivní</a:t>
            </a:r>
            <a:r>
              <a:rPr lang="en-GB" altLang="en-US" sz="2400" dirty="0">
                <a:latin typeface="Arial" panose="020B0604020202020204" pitchFamily="34" charset="0"/>
                <a:cs typeface="Arial" panose="020B0604020202020204" pitchFamily="34" charset="0"/>
              </a:rPr>
              <a:t>).</a:t>
            </a:r>
            <a:endParaRPr lang="en-GB"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313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152400" y="304800"/>
            <a:ext cx="8839200" cy="5318125"/>
          </a:xfrm>
        </p:spPr>
        <p:txBody>
          <a:bodyPr>
            <a:normAutofit/>
          </a:bodyPr>
          <a:lstStyle/>
          <a:p>
            <a:pPr marL="0" indent="0">
              <a:buNone/>
            </a:pPr>
            <a:r>
              <a:rPr lang="en-GB" altLang="en-US" sz="2400" b="1" dirty="0">
                <a:latin typeface="Arial" panose="020B0604020202020204" pitchFamily="34" charset="0"/>
                <a:cs typeface="Arial" panose="020B0604020202020204" pitchFamily="34" charset="0"/>
              </a:rPr>
              <a:t>4.</a:t>
            </a:r>
            <a:r>
              <a:rPr lang="en-GB" altLang="en-US" sz="2400"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Polymerní</a:t>
            </a:r>
            <a:r>
              <a:rPr lang="en-GB" altLang="en-US" sz="2400" b="1"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hydridy</a:t>
            </a:r>
            <a:endParaRPr lang="cs-CZ" altLang="en-US" sz="2400" b="1" dirty="0">
              <a:latin typeface="Arial" panose="020B0604020202020204" pitchFamily="34" charset="0"/>
              <a:cs typeface="Arial" panose="020B0604020202020204" pitchFamily="34" charset="0"/>
            </a:endParaRPr>
          </a:p>
          <a:p>
            <a:pPr marL="0" indent="0">
              <a:buNone/>
            </a:pPr>
            <a:r>
              <a:rPr lang="en-GB" altLang="en-US" sz="800" dirty="0">
                <a:latin typeface="Arial" panose="020B0604020202020204" pitchFamily="34" charset="0"/>
                <a:cs typeface="Arial" panose="020B0604020202020204" pitchFamily="34" charset="0"/>
              </a:rPr>
              <a:t> </a:t>
            </a:r>
          </a:p>
          <a:p>
            <a:pPr eaLnBrk="1" hangingPunct="1">
              <a:lnSpc>
                <a:spcPct val="90000"/>
              </a:lnSpc>
              <a:buFontTx/>
              <a:buChar char="-"/>
            </a:pP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echodný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iontov</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kovalentní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marL="0" indent="0">
              <a:buNone/>
            </a:pPr>
            <a:r>
              <a:rPr lang="en-GB" altLang="en-US" sz="2000" dirty="0" err="1">
                <a:latin typeface="Arial" panose="020B0604020202020204" pitchFamily="34" charset="0"/>
                <a:cs typeface="Arial" panose="020B0604020202020204" pitchFamily="34" charset="0"/>
              </a:rPr>
              <a:t>polymerní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molekuly</a:t>
            </a: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tyto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Be, Mg, B, Al a Ga</a:t>
            </a: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tuhé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endParaRPr lang="cs-CZ" altLang="en-US" sz="2000" dirty="0">
              <a:latin typeface="Arial" panose="020B0604020202020204" pitchFamily="34" charset="0"/>
              <a:cs typeface="Arial" panose="020B0604020202020204" pitchFamily="34" charset="0"/>
            </a:endParaRPr>
          </a:p>
        </p:txBody>
      </p:sp>
      <p:pic>
        <p:nvPicPr>
          <p:cNvPr id="167938" name="Picture 2" descr="s3mn.mnimg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3" y="5196218"/>
            <a:ext cx="4532887" cy="1661785"/>
          </a:xfrm>
          <a:prstGeom prst="rect">
            <a:avLst/>
          </a:prstGeom>
          <a:noFill/>
          <a:extLst>
            <a:ext uri="{909E8E84-426E-40DD-AFC4-6F175D3DCCD1}">
              <a14:hiddenFill xmlns:a14="http://schemas.microsoft.com/office/drawing/2010/main">
                <a:solidFill>
                  <a:srgbClr val="FFFFFF"/>
                </a:solidFill>
              </a14:hiddenFill>
            </a:ext>
          </a:extLst>
        </p:spPr>
      </p:pic>
      <p:pic>
        <p:nvPicPr>
          <p:cNvPr id="167940" name="Picture 4" descr="Be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046" y="5324388"/>
            <a:ext cx="2571751" cy="1095376"/>
          </a:xfrm>
          <a:prstGeom prst="rect">
            <a:avLst/>
          </a:prstGeom>
          <a:noFill/>
          <a:extLst>
            <a:ext uri="{909E8E84-426E-40DD-AFC4-6F175D3DCCD1}">
              <a14:hiddenFill xmlns:a14="http://schemas.microsoft.com/office/drawing/2010/main">
                <a:solidFill>
                  <a:srgbClr val="FFFFFF"/>
                </a:solidFill>
              </a14:hiddenFill>
            </a:ext>
          </a:extLst>
        </p:spPr>
      </p:pic>
      <p:pic>
        <p:nvPicPr>
          <p:cNvPr id="167942" name="Picture 6" descr="pubs.rsc.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930" y="304800"/>
            <a:ext cx="2254785"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7473640" y="2197781"/>
            <a:ext cx="771365" cy="400110"/>
          </a:xfrm>
          <a:prstGeom prst="rect">
            <a:avLst/>
          </a:prstGeom>
        </p:spPr>
        <p:txBody>
          <a:bodyPr wrap="none">
            <a:spAutoFit/>
          </a:bodyPr>
          <a:lstStyle/>
          <a:p>
            <a:r>
              <a:rPr lang="cs-CZ" sz="2000" dirty="0"/>
              <a:t>MgH</a:t>
            </a:r>
            <a:r>
              <a:rPr lang="cs-CZ" sz="2000" baseline="-25000" dirty="0"/>
              <a:t>2</a:t>
            </a:r>
          </a:p>
        </p:txBody>
      </p:sp>
      <p:pic>
        <p:nvPicPr>
          <p:cNvPr id="87042" name="Picture 2" descr="VÃ½sledek obrÃ¡zku pro tetrabor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829696"/>
            <a:ext cx="8834312" cy="226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891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1398" y="303194"/>
            <a:ext cx="7886700" cy="625474"/>
          </a:xfrm>
        </p:spPr>
        <p:txBody>
          <a:bodyPr>
            <a:normAutofit/>
          </a:bodyPr>
          <a:lstStyle/>
          <a:p>
            <a:r>
              <a:rPr lang="cs-CZ" sz="2800" b="1" dirty="0" err="1">
                <a:latin typeface="+mn-lt"/>
              </a:rPr>
              <a:t>Třístředová</a:t>
            </a:r>
            <a:r>
              <a:rPr lang="cs-CZ" sz="2800" b="1" dirty="0">
                <a:latin typeface="+mn-lt"/>
              </a:rPr>
              <a:t> </a:t>
            </a:r>
            <a:r>
              <a:rPr lang="cs-CZ" sz="2800" b="1" dirty="0" err="1">
                <a:latin typeface="+mn-lt"/>
              </a:rPr>
              <a:t>dvouelektronová</a:t>
            </a:r>
            <a:r>
              <a:rPr lang="cs-CZ" sz="2800" b="1" dirty="0">
                <a:latin typeface="+mn-lt"/>
              </a:rPr>
              <a:t> vazba</a:t>
            </a:r>
          </a:p>
        </p:txBody>
      </p:sp>
      <p:pic>
        <p:nvPicPr>
          <p:cNvPr id="849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900" y="2456941"/>
            <a:ext cx="3986257" cy="194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9" name="Picture 7" descr="VÃ½sledek obrÃ¡zku pro bor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310" y="4825009"/>
            <a:ext cx="1515571" cy="1417060"/>
          </a:xfrm>
          <a:prstGeom prst="rect">
            <a:avLst/>
          </a:prstGeom>
          <a:noFill/>
          <a:extLst>
            <a:ext uri="{909E8E84-426E-40DD-AFC4-6F175D3DCCD1}">
              <a14:hiddenFill xmlns:a14="http://schemas.microsoft.com/office/drawing/2010/main">
                <a:solidFill>
                  <a:srgbClr val="FFFFFF"/>
                </a:solidFill>
              </a14:hiddenFill>
            </a:ext>
          </a:extLst>
        </p:spPr>
      </p:pic>
      <p:pic>
        <p:nvPicPr>
          <p:cNvPr id="85001" name="Picture 9" descr="VÃ½sledek obrÃ¡zku pro bor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2" y="4673996"/>
            <a:ext cx="3418207" cy="178175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61740" y="4412385"/>
            <a:ext cx="636713" cy="523220"/>
          </a:xfrm>
          <a:prstGeom prst="rect">
            <a:avLst/>
          </a:prstGeom>
          <a:noFill/>
        </p:spPr>
        <p:txBody>
          <a:bodyPr wrap="none" rtlCol="0">
            <a:spAutoFit/>
          </a:bodyPr>
          <a:lstStyle/>
          <a:p>
            <a:r>
              <a:rPr lang="cs-CZ" sz="2800" dirty="0"/>
              <a:t>sp</a:t>
            </a:r>
            <a:r>
              <a:rPr lang="cs-CZ" sz="2800" baseline="30000" dirty="0"/>
              <a:t>2</a:t>
            </a:r>
          </a:p>
        </p:txBody>
      </p:sp>
      <p:sp>
        <p:nvSpPr>
          <p:cNvPr id="10" name="TextovéPole 9"/>
          <p:cNvSpPr txBox="1"/>
          <p:nvPr/>
        </p:nvSpPr>
        <p:spPr>
          <a:xfrm>
            <a:off x="7010403" y="4412385"/>
            <a:ext cx="636713" cy="523220"/>
          </a:xfrm>
          <a:prstGeom prst="rect">
            <a:avLst/>
          </a:prstGeom>
          <a:noFill/>
        </p:spPr>
        <p:txBody>
          <a:bodyPr wrap="none" rtlCol="0">
            <a:spAutoFit/>
          </a:bodyPr>
          <a:lstStyle/>
          <a:p>
            <a:r>
              <a:rPr lang="cs-CZ" sz="2800" dirty="0"/>
              <a:t>sp</a:t>
            </a:r>
            <a:r>
              <a:rPr lang="cs-CZ" sz="2800" baseline="30000" dirty="0"/>
              <a:t>3</a:t>
            </a:r>
          </a:p>
        </p:txBody>
      </p:sp>
      <p:sp>
        <p:nvSpPr>
          <p:cNvPr id="5" name="TextovéPole 4"/>
          <p:cNvSpPr txBox="1"/>
          <p:nvPr/>
        </p:nvSpPr>
        <p:spPr>
          <a:xfrm>
            <a:off x="304800" y="4856343"/>
            <a:ext cx="497252" cy="830997"/>
          </a:xfrm>
          <a:prstGeom prst="rect">
            <a:avLst/>
          </a:prstGeom>
          <a:noFill/>
        </p:spPr>
        <p:txBody>
          <a:bodyPr wrap="none" rtlCol="0">
            <a:spAutoFit/>
          </a:bodyPr>
          <a:lstStyle/>
          <a:p>
            <a:r>
              <a:rPr lang="cs-CZ" sz="4800" dirty="0"/>
              <a:t>2</a:t>
            </a:r>
          </a:p>
        </p:txBody>
      </p:sp>
      <p:sp>
        <p:nvSpPr>
          <p:cNvPr id="6" name="Šipka doprava 5"/>
          <p:cNvSpPr/>
          <p:nvPr/>
        </p:nvSpPr>
        <p:spPr>
          <a:xfrm>
            <a:off x="3051243" y="5487974"/>
            <a:ext cx="1143000" cy="153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A98C7203-D695-4BAD-BC18-9BDFABDB21C3}"/>
              </a:ext>
            </a:extLst>
          </p:cNvPr>
          <p:cNvSpPr txBox="1"/>
          <p:nvPr/>
        </p:nvSpPr>
        <p:spPr>
          <a:xfrm>
            <a:off x="131398" y="993262"/>
            <a:ext cx="8544469" cy="1015663"/>
          </a:xfrm>
          <a:prstGeom prst="rect">
            <a:avLst/>
          </a:prstGeom>
          <a:noFill/>
        </p:spPr>
        <p:txBody>
          <a:bodyPr wrap="square">
            <a:spAutoFit/>
          </a:bodyPr>
          <a:lstStyle/>
          <a:p>
            <a:pPr algn="just"/>
            <a:r>
              <a:rPr lang="cs-CZ" sz="2000" b="0" i="0" dirty="0" err="1">
                <a:solidFill>
                  <a:srgbClr val="4D5156"/>
                </a:solidFill>
                <a:effectLst/>
                <a:latin typeface="arial" panose="020B0604020202020204" pitchFamily="34" charset="0"/>
              </a:rPr>
              <a:t>Třístředová</a:t>
            </a:r>
            <a:r>
              <a:rPr lang="cs-CZ" sz="2000" b="0" i="0" dirty="0">
                <a:solidFill>
                  <a:srgbClr val="4D5156"/>
                </a:solidFill>
                <a:effectLst/>
                <a:latin typeface="arial" panose="020B0604020202020204" pitchFamily="34" charset="0"/>
              </a:rPr>
              <a:t> </a:t>
            </a:r>
            <a:r>
              <a:rPr lang="cs-CZ" sz="2000" b="0" i="0" dirty="0" err="1">
                <a:solidFill>
                  <a:srgbClr val="4D5156"/>
                </a:solidFill>
                <a:effectLst/>
                <a:latin typeface="arial" panose="020B0604020202020204" pitchFamily="34" charset="0"/>
              </a:rPr>
              <a:t>dvouelektronová</a:t>
            </a:r>
            <a:r>
              <a:rPr lang="cs-CZ" sz="2000" b="0" i="0" dirty="0">
                <a:solidFill>
                  <a:srgbClr val="4D5156"/>
                </a:solidFill>
                <a:effectLst/>
                <a:latin typeface="arial" panose="020B0604020202020204" pitchFamily="34" charset="0"/>
              </a:rPr>
              <a:t> vazba je chemická vazba s deficitem elektronů, kde tři atomy sdílejí dva elektrony. Tato vazba je poměrně běžná u sloučenin boru, např. můstková vazba B-H-B v boranech.</a:t>
            </a:r>
            <a:endParaRPr lang="cs-CZ" sz="2000" dirty="0"/>
          </a:p>
        </p:txBody>
      </p:sp>
    </p:spTree>
    <p:extLst>
      <p:ext uri="{BB962C8B-B14F-4D97-AF65-F5344CB8AC3E}">
        <p14:creationId xmlns:p14="http://schemas.microsoft.com/office/powerpoint/2010/main" val="2090905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92163"/>
          </a:xfrm>
        </p:spPr>
        <p:txBody>
          <a:bodyPr>
            <a:normAutofit/>
          </a:bodyPr>
          <a:lstStyle/>
          <a:p>
            <a:r>
              <a:rPr lang="en-GB" altLang="en-US" sz="2400" b="1" dirty="0" err="1">
                <a:latin typeface="Arial" panose="020B0604020202020204" pitchFamily="34" charset="0"/>
                <a:cs typeface="Arial" panose="020B0604020202020204" pitchFamily="34" charset="0"/>
              </a:rPr>
              <a:t>Polymerní</a:t>
            </a:r>
            <a:r>
              <a:rPr lang="en-GB" altLang="en-US" sz="2400" b="1"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hydridy</a:t>
            </a:r>
            <a:endParaRPr lang="cs-CZ" sz="2400" dirty="0"/>
          </a:p>
        </p:txBody>
      </p:sp>
      <p:pic>
        <p:nvPicPr>
          <p:cNvPr id="179202" name="Picture 2" descr="VÃ½sledek obrÃ¡zku pro tetrasila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3" y="4648203"/>
            <a:ext cx="2620749" cy="1378077"/>
          </a:xfrm>
          <a:prstGeom prst="rect">
            <a:avLst/>
          </a:prstGeom>
          <a:noFill/>
          <a:extLst>
            <a:ext uri="{909E8E84-426E-40DD-AFC4-6F175D3DCCD1}">
              <a14:hiddenFill xmlns:a14="http://schemas.microsoft.com/office/drawing/2010/main">
                <a:solidFill>
                  <a:srgbClr val="FFFFFF"/>
                </a:solidFill>
              </a14:hiddenFill>
            </a:ext>
          </a:extLst>
        </p:spPr>
      </p:pic>
      <p:pic>
        <p:nvPicPr>
          <p:cNvPr id="179204" name="Picture 4" descr="VÃ½sledek obrÃ¡zku pro tetrasil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39" y="2656463"/>
            <a:ext cx="2122261" cy="1661940"/>
          </a:xfrm>
          <a:prstGeom prst="rect">
            <a:avLst/>
          </a:prstGeom>
          <a:noFill/>
          <a:extLst>
            <a:ext uri="{909E8E84-426E-40DD-AFC4-6F175D3DCCD1}">
              <a14:hiddenFill xmlns:a14="http://schemas.microsoft.com/office/drawing/2010/main">
                <a:solidFill>
                  <a:srgbClr val="FFFFFF"/>
                </a:solidFill>
              </a14:hiddenFill>
            </a:ext>
          </a:extLst>
        </p:spPr>
      </p:pic>
      <p:pic>
        <p:nvPicPr>
          <p:cNvPr id="179206" name="Picture 6" descr="VÃ½sledek obrÃ¡zku pro hydrocarb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5460" y="3487435"/>
            <a:ext cx="4624200" cy="3065769"/>
          </a:xfrm>
          <a:prstGeom prst="rect">
            <a:avLst/>
          </a:prstGeom>
          <a:noFill/>
          <a:extLst>
            <a:ext uri="{909E8E84-426E-40DD-AFC4-6F175D3DCCD1}">
              <a14:hiddenFill xmlns:a14="http://schemas.microsoft.com/office/drawing/2010/main">
                <a:solidFill>
                  <a:srgbClr val="FFFFFF"/>
                </a:solidFill>
              </a14:hiddenFill>
            </a:ext>
          </a:extLst>
        </p:spPr>
      </p:pic>
      <p:pic>
        <p:nvPicPr>
          <p:cNvPr id="179208" name="Picture 8" descr="VÃ½sledek obrÃ¡zku pro hydraz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2035852"/>
            <a:ext cx="1524000" cy="1057103"/>
          </a:xfrm>
          <a:prstGeom prst="rect">
            <a:avLst/>
          </a:prstGeom>
          <a:noFill/>
          <a:extLst>
            <a:ext uri="{909E8E84-426E-40DD-AFC4-6F175D3DCCD1}">
              <a14:hiddenFill xmlns:a14="http://schemas.microsoft.com/office/drawing/2010/main">
                <a:solidFill>
                  <a:srgbClr val="FFFFFF"/>
                </a:solidFill>
              </a14:hiddenFill>
            </a:ext>
          </a:extLst>
        </p:spPr>
      </p:pic>
      <p:pic>
        <p:nvPicPr>
          <p:cNvPr id="179210" name="Picture 10" descr="VÃ½sledek obrÃ¡zku pro difosf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3" y="2242632"/>
            <a:ext cx="1387143" cy="827663"/>
          </a:xfrm>
          <a:prstGeom prst="rect">
            <a:avLst/>
          </a:prstGeom>
          <a:noFill/>
          <a:extLst>
            <a:ext uri="{909E8E84-426E-40DD-AFC4-6F175D3DCCD1}">
              <a14:hiddenFill xmlns:a14="http://schemas.microsoft.com/office/drawing/2010/main">
                <a:solidFill>
                  <a:srgbClr val="FFFFFF"/>
                </a:solidFill>
              </a14:hiddenFill>
            </a:ext>
          </a:extLst>
        </p:spPr>
      </p:pic>
      <p:pic>
        <p:nvPicPr>
          <p:cNvPr id="86018" name="Picture 2" descr="VÃ½sledek obrÃ¡zku pro h2o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803" y="1600203"/>
            <a:ext cx="1139061" cy="64243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descr="VÃ½sledek obrÃ¡zku pro h2S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402" y="2436262"/>
            <a:ext cx="1282795" cy="44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124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qph.fs.quoracdn.net/main-qimg-011c782e328e7ef16371fa3615db3ed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3" y="3493851"/>
            <a:ext cx="1957223"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2340" name="Picture 4" descr="Sodium-borohydr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137559"/>
            <a:ext cx="1905000" cy="113347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2403" y="152402"/>
            <a:ext cx="8762999" cy="4302716"/>
          </a:xfrm>
          <a:prstGeom prst="rect">
            <a:avLst/>
          </a:prstGeom>
        </p:spPr>
        <p:txBody>
          <a:bodyPr wrap="square">
            <a:spAutoFit/>
          </a:bodyPr>
          <a:lstStyle/>
          <a:p>
            <a:pPr>
              <a:lnSpc>
                <a:spcPct val="90000"/>
              </a:lnSpc>
            </a:pPr>
            <a:r>
              <a:rPr lang="en-GB" altLang="en-US" sz="2400" b="1" dirty="0">
                <a:latin typeface="Arial" panose="020B0604020202020204" pitchFamily="34" charset="0"/>
                <a:cs typeface="Arial" panose="020B0604020202020204" pitchFamily="34" charset="0"/>
              </a:rPr>
              <a:t>5. </a:t>
            </a:r>
            <a:r>
              <a:rPr lang="en-GB" altLang="en-US" sz="2400" b="1" dirty="0" err="1">
                <a:latin typeface="Arial" panose="020B0604020202020204" pitchFamily="34" charset="0"/>
                <a:cs typeface="Arial" panose="020B0604020202020204" pitchFamily="34" charset="0"/>
              </a:rPr>
              <a:t>Komplexní</a:t>
            </a:r>
            <a:r>
              <a:rPr lang="en-GB" altLang="en-US" sz="2400" b="1" dirty="0">
                <a:latin typeface="Arial" panose="020B0604020202020204" pitchFamily="34" charset="0"/>
                <a:cs typeface="Arial" panose="020B0604020202020204" pitchFamily="34" charset="0"/>
              </a:rPr>
              <a:t> </a:t>
            </a:r>
            <a:r>
              <a:rPr lang="en-GB" altLang="en-US" sz="2400" b="1" dirty="0" err="1">
                <a:latin typeface="Arial" panose="020B0604020202020204" pitchFamily="34" charset="0"/>
                <a:cs typeface="Arial" panose="020B0604020202020204" pitchFamily="34" charset="0"/>
              </a:rPr>
              <a:t>hydridy</a:t>
            </a:r>
            <a:r>
              <a:rPr lang="en-GB" altLang="en-US" sz="2400" b="1" dirty="0">
                <a:latin typeface="Arial" panose="020B0604020202020204" pitchFamily="34" charset="0"/>
                <a:cs typeface="Arial" panose="020B0604020202020204" pitchFamily="34" charset="0"/>
              </a:rPr>
              <a:t>:</a:t>
            </a:r>
            <a:endParaRPr lang="en-GB" altLang="en-US" sz="2400" dirty="0">
              <a:latin typeface="Arial" panose="020B0604020202020204" pitchFamily="34" charset="0"/>
              <a:cs typeface="Arial" panose="020B0604020202020204" pitchFamily="34" charset="0"/>
            </a:endParaRPr>
          </a:p>
          <a:p>
            <a:pPr>
              <a:lnSpc>
                <a:spcPct val="90000"/>
              </a:lnSpc>
            </a:pPr>
            <a:endParaRPr lang="cs-CZ" altLang="en-US" sz="2000" dirty="0">
              <a:latin typeface="Arial" panose="020B0604020202020204" pitchFamily="34" charset="0"/>
              <a:cs typeface="Arial" panose="020B0604020202020204" pitchFamily="34" charset="0"/>
            </a:endParaRPr>
          </a:p>
          <a:p>
            <a:pPr>
              <a:lnSpc>
                <a:spcPct val="90000"/>
              </a:lnSpc>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a:t>
            </a:r>
            <a:r>
              <a:rPr lang="en-GB"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XH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(X= B, Al, Ga)</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koordinované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p>
          <a:p>
            <a:pPr>
              <a:lnSpc>
                <a:spcPct val="90000"/>
              </a:lnSpc>
            </a:pPr>
            <a:endParaRPr lang="en-GB" altLang="en-US" sz="2000" dirty="0">
              <a:latin typeface="Arial" panose="020B0604020202020204" pitchFamily="34" charset="0"/>
              <a:cs typeface="Arial" panose="020B0604020202020204" pitchFamily="34" charset="0"/>
            </a:endParaRPr>
          </a:p>
          <a:p>
            <a:pPr marL="342891" indent="-342891">
              <a:lnSpc>
                <a:spcPct val="90000"/>
              </a:lnSpc>
              <a:buFontTx/>
              <a:buChar char="-"/>
            </a:pPr>
            <a:r>
              <a:rPr lang="en-GB" altLang="en-US" sz="2000" dirty="0" err="1">
                <a:latin typeface="Arial" panose="020B0604020202020204" pitchFamily="34" charset="0"/>
                <a:cs typeface="Arial" panose="020B0604020202020204" pitchFamily="34" charset="0"/>
              </a:rPr>
              <a:t>nejb</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hydridové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komplexy</a:t>
            </a:r>
            <a:r>
              <a:rPr lang="en-GB" altLang="en-US" sz="2000" dirty="0">
                <a:latin typeface="Arial" panose="020B0604020202020204" pitchFamily="34" charset="0"/>
                <a:cs typeface="Arial" panose="020B0604020202020204" pitchFamily="34" charset="0"/>
              </a:rPr>
              <a:t> B a Al</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Na[BH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Li[AlH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nSpc>
                <a:spcPct val="90000"/>
              </a:lnSpc>
            </a:pPr>
            <a:endParaRPr lang="en-GB" altLang="en-US" sz="2000" dirty="0">
              <a:latin typeface="Arial" panose="020B0604020202020204" pitchFamily="34" charset="0"/>
              <a:cs typeface="Arial" panose="020B0604020202020204" pitchFamily="34" charset="0"/>
            </a:endParaRPr>
          </a:p>
          <a:p>
            <a:pPr marL="342891" indent="-342891">
              <a:lnSpc>
                <a:spcPct val="90000"/>
              </a:lnSpc>
              <a:buFontTx/>
              <a:buChar char="-"/>
            </a:pPr>
            <a:r>
              <a:rPr lang="en-GB" altLang="en-US" sz="2000" dirty="0">
                <a:latin typeface="Arial" panose="020B0604020202020204" pitchFamily="34" charset="0"/>
                <a:cs typeface="Arial" panose="020B0604020202020204" pitchFamily="34" charset="0"/>
              </a:rPr>
              <a:t>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org.rozpoušt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dlech</a:t>
            </a:r>
            <a:endParaRPr lang="cs-CZ" altLang="en-US" sz="2000" dirty="0">
              <a:latin typeface="Arial" panose="020B0604020202020204" pitchFamily="34" charset="0"/>
              <a:cs typeface="Arial" panose="020B0604020202020204" pitchFamily="34" charset="0"/>
            </a:endParaRPr>
          </a:p>
          <a:p>
            <a:pPr>
              <a:lnSpc>
                <a:spcPct val="90000"/>
              </a:lnSpc>
            </a:pPr>
            <a:endParaRPr lang="en-GB" altLang="en-US" sz="2000" dirty="0">
              <a:latin typeface="Arial" panose="020B0604020202020204" pitchFamily="34" charset="0"/>
              <a:cs typeface="Arial" panose="020B0604020202020204" pitchFamily="34" charset="0"/>
            </a:endParaRPr>
          </a:p>
          <a:p>
            <a:pPr marL="342891" indent="-342891">
              <a:lnSpc>
                <a:spcPct val="90000"/>
              </a:lnSpc>
              <a:buFontTx/>
              <a:buChar char="-"/>
            </a:pPr>
            <a:r>
              <a:rPr lang="en-GB" altLang="en-US" sz="2000" dirty="0" err="1">
                <a:latin typeface="Arial" panose="020B0604020202020204" pitchFamily="34" charset="0"/>
                <a:cs typeface="Arial" panose="020B0604020202020204" pitchFamily="34" charset="0"/>
              </a:rPr>
              <a:t>krystalické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endParaRPr lang="cs-CZ" altLang="en-US" sz="2000" dirty="0">
              <a:latin typeface="Arial" panose="020B0604020202020204" pitchFamily="34" charset="0"/>
              <a:cs typeface="Arial" panose="020B0604020202020204" pitchFamily="34" charset="0"/>
            </a:endParaRPr>
          </a:p>
          <a:p>
            <a:pPr marL="342891" indent="-342891">
              <a:lnSpc>
                <a:spcPct val="90000"/>
              </a:lnSpc>
              <a:buFontTx/>
              <a:buChar char="-"/>
            </a:pPr>
            <a:endParaRPr lang="en-GB" altLang="en-US" sz="2000" dirty="0">
              <a:latin typeface="Arial" panose="020B0604020202020204" pitchFamily="34" charset="0"/>
              <a:cs typeface="Arial" panose="020B0604020202020204" pitchFamily="34" charset="0"/>
            </a:endParaRPr>
          </a:p>
          <a:p>
            <a:pPr marL="342891" indent="-342891">
              <a:lnSpc>
                <a:spcPct val="90000"/>
              </a:lnSpc>
              <a:buFontTx/>
              <a:buChar char="-"/>
            </a:pP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endParaRPr lang="cs-CZ" altLang="en-US" sz="2000" dirty="0">
              <a:latin typeface="Arial" panose="020B0604020202020204" pitchFamily="34" charset="0"/>
              <a:cs typeface="Arial" panose="020B0604020202020204" pitchFamily="34" charset="0"/>
            </a:endParaRPr>
          </a:p>
          <a:p>
            <a:pPr>
              <a:lnSpc>
                <a:spcPct val="90000"/>
              </a:lnSpc>
            </a:pPr>
            <a:endParaRPr lang="en-GB" altLang="en-US" sz="2000" dirty="0">
              <a:latin typeface="Arial" panose="020B0604020202020204" pitchFamily="34" charset="0"/>
              <a:cs typeface="Arial" panose="020B0604020202020204" pitchFamily="34" charset="0"/>
            </a:endParaRPr>
          </a:p>
          <a:p>
            <a:pPr marL="342891" indent="-342891">
              <a:lnSpc>
                <a:spcPct val="90000"/>
              </a:lnSpc>
              <a:buFontTx/>
              <a:buChar char="-"/>
            </a:pPr>
            <a:r>
              <a:rPr lang="en-GB" altLang="en-US" sz="2000" dirty="0" err="1">
                <a:latin typeface="Arial" panose="020B0604020202020204" pitchFamily="34" charset="0"/>
                <a:cs typeface="Arial" panose="020B0604020202020204" pitchFamily="34" charset="0"/>
              </a:rPr>
              <a:t>bou</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livá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nSpc>
                <a:spcPct val="90000"/>
              </a:lnSpc>
            </a:pPr>
            <a:endParaRPr lang="cs-CZ" altLang="en-US" sz="2000" dirty="0">
              <a:latin typeface="Arial" panose="020B0604020202020204" pitchFamily="34" charset="0"/>
              <a:cs typeface="Arial" panose="020B0604020202020204" pitchFamily="34" charset="0"/>
            </a:endParaRPr>
          </a:p>
          <a:p>
            <a:pPr>
              <a:lnSpc>
                <a:spcPct val="9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[XH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+ 4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4H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X(OH)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OH</a:t>
            </a:r>
            <a:r>
              <a:rPr lang="en-GB" altLang="en-US" sz="2000" baseline="30000" dirty="0">
                <a:latin typeface="Arial" panose="020B0604020202020204" pitchFamily="34" charset="0"/>
                <a:cs typeface="Arial" panose="020B0604020202020204" pitchFamily="34" charset="0"/>
              </a:rPr>
              <a:t>-</a:t>
            </a:r>
            <a:endParaRPr lang="cs-CZ" altLang="en-US" sz="2000" baseline="30000" dirty="0">
              <a:latin typeface="Arial" panose="020B0604020202020204" pitchFamily="34" charset="0"/>
              <a:cs typeface="Arial" panose="020B0604020202020204" pitchFamily="34" charset="0"/>
            </a:endParaRPr>
          </a:p>
        </p:txBody>
      </p:sp>
      <p:sp>
        <p:nvSpPr>
          <p:cNvPr id="8" name="Obdélník 7"/>
          <p:cNvSpPr/>
          <p:nvPr/>
        </p:nvSpPr>
        <p:spPr>
          <a:xfrm>
            <a:off x="685800" y="6248400"/>
            <a:ext cx="2889958" cy="369332"/>
          </a:xfrm>
          <a:prstGeom prst="rect">
            <a:avLst/>
          </a:prstGeom>
        </p:spPr>
        <p:txBody>
          <a:bodyPr wrap="none">
            <a:spAutoFit/>
          </a:bodyPr>
          <a:lstStyle/>
          <a:p>
            <a:r>
              <a:rPr lang="cs-CZ" dirty="0" err="1"/>
              <a:t>Diisobutylaluminium</a:t>
            </a:r>
            <a:r>
              <a:rPr lang="cs-CZ" dirty="0"/>
              <a:t> hydride</a:t>
            </a:r>
          </a:p>
        </p:txBody>
      </p:sp>
      <p:pic>
        <p:nvPicPr>
          <p:cNvPr id="153602" name="Picture 2" descr="DIBA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6" y="4942646"/>
            <a:ext cx="3516923" cy="1219201"/>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VÃ½sledek obrÃ¡zku pro carbonyl hydride ion"/>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53606" name="Picture 6" descr="VÃ½sledek obrÃ¡zku pro carbonyl hydride 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2" y="4942643"/>
            <a:ext cx="1981643" cy="170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885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Ã½sledek obrÃ¡zku pro acidity periodic table trend"/>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acidity periodic table trend"/>
          <p:cNvSpPr>
            <a:spLocks noChangeAspect="1" noChangeArrowheads="1"/>
          </p:cNvSpPr>
          <p:nvPr/>
        </p:nvSpPr>
        <p:spPr bwMode="auto">
          <a:xfrm>
            <a:off x="307975"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https://qph.fs.quoracdn.net/main-qimg-be23a88eaa15389b10bc6044f53bcaeb.webp"/>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8" descr="https://qph.fs.quoracdn.net/main-qimg-be23a88eaa15389b10bc6044f53bcaeb.webp"/>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940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144718"/>
            <a:ext cx="6362700" cy="285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78" name="Picture 2" descr="https://www.meta-synthesis.com/webbook/02_mge/MGEH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1" y="3429000"/>
            <a:ext cx="5440484" cy="309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Ã½sledek obrÃ¡zku pro alh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860" y="3328262"/>
            <a:ext cx="1249163" cy="7774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VÃ½sledek obrÃ¡zku pro nabh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040" y="4432510"/>
            <a:ext cx="1403839" cy="8364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Ã½sledek obrÃ¡zku pro digalla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044" y="5256055"/>
            <a:ext cx="1744647" cy="174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383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6700" y="266702"/>
            <a:ext cx="86106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 řadou prvků vodík netvoří binární sloučeniny, tyto prvky s velice nízkou afinitou k vodíku jsou v periodické tabulce někdy označovány jako </a:t>
            </a:r>
            <a:r>
              <a:rPr lang="cs-CZ" sz="2000" b="1" dirty="0">
                <a:latin typeface="Arial" panose="020B0604020202020204" pitchFamily="34" charset="0"/>
                <a:cs typeface="Arial" panose="020B0604020202020204" pitchFamily="34" charset="0"/>
              </a:rPr>
              <a:t>vodíková mezera</a:t>
            </a:r>
            <a:r>
              <a:rPr lang="cs-CZ" sz="2000" dirty="0">
                <a:latin typeface="Arial" panose="020B0604020202020204" pitchFamily="34" charset="0"/>
                <a:cs typeface="Arial" panose="020B0604020202020204" pitchFamily="34" charset="0"/>
              </a:rPr>
              <a:t>. Mezi typické prvky vodíkové mezery patří např. mangan, železo, kobalt, stříbro a zlato.</a:t>
            </a:r>
          </a:p>
        </p:txBody>
      </p:sp>
      <p:pic>
        <p:nvPicPr>
          <p:cNvPr id="220162" name="Picture 2" descr="VÃ½sledek obrÃ¡zku pro hydride 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309" y="1944385"/>
            <a:ext cx="7037716" cy="464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61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274638"/>
            <a:ext cx="8229600" cy="868363"/>
          </a:xfrm>
        </p:spPr>
        <p:txBody>
          <a:bodyPr>
            <a:normAutofit/>
          </a:bodyPr>
          <a:lstStyle/>
          <a:p>
            <a:r>
              <a:rPr lang="cs-CZ" sz="2800" b="1" dirty="0">
                <a:latin typeface="+mn-lt"/>
              </a:rPr>
              <a:t>Deuterium </a:t>
            </a:r>
            <a:r>
              <a:rPr lang="cs-CZ" sz="2800" b="1" baseline="30000" dirty="0">
                <a:latin typeface="+mn-lt"/>
              </a:rPr>
              <a:t>2</a:t>
            </a:r>
            <a:r>
              <a:rPr lang="cs-CZ" sz="2800" b="1" dirty="0">
                <a:latin typeface="+mn-lt"/>
              </a:rPr>
              <a:t>H</a:t>
            </a:r>
          </a:p>
        </p:txBody>
      </p:sp>
      <p:sp>
        <p:nvSpPr>
          <p:cNvPr id="2" name="Obdélník 1"/>
          <p:cNvSpPr/>
          <p:nvPr/>
        </p:nvSpPr>
        <p:spPr>
          <a:xfrm>
            <a:off x="342900" y="1398267"/>
            <a:ext cx="8458200" cy="224676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stabilní izotop, nepodléhá radioaktivní přeměně. V přírodě připadá na jeden atom deuteria cca 6 000 atomů normálního vodíku.</a:t>
            </a:r>
          </a:p>
          <a:p>
            <a:pPr algn="just"/>
            <a:r>
              <a:rPr lang="cs-CZ" sz="2000" dirty="0">
                <a:latin typeface="Arial" panose="020B0604020202020204" pitchFamily="34" charset="0"/>
                <a:cs typeface="Arial" panose="020B0604020202020204" pitchFamily="34" charset="0"/>
              </a:rPr>
              <a:t>    Ve spojení s kyslíkem tvoří deuterium tzv. </a:t>
            </a:r>
            <a:r>
              <a:rPr lang="cs-CZ" sz="2000" u="sng" dirty="0">
                <a:latin typeface="Arial" panose="020B0604020202020204" pitchFamily="34" charset="0"/>
                <a:cs typeface="Arial" panose="020B0604020202020204" pitchFamily="34" charset="0"/>
              </a:rPr>
              <a:t>těžkou vodu, D</a:t>
            </a:r>
            <a:r>
              <a:rPr lang="cs-CZ" sz="2000" u="sng" baseline="-25000" dirty="0">
                <a:latin typeface="Arial" panose="020B0604020202020204" pitchFamily="34" charset="0"/>
                <a:cs typeface="Arial" panose="020B0604020202020204" pitchFamily="34" charset="0"/>
              </a:rPr>
              <a:t>2</a:t>
            </a:r>
            <a:r>
              <a:rPr lang="cs-CZ" sz="2000" u="sng"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 Tato sloučenina má významné využití v jaderném průmyslu. Je velmi účinným </a:t>
            </a:r>
            <a:r>
              <a:rPr lang="cs-CZ" sz="2000" u="sng" dirty="0">
                <a:latin typeface="Arial" panose="020B0604020202020204" pitchFamily="34" charset="0"/>
                <a:cs typeface="Arial" panose="020B0604020202020204" pitchFamily="34" charset="0"/>
              </a:rPr>
              <a:t>moderátorem</a:t>
            </a:r>
            <a:r>
              <a:rPr lang="cs-CZ" sz="2000" dirty="0">
                <a:latin typeface="Arial" panose="020B0604020202020204" pitchFamily="34" charset="0"/>
                <a:cs typeface="Arial" panose="020B0604020202020204" pitchFamily="34" charset="0"/>
              </a:rPr>
              <a:t>, tedy látkou zpomalující rychlost neutronů. Této vlastnosti se již od druhé světové války využívá v určitém typu </a:t>
            </a:r>
            <a:r>
              <a:rPr lang="cs-CZ" sz="2000" u="sng" dirty="0">
                <a:latin typeface="Arial" panose="020B0604020202020204" pitchFamily="34" charset="0"/>
                <a:cs typeface="Arial" panose="020B0604020202020204" pitchFamily="34" charset="0"/>
              </a:rPr>
              <a:t>jaderných reaktorů</a:t>
            </a:r>
            <a:r>
              <a:rPr lang="cs-CZ" sz="2000" dirty="0">
                <a:latin typeface="Arial" panose="020B0604020202020204" pitchFamily="34" charset="0"/>
                <a:cs typeface="Arial" panose="020B0604020202020204" pitchFamily="34" charset="0"/>
              </a:rPr>
              <a:t> k přípravě plutonia z uranu.</a:t>
            </a:r>
          </a:p>
        </p:txBody>
      </p:sp>
      <p:sp>
        <p:nvSpPr>
          <p:cNvPr id="3" name="Obdélník 2"/>
          <p:cNvSpPr/>
          <p:nvPr/>
        </p:nvSpPr>
        <p:spPr>
          <a:xfrm>
            <a:off x="345332" y="3962401"/>
            <a:ext cx="85344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Deuterium je využíváno také jako účinný </a:t>
            </a:r>
            <a:r>
              <a:rPr lang="cs-CZ" sz="2000" u="sng" dirty="0">
                <a:latin typeface="Arial" panose="020B0604020202020204" pitchFamily="34" charset="0"/>
                <a:cs typeface="Arial" panose="020B0604020202020204" pitchFamily="34" charset="0"/>
              </a:rPr>
              <a:t>stopovač  (</a:t>
            </a:r>
            <a:r>
              <a:rPr lang="cs-CZ" sz="2000" u="sng" dirty="0" err="1">
                <a:latin typeface="Arial" panose="020B0604020202020204" pitchFamily="34" charset="0"/>
                <a:cs typeface="Arial" panose="020B0604020202020204" pitchFamily="34" charset="0"/>
              </a:rPr>
              <a:t>tracer</a:t>
            </a:r>
            <a:r>
              <a:rPr lang="cs-CZ" sz="2000" u="sng" dirty="0">
                <a:latin typeface="Arial" panose="020B0604020202020204" pitchFamily="34" charset="0"/>
                <a:cs typeface="Arial" panose="020B0604020202020204" pitchFamily="34" charset="0"/>
              </a:rPr>
              <a:t>) biochemických reakcí</a:t>
            </a:r>
            <a:r>
              <a:rPr lang="cs-CZ" sz="2000" dirty="0">
                <a:latin typeface="Arial" panose="020B0604020202020204" pitchFamily="34" charset="0"/>
                <a:cs typeface="Arial" panose="020B0604020202020204" pitchFamily="34" charset="0"/>
              </a:rPr>
              <a:t>. Pokud je k výzkumu distribuce určité sloučeniny v organismu  použita látka, která má atomy vodíku nahrazeny deuteriem, lze vysledovat její biochemické přeměny analýzou vzniklých metabolitů. Nevýhodou je              </a:t>
            </a:r>
            <a:r>
              <a:rPr lang="cs-CZ" sz="2000" u="sng" dirty="0">
                <a:latin typeface="Arial" panose="020B0604020202020204" pitchFamily="34" charset="0"/>
                <a:cs typeface="Arial" panose="020B0604020202020204" pitchFamily="34" charset="0"/>
              </a:rPr>
              <a:t>pomalejší kinetika</a:t>
            </a:r>
            <a:r>
              <a:rPr lang="cs-CZ" sz="2000" dirty="0">
                <a:latin typeface="Arial" panose="020B0604020202020204" pitchFamily="34" charset="0"/>
                <a:cs typeface="Arial" panose="020B0604020202020204" pitchFamily="34" charset="0"/>
              </a:rPr>
              <a:t> reakce vlivem těžšího izotopu</a:t>
            </a:r>
          </a:p>
        </p:txBody>
      </p:sp>
    </p:spTree>
    <p:extLst>
      <p:ext uri="{BB962C8B-B14F-4D97-AF65-F5344CB8AC3E}">
        <p14:creationId xmlns:p14="http://schemas.microsoft.com/office/powerpoint/2010/main" val="3041940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3"/>
          </a:xfrm>
        </p:spPr>
        <p:txBody>
          <a:bodyPr>
            <a:normAutofit/>
          </a:bodyPr>
          <a:lstStyle/>
          <a:p>
            <a:r>
              <a:rPr lang="cs-CZ" sz="2800" b="1" dirty="0" err="1">
                <a:latin typeface="+mn-lt"/>
              </a:rPr>
              <a:t>Deuterovaná</a:t>
            </a:r>
            <a:r>
              <a:rPr lang="cs-CZ" sz="2800" b="1" dirty="0">
                <a:latin typeface="+mn-lt"/>
              </a:rPr>
              <a:t> léčiva</a:t>
            </a:r>
          </a:p>
        </p:txBody>
      </p:sp>
      <p:pic>
        <p:nvPicPr>
          <p:cNvPr id="9218" name="Picture 2" descr="VÃ½sledek obrÃ¡zku pro deuterated molecu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20" y="2228479"/>
            <a:ext cx="2951080" cy="216749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570053" y="2667002"/>
            <a:ext cx="5269149" cy="646331"/>
          </a:xfrm>
          <a:prstGeom prst="rect">
            <a:avLst/>
          </a:prstGeom>
        </p:spPr>
        <p:txBody>
          <a:bodyPr wrap="square">
            <a:spAutoFit/>
          </a:bodyPr>
          <a:lstStyle/>
          <a:p>
            <a:r>
              <a:rPr lang="cs-CZ" dirty="0" err="1">
                <a:latin typeface="Arial" panose="020B0604020202020204" pitchFamily="34" charset="0"/>
                <a:cs typeface="Arial" panose="020B0604020202020204" pitchFamily="34" charset="0"/>
              </a:rPr>
              <a:t>Deuterovaná</a:t>
            </a:r>
            <a:r>
              <a:rPr lang="cs-CZ" dirty="0">
                <a:latin typeface="Arial" panose="020B0604020202020204" pitchFamily="34" charset="0"/>
                <a:cs typeface="Arial" panose="020B0604020202020204" pitchFamily="34" charset="0"/>
              </a:rPr>
              <a:t> forma </a:t>
            </a:r>
            <a:r>
              <a:rPr lang="en-US" dirty="0" err="1">
                <a:latin typeface="Arial" panose="020B0604020202020204" pitchFamily="34" charset="0"/>
                <a:cs typeface="Arial" panose="020B0604020202020204" pitchFamily="34" charset="0"/>
              </a:rPr>
              <a:t>tetrabenazin</a:t>
            </a:r>
            <a:r>
              <a:rPr lang="cs-CZ" dirty="0">
                <a:latin typeface="Arial" panose="020B0604020202020204" pitchFamily="34" charset="0"/>
                <a:cs typeface="Arial" panose="020B0604020202020204" pitchFamily="34" charset="0"/>
              </a:rPr>
              <a:t>u</a:t>
            </a: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používaná k léčbě </a:t>
            </a:r>
            <a:r>
              <a:rPr lang="en-US" dirty="0" err="1">
                <a:latin typeface="Arial" panose="020B0604020202020204" pitchFamily="34" charset="0"/>
                <a:cs typeface="Arial" panose="020B0604020202020204" pitchFamily="34" charset="0"/>
              </a:rPr>
              <a:t>tardiv</a:t>
            </a:r>
            <a:r>
              <a:rPr lang="cs-CZ" dirty="0">
                <a:latin typeface="Arial" panose="020B0604020202020204" pitchFamily="34" charset="0"/>
                <a:cs typeface="Arial" panose="020B0604020202020204" pitchFamily="34" charset="0"/>
              </a:rPr>
              <a:t>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dyskines</a:t>
            </a:r>
            <a:r>
              <a:rPr lang="cs-CZ"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 a Huntington</a:t>
            </a:r>
            <a:r>
              <a:rPr lang="cs-CZ" dirty="0">
                <a:latin typeface="Arial" panose="020B0604020202020204" pitchFamily="34" charset="0"/>
                <a:cs typeface="Arial" panose="020B0604020202020204" pitchFamily="34" charset="0"/>
              </a:rPr>
              <a:t>ovy </a:t>
            </a:r>
            <a:r>
              <a:rPr lang="en-US" dirty="0">
                <a:latin typeface="Arial" panose="020B0604020202020204" pitchFamily="34" charset="0"/>
                <a:cs typeface="Arial" panose="020B0604020202020204" pitchFamily="34" charset="0"/>
              </a:rPr>
              <a:t>chore</a:t>
            </a:r>
            <a:r>
              <a:rPr lang="cs-CZ" dirty="0">
                <a:latin typeface="Arial" panose="020B0604020202020204" pitchFamily="34" charset="0"/>
                <a:cs typeface="Arial" panose="020B0604020202020204" pitchFamily="34" charset="0"/>
              </a:rPr>
              <a:t>y.</a:t>
            </a:r>
          </a:p>
        </p:txBody>
      </p:sp>
      <p:sp>
        <p:nvSpPr>
          <p:cNvPr id="3" name="Obdélník 2"/>
          <p:cNvSpPr/>
          <p:nvPr/>
        </p:nvSpPr>
        <p:spPr>
          <a:xfrm>
            <a:off x="160511" y="1101708"/>
            <a:ext cx="8814879" cy="101566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Díky </a:t>
            </a:r>
            <a:r>
              <a:rPr lang="en-US" sz="2000" dirty="0">
                <a:latin typeface="Arial" panose="020B0604020202020204" pitchFamily="34" charset="0"/>
                <a:cs typeface="Arial" panose="020B0604020202020204" pitchFamily="34" charset="0"/>
              </a:rPr>
              <a:t>kinetic</a:t>
            </a:r>
            <a:r>
              <a:rPr lang="cs-CZ" sz="2000" dirty="0" err="1">
                <a:latin typeface="Arial" panose="020B0604020202020204" pitchFamily="34" charset="0"/>
                <a:cs typeface="Arial" panose="020B0604020202020204" pitchFamily="34" charset="0"/>
              </a:rPr>
              <a:t>kému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a:t>
            </a:r>
            <a:r>
              <a:rPr lang="cs-CZ" sz="2000" dirty="0">
                <a:latin typeface="Arial" panose="020B0604020202020204" pitchFamily="34" charset="0"/>
                <a:cs typeface="Arial" panose="020B0604020202020204" pitchFamily="34" charset="0"/>
              </a:rPr>
              <a:t>z</a:t>
            </a:r>
            <a:r>
              <a:rPr lang="en-US" sz="2000" dirty="0" err="1">
                <a:latin typeface="Arial" panose="020B0604020202020204" pitchFamily="34" charset="0"/>
                <a:cs typeface="Arial" panose="020B0604020202020204" pitchFamily="34" charset="0"/>
              </a:rPr>
              <a:t>otop</a:t>
            </a:r>
            <a:r>
              <a:rPr lang="cs-CZ" sz="2000" dirty="0" err="1">
                <a:latin typeface="Arial" panose="020B0604020202020204" pitchFamily="34" charset="0"/>
                <a:cs typeface="Arial" panose="020B0604020202020204" pitchFamily="34" charset="0"/>
              </a:rPr>
              <a:t>ovému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efe</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t</a:t>
            </a:r>
            <a:r>
              <a:rPr lang="cs-CZ" sz="2000" dirty="0">
                <a:latin typeface="Arial" panose="020B0604020202020204" pitchFamily="34" charset="0"/>
                <a:cs typeface="Arial" panose="020B0604020202020204" pitchFamily="34" charset="0"/>
              </a:rPr>
              <a:t>u mohou mít léčiva obsahující </a:t>
            </a:r>
            <a:r>
              <a:rPr lang="en-US" sz="2000" dirty="0">
                <a:latin typeface="Arial" panose="020B0604020202020204" pitchFamily="34" charset="0"/>
                <a:cs typeface="Arial" panose="020B0604020202020204" pitchFamily="34" charset="0"/>
              </a:rPr>
              <a:t> deuterium</a:t>
            </a:r>
            <a:r>
              <a:rPr lang="cs-CZ" sz="2000" dirty="0">
                <a:latin typeface="Arial" panose="020B0604020202020204" pitchFamily="34" charset="0"/>
                <a:cs typeface="Arial" panose="020B0604020202020204" pitchFamily="34" charset="0"/>
              </a:rPr>
              <a:t>  významně </a:t>
            </a:r>
            <a:r>
              <a:rPr lang="cs-CZ" sz="2000" u="sng" dirty="0">
                <a:latin typeface="Arial" panose="020B0604020202020204" pitchFamily="34" charset="0"/>
                <a:cs typeface="Arial" panose="020B0604020202020204" pitchFamily="34" charset="0"/>
              </a:rPr>
              <a:t>pomalejší  metabolismus</a:t>
            </a:r>
            <a:r>
              <a:rPr lang="cs-CZ" sz="2000" dirty="0">
                <a:latin typeface="Arial" panose="020B0604020202020204" pitchFamily="34" charset="0"/>
                <a:cs typeface="Arial" panose="020B0604020202020204" pitchFamily="34" charset="0"/>
              </a:rPr>
              <a:t> a tím pádem i delší poločas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setrvání látky  organismu.</a:t>
            </a:r>
          </a:p>
        </p:txBody>
      </p:sp>
      <p:pic>
        <p:nvPicPr>
          <p:cNvPr id="15364" name="Picture 4" descr="VÃ½sledek obrÃ¡zku pro deuterated fatty acid RT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2" y="4495801"/>
            <a:ext cx="3369015" cy="230376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570055" y="5257802"/>
            <a:ext cx="5405335" cy="923330"/>
          </a:xfrm>
          <a:prstGeom prst="rect">
            <a:avLst/>
          </a:prstGeom>
        </p:spPr>
        <p:txBody>
          <a:bodyPr wrap="square">
            <a:spAutoFit/>
          </a:bodyPr>
          <a:lstStyle/>
          <a:p>
            <a:r>
              <a:rPr lang="cs-CZ" dirty="0">
                <a:latin typeface="Arial" panose="020B0604020202020204" pitchFamily="34" charset="0"/>
                <a:cs typeface="Arial" panose="020B0604020202020204" pitchFamily="34" charset="0"/>
              </a:rPr>
              <a:t>Doplněk stravy pro</a:t>
            </a: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léčení </a:t>
            </a:r>
            <a:r>
              <a:rPr lang="en-US" dirty="0" err="1">
                <a:latin typeface="Arial" panose="020B0604020202020204" pitchFamily="34" charset="0"/>
                <a:cs typeface="Arial" panose="020B0604020202020204" pitchFamily="34" charset="0"/>
              </a:rPr>
              <a:t>neurodegenerativ</a:t>
            </a:r>
            <a:r>
              <a:rPr lang="cs-CZ" dirty="0" err="1">
                <a:latin typeface="Arial" panose="020B0604020202020204" pitchFamily="34" charset="0"/>
                <a:cs typeface="Arial" panose="020B0604020202020204" pitchFamily="34" charset="0"/>
              </a:rPr>
              <a:t>ních</a:t>
            </a: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chorob jako je </a:t>
            </a:r>
            <a:r>
              <a:rPr lang="en-US" dirty="0">
                <a:latin typeface="Arial" panose="020B0604020202020204" pitchFamily="34" charset="0"/>
                <a:cs typeface="Arial" panose="020B0604020202020204" pitchFamily="34" charset="0"/>
              </a:rPr>
              <a:t> Friedreich</a:t>
            </a:r>
            <a:r>
              <a:rPr lang="cs-CZ" dirty="0">
                <a:latin typeface="Arial" panose="020B0604020202020204" pitchFamily="34" charset="0"/>
                <a:cs typeface="Arial" panose="020B0604020202020204" pitchFamily="34" charset="0"/>
              </a:rPr>
              <a:t>ova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ataxi</a:t>
            </a:r>
            <a:r>
              <a:rPr lang="cs-CZ"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 a </a:t>
            </a:r>
            <a:r>
              <a:rPr lang="cs-CZ" dirty="0">
                <a:latin typeface="Arial" panose="020B0604020202020204" pitchFamily="34" charset="0"/>
                <a:cs typeface="Arial" panose="020B0604020202020204" pitchFamily="34" charset="0"/>
              </a:rPr>
              <a:t>dětská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neuroaxon</a:t>
            </a:r>
            <a:r>
              <a:rPr lang="cs-CZ" dirty="0">
                <a:latin typeface="Arial" panose="020B0604020202020204" pitchFamily="34" charset="0"/>
                <a:cs typeface="Arial" panose="020B0604020202020204" pitchFamily="34" charset="0"/>
              </a:rPr>
              <a:t>á</a:t>
            </a:r>
            <a:r>
              <a:rPr lang="en-US" dirty="0">
                <a:latin typeface="Arial" panose="020B0604020202020204" pitchFamily="34" charset="0"/>
                <a:cs typeface="Arial" panose="020B0604020202020204" pitchFamily="34" charset="0"/>
              </a:rPr>
              <a:t>l</a:t>
            </a:r>
            <a:r>
              <a:rPr lang="cs-CZ" dirty="0">
                <a:latin typeface="Arial" panose="020B0604020202020204" pitchFamily="34" charset="0"/>
                <a:cs typeface="Arial" panose="020B0604020202020204" pitchFamily="34" charset="0"/>
              </a:rPr>
              <a:t>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dystro</a:t>
            </a:r>
            <a:r>
              <a:rPr lang="cs-CZ" dirty="0" err="1">
                <a:latin typeface="Arial" panose="020B0604020202020204" pitchFamily="34" charset="0"/>
                <a:cs typeface="Arial" panose="020B0604020202020204" pitchFamily="34" charset="0"/>
              </a:rPr>
              <a:t>fie</a:t>
            </a:r>
            <a:r>
              <a:rPr lang="en-US" dirty="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45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49287"/>
          </a:xfrm>
        </p:spPr>
        <p:txBody>
          <a:bodyPr>
            <a:normAutofit/>
          </a:bodyPr>
          <a:lstStyle/>
          <a:p>
            <a:r>
              <a:rPr lang="cs-CZ" sz="2800" b="1" dirty="0">
                <a:latin typeface="+mn-lt"/>
              </a:rPr>
              <a:t>Tritium </a:t>
            </a:r>
            <a:r>
              <a:rPr lang="cs-CZ" sz="2800" b="1" baseline="30000" dirty="0">
                <a:latin typeface="+mn-lt"/>
              </a:rPr>
              <a:t>3</a:t>
            </a:r>
            <a:r>
              <a:rPr lang="cs-CZ" sz="2800" b="1" dirty="0">
                <a:latin typeface="+mn-lt"/>
              </a:rPr>
              <a:t>H</a:t>
            </a:r>
          </a:p>
        </p:txBody>
      </p:sp>
      <p:sp>
        <p:nvSpPr>
          <p:cNvPr id="3" name="TextovéPole 2"/>
          <p:cNvSpPr txBox="1"/>
          <p:nvPr/>
        </p:nvSpPr>
        <p:spPr>
          <a:xfrm>
            <a:off x="457200" y="1019178"/>
            <a:ext cx="7620000" cy="1323439"/>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 vzniká v přírodě působením kosmického záření. Tvoří asi 10</a:t>
            </a:r>
            <a:r>
              <a:rPr lang="cs-CZ" sz="2000" baseline="30000" dirty="0">
                <a:latin typeface="Arial" panose="020B0604020202020204" pitchFamily="34" charset="0"/>
                <a:cs typeface="Arial" panose="020B0604020202020204" pitchFamily="34" charset="0"/>
              </a:rPr>
              <a:t>-17</a:t>
            </a:r>
            <a:r>
              <a:rPr lang="cs-CZ" sz="2000" dirty="0">
                <a:latin typeface="Arial" panose="020B0604020202020204" pitchFamily="34" charset="0"/>
                <a:cs typeface="Arial" panose="020B0604020202020204" pitchFamily="34" charset="0"/>
              </a:rPr>
              <a:t> - 10</a:t>
            </a:r>
            <a:r>
              <a:rPr lang="cs-CZ" sz="2000" baseline="30000" dirty="0">
                <a:latin typeface="Arial" panose="020B0604020202020204" pitchFamily="34" charset="0"/>
                <a:cs typeface="Arial" panose="020B0604020202020204" pitchFamily="34" charset="0"/>
              </a:rPr>
              <a:t>-18</a:t>
            </a:r>
            <a:r>
              <a:rPr lang="cs-CZ" sz="2000" dirty="0">
                <a:latin typeface="Arial" panose="020B0604020202020204" pitchFamily="34" charset="0"/>
                <a:cs typeface="Arial" panose="020B0604020202020204" pitchFamily="34" charset="0"/>
              </a:rPr>
              <a:t> % přírodního vodíku</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používá se jako značkovací  izotop  v medicíně</a:t>
            </a:r>
          </a:p>
        </p:txBody>
      </p:sp>
      <p:graphicFrame>
        <p:nvGraphicFramePr>
          <p:cNvPr id="5" name="Tabulka 4"/>
          <p:cNvGraphicFramePr>
            <a:graphicFrameLocks noGrp="1"/>
          </p:cNvGraphicFramePr>
          <p:nvPr/>
        </p:nvGraphicFramePr>
        <p:xfrm>
          <a:off x="609600" y="2895603"/>
          <a:ext cx="7848600" cy="3537264"/>
        </p:xfrm>
        <a:graphic>
          <a:graphicData uri="http://schemas.openxmlformats.org/drawingml/2006/table">
            <a:tbl>
              <a:tblPr>
                <a:tableStyleId>{D7AC3CCA-C797-4891-BE02-D94E43425B78}</a:tableStyleId>
              </a:tblPr>
              <a:tblGrid>
                <a:gridCol w="2678173">
                  <a:extLst>
                    <a:ext uri="{9D8B030D-6E8A-4147-A177-3AD203B41FA5}">
                      <a16:colId xmlns:a16="http://schemas.microsoft.com/office/drawing/2014/main" val="20000"/>
                    </a:ext>
                  </a:extLst>
                </a:gridCol>
                <a:gridCol w="174142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750067">
                <a:tc>
                  <a:txBody>
                    <a:bodyPr/>
                    <a:lstStyle/>
                    <a:p>
                      <a:pPr algn="ctr" fontAlgn="ctr"/>
                      <a:r>
                        <a:rPr lang="cs-CZ" sz="2000" b="1" u="none" strike="noStrike" dirty="0">
                          <a:effectLst/>
                        </a:rPr>
                        <a:t>Vlastnost</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b="1" u="none" strike="noStrike" dirty="0">
                          <a:effectLst/>
                        </a:rPr>
                        <a:t>Normální voda (H</a:t>
                      </a:r>
                      <a:r>
                        <a:rPr lang="cs-CZ" sz="2000" b="1" u="none" strike="noStrike" baseline="-25000" dirty="0">
                          <a:effectLst/>
                        </a:rPr>
                        <a:t>2</a:t>
                      </a:r>
                      <a:r>
                        <a:rPr lang="cs-CZ" sz="2000" b="1" u="none" strike="noStrike" dirty="0">
                          <a:effectLst/>
                        </a:rPr>
                        <a:t>O)</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b="1" u="none" strike="noStrike" dirty="0">
                          <a:effectLst/>
                        </a:rPr>
                        <a:t>Těžká voda (D</a:t>
                      </a:r>
                      <a:r>
                        <a:rPr lang="cs-CZ" sz="2000" b="1" u="none" strike="noStrike" baseline="-25000" dirty="0">
                          <a:effectLst/>
                        </a:rPr>
                        <a:t>2</a:t>
                      </a:r>
                      <a:r>
                        <a:rPr lang="cs-CZ" sz="2000" b="1" u="none" strike="noStrike" dirty="0">
                          <a:effectLst/>
                        </a:rPr>
                        <a:t>O)</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b="1" u="none" strike="noStrike" dirty="0">
                          <a:effectLst/>
                        </a:rPr>
                        <a:t>T</a:t>
                      </a:r>
                      <a:r>
                        <a:rPr lang="en-US" sz="2000" b="1" u="none" strike="noStrike" dirty="0">
                          <a:effectLst/>
                        </a:rPr>
                        <a:t>r</a:t>
                      </a:r>
                      <a:r>
                        <a:rPr lang="cs-CZ" sz="2000" b="1" u="none" strike="noStrike" dirty="0" err="1">
                          <a:effectLst/>
                        </a:rPr>
                        <a:t>itiová</a:t>
                      </a:r>
                      <a:r>
                        <a:rPr lang="cs-CZ" sz="2000" b="1" u="none" strike="noStrike" dirty="0">
                          <a:effectLst/>
                        </a:rPr>
                        <a:t> voda (T</a:t>
                      </a:r>
                      <a:r>
                        <a:rPr lang="cs-CZ" sz="2000" b="1" u="none" strike="noStrike" baseline="-25000" dirty="0">
                          <a:effectLst/>
                        </a:rPr>
                        <a:t>2</a:t>
                      </a:r>
                      <a:r>
                        <a:rPr lang="cs-CZ" sz="2000" b="1" u="none" strike="noStrike" dirty="0">
                          <a:effectLst/>
                        </a:rPr>
                        <a:t>O)</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extLst>
                  <a:ext uri="{0D108BD9-81ED-4DB2-BD59-A6C34878D82A}">
                    <a16:rowId xmlns:a16="http://schemas.microsoft.com/office/drawing/2014/main" val="10000"/>
                  </a:ext>
                </a:extLst>
              </a:tr>
              <a:tr h="355295">
                <a:tc>
                  <a:txBody>
                    <a:bodyPr/>
                    <a:lstStyle/>
                    <a:p>
                      <a:pPr algn="l" fontAlgn="ctr"/>
                      <a:r>
                        <a:rPr lang="cs-CZ" sz="2000" u="none" strike="noStrike">
                          <a:effectLst/>
                        </a:rPr>
                        <a:t>Molární hmotnost</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en-US" sz="2000" u="none" strike="noStrike" dirty="0">
                          <a:effectLst/>
                        </a:rPr>
                        <a:t>18,0153 </a:t>
                      </a:r>
                      <a:r>
                        <a:rPr lang="cs-CZ" sz="2000" u="none" strike="noStrike" dirty="0">
                          <a:effectLst/>
                        </a:rPr>
                        <a:t>g/mol</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20,0294 g/mol</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22,0315 g/mol</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1" marR="6351" marT="6351" marB="0" anchor="ctr"/>
                </a:tc>
                <a:extLst>
                  <a:ext uri="{0D108BD9-81ED-4DB2-BD59-A6C34878D82A}">
                    <a16:rowId xmlns:a16="http://schemas.microsoft.com/office/drawing/2014/main" val="10001"/>
                  </a:ext>
                </a:extLst>
              </a:tr>
              <a:tr h="355295">
                <a:tc>
                  <a:txBody>
                    <a:bodyPr/>
                    <a:lstStyle/>
                    <a:p>
                      <a:pPr algn="l" fontAlgn="ctr"/>
                      <a:r>
                        <a:rPr lang="cs-CZ" sz="2000" u="none" strike="noStrike" dirty="0">
                          <a:effectLst/>
                        </a:rPr>
                        <a:t>Teplota tání</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0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3,82 °C</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b"/>
                      <a:r>
                        <a:rPr lang="cs-CZ" sz="2000" u="none" strike="noStrike" dirty="0">
                          <a:effectLst/>
                        </a:rPr>
                        <a:t>4,48  °C</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1" marR="6351" marT="6351" marB="0" anchor="b"/>
                </a:tc>
                <a:extLst>
                  <a:ext uri="{0D108BD9-81ED-4DB2-BD59-A6C34878D82A}">
                    <a16:rowId xmlns:a16="http://schemas.microsoft.com/office/drawing/2014/main" val="10002"/>
                  </a:ext>
                </a:extLst>
              </a:tr>
              <a:tr h="615951">
                <a:tc>
                  <a:txBody>
                    <a:bodyPr/>
                    <a:lstStyle/>
                    <a:p>
                      <a:pPr algn="l" fontAlgn="b"/>
                      <a:r>
                        <a:rPr lang="cs-CZ" sz="2000" u="none" strike="noStrike">
                          <a:effectLst/>
                        </a:rPr>
                        <a:t>Teplota varu (při normálním tlaku)</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1" marR="6351" marT="6351" marB="0" anchor="b"/>
                </a:tc>
                <a:tc>
                  <a:txBody>
                    <a:bodyPr/>
                    <a:lstStyle/>
                    <a:p>
                      <a:pPr algn="ctr" fontAlgn="ctr"/>
                      <a:r>
                        <a:rPr lang="cs-CZ" sz="2000" u="none" strike="noStrike">
                          <a:effectLst/>
                        </a:rPr>
                        <a:t>100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101,42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101,51 °C</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extLst>
                  <a:ext uri="{0D108BD9-81ED-4DB2-BD59-A6C34878D82A}">
                    <a16:rowId xmlns:a16="http://schemas.microsoft.com/office/drawing/2014/main" val="10003"/>
                  </a:ext>
                </a:extLst>
              </a:tr>
              <a:tr h="394771">
                <a:tc>
                  <a:txBody>
                    <a:bodyPr/>
                    <a:lstStyle/>
                    <a:p>
                      <a:pPr algn="l" fontAlgn="ctr"/>
                      <a:r>
                        <a:rPr lang="cs-CZ" sz="2000" u="none" strike="noStrike">
                          <a:effectLst/>
                        </a:rPr>
                        <a:t>Maximální hustota</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0,9997 g/cm</a:t>
                      </a:r>
                      <a:r>
                        <a:rPr lang="cs-CZ" sz="2000" u="none" strike="noStrike" baseline="30000">
                          <a:effectLst/>
                        </a:rPr>
                        <a:t>3</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1,1072 g/cm</a:t>
                      </a:r>
                      <a:r>
                        <a:rPr lang="cs-CZ" sz="2000" u="none" strike="noStrike" baseline="30000">
                          <a:effectLst/>
                        </a:rPr>
                        <a:t>3</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1,85 g/cm</a:t>
                      </a:r>
                      <a:r>
                        <a:rPr lang="cs-CZ" sz="2000" u="none" strike="noStrike" baseline="30000" dirty="0">
                          <a:effectLst/>
                        </a:rPr>
                        <a:t>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extLst>
                  <a:ext uri="{0D108BD9-81ED-4DB2-BD59-A6C34878D82A}">
                    <a16:rowId xmlns:a16="http://schemas.microsoft.com/office/drawing/2014/main" val="10004"/>
                  </a:ext>
                </a:extLst>
              </a:tr>
              <a:tr h="355295">
                <a:tc>
                  <a:txBody>
                    <a:bodyPr/>
                    <a:lstStyle/>
                    <a:p>
                      <a:pPr algn="l" fontAlgn="ctr"/>
                      <a:r>
                        <a:rPr lang="cs-CZ" sz="2000" u="none" strike="noStrike">
                          <a:effectLst/>
                        </a:rPr>
                        <a:t>Maximální hustota je při</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3,98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11,2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l" fontAlgn="b"/>
                      <a:r>
                        <a:rPr lang="cs-CZ" sz="2000" u="none" strike="noStrike" dirty="0">
                          <a:effectLst/>
                        </a:rPr>
                        <a:t> </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1" marR="6351" marT="6351" marB="0" anchor="b"/>
                </a:tc>
                <a:extLst>
                  <a:ext uri="{0D108BD9-81ED-4DB2-BD59-A6C34878D82A}">
                    <a16:rowId xmlns:a16="http://schemas.microsoft.com/office/drawing/2014/main" val="10005"/>
                  </a:ext>
                </a:extLst>
              </a:tr>
              <a:tr h="355295">
                <a:tc>
                  <a:txBody>
                    <a:bodyPr/>
                    <a:lstStyle/>
                    <a:p>
                      <a:pPr algn="l" fontAlgn="ctr"/>
                      <a:r>
                        <a:rPr lang="pl-PL" sz="2000" u="none" strike="noStrike">
                          <a:effectLst/>
                        </a:rPr>
                        <a:t>Hodnota pKw při 25 °C</a:t>
                      </a:r>
                      <a:endParaRPr lang="pl-PL"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14,000 </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14,869 </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l" fontAlgn="b"/>
                      <a:r>
                        <a:rPr lang="cs-CZ" sz="2000" u="none" strike="noStrike" dirty="0">
                          <a:effectLst/>
                        </a:rPr>
                        <a:t> </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1" marR="6351" marT="6351" marB="0" anchor="b"/>
                </a:tc>
                <a:extLst>
                  <a:ext uri="{0D108BD9-81ED-4DB2-BD59-A6C34878D82A}">
                    <a16:rowId xmlns:a16="http://schemas.microsoft.com/office/drawing/2014/main" val="10006"/>
                  </a:ext>
                </a:extLst>
              </a:tr>
              <a:tr h="355295">
                <a:tc>
                  <a:txBody>
                    <a:bodyPr/>
                    <a:lstStyle/>
                    <a:p>
                      <a:pPr algn="l" fontAlgn="ctr"/>
                      <a:r>
                        <a:rPr lang="cs-CZ" sz="2000" u="none" strike="noStrike">
                          <a:effectLst/>
                        </a:rPr>
                        <a:t>pH (při 25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7,00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7,41</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l" fontAlgn="b"/>
                      <a:r>
                        <a:rPr lang="cs-CZ" sz="2000" u="none" strike="noStrike" dirty="0">
                          <a:effectLst/>
                        </a:rPr>
                        <a:t> </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1" marR="6351" marT="6351"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21396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3"/>
          </a:xfrm>
        </p:spPr>
        <p:txBody>
          <a:bodyPr>
            <a:normAutofit/>
          </a:bodyPr>
          <a:lstStyle/>
          <a:p>
            <a:r>
              <a:rPr lang="cs-CZ" sz="3200" b="1" dirty="0"/>
              <a:t>Tritium</a:t>
            </a:r>
          </a:p>
        </p:txBody>
      </p:sp>
      <p:pic>
        <p:nvPicPr>
          <p:cNvPr id="112642" name="Picture 2" descr="VÃ½sledek obrÃ¡zku pro tritium bo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2" y="1524000"/>
            <a:ext cx="4022841" cy="5089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876803" y="4646580"/>
            <a:ext cx="4126643"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Poločas rozpadu T</a:t>
            </a:r>
            <a:r>
              <a:rPr lang="cs-CZ" sz="2000" baseline="-25000" dirty="0">
                <a:latin typeface="Arial" panose="020B0604020202020204" pitchFamily="34" charset="0"/>
                <a:cs typeface="Arial" panose="020B0604020202020204" pitchFamily="34" charset="0"/>
              </a:rPr>
              <a:t>1/2</a:t>
            </a:r>
            <a:r>
              <a:rPr lang="cs-CZ" sz="2000" dirty="0">
                <a:latin typeface="Arial" panose="020B0604020202020204" pitchFamily="34" charset="0"/>
                <a:cs typeface="Arial" panose="020B0604020202020204" pitchFamily="34" charset="0"/>
              </a:rPr>
              <a:t>  = 12.46 roku</a:t>
            </a:r>
          </a:p>
        </p:txBody>
      </p:sp>
      <p:pic>
        <p:nvPicPr>
          <p:cNvPr id="112644" name="Picture 4" descr="VÃ½sledek obrÃ¡zku pro tritium dec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28803"/>
            <a:ext cx="3429000" cy="248083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181602" y="5560980"/>
            <a:ext cx="2946640"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Datování vína a koňaku.</a:t>
            </a:r>
          </a:p>
        </p:txBody>
      </p:sp>
    </p:spTree>
    <p:extLst>
      <p:ext uri="{BB962C8B-B14F-4D97-AF65-F5344CB8AC3E}">
        <p14:creationId xmlns:p14="http://schemas.microsoft.com/office/powerpoint/2010/main" val="2049235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7886700" cy="646332"/>
          </a:xfrm>
        </p:spPr>
        <p:txBody>
          <a:bodyPr>
            <a:normAutofit/>
          </a:bodyPr>
          <a:lstStyle/>
          <a:p>
            <a:r>
              <a:rPr lang="cs-CZ" sz="3200" b="1" dirty="0">
                <a:latin typeface="+mn-lt"/>
              </a:rPr>
              <a:t>Atomární vodík</a:t>
            </a:r>
            <a:r>
              <a:rPr lang="en-US" sz="3200" b="1" dirty="0">
                <a:latin typeface="+mn-lt"/>
              </a:rPr>
              <a:t> (</a:t>
            </a:r>
            <a:r>
              <a:rPr lang="cs-CZ" sz="3200" b="1" dirty="0">
                <a:latin typeface="+mn-lt"/>
              </a:rPr>
              <a:t>1s</a:t>
            </a:r>
            <a:r>
              <a:rPr lang="en-US" sz="3200" b="1" baseline="30000" dirty="0">
                <a:latin typeface="+mn-lt"/>
              </a:rPr>
              <a:t>1</a:t>
            </a:r>
            <a:r>
              <a:rPr lang="en-US" sz="3200" b="1" dirty="0">
                <a:latin typeface="+mn-lt"/>
              </a:rPr>
              <a:t>)</a:t>
            </a:r>
            <a:endParaRPr lang="cs-CZ" sz="3200" dirty="0">
              <a:latin typeface="+mn-lt"/>
            </a:endParaRPr>
          </a:p>
        </p:txBody>
      </p:sp>
      <p:sp>
        <p:nvSpPr>
          <p:cNvPr id="4" name="Obdélník 3"/>
          <p:cNvSpPr/>
          <p:nvPr/>
        </p:nvSpPr>
        <p:spPr>
          <a:xfrm>
            <a:off x="286797" y="1215582"/>
            <a:ext cx="8534400" cy="707886"/>
          </a:xfrm>
          <a:prstGeom prst="rect">
            <a:avLst/>
          </a:prstGeom>
        </p:spPr>
        <p:txBody>
          <a:bodyPr wrap="square">
            <a:spAutoFit/>
          </a:bodyPr>
          <a:lstStyle/>
          <a:p>
            <a:r>
              <a:rPr lang="cs-CZ" altLang="en-US" sz="2000" dirty="0">
                <a:latin typeface="Arial" panose="020B0604020202020204" pitchFamily="34" charset="0"/>
                <a:cs typeface="Arial" panose="020B0604020202020204" pitchFamily="34" charset="0"/>
              </a:rPr>
              <a:t>= vodíkový radikál. Chybí 1 elektron do </a:t>
            </a:r>
            <a:r>
              <a:rPr lang="en-GB" altLang="en-US" sz="2000" dirty="0" err="1">
                <a:latin typeface="Arial" panose="020B0604020202020204" pitchFamily="34" charset="0"/>
                <a:cs typeface="Arial" panose="020B0604020202020204" pitchFamily="34" charset="0"/>
              </a:rPr>
              <a:t>konfigurace</a:t>
            </a:r>
            <a:r>
              <a:rPr lang="cs-CZ" altLang="en-US" sz="2000" dirty="0">
                <a:latin typeface="Arial" panose="020B0604020202020204" pitchFamily="34" charset="0"/>
                <a:cs typeface="Arial" panose="020B0604020202020204" pitchFamily="34" charset="0"/>
              </a:rPr>
              <a:t> nejbližšího vzácného plynu, samostatně </a:t>
            </a:r>
            <a:r>
              <a:rPr lang="cs-CZ" sz="2000" dirty="0">
                <a:latin typeface="Arial" panose="020B0604020202020204" pitchFamily="34" charset="0"/>
                <a:cs typeface="Arial" panose="020B0604020202020204" pitchFamily="34" charset="0"/>
              </a:rPr>
              <a:t>je přítomen v mezihvězdném prostoru </a:t>
            </a:r>
            <a:r>
              <a:rPr lang="cs-CZ" sz="2000" dirty="0"/>
              <a:t>.</a:t>
            </a:r>
            <a:endParaRPr lang="cs-CZ" sz="2000" dirty="0">
              <a:latin typeface="Arial" panose="020B0604020202020204" pitchFamily="34" charset="0"/>
              <a:cs typeface="Arial" panose="020B0604020202020204" pitchFamily="34" charset="0"/>
            </a:endParaRPr>
          </a:p>
        </p:txBody>
      </p:sp>
      <p:pic>
        <p:nvPicPr>
          <p:cNvPr id="133122" name="Picture 2" descr="VÃ½sledek obrÃ¡zku pro hydrogen radicals re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14" y="4554001"/>
            <a:ext cx="4038600" cy="198823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86797" y="2197227"/>
            <a:ext cx="8384635" cy="1323439"/>
          </a:xfrm>
          <a:prstGeom prst="rect">
            <a:avLst/>
          </a:prstGeom>
        </p:spPr>
        <p:txBody>
          <a:bodyPr wrap="square">
            <a:spAutoFit/>
          </a:bodyPr>
          <a:lstStyle/>
          <a:p>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obtížn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št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pitelný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atomy H</a:t>
            </a:r>
            <a:r>
              <a:rPr lang="cs-CZ" alt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Δ</a:t>
            </a:r>
            <a:r>
              <a:rPr lang="en-US" sz="2000" dirty="0">
                <a:latin typeface="Arial" panose="020B0604020202020204" pitchFamily="34" charset="0"/>
                <a:cs typeface="Arial" panose="020B0604020202020204" pitchFamily="34" charset="0"/>
              </a:rPr>
              <a:t>H =</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430.53 KJ/mol)</a:t>
            </a: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vlivem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a:t>
            </a:r>
            <a:r>
              <a:rPr lang="cs-CZ" altLang="en-US" sz="2000" dirty="0" err="1">
                <a:latin typeface="Arial" panose="020B0604020202020204" pitchFamily="34" charset="0"/>
                <a:cs typeface="Arial" panose="020B0604020202020204" pitchFamily="34" charset="0"/>
              </a:rPr>
              <a:t>ického</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výboje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krátkovlnným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ením</a:t>
            </a: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rychlá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rekombina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uvoln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velkého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množství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tepla</a:t>
            </a: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p>
        </p:txBody>
      </p:sp>
      <p:pic>
        <p:nvPicPr>
          <p:cNvPr id="133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281" y="4183213"/>
            <a:ext cx="2638097"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86797" y="3794425"/>
            <a:ext cx="5275803" cy="369332"/>
          </a:xfrm>
          <a:prstGeom prst="rect">
            <a:avLst/>
          </a:prstGeom>
          <a:noFill/>
        </p:spPr>
        <p:txBody>
          <a:bodyPr wrap="none" rtlCol="0">
            <a:spAutoFit/>
          </a:bodyPr>
          <a:lstStyle/>
          <a:p>
            <a:r>
              <a:rPr lang="cs-CZ" dirty="0">
                <a:latin typeface="Arial" panose="020B0604020202020204" pitchFamily="34" charset="0"/>
                <a:cs typeface="Arial" panose="020B0604020202020204" pitchFamily="34" charset="0"/>
              </a:rPr>
              <a:t>Odštěpuje se při </a:t>
            </a:r>
            <a:r>
              <a:rPr lang="cs-CZ" dirty="0" err="1">
                <a:latin typeface="Arial" panose="020B0604020202020204" pitchFamily="34" charset="0"/>
                <a:cs typeface="Arial" panose="020B0604020202020204" pitchFamily="34" charset="0"/>
              </a:rPr>
              <a:t>radiálových</a:t>
            </a:r>
            <a:r>
              <a:rPr lang="cs-CZ" dirty="0">
                <a:latin typeface="Arial" panose="020B0604020202020204" pitchFamily="34" charset="0"/>
                <a:cs typeface="Arial" panose="020B0604020202020204" pitchFamily="34" charset="0"/>
              </a:rPr>
              <a:t> reakcích uhlovodíků </a:t>
            </a:r>
          </a:p>
        </p:txBody>
      </p:sp>
    </p:spTree>
    <p:extLst>
      <p:ext uri="{BB962C8B-B14F-4D97-AF65-F5344CB8AC3E}">
        <p14:creationId xmlns:p14="http://schemas.microsoft.com/office/powerpoint/2010/main" val="3500754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81001"/>
            <a:ext cx="8229600" cy="715963"/>
          </a:xfrm>
        </p:spPr>
        <p:txBody>
          <a:bodyPr>
            <a:normAutofit/>
          </a:bodyPr>
          <a:lstStyle/>
          <a:p>
            <a:r>
              <a:rPr lang="cs-CZ" sz="3200" dirty="0"/>
              <a:t>Vodíková bomba</a:t>
            </a:r>
          </a:p>
        </p:txBody>
      </p:sp>
      <p:pic>
        <p:nvPicPr>
          <p:cNvPr id="159746" name="Picture 2" descr="VÃ½sledek obrÃ¡zku pro deuterium nuclear b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2"/>
            <a:ext cx="3810000" cy="2533023"/>
          </a:xfrm>
          <a:prstGeom prst="rect">
            <a:avLst/>
          </a:prstGeom>
          <a:noFill/>
          <a:extLst>
            <a:ext uri="{909E8E84-426E-40DD-AFC4-6F175D3DCCD1}">
              <a14:hiddenFill xmlns:a14="http://schemas.microsoft.com/office/drawing/2010/main">
                <a:solidFill>
                  <a:srgbClr val="FFFFFF"/>
                </a:solidFill>
              </a14:hiddenFill>
            </a:ext>
          </a:extLst>
        </p:spPr>
      </p:pic>
      <p:pic>
        <p:nvPicPr>
          <p:cNvPr id="159748" name="Picture 4" descr="VÃ½sledek obrÃ¡zku pro deuterium nuclear b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1" y="2168311"/>
            <a:ext cx="4705351" cy="1981645"/>
          </a:xfrm>
          <a:prstGeom prst="rect">
            <a:avLst/>
          </a:prstGeom>
          <a:noFill/>
          <a:extLst>
            <a:ext uri="{909E8E84-426E-40DD-AFC4-6F175D3DCCD1}">
              <a14:hiddenFill xmlns:a14="http://schemas.microsoft.com/office/drawing/2010/main">
                <a:solidFill>
                  <a:srgbClr val="FFFFFF"/>
                </a:solidFill>
              </a14:hiddenFill>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3" y="4213384"/>
            <a:ext cx="4201321" cy="211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24805" y="2362203"/>
            <a:ext cx="3916944"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První</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vodíková</a:t>
            </a:r>
            <a:r>
              <a:rPr lang="en-US" sz="2000" dirty="0">
                <a:latin typeface="Arial" panose="020B0604020202020204" pitchFamily="34" charset="0"/>
                <a:cs typeface="Arial" panose="020B0604020202020204" pitchFamily="34" charset="0"/>
              </a:rPr>
              <a:t> bomb</a:t>
            </a:r>
            <a:r>
              <a:rPr lang="cs-CZ" sz="2000" dirty="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1</a:t>
            </a:r>
            <a:r>
              <a:rPr lang="cs-CZ" sz="2000" dirty="0">
                <a:latin typeface="Arial" panose="020B0604020202020204" pitchFamily="34" charset="0"/>
                <a:cs typeface="Arial" panose="020B0604020202020204" pitchFamily="34" charset="0"/>
              </a:rPr>
              <a:t>. 11.</a:t>
            </a:r>
            <a:r>
              <a:rPr lang="en-US" sz="2000" dirty="0">
                <a:latin typeface="Arial" panose="020B0604020202020204" pitchFamily="34" charset="0"/>
                <a:cs typeface="Arial" panose="020B0604020202020204" pitchFamily="34" charset="0"/>
              </a:rPr>
              <a:t> 1952</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Marshall</a:t>
            </a:r>
            <a:r>
              <a:rPr lang="cs-CZ" sz="2000" dirty="0">
                <a:latin typeface="Arial" panose="020B0604020202020204" pitchFamily="34" charset="0"/>
                <a:cs typeface="Arial" panose="020B0604020202020204" pitchFamily="34" charset="0"/>
              </a:rPr>
              <a:t>ovy ostrovy, síla několik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megat</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n TNT. </a:t>
            </a:r>
            <a:endParaRPr lang="cs-CZ" sz="2000" dirty="0">
              <a:latin typeface="Arial" panose="020B0604020202020204" pitchFamily="34" charset="0"/>
              <a:cs typeface="Arial" panose="020B0604020202020204" pitchFamily="34" charset="0"/>
            </a:endParaRPr>
          </a:p>
        </p:txBody>
      </p:sp>
      <p:sp>
        <p:nvSpPr>
          <p:cNvPr id="7" name="Obdélník 6"/>
          <p:cNvSpPr/>
          <p:nvPr/>
        </p:nvSpPr>
        <p:spPr>
          <a:xfrm>
            <a:off x="403731" y="1244977"/>
            <a:ext cx="8445793"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patří mezi zbraně hromadného ničení. Její účinky jsou mnohem ničivější než účinky atomové bomby.</a:t>
            </a:r>
          </a:p>
        </p:txBody>
      </p:sp>
    </p:spTree>
    <p:extLst>
      <p:ext uri="{BB962C8B-B14F-4D97-AF65-F5344CB8AC3E}">
        <p14:creationId xmlns:p14="http://schemas.microsoft.com/office/powerpoint/2010/main" val="4148934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VÃ½sledek obrÃ¡zku pro tritium b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3"/>
            <a:ext cx="6781800" cy="5086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436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667" y="1253664"/>
            <a:ext cx="3831840" cy="376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13493" y="1406064"/>
            <a:ext cx="5181601" cy="409342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reaktoru vzniká při záchytu neutronů na lehkých prvcích obsažených v jaderném palivu nebo chladivu. </a:t>
            </a: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a:t>
            </a:r>
            <a:r>
              <a:rPr lang="cs-CZ" sz="2000" b="1" dirty="0">
                <a:latin typeface="Arial" panose="020B0604020202020204" pitchFamily="34" charset="0"/>
                <a:cs typeface="Arial" panose="020B0604020202020204" pitchFamily="34" charset="0"/>
              </a:rPr>
              <a:t>chladivu</a:t>
            </a:r>
            <a:r>
              <a:rPr lang="cs-CZ" sz="2000" dirty="0">
                <a:latin typeface="Arial" panose="020B0604020202020204" pitchFamily="34" charset="0"/>
                <a:cs typeface="Arial" panose="020B0604020202020204" pitchFamily="34" charset="0"/>
              </a:rPr>
              <a:t> vzniká přímo záchytem na deuteriu (u současných </a:t>
            </a:r>
            <a:r>
              <a:rPr lang="cs-CZ" sz="2000" dirty="0" err="1">
                <a:latin typeface="Arial" panose="020B0604020202020204" pitchFamily="34" charset="0"/>
                <a:cs typeface="Arial" panose="020B0604020202020204" pitchFamily="34" charset="0"/>
              </a:rPr>
              <a:t>lehkovodních</a:t>
            </a:r>
            <a:r>
              <a:rPr lang="cs-CZ" sz="2000" dirty="0">
                <a:latin typeface="Arial" panose="020B0604020202020204" pitchFamily="34" charset="0"/>
                <a:cs typeface="Arial" panose="020B0604020202020204" pitchFamily="34" charset="0"/>
              </a:rPr>
              <a:t> reaktorů zanedbatelný), nebo reakcí na atomech bóru, který se používá k regulaci výkonu reaktoru ve formě kyseliny borité.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Většina tritia se přeměňuje na tzv. tritiovou vodu a stává se součástí normálního koloběhu vody.</a:t>
            </a:r>
          </a:p>
        </p:txBody>
      </p:sp>
      <p:sp>
        <p:nvSpPr>
          <p:cNvPr id="2" name="TextovéPole 1"/>
          <p:cNvSpPr txBox="1"/>
          <p:nvPr/>
        </p:nvSpPr>
        <p:spPr>
          <a:xfrm>
            <a:off x="3086100" y="323192"/>
            <a:ext cx="2971800" cy="523220"/>
          </a:xfrm>
          <a:prstGeom prst="rect">
            <a:avLst/>
          </a:prstGeom>
          <a:noFill/>
        </p:spPr>
        <p:txBody>
          <a:bodyPr wrap="square" rtlCol="0">
            <a:spAutoFit/>
          </a:bodyPr>
          <a:lstStyle/>
          <a:p>
            <a:r>
              <a:rPr lang="cs-CZ" sz="2800" b="1" dirty="0">
                <a:latin typeface="Arial" panose="020B0604020202020204" pitchFamily="34" charset="0"/>
                <a:cs typeface="Arial" panose="020B0604020202020204" pitchFamily="34" charset="0"/>
              </a:rPr>
              <a:t>Jaderná fúze</a:t>
            </a:r>
          </a:p>
        </p:txBody>
      </p:sp>
    </p:spTree>
    <p:extLst>
      <p:ext uri="{BB962C8B-B14F-4D97-AF65-F5344CB8AC3E}">
        <p14:creationId xmlns:p14="http://schemas.microsoft.com/office/powerpoint/2010/main" val="3088123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descr="VÃ½sledek obrÃ¡zku pro tritium b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3"/>
            <a:ext cx="7086600" cy="597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887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52700" y="2076450"/>
            <a:ext cx="3905250" cy="1143000"/>
          </a:xfrm>
        </p:spPr>
        <p:txBody>
          <a:bodyPr/>
          <a:lstStyle/>
          <a:p>
            <a:pPr eaLnBrk="1" hangingPunct="1"/>
            <a:r>
              <a:rPr lang="cs-CZ" altLang="en-US" b="1" dirty="0">
                <a:latin typeface="Times New Roman" pitchFamily="18" charset="0"/>
              </a:rPr>
              <a:t>Vzácné plyny</a:t>
            </a:r>
          </a:p>
        </p:txBody>
      </p:sp>
    </p:spTree>
    <p:extLst>
      <p:ext uri="{BB962C8B-B14F-4D97-AF65-F5344CB8AC3E}">
        <p14:creationId xmlns:p14="http://schemas.microsoft.com/office/powerpoint/2010/main" val="2510638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idx="1"/>
          </p:nvPr>
        </p:nvSpPr>
        <p:spPr>
          <a:xfrm>
            <a:off x="152400" y="685800"/>
            <a:ext cx="8839200" cy="5943600"/>
          </a:xfrm>
        </p:spPr>
        <p:txBody>
          <a:bodyPr>
            <a:normAutofit lnSpcReduction="10000"/>
          </a:bodyPr>
          <a:lstStyle/>
          <a:p>
            <a:pPr marL="0" indent="0">
              <a:buNone/>
            </a:pPr>
            <a:r>
              <a:rPr lang="cs-CZ" altLang="en-US" sz="2000" b="1" dirty="0">
                <a:latin typeface="Arial" panose="020B0604020202020204" pitchFamily="34" charset="0"/>
                <a:cs typeface="Arial" panose="020B0604020202020204" pitchFamily="34" charset="0"/>
              </a:rPr>
              <a:t>He, Ne, Ar, </a:t>
            </a:r>
            <a:r>
              <a:rPr lang="cs-CZ" altLang="en-US" sz="2000" b="1" dirty="0" err="1">
                <a:latin typeface="Arial" panose="020B0604020202020204" pitchFamily="34" charset="0"/>
                <a:cs typeface="Arial" panose="020B0604020202020204" pitchFamily="34" charset="0"/>
              </a:rPr>
              <a:t>Kr</a:t>
            </a:r>
            <a:r>
              <a:rPr lang="cs-CZ"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Xe</a:t>
            </a:r>
            <a:r>
              <a:rPr lang="cs-CZ"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Rn</a:t>
            </a:r>
            <a:endParaRPr lang="cs-CZ" altLang="en-US" sz="2000" b="1" dirty="0">
              <a:latin typeface="Arial" panose="020B0604020202020204" pitchFamily="34" charset="0"/>
              <a:cs typeface="Arial" panose="020B0604020202020204" pitchFamily="34" charset="0"/>
            </a:endParaRP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konfigurace ns</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np</a:t>
            </a:r>
            <a:r>
              <a:rPr lang="cs-CZ" altLang="en-US" sz="2000" baseline="30000" dirty="0">
                <a:latin typeface="Arial" panose="020B0604020202020204" pitchFamily="34" charset="0"/>
                <a:cs typeface="Arial" panose="020B0604020202020204" pitchFamily="34" charset="0"/>
              </a:rPr>
              <a:t>6 </a:t>
            </a:r>
            <a:r>
              <a:rPr lang="cs-CZ" altLang="en-US" sz="2000" dirty="0">
                <a:latin typeface="Arial" panose="020B0604020202020204" pitchFamily="34" charset="0"/>
                <a:cs typeface="Arial" panose="020B0604020202020204" pitchFamily="34" charset="0"/>
              </a:rPr>
              <a:t>- velmi stálá </a:t>
            </a: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velmi vysoké ionizační energie</a:t>
            </a: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málo </a:t>
            </a:r>
            <a:r>
              <a:rPr lang="cs-CZ" altLang="en-US" sz="2000" dirty="0" err="1">
                <a:latin typeface="Arial" panose="020B0604020202020204" pitchFamily="34" charset="0"/>
                <a:cs typeface="Arial" panose="020B0604020202020204" pitchFamily="34" charset="0"/>
              </a:rPr>
              <a:t>deformabilní</a:t>
            </a:r>
            <a:r>
              <a:rPr lang="cs-CZ" altLang="en-US" sz="2000" dirty="0">
                <a:latin typeface="Arial" panose="020B0604020202020204" pitchFamily="34" charset="0"/>
                <a:cs typeface="Arial" panose="020B0604020202020204" pitchFamily="34" charset="0"/>
              </a:rPr>
              <a:t>, diamagnetické, </a:t>
            </a:r>
            <a:r>
              <a:rPr lang="cs-CZ" altLang="en-US" sz="2000" dirty="0" err="1">
                <a:latin typeface="Arial" panose="020B0604020202020204" pitchFamily="34" charset="0"/>
                <a:cs typeface="Arial" panose="020B0604020202020204" pitchFamily="34" charset="0"/>
              </a:rPr>
              <a:t>monoatomické</a:t>
            </a:r>
            <a:r>
              <a:rPr lang="cs-CZ" altLang="en-US" sz="2000" dirty="0">
                <a:latin typeface="Arial" panose="020B0604020202020204" pitchFamily="34" charset="0"/>
                <a:cs typeface="Arial" panose="020B0604020202020204" pitchFamily="34" charset="0"/>
              </a:rPr>
              <a:t> plyny</a:t>
            </a: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slabé van der </a:t>
            </a:r>
            <a:r>
              <a:rPr lang="cs-CZ" altLang="en-US" sz="2000" dirty="0" err="1">
                <a:latin typeface="Arial" panose="020B0604020202020204" pitchFamily="34" charset="0"/>
                <a:cs typeface="Arial" panose="020B0604020202020204" pitchFamily="34" charset="0"/>
              </a:rPr>
              <a:t>Waalsovy</a:t>
            </a:r>
            <a:r>
              <a:rPr lang="cs-CZ" altLang="en-US" sz="2000" dirty="0">
                <a:latin typeface="Arial" panose="020B0604020202020204" pitchFamily="34" charset="0"/>
                <a:cs typeface="Arial" panose="020B0604020202020204" pitchFamily="34" charset="0"/>
              </a:rPr>
              <a:t> síly </a:t>
            </a:r>
            <a:r>
              <a:rPr lang="cs-CZ" altLang="en-US" sz="2000" dirty="0">
                <a:latin typeface="Arial" panose="020B0604020202020204" pitchFamily="34" charset="0"/>
                <a:cs typeface="Arial" panose="020B0604020202020204" pitchFamily="34" charset="0"/>
                <a:sym typeface="Symbol" pitchFamily="18" charset="2"/>
              </a:rPr>
              <a:t> plyny se obtížně zkapalňují</a:t>
            </a:r>
          </a:p>
          <a:p>
            <a:pPr marL="0" indent="0">
              <a:buNone/>
            </a:pPr>
            <a:endParaRPr lang="cs-CZ" altLang="en-US" sz="2000" dirty="0">
              <a:latin typeface="Arial" panose="020B0604020202020204" pitchFamily="34" charset="0"/>
              <a:cs typeface="Arial" panose="020B0604020202020204" pitchFamily="34" charset="0"/>
              <a:sym typeface="Symbol" pitchFamily="18" charset="2"/>
            </a:endParaRPr>
          </a:p>
          <a:p>
            <a:pPr marL="0" indent="0">
              <a:buNone/>
            </a:pPr>
            <a:r>
              <a:rPr lang="cs-CZ" altLang="en-US" sz="2000" dirty="0">
                <a:latin typeface="Arial" panose="020B0604020202020204" pitchFamily="34" charset="0"/>
                <a:cs typeface="Arial" panose="020B0604020202020204" pitchFamily="34" charset="0"/>
                <a:sym typeface="Symbol" pitchFamily="18" charset="2"/>
              </a:rPr>
              <a:t>všechny vlastnosti se mění monotónně:</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 velikost atomů roste se stoupajícím proton. č.</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 IE klesá se stoupajícím proton. č.</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 body tání a varu se zvyšují se stoupajícím proton. č.</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(s velikostí atomů roste </a:t>
            </a:r>
            <a:r>
              <a:rPr lang="cs-CZ" altLang="en-US" sz="2000" dirty="0" err="1">
                <a:latin typeface="Arial" panose="020B0604020202020204" pitchFamily="34" charset="0"/>
                <a:cs typeface="Arial" panose="020B0604020202020204" pitchFamily="34" charset="0"/>
                <a:sym typeface="Symbol" pitchFamily="18" charset="2"/>
              </a:rPr>
              <a:t>polarizibilita</a:t>
            </a:r>
            <a:r>
              <a:rPr lang="cs-CZ" altLang="en-US" sz="2000" dirty="0">
                <a:latin typeface="Arial" panose="020B0604020202020204" pitchFamily="34" charset="0"/>
                <a:cs typeface="Arial" panose="020B0604020202020204" pitchFamily="34" charset="0"/>
                <a:sym typeface="Symbol" pitchFamily="18" charset="2"/>
              </a:rPr>
              <a:t>  a schopnost interakce atomů navzájem, i s jinými atomy  zvyšování bodu varu a tání)</a:t>
            </a:r>
          </a:p>
        </p:txBody>
      </p:sp>
    </p:spTree>
    <p:extLst>
      <p:ext uri="{BB962C8B-B14F-4D97-AF65-F5344CB8AC3E}">
        <p14:creationId xmlns:p14="http://schemas.microsoft.com/office/powerpoint/2010/main" val="3263824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idx="1"/>
          </p:nvPr>
        </p:nvSpPr>
        <p:spPr>
          <a:xfrm>
            <a:off x="381000" y="228602"/>
            <a:ext cx="8229600" cy="4525963"/>
          </a:xfrm>
        </p:spPr>
        <p:txBody>
          <a:bodyPr/>
          <a:lstStyle/>
          <a:p>
            <a:pPr marL="0" indent="0">
              <a:buNone/>
            </a:pPr>
            <a:r>
              <a:rPr lang="cs-CZ" altLang="en-US" sz="2400" dirty="0">
                <a:latin typeface="Times New Roman" pitchFamily="18" charset="0"/>
              </a:rPr>
              <a:t>málo rozpustné v polárních i nepolárních rozpouštědlech</a:t>
            </a:r>
          </a:p>
          <a:p>
            <a:pPr marL="0" indent="0">
              <a:buNone/>
            </a:pPr>
            <a:endParaRPr lang="cs-CZ" altLang="en-US" sz="1000" dirty="0">
              <a:latin typeface="Times New Roman" pitchFamily="18" charset="0"/>
            </a:endParaRPr>
          </a:p>
          <a:p>
            <a:pPr marL="0" indent="0">
              <a:buNone/>
            </a:pPr>
            <a:r>
              <a:rPr lang="cs-CZ" altLang="en-US" sz="2400" dirty="0">
                <a:latin typeface="Times New Roman" pitchFamily="18" charset="0"/>
              </a:rPr>
              <a:t>malá adsorpční schopnost</a:t>
            </a:r>
          </a:p>
          <a:p>
            <a:pPr marL="0" indent="0">
              <a:buNone/>
            </a:pPr>
            <a:endParaRPr lang="cs-CZ" altLang="en-US" sz="1000" dirty="0">
              <a:latin typeface="Times New Roman" pitchFamily="18" charset="0"/>
            </a:endParaRPr>
          </a:p>
          <a:p>
            <a:pPr marL="0" indent="0">
              <a:buNone/>
            </a:pPr>
            <a:r>
              <a:rPr lang="cs-CZ" altLang="en-US" sz="2400" dirty="0">
                <a:latin typeface="Times New Roman" pitchFamily="18" charset="0"/>
              </a:rPr>
              <a:t>bez chuti, zápachu, bezbarvé</a:t>
            </a:r>
          </a:p>
          <a:p>
            <a:pPr marL="0" indent="0">
              <a:buNone/>
            </a:pPr>
            <a:endParaRPr lang="cs-CZ" altLang="en-US" sz="1000" dirty="0">
              <a:latin typeface="Times New Roman" pitchFamily="18" charset="0"/>
            </a:endParaRPr>
          </a:p>
          <a:p>
            <a:pPr marL="0" indent="0">
              <a:buNone/>
            </a:pPr>
            <a:r>
              <a:rPr lang="cs-CZ" altLang="en-US" sz="2400" dirty="0">
                <a:latin typeface="Times New Roman" pitchFamily="18" charset="0"/>
              </a:rPr>
              <a:t>chemicky netečné (známo pouze několik sloučenin, hlavně u těžších homologů)</a:t>
            </a:r>
          </a:p>
          <a:p>
            <a:pPr eaLnBrk="1" hangingPunct="1"/>
            <a:endParaRPr lang="cs-CZ" altLang="en-US" sz="2400" dirty="0">
              <a:latin typeface="Times New Roman" pitchFamily="18" charset="0"/>
            </a:endParaRPr>
          </a:p>
          <a:p>
            <a:pPr eaLnBrk="1" hangingPunct="1"/>
            <a:endParaRPr lang="cs-CZ" altLang="en-US" sz="2400" dirty="0">
              <a:latin typeface="Times New Roman" pitchFamily="18" charset="0"/>
            </a:endParaRPr>
          </a:p>
        </p:txBody>
      </p:sp>
      <p:pic>
        <p:nvPicPr>
          <p:cNvPr id="97282" name="Picture 2" descr="https://s3-us-west-2.amazonaws.com/courses-images/wp-content/uploads/sites/752/2016/09/26194608/noble-20gas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3048002"/>
            <a:ext cx="7086600" cy="350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502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3"/>
          </a:xfrm>
        </p:spPr>
        <p:txBody>
          <a:bodyPr>
            <a:normAutofit/>
          </a:bodyPr>
          <a:lstStyle/>
          <a:p>
            <a:r>
              <a:rPr lang="cs-CZ" sz="3200" b="1" dirty="0"/>
              <a:t>Helium</a:t>
            </a:r>
          </a:p>
        </p:txBody>
      </p:sp>
      <p:sp>
        <p:nvSpPr>
          <p:cNvPr id="5" name="Obdélník 4"/>
          <p:cNvSpPr/>
          <p:nvPr/>
        </p:nvSpPr>
        <p:spPr>
          <a:xfrm>
            <a:off x="220495" y="1219203"/>
            <a:ext cx="8763000" cy="440120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Bezbarvý plyn, bez chuti a zápachu, chemicky zcela inertní</a:t>
            </a:r>
            <a:r>
              <a:rPr lang="en-US" sz="2000" dirty="0">
                <a:latin typeface="Arial" panose="020B0604020202020204" pitchFamily="34" charset="0"/>
                <a:cs typeface="Arial" panose="020B0604020202020204" pitchFamily="34" charset="0"/>
              </a:rPr>
              <a:t>, v</a:t>
            </a:r>
            <a:r>
              <a:rPr lang="cs-CZ" sz="2000" dirty="0">
                <a:latin typeface="Arial" panose="020B0604020202020204" pitchFamily="34" charset="0"/>
                <a:cs typeface="Arial" panose="020B0604020202020204" pitchFamily="34" charset="0"/>
              </a:rPr>
              <a:t>e vodě velmi málo rozpustný</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Přírodní helium je směsí dvou stabilních izotopů: 0,0001 % </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He a 99,999 % </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He. Uměle byly připraveny radioaktivní izotopy helia s nukleonovými čísly 5 až 10.</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Helium je jediná látka, která při nízkých teplotách a normálním tlaku zůstává kapalná až k teplotě absolutní nuly. Pevné helium lze získat pouze za zvýšeného tlaku. Helium má ze všech známých látek nejnižší bod varu.</a:t>
            </a:r>
          </a:p>
          <a:p>
            <a:pPr algn="just"/>
            <a:r>
              <a:rPr lang="en-US"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Helium a i ostatní vzácné plyny mají malé elektrické průrazné napětí, snadno se ionizují a dobře vedou elektrický proud. Toho se využívá při výrobě výbojek. Helium září intenzivně žlutě.</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sp>
        <p:nvSpPr>
          <p:cNvPr id="7" name="Obdélník 6"/>
          <p:cNvSpPr/>
          <p:nvPr/>
        </p:nvSpPr>
        <p:spPr>
          <a:xfrm>
            <a:off x="7239000" y="304800"/>
            <a:ext cx="470000" cy="369332"/>
          </a:xfrm>
          <a:prstGeom prst="rect">
            <a:avLst/>
          </a:prstGeom>
        </p:spPr>
        <p:txBody>
          <a:bodyPr wrap="none">
            <a:spAutoFit/>
          </a:bodyPr>
          <a:lstStyle/>
          <a:p>
            <a:r>
              <a:rPr lang="cs-CZ" dirty="0"/>
              <a:t>1s</a:t>
            </a:r>
            <a:r>
              <a:rPr lang="cs-CZ" baseline="30000" dirty="0"/>
              <a:t>2</a:t>
            </a:r>
            <a:endParaRPr lang="cs-CZ" dirty="0"/>
          </a:p>
        </p:txBody>
      </p:sp>
    </p:spTree>
    <p:extLst>
      <p:ext uri="{BB962C8B-B14F-4D97-AF65-F5344CB8AC3E}">
        <p14:creationId xmlns:p14="http://schemas.microsoft.com/office/powerpoint/2010/main" val="2982750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3"/>
          </a:xfrm>
        </p:spPr>
        <p:txBody>
          <a:bodyPr>
            <a:normAutofit/>
          </a:bodyPr>
          <a:lstStyle/>
          <a:p>
            <a:r>
              <a:rPr lang="cs-CZ" sz="2800" b="1" dirty="0"/>
              <a:t>Helium</a:t>
            </a:r>
            <a:endParaRPr lang="cs-CZ" sz="2800" dirty="0"/>
          </a:p>
        </p:txBody>
      </p:sp>
      <p:sp>
        <p:nvSpPr>
          <p:cNvPr id="4" name="Obdélník 3"/>
          <p:cNvSpPr/>
          <p:nvPr/>
        </p:nvSpPr>
        <p:spPr>
          <a:xfrm>
            <a:off x="162128" y="1447801"/>
            <a:ext cx="8686800" cy="409342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Helium tvoří druhou nejvíce zastoupenou složku vesmírné hmoty. Na Zemi je přítomno jen velmi vzácně. Vzniká jako produkt radioaktivního rozpadu některých prvků. V zemské atmosféře se vyskytuje jen ve vyšších vrstvách a díky své mimořádně nízké hmotnosti postupně z atmosféry vyprchává do meziplanetárního prostoru. V atmosféře Země (do výšky 200 km) tvoří 0,000524 objemových procent (tj. 5,24 </a:t>
            </a:r>
            <a:r>
              <a:rPr lang="cs-CZ" sz="2000" dirty="0" err="1">
                <a:latin typeface="Arial" panose="020B0604020202020204" pitchFamily="34" charset="0"/>
                <a:cs typeface="Arial" panose="020B0604020202020204" pitchFamily="34" charset="0"/>
              </a:rPr>
              <a:t>ppm</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menším množství až 9 % se nachází v zemním plynu, z něhož se také získává vymrazováním. Vzácně vyvěrá helium i trhlinami v zemi, nejznámější oblasti těchto vývěrů leží ve Skalistých horách v USA a v Kanadě. Předpokládá se, že veškeré toto helium je produktem jaderného rozpadu prvků v zemské kůře (částice alfa jsou jádry atomů helia).</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320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97212" y="990603"/>
            <a:ext cx="8382000" cy="2800767"/>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Od roku 1917 se v Severní Americe získává helium z ložisek zemního plynu (zemní plyn z oblasti Texasu, Kansasu a Oklahomy obsahuje až 7 % helia). Od </a:t>
            </a:r>
            <a:r>
              <a:rPr lang="cs-CZ" sz="2000" dirty="0" err="1">
                <a:latin typeface="Arial" panose="020B0604020202020204" pitchFamily="34" charset="0"/>
                <a:cs typeface="Arial" panose="020B0604020202020204" pitchFamily="34" charset="0"/>
              </a:rPr>
              <a:t>methanu</a:t>
            </a:r>
            <a:r>
              <a:rPr lang="cs-CZ" sz="2000" dirty="0">
                <a:latin typeface="Arial" panose="020B0604020202020204" pitchFamily="34" charset="0"/>
                <a:cs typeface="Arial" panose="020B0604020202020204" pitchFamily="34" charset="0"/>
              </a:rPr>
              <a:t> a ostatních plynů se odděluje frakční destilací.</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Další možnost je zahřívání minerálů, ve kterých se helium vyskytuje (</a:t>
            </a:r>
            <a:r>
              <a:rPr lang="cs-CZ" sz="2000" dirty="0" err="1">
                <a:latin typeface="Arial" panose="020B0604020202020204" pitchFamily="34" charset="0"/>
                <a:cs typeface="Arial" panose="020B0604020202020204" pitchFamily="34" charset="0"/>
              </a:rPr>
              <a:t>cleveit</a:t>
            </a:r>
            <a:r>
              <a:rPr lang="cs-CZ" sz="2000" dirty="0">
                <a:latin typeface="Arial" panose="020B0604020202020204" pitchFamily="34" charset="0"/>
                <a:cs typeface="Arial" panose="020B0604020202020204" pitchFamily="34" charset="0"/>
              </a:rPr>
              <a:t>, monazit a </a:t>
            </a:r>
            <a:r>
              <a:rPr lang="cs-CZ" sz="2000" dirty="0" err="1">
                <a:latin typeface="Arial" panose="020B0604020202020204" pitchFamily="34" charset="0"/>
                <a:cs typeface="Arial" panose="020B0604020202020204" pitchFamily="34" charset="0"/>
              </a:rPr>
              <a:t>thorianit</a:t>
            </a:r>
            <a:r>
              <a:rPr lang="cs-CZ" sz="2000" dirty="0">
                <a:latin typeface="Arial" panose="020B0604020202020204" pitchFamily="34" charset="0"/>
                <a:cs typeface="Arial" panose="020B0604020202020204" pitchFamily="34" charset="0"/>
              </a:rPr>
              <a:t>), na teplotou cca 1 200 °C. </a:t>
            </a:r>
          </a:p>
          <a:p>
            <a:endParaRPr lang="cs-CZ" sz="2000" dirty="0"/>
          </a:p>
          <a:p>
            <a:r>
              <a:rPr lang="cs-CZ" dirty="0">
                <a:latin typeface="Arial" panose="020B0604020202020204" pitchFamily="34" charset="0"/>
                <a:cs typeface="Arial" panose="020B0604020202020204" pitchFamily="34" charset="0"/>
              </a:rPr>
              <a:t>Celkové zásoby zemního plynu s obsahem helia se v USA odhadují na 4 miliardy m</a:t>
            </a:r>
            <a:r>
              <a:rPr lang="cs-CZ" baseline="30000" dirty="0">
                <a:latin typeface="Arial" panose="020B0604020202020204" pitchFamily="34" charset="0"/>
                <a:cs typeface="Arial" panose="020B0604020202020204" pitchFamily="34" charset="0"/>
              </a:rPr>
              <a:t>3</a:t>
            </a:r>
            <a:r>
              <a:rPr lang="cs-CZ" dirty="0">
                <a:latin typeface="Arial" panose="020B0604020202020204" pitchFamily="34" charset="0"/>
                <a:cs typeface="Arial" panose="020B0604020202020204" pitchFamily="34" charset="0"/>
              </a:rPr>
              <a:t>, v Alžírsku na 1,8 a v Rusku na 1,7 miliardy m</a:t>
            </a:r>
            <a:r>
              <a:rPr lang="cs-CZ" baseline="30000" dirty="0">
                <a:latin typeface="Arial" panose="020B0604020202020204" pitchFamily="34" charset="0"/>
                <a:cs typeface="Arial" panose="020B0604020202020204" pitchFamily="34" charset="0"/>
              </a:rPr>
              <a:t>3</a:t>
            </a:r>
            <a:r>
              <a:rPr lang="cs-CZ" dirty="0">
                <a:latin typeface="Arial" panose="020B0604020202020204" pitchFamily="34" charset="0"/>
                <a:cs typeface="Arial" panose="020B0604020202020204" pitchFamily="34" charset="0"/>
              </a:rPr>
              <a:t>.</a:t>
            </a:r>
          </a:p>
        </p:txBody>
      </p:sp>
      <p:pic>
        <p:nvPicPr>
          <p:cNvPr id="183298" name="Picture 2" descr="VÃ½sledek obrÃ¡zku pro helium usa qa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87" y="3948452"/>
            <a:ext cx="3276600" cy="2647495"/>
          </a:xfrm>
          <a:prstGeom prst="rect">
            <a:avLst/>
          </a:prstGeom>
          <a:noFill/>
          <a:extLst>
            <a:ext uri="{909E8E84-426E-40DD-AFC4-6F175D3DCCD1}">
              <a14:hiddenFill xmlns:a14="http://schemas.microsoft.com/office/drawing/2010/main">
                <a:solidFill>
                  <a:srgbClr val="FFFFFF"/>
                </a:solidFill>
              </a14:hiddenFill>
            </a:ext>
          </a:extLst>
        </p:spPr>
      </p:pic>
      <p:pic>
        <p:nvPicPr>
          <p:cNvPr id="183300" name="Picture 4" descr="SouvisejÃ­cÃ­ obrÃ¡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372" y="3746474"/>
            <a:ext cx="4743451" cy="2876551"/>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p:cNvSpPr>
            <a:spLocks noGrp="1"/>
          </p:cNvSpPr>
          <p:nvPr>
            <p:ph type="title"/>
          </p:nvPr>
        </p:nvSpPr>
        <p:spPr>
          <a:xfrm>
            <a:off x="457200" y="274638"/>
            <a:ext cx="8229600" cy="715963"/>
          </a:xfrm>
        </p:spPr>
        <p:txBody>
          <a:bodyPr>
            <a:normAutofit/>
          </a:bodyPr>
          <a:lstStyle/>
          <a:p>
            <a:r>
              <a:rPr lang="cs-CZ" sz="2800" b="1" dirty="0"/>
              <a:t>Helium</a:t>
            </a:r>
            <a:endParaRPr lang="cs-CZ" sz="2800" dirty="0"/>
          </a:p>
        </p:txBody>
      </p:sp>
    </p:spTree>
    <p:extLst>
      <p:ext uri="{BB962C8B-B14F-4D97-AF65-F5344CB8AC3E}">
        <p14:creationId xmlns:p14="http://schemas.microsoft.com/office/powerpoint/2010/main" val="302437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 y="141288"/>
            <a:ext cx="8229600" cy="715963"/>
          </a:xfrm>
        </p:spPr>
        <p:txBody>
          <a:bodyPr>
            <a:normAutofit/>
          </a:bodyPr>
          <a:lstStyle/>
          <a:p>
            <a:r>
              <a:rPr lang="cs-CZ" sz="2800" b="1" dirty="0">
                <a:latin typeface="+mn-lt"/>
              </a:rPr>
              <a:t>Svařování atomárním vodíkem</a:t>
            </a:r>
            <a:endParaRPr lang="cs-CZ" sz="2800" dirty="0">
              <a:latin typeface="+mn-lt"/>
            </a:endParaRPr>
          </a:p>
        </p:txBody>
      </p:sp>
      <p:sp>
        <p:nvSpPr>
          <p:cNvPr id="6" name="Obdélník 5"/>
          <p:cNvSpPr/>
          <p:nvPr/>
        </p:nvSpPr>
        <p:spPr>
          <a:xfrm>
            <a:off x="228600" y="777778"/>
            <a:ext cx="8686800" cy="409342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proces obloukového svařování, kdy elektrický oblouk hoří mezi dvěma wolframovými elektrodami v atmosféře vodíku. Proud vodíku prochází elektrickým obloukem, který disociuje molekuly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na atomy díky absorpci velkého množství energie z oblouku:</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 + H·                 </a:t>
            </a:r>
            <a:r>
              <a:rPr lang="el-GR" sz="2000" dirty="0">
                <a:latin typeface="Arial" panose="020B0604020202020204" pitchFamily="34" charset="0"/>
                <a:cs typeface="Arial" panose="020B0604020202020204" pitchFamily="34" charset="0"/>
              </a:rPr>
              <a:t>Δ</a:t>
            </a:r>
            <a:r>
              <a:rPr lang="en-US" sz="2000" dirty="0">
                <a:latin typeface="Arial" panose="020B0604020202020204" pitchFamily="34" charset="0"/>
                <a:cs typeface="Arial" panose="020B0604020202020204" pitchFamily="34" charset="0"/>
              </a:rPr>
              <a:t>H =</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430.53 KJ/mol</a:t>
            </a:r>
          </a:p>
          <a:p>
            <a:pPr algn="just"/>
            <a:r>
              <a:rPr lang="cs-CZ" sz="2000" dirty="0">
                <a:latin typeface="Arial" panose="020B0604020202020204" pitchFamily="34" charset="0"/>
                <a:cs typeface="Arial" panose="020B0604020202020204" pitchFamily="34" charset="0"/>
              </a:rPr>
              <a:t>V okamžiku kdy atomy vodíku dopadnou na relativně chladný podklad (např. svarový kov), dojde k jejich rekombinaci :</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H· + H·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Δ</a:t>
            </a:r>
            <a:r>
              <a:rPr lang="en-US" sz="2000" dirty="0">
                <a:latin typeface="Arial" panose="020B0604020202020204" pitchFamily="34" charset="0"/>
                <a:cs typeface="Arial" panose="020B0604020202020204" pitchFamily="34" charset="0"/>
              </a:rPr>
              <a:t>H = -</a:t>
            </a:r>
            <a:r>
              <a:rPr lang="cs-CZ" sz="2000" dirty="0">
                <a:latin typeface="Arial" panose="020B0604020202020204" pitchFamily="34" charset="0"/>
                <a:cs typeface="Arial" panose="020B0604020202020204" pitchFamily="34" charset="0"/>
              </a:rPr>
              <a:t>430.53 KJ/mol</a:t>
            </a:r>
          </a:p>
          <a:p>
            <a:pPr algn="just"/>
            <a:r>
              <a:rPr lang="cs-CZ" sz="2000" dirty="0">
                <a:latin typeface="Arial" panose="020B0604020202020204" pitchFamily="34" charset="0"/>
                <a:cs typeface="Arial" panose="020B0604020202020204" pitchFamily="34" charset="0"/>
              </a:rPr>
              <a:t>Teplota plamene dosahuje 3400 - 4000 °C. Dosahovaná teplota je postačující pro tavení wolframu a jiných těžkotavitelných prvků. Vodík také působí mj. jako ochranná atmosféra, která chrání roztavený kov před kontaminací nežádoucími prvky, zejména uhlíkem, dusíkem a kyslíkem.</a:t>
            </a:r>
          </a:p>
          <a:p>
            <a:pPr algn="just"/>
            <a:endParaRPr lang="cs-CZ" sz="20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097" y="4610100"/>
            <a:ext cx="2926449" cy="201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228600" y="4871206"/>
            <a:ext cx="4972050"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Molekuly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vyhoří také, ale za uvolnění nižšího objemu tepla.</a:t>
            </a:r>
          </a:p>
        </p:txBody>
      </p:sp>
    </p:spTree>
    <p:extLst>
      <p:ext uri="{BB962C8B-B14F-4D97-AF65-F5344CB8AC3E}">
        <p14:creationId xmlns:p14="http://schemas.microsoft.com/office/powerpoint/2010/main" val="3345989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3"/>
          </a:xfrm>
        </p:spPr>
        <p:txBody>
          <a:bodyPr>
            <a:normAutofit/>
          </a:bodyPr>
          <a:lstStyle/>
          <a:p>
            <a:r>
              <a:rPr lang="en-US" sz="3200" b="1" dirty="0" err="1">
                <a:latin typeface="Arial" panose="020B0604020202020204" pitchFamily="34" charset="0"/>
                <a:cs typeface="Arial" panose="020B0604020202020204" pitchFamily="34" charset="0"/>
              </a:rPr>
              <a:t>Kapaln</a:t>
            </a:r>
            <a:r>
              <a:rPr lang="cs-CZ" sz="3200" b="1" dirty="0">
                <a:latin typeface="Arial" panose="020B0604020202020204" pitchFamily="34" charset="0"/>
                <a:cs typeface="Arial" panose="020B0604020202020204" pitchFamily="34" charset="0"/>
              </a:rPr>
              <a:t>é</a:t>
            </a:r>
            <a:r>
              <a:rPr lang="en-US" sz="3200" b="1" dirty="0">
                <a:latin typeface="Arial" panose="020B0604020202020204" pitchFamily="34" charset="0"/>
                <a:cs typeface="Arial" panose="020B0604020202020204" pitchFamily="34" charset="0"/>
              </a:rPr>
              <a:t> helium</a:t>
            </a:r>
            <a:endParaRPr lang="cs-CZ" sz="3200" b="1" dirty="0">
              <a:latin typeface="Arial" panose="020B0604020202020204" pitchFamily="34" charset="0"/>
              <a:cs typeface="Arial" panose="020B0604020202020204" pitchFamily="34" charset="0"/>
            </a:endParaRPr>
          </a:p>
        </p:txBody>
      </p:sp>
      <p:pic>
        <p:nvPicPr>
          <p:cNvPr id="186370" name="Picture 2" descr="https://upload.wikimedia.org/wikipedia/commons/8/82/F%C3%A1zov%C3%BD_diagr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5554" y="3810003"/>
            <a:ext cx="4661171" cy="294639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04800" y="990603"/>
            <a:ext cx="8763000" cy="347787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Kapalné helium se vyskytuje ve dvou formách – </a:t>
            </a:r>
            <a:r>
              <a:rPr lang="cs-CZ" sz="2000" b="1" dirty="0">
                <a:latin typeface="Arial" panose="020B0604020202020204" pitchFamily="34" charset="0"/>
                <a:cs typeface="Arial" panose="020B0604020202020204" pitchFamily="34" charset="0"/>
              </a:rPr>
              <a:t>helium I</a:t>
            </a:r>
            <a:r>
              <a:rPr lang="cs-CZ" sz="2000" dirty="0">
                <a:latin typeface="Arial" panose="020B0604020202020204" pitchFamily="34" charset="0"/>
                <a:cs typeface="Arial" panose="020B0604020202020204" pitchFamily="34" charset="0"/>
              </a:rPr>
              <a:t> při teplotách 2,1768–4,21 K a </a:t>
            </a:r>
            <a:r>
              <a:rPr lang="cs-CZ" sz="2000" b="1" dirty="0">
                <a:latin typeface="Arial" panose="020B0604020202020204" pitchFamily="34" charset="0"/>
                <a:cs typeface="Arial" panose="020B0604020202020204" pitchFamily="34" charset="0"/>
              </a:rPr>
              <a:t>helium II </a:t>
            </a:r>
            <a:r>
              <a:rPr lang="cs-CZ" sz="2000" dirty="0">
                <a:latin typeface="Arial" panose="020B0604020202020204" pitchFamily="34" charset="0"/>
                <a:cs typeface="Arial" panose="020B0604020202020204" pitchFamily="34" charset="0"/>
              </a:rPr>
              <a:t>při teplotách nižších než 2,1768 K (za normálního tlaku) (tzv. lambda bod). </a:t>
            </a:r>
            <a:r>
              <a:rPr lang="en-US" sz="2000" dirty="0">
                <a:latin typeface="Arial" panose="020B0604020202020204" pitchFamily="34" charset="0"/>
                <a:cs typeface="Arial" panose="020B0604020202020204" pitchFamily="34" charset="0"/>
              </a:rPr>
              <a:t>Ob</a:t>
            </a:r>
            <a:r>
              <a:rPr lang="cs-CZ" sz="2000" dirty="0">
                <a:latin typeface="Arial" panose="020B0604020202020204" pitchFamily="34" charset="0"/>
                <a:cs typeface="Arial" panose="020B0604020202020204" pitchFamily="34" charset="0"/>
              </a:rPr>
              <a:t>ě formy helia se nemohou vyskytovat v jedné nádobě současně vedle sebe</a:t>
            </a:r>
            <a:r>
              <a:rPr lang="en-US" sz="2000" dirty="0">
                <a:latin typeface="Arial" panose="020B0604020202020204" pitchFamily="34" charset="0"/>
                <a:cs typeface="Arial" panose="020B0604020202020204" pitchFamily="34" charset="0"/>
              </a:rPr>
              <a:t>: n</a:t>
            </a:r>
            <a:r>
              <a:rPr lang="cs-CZ" sz="2000" dirty="0">
                <a:latin typeface="Arial" panose="020B0604020202020204" pitchFamily="34" charset="0"/>
                <a:cs typeface="Arial" panose="020B0604020202020204" pitchFamily="34" charset="0"/>
              </a:rPr>
              <a:t>ad lambda teplotou se může vyskytovat pouze helium I a pod lambda teplotou pouze helium II. </a:t>
            </a:r>
            <a:r>
              <a:rPr lang="en-US" sz="2000" dirty="0">
                <a:latin typeface="Arial" panose="020B0604020202020204" pitchFamily="34" charset="0"/>
                <a:cs typeface="Arial" panose="020B0604020202020204" pitchFamily="34" charset="0"/>
              </a:rPr>
              <a:t>H</a:t>
            </a:r>
            <a:r>
              <a:rPr lang="cs-CZ" sz="2000" dirty="0" err="1">
                <a:latin typeface="Arial" panose="020B0604020202020204" pitchFamily="34" charset="0"/>
                <a:cs typeface="Arial" panose="020B0604020202020204" pitchFamily="34" charset="0"/>
              </a:rPr>
              <a:t>elium</a:t>
            </a:r>
            <a:r>
              <a:rPr lang="cs-CZ" sz="2000" dirty="0">
                <a:latin typeface="Arial" panose="020B0604020202020204" pitchFamily="34" charset="0"/>
                <a:cs typeface="Arial" panose="020B0604020202020204" pitchFamily="34" charset="0"/>
              </a:rPr>
              <a:t> I se chová jako běžné tekutiny, helium II </a:t>
            </a:r>
            <a:r>
              <a:rPr lang="en-US" sz="2000" dirty="0">
                <a:latin typeface="Arial" panose="020B0604020202020204" pitchFamily="34" charset="0"/>
                <a:cs typeface="Arial" panose="020B0604020202020204" pitchFamily="34" charset="0"/>
              </a:rPr>
              <a:t>je </a:t>
            </a:r>
            <a:r>
              <a:rPr lang="en-US" sz="2000" dirty="0" err="1">
                <a:latin typeface="Arial" panose="020B0604020202020204" pitchFamily="34" charset="0"/>
                <a:cs typeface="Arial" panose="020B0604020202020204" pitchFamily="34" charset="0"/>
              </a:rPr>
              <a:t>supratekut</a:t>
            </a:r>
            <a:r>
              <a:rPr lang="cs-CZ" sz="2000" dirty="0">
                <a:latin typeface="Arial" panose="020B0604020202020204" pitchFamily="34" charset="0"/>
                <a:cs typeface="Arial" panose="020B0604020202020204" pitchFamily="34" charset="0"/>
              </a:rPr>
              <a:t>é - nemá prakticky žádné vnitřní tření, teče nesmírně rychle, díky kapilárnímu jevu přetéká stěny nádob, vytéká horním koncem do něj ponořené kapiláry (jev zvaný </a:t>
            </a:r>
            <a:r>
              <a:rPr lang="cs-CZ" sz="2000" dirty="0" err="1">
                <a:latin typeface="Arial" panose="020B0604020202020204" pitchFamily="34" charset="0"/>
                <a:cs typeface="Arial" panose="020B0604020202020204" pitchFamily="34" charset="0"/>
              </a:rPr>
              <a:t>fontánový</a:t>
            </a:r>
            <a:r>
              <a:rPr lang="cs-CZ" sz="2000" dirty="0">
                <a:latin typeface="Arial" panose="020B0604020202020204" pitchFamily="34" charset="0"/>
                <a:cs typeface="Arial" panose="020B0604020202020204" pitchFamily="34" charset="0"/>
              </a:rPr>
              <a:t> efekt). Má také největší tepelnou vodivost ze všech doposud známých látek.</a:t>
            </a:r>
          </a:p>
          <a:p>
            <a:pPr algn="just"/>
            <a:endParaRPr lang="cs-CZ" sz="2000" dirty="0">
              <a:latin typeface="Arial" panose="020B0604020202020204" pitchFamily="34" charset="0"/>
              <a:cs typeface="Arial" panose="020B0604020202020204" pitchFamily="34" charset="0"/>
            </a:endParaRPr>
          </a:p>
        </p:txBody>
      </p:sp>
      <p:pic>
        <p:nvPicPr>
          <p:cNvPr id="186372" name="Picture 4" descr="https://upload.wikimedia.org/wikipedia/commons/thumb/b/b7/Helium-II-creep.svg/800px-Helium-II-creep.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4074268"/>
            <a:ext cx="1884579" cy="2617208"/>
          </a:xfrm>
          <a:prstGeom prst="rect">
            <a:avLst/>
          </a:prstGeom>
          <a:noFill/>
          <a:extLst>
            <a:ext uri="{909E8E84-426E-40DD-AFC4-6F175D3DCCD1}">
              <a14:hiddenFill xmlns:a14="http://schemas.microsoft.com/office/drawing/2010/main">
                <a:solidFill>
                  <a:srgbClr val="FFFFFF"/>
                </a:solidFill>
              </a14:hiddenFill>
            </a:ext>
          </a:extLst>
        </p:spPr>
      </p:pic>
      <p:pic>
        <p:nvPicPr>
          <p:cNvPr id="1863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2" y="4572001"/>
            <a:ext cx="1907179" cy="1636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028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72375" y="533401"/>
            <a:ext cx="8686800" cy="286232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Vzhledem ke své extrémně nízké hustotě a inertnímu chování se helium používá k </a:t>
            </a:r>
            <a:r>
              <a:rPr lang="cs-CZ" sz="2000" b="1" dirty="0">
                <a:latin typeface="Arial" panose="020B0604020202020204" pitchFamily="34" charset="0"/>
                <a:cs typeface="Arial" panose="020B0604020202020204" pitchFamily="34" charset="0"/>
              </a:rPr>
              <a:t>plnění balónů a vzducholodí</a:t>
            </a:r>
            <a:r>
              <a:rPr lang="cs-CZ" sz="2000" dirty="0">
                <a:latin typeface="Arial" panose="020B0604020202020204" pitchFamily="34" charset="0"/>
                <a:cs typeface="Arial" panose="020B0604020202020204" pitchFamily="34" charset="0"/>
              </a:rPr>
              <a:t> (náhrada hořlavého vodíku). Nevýhodou je vysoká cena. Navíc má atom helia velmi malý průměr, snadno difunduje skrze pevné materiály a dochází tak ke ztrátám.</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Směsí helia, kyslíku a dusíku se plní </a:t>
            </a:r>
            <a:r>
              <a:rPr lang="cs-CZ" sz="2000" b="1" dirty="0">
                <a:latin typeface="Arial" panose="020B0604020202020204" pitchFamily="34" charset="0"/>
                <a:cs typeface="Arial" panose="020B0604020202020204" pitchFamily="34" charset="0"/>
              </a:rPr>
              <a:t>tlakové láhve </a:t>
            </a:r>
            <a:r>
              <a:rPr lang="cs-CZ" sz="2000" dirty="0">
                <a:latin typeface="Arial" panose="020B0604020202020204" pitchFamily="34" charset="0"/>
                <a:cs typeface="Arial" panose="020B0604020202020204" pitchFamily="34" charset="0"/>
              </a:rPr>
              <a:t>s dýchací směsí (</a:t>
            </a:r>
            <a:r>
              <a:rPr lang="cs-CZ" sz="2000" dirty="0" err="1">
                <a:latin typeface="Arial" panose="020B0604020202020204" pitchFamily="34" charset="0"/>
                <a:cs typeface="Arial" panose="020B0604020202020204" pitchFamily="34" charset="0"/>
              </a:rPr>
              <a:t>helox</a:t>
            </a:r>
            <a:r>
              <a:rPr lang="cs-CZ" sz="2000" dirty="0">
                <a:latin typeface="Arial" panose="020B0604020202020204" pitchFamily="34" charset="0"/>
                <a:cs typeface="Arial" panose="020B0604020202020204" pitchFamily="34" charset="0"/>
              </a:rPr>
              <a:t>), určenou </a:t>
            </a:r>
            <a:r>
              <a:rPr lang="cs-CZ" sz="2000" b="1" dirty="0">
                <a:latin typeface="Arial" panose="020B0604020202020204" pitchFamily="34" charset="0"/>
                <a:cs typeface="Arial" panose="020B0604020202020204" pitchFamily="34" charset="0"/>
              </a:rPr>
              <a:t>pro potápění do velkých hloubek</a:t>
            </a:r>
            <a:r>
              <a:rPr lang="cs-CZ" sz="2000" dirty="0">
                <a:latin typeface="Arial" panose="020B0604020202020204" pitchFamily="34" charset="0"/>
                <a:cs typeface="Arial" panose="020B0604020202020204" pitchFamily="34" charset="0"/>
              </a:rPr>
              <a:t>. Na rozdíl od dusíku totiž ani pod velkým tlakem nezpůsobuje tzv. hloubkové opojení, omezuje vznik otravy kyslíkem a současně zmenšuje riziko kesonové nemoci.</a:t>
            </a:r>
          </a:p>
        </p:txBody>
      </p:sp>
      <p:pic>
        <p:nvPicPr>
          <p:cNvPr id="185348" name="Picture 4" descr="https://upload.wikimedia.org/wikipedia/commons/2/2a/Goodyear-bli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2" y="3505203"/>
            <a:ext cx="5321231" cy="211455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324256" y="5943600"/>
            <a:ext cx="8501975"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Pokud člověk nadechne helium, rezonanční frekvence dýchacích cest se změní a to ovlivní zabarvení hlasu.</a:t>
            </a:r>
            <a:endParaRPr lang="cs-CZ" sz="2000" dirty="0"/>
          </a:p>
        </p:txBody>
      </p:sp>
    </p:spTree>
    <p:extLst>
      <p:ext uri="{BB962C8B-B14F-4D97-AF65-F5344CB8AC3E}">
        <p14:creationId xmlns:p14="http://schemas.microsoft.com/office/powerpoint/2010/main" val="3943809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helium us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2" y="2895600"/>
            <a:ext cx="5936103" cy="310656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600" y="609600"/>
            <a:ext cx="8686800"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Mimořádně nízká teplota varu předurčuje kapalné helium jako jedno ze základních médií pro </a:t>
            </a:r>
            <a:r>
              <a:rPr lang="cs-CZ" sz="2000" b="1" dirty="0">
                <a:latin typeface="Arial" panose="020B0604020202020204" pitchFamily="34" charset="0"/>
                <a:cs typeface="Arial" panose="020B0604020202020204" pitchFamily="34" charset="0"/>
              </a:rPr>
              <a:t>kryogenní techniky</a:t>
            </a:r>
            <a:r>
              <a:rPr lang="cs-CZ" sz="2000" dirty="0">
                <a:latin typeface="Arial" panose="020B0604020202020204" pitchFamily="34" charset="0"/>
                <a:cs typeface="Arial" panose="020B0604020202020204" pitchFamily="34" charset="0"/>
              </a:rPr>
              <a:t>, především pro výzkum i praktické využití supravodivosti a supratekutosti různých materiálů.</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Helium se ve směsi s neonem používá k plnění </a:t>
            </a:r>
            <a:r>
              <a:rPr lang="cs-CZ" sz="2000" b="1" dirty="0">
                <a:latin typeface="Arial" panose="020B0604020202020204" pitchFamily="34" charset="0"/>
                <a:cs typeface="Arial" panose="020B0604020202020204" pitchFamily="34" charset="0"/>
              </a:rPr>
              <a:t>reklamních osvětlovačů</a:t>
            </a:r>
            <a:r>
              <a:rPr lang="cs-CZ" sz="2000" dirty="0">
                <a:latin typeface="Arial" panose="020B0604020202020204" pitchFamily="34" charset="0"/>
                <a:cs typeface="Arial" panose="020B0604020202020204" pitchFamily="34" charset="0"/>
              </a:rPr>
              <a:t>, obloukových lamp a doutnavek. Výboj v heliu má intenzivně žlutou barvu.</a:t>
            </a:r>
          </a:p>
        </p:txBody>
      </p:sp>
      <p:pic>
        <p:nvPicPr>
          <p:cNvPr id="7" name="Picture 2" descr="https://upload.wikimedia.org/wikipedia/commons/thumb/1/1f/HeTube.jpg/800px-HeTub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571" y="3104130"/>
            <a:ext cx="2577831" cy="257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325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VÃ½sledek obrÃ¡zku pro He@C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133601"/>
            <a:ext cx="44196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274638"/>
            <a:ext cx="8229600" cy="563563"/>
          </a:xfrm>
        </p:spPr>
        <p:txBody>
          <a:bodyPr>
            <a:normAutofit fontScale="90000"/>
          </a:bodyPr>
          <a:lstStyle/>
          <a:p>
            <a:r>
              <a:rPr lang="cs-CZ" dirty="0"/>
              <a:t>Sloučeniny h</a:t>
            </a:r>
            <a:r>
              <a:rPr lang="en-US" dirty="0" err="1"/>
              <a:t>eli</a:t>
            </a:r>
            <a:r>
              <a:rPr lang="cs-CZ" dirty="0"/>
              <a:t>a</a:t>
            </a:r>
          </a:p>
        </p:txBody>
      </p:sp>
      <p:pic>
        <p:nvPicPr>
          <p:cNvPr id="2050" name="Picture 2" descr="VÃ½sledek obrÃ¡zku pro helium clath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1" y="1397396"/>
            <a:ext cx="1752379" cy="1038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208282" y="1557063"/>
            <a:ext cx="890565" cy="369332"/>
          </a:xfrm>
          <a:prstGeom prst="rect">
            <a:avLst/>
          </a:prstGeom>
          <a:noFill/>
        </p:spPr>
        <p:txBody>
          <a:bodyPr wrap="none" rtlCol="0">
            <a:spAutoFit/>
          </a:bodyPr>
          <a:lstStyle/>
          <a:p>
            <a:r>
              <a:rPr lang="cs-CZ" dirty="0"/>
              <a:t>hydráty</a:t>
            </a:r>
          </a:p>
        </p:txBody>
      </p:sp>
      <p:sp>
        <p:nvSpPr>
          <p:cNvPr id="5" name="TextovéPole 4"/>
          <p:cNvSpPr txBox="1"/>
          <p:nvPr/>
        </p:nvSpPr>
        <p:spPr>
          <a:xfrm>
            <a:off x="1246191" y="4953000"/>
            <a:ext cx="2068836" cy="369332"/>
          </a:xfrm>
          <a:prstGeom prst="rect">
            <a:avLst/>
          </a:prstGeom>
          <a:noFill/>
        </p:spPr>
        <p:txBody>
          <a:bodyPr wrap="none" rtlCol="0">
            <a:spAutoFit/>
          </a:bodyPr>
          <a:lstStyle/>
          <a:p>
            <a:r>
              <a:rPr lang="cs-CZ" dirty="0" err="1"/>
              <a:t>Adukty</a:t>
            </a:r>
            <a:r>
              <a:rPr lang="cs-CZ" dirty="0"/>
              <a:t> s fullerenem</a:t>
            </a:r>
          </a:p>
        </p:txBody>
      </p:sp>
      <p:sp>
        <p:nvSpPr>
          <p:cNvPr id="6" name="TextovéPole 5"/>
          <p:cNvSpPr txBox="1"/>
          <p:nvPr/>
        </p:nvSpPr>
        <p:spPr>
          <a:xfrm>
            <a:off x="883933" y="5911335"/>
            <a:ext cx="5695790"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He proniká také do struktury s</a:t>
            </a:r>
            <a:r>
              <a:rPr lang="en-US" sz="2000" dirty="0" err="1">
                <a:latin typeface="Arial" panose="020B0604020202020204" pitchFamily="34" charset="0"/>
                <a:cs typeface="Arial" panose="020B0604020202020204" pitchFamily="34" charset="0"/>
              </a:rPr>
              <a:t>ilik</a:t>
            </a:r>
            <a:r>
              <a:rPr lang="cs-CZ" sz="2000" dirty="0" err="1">
                <a:latin typeface="Arial" panose="020B0604020202020204" pitchFamily="34" charset="0"/>
                <a:cs typeface="Arial" panose="020B0604020202020204" pitchFamily="34" charset="0"/>
              </a:rPr>
              <a:t>átů</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perovskitů</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990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3"/>
          </a:xfrm>
        </p:spPr>
        <p:txBody>
          <a:bodyPr>
            <a:normAutofit/>
          </a:bodyPr>
          <a:lstStyle/>
          <a:p>
            <a:r>
              <a:rPr lang="cs-CZ" sz="3200" b="1" dirty="0"/>
              <a:t>Neon</a:t>
            </a:r>
          </a:p>
        </p:txBody>
      </p:sp>
      <p:sp>
        <p:nvSpPr>
          <p:cNvPr id="4" name="Obdélník 3"/>
          <p:cNvSpPr/>
          <p:nvPr/>
        </p:nvSpPr>
        <p:spPr>
          <a:xfrm>
            <a:off x="168613" y="990601"/>
            <a:ext cx="88392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Bezbarvý plyn, bez chuti a zápachu, nereaktivní, naprosto inertní. Přírodní neon je směsí tří stabilních izotopů, největší podíl (90,92%) zaujímá izotop </a:t>
            </a:r>
            <a:r>
              <a:rPr lang="cs-CZ" sz="2000" baseline="30000" dirty="0">
                <a:latin typeface="Arial" panose="020B0604020202020204" pitchFamily="34" charset="0"/>
                <a:cs typeface="Arial" panose="020B0604020202020204" pitchFamily="34" charset="0"/>
              </a:rPr>
              <a:t>20</a:t>
            </a:r>
            <a:r>
              <a:rPr lang="cs-CZ" sz="2000" dirty="0">
                <a:latin typeface="Arial" panose="020B0604020202020204" pitchFamily="34" charset="0"/>
                <a:cs typeface="Arial" panose="020B0604020202020204" pitchFamily="34" charset="0"/>
              </a:rPr>
              <a:t>Ne.</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Neon se snadno ionizuje, a v ionizovaném stavu intenzivně září. </a:t>
            </a:r>
          </a:p>
        </p:txBody>
      </p:sp>
      <p:sp>
        <p:nvSpPr>
          <p:cNvPr id="5" name="Obdélník 4"/>
          <p:cNvSpPr/>
          <p:nvPr/>
        </p:nvSpPr>
        <p:spPr>
          <a:xfrm>
            <a:off x="7086601" y="381000"/>
            <a:ext cx="1293944" cy="369332"/>
          </a:xfrm>
          <a:prstGeom prst="rect">
            <a:avLst/>
          </a:prstGeom>
        </p:spPr>
        <p:txBody>
          <a:bodyPr wrap="none">
            <a:spAutoFit/>
          </a:bodyPr>
          <a:lstStyle/>
          <a:p>
            <a:r>
              <a:rPr lang="cs-CZ" dirty="0"/>
              <a:t>[He] 2s</a:t>
            </a:r>
            <a:r>
              <a:rPr lang="cs-CZ" baseline="30000" dirty="0"/>
              <a:t>2</a:t>
            </a:r>
            <a:r>
              <a:rPr lang="cs-CZ" dirty="0"/>
              <a:t> 2p</a:t>
            </a:r>
            <a:r>
              <a:rPr lang="cs-CZ" baseline="30000" dirty="0"/>
              <a:t>6</a:t>
            </a:r>
            <a:endParaRPr lang="cs-CZ" dirty="0"/>
          </a:p>
        </p:txBody>
      </p:sp>
      <p:sp>
        <p:nvSpPr>
          <p:cNvPr id="6" name="Obdélník 5"/>
          <p:cNvSpPr/>
          <p:nvPr/>
        </p:nvSpPr>
        <p:spPr>
          <a:xfrm>
            <a:off x="144295" y="4648202"/>
            <a:ext cx="8686800"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Je přítomen v zemské atmosféře v koncentraci přibližně 0,001 8 % (Ve 100 litrech vzduchu je přibližně 1,82 ml neonu), je tedy po argonu druhým nejrozšířenějším vzácným plynem v zemské atmosféře a pátým nejrozšířenějším plynem v suchém vzduchu. </a:t>
            </a:r>
          </a:p>
          <a:p>
            <a:pPr algn="just"/>
            <a:r>
              <a:rPr lang="cs-CZ" sz="2000" dirty="0">
                <a:latin typeface="Arial" panose="020B0604020202020204" pitchFamily="34" charset="0"/>
                <a:cs typeface="Arial" panose="020B0604020202020204" pitchFamily="34" charset="0"/>
              </a:rPr>
              <a:t>   Je získáván frakční destilací zkapalněného vzduchu nebo frakční adsorpcí na aktivní uhlí, při teplotách kapalného vzduchu.</a:t>
            </a:r>
          </a:p>
        </p:txBody>
      </p:sp>
      <p:sp>
        <p:nvSpPr>
          <p:cNvPr id="7" name="Obdélník 6"/>
          <p:cNvSpPr/>
          <p:nvPr/>
        </p:nvSpPr>
        <p:spPr>
          <a:xfrm>
            <a:off x="286967" y="3048003"/>
            <a:ext cx="3733800"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Chemické sloučeniny neonu nejsou známy, ale vytváří hydráty</a:t>
            </a:r>
            <a:endParaRPr lang="cs-CZ" sz="2000" dirty="0"/>
          </a:p>
        </p:txBody>
      </p:sp>
      <p:pic>
        <p:nvPicPr>
          <p:cNvPr id="8" name="Picture 2" descr="https://upload.wikimedia.org/wikipedia/commons/thumb/9/91/Ne-water_clathrate.png/800px-Ne-water_clathra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0770" y="2621818"/>
            <a:ext cx="2057401" cy="2000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48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3" y="685802"/>
            <a:ext cx="8800289"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Elektrickým výbojem v prostředí neonu o tlaku několik torrů (okolo 1% atmosférického tlaku) vzniká intenzivní světelné záření oranžově-červené (šarlatové) barvy. Tohoto jevu se využívá pří výrobě výbojek (tzv. neonek).</a:t>
            </a:r>
          </a:p>
        </p:txBody>
      </p:sp>
      <p:pic>
        <p:nvPicPr>
          <p:cNvPr id="189442" name="Picture 2" descr="https://upload.wikimedia.org/wikipedia/commons/thumb/8/88/NeTube.jpg/800px-NeTub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3" y="4114803"/>
            <a:ext cx="2515847" cy="251584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65891" y="1868033"/>
            <a:ext cx="8574559" cy="224676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Neonové trubice </a:t>
            </a:r>
            <a:r>
              <a:rPr lang="cs-CZ" sz="2000" dirty="0">
                <a:latin typeface="Arial" panose="020B0604020202020204" pitchFamily="34" charset="0"/>
                <a:cs typeface="Arial" panose="020B0604020202020204" pitchFamily="34" charset="0"/>
              </a:rPr>
              <a:t>se používají v různých oblastech elektrotechniky (usměrňovače, pojistky, reduktory napětí…).</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Kapalný neon se využívá v </a:t>
            </a:r>
            <a:r>
              <a:rPr lang="cs-CZ" sz="2000" b="1" dirty="0">
                <a:latin typeface="Arial" panose="020B0604020202020204" pitchFamily="34" charset="0"/>
                <a:cs typeface="Arial" panose="020B0604020202020204" pitchFamily="34" charset="0"/>
              </a:rPr>
              <a:t>kryogenní technice </a:t>
            </a:r>
            <a:r>
              <a:rPr lang="cs-CZ" sz="2000" dirty="0">
                <a:latin typeface="Arial" panose="020B0604020202020204" pitchFamily="34" charset="0"/>
                <a:cs typeface="Arial" panose="020B0604020202020204" pitchFamily="34" charset="0"/>
              </a:rPr>
              <a:t>jako náhrada dražšího a obtížněji připravitelného kapalného helia.</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Neon slouží i jako </a:t>
            </a:r>
            <a:r>
              <a:rPr lang="cs-CZ" sz="2000" b="1" dirty="0">
                <a:latin typeface="Arial" panose="020B0604020202020204" pitchFamily="34" charset="0"/>
                <a:cs typeface="Arial" panose="020B0604020202020204" pitchFamily="34" charset="0"/>
              </a:rPr>
              <a:t>náplň do </a:t>
            </a:r>
            <a:r>
              <a:rPr lang="cs-CZ" sz="2000" dirty="0">
                <a:latin typeface="Arial" panose="020B0604020202020204" pitchFamily="34" charset="0"/>
                <a:cs typeface="Arial" panose="020B0604020202020204" pitchFamily="34" charset="0"/>
              </a:rPr>
              <a:t>některých typů </a:t>
            </a:r>
            <a:r>
              <a:rPr lang="cs-CZ" sz="2000" b="1" dirty="0">
                <a:latin typeface="Arial" panose="020B0604020202020204" pitchFamily="34" charset="0"/>
                <a:cs typeface="Arial" panose="020B0604020202020204" pitchFamily="34" charset="0"/>
              </a:rPr>
              <a:t>laserů</a:t>
            </a:r>
            <a:r>
              <a:rPr lang="cs-CZ" sz="2000" dirty="0">
                <a:latin typeface="Arial" panose="020B0604020202020204" pitchFamily="34" charset="0"/>
                <a:cs typeface="Arial" panose="020B0604020202020204" pitchFamily="34" charset="0"/>
              </a:rPr>
              <a:t>.</a:t>
            </a:r>
          </a:p>
        </p:txBody>
      </p:sp>
      <p:pic>
        <p:nvPicPr>
          <p:cNvPr id="189444" name="Picture 4" descr="SouvisejÃ­cÃ­ obrÃ¡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89" y="4219227"/>
            <a:ext cx="2153056" cy="2411423"/>
          </a:xfrm>
          <a:prstGeom prst="rect">
            <a:avLst/>
          </a:prstGeom>
          <a:noFill/>
          <a:extLst>
            <a:ext uri="{909E8E84-426E-40DD-AFC4-6F175D3DCCD1}">
              <a14:hiddenFill xmlns:a14="http://schemas.microsoft.com/office/drawing/2010/main">
                <a:solidFill>
                  <a:srgbClr val="FFFFFF"/>
                </a:solidFill>
              </a14:hiddenFill>
            </a:ext>
          </a:extLst>
        </p:spPr>
      </p:pic>
      <p:pic>
        <p:nvPicPr>
          <p:cNvPr id="189446" name="Picture 6" descr="SouvisejÃ­cÃ­ obrÃ¡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385771"/>
            <a:ext cx="2362200" cy="228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595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9632" y="168614"/>
            <a:ext cx="8229600" cy="750332"/>
          </a:xfrm>
        </p:spPr>
        <p:txBody>
          <a:bodyPr>
            <a:normAutofit/>
          </a:bodyPr>
          <a:lstStyle/>
          <a:p>
            <a:r>
              <a:rPr lang="cs-CZ" b="1" dirty="0"/>
              <a:t>Argon</a:t>
            </a:r>
          </a:p>
        </p:txBody>
      </p:sp>
      <p:sp>
        <p:nvSpPr>
          <p:cNvPr id="4" name="Obdélník 3"/>
          <p:cNvSpPr/>
          <p:nvPr/>
        </p:nvSpPr>
        <p:spPr>
          <a:xfrm>
            <a:off x="215631" y="990602"/>
            <a:ext cx="87630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Bezbarvý plyn, bez chuti a zápachu, velmi málo reaktivní. Rozpustný ve vodě (rozpustnější než kyslík). Lépe se rozpouští v nepolárních organických rozpouštědlech. Argon lze adsorbovat na aktivním uhlí.</a:t>
            </a:r>
          </a:p>
          <a:p>
            <a:pPr algn="just"/>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273997" y="3657602"/>
            <a:ext cx="5674468"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Argon je hojně zastoupen v zemské atmosféře. Tvoří přibližně její 1 % (ve 100 l vzduchu je 934 ml argonu) je proto poměrně snadno získáván frakční destilací zkapalněného vzduchu nebo frakční adsorpcí na aktivní uhlí při teplotě kapalného vzduchu.</a:t>
            </a:r>
          </a:p>
        </p:txBody>
      </p:sp>
      <p:sp>
        <p:nvSpPr>
          <p:cNvPr id="6" name="Obdélník 5"/>
          <p:cNvSpPr/>
          <p:nvPr/>
        </p:nvSpPr>
        <p:spPr>
          <a:xfrm>
            <a:off x="7315203" y="533400"/>
            <a:ext cx="1298753" cy="369332"/>
          </a:xfrm>
          <a:prstGeom prst="rect">
            <a:avLst/>
          </a:prstGeom>
        </p:spPr>
        <p:txBody>
          <a:bodyPr wrap="none">
            <a:spAutoFit/>
          </a:bodyPr>
          <a:lstStyle/>
          <a:p>
            <a:r>
              <a:rPr lang="cs-CZ" dirty="0"/>
              <a:t>[Ne] 3s</a:t>
            </a:r>
            <a:r>
              <a:rPr lang="cs-CZ" baseline="30000" dirty="0"/>
              <a:t>2</a:t>
            </a:r>
            <a:r>
              <a:rPr lang="cs-CZ" dirty="0"/>
              <a:t> 3p</a:t>
            </a:r>
            <a:r>
              <a:rPr lang="cs-CZ" baseline="30000" dirty="0"/>
              <a:t>6</a:t>
            </a:r>
            <a:endParaRPr lang="cs-CZ" dirty="0"/>
          </a:p>
        </p:txBody>
      </p:sp>
      <p:sp>
        <p:nvSpPr>
          <p:cNvPr id="7" name="Obdélník 6"/>
          <p:cNvSpPr/>
          <p:nvPr/>
        </p:nvSpPr>
        <p:spPr>
          <a:xfrm>
            <a:off x="332363" y="2133602"/>
            <a:ext cx="8646268"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Argon se stejně jako ostatní vzácné plyny snadno ionizuje, a v ionizovaném stavu září. Toho se využívá v osvětlovací technice. Argon září při větší koncentraci červeně, při nižších přechází přes fialovou a modrou až k bílé barvě.</a:t>
            </a:r>
          </a:p>
        </p:txBody>
      </p:sp>
      <p:pic>
        <p:nvPicPr>
          <p:cNvPr id="8" name="Picture 2" descr="https://upload.wikimedia.org/wikipedia/commons/thumb/2/2f/ArTube.jpg/800px-ArTub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8427" y="3217396"/>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308043" y="5791201"/>
            <a:ext cx="6854759"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Sloučenina argonu – </a:t>
            </a:r>
            <a:r>
              <a:rPr lang="cs-CZ" sz="2000" b="1" dirty="0" err="1">
                <a:latin typeface="Arial" panose="020B0604020202020204" pitchFamily="34" charset="0"/>
                <a:cs typeface="Arial" panose="020B0604020202020204" pitchFamily="34" charset="0"/>
              </a:rPr>
              <a:t>HArF</a:t>
            </a:r>
            <a:r>
              <a:rPr lang="cs-CZ" sz="2000" dirty="0">
                <a:latin typeface="Arial" panose="020B0604020202020204" pitchFamily="34" charset="0"/>
                <a:cs typeface="Arial" panose="020B0604020202020204" pitchFamily="34" charset="0"/>
              </a:rPr>
              <a:t>. Vzniká reakcí argonu s fluorovodíkem při teplotě 8 K. Je stabilní do teploty 40 K.</a:t>
            </a:r>
          </a:p>
        </p:txBody>
      </p:sp>
    </p:spTree>
    <p:extLst>
      <p:ext uri="{BB962C8B-B14F-4D97-AF65-F5344CB8AC3E}">
        <p14:creationId xmlns:p14="http://schemas.microsoft.com/office/powerpoint/2010/main" val="3813439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3"/>
            <a:ext cx="8839200" cy="3416320"/>
          </a:xfrm>
          <a:prstGeom prst="rect">
            <a:avLst/>
          </a:prstGeom>
        </p:spPr>
        <p:txBody>
          <a:bodyPr wrap="square">
            <a:spAutoFit/>
          </a:bodyPr>
          <a:lstStyle/>
          <a:p>
            <a:r>
              <a:rPr lang="cs-CZ" dirty="0"/>
              <a:t>Inertních vlastností argonu se využívá při </a:t>
            </a:r>
            <a:r>
              <a:rPr lang="cs-CZ" b="1" dirty="0"/>
              <a:t>svařování kovů</a:t>
            </a:r>
            <a:r>
              <a:rPr lang="cs-CZ" dirty="0"/>
              <a:t>, kde tvoří </a:t>
            </a:r>
            <a:r>
              <a:rPr lang="cs-CZ" b="1" dirty="0"/>
              <a:t>ochrannou atmosféru</a:t>
            </a:r>
            <a:r>
              <a:rPr lang="cs-CZ" dirty="0"/>
              <a:t> kolem roztaveného kovu (zabraňuje vzniku oxidů a nitridů a tím zhoršování mechanických vlastností svaru). V </a:t>
            </a:r>
            <a:r>
              <a:rPr lang="cs-CZ" b="1" dirty="0"/>
              <a:t>metalurgii </a:t>
            </a:r>
            <a:r>
              <a:rPr lang="cs-CZ" dirty="0"/>
              <a:t>se ochranná atmosféra argonu nasazuje při tavení slitin hliníku, titanu, mědi, platinových kovů a dalších.</a:t>
            </a:r>
          </a:p>
          <a:p>
            <a:endParaRPr lang="cs-CZ" dirty="0"/>
          </a:p>
          <a:p>
            <a:r>
              <a:rPr lang="cs-CZ" dirty="0"/>
              <a:t>Růst krystalů superčistého křemíku a germania pro výrobu polovodičových součástek pro výpočetní techniku se uskutečňuje v atmosféře velmi čistého argonu.</a:t>
            </a:r>
          </a:p>
          <a:p>
            <a:endParaRPr lang="cs-CZ" dirty="0"/>
          </a:p>
          <a:p>
            <a:r>
              <a:rPr lang="cs-CZ" dirty="0"/>
              <a:t>Argon se ve směsi s dusíkem používá jako ochranná atmosféra žárovek a jako prostředí pro uchovávání potravin. V této směsi se také používá k plnění sáčků (například brambůrek), které jsou takto ochráněny před zvlhnutím a před rozmačkáním.</a:t>
            </a:r>
          </a:p>
          <a:p>
            <a:endParaRPr lang="cs-CZ" dirty="0"/>
          </a:p>
        </p:txBody>
      </p:sp>
      <p:sp>
        <p:nvSpPr>
          <p:cNvPr id="5" name="AutoShape 6" descr="VÃ½sledek obrÃ¡zku pro argon application"/>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9047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551" y="3721123"/>
            <a:ext cx="5057275" cy="283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a:extLst>
              <a:ext uri="{FF2B5EF4-FFF2-40B4-BE49-F238E27FC236}">
                <a16:creationId xmlns:a16="http://schemas.microsoft.com/office/drawing/2014/main" id="{9CF990C8-5031-4517-8360-5410926F8BC9}"/>
              </a:ext>
            </a:extLst>
          </p:cNvPr>
          <p:cNvSpPr txBox="1"/>
          <p:nvPr/>
        </p:nvSpPr>
        <p:spPr>
          <a:xfrm>
            <a:off x="257174" y="3721123"/>
            <a:ext cx="3343276" cy="1754326"/>
          </a:xfrm>
          <a:prstGeom prst="rect">
            <a:avLst/>
          </a:prstGeom>
          <a:noFill/>
        </p:spPr>
        <p:txBody>
          <a:bodyPr wrap="square">
            <a:spAutoFit/>
          </a:bodyPr>
          <a:lstStyle/>
          <a:p>
            <a:pPr algn="just"/>
            <a:r>
              <a:rPr lang="cs-CZ" dirty="0"/>
              <a:t>Čistého argonu se používá ve výbojkách, elektrických obloucích a doutnavých trubicích, kde podle koncentrace dokáže vytvořit červenou, fialovou, modrou a bílou barvu.</a:t>
            </a:r>
          </a:p>
        </p:txBody>
      </p:sp>
    </p:spTree>
    <p:extLst>
      <p:ext uri="{BB962C8B-B14F-4D97-AF65-F5344CB8AC3E}">
        <p14:creationId xmlns:p14="http://schemas.microsoft.com/office/powerpoint/2010/main" val="3052318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92163"/>
          </a:xfrm>
        </p:spPr>
        <p:txBody>
          <a:bodyPr>
            <a:normAutofit/>
          </a:bodyPr>
          <a:lstStyle/>
          <a:p>
            <a:r>
              <a:rPr lang="cs-CZ" sz="3200" b="1" dirty="0"/>
              <a:t>Krypton</a:t>
            </a:r>
          </a:p>
        </p:txBody>
      </p:sp>
      <p:sp>
        <p:nvSpPr>
          <p:cNvPr id="4" name="Obdélník 3"/>
          <p:cNvSpPr/>
          <p:nvPr/>
        </p:nvSpPr>
        <p:spPr>
          <a:xfrm>
            <a:off x="188068" y="1295403"/>
            <a:ext cx="8839200" cy="470898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Bezbarvý plyn, bez chuti a zápachu, nereaktivní, téměř inertní.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Chemické sloučeniny tvoří pouze vzácně s fluorem a kyslíkem, všechny jsou velmi nestálé a jsou mimořádně silnými oxidačními činidly. </a:t>
            </a:r>
          </a:p>
          <a:p>
            <a:pPr algn="just"/>
            <a:endParaRPr lang="cs-CZ" sz="2000" dirty="0">
              <a:latin typeface="Arial" panose="020B0604020202020204" pitchFamily="34" charset="0"/>
              <a:cs typeface="Arial" panose="020B0604020202020204" pitchFamily="34" charset="0"/>
            </a:endParaRPr>
          </a:p>
          <a:p>
            <a:pPr algn="just"/>
            <a:r>
              <a:rPr lang="cs-CZ" altLang="en-US" sz="2000" dirty="0">
                <a:latin typeface="Arial" panose="020B0604020202020204" pitchFamily="34" charset="0"/>
                <a:cs typeface="Arial" panose="020B0604020202020204" pitchFamily="34" charset="0"/>
              </a:rPr>
              <a:t>     KrF</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bílá krystalická látka, silné fluorační činidlo</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Krypton se na rozdíl od předchozích vzácných plynů rozpouští dobře ve vodě a ještě lépe v nepolárních organických rozpouštědlech. Krypton je možno při velmi nízkých teplotách zachytit na aktivním uhlí.</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Krypton se stejně jako ostatní vzácné plyny snadno ionizuje, a v ionizovaném stavu září. Toho se využívá v osvětlovací technice. Světlo vzniklé výbojem v kryptonu má zelenavě až světle fialovou barvu, která zřeďováním kryptonu </a:t>
            </a:r>
          </a:p>
        </p:txBody>
      </p:sp>
      <p:sp>
        <p:nvSpPr>
          <p:cNvPr id="5" name="Obdélník 4"/>
          <p:cNvSpPr/>
          <p:nvPr/>
        </p:nvSpPr>
        <p:spPr>
          <a:xfrm>
            <a:off x="6477000" y="457200"/>
            <a:ext cx="1696298" cy="369332"/>
          </a:xfrm>
          <a:prstGeom prst="rect">
            <a:avLst/>
          </a:prstGeom>
        </p:spPr>
        <p:txBody>
          <a:bodyPr wrap="none">
            <a:spAutoFit/>
          </a:bodyPr>
          <a:lstStyle/>
          <a:p>
            <a:r>
              <a:rPr lang="cs-CZ" dirty="0"/>
              <a:t>[Ar] 3d</a:t>
            </a:r>
            <a:r>
              <a:rPr lang="cs-CZ" baseline="30000" dirty="0"/>
              <a:t>10</a:t>
            </a:r>
            <a:r>
              <a:rPr lang="cs-CZ" dirty="0"/>
              <a:t> 4s</a:t>
            </a:r>
            <a:r>
              <a:rPr lang="cs-CZ" baseline="30000" dirty="0"/>
              <a:t>2</a:t>
            </a:r>
            <a:r>
              <a:rPr lang="cs-CZ" dirty="0"/>
              <a:t> 4p</a:t>
            </a:r>
            <a:r>
              <a:rPr lang="cs-CZ" baseline="30000" dirty="0"/>
              <a:t>6</a:t>
            </a:r>
            <a:endParaRPr lang="cs-CZ" dirty="0"/>
          </a:p>
        </p:txBody>
      </p:sp>
    </p:spTree>
    <p:extLst>
      <p:ext uri="{BB962C8B-B14F-4D97-AF65-F5344CB8AC3E}">
        <p14:creationId xmlns:p14="http://schemas.microsoft.com/office/powerpoint/2010/main" val="1563447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38847" y="457202"/>
            <a:ext cx="86106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Krypton je přítomen v zemské atmosféře v koncentraci přibližně 0,0001 %. Je získáván frakční destilací zkapalněného vzduchu. Vzniká také jako jeden z produktů radioaktivního rozpadu uranu a lze jej nalézt v plynných produktech jaderných reaktorů. Další možností získání kryptonu je frakční adsorpce na aktivní uhlí za teplot kapalného vzduchu.</a:t>
            </a:r>
          </a:p>
        </p:txBody>
      </p:sp>
      <p:sp>
        <p:nvSpPr>
          <p:cNvPr id="5" name="Obdélník 4"/>
          <p:cNvSpPr/>
          <p:nvPr/>
        </p:nvSpPr>
        <p:spPr>
          <a:xfrm>
            <a:off x="376947" y="2362202"/>
            <a:ext cx="8534400" cy="347787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Krypton má řadu izotopů, z nich 6 je stabilních a další z nich podléhají radioaktivní přeměně. Určení vzájemného poměru různých izotopů kryptonu může v určitých případech sloužit k datování stáří hornin nebo podzemních vod.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Protože izotopy kryptonu vznikají i při výbuchu nukleárních bomb, výzkum zastoupení vybraných izotopů lze použít k posouzení velikosti depozice produktů jaderných zkoušek ve zkoumaných lokalitách.</a:t>
            </a:r>
          </a:p>
          <a:p>
            <a:pPr algn="just"/>
            <a:endParaRPr lang="cs-CZ"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Krypton-83 </a:t>
            </a:r>
            <a:r>
              <a:rPr lang="cs-CZ" sz="2000" dirty="0">
                <a:latin typeface="Arial" panose="020B0604020202020204" pitchFamily="34" charset="0"/>
                <a:cs typeface="Arial" panose="020B0604020202020204" pitchFamily="34" charset="0"/>
              </a:rPr>
              <a:t>se používá</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při zobrazování  dýchacích cest </a:t>
            </a:r>
            <a:r>
              <a:rPr lang="en-US" sz="2000" dirty="0">
                <a:latin typeface="Arial" panose="020B0604020202020204" pitchFamily="34" charset="0"/>
                <a:cs typeface="Arial" panose="020B0604020202020204" pitchFamily="34" charset="0"/>
              </a:rPr>
              <a:t>magnetic</a:t>
            </a:r>
            <a:r>
              <a:rPr lang="cs-CZ" sz="2000" dirty="0" err="1">
                <a:latin typeface="Arial" panose="020B0604020202020204" pitchFamily="34" charset="0"/>
                <a:cs typeface="Arial" panose="020B0604020202020204" pitchFamily="34" charset="0"/>
              </a:rPr>
              <a:t>kou</a:t>
            </a:r>
            <a:r>
              <a:rPr lang="en-US" sz="2000" dirty="0">
                <a:latin typeface="Arial" panose="020B0604020202020204" pitchFamily="34" charset="0"/>
                <a:cs typeface="Arial" panose="020B0604020202020204" pitchFamily="34" charset="0"/>
              </a:rPr>
              <a:t> re</a:t>
            </a:r>
            <a:r>
              <a:rPr lang="cs-CZ" sz="2000" dirty="0">
                <a:latin typeface="Arial" panose="020B0604020202020204" pitchFamily="34" charset="0"/>
                <a:cs typeface="Arial" panose="020B0604020202020204" pitchFamily="34" charset="0"/>
              </a:rPr>
              <a:t>z</a:t>
            </a:r>
            <a:r>
              <a:rPr lang="en-US" sz="2000" dirty="0" err="1">
                <a:latin typeface="Arial" panose="020B0604020202020204" pitchFamily="34" charset="0"/>
                <a:cs typeface="Arial" panose="020B0604020202020204" pitchFamily="34" charset="0"/>
              </a:rPr>
              <a:t>onanc</a:t>
            </a:r>
            <a:r>
              <a:rPr lang="cs-CZ" sz="2000" dirty="0">
                <a:latin typeface="Arial" panose="020B0604020202020204" pitchFamily="34" charset="0"/>
                <a:cs typeface="Arial" panose="020B0604020202020204" pitchFamily="34" charset="0"/>
              </a:rPr>
              <a:t>í</a:t>
            </a:r>
            <a:r>
              <a:rPr lang="en-US" sz="2000" dirty="0">
                <a:latin typeface="Arial" panose="020B0604020202020204" pitchFamily="34" charset="0"/>
                <a:cs typeface="Arial" panose="020B0604020202020204" pitchFamily="34" charset="0"/>
              </a:rPr>
              <a:t>  (MRI)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285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6700" y="200028"/>
            <a:ext cx="8610600" cy="3508653"/>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Vodíkové křehnutí</a:t>
            </a:r>
          </a:p>
          <a:p>
            <a:endParaRPr lang="cs-CZ" sz="800" b="1" dirty="0">
              <a:latin typeface="Arial" panose="020B0604020202020204" pitchFamily="34" charset="0"/>
              <a:cs typeface="Arial" panose="020B0604020202020204" pitchFamily="34" charset="0"/>
            </a:endParaRPr>
          </a:p>
          <a:p>
            <a:pPr algn="just"/>
            <a:r>
              <a:rPr lang="cs-CZ"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proces, kdy se kovy, zejména ocel, stávají křehkými následkem difuze vodíku do krystalové mřížky kovu, například při svařování (tzv. </a:t>
            </a:r>
            <a:r>
              <a:rPr lang="cs-CZ" sz="2000" dirty="0" err="1">
                <a:latin typeface="Arial" panose="020B0604020202020204" pitchFamily="34" charset="0"/>
                <a:cs typeface="Arial" panose="020B0604020202020204" pitchFamily="34" charset="0"/>
              </a:rPr>
              <a:t>fish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eye</a:t>
            </a:r>
            <a:r>
              <a:rPr lang="cs-CZ" sz="2000" dirty="0">
                <a:latin typeface="Arial" panose="020B0604020202020204" pitchFamily="34" charset="0"/>
                <a:cs typeface="Arial" panose="020B0604020202020204" pitchFamily="34" charset="0"/>
              </a:rPr>
              <a:t> vada). Při svařování dojde k difuzi vodíku do svaru (ať nedostatečnou ochranou atmosférou svaru, nebo špatným technologickým postupem) a jeho uvěznění v mřížce kovu. Po čase dojde k rekombinaci vodíku a vodík se změní z 2 H na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tím zvětší svůj objem, takže vzniknou vnitřní napětí. Při zatížení svaru pak dojde k jeho prasknutí.</a:t>
            </a:r>
          </a:p>
          <a:p>
            <a:pPr algn="just"/>
            <a:endParaRPr lang="cs-CZ" dirty="0">
              <a:latin typeface="Arial" panose="020B0604020202020204" pitchFamily="34" charset="0"/>
              <a:cs typeface="Arial" panose="020B0604020202020204" pitchFamily="34" charset="0"/>
            </a:endParaRPr>
          </a:p>
          <a:p>
            <a:pPr algn="just"/>
            <a:endParaRPr lang="cs-CZ" dirty="0">
              <a:latin typeface="Arial" panose="020B0604020202020204" pitchFamily="34" charset="0"/>
              <a:cs typeface="Arial" panose="020B0604020202020204" pitchFamily="34" charset="0"/>
            </a:endParaRPr>
          </a:p>
          <a:p>
            <a:pPr algn="just"/>
            <a:endParaRPr lang="cs-CZ" dirty="0">
              <a:latin typeface="Arial" panose="020B0604020202020204" pitchFamily="34" charset="0"/>
              <a:cs typeface="Arial" panose="020B0604020202020204" pitchFamily="34" charset="0"/>
            </a:endParaRPr>
          </a:p>
        </p:txBody>
      </p:sp>
      <p:sp>
        <p:nvSpPr>
          <p:cNvPr id="5" name="Obdélník 4"/>
          <p:cNvSpPr/>
          <p:nvPr/>
        </p:nvSpPr>
        <p:spPr>
          <a:xfrm>
            <a:off x="266701" y="5492828"/>
            <a:ext cx="8610599" cy="1107996"/>
          </a:xfrm>
          <a:prstGeom prst="rect">
            <a:avLst/>
          </a:prstGeom>
        </p:spPr>
        <p:txBody>
          <a:bodyPr wrap="square">
            <a:spAutoFit/>
          </a:bodyPr>
          <a:lstStyle/>
          <a:p>
            <a:pPr>
              <a:buNone/>
            </a:pPr>
            <a:r>
              <a:rPr lang="cs-CZ" altLang="en-US" b="1" dirty="0">
                <a:latin typeface="Arial" panose="020B0604020202020204" pitchFamily="34" charset="0"/>
                <a:cs typeface="Arial" panose="020B0604020202020204" pitchFamily="34" charset="0"/>
              </a:rPr>
              <a:t>V</a:t>
            </a:r>
            <a:r>
              <a:rPr lang="en-GB" altLang="en-US" b="1" dirty="0" err="1">
                <a:latin typeface="Arial" panose="020B0604020202020204" pitchFamily="34" charset="0"/>
                <a:cs typeface="Arial" panose="020B0604020202020204" pitchFamily="34" charset="0"/>
              </a:rPr>
              <a:t>odík</a:t>
            </a:r>
            <a:r>
              <a:rPr lang="en-GB" altLang="en-US" b="1" dirty="0">
                <a:latin typeface="Arial" panose="020B0604020202020204" pitchFamily="34" charset="0"/>
                <a:cs typeface="Arial" panose="020B0604020202020204" pitchFamily="34" charset="0"/>
              </a:rPr>
              <a:t> </a:t>
            </a:r>
            <a:r>
              <a:rPr lang="cs-CZ" altLang="en-US" b="1" dirty="0">
                <a:latin typeface="Arial" panose="020B0604020202020204" pitchFamily="34" charset="0"/>
                <a:cs typeface="Arial" panose="020B0604020202020204" pitchFamily="34" charset="0"/>
              </a:rPr>
              <a:t>„</a:t>
            </a:r>
            <a:r>
              <a:rPr lang="en-GB" altLang="en-US" b="1" dirty="0" err="1">
                <a:latin typeface="Arial" panose="020B0604020202020204" pitchFamily="34" charset="0"/>
                <a:cs typeface="Arial" panose="020B0604020202020204" pitchFamily="34" charset="0"/>
              </a:rPr>
              <a:t>ve</a:t>
            </a:r>
            <a:r>
              <a:rPr lang="en-GB" altLang="en-US" b="1" dirty="0">
                <a:latin typeface="Arial" panose="020B0604020202020204" pitchFamily="34" charset="0"/>
                <a:cs typeface="Arial" panose="020B0604020202020204" pitchFamily="34" charset="0"/>
              </a:rPr>
              <a:t> </a:t>
            </a:r>
            <a:r>
              <a:rPr lang="en-GB" altLang="en-US" b="1" dirty="0" err="1">
                <a:latin typeface="Arial" panose="020B0604020202020204" pitchFamily="34" charset="0"/>
                <a:cs typeface="Arial" panose="020B0604020202020204" pitchFamily="34" charset="0"/>
              </a:rPr>
              <a:t>stavu</a:t>
            </a:r>
            <a:r>
              <a:rPr lang="en-GB" altLang="en-US" b="1" dirty="0">
                <a:latin typeface="Arial" panose="020B0604020202020204" pitchFamily="34" charset="0"/>
                <a:cs typeface="Arial" panose="020B0604020202020204" pitchFamily="34" charset="0"/>
              </a:rPr>
              <a:t> </a:t>
            </a:r>
            <a:r>
              <a:rPr lang="en-GB" altLang="en-US" b="1" dirty="0" err="1">
                <a:latin typeface="Arial" panose="020B0604020202020204" pitchFamily="34" charset="0"/>
                <a:cs typeface="Arial" panose="020B0604020202020204" pitchFamily="34" charset="0"/>
              </a:rPr>
              <a:t>zrodu</a:t>
            </a:r>
            <a:r>
              <a:rPr lang="cs-CZ" altLang="en-US" b="1" dirty="0">
                <a:latin typeface="Arial" panose="020B0604020202020204" pitchFamily="34" charset="0"/>
                <a:cs typeface="Arial" panose="020B0604020202020204" pitchFamily="34" charset="0"/>
              </a:rPr>
              <a:t>“ (</a:t>
            </a:r>
            <a:r>
              <a:rPr lang="en-GB" altLang="en-US" b="1" dirty="0">
                <a:latin typeface="Arial" panose="020B0604020202020204" pitchFamily="34" charset="0"/>
                <a:cs typeface="Arial" panose="020B0604020202020204" pitchFamily="34" charset="0"/>
              </a:rPr>
              <a:t>"in </a:t>
            </a:r>
            <a:r>
              <a:rPr lang="en-GB" altLang="en-US" b="1" dirty="0" err="1">
                <a:latin typeface="Arial" panose="020B0604020202020204" pitchFamily="34" charset="0"/>
                <a:cs typeface="Arial" panose="020B0604020202020204" pitchFamily="34" charset="0"/>
              </a:rPr>
              <a:t>statu</a:t>
            </a:r>
            <a:r>
              <a:rPr lang="en-GB" altLang="en-US" b="1" dirty="0">
                <a:latin typeface="Arial" panose="020B0604020202020204" pitchFamily="34" charset="0"/>
                <a:cs typeface="Arial" panose="020B0604020202020204" pitchFamily="34" charset="0"/>
              </a:rPr>
              <a:t> </a:t>
            </a:r>
            <a:r>
              <a:rPr lang="en-GB" altLang="en-US" b="1" dirty="0" err="1">
                <a:latin typeface="Arial" panose="020B0604020202020204" pitchFamily="34" charset="0"/>
                <a:cs typeface="Arial" panose="020B0604020202020204" pitchFamily="34" charset="0"/>
              </a:rPr>
              <a:t>nascendi</a:t>
            </a:r>
            <a:r>
              <a:rPr lang="en-GB" altLang="en-US" b="1" dirty="0">
                <a:latin typeface="Arial" panose="020B0604020202020204" pitchFamily="34" charset="0"/>
                <a:cs typeface="Arial" panose="020B0604020202020204" pitchFamily="34" charset="0"/>
              </a:rPr>
              <a:t>")</a:t>
            </a:r>
            <a:endParaRPr lang="cs-CZ" altLang="en-US" b="1" dirty="0">
              <a:latin typeface="Arial" panose="020B0604020202020204" pitchFamily="34" charset="0"/>
              <a:cs typeface="Arial" panose="020B0604020202020204" pitchFamily="34" charset="0"/>
            </a:endParaRPr>
          </a:p>
          <a:p>
            <a:pPr>
              <a:buNone/>
            </a:pPr>
            <a:endParaRPr lang="cs-CZ" altLang="en-US" sz="800" dirty="0">
              <a:latin typeface="Arial" panose="020B0604020202020204" pitchFamily="34" charset="0"/>
              <a:cs typeface="Arial" panose="020B0604020202020204" pitchFamily="34" charset="0"/>
            </a:endParaRPr>
          </a:p>
          <a:p>
            <a:pPr algn="just">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reaktivní</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vlastnostmi</a:t>
            </a:r>
            <a:r>
              <a:rPr lang="cs-CZ" altLang="en-US" sz="2000" dirty="0">
                <a:latin typeface="Arial" panose="020B0604020202020204" pitchFamily="34" charset="0"/>
                <a:cs typeface="Arial" panose="020B0604020202020204" pitchFamily="34" charset="0"/>
              </a:rPr>
              <a:t>. Nejedná se o </a:t>
            </a:r>
            <a:r>
              <a:rPr lang="cs-CZ" altLang="en-US" sz="2000" dirty="0" err="1">
                <a:latin typeface="Arial" panose="020B0604020202020204" pitchFamily="34" charset="0"/>
                <a:cs typeface="Arial" panose="020B0604020202020204" pitchFamily="34" charset="0"/>
              </a:rPr>
              <a:t>atomání</a:t>
            </a:r>
            <a:r>
              <a:rPr lang="cs-CZ" altLang="en-US" sz="2000" dirty="0">
                <a:latin typeface="Arial" panose="020B0604020202020204" pitchFamily="34" charset="0"/>
                <a:cs typeface="Arial" panose="020B0604020202020204" pitchFamily="34" charset="0"/>
              </a:rPr>
              <a:t> vodík, zvýšená aktivita souvisí spíše s kinetickými efekty.</a:t>
            </a:r>
          </a:p>
        </p:txBody>
      </p:sp>
      <p:pic>
        <p:nvPicPr>
          <p:cNvPr id="125957" name="Picture 5" descr="VÃ½sledek obrÃ¡zku pro hydrogen embrittl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884" y="2797678"/>
            <a:ext cx="5793632" cy="253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956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81001"/>
            <a:ext cx="8763000" cy="286232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Krypton nachází uplatnění hlavně v osvětlovací technice, kde se ho využívá k plnění kryptonových žárovek a některých zářivek. Krypton se dá dále použít ve výbojkách, obloukových lampách a doutnavých trubicích. Světlo vzniklé výbojem v kryptonu má zelenavě až světle fialovou barvu, která se jeho ředěním v nádobě vytrácí a při velkém zředění začne vydávat bílé světlo.</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Krypton se také spolu s některými dalšími inertními plyny používá pro plnění izolačních dvojskel.</a:t>
            </a:r>
          </a:p>
        </p:txBody>
      </p:sp>
      <p:pic>
        <p:nvPicPr>
          <p:cNvPr id="188418" name="Picture 2" descr="https://upload.wikimedia.org/wikipedia/commons/thumb/e/e7/KrTube.jpg/800px-KrTub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84194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599" y="3686177"/>
            <a:ext cx="5048251" cy="101566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Vdechování směsi kyslíku s kryptonem i za normálního tlaku během několika minut vyvolává silné narkotické účinky.</a:t>
            </a:r>
          </a:p>
        </p:txBody>
      </p:sp>
    </p:spTree>
    <p:extLst>
      <p:ext uri="{BB962C8B-B14F-4D97-AF65-F5344CB8AC3E}">
        <p14:creationId xmlns:p14="http://schemas.microsoft.com/office/powerpoint/2010/main" val="3629495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3"/>
          </a:xfrm>
        </p:spPr>
        <p:txBody>
          <a:bodyPr>
            <a:normAutofit/>
          </a:bodyPr>
          <a:lstStyle/>
          <a:p>
            <a:r>
              <a:rPr lang="cs-CZ" sz="3200" b="1" dirty="0"/>
              <a:t>Xenon</a:t>
            </a:r>
          </a:p>
        </p:txBody>
      </p:sp>
      <p:sp>
        <p:nvSpPr>
          <p:cNvPr id="5" name="Obdélník 4"/>
          <p:cNvSpPr/>
          <p:nvPr/>
        </p:nvSpPr>
        <p:spPr>
          <a:xfrm>
            <a:off x="157264" y="990603"/>
            <a:ext cx="8834336" cy="255454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Bezbarvý plyn, bez chuti a zápachu, nereaktivní. Je velmi dobře rozpustný ve vodě a ještě lépe rozpustný v nepolárních organických rozpouštědlech.</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Xenon se stejně jako ostatní vzácné plyny snadno ionizuje, a v ionizovaném stavu září. Toho se využívá v osvětlovací technice. Xenon září fialovou barvou, ale ředěním xenonu ve výbojové trubici barva ztrácí na plnosti a při velkém zředění vydává xenon pouze bílé světlo.</a:t>
            </a:r>
          </a:p>
          <a:p>
            <a:pPr algn="just"/>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269132" y="3545146"/>
            <a:ext cx="8610600"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Xenon má řadu izotopů, z nich šest je stabilních, tři mají poločas přeměny delší než 10</a:t>
            </a:r>
            <a:r>
              <a:rPr lang="cs-CZ" sz="2000" baseline="30000" dirty="0">
                <a:latin typeface="Arial" panose="020B0604020202020204" pitchFamily="34" charset="0"/>
                <a:cs typeface="Arial" panose="020B0604020202020204" pitchFamily="34" charset="0"/>
              </a:rPr>
              <a:t> 14</a:t>
            </a:r>
            <a:r>
              <a:rPr lang="cs-CZ" sz="2000" dirty="0">
                <a:latin typeface="Arial" panose="020B0604020202020204" pitchFamily="34" charset="0"/>
                <a:cs typeface="Arial" panose="020B0604020202020204" pitchFamily="34" charset="0"/>
              </a:rPr>
              <a:t> let, a přibližně dvacet nestabilních, podléhajících další radioaktivní přeměně. Určení vzájemného poměru různých izotopů xenonu v horninách slouží ke </a:t>
            </a:r>
            <a:r>
              <a:rPr lang="cs-CZ" sz="2000" i="1" dirty="0">
                <a:latin typeface="Arial" panose="020B0604020202020204" pitchFamily="34" charset="0"/>
                <a:cs typeface="Arial" panose="020B0604020202020204" pitchFamily="34" charset="0"/>
              </a:rPr>
              <a:t>studiu geologických přeměn zemské kůry</a:t>
            </a:r>
            <a:r>
              <a:rPr lang="cs-CZ" sz="2000" dirty="0">
                <a:latin typeface="Arial" panose="020B0604020202020204" pitchFamily="34" charset="0"/>
                <a:cs typeface="Arial" panose="020B0604020202020204" pitchFamily="34" charset="0"/>
              </a:rPr>
              <a:t>. Studium izotopů xenonu vázaného v meteoritech přispívá k pochopení </a:t>
            </a:r>
            <a:r>
              <a:rPr lang="cs-CZ" sz="2000" i="1" dirty="0">
                <a:latin typeface="Arial" panose="020B0604020202020204" pitchFamily="34" charset="0"/>
                <a:cs typeface="Arial" panose="020B0604020202020204" pitchFamily="34" charset="0"/>
              </a:rPr>
              <a:t>formování našeho sluneční soustavy</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725022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14325" y="3571878"/>
            <a:ext cx="4572000" cy="2554545"/>
          </a:xfrm>
          <a:prstGeom prst="rect">
            <a:avLst/>
          </a:prstGeom>
        </p:spPr>
        <p:txBody>
          <a:bodyPr>
            <a:spAutoFit/>
          </a:bodyPr>
          <a:lstStyle/>
          <a:p>
            <a:pPr algn="just"/>
            <a:r>
              <a:rPr lang="cs-CZ" sz="2000" dirty="0">
                <a:latin typeface="Arial" panose="020B0604020202020204" pitchFamily="34" charset="0"/>
                <a:cs typeface="Arial" panose="020B0604020202020204" pitchFamily="34" charset="0"/>
              </a:rPr>
              <a:t>Vdechování směsi kyslíku s xenonem i za normálního tlaku během několika minut vyvolává silné narkotické účinky.</a:t>
            </a:r>
          </a:p>
          <a:p>
            <a:pPr algn="just"/>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Ruští sportovci na Zimních olympijských hrách 2014 údajně inhalovali xenon jako doping</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152400" y="382014"/>
            <a:ext cx="8839200"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Xenon je přítomen v zemské atmosféře v koncentraci přibližně 5×10</a:t>
            </a:r>
            <a:r>
              <a:rPr lang="cs-CZ" sz="2000" baseline="30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a:t>
            </a:r>
          </a:p>
          <a:p>
            <a:pPr algn="just"/>
            <a:r>
              <a:rPr lang="cs-CZ" sz="2000" dirty="0">
                <a:latin typeface="Arial" panose="020B0604020202020204" pitchFamily="34" charset="0"/>
                <a:cs typeface="Arial" panose="020B0604020202020204" pitchFamily="34" charset="0"/>
              </a:rPr>
              <a:t>Byl nalezen i v některých pramenech minerálních vod, kam se dostává jako produkt rozpadu izotopů uranu a plutonia.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 získáván frakční destilací zkapalněného vzduchu nebo frakční adsorpcí na aktivním uhlí za teplot kapalného vzduchu.</a:t>
            </a:r>
          </a:p>
        </p:txBody>
      </p:sp>
      <p:sp>
        <p:nvSpPr>
          <p:cNvPr id="7" name="Obdélník 6"/>
          <p:cNvSpPr/>
          <p:nvPr/>
        </p:nvSpPr>
        <p:spPr>
          <a:xfrm>
            <a:off x="228600" y="2667000"/>
            <a:ext cx="8686800" cy="400110"/>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Xenon se využívá k výrobě výbojek, obloukových lamp a doutnavých trubic.</a:t>
            </a:r>
          </a:p>
        </p:txBody>
      </p:sp>
      <p:pic>
        <p:nvPicPr>
          <p:cNvPr id="196610" name="Picture 2" descr="https://upload.wikimedia.org/wikipedia/commons/thumb/5/59/XeTube.jpg/800px-XeTub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3467113"/>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177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idx="1"/>
          </p:nvPr>
        </p:nvSpPr>
        <p:spPr>
          <a:xfrm>
            <a:off x="124195" y="123825"/>
            <a:ext cx="8229600" cy="5483071"/>
          </a:xfrm>
        </p:spPr>
        <p:txBody>
          <a:bodyPr>
            <a:normAutofit/>
          </a:bodyPr>
          <a:lstStyle/>
          <a:p>
            <a:pPr algn="ctr" eaLnBrk="1" hangingPunct="1">
              <a:buFont typeface="Wingdings" pitchFamily="2" charset="2"/>
              <a:buNone/>
            </a:pPr>
            <a:r>
              <a:rPr lang="cs-CZ" altLang="en-US" b="1" dirty="0">
                <a:latin typeface="Arial" panose="020B0604020202020204" pitchFamily="34" charset="0"/>
                <a:cs typeface="Arial" panose="020B0604020202020204" pitchFamily="34" charset="0"/>
              </a:rPr>
              <a:t>Sloučeniny </a:t>
            </a:r>
            <a:r>
              <a:rPr lang="cs-CZ" altLang="en-US" b="1" dirty="0" err="1">
                <a:latin typeface="Arial" panose="020B0604020202020204" pitchFamily="34" charset="0"/>
                <a:cs typeface="Arial" panose="020B0604020202020204" pitchFamily="34" charset="0"/>
              </a:rPr>
              <a:t>Xe</a:t>
            </a:r>
            <a:endParaRPr lang="cs-CZ" altLang="en-US" b="1" dirty="0">
              <a:latin typeface="Arial" panose="020B0604020202020204" pitchFamily="34" charset="0"/>
              <a:cs typeface="Arial" panose="020B0604020202020204" pitchFamily="34" charset="0"/>
            </a:endParaRPr>
          </a:p>
          <a:p>
            <a:pPr>
              <a:buNone/>
            </a:pPr>
            <a:r>
              <a:rPr lang="cs-CZ" sz="2000" dirty="0">
                <a:latin typeface="Arial" panose="020B0604020202020204" pitchFamily="34" charset="0"/>
                <a:cs typeface="Arial" panose="020B0604020202020204" pitchFamily="34" charset="0"/>
              </a:rPr>
              <a:t>sloučeniny tvoří pouze vzácně s fluorem, chlorem a kyslíkem, všechny jsou velmi nestálé a jsou mimořádně </a:t>
            </a:r>
            <a:r>
              <a:rPr lang="cs-CZ" sz="2000" i="1" dirty="0">
                <a:latin typeface="Arial" panose="020B0604020202020204" pitchFamily="34" charset="0"/>
                <a:cs typeface="Arial" panose="020B0604020202020204" pitchFamily="34" charset="0"/>
              </a:rPr>
              <a:t>silnými oxidačními činidly</a:t>
            </a:r>
            <a:r>
              <a:rPr lang="cs-CZ" sz="2000"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pPr eaLnBrk="1" hangingPunct="1">
              <a:buFontTx/>
              <a:buNone/>
            </a:pPr>
            <a:endParaRPr lang="cs-CZ" altLang="en-US" sz="2000" dirty="0">
              <a:latin typeface="Arial" panose="020B0604020202020204" pitchFamily="34" charset="0"/>
              <a:cs typeface="Arial" panose="020B0604020202020204" pitchFamily="34" charset="0"/>
            </a:endParaRPr>
          </a:p>
          <a:p>
            <a:pPr eaLnBrk="1" hangingPunct="1">
              <a:buFontTx/>
              <a:buNone/>
            </a:pPr>
            <a:r>
              <a:rPr lang="en-US" altLang="en-US" sz="2000" i="1" dirty="0" err="1">
                <a:latin typeface="Arial" panose="020B0604020202020204" pitchFamily="34" charset="0"/>
                <a:cs typeface="Arial" panose="020B0604020202020204" pitchFamily="34" charset="0"/>
              </a:rPr>
              <a:t>Fluoridy</a:t>
            </a:r>
            <a:r>
              <a:rPr lang="en-US" altLang="en-US" sz="2000" i="1" dirty="0">
                <a:latin typeface="Arial" panose="020B0604020202020204" pitchFamily="34" charset="0"/>
                <a:cs typeface="Arial" panose="020B0604020202020204" pitchFamily="34" charset="0"/>
              </a:rPr>
              <a:t> </a:t>
            </a:r>
            <a:r>
              <a:rPr lang="en-US" altLang="en-US" sz="2000" i="1" dirty="0" err="1">
                <a:latin typeface="Arial" panose="020B0604020202020204" pitchFamily="34" charset="0"/>
                <a:cs typeface="Arial" panose="020B0604020202020204" pitchFamily="34" charset="0"/>
              </a:rPr>
              <a:t>xenonu</a:t>
            </a:r>
            <a:r>
              <a:rPr lang="en-US" altLang="en-US" sz="2000" i="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XeF</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XeF</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XeF</a:t>
            </a:r>
            <a:r>
              <a:rPr lang="cs-CZ" altLang="en-US" sz="2000" baseline="-25000" dirty="0">
                <a:latin typeface="Arial" panose="020B0604020202020204" pitchFamily="34" charset="0"/>
                <a:cs typeface="Arial" panose="020B0604020202020204" pitchFamily="34" charset="0"/>
              </a:rPr>
              <a:t>6 </a:t>
            </a:r>
            <a:r>
              <a:rPr lang="cs-CZ" altLang="en-US" sz="2000" dirty="0">
                <a:latin typeface="Arial" panose="020B0604020202020204" pitchFamily="34" charset="0"/>
                <a:cs typeface="Arial" panose="020B0604020202020204" pitchFamily="34" charset="0"/>
              </a:rPr>
              <a:t>- vznikají přímou reakcí prvků</a:t>
            </a:r>
          </a:p>
          <a:p>
            <a:pPr eaLnBrk="1" hangingPunct="1">
              <a:buFontTx/>
              <a:buNone/>
            </a:pPr>
            <a:endParaRPr lang="cs-CZ" altLang="en-US" sz="2000" dirty="0">
              <a:latin typeface="Arial" panose="020B0604020202020204" pitchFamily="34" charset="0"/>
              <a:cs typeface="Arial" panose="020B0604020202020204" pitchFamily="34" charset="0"/>
            </a:endParaRPr>
          </a:p>
          <a:p>
            <a:pPr eaLnBrk="1" hangingPunct="1">
              <a:buFontTx/>
              <a:buNone/>
            </a:pPr>
            <a:r>
              <a:rPr lang="cs-CZ" altLang="en-US" sz="2000" dirty="0">
                <a:latin typeface="Arial" panose="020B0604020202020204" pitchFamily="34" charset="0"/>
                <a:cs typeface="Arial" panose="020B0604020202020204" pitchFamily="34" charset="0"/>
              </a:rPr>
              <a:t>		</a:t>
            </a:r>
            <a:endParaRPr lang="cs-CZ" altLang="en-US" sz="2000" baseline="30000" dirty="0">
              <a:latin typeface="Arial" panose="020B0604020202020204" pitchFamily="34" charset="0"/>
              <a:cs typeface="Arial" panose="020B0604020202020204" pitchFamily="34" charset="0"/>
              <a:sym typeface="Symbol" pitchFamily="18" charset="2"/>
            </a:endParaRPr>
          </a:p>
          <a:p>
            <a:pPr eaLnBrk="1" hangingPunct="1">
              <a:buFontTx/>
              <a:buNone/>
            </a:pPr>
            <a:endParaRPr lang="cs-CZ" altLang="en-US" sz="2000" baseline="30000" dirty="0">
              <a:latin typeface="Arial" panose="020B0604020202020204" pitchFamily="34" charset="0"/>
              <a:cs typeface="Arial" panose="020B0604020202020204" pitchFamily="34" charset="0"/>
              <a:sym typeface="Symbol" pitchFamily="18" charset="2"/>
            </a:endParaRPr>
          </a:p>
          <a:p>
            <a:pPr eaLnBrk="1" hangingPunct="1">
              <a:buFontTx/>
              <a:buNone/>
            </a:pPr>
            <a:endParaRPr lang="cs-CZ" altLang="en-US" sz="2000" baseline="30000" dirty="0">
              <a:latin typeface="Arial" panose="020B0604020202020204" pitchFamily="34" charset="0"/>
              <a:cs typeface="Arial" panose="020B0604020202020204" pitchFamily="34" charset="0"/>
              <a:sym typeface="Symbol" pitchFamily="18" charset="2"/>
            </a:endParaRPr>
          </a:p>
        </p:txBody>
      </p:sp>
      <p:pic>
        <p:nvPicPr>
          <p:cNvPr id="138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635" y="4252911"/>
            <a:ext cx="2019821"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945253" y="6217348"/>
            <a:ext cx="600229" cy="369332"/>
          </a:xfrm>
          <a:prstGeom prst="rect">
            <a:avLst/>
          </a:prstGeom>
          <a:noFill/>
        </p:spPr>
        <p:txBody>
          <a:bodyPr wrap="none" rtlCol="0">
            <a:spAutoFit/>
          </a:bodyPr>
          <a:lstStyle/>
          <a:p>
            <a:r>
              <a:rPr lang="cs-CZ" dirty="0"/>
              <a:t>XeF</a:t>
            </a:r>
            <a:r>
              <a:rPr lang="cs-CZ" baseline="-25000" dirty="0"/>
              <a:t>4</a:t>
            </a:r>
          </a:p>
        </p:txBody>
      </p:sp>
      <p:pic>
        <p:nvPicPr>
          <p:cNvPr id="2050" name="Picture 2" descr="See the source image">
            <a:extLst>
              <a:ext uri="{FF2B5EF4-FFF2-40B4-BE49-F238E27FC236}">
                <a16:creationId xmlns:a16="http://schemas.microsoft.com/office/drawing/2014/main" id="{BE0E2A09-7E71-4AD5-BCE2-BFE6CE6CD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336" y="2166188"/>
            <a:ext cx="5961327" cy="18504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3EEFDD31-C5F8-4027-8FB3-F188FC2D2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40" y="4408066"/>
            <a:ext cx="2723150" cy="204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5062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C63EB1CF-9133-43E8-B40F-F833F5096BAC}"/>
              </a:ext>
            </a:extLst>
          </p:cNvPr>
          <p:cNvSpPr txBox="1"/>
          <p:nvPr/>
        </p:nvSpPr>
        <p:spPr>
          <a:xfrm>
            <a:off x="219074" y="1082396"/>
            <a:ext cx="8524875" cy="2215991"/>
          </a:xfrm>
          <a:prstGeom prst="rect">
            <a:avLst/>
          </a:prstGeom>
          <a:noFill/>
        </p:spPr>
        <p:txBody>
          <a:bodyPr wrap="square">
            <a:spAutoFit/>
          </a:bodyPr>
          <a:lstStyle/>
          <a:p>
            <a:r>
              <a:rPr lang="cs-CZ" sz="1800" i="1" dirty="0" err="1">
                <a:latin typeface="Arial" panose="020B0604020202020204" pitchFamily="34" charset="0"/>
                <a:cs typeface="Arial" panose="020B0604020202020204" pitchFamily="34" charset="0"/>
              </a:rPr>
              <a:t>Trioxid</a:t>
            </a:r>
            <a:r>
              <a:rPr lang="cs-CZ" sz="1800" i="1" dirty="0">
                <a:latin typeface="Arial" panose="020B0604020202020204" pitchFamily="34" charset="0"/>
                <a:cs typeface="Arial" panose="020B0604020202020204" pitchFamily="34" charset="0"/>
              </a:rPr>
              <a:t> xenonu </a:t>
            </a:r>
            <a:r>
              <a:rPr lang="cs-CZ" sz="1800" dirty="0">
                <a:latin typeface="Arial" panose="020B0604020202020204" pitchFamily="34" charset="0"/>
                <a:cs typeface="Arial" panose="020B0604020202020204" pitchFamily="34" charset="0"/>
              </a:rPr>
              <a:t>(oxid xenonový) je silně explozivní.</a:t>
            </a:r>
            <a:endParaRPr lang="cs-CZ" altLang="en-US" sz="1800" dirty="0">
              <a:latin typeface="Arial" panose="020B0604020202020204" pitchFamily="34" charset="0"/>
              <a:cs typeface="Arial" panose="020B0604020202020204" pitchFamily="34" charset="0"/>
              <a:sym typeface="Symbol" pitchFamily="18" charset="2"/>
            </a:endParaRPr>
          </a:p>
          <a:p>
            <a:pPr eaLnBrk="1" hangingPunct="1">
              <a:buFontTx/>
              <a:buNone/>
            </a:pPr>
            <a:r>
              <a:rPr lang="en-US" altLang="en-US" sz="1800" dirty="0">
                <a:latin typeface="Arial" panose="020B0604020202020204" pitchFamily="34" charset="0"/>
                <a:cs typeface="Arial" panose="020B0604020202020204" pitchFamily="34" charset="0"/>
              </a:rPr>
              <a:t>		</a:t>
            </a:r>
          </a:p>
          <a:p>
            <a:pPr eaLnBrk="1" hangingPunct="1">
              <a:buFontTx/>
              <a:buNone/>
            </a:pPr>
            <a:r>
              <a:rPr lang="cs-CZ" altLang="en-US" sz="1800" dirty="0">
                <a:latin typeface="Arial" panose="020B0604020202020204" pitchFamily="34" charset="0"/>
                <a:cs typeface="Arial" panose="020B0604020202020204" pitchFamily="34" charset="0"/>
              </a:rPr>
              <a:t>XeF</a:t>
            </a:r>
            <a:r>
              <a:rPr lang="cs-CZ" altLang="en-US" sz="1800" baseline="-25000" dirty="0">
                <a:latin typeface="Arial" panose="020B0604020202020204" pitchFamily="34" charset="0"/>
                <a:cs typeface="Arial" panose="020B0604020202020204" pitchFamily="34" charset="0"/>
              </a:rPr>
              <a:t>6</a:t>
            </a:r>
            <a:r>
              <a:rPr lang="cs-CZ" altLang="en-US" sz="1800" dirty="0">
                <a:latin typeface="Arial" panose="020B0604020202020204" pitchFamily="34" charset="0"/>
                <a:cs typeface="Arial" panose="020B0604020202020204" pitchFamily="34" charset="0"/>
              </a:rPr>
              <a:t> + 3H</a:t>
            </a:r>
            <a:r>
              <a:rPr lang="cs-CZ" altLang="en-US" sz="1800" baseline="-25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rPr>
              <a:t>O </a:t>
            </a:r>
            <a:r>
              <a:rPr lang="cs-CZ" altLang="en-US" sz="1800" dirty="0">
                <a:latin typeface="Arial" panose="020B0604020202020204" pitchFamily="34" charset="0"/>
                <a:cs typeface="Arial" panose="020B0604020202020204" pitchFamily="34" charset="0"/>
                <a:sym typeface="Symbol" pitchFamily="18" charset="2"/>
              </a:rPr>
              <a:t> XeO</a:t>
            </a:r>
            <a:r>
              <a:rPr lang="cs-CZ" altLang="en-US" sz="1800" baseline="-25000" dirty="0">
                <a:latin typeface="Arial" panose="020B0604020202020204" pitchFamily="34" charset="0"/>
                <a:cs typeface="Arial" panose="020B0604020202020204" pitchFamily="34" charset="0"/>
                <a:sym typeface="Symbol" pitchFamily="18" charset="2"/>
              </a:rPr>
              <a:t>3 </a:t>
            </a:r>
            <a:r>
              <a:rPr lang="cs-CZ" altLang="en-US" sz="1800" dirty="0">
                <a:latin typeface="Arial" panose="020B0604020202020204" pitchFamily="34" charset="0"/>
                <a:cs typeface="Arial" panose="020B0604020202020204" pitchFamily="34" charset="0"/>
                <a:sym typeface="Symbol" pitchFamily="18" charset="2"/>
              </a:rPr>
              <a:t>+ 6HF</a:t>
            </a:r>
          </a:p>
          <a:p>
            <a:pPr eaLnBrk="1" hangingPunct="1">
              <a:buFontTx/>
              <a:buNone/>
            </a:pPr>
            <a:r>
              <a:rPr lang="cs-CZ" altLang="en-US" sz="1800" dirty="0">
                <a:latin typeface="Arial" panose="020B0604020202020204" pitchFamily="34" charset="0"/>
                <a:cs typeface="Arial" panose="020B0604020202020204" pitchFamily="34" charset="0"/>
                <a:sym typeface="Symbol" pitchFamily="18" charset="2"/>
              </a:rPr>
              <a:t>XeO</a:t>
            </a:r>
            <a:r>
              <a:rPr lang="cs-CZ" altLang="en-US" sz="1800" baseline="-25000" dirty="0">
                <a:latin typeface="Arial" panose="020B0604020202020204" pitchFamily="34" charset="0"/>
                <a:cs typeface="Arial" panose="020B0604020202020204" pitchFamily="34" charset="0"/>
                <a:sym typeface="Symbol" pitchFamily="18" charset="2"/>
              </a:rPr>
              <a:t>3 </a:t>
            </a:r>
            <a:r>
              <a:rPr lang="cs-CZ" altLang="en-US" sz="1800" dirty="0">
                <a:latin typeface="Arial" panose="020B0604020202020204" pitchFamily="34" charset="0"/>
                <a:cs typeface="Arial" panose="020B0604020202020204" pitchFamily="34" charset="0"/>
                <a:sym typeface="Symbol" pitchFamily="18" charset="2"/>
              </a:rPr>
              <a:t>+ OH</a:t>
            </a:r>
            <a:r>
              <a:rPr lang="cs-CZ" altLang="en-US" sz="1800" baseline="300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sym typeface="Symbol" pitchFamily="18" charset="2"/>
              </a:rPr>
              <a:t>  HXeO</a:t>
            </a:r>
            <a:r>
              <a:rPr lang="cs-CZ" altLang="en-US" sz="1800" baseline="-25000" dirty="0">
                <a:latin typeface="Arial" panose="020B0604020202020204" pitchFamily="34" charset="0"/>
                <a:cs typeface="Arial" panose="020B0604020202020204" pitchFamily="34" charset="0"/>
                <a:sym typeface="Symbol" pitchFamily="18" charset="2"/>
              </a:rPr>
              <a:t>4</a:t>
            </a:r>
            <a:r>
              <a:rPr lang="cs-CZ" altLang="en-US" sz="1800" baseline="30000" dirty="0">
                <a:latin typeface="Arial" panose="020B0604020202020204" pitchFamily="34" charset="0"/>
                <a:cs typeface="Arial" panose="020B0604020202020204" pitchFamily="34" charset="0"/>
                <a:sym typeface="Symbol" pitchFamily="18" charset="2"/>
              </a:rPr>
              <a:t>-</a:t>
            </a:r>
          </a:p>
          <a:p>
            <a:pPr eaLnBrk="1" hangingPunct="1">
              <a:buFontTx/>
              <a:buNone/>
            </a:pPr>
            <a:endParaRPr lang="cs-CZ" altLang="en-US" sz="1800" baseline="30000" dirty="0">
              <a:latin typeface="Arial" panose="020B0604020202020204" pitchFamily="34" charset="0"/>
              <a:cs typeface="Arial" panose="020B0604020202020204" pitchFamily="34" charset="0"/>
              <a:sym typeface="Symbol" pitchFamily="18" charset="2"/>
            </a:endParaRPr>
          </a:p>
          <a:p>
            <a:pPr eaLnBrk="1" hangingPunct="1">
              <a:buFontTx/>
              <a:buNone/>
            </a:pPr>
            <a:r>
              <a:rPr lang="cs-CZ" altLang="en-US" sz="1800" dirty="0">
                <a:latin typeface="Arial" panose="020B0604020202020204" pitchFamily="34" charset="0"/>
                <a:cs typeface="Arial" panose="020B0604020202020204" pitchFamily="34" charset="0"/>
                <a:sym typeface="Symbol" pitchFamily="18" charset="2"/>
              </a:rPr>
              <a:t>2HXeO</a:t>
            </a:r>
            <a:r>
              <a:rPr lang="cs-CZ" altLang="en-US" sz="1800" baseline="-25000" dirty="0">
                <a:latin typeface="Arial" panose="020B0604020202020204" pitchFamily="34" charset="0"/>
                <a:cs typeface="Arial" panose="020B0604020202020204" pitchFamily="34" charset="0"/>
                <a:sym typeface="Symbol" pitchFamily="18" charset="2"/>
              </a:rPr>
              <a:t>4</a:t>
            </a:r>
            <a:r>
              <a:rPr lang="cs-CZ" altLang="en-US" sz="1800" baseline="300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sym typeface="Symbol" pitchFamily="18" charset="2"/>
              </a:rPr>
              <a:t>+ 2OH</a:t>
            </a:r>
            <a:r>
              <a:rPr lang="cs-CZ" altLang="en-US" sz="1800" baseline="300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sym typeface="Symbol" pitchFamily="18" charset="2"/>
              </a:rPr>
              <a:t>  XeO</a:t>
            </a:r>
            <a:r>
              <a:rPr lang="cs-CZ" altLang="en-US" sz="1800" baseline="-25000" dirty="0">
                <a:latin typeface="Arial" panose="020B0604020202020204" pitchFamily="34" charset="0"/>
                <a:cs typeface="Arial" panose="020B0604020202020204" pitchFamily="34" charset="0"/>
                <a:sym typeface="Symbol" pitchFamily="18" charset="2"/>
              </a:rPr>
              <a:t>6</a:t>
            </a:r>
            <a:r>
              <a:rPr lang="cs-CZ" altLang="en-US" sz="1800" baseline="30000" dirty="0">
                <a:latin typeface="Arial" panose="020B0604020202020204" pitchFamily="34" charset="0"/>
                <a:cs typeface="Arial" panose="020B0604020202020204" pitchFamily="34" charset="0"/>
                <a:sym typeface="Symbol" pitchFamily="18" charset="2"/>
              </a:rPr>
              <a:t>4-</a:t>
            </a:r>
            <a:r>
              <a:rPr lang="cs-CZ" altLang="en-US" sz="1800" dirty="0">
                <a:latin typeface="Arial" panose="020B0604020202020204" pitchFamily="34" charset="0"/>
                <a:cs typeface="Arial" panose="020B0604020202020204" pitchFamily="34" charset="0"/>
                <a:sym typeface="Symbol" pitchFamily="18" charset="2"/>
              </a:rPr>
              <a:t> + </a:t>
            </a:r>
            <a:r>
              <a:rPr lang="cs-CZ" altLang="en-US" sz="1800" dirty="0" err="1">
                <a:latin typeface="Arial" panose="020B0604020202020204" pitchFamily="34" charset="0"/>
                <a:cs typeface="Arial" panose="020B0604020202020204" pitchFamily="34" charset="0"/>
                <a:sym typeface="Symbol" pitchFamily="18" charset="2"/>
              </a:rPr>
              <a:t>Xe</a:t>
            </a:r>
            <a:r>
              <a:rPr lang="cs-CZ" altLang="en-US" sz="1800" dirty="0">
                <a:latin typeface="Arial" panose="020B0604020202020204" pitchFamily="34" charset="0"/>
                <a:cs typeface="Arial" panose="020B0604020202020204" pitchFamily="34" charset="0"/>
                <a:sym typeface="Symbol" pitchFamily="18" charset="2"/>
              </a:rPr>
              <a:t> +O</a:t>
            </a:r>
            <a:r>
              <a:rPr lang="cs-CZ" altLang="en-US" sz="1800" baseline="-25000" dirty="0">
                <a:latin typeface="Arial" panose="020B0604020202020204" pitchFamily="34" charset="0"/>
                <a:cs typeface="Arial" panose="020B0604020202020204" pitchFamily="34" charset="0"/>
                <a:sym typeface="Symbol" pitchFamily="18" charset="2"/>
              </a:rPr>
              <a:t>2</a:t>
            </a:r>
            <a:r>
              <a:rPr lang="cs-CZ" altLang="en-US" sz="1800" dirty="0">
                <a:latin typeface="Arial" panose="020B0604020202020204" pitchFamily="34" charset="0"/>
                <a:cs typeface="Arial" panose="020B0604020202020204" pitchFamily="34" charset="0"/>
                <a:sym typeface="Symbol" pitchFamily="18" charset="2"/>
              </a:rPr>
              <a:t> + 2H</a:t>
            </a:r>
            <a:r>
              <a:rPr lang="cs-CZ" altLang="en-US" sz="1800" baseline="-25000" dirty="0">
                <a:latin typeface="Arial" panose="020B0604020202020204" pitchFamily="34" charset="0"/>
                <a:cs typeface="Arial" panose="020B0604020202020204" pitchFamily="34" charset="0"/>
                <a:sym typeface="Symbol" pitchFamily="18" charset="2"/>
              </a:rPr>
              <a:t>2</a:t>
            </a:r>
            <a:r>
              <a:rPr lang="cs-CZ" altLang="en-US" sz="1800" dirty="0">
                <a:latin typeface="Arial" panose="020B0604020202020204" pitchFamily="34" charset="0"/>
                <a:cs typeface="Arial" panose="020B0604020202020204" pitchFamily="34" charset="0"/>
                <a:sym typeface="Symbol" pitchFamily="18" charset="2"/>
              </a:rPr>
              <a:t>O</a:t>
            </a:r>
          </a:p>
          <a:p>
            <a:pPr eaLnBrk="1" hangingPunct="1">
              <a:buFontTx/>
              <a:buNone/>
            </a:pPr>
            <a:r>
              <a:rPr lang="cs-CZ" altLang="en-US" sz="1800" dirty="0">
                <a:latin typeface="Arial" panose="020B0604020202020204" pitchFamily="34" charset="0"/>
                <a:cs typeface="Arial" panose="020B0604020202020204" pitchFamily="34" charset="0"/>
                <a:sym typeface="Symbol" pitchFamily="18" charset="2"/>
              </a:rPr>
              <a:t>Ba</a:t>
            </a:r>
            <a:r>
              <a:rPr lang="cs-CZ" altLang="en-US" sz="1800" baseline="-25000" dirty="0">
                <a:latin typeface="Arial" panose="020B0604020202020204" pitchFamily="34" charset="0"/>
                <a:cs typeface="Arial" panose="020B0604020202020204" pitchFamily="34" charset="0"/>
                <a:sym typeface="Symbol" pitchFamily="18" charset="2"/>
              </a:rPr>
              <a:t>2</a:t>
            </a:r>
            <a:r>
              <a:rPr lang="cs-CZ" altLang="en-US" sz="1800" dirty="0">
                <a:latin typeface="Arial" panose="020B0604020202020204" pitchFamily="34" charset="0"/>
                <a:cs typeface="Arial" panose="020B0604020202020204" pitchFamily="34" charset="0"/>
                <a:sym typeface="Symbol" pitchFamily="18" charset="2"/>
              </a:rPr>
              <a:t>XeO</a:t>
            </a:r>
            <a:r>
              <a:rPr lang="cs-CZ" altLang="en-US" sz="1800" baseline="-25000" dirty="0">
                <a:latin typeface="Arial" panose="020B0604020202020204" pitchFamily="34" charset="0"/>
                <a:cs typeface="Arial" panose="020B0604020202020204" pitchFamily="34" charset="0"/>
                <a:sym typeface="Symbol" pitchFamily="18" charset="2"/>
              </a:rPr>
              <a:t>6</a:t>
            </a:r>
            <a:r>
              <a:rPr lang="cs-CZ" altLang="en-US" sz="1800" dirty="0">
                <a:latin typeface="Arial" panose="020B0604020202020204" pitchFamily="34" charset="0"/>
                <a:cs typeface="Arial" panose="020B0604020202020204" pitchFamily="34" charset="0"/>
                <a:sym typeface="Symbol" pitchFamily="18" charset="2"/>
              </a:rPr>
              <a:t> + 2H</a:t>
            </a:r>
            <a:r>
              <a:rPr lang="cs-CZ" altLang="en-US" sz="1800" baseline="-25000" dirty="0">
                <a:latin typeface="Arial" panose="020B0604020202020204" pitchFamily="34" charset="0"/>
                <a:cs typeface="Arial" panose="020B0604020202020204" pitchFamily="34" charset="0"/>
                <a:sym typeface="Symbol" pitchFamily="18" charset="2"/>
              </a:rPr>
              <a:t>2</a:t>
            </a:r>
            <a:r>
              <a:rPr lang="cs-CZ" altLang="en-US" sz="1800" dirty="0">
                <a:latin typeface="Arial" panose="020B0604020202020204" pitchFamily="34" charset="0"/>
                <a:cs typeface="Arial" panose="020B0604020202020204" pitchFamily="34" charset="0"/>
                <a:sym typeface="Symbol" pitchFamily="18" charset="2"/>
              </a:rPr>
              <a:t>SO</a:t>
            </a:r>
            <a:r>
              <a:rPr lang="cs-CZ" altLang="en-US" sz="1800" baseline="-25000" dirty="0">
                <a:latin typeface="Arial" panose="020B0604020202020204" pitchFamily="34" charset="0"/>
                <a:cs typeface="Arial" panose="020B0604020202020204" pitchFamily="34" charset="0"/>
                <a:sym typeface="Symbol" pitchFamily="18" charset="2"/>
              </a:rPr>
              <a:t>4</a:t>
            </a:r>
            <a:r>
              <a:rPr lang="cs-CZ" altLang="en-US" sz="1800" dirty="0">
                <a:latin typeface="Arial" panose="020B0604020202020204" pitchFamily="34" charset="0"/>
                <a:cs typeface="Arial" panose="020B0604020202020204" pitchFamily="34" charset="0"/>
                <a:sym typeface="Symbol" pitchFamily="18" charset="2"/>
              </a:rPr>
              <a:t>  2BaSO</a:t>
            </a:r>
            <a:r>
              <a:rPr lang="cs-CZ" altLang="en-US" sz="1800" baseline="-25000" dirty="0">
                <a:latin typeface="Arial" panose="020B0604020202020204" pitchFamily="34" charset="0"/>
                <a:cs typeface="Arial" panose="020B0604020202020204" pitchFamily="34" charset="0"/>
                <a:sym typeface="Symbol" pitchFamily="18" charset="2"/>
              </a:rPr>
              <a:t>4</a:t>
            </a:r>
            <a:r>
              <a:rPr lang="cs-CZ" altLang="en-US" sz="1800" dirty="0">
                <a:latin typeface="Arial" panose="020B0604020202020204" pitchFamily="34" charset="0"/>
                <a:cs typeface="Arial" panose="020B0604020202020204" pitchFamily="34" charset="0"/>
                <a:sym typeface="Symbol" pitchFamily="18" charset="2"/>
              </a:rPr>
              <a:t> + XeO</a:t>
            </a:r>
            <a:r>
              <a:rPr lang="cs-CZ" altLang="en-US" sz="1800" baseline="-25000" dirty="0">
                <a:latin typeface="Arial" panose="020B0604020202020204" pitchFamily="34" charset="0"/>
                <a:cs typeface="Arial" panose="020B0604020202020204" pitchFamily="34" charset="0"/>
                <a:sym typeface="Symbol" pitchFamily="18" charset="2"/>
              </a:rPr>
              <a:t>4</a:t>
            </a:r>
            <a:r>
              <a:rPr lang="cs-CZ" altLang="en-US" sz="1800" dirty="0">
                <a:latin typeface="Arial" panose="020B0604020202020204" pitchFamily="34" charset="0"/>
                <a:cs typeface="Arial" panose="020B0604020202020204" pitchFamily="34" charset="0"/>
                <a:sym typeface="Symbol" pitchFamily="18" charset="2"/>
              </a:rPr>
              <a:t> + 2H</a:t>
            </a:r>
            <a:r>
              <a:rPr lang="cs-CZ" altLang="en-US" sz="1800" baseline="-25000" dirty="0">
                <a:latin typeface="Arial" panose="020B0604020202020204" pitchFamily="34" charset="0"/>
                <a:cs typeface="Arial" panose="020B0604020202020204" pitchFamily="34" charset="0"/>
                <a:sym typeface="Symbol" pitchFamily="18" charset="2"/>
              </a:rPr>
              <a:t>2</a:t>
            </a:r>
            <a:r>
              <a:rPr lang="cs-CZ" altLang="en-US" sz="1800" dirty="0">
                <a:latin typeface="Arial" panose="020B0604020202020204" pitchFamily="34" charset="0"/>
                <a:cs typeface="Arial" panose="020B0604020202020204" pitchFamily="34" charset="0"/>
                <a:sym typeface="Symbol" pitchFamily="18" charset="2"/>
              </a:rPr>
              <a:t>O</a:t>
            </a:r>
          </a:p>
          <a:p>
            <a:pPr eaLnBrk="1" hangingPunct="1">
              <a:buFontTx/>
              <a:buNone/>
            </a:pPr>
            <a:endParaRPr lang="cs-CZ" altLang="en-US" sz="1800" dirty="0">
              <a:latin typeface="Arial" panose="020B0604020202020204" pitchFamily="34" charset="0"/>
              <a:cs typeface="Arial" panose="020B0604020202020204" pitchFamily="34" charset="0"/>
              <a:sym typeface="Symbol" pitchFamily="18" charset="2"/>
            </a:endParaRPr>
          </a:p>
        </p:txBody>
      </p:sp>
      <p:pic>
        <p:nvPicPr>
          <p:cNvPr id="9" name="Picture 2" descr="VÃ½sledek obrÃ¡zku pro xenon trioxide">
            <a:extLst>
              <a:ext uri="{FF2B5EF4-FFF2-40B4-BE49-F238E27FC236}">
                <a16:creationId xmlns:a16="http://schemas.microsoft.com/office/drawing/2014/main" id="{E1DDE703-33BF-43BE-96F2-AF81D5EB29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2624" y="1632833"/>
            <a:ext cx="1704975" cy="11345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37A402B9-A454-4DFF-ADB3-EB221CC9AC1B}"/>
              </a:ext>
            </a:extLst>
          </p:cNvPr>
          <p:cNvSpPr txBox="1"/>
          <p:nvPr/>
        </p:nvSpPr>
        <p:spPr>
          <a:xfrm>
            <a:off x="342900" y="419815"/>
            <a:ext cx="4572000" cy="369332"/>
          </a:xfrm>
          <a:prstGeom prst="rect">
            <a:avLst/>
          </a:prstGeom>
          <a:noFill/>
        </p:spPr>
        <p:txBody>
          <a:bodyPr wrap="square">
            <a:spAutoFit/>
          </a:bodyPr>
          <a:lstStyle/>
          <a:p>
            <a:pPr algn="just"/>
            <a:r>
              <a:rPr lang="en-US" b="0" i="0" dirty="0">
                <a:effectLst/>
                <a:latin typeface="Open Sans"/>
              </a:rPr>
              <a:t>2XeF</a:t>
            </a:r>
            <a:r>
              <a:rPr lang="en-US" b="0" i="0" baseline="-25000" dirty="0">
                <a:effectLst/>
                <a:latin typeface="Open Sans"/>
              </a:rPr>
              <a:t>2</a:t>
            </a:r>
            <a:r>
              <a:rPr lang="en-US" b="0" i="0" dirty="0">
                <a:effectLst/>
                <a:latin typeface="Open Sans"/>
              </a:rPr>
              <a:t> + 2 H</a:t>
            </a:r>
            <a:r>
              <a:rPr lang="en-US" b="0" i="0" baseline="-25000" dirty="0">
                <a:effectLst/>
                <a:latin typeface="Open Sans"/>
              </a:rPr>
              <a:t>2</a:t>
            </a:r>
            <a:r>
              <a:rPr lang="en-US" b="0" i="0" dirty="0">
                <a:effectLst/>
                <a:latin typeface="Open Sans"/>
              </a:rPr>
              <a:t>O → 2Xe + 4HF + O</a:t>
            </a:r>
            <a:r>
              <a:rPr lang="en-US" b="0" i="0" baseline="-25000" dirty="0">
                <a:effectLst/>
                <a:latin typeface="Open Sans"/>
              </a:rPr>
              <a:t>2</a:t>
            </a:r>
            <a:endParaRPr lang="en-US" b="0" i="0" dirty="0">
              <a:effectLst/>
              <a:latin typeface="Open Sans"/>
            </a:endParaRPr>
          </a:p>
        </p:txBody>
      </p:sp>
      <p:sp>
        <p:nvSpPr>
          <p:cNvPr id="7" name="TextovéPole 6">
            <a:extLst>
              <a:ext uri="{FF2B5EF4-FFF2-40B4-BE49-F238E27FC236}">
                <a16:creationId xmlns:a16="http://schemas.microsoft.com/office/drawing/2014/main" id="{E9894ED4-6341-4E2A-AA64-803F0CA78A49}"/>
              </a:ext>
            </a:extLst>
          </p:cNvPr>
          <p:cNvSpPr txBox="1"/>
          <p:nvPr/>
        </p:nvSpPr>
        <p:spPr>
          <a:xfrm>
            <a:off x="342900" y="3527698"/>
            <a:ext cx="4572000" cy="369332"/>
          </a:xfrm>
          <a:prstGeom prst="rect">
            <a:avLst/>
          </a:prstGeom>
          <a:noFill/>
        </p:spPr>
        <p:txBody>
          <a:bodyPr wrap="square">
            <a:spAutoFit/>
          </a:bodyPr>
          <a:lstStyle/>
          <a:p>
            <a:r>
              <a:rPr lang="cs-CZ" i="1" dirty="0" err="1">
                <a:latin typeface="Arial" panose="020B0604020202020204" pitchFamily="34" charset="0"/>
                <a:cs typeface="Arial" panose="020B0604020202020204" pitchFamily="34" charset="0"/>
              </a:rPr>
              <a:t>O</a:t>
            </a:r>
            <a:r>
              <a:rPr lang="cs-CZ" sz="1800" i="1" dirty="0" err="1">
                <a:latin typeface="Arial" panose="020B0604020202020204" pitchFamily="34" charset="0"/>
                <a:cs typeface="Arial" panose="020B0604020202020204" pitchFamily="34" charset="0"/>
              </a:rPr>
              <a:t>xofluoridy</a:t>
            </a:r>
            <a:r>
              <a:rPr lang="cs-CZ" sz="1800" i="1" dirty="0">
                <a:latin typeface="Arial" panose="020B0604020202020204" pitchFamily="34" charset="0"/>
                <a:cs typeface="Arial" panose="020B0604020202020204" pitchFamily="34" charset="0"/>
              </a:rPr>
              <a:t> xenonu </a:t>
            </a:r>
            <a:endParaRPr lang="cs-CZ" dirty="0"/>
          </a:p>
        </p:txBody>
      </p:sp>
      <p:pic>
        <p:nvPicPr>
          <p:cNvPr id="4" name="Obrázek 3">
            <a:extLst>
              <a:ext uri="{FF2B5EF4-FFF2-40B4-BE49-F238E27FC236}">
                <a16:creationId xmlns:a16="http://schemas.microsoft.com/office/drawing/2014/main" id="{A6B1B581-9E61-4580-9284-58C6EFA25E9C}"/>
              </a:ext>
            </a:extLst>
          </p:cNvPr>
          <p:cNvPicPr>
            <a:picLocks noChangeAspect="1"/>
          </p:cNvPicPr>
          <p:nvPr/>
        </p:nvPicPr>
        <p:blipFill>
          <a:blip r:embed="rId3"/>
          <a:stretch>
            <a:fillRect/>
          </a:stretch>
        </p:blipFill>
        <p:spPr>
          <a:xfrm>
            <a:off x="690562" y="4676775"/>
            <a:ext cx="3095625" cy="1504950"/>
          </a:xfrm>
          <a:prstGeom prst="rect">
            <a:avLst/>
          </a:prstGeom>
        </p:spPr>
      </p:pic>
    </p:spTree>
    <p:extLst>
      <p:ext uri="{BB962C8B-B14F-4D97-AF65-F5344CB8AC3E}">
        <p14:creationId xmlns:p14="http://schemas.microsoft.com/office/powerpoint/2010/main" val="30118967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57201" y="666689"/>
            <a:ext cx="3611886" cy="1015663"/>
          </a:xfrm>
          <a:prstGeom prst="rect">
            <a:avLst/>
          </a:prstGeom>
        </p:spPr>
        <p:txBody>
          <a:bodyPr wrap="none">
            <a:spAutoFit/>
          </a:bodyPr>
          <a:lstStyle/>
          <a:p>
            <a:r>
              <a:rPr lang="cs-CZ" sz="2000" b="1" dirty="0">
                <a:latin typeface="Arial" panose="020B0604020202020204" pitchFamily="34" charset="0"/>
                <a:cs typeface="Arial" panose="020B0604020202020204" pitchFamily="34" charset="0"/>
              </a:rPr>
              <a:t>Hydráty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xenonu</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Xe</a:t>
            </a:r>
            <a:r>
              <a:rPr lang="cs-CZ" sz="2000" dirty="0">
                <a:latin typeface="Arial" panose="020B0604020202020204" pitchFamily="34" charset="0"/>
                <a:cs typeface="Arial" panose="020B0604020202020204" pitchFamily="34" charset="0"/>
              </a:rPr>
              <a:t> • 5.75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p:txBody>
      </p:sp>
      <p:sp>
        <p:nvSpPr>
          <p:cNvPr id="5" name="Obdélník 4"/>
          <p:cNvSpPr/>
          <p:nvPr/>
        </p:nvSpPr>
        <p:spPr>
          <a:xfrm>
            <a:off x="304800" y="3276601"/>
            <a:ext cx="8305800" cy="707886"/>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Klathráty</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Kr a </a:t>
            </a:r>
            <a:r>
              <a:rPr lang="en-US" sz="2000" dirty="0" err="1">
                <a:latin typeface="Arial" panose="020B0604020202020204" pitchFamily="34" charset="0"/>
                <a:cs typeface="Arial" panose="020B0604020202020204" pitchFamily="34" charset="0"/>
              </a:rPr>
              <a:t>Xe</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pronikají do dutin v krystalické mřížce </a:t>
            </a:r>
            <a:r>
              <a:rPr lang="cs-CZ" sz="2000" i="1" dirty="0" err="1">
                <a:latin typeface="Arial" panose="020B0604020202020204" pitchFamily="34" charset="0"/>
                <a:cs typeface="Arial" panose="020B0604020202020204" pitchFamily="34" charset="0"/>
              </a:rPr>
              <a:t>melanophlogitu</a:t>
            </a:r>
            <a:endParaRPr lang="cs-CZ" sz="2000" i="1" dirty="0">
              <a:latin typeface="Arial" panose="020B0604020202020204" pitchFamily="34" charset="0"/>
              <a:cs typeface="Arial" panose="020B0604020202020204" pitchFamily="34" charset="0"/>
            </a:endParaRPr>
          </a:p>
        </p:txBody>
      </p:sp>
      <p:pic>
        <p:nvPicPr>
          <p:cNvPr id="137222" name="Picture 6" descr="MelanophlogiteItali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267203"/>
            <a:ext cx="2514600" cy="1740877"/>
          </a:xfrm>
          <a:prstGeom prst="rect">
            <a:avLst/>
          </a:prstGeom>
          <a:noFill/>
          <a:extLst>
            <a:ext uri="{909E8E84-426E-40DD-AFC4-6F175D3DCCD1}">
              <a14:hiddenFill xmlns:a14="http://schemas.microsoft.com/office/drawing/2010/main">
                <a:solidFill>
                  <a:srgbClr val="FFFFFF"/>
                </a:solidFill>
              </a14:hiddenFill>
            </a:ext>
          </a:extLst>
        </p:spPr>
      </p:pic>
      <p:pic>
        <p:nvPicPr>
          <p:cNvPr id="88066" name="Picture 2" descr="https://markforeman.files.wordpress.com/2011/10/central-part-of-the-cell-of-the-xenon-water-clathrate.png?w=468&amp;h=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2" y="455580"/>
            <a:ext cx="2364999" cy="2193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01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070043" y="329426"/>
            <a:ext cx="7543800" cy="535531"/>
          </a:xfrm>
          <a:prstGeom prst="rect">
            <a:avLst/>
          </a:prstGeom>
        </p:spPr>
        <p:txBody>
          <a:bodyPr wrap="square">
            <a:spAutoFit/>
          </a:bodyPr>
          <a:lstStyle/>
          <a:p>
            <a:r>
              <a:rPr lang="cs-CZ" sz="3200" b="1" dirty="0"/>
              <a:t>Radon</a:t>
            </a:r>
          </a:p>
        </p:txBody>
      </p:sp>
      <p:sp>
        <p:nvSpPr>
          <p:cNvPr id="5" name="Obdélník 4"/>
          <p:cNvSpPr/>
          <p:nvPr/>
        </p:nvSpPr>
        <p:spPr>
          <a:xfrm>
            <a:off x="228601" y="1143003"/>
            <a:ext cx="8404699" cy="347787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nejtěžší přirozeně se vyskytující chemický prvek ve skupině vzácných plynů, je radioaktivní a nemá žádný stabilní izotop.</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Bezbarvý plyn, bez chuti a zápachu, nereaktivní. Vzniká jako produkt radioaktivního rozpadu radia a uranu a díky své nestálosti postupně zaniká dalším radioaktivním rozpadem. Je známo přibližně dvacet nestabilních izotopů radonu.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Radon je velmi dobře rozpustný ve vodě (okolo 51 % svého objemu) a ještě lépe se rozpouští v nepolárních organických rozpouštědlech a při velmi nízkých teplotách jej lze zachytit na aktivním uhlí.</a:t>
            </a:r>
          </a:p>
        </p:txBody>
      </p:sp>
      <p:sp>
        <p:nvSpPr>
          <p:cNvPr id="7" name="Obdélník 6"/>
          <p:cNvSpPr/>
          <p:nvPr/>
        </p:nvSpPr>
        <p:spPr>
          <a:xfrm>
            <a:off x="304800" y="4876802"/>
            <a:ext cx="8534400" cy="954107"/>
          </a:xfrm>
          <a:prstGeom prst="rect">
            <a:avLst/>
          </a:prstGeom>
        </p:spPr>
        <p:txBody>
          <a:bodyPr wrap="square">
            <a:spAutoFit/>
          </a:bodyPr>
          <a:lstStyle/>
          <a:p>
            <a:pPr algn="just"/>
            <a:r>
              <a:rPr lang="cs-CZ" dirty="0">
                <a:latin typeface="Arial" panose="020B0604020202020204" pitchFamily="34" charset="0"/>
                <a:cs typeface="Arial" panose="020B0604020202020204" pitchFamily="34" charset="0"/>
              </a:rPr>
              <a:t>Chemické sloučeniny tvoří stejně jako krypton a xenon pouze vzácně s fluorem (RnF</a:t>
            </a:r>
            <a:r>
              <a:rPr lang="cs-CZ" baseline="-25000" dirty="0">
                <a:latin typeface="Arial" panose="020B0604020202020204" pitchFamily="34" charset="0"/>
                <a:cs typeface="Arial" panose="020B0604020202020204" pitchFamily="34" charset="0"/>
              </a:rPr>
              <a:t>2</a:t>
            </a:r>
            <a:r>
              <a:rPr lang="cs-CZ" dirty="0">
                <a:latin typeface="Arial" panose="020B0604020202020204" pitchFamily="34" charset="0"/>
                <a:cs typeface="Arial" panose="020B0604020202020204" pitchFamily="34" charset="0"/>
              </a:rPr>
              <a:t>, RnF</a:t>
            </a:r>
            <a:r>
              <a:rPr lang="cs-CZ" baseline="-25000" dirty="0">
                <a:latin typeface="Arial" panose="020B0604020202020204" pitchFamily="34" charset="0"/>
                <a:cs typeface="Arial" panose="020B0604020202020204" pitchFamily="34" charset="0"/>
              </a:rPr>
              <a:t>4</a:t>
            </a:r>
            <a:r>
              <a:rPr lang="cs-CZ" dirty="0">
                <a:latin typeface="Arial" panose="020B0604020202020204" pitchFamily="34" charset="0"/>
                <a:cs typeface="Arial" panose="020B0604020202020204" pitchFamily="34" charset="0"/>
              </a:rPr>
              <a:t>) a kyslíkem </a:t>
            </a:r>
            <a:r>
              <a:rPr lang="cs-CZ" sz="2000" dirty="0">
                <a:latin typeface="Arial" panose="020B0604020202020204" pitchFamily="34" charset="0"/>
                <a:cs typeface="Arial" panose="020B0604020202020204" pitchFamily="34" charset="0"/>
              </a:rPr>
              <a:t>(RnO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všechny jsou velmi nestálé a jsou mimořádně silnými oxidačními činidly. </a:t>
            </a:r>
            <a:endParaRPr lang="cs-CZ" dirty="0"/>
          </a:p>
        </p:txBody>
      </p:sp>
    </p:spTree>
    <p:extLst>
      <p:ext uri="{BB962C8B-B14F-4D97-AF65-F5344CB8AC3E}">
        <p14:creationId xmlns:p14="http://schemas.microsoft.com/office/powerpoint/2010/main" val="25132330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34503" y="1676401"/>
            <a:ext cx="8229600" cy="409342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geologii slouží studium obsahu izotopů radonu v podzemních vodách k určení jejich původu a stáří.</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Medicínské využití radonu je založeno na skutečnosti, že převážná většina jeho izotopů fungují jako alfa zářiče s poměrně krátkým poločasem přeměny (nestabilnější izotop </a:t>
            </a:r>
            <a:r>
              <a:rPr lang="cs-CZ" sz="2000" baseline="30000" dirty="0">
                <a:latin typeface="Arial" panose="020B0604020202020204" pitchFamily="34" charset="0"/>
                <a:cs typeface="Arial" panose="020B0604020202020204" pitchFamily="34" charset="0"/>
              </a:rPr>
              <a:t>222</a:t>
            </a:r>
            <a:r>
              <a:rPr lang="cs-CZ" sz="2000" dirty="0">
                <a:latin typeface="Arial" panose="020B0604020202020204" pitchFamily="34" charset="0"/>
                <a:cs typeface="Arial" panose="020B0604020202020204" pitchFamily="34" charset="0"/>
              </a:rPr>
              <a:t>Rn má poločas rozpadu 3,82 dne, další izotopy už jen:</a:t>
            </a:r>
            <a:r>
              <a:rPr lang="cs-CZ" sz="2000" baseline="30000" dirty="0">
                <a:latin typeface="Arial" panose="020B0604020202020204" pitchFamily="34" charset="0"/>
                <a:cs typeface="Arial" panose="020B0604020202020204" pitchFamily="34" charset="0"/>
              </a:rPr>
              <a:t>220</a:t>
            </a:r>
            <a:r>
              <a:rPr lang="cs-CZ" sz="2000" dirty="0">
                <a:latin typeface="Arial" panose="020B0604020202020204" pitchFamily="34" charset="0"/>
                <a:cs typeface="Arial" panose="020B0604020202020204" pitchFamily="34" charset="0"/>
              </a:rPr>
              <a:t>Rn 54,5 s a </a:t>
            </a:r>
            <a:r>
              <a:rPr lang="cs-CZ" sz="2000" baseline="30000" dirty="0">
                <a:latin typeface="Arial" panose="020B0604020202020204" pitchFamily="34" charset="0"/>
                <a:cs typeface="Arial" panose="020B0604020202020204" pitchFamily="34" charset="0"/>
              </a:rPr>
              <a:t>219</a:t>
            </a:r>
            <a:r>
              <a:rPr lang="cs-CZ" sz="2000" dirty="0">
                <a:latin typeface="Arial" panose="020B0604020202020204" pitchFamily="34" charset="0"/>
                <a:cs typeface="Arial" panose="020B0604020202020204" pitchFamily="34" charset="0"/>
              </a:rPr>
              <a:t>Rn 3,92 s). Používají se proto někdy pro krátkodobé </a:t>
            </a:r>
            <a:r>
              <a:rPr lang="cs-CZ" sz="2000" i="1" dirty="0">
                <a:latin typeface="Arial" panose="020B0604020202020204" pitchFamily="34" charset="0"/>
                <a:cs typeface="Arial" panose="020B0604020202020204" pitchFamily="34" charset="0"/>
              </a:rPr>
              <a:t>lokální ozařování</a:t>
            </a:r>
            <a:r>
              <a:rPr lang="cs-CZ" sz="2000" dirty="0">
                <a:latin typeface="Arial" panose="020B0604020202020204" pitchFamily="34" charset="0"/>
                <a:cs typeface="Arial" panose="020B0604020202020204" pitchFamily="34" charset="0"/>
              </a:rPr>
              <a:t> vybraných tkání.</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Radonová voda (voda obsahující rozpuštěný radon) se používá rovněž v balneologii, například v jáchymovských lázních, kam je dopravována potrubím z bývalého uranového dolu Svornost,</a:t>
            </a:r>
          </a:p>
        </p:txBody>
      </p:sp>
      <p:sp>
        <p:nvSpPr>
          <p:cNvPr id="5" name="Nadpis 3"/>
          <p:cNvSpPr>
            <a:spLocks noGrp="1"/>
          </p:cNvSpPr>
          <p:nvPr>
            <p:ph type="title"/>
          </p:nvPr>
        </p:nvSpPr>
        <p:spPr>
          <a:xfrm>
            <a:off x="777403" y="481826"/>
            <a:ext cx="7543800" cy="535531"/>
          </a:xfrm>
          <a:prstGeom prst="rect">
            <a:avLst/>
          </a:prstGeom>
        </p:spPr>
        <p:txBody>
          <a:bodyPr wrap="square">
            <a:spAutoFit/>
          </a:bodyPr>
          <a:lstStyle/>
          <a:p>
            <a:r>
              <a:rPr lang="cs-CZ" sz="3200" b="1" dirty="0"/>
              <a:t>Radon</a:t>
            </a:r>
          </a:p>
        </p:txBody>
      </p:sp>
    </p:spTree>
    <p:extLst>
      <p:ext uri="{BB962C8B-B14F-4D97-AF65-F5344CB8AC3E}">
        <p14:creationId xmlns:p14="http://schemas.microsoft.com/office/powerpoint/2010/main" val="629699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nímek obrazovky&#10;&#10;Popis byl vytvořen automaticky">
            <a:extLst>
              <a:ext uri="{FF2B5EF4-FFF2-40B4-BE49-F238E27FC236}">
                <a16:creationId xmlns:a16="http://schemas.microsoft.com/office/drawing/2014/main" id="{5D6C9800-ABFE-40B1-9D24-F4DCFBE82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22277"/>
            <a:ext cx="8686800" cy="5524805"/>
          </a:xfrm>
          <a:prstGeom prst="rect">
            <a:avLst/>
          </a:prstGeom>
        </p:spPr>
      </p:pic>
      <p:sp>
        <p:nvSpPr>
          <p:cNvPr id="6" name="Obdélník 5">
            <a:extLst>
              <a:ext uri="{FF2B5EF4-FFF2-40B4-BE49-F238E27FC236}">
                <a16:creationId xmlns:a16="http://schemas.microsoft.com/office/drawing/2014/main" id="{0975031C-1ED3-49A9-89BE-CBA6921EE748}"/>
              </a:ext>
            </a:extLst>
          </p:cNvPr>
          <p:cNvSpPr/>
          <p:nvPr/>
        </p:nvSpPr>
        <p:spPr>
          <a:xfrm>
            <a:off x="3505200" y="381003"/>
            <a:ext cx="1903470" cy="461665"/>
          </a:xfrm>
          <a:prstGeom prst="rect">
            <a:avLst/>
          </a:prstGeom>
        </p:spPr>
        <p:txBody>
          <a:bodyPr wrap="none">
            <a:spAutoFit/>
          </a:bodyPr>
          <a:lstStyle/>
          <a:p>
            <a:r>
              <a:rPr lang="cs-CZ" sz="2400" b="1" dirty="0">
                <a:solidFill>
                  <a:srgbClr val="3A3A3A"/>
                </a:solidFill>
              </a:rPr>
              <a:t>U</a:t>
            </a:r>
            <a:r>
              <a:rPr lang="en-US" sz="2400" b="1" dirty="0">
                <a:solidFill>
                  <a:srgbClr val="3A3A3A"/>
                </a:solidFill>
              </a:rPr>
              <a:t>ran</a:t>
            </a:r>
            <a:r>
              <a:rPr lang="cs-CZ" sz="2400" b="1" dirty="0" err="1">
                <a:solidFill>
                  <a:srgbClr val="3A3A3A"/>
                </a:solidFill>
              </a:rPr>
              <a:t>ová</a:t>
            </a:r>
            <a:r>
              <a:rPr lang="cs-CZ" sz="2400" b="1" dirty="0">
                <a:solidFill>
                  <a:srgbClr val="3A3A3A"/>
                </a:solidFill>
              </a:rPr>
              <a:t> řada</a:t>
            </a:r>
            <a:endParaRPr lang="en-US" sz="2400" b="1" dirty="0"/>
          </a:p>
        </p:txBody>
      </p:sp>
    </p:spTree>
    <p:extLst>
      <p:ext uri="{BB962C8B-B14F-4D97-AF65-F5344CB8AC3E}">
        <p14:creationId xmlns:p14="http://schemas.microsoft.com/office/powerpoint/2010/main" val="30142487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5893" y="905550"/>
            <a:ext cx="8591145" cy="1477328"/>
          </a:xfrm>
          <a:prstGeom prst="rect">
            <a:avLst/>
          </a:prstGeom>
        </p:spPr>
        <p:txBody>
          <a:bodyPr wrap="square">
            <a:spAutoFit/>
          </a:bodyPr>
          <a:lstStyle/>
          <a:p>
            <a:pPr algn="just"/>
            <a:r>
              <a:rPr lang="cs-CZ" dirty="0">
                <a:latin typeface="Arial" panose="020B0604020202020204" pitchFamily="34" charset="0"/>
                <a:cs typeface="Arial" panose="020B0604020202020204" pitchFamily="34" charset="0"/>
              </a:rPr>
              <a:t>Do organismu se </a:t>
            </a:r>
            <a:r>
              <a:rPr lang="cs-CZ" baseline="30000" dirty="0">
                <a:latin typeface="Arial" panose="020B0604020202020204" pitchFamily="34" charset="0"/>
                <a:cs typeface="Arial" panose="020B0604020202020204" pitchFamily="34" charset="0"/>
              </a:rPr>
              <a:t>220</a:t>
            </a:r>
            <a:r>
              <a:rPr lang="cs-CZ" dirty="0">
                <a:latin typeface="Arial" panose="020B0604020202020204" pitchFamily="34" charset="0"/>
                <a:cs typeface="Arial" panose="020B0604020202020204" pitchFamily="34" charset="0"/>
              </a:rPr>
              <a:t>Rn dostává zejména vdechováním. Jeho atomy snadno pronikají až do plicních sklípků. Ohrožení zdraví má původ v dceřiných produktech, tzn. v produktech rozpadu radonu. Protože ty mají krátký poločas rozpadu, rozpadají se z větší části v plicích. Přitom vyzařují vysoce energetické záření alfa. Dlouhodobější ozařování epitelu plicní tkáně může vést k rakovinnému bujení.</a:t>
            </a:r>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397" y="2489701"/>
            <a:ext cx="3162300" cy="414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49280"/>
            <a:ext cx="3352800" cy="382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3764319" y="304803"/>
            <a:ext cx="1277914" cy="584775"/>
          </a:xfrm>
          <a:prstGeom prst="rect">
            <a:avLst/>
          </a:prstGeom>
        </p:spPr>
        <p:txBody>
          <a:bodyPr wrap="none">
            <a:spAutoFit/>
          </a:bodyPr>
          <a:lstStyle/>
          <a:p>
            <a:r>
              <a:rPr lang="cs-CZ" sz="3200" b="1" dirty="0"/>
              <a:t>Radon</a:t>
            </a:r>
          </a:p>
        </p:txBody>
      </p:sp>
    </p:spTree>
    <p:extLst>
      <p:ext uri="{BB962C8B-B14F-4D97-AF65-F5344CB8AC3E}">
        <p14:creationId xmlns:p14="http://schemas.microsoft.com/office/powerpoint/2010/main" val="2217726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170070"/>
            <a:ext cx="8229600" cy="361109"/>
          </a:xfrm>
        </p:spPr>
        <p:txBody>
          <a:bodyPr>
            <a:noAutofit/>
          </a:bodyPr>
          <a:lstStyle/>
          <a:p>
            <a:r>
              <a:rPr lang="cs-CZ" sz="2400" b="1" dirty="0">
                <a:latin typeface="+mn-lt"/>
              </a:rPr>
              <a:t>Vodíkový kation H</a:t>
            </a:r>
            <a:r>
              <a:rPr lang="en-US" sz="2400" b="1" baseline="30000" dirty="0">
                <a:latin typeface="+mn-lt"/>
              </a:rPr>
              <a:t>+   </a:t>
            </a:r>
            <a:r>
              <a:rPr lang="en-US" sz="2400" b="1" dirty="0">
                <a:latin typeface="+mn-lt"/>
              </a:rPr>
              <a:t>(</a:t>
            </a:r>
            <a:r>
              <a:rPr lang="cs-CZ" sz="2400" b="1" dirty="0">
                <a:latin typeface="+mn-lt"/>
              </a:rPr>
              <a:t>1s</a:t>
            </a:r>
            <a:r>
              <a:rPr lang="cs-CZ" sz="2400" b="1" baseline="30000" dirty="0">
                <a:latin typeface="+mn-lt"/>
              </a:rPr>
              <a:t>0</a:t>
            </a:r>
            <a:r>
              <a:rPr lang="en-US" sz="2400" b="1" dirty="0">
                <a:latin typeface="+mn-lt"/>
              </a:rPr>
              <a:t>)</a:t>
            </a:r>
            <a:endParaRPr lang="cs-CZ" sz="2400" b="1" dirty="0">
              <a:latin typeface="+mn-lt"/>
            </a:endParaRPr>
          </a:p>
        </p:txBody>
      </p:sp>
      <p:sp>
        <p:nvSpPr>
          <p:cNvPr id="3" name="Zástupný symbol pro obsah 2"/>
          <p:cNvSpPr>
            <a:spLocks noGrp="1"/>
          </p:cNvSpPr>
          <p:nvPr>
            <p:ph idx="1"/>
          </p:nvPr>
        </p:nvSpPr>
        <p:spPr>
          <a:xfrm>
            <a:off x="225799" y="733036"/>
            <a:ext cx="8461001" cy="1600199"/>
          </a:xfrm>
        </p:spPr>
        <p:txBody>
          <a:bodyPr>
            <a:noAutofit/>
          </a:bodyPr>
          <a:lstStyle/>
          <a:p>
            <a:pPr marL="0" indent="0" algn="just">
              <a:buNone/>
            </a:pPr>
            <a:r>
              <a:rPr lang="en-US" sz="2000" dirty="0" err="1">
                <a:latin typeface="Arial" panose="020B0604020202020204" pitchFamily="34" charset="0"/>
                <a:cs typeface="Arial" panose="020B0604020202020204" pitchFamily="34" charset="0"/>
              </a:rPr>
              <a:t>Vznik</a:t>
            </a:r>
            <a:r>
              <a:rPr lang="cs-CZ" sz="2000" dirty="0">
                <a:latin typeface="Arial" panose="020B0604020202020204" pitchFamily="34" charset="0"/>
                <a:cs typeface="Arial" panose="020B0604020202020204" pitchFamily="34" charset="0"/>
              </a:rPr>
              <a:t>á ztrátou valenčního elektronu </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podobn</a:t>
            </a:r>
            <a:r>
              <a:rPr lang="cs-CZ" sz="2000" dirty="0">
                <a:latin typeface="Arial" panose="020B0604020202020204" pitchFamily="34" charset="0"/>
                <a:cs typeface="Arial" panose="020B0604020202020204" pitchFamily="34" charset="0"/>
              </a:rPr>
              <a:t>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vznikaj</a:t>
            </a:r>
            <a:r>
              <a:rPr lang="cs-CZ" sz="2000" dirty="0">
                <a:latin typeface="Arial" panose="020B0604020202020204" pitchFamily="34" charset="0"/>
                <a:cs typeface="Arial" panose="020B0604020202020204" pitchFamily="34" charset="0"/>
              </a:rPr>
              <a:t>í kationty alkalických kovů)</a:t>
            </a:r>
          </a:p>
          <a:p>
            <a:pPr marL="0" indent="0" algn="just">
              <a:buNone/>
            </a:pPr>
            <a:r>
              <a:rPr lang="cs-CZ" altLang="en-US" sz="2000" dirty="0">
                <a:latin typeface="Arial" panose="020B0604020202020204" pitchFamily="34" charset="0"/>
                <a:cs typeface="Arial" panose="020B0604020202020204" pitchFamily="34" charset="0"/>
              </a:rPr>
              <a:t>V</a:t>
            </a:r>
            <a:r>
              <a:rPr lang="en-GB" altLang="en-US" sz="2000" dirty="0" err="1">
                <a:latin typeface="Arial" panose="020B0604020202020204" pitchFamily="34" charset="0"/>
                <a:cs typeface="Arial" panose="020B0604020202020204" pitchFamily="34" charset="0"/>
              </a:rPr>
              <a:t>znik</a:t>
            </a:r>
            <a:r>
              <a:rPr lang="en-GB" altLang="en-US" sz="2000" dirty="0">
                <a:latin typeface="Arial" panose="020B0604020202020204" pitchFamily="34" charset="0"/>
                <a:cs typeface="Arial" panose="020B0604020202020204" pitchFamily="34" charset="0"/>
              </a:rPr>
              <a:t> 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je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ioniza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energii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možný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zejména</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prost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které</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schopno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solvatovat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protony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tím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kompenzovat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energii</a:t>
            </a:r>
            <a:r>
              <a:rPr lang="en-GB" altLang="en-US" sz="2000" dirty="0">
                <a:latin typeface="Arial" panose="020B0604020202020204" pitchFamily="34" charset="0"/>
                <a:cs typeface="Arial" panose="020B0604020202020204" pitchFamily="34" charset="0"/>
              </a:rPr>
              <a:t> pot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ebnou</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roztržení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ionizaci</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proto H+ </a:t>
            </a:r>
            <a:r>
              <a:rPr lang="en-GB" altLang="en-US" sz="2000" dirty="0" err="1">
                <a:latin typeface="Arial" panose="020B0604020202020204" pitchFamily="34" charset="0"/>
                <a:cs typeface="Arial" panose="020B0604020202020204" pitchFamily="34" charset="0"/>
              </a:rPr>
              <a:t>existuje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pouze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jako </a:t>
            </a:r>
            <a:r>
              <a:rPr lang="en-GB" altLang="en-US" sz="2000" dirty="0" err="1">
                <a:latin typeface="Arial" panose="020B0604020202020204" pitchFamily="34" charset="0"/>
                <a:cs typeface="Arial" panose="020B0604020202020204" pitchFamily="34" charset="0"/>
              </a:rPr>
              <a:t>hydratovaný</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p:txBody>
      </p:sp>
      <p:pic>
        <p:nvPicPr>
          <p:cNvPr id="107522"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45" y="5119994"/>
            <a:ext cx="7473201" cy="144780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133600" y="6019800"/>
            <a:ext cx="6096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7526" name="Picture 6" descr="VÃ½sledek obrÃ¡zku pro H3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742" y="3098058"/>
            <a:ext cx="1704327" cy="15493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Ã½sledek obrÃ¡zku pro H3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90227"/>
            <a:ext cx="3657600" cy="2160136"/>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7200" y="2590228"/>
            <a:ext cx="2514600" cy="1015663"/>
          </a:xfrm>
          <a:prstGeom prst="rect">
            <a:avLst/>
          </a:prstGeom>
        </p:spPr>
        <p:txBody>
          <a:bodyPr wrap="square">
            <a:spAutoFit/>
          </a:bodyPr>
          <a:lstStyle/>
          <a:p>
            <a:pPr algn="ctr">
              <a:buNone/>
            </a:pPr>
            <a:r>
              <a:rPr lang="en-GB" altLang="en-US" sz="2000" dirty="0">
                <a:latin typeface="Arial" panose="020B0604020202020204" pitchFamily="34" charset="0"/>
                <a:cs typeface="Arial" panose="020B0604020202020204" pitchFamily="34" charset="0"/>
              </a:rPr>
              <a:t>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a:t>
            </a:r>
            <a:r>
              <a:rPr lang="en-GB" altLang="en-US" sz="2000" baseline="30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gn="just">
              <a:buNone/>
            </a:pPr>
            <a:endParaRPr lang="cs-CZ" altLang="en-US" sz="2000" dirty="0">
              <a:latin typeface="Arial" panose="020B0604020202020204" pitchFamily="34" charset="0"/>
              <a:cs typeface="Arial" panose="020B0604020202020204" pitchFamily="34" charset="0"/>
              <a:sym typeface="Symbol" pitchFamily="18" charset="2"/>
            </a:endParaRPr>
          </a:p>
          <a:p>
            <a:pPr algn="just">
              <a:buNone/>
            </a:pP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H = -1075 kJ/</a:t>
            </a:r>
            <a:r>
              <a:rPr lang="en-GB" altLang="en-US" sz="2000" dirty="0" err="1">
                <a:latin typeface="Arial" panose="020B0604020202020204" pitchFamily="34" charset="0"/>
                <a:cs typeface="Arial" panose="020B0604020202020204" pitchFamily="34" charset="0"/>
              </a:rPr>
              <a:t>mol</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391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6891" y="152401"/>
            <a:ext cx="8229600" cy="639763"/>
          </a:xfrm>
        </p:spPr>
        <p:txBody>
          <a:bodyPr>
            <a:normAutofit/>
          </a:bodyPr>
          <a:lstStyle/>
          <a:p>
            <a:r>
              <a:rPr lang="cs-CZ" sz="3200" dirty="0"/>
              <a:t>Radonová mapa ČR</a:t>
            </a:r>
          </a:p>
        </p:txBody>
      </p:sp>
      <p:pic>
        <p:nvPicPr>
          <p:cNvPr id="126978" name="Picture 2" descr="Mapa vÃ½skytu radonu na ÃºzemÃ­ ÄeskÃ© republi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7"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65102" y="838202"/>
            <a:ext cx="8756051" cy="923330"/>
          </a:xfrm>
          <a:prstGeom prst="rect">
            <a:avLst/>
          </a:prstGeom>
        </p:spPr>
        <p:txBody>
          <a:bodyPr wrap="square">
            <a:spAutoFit/>
          </a:bodyPr>
          <a:lstStyle/>
          <a:p>
            <a:r>
              <a:rPr lang="cs-CZ" dirty="0"/>
              <a:t>Přirozeným zdrojem radonu je geologické podloží, ve kterém se vyskytuje uran. Je přítomen v horninách buď v uranových minerálech (uraninit apod.) nebo v tzv. horninotvorných minerálech tvořících horniny (např. slída v žulách apod.). </a:t>
            </a:r>
          </a:p>
        </p:txBody>
      </p:sp>
      <p:pic>
        <p:nvPicPr>
          <p:cNvPr id="12698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846" y="1752602"/>
            <a:ext cx="6462563" cy="494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393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800350" y="2057400"/>
            <a:ext cx="3543300" cy="1143000"/>
          </a:xfrm>
        </p:spPr>
        <p:txBody>
          <a:bodyPr/>
          <a:lstStyle/>
          <a:p>
            <a:pPr eaLnBrk="1" hangingPunct="1"/>
            <a:r>
              <a:rPr lang="cs-CZ" altLang="en-US" b="1" dirty="0">
                <a:latin typeface="Times New Roman" pitchFamily="18" charset="0"/>
              </a:rPr>
              <a:t>Halogeny</a:t>
            </a:r>
          </a:p>
        </p:txBody>
      </p:sp>
    </p:spTree>
    <p:extLst>
      <p:ext uri="{BB962C8B-B14F-4D97-AF65-F5344CB8AC3E}">
        <p14:creationId xmlns:p14="http://schemas.microsoft.com/office/powerpoint/2010/main" val="300470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idx="1"/>
          </p:nvPr>
        </p:nvSpPr>
        <p:spPr>
          <a:xfrm>
            <a:off x="304800" y="181214"/>
            <a:ext cx="8839200" cy="4525963"/>
          </a:xfrm>
        </p:spPr>
        <p:txBody>
          <a:bodyPr>
            <a:normAutofit/>
          </a:bodyPr>
          <a:lstStyle/>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všechny jsou nekovy, </a:t>
            </a:r>
          </a:p>
          <a:p>
            <a:pPr marL="0" indent="0">
              <a:buNone/>
            </a:pPr>
            <a:endParaRPr lang="cs-CZ" altLang="en-US" sz="1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tvoří </a:t>
            </a:r>
            <a:r>
              <a:rPr lang="cs-CZ" altLang="en-US" sz="2000" dirty="0" err="1">
                <a:latin typeface="Arial" panose="020B0604020202020204" pitchFamily="34" charset="0"/>
                <a:cs typeface="Arial" panose="020B0604020202020204" pitchFamily="34" charset="0"/>
              </a:rPr>
              <a:t>biatomické</a:t>
            </a:r>
            <a:r>
              <a:rPr lang="cs-CZ" altLang="en-US" sz="2000" dirty="0">
                <a:latin typeface="Arial" panose="020B0604020202020204" pitchFamily="34" charset="0"/>
                <a:cs typeface="Arial" panose="020B0604020202020204" pitchFamily="34" charset="0"/>
              </a:rPr>
              <a:t> molekuly, nízká vazebná energie, </a:t>
            </a:r>
          </a:p>
          <a:p>
            <a:pPr marL="0" indent="0">
              <a:buNone/>
            </a:pPr>
            <a:r>
              <a:rPr lang="cs-CZ" altLang="en-US" sz="2000" dirty="0">
                <a:latin typeface="Arial" panose="020B0604020202020204" pitchFamily="34" charset="0"/>
                <a:cs typeface="Arial" panose="020B0604020202020204" pitchFamily="34" charset="0"/>
              </a:rPr>
              <a:t>max. u 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naopak nejsnadněji disociuje I</a:t>
            </a:r>
            <a:r>
              <a:rPr lang="cs-CZ" altLang="en-US" sz="2000" baseline="-25000" dirty="0">
                <a:latin typeface="Arial" panose="020B0604020202020204" pitchFamily="34" charset="0"/>
                <a:cs typeface="Arial" panose="020B0604020202020204" pitchFamily="34" charset="0"/>
              </a:rPr>
              <a:t>2</a:t>
            </a:r>
          </a:p>
          <a:p>
            <a:pPr marL="0" indent="0">
              <a:buNone/>
            </a:pPr>
            <a:endParaRPr lang="cs-CZ" altLang="en-US" sz="2000" dirty="0">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sp>
        <p:nvSpPr>
          <p:cNvPr id="3077" name="Line 4"/>
          <p:cNvSpPr>
            <a:spLocks noChangeShapeType="1"/>
          </p:cNvSpPr>
          <p:nvPr/>
        </p:nvSpPr>
        <p:spPr bwMode="auto">
          <a:xfrm>
            <a:off x="3132139" y="2852742"/>
            <a:ext cx="0" cy="19446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79" name="AutoShape 6"/>
          <p:cNvSpPr>
            <a:spLocks noChangeArrowheads="1"/>
          </p:cNvSpPr>
          <p:nvPr/>
        </p:nvSpPr>
        <p:spPr bwMode="auto">
          <a:xfrm>
            <a:off x="3276601" y="2781301"/>
            <a:ext cx="287339" cy="1943100"/>
          </a:xfrm>
          <a:prstGeom prst="downArrow">
            <a:avLst>
              <a:gd name="adj1" fmla="val 50000"/>
              <a:gd name="adj2" fmla="val 16906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3" name="Obdélník 2"/>
          <p:cNvSpPr/>
          <p:nvPr/>
        </p:nvSpPr>
        <p:spPr>
          <a:xfrm>
            <a:off x="430936" y="5059731"/>
            <a:ext cx="5122131" cy="1323439"/>
          </a:xfrm>
          <a:prstGeom prst="rect">
            <a:avLst/>
          </a:prstGeom>
        </p:spPr>
        <p:txBody>
          <a:bodyPr wrap="square">
            <a:spAutoFit/>
          </a:bodyPr>
          <a:lstStyle/>
          <a:p>
            <a:r>
              <a:rPr lang="cs-CZ" altLang="en-US" sz="2000" dirty="0">
                <a:latin typeface="Arial" panose="020B0604020202020204" pitchFamily="34" charset="0"/>
                <a:cs typeface="Arial" panose="020B0604020202020204" pitchFamily="34" charset="0"/>
                <a:sym typeface="Symbol" pitchFamily="18" charset="2"/>
              </a:rPr>
              <a:t>F</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plyn (slabě zelený)</a:t>
            </a:r>
          </a:p>
          <a:p>
            <a:r>
              <a:rPr lang="cs-CZ" altLang="en-US" sz="2000" dirty="0">
                <a:latin typeface="Arial" panose="020B0604020202020204" pitchFamily="34" charset="0"/>
                <a:cs typeface="Arial" panose="020B0604020202020204" pitchFamily="34" charset="0"/>
                <a:sym typeface="Symbol" pitchFamily="18" charset="2"/>
              </a:rPr>
              <a:t>Cl</a:t>
            </a:r>
            <a:r>
              <a:rPr lang="cs-CZ" altLang="en-US" sz="2000" baseline="-25000" dirty="0">
                <a:latin typeface="Arial" panose="020B0604020202020204" pitchFamily="34" charset="0"/>
                <a:cs typeface="Arial" panose="020B0604020202020204" pitchFamily="34" charset="0"/>
                <a:sym typeface="Symbol" pitchFamily="18" charset="2"/>
              </a:rPr>
              <a:t>2	</a:t>
            </a:r>
            <a:r>
              <a:rPr lang="cs-CZ" altLang="en-US" sz="2000" dirty="0">
                <a:latin typeface="Arial" panose="020B0604020202020204" pitchFamily="34" charset="0"/>
                <a:cs typeface="Arial" panose="020B0604020202020204" pitchFamily="34" charset="0"/>
                <a:sym typeface="Symbol" pitchFamily="18" charset="2"/>
              </a:rPr>
              <a:t>- plyn (žlutý)</a:t>
            </a:r>
          </a:p>
          <a:p>
            <a:r>
              <a:rPr lang="cs-CZ" altLang="en-US" sz="2000" dirty="0">
                <a:latin typeface="Arial" panose="020B0604020202020204" pitchFamily="34" charset="0"/>
                <a:cs typeface="Arial" panose="020B0604020202020204" pitchFamily="34" charset="0"/>
                <a:sym typeface="Symbol" pitchFamily="18" charset="2"/>
              </a:rPr>
              <a:t>Br</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kapalina (červenohnědé páry)</a:t>
            </a:r>
          </a:p>
          <a:p>
            <a:r>
              <a:rPr lang="cs-CZ" altLang="en-US" sz="2000" dirty="0">
                <a:latin typeface="Arial" panose="020B0604020202020204" pitchFamily="34" charset="0"/>
                <a:cs typeface="Arial" panose="020B0604020202020204" pitchFamily="34" charset="0"/>
                <a:sym typeface="Symbol" pitchFamily="18" charset="2"/>
              </a:rPr>
              <a:t>I</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krystal. sublimující látka  (fialové páry)</a:t>
            </a:r>
          </a:p>
        </p:txBody>
      </p:sp>
      <p:graphicFrame>
        <p:nvGraphicFramePr>
          <p:cNvPr id="11" name="Object 4"/>
          <p:cNvGraphicFramePr>
            <a:graphicFrameLocks noChangeAspect="1"/>
          </p:cNvGraphicFramePr>
          <p:nvPr/>
        </p:nvGraphicFramePr>
        <p:xfrm>
          <a:off x="6659565" y="134942"/>
          <a:ext cx="1798637" cy="1349375"/>
        </p:xfrm>
        <a:graphic>
          <a:graphicData uri="http://schemas.openxmlformats.org/presentationml/2006/ole">
            <mc:AlternateContent xmlns:mc="http://schemas.openxmlformats.org/markup-compatibility/2006">
              <mc:Choice xmlns:v="urn:schemas-microsoft-com:vml" Requires="v">
                <p:oleObj name="Photo Editor Photo" r:id="rId2" imgW="2285714" imgH="1714739" progId="MSPhotoEd.3">
                  <p:embed/>
                </p:oleObj>
              </mc:Choice>
              <mc:Fallback>
                <p:oleObj name="Photo Editor Photo" r:id="rId2" imgW="2285714" imgH="1714739" progId="MSPhotoEd.3">
                  <p:embed/>
                  <p:pic>
                    <p:nvPicPr>
                      <p:cNvPr id="11"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5" y="134942"/>
                        <a:ext cx="1798637"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7"/>
          <p:cNvGraphicFramePr>
            <a:graphicFrameLocks noChangeAspect="1"/>
          </p:cNvGraphicFramePr>
          <p:nvPr/>
        </p:nvGraphicFramePr>
        <p:xfrm>
          <a:off x="6659564" y="1492251"/>
          <a:ext cx="1795463" cy="1792288"/>
        </p:xfrm>
        <a:graphic>
          <a:graphicData uri="http://schemas.openxmlformats.org/presentationml/2006/ole">
            <mc:AlternateContent xmlns:mc="http://schemas.openxmlformats.org/markup-compatibility/2006">
              <mc:Choice xmlns:v="urn:schemas-microsoft-com:vml" Requires="v">
                <p:oleObj name="Photo Editor Photo" r:id="rId4" imgW="9523810" imgH="10266667" progId="MSPhotoEd.3">
                  <p:embed/>
                </p:oleObj>
              </mc:Choice>
              <mc:Fallback>
                <p:oleObj name="Photo Editor Photo" r:id="rId4" imgW="9523810" imgH="10266667" progId="MSPhotoEd.3">
                  <p:embed/>
                  <p:pic>
                    <p:nvPicPr>
                      <p:cNvPr id="12"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4" y="1492251"/>
                        <a:ext cx="1795463" cy="17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0"/>
          <p:cNvGraphicFramePr>
            <a:graphicFrameLocks noChangeAspect="1"/>
          </p:cNvGraphicFramePr>
          <p:nvPr/>
        </p:nvGraphicFramePr>
        <p:xfrm>
          <a:off x="6659566" y="3284541"/>
          <a:ext cx="1800225" cy="2160587"/>
        </p:xfrm>
        <a:graphic>
          <a:graphicData uri="http://schemas.openxmlformats.org/presentationml/2006/ole">
            <mc:AlternateContent xmlns:mc="http://schemas.openxmlformats.org/markup-compatibility/2006">
              <mc:Choice xmlns:v="urn:schemas-microsoft-com:vml" Requires="v">
                <p:oleObj name="Photo Editor Photo" r:id="rId6" imgW="1628571" imgH="1980952" progId="MSPhotoEd.3">
                  <p:embed/>
                </p:oleObj>
              </mc:Choice>
              <mc:Fallback>
                <p:oleObj name="Photo Editor Photo" r:id="rId6" imgW="1628571" imgH="1980952" progId="MSPhotoEd.3">
                  <p:embed/>
                  <p:pic>
                    <p:nvPicPr>
                      <p:cNvPr id="13"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6" y="3284541"/>
                        <a:ext cx="1800225"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1"/>
          <p:cNvGraphicFramePr>
            <a:graphicFrameLocks noChangeAspect="1"/>
          </p:cNvGraphicFramePr>
          <p:nvPr/>
        </p:nvGraphicFramePr>
        <p:xfrm>
          <a:off x="6659565" y="5229226"/>
          <a:ext cx="1798637" cy="1582739"/>
        </p:xfrm>
        <a:graphic>
          <a:graphicData uri="http://schemas.openxmlformats.org/presentationml/2006/ole">
            <mc:AlternateContent xmlns:mc="http://schemas.openxmlformats.org/markup-compatibility/2006">
              <mc:Choice xmlns:v="urn:schemas-microsoft-com:vml" Requires="v">
                <p:oleObj name="Photo Editor Photo" r:id="rId8" imgW="3428571" imgH="3428571" progId="MSPhotoEd.3">
                  <p:embed/>
                </p:oleObj>
              </mc:Choice>
              <mc:Fallback>
                <p:oleObj name="Photo Editor Photo" r:id="rId8" imgW="3428571" imgH="3428571" progId="MSPhotoEd.3">
                  <p:embed/>
                  <p:pic>
                    <p:nvPicPr>
                      <p:cNvPr id="14"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9565" y="5229226"/>
                        <a:ext cx="1798637" cy="158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6"/>
          <p:cNvSpPr>
            <a:spLocks noChangeArrowheads="1"/>
          </p:cNvSpPr>
          <p:nvPr/>
        </p:nvSpPr>
        <p:spPr bwMode="auto">
          <a:xfrm>
            <a:off x="8494713" y="595315"/>
            <a:ext cx="4587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cs-CZ" altLang="en-US" baseline="0">
                <a:sym typeface="Symbol" pitchFamily="18" charset="2"/>
              </a:rPr>
              <a:t>F</a:t>
            </a:r>
            <a:r>
              <a:rPr lang="cs-CZ" altLang="en-US" baseline="-25000">
                <a:sym typeface="Symbol" pitchFamily="18" charset="2"/>
              </a:rPr>
              <a:t>2</a:t>
            </a:r>
          </a:p>
        </p:txBody>
      </p:sp>
      <p:sp>
        <p:nvSpPr>
          <p:cNvPr id="16" name="Rectangle 17"/>
          <p:cNvSpPr>
            <a:spLocks noChangeArrowheads="1"/>
          </p:cNvSpPr>
          <p:nvPr/>
        </p:nvSpPr>
        <p:spPr bwMode="auto">
          <a:xfrm>
            <a:off x="8494714" y="2108202"/>
            <a:ext cx="5774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en-US" altLang="en-US" baseline="0">
                <a:sym typeface="Symbol" pitchFamily="18" charset="2"/>
              </a:rPr>
              <a:t>Cl</a:t>
            </a:r>
            <a:r>
              <a:rPr lang="cs-CZ" altLang="en-US" baseline="-25000">
                <a:sym typeface="Symbol" pitchFamily="18" charset="2"/>
              </a:rPr>
              <a:t>2</a:t>
            </a:r>
          </a:p>
        </p:txBody>
      </p:sp>
      <p:sp>
        <p:nvSpPr>
          <p:cNvPr id="17" name="Rectangle 18"/>
          <p:cNvSpPr>
            <a:spLocks noChangeArrowheads="1"/>
          </p:cNvSpPr>
          <p:nvPr/>
        </p:nvSpPr>
        <p:spPr bwMode="auto">
          <a:xfrm>
            <a:off x="8494715" y="3932241"/>
            <a:ext cx="5950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en-US" altLang="en-US" baseline="0">
                <a:sym typeface="Symbol" pitchFamily="18" charset="2"/>
              </a:rPr>
              <a:t>Br</a:t>
            </a:r>
            <a:r>
              <a:rPr lang="cs-CZ" altLang="en-US" baseline="-25000">
                <a:sym typeface="Symbol" pitchFamily="18" charset="2"/>
              </a:rPr>
              <a:t>2</a:t>
            </a:r>
          </a:p>
        </p:txBody>
      </p:sp>
      <p:sp>
        <p:nvSpPr>
          <p:cNvPr id="18" name="Rectangle 19"/>
          <p:cNvSpPr>
            <a:spLocks noChangeArrowheads="1"/>
          </p:cNvSpPr>
          <p:nvPr/>
        </p:nvSpPr>
        <p:spPr bwMode="auto">
          <a:xfrm>
            <a:off x="8494713" y="5875341"/>
            <a:ext cx="389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en-US" altLang="en-US" baseline="0">
                <a:sym typeface="Symbol" pitchFamily="18" charset="2"/>
              </a:rPr>
              <a:t>I</a:t>
            </a:r>
            <a:r>
              <a:rPr lang="cs-CZ" altLang="en-US" baseline="-25000">
                <a:sym typeface="Symbol" pitchFamily="18" charset="2"/>
              </a:rPr>
              <a:t>2</a:t>
            </a:r>
          </a:p>
        </p:txBody>
      </p:sp>
      <p:pic>
        <p:nvPicPr>
          <p:cNvPr id="77839"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209" y="2304374"/>
            <a:ext cx="4774351" cy="242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5534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381000" y="295275"/>
            <a:ext cx="8524875" cy="6457950"/>
          </a:xfrm>
        </p:spPr>
        <p:txBody>
          <a:bodyPr>
            <a:normAutofit/>
          </a:bodyPr>
          <a:lstStyle/>
          <a:p>
            <a:pPr marL="0" indent="0" algn="just">
              <a:buNone/>
            </a:pPr>
            <a:r>
              <a:rPr lang="cs-CZ" altLang="en-US" sz="2000" i="1" dirty="0">
                <a:latin typeface="Arial" panose="020B0604020202020204" pitchFamily="34" charset="0"/>
                <a:cs typeface="Arial" panose="020B0604020202020204" pitchFamily="34" charset="0"/>
              </a:rPr>
              <a:t>odstupňování bodů varu </a:t>
            </a:r>
            <a:r>
              <a:rPr lang="cs-CZ" altLang="en-US" sz="2000" dirty="0">
                <a:latin typeface="Arial" panose="020B0604020202020204" pitchFamily="34" charset="0"/>
                <a:cs typeface="Arial" panose="020B0604020202020204" pitchFamily="34" charset="0"/>
              </a:rPr>
              <a:t>=  důsledek van der </a:t>
            </a:r>
            <a:r>
              <a:rPr lang="cs-CZ" altLang="en-US" sz="2000" dirty="0" err="1">
                <a:latin typeface="Arial" panose="020B0604020202020204" pitchFamily="34" charset="0"/>
                <a:cs typeface="Arial" panose="020B0604020202020204" pitchFamily="34" charset="0"/>
              </a:rPr>
              <a:t>Waalsových</a:t>
            </a:r>
            <a:r>
              <a:rPr lang="cs-CZ" altLang="en-US" sz="2000" dirty="0">
                <a:latin typeface="Arial" panose="020B0604020202020204" pitchFamily="34" charset="0"/>
                <a:cs typeface="Arial" panose="020B0604020202020204" pitchFamily="34" charset="0"/>
              </a:rPr>
              <a:t> mezimolekulárních sil </a:t>
            </a:r>
            <a:endParaRPr lang="cs-CZ" sz="2000" dirty="0">
              <a:latin typeface="Arial" panose="020B0604020202020204" pitchFamily="34" charset="0"/>
              <a:cs typeface="Arial" panose="020B0604020202020204" pitchFamily="34" charset="0"/>
            </a:endParaRPr>
          </a:p>
          <a:p>
            <a:pPr marL="0" indent="0" algn="just">
              <a:buNone/>
            </a:pPr>
            <a:endParaRPr lang="cs-CZ" altLang="en-US" sz="2000" dirty="0">
              <a:latin typeface="Arial" panose="020B0604020202020204" pitchFamily="34" charset="0"/>
              <a:cs typeface="Arial" panose="020B0604020202020204" pitchFamily="34" charset="0"/>
            </a:endParaRPr>
          </a:p>
          <a:p>
            <a:pPr marL="0" indent="0" algn="just">
              <a:buNone/>
            </a:pPr>
            <a:r>
              <a:rPr lang="cs-CZ" altLang="en-US" sz="2000" i="1" dirty="0">
                <a:latin typeface="Arial" panose="020B0604020202020204" pitchFamily="34" charset="0"/>
                <a:cs typeface="Arial" panose="020B0604020202020204" pitchFamily="34" charset="0"/>
              </a:rPr>
              <a:t>vysoké hodnoty IE, EA a elektronegativity </a:t>
            </a:r>
            <a:r>
              <a:rPr lang="cs-CZ" altLang="en-US" sz="2000" dirty="0">
                <a:latin typeface="Arial" panose="020B0604020202020204" pitchFamily="34" charset="0"/>
                <a:cs typeface="Arial" panose="020B0604020202020204" pitchFamily="34" charset="0"/>
              </a:rPr>
              <a:t>(F</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nejvyšší elektronegativita ze všech prvků) </a:t>
            </a:r>
          </a:p>
          <a:p>
            <a:pPr marL="0" indent="0" algn="just">
              <a:buNone/>
            </a:pPr>
            <a:endParaRPr lang="cs-CZ" altLang="en-US" sz="2000" dirty="0">
              <a:latin typeface="Arial" panose="020B0604020202020204" pitchFamily="34" charset="0"/>
              <a:cs typeface="Arial" panose="020B0604020202020204" pitchFamily="34" charset="0"/>
            </a:endParaRPr>
          </a:p>
          <a:p>
            <a:pPr marL="0" indent="0" algn="just">
              <a:buNone/>
            </a:pPr>
            <a:r>
              <a:rPr lang="cs-CZ" altLang="en-US" sz="2000" i="1" dirty="0">
                <a:latin typeface="Arial" panose="020B0604020202020204" pitchFamily="34" charset="0"/>
                <a:cs typeface="Arial" panose="020B0604020202020204" pitchFamily="34" charset="0"/>
              </a:rPr>
              <a:t>snadná tvorba aniontů</a:t>
            </a:r>
            <a:r>
              <a:rPr lang="cs-CZ" altLang="en-US" sz="2000" dirty="0">
                <a:latin typeface="Arial" panose="020B0604020202020204" pitchFamily="34" charset="0"/>
                <a:cs typeface="Arial" panose="020B0604020202020204" pitchFamily="34" charset="0"/>
              </a:rPr>
              <a:t>; zejména s prvky o nízké elektronegativitě přecházejí za uvolnění velkého množství energie do stavu X</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se stálou konfigurací vzácného plynu </a:t>
            </a:r>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err="1">
                <a:latin typeface="Arial" panose="020B0604020202020204" pitchFamily="34" charset="0"/>
                <a:cs typeface="Arial" panose="020B0604020202020204" pitchFamily="34" charset="0"/>
                <a:sym typeface="Symbol" pitchFamily="18" charset="2"/>
              </a:rPr>
              <a:t>ox</a:t>
            </a:r>
            <a:r>
              <a:rPr lang="cs-CZ" altLang="en-US" sz="2000" dirty="0">
                <a:latin typeface="Arial" panose="020B0604020202020204" pitchFamily="34" charset="0"/>
                <a:cs typeface="Arial" panose="020B0604020202020204" pitchFamily="34" charset="0"/>
                <a:sym typeface="Symbol" pitchFamily="18" charset="2"/>
              </a:rPr>
              <a:t>. číslo –I</a:t>
            </a:r>
          </a:p>
          <a:p>
            <a:pPr marL="0" indent="0" algn="just">
              <a:buNone/>
            </a:pPr>
            <a:endParaRPr lang="cs-CZ" altLang="en-US" sz="2000" dirty="0">
              <a:latin typeface="Arial" panose="020B0604020202020204" pitchFamily="34" charset="0"/>
              <a:cs typeface="Arial" panose="020B0604020202020204" pitchFamily="34" charset="0"/>
              <a:sym typeface="Symbol" pitchFamily="18" charset="2"/>
            </a:endParaRPr>
          </a:p>
          <a:p>
            <a:pPr marL="0" indent="0" algn="just">
              <a:buNone/>
            </a:pPr>
            <a:r>
              <a:rPr lang="cs-CZ" altLang="en-US" sz="2000" i="1" dirty="0">
                <a:latin typeface="Arial" panose="020B0604020202020204" pitchFamily="34" charset="0"/>
                <a:cs typeface="Arial" panose="020B0604020202020204" pitchFamily="34" charset="0"/>
                <a:sym typeface="Symbol" pitchFamily="18" charset="2"/>
              </a:rPr>
              <a:t>lehčí halogen je vždy schopen oxidovat </a:t>
            </a:r>
            <a:r>
              <a:rPr lang="en-US" altLang="en-US" sz="2000" i="1" dirty="0" err="1">
                <a:latin typeface="Arial" panose="020B0604020202020204" pitchFamily="34" charset="0"/>
                <a:cs typeface="Arial" panose="020B0604020202020204" pitchFamily="34" charset="0"/>
                <a:sym typeface="Symbol" pitchFamily="18" charset="2"/>
              </a:rPr>
              <a:t>halogenidov</a:t>
            </a:r>
            <a:r>
              <a:rPr lang="cs-CZ" altLang="en-US" sz="2000" i="1" dirty="0">
                <a:latin typeface="Arial" panose="020B0604020202020204" pitchFamily="34" charset="0"/>
                <a:cs typeface="Arial" panose="020B0604020202020204" pitchFamily="34" charset="0"/>
                <a:sym typeface="Symbol" pitchFamily="18" charset="2"/>
              </a:rPr>
              <a:t>ý</a:t>
            </a:r>
            <a:r>
              <a:rPr lang="en-US" altLang="en-US" sz="2000" i="1" dirty="0">
                <a:latin typeface="Arial" panose="020B0604020202020204" pitchFamily="34" charset="0"/>
                <a:cs typeface="Arial" panose="020B0604020202020204" pitchFamily="34" charset="0"/>
                <a:sym typeface="Symbol" pitchFamily="18" charset="2"/>
              </a:rPr>
              <a:t> </a:t>
            </a:r>
            <a:r>
              <a:rPr lang="cs-CZ" altLang="en-US" sz="2000" i="1" dirty="0">
                <a:latin typeface="Arial" panose="020B0604020202020204" pitchFamily="34" charset="0"/>
                <a:cs typeface="Arial" panose="020B0604020202020204" pitchFamily="34" charset="0"/>
                <a:sym typeface="Symbol" pitchFamily="18" charset="2"/>
              </a:rPr>
              <a:t>anion těžšího prvku </a:t>
            </a:r>
            <a:r>
              <a:rPr lang="cs-CZ" altLang="en-US" sz="2000" dirty="0">
                <a:latin typeface="Arial" panose="020B0604020202020204" pitchFamily="34" charset="0"/>
                <a:cs typeface="Arial" panose="020B0604020202020204" pitchFamily="34" charset="0"/>
                <a:sym typeface="Symbol" pitchFamily="18" charset="2"/>
              </a:rPr>
              <a:t>a vylučovat ho z vod. roztoku v elementární formě</a:t>
            </a:r>
          </a:p>
          <a:p>
            <a:pPr marL="0" indent="0" algn="just">
              <a:buNone/>
            </a:pPr>
            <a:endParaRPr lang="cs-CZ" altLang="en-US" sz="2000" dirty="0">
              <a:latin typeface="Arial" panose="020B0604020202020204" pitchFamily="34" charset="0"/>
              <a:cs typeface="Arial" panose="020B0604020202020204" pitchFamily="34" charset="0"/>
              <a:sym typeface="Symbol" pitchFamily="18" charset="2"/>
            </a:endParaRPr>
          </a:p>
          <a:p>
            <a:pPr marL="0" indent="0" algn="just">
              <a:buNone/>
            </a:pPr>
            <a:r>
              <a:rPr lang="cs-CZ" altLang="en-US" sz="2000" i="1" dirty="0">
                <a:latin typeface="Arial" panose="020B0604020202020204" pitchFamily="34" charset="0"/>
                <a:cs typeface="Arial" panose="020B0604020202020204" pitchFamily="34" charset="0"/>
                <a:sym typeface="Symbol" pitchFamily="18" charset="2"/>
              </a:rPr>
              <a:t>schopnost vytvářet s kovy přímo soli </a:t>
            </a:r>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err="1">
                <a:latin typeface="Arial" panose="020B0604020202020204" pitchFamily="34" charset="0"/>
                <a:cs typeface="Arial" panose="020B0604020202020204" pitchFamily="34" charset="0"/>
                <a:sym typeface="Symbol" pitchFamily="18" charset="2"/>
              </a:rPr>
              <a:t>solitvorné</a:t>
            </a:r>
            <a:r>
              <a:rPr lang="cs-CZ" altLang="en-US" sz="2000" dirty="0">
                <a:latin typeface="Arial" panose="020B0604020202020204" pitchFamily="34" charset="0"/>
                <a:cs typeface="Arial" panose="020B0604020202020204" pitchFamily="34" charset="0"/>
                <a:sym typeface="Symbol" pitchFamily="18" charset="2"/>
              </a:rPr>
              <a:t> prvky</a:t>
            </a:r>
          </a:p>
          <a:p>
            <a:pPr marL="0" indent="0" algn="just">
              <a:buNone/>
            </a:pPr>
            <a:endParaRPr lang="cs-CZ" altLang="en-US" sz="2000" dirty="0">
              <a:latin typeface="Arial" panose="020B0604020202020204" pitchFamily="34" charset="0"/>
              <a:cs typeface="Arial" panose="020B0604020202020204" pitchFamily="34" charset="0"/>
              <a:sym typeface="Symbol" pitchFamily="18" charset="2"/>
            </a:endParaRPr>
          </a:p>
          <a:p>
            <a:pPr marL="0" indent="0" algn="just">
              <a:buNone/>
            </a:pPr>
            <a:r>
              <a:rPr lang="cs-CZ" altLang="en-US" sz="2000" i="1" dirty="0">
                <a:latin typeface="Arial" panose="020B0604020202020204" pitchFamily="34" charset="0"/>
                <a:cs typeface="Arial" panose="020B0604020202020204" pitchFamily="34" charset="0"/>
              </a:rPr>
              <a:t>vysoká reaktivita halogenů </a:t>
            </a:r>
            <a:r>
              <a:rPr lang="cs-CZ" altLang="en-US" sz="2000" dirty="0">
                <a:latin typeface="Arial" panose="020B0604020202020204" pitchFamily="34" charset="0"/>
                <a:cs typeface="Arial" panose="020B0604020202020204" pitchFamily="34" charset="0"/>
              </a:rPr>
              <a:t>(u F</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je reaktivita tak vysoká, že nereaguje pouze s He, Ne, Ar) </a:t>
            </a:r>
            <a:r>
              <a:rPr lang="cs-CZ" altLang="en-US" sz="2000" dirty="0">
                <a:latin typeface="Arial" panose="020B0604020202020204" pitchFamily="34" charset="0"/>
                <a:cs typeface="Arial" panose="020B0604020202020204" pitchFamily="34" charset="0"/>
                <a:sym typeface="Symbol" pitchFamily="18" charset="2"/>
              </a:rPr>
              <a:t> v přírodě se halogeny nenacházejí ve volném stavu, pouze ve sloučeninách</a:t>
            </a:r>
          </a:p>
          <a:p>
            <a:pPr marL="0" indent="0" algn="just">
              <a:buNone/>
            </a:pPr>
            <a:endParaRPr lang="cs-CZ" altLang="en-US" sz="2000" dirty="0">
              <a:latin typeface="Arial" panose="020B0604020202020204" pitchFamily="34" charset="0"/>
              <a:cs typeface="Arial" panose="020B0604020202020204" pitchFamily="34" charset="0"/>
              <a:sym typeface="Symbol" pitchFamily="18" charset="2"/>
            </a:endParaRPr>
          </a:p>
        </p:txBody>
      </p:sp>
    </p:spTree>
    <p:extLst>
      <p:ext uri="{BB962C8B-B14F-4D97-AF65-F5344CB8AC3E}">
        <p14:creationId xmlns:p14="http://schemas.microsoft.com/office/powerpoint/2010/main" val="2614872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6780477C-6605-43BC-B56D-E8F72A36ACB9}"/>
              </a:ext>
            </a:extLst>
          </p:cNvPr>
          <p:cNvPicPr>
            <a:picLocks noChangeAspect="1"/>
          </p:cNvPicPr>
          <p:nvPr/>
        </p:nvPicPr>
        <p:blipFill>
          <a:blip r:embed="rId2"/>
          <a:stretch>
            <a:fillRect/>
          </a:stretch>
        </p:blipFill>
        <p:spPr>
          <a:xfrm>
            <a:off x="4110040" y="866773"/>
            <a:ext cx="4514850" cy="2847975"/>
          </a:xfrm>
          <a:prstGeom prst="rect">
            <a:avLst/>
          </a:prstGeom>
        </p:spPr>
      </p:pic>
      <p:pic>
        <p:nvPicPr>
          <p:cNvPr id="4104" name="Picture 8" descr="See the source image">
            <a:extLst>
              <a:ext uri="{FF2B5EF4-FFF2-40B4-BE49-F238E27FC236}">
                <a16:creationId xmlns:a16="http://schemas.microsoft.com/office/drawing/2014/main" id="{303BF059-14F2-482F-A04E-97972614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0" y="1343070"/>
            <a:ext cx="2552701" cy="189538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DDB79759-0392-4259-931F-11A3F255D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0" y="4485116"/>
            <a:ext cx="8103601" cy="189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267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228600" y="228601"/>
            <a:ext cx="8763000" cy="6477000"/>
          </a:xfrm>
        </p:spPr>
        <p:txBody>
          <a:bodyPr>
            <a:normAutofit/>
          </a:bodyPr>
          <a:lstStyle/>
          <a:p>
            <a:pPr marL="0" indent="0" eaLnBrk="1" hangingPunct="1">
              <a:buNone/>
            </a:pPr>
            <a:endParaRPr lang="cs-CZ" altLang="en-US" sz="2000" dirty="0">
              <a:latin typeface="Arial" panose="020B0604020202020204" pitchFamily="34" charset="0"/>
              <a:cs typeface="Arial" panose="020B0604020202020204" pitchFamily="34" charset="0"/>
              <a:sym typeface="Symbol" pitchFamily="18" charset="2"/>
            </a:endParaRPr>
          </a:p>
          <a:p>
            <a:pPr marL="0" indent="0">
              <a:buNone/>
            </a:pPr>
            <a:r>
              <a:rPr lang="cs-CZ" altLang="en-US" sz="2000" b="1" dirty="0">
                <a:latin typeface="Arial" panose="020B0604020202020204" pitchFamily="34" charset="0"/>
                <a:cs typeface="Arial" panose="020B0604020202020204" pitchFamily="34" charset="0"/>
                <a:sym typeface="Symbol" pitchFamily="18" charset="2"/>
              </a:rPr>
              <a:t>Oxidační čísla:</a:t>
            </a:r>
          </a:p>
          <a:p>
            <a:pPr marL="0" indent="0">
              <a:buNone/>
            </a:pPr>
            <a:r>
              <a:rPr lang="cs-CZ" altLang="en-US" sz="2000" dirty="0">
                <a:latin typeface="Arial" panose="020B0604020202020204" pitchFamily="34" charset="0"/>
                <a:cs typeface="Arial" panose="020B0604020202020204" pitchFamily="34" charset="0"/>
                <a:sym typeface="Symbol" pitchFamily="18" charset="2"/>
              </a:rPr>
              <a:t>F</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jako jediný prvek nemůže mít jiné </a:t>
            </a:r>
            <a:r>
              <a:rPr lang="cs-CZ" altLang="en-US" sz="2000" dirty="0" err="1">
                <a:latin typeface="Arial" panose="020B0604020202020204" pitchFamily="34" charset="0"/>
                <a:cs typeface="Arial" panose="020B0604020202020204" pitchFamily="34" charset="0"/>
                <a:sym typeface="Symbol" pitchFamily="18" charset="2"/>
              </a:rPr>
              <a:t>ox</a:t>
            </a:r>
            <a:r>
              <a:rPr lang="cs-CZ" altLang="en-US" sz="2000" dirty="0">
                <a:latin typeface="Arial" panose="020B0604020202020204" pitchFamily="34" charset="0"/>
                <a:cs typeface="Arial" panose="020B0604020202020204" pitchFamily="34" charset="0"/>
                <a:sym typeface="Symbol" pitchFamily="18" charset="2"/>
              </a:rPr>
              <a:t>. číslo než </a:t>
            </a:r>
            <a:r>
              <a:rPr lang="cs-CZ" altLang="en-US" sz="2000" b="1" dirty="0">
                <a:latin typeface="Arial" panose="020B0604020202020204" pitchFamily="34" charset="0"/>
                <a:cs typeface="Arial" panose="020B0604020202020204" pitchFamily="34" charset="0"/>
                <a:sym typeface="Symbol" pitchFamily="18" charset="2"/>
              </a:rPr>
              <a:t>– I</a:t>
            </a:r>
            <a:r>
              <a:rPr lang="cs-CZ" altLang="en-US" sz="2000" dirty="0">
                <a:latin typeface="Arial" panose="020B0604020202020204" pitchFamily="34" charset="0"/>
                <a:cs typeface="Arial" panose="020B0604020202020204" pitchFamily="34" charset="0"/>
                <a:sym typeface="Symbol" pitchFamily="18" charset="2"/>
              </a:rPr>
              <a:t>  X ostatní halogeny další </a:t>
            </a:r>
            <a:r>
              <a:rPr lang="cs-CZ" altLang="en-US" sz="2000" dirty="0" err="1">
                <a:latin typeface="Arial" panose="020B0604020202020204" pitchFamily="34" charset="0"/>
                <a:cs typeface="Arial" panose="020B0604020202020204" pitchFamily="34" charset="0"/>
                <a:sym typeface="Symbol" pitchFamily="18" charset="2"/>
              </a:rPr>
              <a:t>ox</a:t>
            </a:r>
            <a:r>
              <a:rPr lang="cs-CZ" altLang="en-US" sz="2000" dirty="0">
                <a:latin typeface="Arial" panose="020B0604020202020204" pitchFamily="34" charset="0"/>
                <a:cs typeface="Arial" panose="020B0604020202020204" pitchFamily="34" charset="0"/>
                <a:sym typeface="Symbol" pitchFamily="18" charset="2"/>
              </a:rPr>
              <a:t>. čísla: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I, III, (IV), </a:t>
            </a:r>
            <a:r>
              <a:rPr lang="cs-CZ" altLang="en-US" sz="2000" b="1" dirty="0">
                <a:latin typeface="Arial" panose="020B0604020202020204" pitchFamily="34" charset="0"/>
                <a:cs typeface="Arial" panose="020B0604020202020204" pitchFamily="34" charset="0"/>
                <a:sym typeface="Symbol" pitchFamily="18" charset="2"/>
              </a:rPr>
              <a:t>V, VII</a:t>
            </a:r>
          </a:p>
          <a:p>
            <a:pPr eaLnBrk="1" hangingPunct="1">
              <a:buFont typeface="Wingdings" pitchFamily="2" charset="2"/>
              <a:buNone/>
            </a:pPr>
            <a:r>
              <a:rPr lang="cs-CZ" altLang="en-US" sz="2000" b="1" dirty="0" err="1">
                <a:latin typeface="Arial" panose="020B0604020202020204" pitchFamily="34" charset="0"/>
                <a:cs typeface="Arial" panose="020B0604020202020204" pitchFamily="34" charset="0"/>
                <a:sym typeface="Symbol" pitchFamily="18" charset="2"/>
              </a:rPr>
              <a:t>ox</a:t>
            </a:r>
            <a:r>
              <a:rPr lang="cs-CZ" altLang="en-US" sz="2000" b="1" dirty="0">
                <a:latin typeface="Arial" panose="020B0604020202020204" pitchFamily="34" charset="0"/>
                <a:cs typeface="Arial" panose="020B0604020202020204" pitchFamily="34" charset="0"/>
                <a:sym typeface="Symbol" pitchFamily="18" charset="2"/>
              </a:rPr>
              <a:t>. č. VII </a:t>
            </a:r>
            <a:r>
              <a:rPr lang="cs-CZ" altLang="en-US" sz="2000" dirty="0">
                <a:latin typeface="Arial" panose="020B0604020202020204" pitchFamily="34" charset="0"/>
                <a:cs typeface="Arial" panose="020B0604020202020204" pitchFamily="34" charset="0"/>
                <a:sym typeface="Symbol" pitchFamily="18" charset="2"/>
              </a:rPr>
              <a:t>- uplatnění všech elektronů na orbitalech </a:t>
            </a:r>
            <a:r>
              <a:rPr lang="en-US" altLang="en-US" sz="2000" dirty="0">
                <a:latin typeface="Arial" panose="020B0604020202020204" pitchFamily="34" charset="0"/>
                <a:cs typeface="Arial" panose="020B0604020202020204" pitchFamily="34" charset="0"/>
              </a:rPr>
              <a:t>ns</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np</a:t>
            </a:r>
            <a:r>
              <a:rPr lang="cs-CZ" altLang="en-US" sz="2000" baseline="30000" dirty="0">
                <a:latin typeface="Arial" panose="020B0604020202020204" pitchFamily="34" charset="0"/>
                <a:cs typeface="Arial" panose="020B0604020202020204" pitchFamily="34" charset="0"/>
              </a:rPr>
              <a:t>5</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b="1" dirty="0" err="1">
                <a:latin typeface="Arial" panose="020B0604020202020204" pitchFamily="34" charset="0"/>
                <a:cs typeface="Arial" panose="020B0604020202020204" pitchFamily="34" charset="0"/>
              </a:rPr>
              <a:t>ox</a:t>
            </a:r>
            <a:r>
              <a:rPr lang="cs-CZ" altLang="en-US" sz="2000" b="1" dirty="0">
                <a:latin typeface="Arial" panose="020B0604020202020204" pitchFamily="34" charset="0"/>
                <a:cs typeface="Arial" panose="020B0604020202020204" pitchFamily="34" charset="0"/>
              </a:rPr>
              <a:t>. č. V</a:t>
            </a:r>
            <a:r>
              <a:rPr lang="cs-CZ" altLang="en-US" sz="2000" b="1"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sym typeface="Symbol" pitchFamily="18" charset="2"/>
              </a:rPr>
              <a:t>- stálost </a:t>
            </a:r>
            <a:r>
              <a:rPr lang="cs-CZ" altLang="en-US" sz="2000" dirty="0" err="1">
                <a:latin typeface="Arial" panose="020B0604020202020204" pitchFamily="34" charset="0"/>
                <a:cs typeface="Arial" panose="020B0604020202020204" pitchFamily="34" charset="0"/>
                <a:sym typeface="Symbol" pitchFamily="18" charset="2"/>
              </a:rPr>
              <a:t>ox</a:t>
            </a:r>
            <a:r>
              <a:rPr lang="cs-CZ" altLang="en-US" sz="2000" dirty="0">
                <a:latin typeface="Arial" panose="020B0604020202020204" pitchFamily="34" charset="0"/>
                <a:cs typeface="Arial" panose="020B0604020202020204" pitchFamily="34" charset="0"/>
                <a:sym typeface="Symbol" pitchFamily="18" charset="2"/>
              </a:rPr>
              <a:t>. čísla stoupá podél podskupiny směrem k těžším homologům; stabilizace valenčních </a:t>
            </a:r>
            <a:r>
              <a:rPr lang="cs-CZ" altLang="en-US" sz="2000" dirty="0" err="1">
                <a:latin typeface="Arial" panose="020B0604020202020204" pitchFamily="34" charset="0"/>
                <a:cs typeface="Arial" panose="020B0604020202020204" pitchFamily="34" charset="0"/>
                <a:sym typeface="Symbol" pitchFamily="18" charset="2"/>
              </a:rPr>
              <a:t>eletonů</a:t>
            </a:r>
            <a:r>
              <a:rPr lang="cs-CZ" altLang="en-US" sz="2000" dirty="0">
                <a:latin typeface="Arial" panose="020B0604020202020204" pitchFamily="34" charset="0"/>
                <a:cs typeface="Arial" panose="020B0604020202020204" pitchFamily="34" charset="0"/>
                <a:sym typeface="Symbol" pitchFamily="18" charset="2"/>
              </a:rPr>
              <a:t> na orbitalech </a:t>
            </a:r>
            <a:r>
              <a:rPr lang="en-US" altLang="en-US" sz="2000" dirty="0">
                <a:latin typeface="Arial" panose="020B0604020202020204" pitchFamily="34" charset="0"/>
                <a:cs typeface="Arial" panose="020B0604020202020204" pitchFamily="34" charset="0"/>
              </a:rPr>
              <a:t>ns</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(tzv. inertní el. </a:t>
            </a:r>
            <a:r>
              <a:rPr lang="en-US" altLang="en-US" sz="2000" dirty="0">
                <a:latin typeface="Arial" panose="020B0604020202020204" pitchFamily="34" charset="0"/>
                <a:cs typeface="Arial" panose="020B0604020202020204" pitchFamily="34" charset="0"/>
              </a:rPr>
              <a:t>ns</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pár) </a:t>
            </a:r>
            <a:r>
              <a:rPr lang="cs-CZ" altLang="en-US" sz="2000" dirty="0">
                <a:latin typeface="Arial" panose="020B0604020202020204" pitchFamily="34" charset="0"/>
                <a:cs typeface="Arial" panose="020B0604020202020204" pitchFamily="34" charset="0"/>
                <a:sym typeface="Symbol" pitchFamily="18" charset="2"/>
              </a:rPr>
              <a:t> existuje stálý I</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a:t>
            </a:r>
            <a:r>
              <a:rPr lang="cs-CZ" altLang="en-US" sz="2000" baseline="-25000" dirty="0">
                <a:latin typeface="Arial" panose="020B0604020202020204" pitchFamily="34" charset="0"/>
                <a:cs typeface="Arial" panose="020B0604020202020204" pitchFamily="34" charset="0"/>
                <a:sym typeface="Symbol" pitchFamily="18" charset="2"/>
              </a:rPr>
              <a:t>5</a:t>
            </a:r>
            <a:r>
              <a:rPr lang="cs-CZ" altLang="en-US" sz="2000" dirty="0">
                <a:latin typeface="Arial" panose="020B0604020202020204" pitchFamily="34" charset="0"/>
                <a:cs typeface="Arial" panose="020B0604020202020204" pitchFamily="34" charset="0"/>
                <a:sym typeface="Symbol" pitchFamily="18" charset="2"/>
              </a:rPr>
              <a:t>, ale Cl</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a:t>
            </a:r>
            <a:r>
              <a:rPr lang="cs-CZ" altLang="en-US" sz="2000" baseline="-25000" dirty="0">
                <a:latin typeface="Arial" panose="020B0604020202020204" pitchFamily="34" charset="0"/>
                <a:cs typeface="Arial" panose="020B0604020202020204" pitchFamily="34" charset="0"/>
                <a:sym typeface="Symbol" pitchFamily="18" charset="2"/>
              </a:rPr>
              <a:t>5</a:t>
            </a:r>
            <a:r>
              <a:rPr lang="cs-CZ" altLang="en-US" sz="2000" dirty="0">
                <a:latin typeface="Arial" panose="020B0604020202020204" pitchFamily="34" charset="0"/>
                <a:cs typeface="Arial" panose="020B0604020202020204" pitchFamily="34" charset="0"/>
                <a:sym typeface="Symbol" pitchFamily="18" charset="2"/>
              </a:rPr>
              <a:t> a Br</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a:t>
            </a:r>
            <a:r>
              <a:rPr lang="cs-CZ" altLang="en-US" sz="2000" baseline="-25000" dirty="0">
                <a:latin typeface="Arial" panose="020B0604020202020204" pitchFamily="34" charset="0"/>
                <a:cs typeface="Arial" panose="020B0604020202020204" pitchFamily="34" charset="0"/>
                <a:sym typeface="Symbol" pitchFamily="18" charset="2"/>
              </a:rPr>
              <a:t>5</a:t>
            </a:r>
            <a:r>
              <a:rPr lang="cs-CZ" altLang="en-US" sz="2000" dirty="0">
                <a:latin typeface="Arial" panose="020B0604020202020204" pitchFamily="34" charset="0"/>
                <a:cs typeface="Arial" panose="020B0604020202020204" pitchFamily="34" charset="0"/>
                <a:sym typeface="Symbol" pitchFamily="18" charset="2"/>
              </a:rPr>
              <a:t> neexistují.</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sym typeface="Symbol" pitchFamily="18" charset="2"/>
            </a:endParaRPr>
          </a:p>
          <a:p>
            <a:pPr>
              <a:buNone/>
            </a:pPr>
            <a:r>
              <a:rPr lang="cs-CZ" altLang="en-US" sz="2000" dirty="0">
                <a:latin typeface="Arial" panose="020B0604020202020204" pitchFamily="34" charset="0"/>
                <a:cs typeface="Arial" panose="020B0604020202020204" pitchFamily="34" charset="0"/>
              </a:rPr>
              <a:t>halogeny s kovalentními </a:t>
            </a:r>
            <a:r>
              <a:rPr lang="cs-CZ" altLang="en-US" sz="2000" dirty="0" err="1">
                <a:latin typeface="Arial" panose="020B0604020202020204" pitchFamily="34" charset="0"/>
                <a:cs typeface="Arial" panose="020B0604020202020204" pitchFamily="34" charset="0"/>
              </a:rPr>
              <a:t>biatomickými</a:t>
            </a:r>
            <a:r>
              <a:rPr lang="cs-CZ" altLang="en-US" sz="2000" dirty="0">
                <a:latin typeface="Arial" panose="020B0604020202020204" pitchFamily="34" charset="0"/>
                <a:cs typeface="Arial" panose="020B0604020202020204" pitchFamily="34" charset="0"/>
              </a:rPr>
              <a:t> molekulami se lépe rozpouštějí v málo polárních rozpouštědlech (CS</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CHCl</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CCl</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C</a:t>
            </a:r>
            <a:r>
              <a:rPr lang="cs-CZ" altLang="en-US" sz="2000" baseline="-25000" dirty="0">
                <a:latin typeface="Arial" panose="020B0604020202020204" pitchFamily="34" charset="0"/>
                <a:cs typeface="Arial" panose="020B0604020202020204" pitchFamily="34" charset="0"/>
              </a:rPr>
              <a:t>6</a:t>
            </a:r>
            <a:r>
              <a:rPr lang="cs-CZ" altLang="en-US" sz="2000" dirty="0">
                <a:latin typeface="Arial" panose="020B0604020202020204" pitchFamily="34" charset="0"/>
                <a:cs typeface="Arial" panose="020B0604020202020204" pitchFamily="34" charset="0"/>
              </a:rPr>
              <a:t>H</a:t>
            </a:r>
            <a:r>
              <a:rPr lang="cs-CZ" altLang="en-US" sz="2000" baseline="-25000" dirty="0">
                <a:latin typeface="Arial" panose="020B0604020202020204" pitchFamily="34" charset="0"/>
                <a:cs typeface="Arial" panose="020B0604020202020204" pitchFamily="34" charset="0"/>
              </a:rPr>
              <a:t>6</a:t>
            </a:r>
            <a:r>
              <a:rPr lang="cs-CZ"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sym typeface="Symbol" pitchFamily="18" charset="2"/>
            </a:endParaRPr>
          </a:p>
        </p:txBody>
      </p:sp>
    </p:spTree>
    <p:extLst>
      <p:ext uri="{BB962C8B-B14F-4D97-AF65-F5344CB8AC3E}">
        <p14:creationId xmlns:p14="http://schemas.microsoft.com/office/powerpoint/2010/main" val="18960095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152400" y="381000"/>
            <a:ext cx="8763000" cy="6324600"/>
          </a:xfrm>
        </p:spPr>
        <p:txBody>
          <a:bodyPr>
            <a:normAutofit lnSpcReduction="10000"/>
          </a:bodyPr>
          <a:lstStyle/>
          <a:p>
            <a:pPr marL="0" indent="0">
              <a:buNone/>
            </a:pPr>
            <a:r>
              <a:rPr lang="cs-CZ" altLang="en-US" sz="2000" dirty="0">
                <a:latin typeface="Arial" panose="020B0604020202020204" pitchFamily="34" charset="0"/>
                <a:cs typeface="Arial" panose="020B0604020202020204" pitchFamily="34" charset="0"/>
              </a:rPr>
              <a:t>1) vodné roztoky halogenů podléhají pomalé hydrolýze:</a:t>
            </a:r>
          </a:p>
          <a:p>
            <a:pPr marL="0" indent="0">
              <a:buNone/>
            </a:pPr>
            <a:r>
              <a:rPr lang="cs-CZ" altLang="en-US" sz="2000" dirty="0">
                <a:latin typeface="Arial" panose="020B0604020202020204" pitchFamily="34" charset="0"/>
                <a:cs typeface="Arial" panose="020B0604020202020204" pitchFamily="34" charset="0"/>
              </a:rPr>
              <a:t>  pro 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Br</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I</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platí:</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X</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a:t>
            </a:r>
            <a:r>
              <a:rPr lang="cs-CZ" altLang="en-US" sz="2000" dirty="0">
                <a:latin typeface="Arial" panose="020B0604020202020204" pitchFamily="34" charset="0"/>
                <a:cs typeface="Arial" panose="020B0604020202020204" pitchFamily="34" charset="0"/>
                <a:sym typeface="Symbol" pitchFamily="18" charset="2"/>
              </a:rPr>
              <a:t> HX + HXO</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sym typeface="Symbol" pitchFamily="18" charset="2"/>
              </a:rPr>
              <a:t>(viz např. chlorování pitné vody)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pro F</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platí:</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2 F</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+ 2 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  4 HF + O</a:t>
            </a:r>
            <a:r>
              <a:rPr lang="cs-CZ" altLang="en-US" sz="2000" baseline="-25000" dirty="0">
                <a:latin typeface="Arial" panose="020B0604020202020204" pitchFamily="34" charset="0"/>
                <a:cs typeface="Arial" panose="020B0604020202020204" pitchFamily="34" charset="0"/>
                <a:sym typeface="Symbol" pitchFamily="18" charset="2"/>
              </a:rPr>
              <a:t>2    </a:t>
            </a:r>
            <a:r>
              <a:rPr lang="cs-CZ" altLang="en-US" sz="2000" dirty="0">
                <a:latin typeface="Arial" panose="020B0604020202020204" pitchFamily="34" charset="0"/>
                <a:cs typeface="Arial" panose="020B0604020202020204" pitchFamily="34" charset="0"/>
                <a:sym typeface="Symbol" pitchFamily="18" charset="2"/>
              </a:rPr>
              <a:t>nebo    3 F</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+ 3H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  6 HF + O</a:t>
            </a:r>
            <a:r>
              <a:rPr lang="cs-CZ" altLang="en-US" sz="2000" baseline="-25000" dirty="0">
                <a:latin typeface="Arial" panose="020B0604020202020204" pitchFamily="34" charset="0"/>
                <a:cs typeface="Arial" panose="020B0604020202020204" pitchFamily="34" charset="0"/>
                <a:sym typeface="Symbol" pitchFamily="18" charset="2"/>
              </a:rPr>
              <a:t>3</a:t>
            </a:r>
          </a:p>
          <a:p>
            <a:pPr eaLnBrk="1" hangingPunct="1">
              <a:buFont typeface="Wingdings" pitchFamily="2" charset="2"/>
              <a:buNone/>
            </a:pPr>
            <a:endParaRPr lang="cs-CZ" altLang="en-US" sz="2000" baseline="-25000" dirty="0">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hydrolytická konstanta klesá od F</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k I</a:t>
            </a:r>
            <a:r>
              <a:rPr lang="cs-CZ" altLang="en-US" sz="2000" baseline="-25000" dirty="0">
                <a:latin typeface="Arial" panose="020B0604020202020204" pitchFamily="34" charset="0"/>
                <a:cs typeface="Arial" panose="020B0604020202020204" pitchFamily="34" charset="0"/>
                <a:sym typeface="Symbol" pitchFamily="18" charset="2"/>
              </a:rPr>
              <a:t>2</a:t>
            </a:r>
          </a:p>
          <a:p>
            <a:pPr eaLnBrk="1" hangingPunct="1">
              <a:buFont typeface="Wingdings" pitchFamily="2" charset="2"/>
              <a:buNone/>
            </a:pPr>
            <a:endParaRPr lang="cs-CZ" altLang="en-US" sz="2000" baseline="-25000" dirty="0">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endParaRPr lang="cs-CZ" altLang="en-US" sz="2000" baseline="-25000" dirty="0">
              <a:latin typeface="Arial" panose="020B0604020202020204" pitchFamily="34" charset="0"/>
              <a:cs typeface="Arial" panose="020B0604020202020204" pitchFamily="34" charset="0"/>
              <a:sym typeface="Symbol" pitchFamily="18" charset="2"/>
            </a:endParaRPr>
          </a:p>
          <a:p>
            <a:pPr marL="0" indent="0">
              <a:buNone/>
            </a:pPr>
            <a:r>
              <a:rPr lang="cs-CZ" altLang="en-US" sz="2000" dirty="0">
                <a:latin typeface="Arial" panose="020B0604020202020204" pitchFamily="34" charset="0"/>
                <a:cs typeface="Arial" panose="020B0604020202020204" pitchFamily="34" charset="0"/>
              </a:rPr>
              <a:t>2) ve vod. roztoku alkalických hydroxidů se liší chování halogenů:</a:t>
            </a:r>
          </a:p>
          <a:p>
            <a:pPr>
              <a:buNone/>
            </a:pPr>
            <a:r>
              <a:rPr lang="cs-CZ" altLang="en-US" sz="2000" dirty="0">
                <a:latin typeface="Arial" panose="020B0604020202020204" pitchFamily="34" charset="0"/>
                <a:cs typeface="Arial" panose="020B0604020202020204" pitchFamily="34" charset="0"/>
              </a:rPr>
              <a:t>			2 F</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+ 2OH</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  2 F</a:t>
            </a:r>
            <a:r>
              <a:rPr lang="cs-CZ" altLang="en-US" sz="2000" baseline="30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 + 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 + OF</a:t>
            </a:r>
            <a:r>
              <a:rPr lang="cs-CZ" altLang="en-US" sz="2000" baseline="-25000" dirty="0">
                <a:latin typeface="Arial" panose="020B0604020202020204" pitchFamily="34" charset="0"/>
                <a:cs typeface="Arial" panose="020B0604020202020204" pitchFamily="34" charset="0"/>
                <a:sym typeface="Symbol" pitchFamily="18" charset="2"/>
              </a:rPr>
              <a:t>2</a:t>
            </a:r>
          </a:p>
          <a:p>
            <a:pPr>
              <a:buNone/>
            </a:pPr>
            <a:r>
              <a:rPr lang="cs-CZ" altLang="en-US" sz="2000" dirty="0">
                <a:latin typeface="Arial" panose="020B0604020202020204" pitchFamily="34" charset="0"/>
                <a:cs typeface="Arial" panose="020B0604020202020204" pitchFamily="34" charset="0"/>
                <a:sym typeface="Symbol" pitchFamily="18" charset="2"/>
              </a:rPr>
              <a:t>	u ostatních halogenů:</a:t>
            </a:r>
          </a:p>
          <a:p>
            <a:pPr>
              <a:buNone/>
            </a:pPr>
            <a:r>
              <a:rPr lang="cs-CZ" altLang="en-US" sz="2000" dirty="0">
                <a:latin typeface="Arial" panose="020B0604020202020204" pitchFamily="34" charset="0"/>
                <a:cs typeface="Arial" panose="020B0604020202020204" pitchFamily="34" charset="0"/>
                <a:sym typeface="Symbol" pitchFamily="18" charset="2"/>
              </a:rPr>
              <a:t>		X</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+ 2OH</a:t>
            </a:r>
            <a:r>
              <a:rPr lang="cs-CZ" altLang="en-US" sz="2000" baseline="30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 XO</a:t>
            </a:r>
            <a:r>
              <a:rPr lang="cs-CZ" altLang="en-US" sz="2000" baseline="30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 + X</a:t>
            </a:r>
            <a:r>
              <a:rPr lang="cs-CZ" altLang="en-US" sz="2000" baseline="30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 + 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                    hydrolýza</a:t>
            </a:r>
          </a:p>
          <a:p>
            <a:pPr>
              <a:buNone/>
            </a:pPr>
            <a:r>
              <a:rPr lang="cs-CZ" altLang="en-US" sz="2000" dirty="0">
                <a:latin typeface="Arial" panose="020B0604020202020204" pitchFamily="34" charset="0"/>
                <a:cs typeface="Arial" panose="020B0604020202020204" pitchFamily="34" charset="0"/>
                <a:sym typeface="Symbol" pitchFamily="18" charset="2"/>
              </a:rPr>
              <a:t>		3XO</a:t>
            </a:r>
            <a:r>
              <a:rPr lang="cs-CZ" altLang="en-US" sz="2000" baseline="30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  2X</a:t>
            </a:r>
            <a:r>
              <a:rPr lang="cs-CZ" altLang="en-US" sz="2000" baseline="30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 + XO</a:t>
            </a:r>
            <a:r>
              <a:rPr lang="cs-CZ" altLang="en-US" sz="2000" baseline="-25000" dirty="0">
                <a:latin typeface="Arial" panose="020B0604020202020204" pitchFamily="34" charset="0"/>
                <a:cs typeface="Arial" panose="020B0604020202020204" pitchFamily="34" charset="0"/>
                <a:sym typeface="Symbol" pitchFamily="18" charset="2"/>
              </a:rPr>
              <a:t>3</a:t>
            </a:r>
            <a:r>
              <a:rPr lang="cs-CZ" altLang="en-US" sz="2000" baseline="30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			disproporcionace </a:t>
            </a:r>
          </a:p>
          <a:p>
            <a:pPr>
              <a:buNone/>
            </a:pPr>
            <a:r>
              <a:rPr lang="cs-CZ" altLang="en-US" sz="2000" dirty="0">
                <a:latin typeface="Arial" panose="020B0604020202020204" pitchFamily="34" charset="0"/>
                <a:cs typeface="Arial" panose="020B0604020202020204" pitchFamily="34" charset="0"/>
                <a:sym typeface="Symbol" pitchFamily="18" charset="2"/>
              </a:rPr>
              <a:t>o produktech rozhodují rychlosti obou kompetitivních reakcí</a:t>
            </a:r>
          </a:p>
          <a:p>
            <a:pPr eaLnBrk="1" hangingPunct="1">
              <a:buFont typeface="Wingdings" pitchFamily="2" charset="2"/>
              <a:buNone/>
            </a:pPr>
            <a:endParaRPr lang="cs-CZ" altLang="en-US" sz="2000" baseline="-25000" dirty="0">
              <a:latin typeface="Arial" panose="020B0604020202020204" pitchFamily="34" charset="0"/>
              <a:cs typeface="Arial" panose="020B0604020202020204" pitchFamily="34" charset="0"/>
              <a:sym typeface="Symbol" pitchFamily="18" charset="2"/>
            </a:endParaRPr>
          </a:p>
        </p:txBody>
      </p:sp>
    </p:spTree>
    <p:extLst>
      <p:ext uri="{BB962C8B-B14F-4D97-AF65-F5344CB8AC3E}">
        <p14:creationId xmlns:p14="http://schemas.microsoft.com/office/powerpoint/2010/main" val="42606833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3"/>
          <p:cNvSpPr>
            <a:spLocks noGrp="1" noChangeArrowheads="1"/>
          </p:cNvSpPr>
          <p:nvPr>
            <p:ph idx="1"/>
          </p:nvPr>
        </p:nvSpPr>
        <p:spPr>
          <a:xfrm>
            <a:off x="152400" y="304800"/>
            <a:ext cx="8839200" cy="6477000"/>
          </a:xfrm>
        </p:spPr>
        <p:txBody>
          <a:bodyPr>
            <a:normAutofit lnSpcReduction="10000"/>
          </a:bodyPr>
          <a:lstStyle/>
          <a:p>
            <a:pPr marL="0" indent="0" algn="ctr">
              <a:buNone/>
            </a:pPr>
            <a:r>
              <a:rPr lang="cs-CZ" altLang="en-US" b="1" dirty="0">
                <a:latin typeface="Arial" panose="020B0604020202020204" pitchFamily="34" charset="0"/>
                <a:cs typeface="Arial" panose="020B0604020202020204" pitchFamily="34" charset="0"/>
              </a:rPr>
              <a:t>Obecné metody přípravy halogenů</a:t>
            </a:r>
          </a:p>
          <a:p>
            <a:pPr marL="0" indent="0" algn="ctr">
              <a:buNone/>
            </a:pPr>
            <a:endParaRPr lang="cs-CZ" altLang="en-US" sz="800" b="1" dirty="0">
              <a:latin typeface="Arial" panose="020B0604020202020204" pitchFamily="34" charset="0"/>
              <a:cs typeface="Arial" panose="020B0604020202020204" pitchFamily="34" charset="0"/>
            </a:endParaRPr>
          </a:p>
          <a:p>
            <a:pPr marL="0" indent="0">
              <a:buNone/>
            </a:pPr>
            <a:endParaRPr lang="cs-CZ" altLang="en-US" sz="2000" u="sng" dirty="0">
              <a:latin typeface="Arial" panose="020B0604020202020204" pitchFamily="34" charset="0"/>
              <a:cs typeface="Arial" panose="020B0604020202020204" pitchFamily="34" charset="0"/>
            </a:endParaRPr>
          </a:p>
          <a:p>
            <a:pPr marL="0" indent="0">
              <a:buNone/>
            </a:pPr>
            <a:r>
              <a:rPr lang="cs-CZ" altLang="en-US" sz="2000" u="sng" dirty="0">
                <a:latin typeface="Arial" panose="020B0604020202020204" pitchFamily="34" charset="0"/>
                <a:cs typeface="Arial" panose="020B0604020202020204" pitchFamily="34" charset="0"/>
              </a:rPr>
              <a:t>1) Vzájemné vytěsňování ze svých sloučenin:</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2 </a:t>
            </a:r>
            <a:r>
              <a:rPr lang="cs-CZ" altLang="en-US" sz="2000" dirty="0" err="1">
                <a:latin typeface="Arial" panose="020B0604020202020204" pitchFamily="34" charset="0"/>
                <a:cs typeface="Arial" panose="020B0604020202020204" pitchFamily="34" charset="0"/>
              </a:rPr>
              <a:t>NaBr</a:t>
            </a:r>
            <a:r>
              <a:rPr lang="cs-CZ" altLang="en-US" sz="2000" dirty="0">
                <a:latin typeface="Arial" panose="020B0604020202020204" pitchFamily="34" charset="0"/>
                <a:cs typeface="Arial" panose="020B0604020202020204" pitchFamily="34" charset="0"/>
              </a:rPr>
              <a:t> + 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2 </a:t>
            </a:r>
            <a:r>
              <a:rPr lang="cs-CZ" altLang="en-US" sz="2000" dirty="0" err="1">
                <a:latin typeface="Arial" panose="020B0604020202020204" pitchFamily="34" charset="0"/>
                <a:cs typeface="Arial" panose="020B0604020202020204" pitchFamily="34" charset="0"/>
              </a:rPr>
              <a:t>NaCl</a:t>
            </a:r>
            <a:r>
              <a:rPr lang="cs-CZ" altLang="en-US" sz="2000" dirty="0">
                <a:latin typeface="Arial" panose="020B0604020202020204" pitchFamily="34" charset="0"/>
                <a:cs typeface="Arial" panose="020B0604020202020204" pitchFamily="34" charset="0"/>
              </a:rPr>
              <a:t> + Br</a:t>
            </a:r>
            <a:r>
              <a:rPr lang="cs-CZ" altLang="en-US" sz="2000" baseline="-25000" dirty="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(u halogenidů lehčí halogen vytěsní těžší)</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2 NaClO</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 I</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2 NaIO</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 Cl</a:t>
            </a:r>
            <a:r>
              <a:rPr lang="cs-CZ" altLang="en-US" sz="2000" baseline="-25000" dirty="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(ze sloučenin, v nichž halogeny mají kladné </a:t>
            </a:r>
            <a:r>
              <a:rPr lang="cs-CZ" altLang="en-US" sz="2000" dirty="0" err="1">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číslo mohou být vytěsněny těžším halogenem)</a:t>
            </a:r>
            <a:endParaRPr lang="cs-CZ" altLang="en-US" sz="2000" u="sng" dirty="0">
              <a:latin typeface="Arial" panose="020B0604020202020204" pitchFamily="34" charset="0"/>
              <a:cs typeface="Arial" panose="020B0604020202020204" pitchFamily="34" charset="0"/>
            </a:endParaRPr>
          </a:p>
          <a:p>
            <a:pPr marL="0" indent="0">
              <a:buNone/>
            </a:pPr>
            <a:endParaRPr lang="cs-CZ" altLang="en-US" sz="2000" u="sng" dirty="0">
              <a:latin typeface="Arial" panose="020B0604020202020204" pitchFamily="34" charset="0"/>
              <a:cs typeface="Arial" panose="020B0604020202020204" pitchFamily="34" charset="0"/>
            </a:endParaRPr>
          </a:p>
          <a:p>
            <a:pPr marL="0" indent="0">
              <a:buNone/>
            </a:pPr>
            <a:r>
              <a:rPr lang="cs-CZ" altLang="en-US" sz="2000" u="sng" dirty="0">
                <a:latin typeface="Arial" panose="020B0604020202020204" pitchFamily="34" charset="0"/>
                <a:cs typeface="Arial" panose="020B0604020202020204" pitchFamily="34" charset="0"/>
              </a:rPr>
              <a:t>2) Oxidací halogenvodíků nebo halogenidů:</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4 </a:t>
            </a:r>
            <a:r>
              <a:rPr lang="cs-CZ" altLang="en-US" sz="2000" dirty="0" err="1">
                <a:latin typeface="Arial" panose="020B0604020202020204" pitchFamily="34" charset="0"/>
                <a:cs typeface="Arial" panose="020B0604020202020204" pitchFamily="34" charset="0"/>
              </a:rPr>
              <a:t>HCl</a:t>
            </a:r>
            <a:r>
              <a:rPr lang="cs-CZ" altLang="en-US" sz="2000" dirty="0">
                <a:latin typeface="Arial" panose="020B0604020202020204" pitchFamily="34" charset="0"/>
                <a:cs typeface="Arial" panose="020B0604020202020204" pitchFamily="34" charset="0"/>
              </a:rPr>
              <a:t> + MnO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MnCl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+ 2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 Cl</a:t>
            </a:r>
            <a:r>
              <a:rPr lang="cs-CZ" altLang="en-US" sz="2000" baseline="-25000" dirty="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2 </a:t>
            </a:r>
            <a:r>
              <a:rPr lang="cs-CZ" altLang="en-US" sz="2000" dirty="0" err="1">
                <a:latin typeface="Arial" panose="020B0604020202020204" pitchFamily="34" charset="0"/>
                <a:cs typeface="Arial" panose="020B0604020202020204" pitchFamily="34" charset="0"/>
              </a:rPr>
              <a:t>KBr</a:t>
            </a:r>
            <a:r>
              <a:rPr lang="cs-CZ" altLang="en-US" sz="2000" dirty="0">
                <a:latin typeface="Arial" panose="020B0604020202020204" pitchFamily="34" charset="0"/>
                <a:cs typeface="Arial" panose="020B0604020202020204" pitchFamily="34" charset="0"/>
              </a:rPr>
              <a:t> +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konc</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Br</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K</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SO</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4 HI + 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2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 I</a:t>
            </a:r>
            <a:r>
              <a:rPr lang="cs-CZ" altLang="en-US" sz="2000" baseline="-25000" dirty="0">
                <a:latin typeface="Arial" panose="020B0604020202020204" pitchFamily="34" charset="0"/>
                <a:cs typeface="Arial" panose="020B0604020202020204" pitchFamily="34" charset="0"/>
              </a:rPr>
              <a:t>2</a:t>
            </a:r>
          </a:p>
          <a:p>
            <a:pPr marL="0" indent="0">
              <a:buNone/>
            </a:pPr>
            <a:endParaRPr lang="cs-CZ" altLang="en-US" sz="2000" u="sng" dirty="0">
              <a:latin typeface="Arial" panose="020B0604020202020204" pitchFamily="34" charset="0"/>
              <a:cs typeface="Arial" panose="020B0604020202020204" pitchFamily="34" charset="0"/>
            </a:endParaRPr>
          </a:p>
          <a:p>
            <a:pPr marL="0" indent="0">
              <a:buNone/>
            </a:pPr>
            <a:r>
              <a:rPr lang="en-GB" altLang="en-US" sz="2000" u="sng" dirty="0">
                <a:latin typeface="Arial" panose="020B0604020202020204" pitchFamily="34" charset="0"/>
                <a:cs typeface="Arial" panose="020B0604020202020204" pitchFamily="34" charset="0"/>
              </a:rPr>
              <a:t>3) </a:t>
            </a:r>
            <a:r>
              <a:rPr lang="en-GB" altLang="en-US" sz="2000" u="sng" dirty="0" err="1">
                <a:latin typeface="Arial" panose="020B0604020202020204" pitchFamily="34" charset="0"/>
                <a:cs typeface="Arial" panose="020B0604020202020204" pitchFamily="34" charset="0"/>
              </a:rPr>
              <a:t>Redukcí</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kyslíkatých</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slou</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enin</a:t>
            </a:r>
            <a:r>
              <a:rPr lang="en-GB" altLang="en-US" sz="2000" u="sng" dirty="0">
                <a:latin typeface="Arial" panose="020B0604020202020204" pitchFamily="34" charset="0"/>
                <a:cs typeface="Arial" panose="020B0604020202020204" pitchFamily="34" charset="0"/>
              </a:rPr>
              <a:t> halogen</a:t>
            </a:r>
            <a:r>
              <a:rPr lang="cs-CZ" altLang="en-US" sz="2000" u="sng" dirty="0">
                <a:latin typeface="Arial" panose="020B0604020202020204" pitchFamily="34" charset="0"/>
                <a:cs typeface="Arial" panose="020B0604020202020204" pitchFamily="34" charset="0"/>
              </a:rPr>
              <a:t>ů</a:t>
            </a:r>
            <a:r>
              <a:rPr lang="en-GB" altLang="en-US" sz="2000" u="sng"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+ 5 HI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 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533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a:xfrm>
            <a:off x="457200" y="274638"/>
            <a:ext cx="8229600" cy="792163"/>
          </a:xfrm>
        </p:spPr>
        <p:txBody>
          <a:bodyPr>
            <a:normAutofit/>
          </a:bodyPr>
          <a:lstStyle/>
          <a:p>
            <a:pPr eaLnBrk="1" hangingPunct="1"/>
            <a:r>
              <a:rPr lang="cs-CZ" altLang="en-US" sz="3200" b="1" dirty="0">
                <a:latin typeface="Times New Roman" pitchFamily="18" charset="0"/>
              </a:rPr>
              <a:t>Fluor</a:t>
            </a:r>
          </a:p>
        </p:txBody>
      </p:sp>
      <p:sp>
        <p:nvSpPr>
          <p:cNvPr id="11270" name="Rectangle 3"/>
          <p:cNvSpPr>
            <a:spLocks noGrp="1" noChangeArrowheads="1"/>
          </p:cNvSpPr>
          <p:nvPr>
            <p:ph idx="1"/>
          </p:nvPr>
        </p:nvSpPr>
        <p:spPr>
          <a:xfrm>
            <a:off x="152400" y="1104901"/>
            <a:ext cx="8839200" cy="5562600"/>
          </a:xfrm>
        </p:spPr>
        <p:txBody>
          <a:bodyPr>
            <a:normAutofit/>
          </a:bodyPr>
          <a:lstStyle/>
          <a:p>
            <a:pPr marL="0" indent="0">
              <a:buNone/>
            </a:pPr>
            <a:r>
              <a:rPr lang="cs-CZ" sz="2000" dirty="0">
                <a:latin typeface="Arial" panose="020B0604020202020204" pitchFamily="34" charset="0"/>
                <a:cs typeface="Arial" panose="020B0604020202020204" pitchFamily="34" charset="0"/>
              </a:rPr>
              <a:t>žlutozelený plyn pronikavého zápachu. Fluor je extrémně jedovatý, leptá dokonce i sklo. Přírodní fluor je ze 100 % tvořen stabilním izotopem </a:t>
            </a:r>
            <a:r>
              <a:rPr lang="cs-CZ" sz="2000" baseline="30000" dirty="0">
                <a:latin typeface="Arial" panose="020B0604020202020204" pitchFamily="34" charset="0"/>
                <a:cs typeface="Arial" panose="020B0604020202020204" pitchFamily="34" charset="0"/>
              </a:rPr>
              <a:t>19</a:t>
            </a:r>
            <a:r>
              <a:rPr lang="cs-CZ" sz="2000" dirty="0">
                <a:latin typeface="Arial" panose="020B0604020202020204" pitchFamily="34" charset="0"/>
                <a:cs typeface="Arial" panose="020B0604020202020204" pitchFamily="34" charset="0"/>
              </a:rPr>
              <a:t>F, uměle bylo připraveno dalších 10 nestabilních izotopů fluoru s nukleonovými čísly 15 až 25.</a:t>
            </a:r>
          </a:p>
          <a:p>
            <a:pPr marL="0" indent="0">
              <a:buNone/>
            </a:pPr>
            <a:r>
              <a:rPr lang="cs-CZ" altLang="en-US" sz="2000" dirty="0">
                <a:latin typeface="Arial" panose="020B0604020202020204" pitchFamily="34" charset="0"/>
                <a:cs typeface="Arial" panose="020B0604020202020204" pitchFamily="34" charset="0"/>
              </a:rPr>
              <a:t>mimořádná reaktivita dána malou velikostí atomu </a:t>
            </a:r>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rPr>
              <a:t>max. elektronegativita.</a:t>
            </a:r>
          </a:p>
          <a:p>
            <a:pPr marL="0" indent="0">
              <a:buNone/>
            </a:pPr>
            <a:r>
              <a:rPr lang="cs-CZ" altLang="en-US" sz="2000" dirty="0">
                <a:latin typeface="Arial" panose="020B0604020202020204" pitchFamily="34" charset="0"/>
                <a:cs typeface="Arial" panose="020B0604020202020204" pitchFamily="34" charset="0"/>
              </a:rPr>
              <a:t>pevná kovalentní vazba v molekulách</a:t>
            </a:r>
          </a:p>
          <a:p>
            <a:pPr marL="0" indent="0">
              <a:buNone/>
            </a:pPr>
            <a:r>
              <a:rPr lang="cs-CZ" altLang="en-US" sz="2000" dirty="0">
                <a:latin typeface="Arial" panose="020B0604020202020204" pitchFamily="34" charset="0"/>
                <a:cs typeface="Arial" panose="020B0604020202020204" pitchFamily="34" charset="0"/>
              </a:rPr>
              <a:t>	např.: v molekulách CX</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C-F  (428 </a:t>
            </a:r>
            <a:r>
              <a:rPr lang="cs-CZ" altLang="en-US" sz="2000" dirty="0" err="1">
                <a:latin typeface="Arial" panose="020B0604020202020204" pitchFamily="34" charset="0"/>
                <a:cs typeface="Arial" panose="020B0604020202020204" pitchFamily="34" charset="0"/>
              </a:rPr>
              <a:t>kJ</a:t>
            </a:r>
            <a:r>
              <a:rPr lang="cs-CZ" altLang="en-US" sz="2000" dirty="0">
                <a:latin typeface="Arial" panose="020B0604020202020204" pitchFamily="34" charset="0"/>
                <a:cs typeface="Arial" panose="020B0604020202020204" pitchFamily="34" charset="0"/>
              </a:rPr>
              <a:t>/mol)</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C-Cl (327 </a:t>
            </a:r>
            <a:r>
              <a:rPr lang="cs-CZ" altLang="en-US" sz="2000" dirty="0" err="1">
                <a:latin typeface="Arial" panose="020B0604020202020204" pitchFamily="34" charset="0"/>
                <a:cs typeface="Arial" panose="020B0604020202020204" pitchFamily="34" charset="0"/>
              </a:rPr>
              <a:t>kJ</a:t>
            </a:r>
            <a:r>
              <a:rPr lang="cs-CZ" altLang="en-US" sz="2000" dirty="0">
                <a:latin typeface="Arial" panose="020B0604020202020204" pitchFamily="34" charset="0"/>
                <a:cs typeface="Arial" panose="020B0604020202020204" pitchFamily="34" charset="0"/>
              </a:rPr>
              <a:t>/mol)</a:t>
            </a:r>
          </a:p>
          <a:p>
            <a:pPr marL="0" indent="0" algn="just">
              <a:buNone/>
            </a:pPr>
            <a:r>
              <a:rPr lang="cs-CZ" sz="2000" dirty="0">
                <a:latin typeface="Arial" panose="020B0604020202020204" pitchFamily="34" charset="0"/>
                <a:cs typeface="Arial" panose="020B0604020202020204" pitchFamily="34" charset="0"/>
              </a:rPr>
              <a:t>Kromě kyslíku, dusíku a chloru přímo reaguje téměř se všemi prvky. S </a:t>
            </a:r>
            <a:r>
              <a:rPr lang="cs-CZ" sz="2000" u="sng" dirty="0">
                <a:latin typeface="Arial" panose="020B0604020202020204" pitchFamily="34" charset="0"/>
                <a:cs typeface="Arial" panose="020B0604020202020204" pitchFamily="34" charset="0"/>
              </a:rPr>
              <a:t>vodíkem</a:t>
            </a:r>
            <a:r>
              <a:rPr lang="cs-CZ" sz="2000" dirty="0">
                <a:latin typeface="Arial" panose="020B0604020202020204" pitchFamily="34" charset="0"/>
                <a:cs typeface="Arial" panose="020B0604020202020204" pitchFamily="34" charset="0"/>
              </a:rPr>
              <a:t> reaguje fluor explozívně za vzniku fluorovodíku, s ostatními nekovy za vývoje plamene. S </a:t>
            </a:r>
            <a:r>
              <a:rPr lang="cs-CZ" sz="2000" u="sng" dirty="0">
                <a:latin typeface="Arial" panose="020B0604020202020204" pitchFamily="34" charset="0"/>
                <a:cs typeface="Arial" panose="020B0604020202020204" pitchFamily="34" charset="0"/>
              </a:rPr>
              <a:t>kyslíkem</a:t>
            </a:r>
            <a:r>
              <a:rPr lang="cs-CZ" sz="2000" dirty="0">
                <a:latin typeface="Arial" panose="020B0604020202020204" pitchFamily="34" charset="0"/>
                <a:cs typeface="Arial" panose="020B0604020202020204" pitchFamily="34" charset="0"/>
              </a:rPr>
              <a:t> se slučuje pouze nepřímo za vzniku několika různých fluoridů kyslíku, např. OF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dalších. </a:t>
            </a:r>
          </a:p>
          <a:p>
            <a:pPr marL="0" indent="0" algn="just">
              <a:buNone/>
            </a:pPr>
            <a:endParaRPr lang="cs-CZ"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3076" name="Picture 4" descr="See the source image">
            <a:extLst>
              <a:ext uri="{FF2B5EF4-FFF2-40B4-BE49-F238E27FC236}">
                <a16:creationId xmlns:a16="http://schemas.microsoft.com/office/drawing/2014/main" id="{50E3DE27-E215-425F-9AF1-C77A1E8BD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9" y="5443974"/>
            <a:ext cx="2095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DE9B8E1E-61BB-40AA-9BA7-113C907B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7" y="5443974"/>
            <a:ext cx="733425" cy="44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6604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n image showing dioxygen difluoride's structure">
            <a:extLst>
              <a:ext uri="{FF2B5EF4-FFF2-40B4-BE49-F238E27FC236}">
                <a16:creationId xmlns:a16="http://schemas.microsoft.com/office/drawing/2014/main" id="{5F4AA6C7-66BE-4457-8B01-B8AC5E6A3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7265"/>
            <a:ext cx="3038475" cy="201932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79D740C8-9C7D-404E-8220-2B908E5A36A6}"/>
              </a:ext>
            </a:extLst>
          </p:cNvPr>
          <p:cNvPicPr>
            <a:picLocks noChangeAspect="1"/>
          </p:cNvPicPr>
          <p:nvPr/>
        </p:nvPicPr>
        <p:blipFill>
          <a:blip r:embed="rId3"/>
          <a:stretch>
            <a:fillRect/>
          </a:stretch>
        </p:blipFill>
        <p:spPr>
          <a:xfrm>
            <a:off x="6610350" y="209550"/>
            <a:ext cx="2152650" cy="2990850"/>
          </a:xfrm>
          <a:prstGeom prst="rect">
            <a:avLst/>
          </a:prstGeom>
        </p:spPr>
      </p:pic>
      <p:sp>
        <p:nvSpPr>
          <p:cNvPr id="8" name="TextovéPole 7">
            <a:extLst>
              <a:ext uri="{FF2B5EF4-FFF2-40B4-BE49-F238E27FC236}">
                <a16:creationId xmlns:a16="http://schemas.microsoft.com/office/drawing/2014/main" id="{66A1CF2F-CBD2-4C62-AA2B-8A10E2A53928}"/>
              </a:ext>
            </a:extLst>
          </p:cNvPr>
          <p:cNvSpPr txBox="1"/>
          <p:nvPr/>
        </p:nvSpPr>
        <p:spPr>
          <a:xfrm>
            <a:off x="3895725" y="246604"/>
            <a:ext cx="2533649" cy="923330"/>
          </a:xfrm>
          <a:prstGeom prst="rect">
            <a:avLst/>
          </a:prstGeom>
          <a:noFill/>
        </p:spPr>
        <p:txBody>
          <a:bodyPr wrap="square">
            <a:spAutoFit/>
          </a:bodyPr>
          <a:lstStyle/>
          <a:p>
            <a:r>
              <a:rPr lang="en-US" b="0" i="0" dirty="0">
                <a:solidFill>
                  <a:srgbClr val="444444"/>
                </a:solidFill>
                <a:effectLst/>
                <a:latin typeface="Source Sans Pro" panose="020B0503030403020204" pitchFamily="34" charset="0"/>
              </a:rPr>
              <a:t>OOF</a:t>
            </a:r>
            <a:r>
              <a:rPr lang="cs-CZ" b="0" i="0" baseline="-25000" dirty="0">
                <a:solidFill>
                  <a:srgbClr val="444444"/>
                </a:solidFill>
                <a:effectLst/>
                <a:latin typeface="Source Sans Pro" panose="020B0503030403020204" pitchFamily="34" charset="0"/>
              </a:rPr>
              <a:t>2</a:t>
            </a:r>
            <a:r>
              <a:rPr lang="en-US" b="0" i="0" dirty="0">
                <a:solidFill>
                  <a:srgbClr val="444444"/>
                </a:solidFill>
                <a:effectLst/>
                <a:latin typeface="Source Sans Pro" panose="020B0503030403020204" pitchFamily="34" charset="0"/>
              </a:rPr>
              <a:t> rea</a:t>
            </a:r>
            <a:r>
              <a:rPr lang="cs-CZ" b="0" i="0" dirty="0" err="1">
                <a:solidFill>
                  <a:srgbClr val="444444"/>
                </a:solidFill>
                <a:effectLst/>
                <a:latin typeface="Source Sans Pro" panose="020B0503030403020204" pitchFamily="34" charset="0"/>
              </a:rPr>
              <a:t>guje</a:t>
            </a:r>
            <a:r>
              <a:rPr lang="en-US" b="0" i="0" dirty="0">
                <a:solidFill>
                  <a:srgbClr val="444444"/>
                </a:solidFill>
                <a:effectLst/>
                <a:latin typeface="Source Sans Pro" panose="020B0503030403020204" pitchFamily="34" charset="0"/>
              </a:rPr>
              <a:t> </a:t>
            </a:r>
            <a:r>
              <a:rPr lang="en-US" b="0" i="0" dirty="0" err="1">
                <a:solidFill>
                  <a:srgbClr val="444444"/>
                </a:solidFill>
                <a:effectLst/>
                <a:latin typeface="Source Sans Pro" panose="020B0503030403020204" pitchFamily="34" charset="0"/>
              </a:rPr>
              <a:t>explosiv</a:t>
            </a:r>
            <a:r>
              <a:rPr lang="cs-CZ" b="0" i="0" dirty="0">
                <a:solidFill>
                  <a:srgbClr val="444444"/>
                </a:solidFill>
                <a:effectLst/>
                <a:latin typeface="Source Sans Pro" panose="020B0503030403020204" pitchFamily="34" charset="0"/>
              </a:rPr>
              <a:t>ně</a:t>
            </a:r>
            <a:r>
              <a:rPr lang="en-US" b="0" i="0" dirty="0">
                <a:solidFill>
                  <a:srgbClr val="444444"/>
                </a:solidFill>
                <a:effectLst/>
                <a:latin typeface="Source Sans Pro" panose="020B0503030403020204" pitchFamily="34" charset="0"/>
              </a:rPr>
              <a:t> </a:t>
            </a:r>
            <a:r>
              <a:rPr lang="cs-CZ" b="0" i="0" dirty="0">
                <a:solidFill>
                  <a:srgbClr val="444444"/>
                </a:solidFill>
                <a:effectLst/>
                <a:latin typeface="Source Sans Pro" panose="020B0503030403020204" pitchFamily="34" charset="0"/>
              </a:rPr>
              <a:t>s čímkoliv, s čím přijde do kontaktu.</a:t>
            </a:r>
            <a:endParaRPr lang="cs-CZ" dirty="0"/>
          </a:p>
        </p:txBody>
      </p:sp>
      <p:pic>
        <p:nvPicPr>
          <p:cNvPr id="5122" name="Picture 2" descr="Question #76806 | Socratic">
            <a:extLst>
              <a:ext uri="{FF2B5EF4-FFF2-40B4-BE49-F238E27FC236}">
                <a16:creationId xmlns:a16="http://schemas.microsoft.com/office/drawing/2014/main" id="{71F528CA-7C4F-4659-8D5F-1E5706219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5206007"/>
            <a:ext cx="28384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xygen difluoride - Wikipedia">
            <a:extLst>
              <a:ext uri="{FF2B5EF4-FFF2-40B4-BE49-F238E27FC236}">
                <a16:creationId xmlns:a16="http://schemas.microsoft.com/office/drawing/2014/main" id="{E760009F-1518-4ED2-8BA9-256727D49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150" y="3710583"/>
            <a:ext cx="2714625" cy="1327621"/>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0D9A05E6-609B-4CE9-AC83-75C163CBACC3}"/>
              </a:ext>
            </a:extLst>
          </p:cNvPr>
          <p:cNvPicPr>
            <a:picLocks noChangeAspect="1"/>
          </p:cNvPicPr>
          <p:nvPr/>
        </p:nvPicPr>
        <p:blipFill>
          <a:blip r:embed="rId6"/>
          <a:stretch>
            <a:fillRect/>
          </a:stretch>
        </p:blipFill>
        <p:spPr>
          <a:xfrm>
            <a:off x="453195" y="2190740"/>
            <a:ext cx="4561717" cy="2019320"/>
          </a:xfrm>
          <a:prstGeom prst="rect">
            <a:avLst/>
          </a:prstGeom>
        </p:spPr>
      </p:pic>
      <p:sp>
        <p:nvSpPr>
          <p:cNvPr id="14" name="TextovéPole 13">
            <a:extLst>
              <a:ext uri="{FF2B5EF4-FFF2-40B4-BE49-F238E27FC236}">
                <a16:creationId xmlns:a16="http://schemas.microsoft.com/office/drawing/2014/main" id="{708751F5-BA0E-41E0-9FE5-538DD5D2706A}"/>
              </a:ext>
            </a:extLst>
          </p:cNvPr>
          <p:cNvSpPr txBox="1"/>
          <p:nvPr/>
        </p:nvSpPr>
        <p:spPr>
          <a:xfrm>
            <a:off x="381000" y="4459991"/>
            <a:ext cx="4381500" cy="1815882"/>
          </a:xfrm>
          <a:prstGeom prst="rect">
            <a:avLst/>
          </a:prstGeom>
          <a:noFill/>
        </p:spPr>
        <p:txBody>
          <a:bodyPr wrap="square">
            <a:spAutoFit/>
          </a:bodyPr>
          <a:lstStyle/>
          <a:p>
            <a:pPr algn="just"/>
            <a:r>
              <a:rPr lang="en-US" sz="1600" b="0" i="0" dirty="0" err="1">
                <a:solidFill>
                  <a:srgbClr val="000000"/>
                </a:solidFill>
                <a:effectLst/>
                <a:latin typeface="Arial" panose="020B0604020202020204" pitchFamily="34" charset="0"/>
              </a:rPr>
              <a:t>Ele</a:t>
            </a:r>
            <a:r>
              <a:rPr lang="cs-CZ" sz="1600" b="0" i="0" dirty="0">
                <a:solidFill>
                  <a:srgbClr val="000000"/>
                </a:solidFill>
                <a:effectLst/>
                <a:latin typeface="Arial" panose="020B0604020202020204" pitchFamily="34" charset="0"/>
              </a:rPr>
              <a:t>k</a:t>
            </a:r>
            <a:r>
              <a:rPr lang="en-US" sz="1600" b="0" i="0" dirty="0" err="1">
                <a:solidFill>
                  <a:srgbClr val="000000"/>
                </a:solidFill>
                <a:effectLst/>
                <a:latin typeface="Arial" panose="020B0604020202020204" pitchFamily="34" charset="0"/>
              </a:rPr>
              <a:t>tronegativit</a:t>
            </a:r>
            <a:r>
              <a:rPr lang="cs-CZ" sz="1600" b="0" i="0" dirty="0">
                <a:solidFill>
                  <a:srgbClr val="000000"/>
                </a:solidFill>
                <a:effectLst/>
                <a:latin typeface="Arial" panose="020B0604020202020204" pitchFamily="34" charset="0"/>
              </a:rPr>
              <a:t>a</a:t>
            </a:r>
            <a:r>
              <a:rPr lang="en-US" sz="1600" b="0" i="0" dirty="0">
                <a:solidFill>
                  <a:srgbClr val="000000"/>
                </a:solidFill>
                <a:effectLst/>
                <a:latin typeface="Arial" panose="020B0604020202020204" pitchFamily="34" charset="0"/>
              </a:rPr>
              <a:t> F </a:t>
            </a:r>
            <a:r>
              <a:rPr lang="cs-CZ" sz="1600" b="0" i="0" dirty="0">
                <a:solidFill>
                  <a:srgbClr val="000000"/>
                </a:solidFill>
                <a:effectLst/>
                <a:latin typeface="Arial" panose="020B0604020202020204" pitchFamily="34" charset="0"/>
              </a:rPr>
              <a:t>je mnohem vyšší než u vodíku,</a:t>
            </a:r>
            <a:r>
              <a:rPr lang="en-US" sz="1600" b="0" i="0" dirty="0">
                <a:solidFill>
                  <a:srgbClr val="000000"/>
                </a:solidFill>
                <a:effectLst/>
                <a:latin typeface="Arial" panose="020B0604020202020204" pitchFamily="34" charset="0"/>
              </a:rPr>
              <a:t> </a:t>
            </a:r>
            <a:r>
              <a:rPr lang="en-US" sz="1600" b="0" i="0" dirty="0" err="1">
                <a:solidFill>
                  <a:srgbClr val="000000"/>
                </a:solidFill>
                <a:effectLst/>
                <a:latin typeface="Arial" panose="020B0604020202020204" pitchFamily="34" charset="0"/>
              </a:rPr>
              <a:t>hybridiza</a:t>
            </a:r>
            <a:r>
              <a:rPr lang="cs-CZ" sz="1600" b="0" i="0" dirty="0" err="1">
                <a:solidFill>
                  <a:srgbClr val="000000"/>
                </a:solidFill>
                <a:effectLst/>
                <a:latin typeface="Arial" panose="020B0604020202020204" pitchFamily="34" charset="0"/>
              </a:rPr>
              <a:t>ce</a:t>
            </a:r>
            <a:r>
              <a:rPr lang="en-US" sz="1600" b="0" i="0" dirty="0">
                <a:solidFill>
                  <a:srgbClr val="000000"/>
                </a:solidFill>
                <a:effectLst/>
                <a:latin typeface="Arial" panose="020B0604020202020204" pitchFamily="34" charset="0"/>
              </a:rPr>
              <a:t> of </a:t>
            </a:r>
            <a:r>
              <a:rPr lang="cs-CZ" sz="1600" b="0" i="0" dirty="0">
                <a:solidFill>
                  <a:srgbClr val="000000"/>
                </a:solidFill>
                <a:effectLst/>
                <a:latin typeface="Arial" panose="020B0604020202020204" pitchFamily="34" charset="0"/>
              </a:rPr>
              <a:t>atomu kyslíku je stejná u </a:t>
            </a:r>
            <a:r>
              <a:rPr lang="en-US" sz="1600" b="0" i="0" dirty="0">
                <a:solidFill>
                  <a:srgbClr val="000000"/>
                </a:solidFill>
                <a:effectLst/>
                <a:latin typeface="Arial" panose="020B0604020202020204" pitchFamily="34" charset="0"/>
              </a:rPr>
              <a:t>H</a:t>
            </a:r>
            <a:r>
              <a:rPr lang="en-US" sz="1600" b="0" i="0" baseline="-25000" dirty="0">
                <a:solidFill>
                  <a:srgbClr val="000000"/>
                </a:solidFill>
                <a:effectLst/>
                <a:latin typeface="Arial" panose="020B0604020202020204" pitchFamily="34" charset="0"/>
              </a:rPr>
              <a:t>2</a:t>
            </a:r>
            <a:r>
              <a:rPr lang="en-US" sz="1600" b="0" i="0" dirty="0">
                <a:solidFill>
                  <a:srgbClr val="000000"/>
                </a:solidFill>
                <a:effectLst/>
                <a:latin typeface="Arial" panose="020B0604020202020204" pitchFamily="34" charset="0"/>
              </a:rPr>
              <a:t>O</a:t>
            </a:r>
            <a:r>
              <a:rPr lang="en-US" sz="1600" b="0" i="0" baseline="-25000" dirty="0">
                <a:solidFill>
                  <a:srgbClr val="000000"/>
                </a:solidFill>
                <a:effectLst/>
                <a:latin typeface="Arial" panose="020B0604020202020204" pitchFamily="34" charset="0"/>
              </a:rPr>
              <a:t>2</a:t>
            </a:r>
            <a:r>
              <a:rPr lang="en-US" sz="1600" b="0" i="0" dirty="0">
                <a:solidFill>
                  <a:srgbClr val="000000"/>
                </a:solidFill>
                <a:effectLst/>
                <a:latin typeface="Arial" panose="020B0604020202020204" pitchFamily="34" charset="0"/>
              </a:rPr>
              <a:t> a O</a:t>
            </a:r>
            <a:r>
              <a:rPr lang="en-US" sz="1600" b="0" i="0" baseline="-25000" dirty="0">
                <a:solidFill>
                  <a:srgbClr val="000000"/>
                </a:solidFill>
                <a:effectLst/>
                <a:latin typeface="Arial" panose="020B0604020202020204" pitchFamily="34" charset="0"/>
              </a:rPr>
              <a:t>2</a:t>
            </a:r>
            <a:r>
              <a:rPr lang="en-US" sz="1600" b="0" i="0" dirty="0">
                <a:solidFill>
                  <a:srgbClr val="000000"/>
                </a:solidFill>
                <a:effectLst/>
                <a:latin typeface="Arial" panose="020B0604020202020204" pitchFamily="34" charset="0"/>
              </a:rPr>
              <a:t>F</a:t>
            </a:r>
            <a:r>
              <a:rPr lang="en-US" sz="1600" b="0" i="0" baseline="-25000" dirty="0">
                <a:solidFill>
                  <a:srgbClr val="000000"/>
                </a:solidFill>
                <a:effectLst/>
                <a:latin typeface="Arial" panose="020B0604020202020204" pitchFamily="34" charset="0"/>
              </a:rPr>
              <a:t>2</a:t>
            </a:r>
            <a:r>
              <a:rPr lang="en-US" sz="1600" b="0" i="0" dirty="0">
                <a:solidFill>
                  <a:srgbClr val="000000"/>
                </a:solidFill>
                <a:effectLst/>
                <a:latin typeface="Arial" panose="020B0604020202020204" pitchFamily="34" charset="0"/>
              </a:rPr>
              <a:t>  (sp3). </a:t>
            </a:r>
            <a:r>
              <a:rPr lang="cs-CZ" sz="1600" b="0" i="0" dirty="0">
                <a:solidFill>
                  <a:srgbClr val="000000"/>
                </a:solidFill>
                <a:effectLst/>
                <a:latin typeface="Arial" panose="020B0604020202020204" pitchFamily="34" charset="0"/>
              </a:rPr>
              <a:t>Podle</a:t>
            </a:r>
            <a:r>
              <a:rPr lang="en-US" sz="1600" b="0" i="0" dirty="0">
                <a:solidFill>
                  <a:srgbClr val="000000"/>
                </a:solidFill>
                <a:effectLst/>
                <a:latin typeface="Arial" panose="020B0604020202020204" pitchFamily="34" charset="0"/>
              </a:rPr>
              <a:t> </a:t>
            </a:r>
            <a:r>
              <a:rPr lang="cs-CZ" sz="1600" b="0" i="0" dirty="0">
                <a:solidFill>
                  <a:srgbClr val="000000"/>
                </a:solidFill>
                <a:effectLst/>
                <a:latin typeface="Arial" panose="020B0604020202020204" pitchFamily="34" charset="0"/>
              </a:rPr>
              <a:t>B</a:t>
            </a:r>
            <a:r>
              <a:rPr lang="en-US" sz="1600" b="0" i="0" dirty="0" err="1">
                <a:solidFill>
                  <a:srgbClr val="000000"/>
                </a:solidFill>
                <a:effectLst/>
                <a:latin typeface="Arial" panose="020B0604020202020204" pitchFamily="34" charset="0"/>
              </a:rPr>
              <a:t>en</a:t>
            </a:r>
            <a:r>
              <a:rPr lang="cs-CZ" sz="1600" b="0" i="0" dirty="0" err="1">
                <a:solidFill>
                  <a:srgbClr val="000000"/>
                </a:solidFill>
                <a:effectLst/>
                <a:latin typeface="Arial" panose="020B0604020202020204" pitchFamily="34" charset="0"/>
              </a:rPr>
              <a:t>tova</a:t>
            </a:r>
            <a:r>
              <a:rPr lang="cs-CZ" sz="1600" b="0" i="0" dirty="0">
                <a:solidFill>
                  <a:srgbClr val="000000"/>
                </a:solidFill>
                <a:effectLst/>
                <a:latin typeface="Arial" panose="020B0604020202020204" pitchFamily="34" charset="0"/>
              </a:rPr>
              <a:t> pravidla mají </a:t>
            </a:r>
            <a:r>
              <a:rPr lang="en-US" sz="1600" b="0" i="0" dirty="0">
                <a:solidFill>
                  <a:srgbClr val="000000"/>
                </a:solidFill>
                <a:effectLst/>
                <a:latin typeface="Arial" panose="020B0604020202020204" pitchFamily="34" charset="0"/>
              </a:rPr>
              <a:t>hybrid</a:t>
            </a:r>
            <a:r>
              <a:rPr lang="cs-CZ" sz="1600" b="0" i="0" dirty="0">
                <a:solidFill>
                  <a:srgbClr val="000000"/>
                </a:solidFill>
                <a:effectLst/>
                <a:latin typeface="Arial" panose="020B0604020202020204" pitchFamily="34" charset="0"/>
              </a:rPr>
              <a:t>ní</a:t>
            </a:r>
            <a:r>
              <a:rPr lang="en-US" sz="1600" b="0" i="0" dirty="0">
                <a:solidFill>
                  <a:srgbClr val="000000"/>
                </a:solidFill>
                <a:effectLst/>
                <a:latin typeface="Arial" panose="020B0604020202020204" pitchFamily="34" charset="0"/>
              </a:rPr>
              <a:t> orbital</a:t>
            </a:r>
            <a:r>
              <a:rPr lang="cs-CZ" sz="1600" b="0" i="0" dirty="0">
                <a:solidFill>
                  <a:srgbClr val="000000"/>
                </a:solidFill>
                <a:effectLst/>
                <a:latin typeface="Arial" panose="020B0604020202020204" pitchFamily="34" charset="0"/>
              </a:rPr>
              <a:t>y obsahující fluor</a:t>
            </a:r>
            <a:r>
              <a:rPr lang="en-US" sz="1600" b="0" i="0" dirty="0">
                <a:solidFill>
                  <a:srgbClr val="000000"/>
                </a:solidFill>
                <a:effectLst/>
                <a:latin typeface="Arial" panose="020B0604020202020204" pitchFamily="34" charset="0"/>
              </a:rPr>
              <a:t> </a:t>
            </a:r>
            <a:r>
              <a:rPr lang="cs-CZ" sz="1600" b="0" i="0" dirty="0">
                <a:solidFill>
                  <a:srgbClr val="000000"/>
                </a:solidFill>
                <a:effectLst/>
                <a:latin typeface="Arial" panose="020B0604020202020204" pitchFamily="34" charset="0"/>
              </a:rPr>
              <a:t>menší</a:t>
            </a:r>
            <a:r>
              <a:rPr lang="en-US" sz="1600" b="0" i="0" dirty="0">
                <a:solidFill>
                  <a:srgbClr val="000000"/>
                </a:solidFill>
                <a:effectLst/>
                <a:latin typeface="Arial" panose="020B0604020202020204" pitchFamily="34" charset="0"/>
              </a:rPr>
              <a:t> s-</a:t>
            </a:r>
            <a:r>
              <a:rPr lang="en-US" sz="1600" b="0" i="0" dirty="0" err="1">
                <a:solidFill>
                  <a:srgbClr val="000000"/>
                </a:solidFill>
                <a:effectLst/>
                <a:latin typeface="Arial" panose="020B0604020202020204" pitchFamily="34" charset="0"/>
              </a:rPr>
              <a:t>chara</a:t>
            </a:r>
            <a:r>
              <a:rPr lang="cs-CZ" sz="1600" b="0" i="0" dirty="0">
                <a:solidFill>
                  <a:srgbClr val="000000"/>
                </a:solidFill>
                <a:effectLst/>
                <a:latin typeface="Arial" panose="020B0604020202020204" pitchFamily="34" charset="0"/>
              </a:rPr>
              <a:t>k</a:t>
            </a:r>
            <a:r>
              <a:rPr lang="en-US" sz="1600" b="0" i="0" dirty="0" err="1">
                <a:solidFill>
                  <a:srgbClr val="000000"/>
                </a:solidFill>
                <a:effectLst/>
                <a:latin typeface="Arial" panose="020B0604020202020204" pitchFamily="34" charset="0"/>
              </a:rPr>
              <a:t>ter</a:t>
            </a:r>
            <a:r>
              <a:rPr lang="cs-CZ" sz="1600" b="0" i="0" dirty="0">
                <a:solidFill>
                  <a:srgbClr val="000000"/>
                </a:solidFill>
                <a:effectLst/>
                <a:latin typeface="Arial" panose="020B0604020202020204" pitchFamily="34" charset="0"/>
              </a:rPr>
              <a:t> </a:t>
            </a:r>
            <a:r>
              <a:rPr lang="en-US" sz="1600" b="0" i="0" dirty="0">
                <a:solidFill>
                  <a:srgbClr val="000000"/>
                </a:solidFill>
                <a:effectLst/>
                <a:latin typeface="Arial" panose="020B0604020202020204" pitchFamily="34" charset="0"/>
              </a:rPr>
              <a:t>a </a:t>
            </a:r>
            <a:r>
              <a:rPr lang="cs-CZ" sz="1600" b="0" i="0" dirty="0">
                <a:solidFill>
                  <a:srgbClr val="000000"/>
                </a:solidFill>
                <a:effectLst/>
                <a:latin typeface="Arial" panose="020B0604020202020204" pitchFamily="34" charset="0"/>
              </a:rPr>
              <a:t>větší</a:t>
            </a:r>
            <a:r>
              <a:rPr lang="en-US" sz="1600" b="0" i="0" dirty="0">
                <a:solidFill>
                  <a:srgbClr val="000000"/>
                </a:solidFill>
                <a:effectLst/>
                <a:latin typeface="Arial" panose="020B0604020202020204" pitchFamily="34" charset="0"/>
              </a:rPr>
              <a:t> p-</a:t>
            </a:r>
            <a:r>
              <a:rPr lang="en-US" sz="1600" b="0" i="0" dirty="0" err="1">
                <a:solidFill>
                  <a:srgbClr val="000000"/>
                </a:solidFill>
                <a:effectLst/>
                <a:latin typeface="Arial" panose="020B0604020202020204" pitchFamily="34" charset="0"/>
              </a:rPr>
              <a:t>chara</a:t>
            </a:r>
            <a:r>
              <a:rPr lang="cs-CZ" sz="1600" b="0" i="0" dirty="0">
                <a:solidFill>
                  <a:srgbClr val="000000"/>
                </a:solidFill>
                <a:effectLst/>
                <a:latin typeface="Arial" panose="020B0604020202020204" pitchFamily="34" charset="0"/>
              </a:rPr>
              <a:t>k</a:t>
            </a:r>
            <a:r>
              <a:rPr lang="en-US" sz="1600" b="0" i="0" dirty="0" err="1">
                <a:solidFill>
                  <a:srgbClr val="000000"/>
                </a:solidFill>
                <a:effectLst/>
                <a:latin typeface="Arial" panose="020B0604020202020204" pitchFamily="34" charset="0"/>
              </a:rPr>
              <a:t>ter</a:t>
            </a:r>
            <a:r>
              <a:rPr lang="cs-CZ" sz="1600" b="0" i="0" dirty="0">
                <a:solidFill>
                  <a:srgbClr val="000000"/>
                </a:solidFill>
                <a:effectLst/>
                <a:latin typeface="Arial" panose="020B0604020202020204" pitchFamily="34" charset="0"/>
              </a:rPr>
              <a:t>,</a:t>
            </a:r>
            <a:r>
              <a:rPr lang="en-US" sz="1600" b="0" i="0" dirty="0">
                <a:solidFill>
                  <a:srgbClr val="000000"/>
                </a:solidFill>
                <a:effectLst/>
                <a:latin typeface="Arial" panose="020B0604020202020204" pitchFamily="34" charset="0"/>
              </a:rPr>
              <a:t> </a:t>
            </a:r>
            <a:r>
              <a:rPr lang="cs-CZ" sz="1600" b="0" i="0" dirty="0">
                <a:solidFill>
                  <a:srgbClr val="000000"/>
                </a:solidFill>
                <a:effectLst/>
                <a:latin typeface="Arial" panose="020B0604020202020204" pitchFamily="34" charset="0"/>
              </a:rPr>
              <a:t>zatímco u ostatních je tomu naopak. Tudíž délka vazby</a:t>
            </a:r>
            <a:r>
              <a:rPr lang="en-US" sz="1600" b="0" i="0" dirty="0">
                <a:solidFill>
                  <a:srgbClr val="000000"/>
                </a:solidFill>
                <a:effectLst/>
                <a:latin typeface="Arial" panose="020B0604020202020204" pitchFamily="34" charset="0"/>
              </a:rPr>
              <a:t> O-O </a:t>
            </a:r>
            <a:r>
              <a:rPr lang="cs-CZ" sz="1600" b="0" i="0" dirty="0">
                <a:solidFill>
                  <a:srgbClr val="000000"/>
                </a:solidFill>
                <a:effectLst/>
                <a:latin typeface="Arial" panose="020B0604020202020204" pitchFamily="34" charset="0"/>
              </a:rPr>
              <a:t>je v</a:t>
            </a:r>
            <a:r>
              <a:rPr lang="en-US" sz="1600" b="0" i="0" dirty="0">
                <a:solidFill>
                  <a:srgbClr val="000000"/>
                </a:solidFill>
                <a:effectLst/>
                <a:latin typeface="Arial" panose="020B0604020202020204" pitchFamily="34" charset="0"/>
              </a:rPr>
              <a:t> O</a:t>
            </a:r>
            <a:r>
              <a:rPr lang="en-US" sz="1600" b="0" i="0" baseline="-25000" dirty="0">
                <a:solidFill>
                  <a:srgbClr val="000000"/>
                </a:solidFill>
                <a:effectLst/>
                <a:latin typeface="Arial" panose="020B0604020202020204" pitchFamily="34" charset="0"/>
              </a:rPr>
              <a:t>2</a:t>
            </a:r>
            <a:r>
              <a:rPr lang="en-US" sz="1600" b="0" i="0" dirty="0">
                <a:solidFill>
                  <a:srgbClr val="000000"/>
                </a:solidFill>
                <a:effectLst/>
                <a:latin typeface="Arial" panose="020B0604020202020204" pitchFamily="34" charset="0"/>
              </a:rPr>
              <a:t>F</a:t>
            </a:r>
            <a:r>
              <a:rPr lang="en-US" sz="1600" b="0" i="0" baseline="-25000" dirty="0">
                <a:solidFill>
                  <a:srgbClr val="000000"/>
                </a:solidFill>
                <a:effectLst/>
                <a:latin typeface="Arial" panose="020B0604020202020204" pitchFamily="34" charset="0"/>
              </a:rPr>
              <a:t>2</a:t>
            </a:r>
            <a:r>
              <a:rPr lang="en-US" sz="1600" b="0" i="0" dirty="0">
                <a:solidFill>
                  <a:srgbClr val="000000"/>
                </a:solidFill>
                <a:effectLst/>
                <a:latin typeface="Arial" panose="020B0604020202020204" pitchFamily="34" charset="0"/>
              </a:rPr>
              <a:t> </a:t>
            </a:r>
            <a:r>
              <a:rPr lang="cs-CZ" sz="1600" b="0" i="0" dirty="0">
                <a:solidFill>
                  <a:srgbClr val="000000"/>
                </a:solidFill>
                <a:effectLst/>
                <a:latin typeface="Arial" panose="020B0604020202020204" pitchFamily="34" charset="0"/>
              </a:rPr>
              <a:t>kratší než v </a:t>
            </a:r>
            <a:r>
              <a:rPr lang="en-US" sz="1600" b="0" i="0" dirty="0">
                <a:solidFill>
                  <a:srgbClr val="000000"/>
                </a:solidFill>
                <a:effectLst/>
                <a:latin typeface="Arial" panose="020B0604020202020204" pitchFamily="34" charset="0"/>
              </a:rPr>
              <a:t>H</a:t>
            </a:r>
            <a:r>
              <a:rPr lang="en-US" sz="1600" b="0" i="0" baseline="-25000" dirty="0">
                <a:solidFill>
                  <a:srgbClr val="000000"/>
                </a:solidFill>
                <a:effectLst/>
                <a:latin typeface="Arial" panose="020B0604020202020204" pitchFamily="34" charset="0"/>
              </a:rPr>
              <a:t>2</a:t>
            </a:r>
            <a:r>
              <a:rPr lang="en-US" sz="1600" b="0" i="0" dirty="0">
                <a:solidFill>
                  <a:srgbClr val="000000"/>
                </a:solidFill>
                <a:effectLst/>
                <a:latin typeface="Arial" panose="020B0604020202020204" pitchFamily="34" charset="0"/>
              </a:rPr>
              <a:t>O</a:t>
            </a:r>
            <a:r>
              <a:rPr lang="en-US" sz="1600" b="0" i="0" baseline="-25000" dirty="0">
                <a:solidFill>
                  <a:srgbClr val="000000"/>
                </a:solidFill>
                <a:effectLst/>
                <a:latin typeface="Arial" panose="020B0604020202020204" pitchFamily="34" charset="0"/>
              </a:rPr>
              <a:t>2</a:t>
            </a:r>
            <a:r>
              <a:rPr lang="en-US" sz="1600" b="0" i="0" dirty="0">
                <a:solidFill>
                  <a:srgbClr val="000000"/>
                </a:solidFill>
                <a:effectLst/>
                <a:latin typeface="Arial" panose="020B0604020202020204" pitchFamily="34" charset="0"/>
              </a:rPr>
              <a:t>.</a:t>
            </a:r>
            <a:endParaRPr lang="cs-CZ" sz="1600" dirty="0"/>
          </a:p>
        </p:txBody>
      </p:sp>
    </p:spTree>
    <p:extLst>
      <p:ext uri="{BB962C8B-B14F-4D97-AF65-F5344CB8AC3E}">
        <p14:creationId xmlns:p14="http://schemas.microsoft.com/office/powerpoint/2010/main" val="2602258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304800" y="189948"/>
            <a:ext cx="8229600" cy="792163"/>
          </a:xfrm>
        </p:spPr>
        <p:txBody>
          <a:bodyPr>
            <a:normAutofit/>
          </a:bodyPr>
          <a:lstStyle/>
          <a:p>
            <a:r>
              <a:rPr lang="cs-CZ" sz="2400" b="1" dirty="0">
                <a:latin typeface="Arial" panose="020B0604020202020204" pitchFamily="34" charset="0"/>
                <a:cs typeface="Arial" panose="020B0604020202020204" pitchFamily="34" charset="0"/>
              </a:rPr>
              <a:t>Hydridový anion </a:t>
            </a:r>
            <a:r>
              <a:rPr lang="en-US" sz="2400" b="1" dirty="0">
                <a:latin typeface="Arial" panose="020B0604020202020204" pitchFamily="34" charset="0"/>
                <a:cs typeface="Arial" panose="020B0604020202020204" pitchFamily="34" charset="0"/>
              </a:rPr>
              <a:t>H</a:t>
            </a:r>
            <a:r>
              <a:rPr lang="en-US" sz="2400" b="1" baseline="300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
            </a:r>
            <a:r>
              <a:rPr lang="cs-CZ" sz="2400" b="1" dirty="0">
                <a:latin typeface="Arial" panose="020B0604020202020204" pitchFamily="34" charset="0"/>
                <a:cs typeface="Arial" panose="020B0604020202020204" pitchFamily="34" charset="0"/>
              </a:rPr>
              <a:t>1s</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 </a:t>
            </a:r>
            <a:endParaRPr lang="cs-CZ" sz="2400" baseline="30000" dirty="0">
              <a:latin typeface="Arial" panose="020B0604020202020204" pitchFamily="34" charset="0"/>
              <a:cs typeface="Arial" panose="020B0604020202020204" pitchFamily="34" charset="0"/>
            </a:endParaRPr>
          </a:p>
        </p:txBody>
      </p:sp>
      <p:sp>
        <p:nvSpPr>
          <p:cNvPr id="5" name="Zástupný symbol pro obsah 2"/>
          <p:cNvSpPr txBox="1">
            <a:spLocks/>
          </p:cNvSpPr>
          <p:nvPr/>
        </p:nvSpPr>
        <p:spPr>
          <a:xfrm>
            <a:off x="238125" y="1123868"/>
            <a:ext cx="8789953" cy="792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cs-CZ" sz="2000" dirty="0">
                <a:latin typeface="Arial" panose="020B0604020202020204" pitchFamily="34" charset="0"/>
                <a:cs typeface="Arial" panose="020B0604020202020204" pitchFamily="34" charset="0"/>
              </a:rPr>
              <a:t>Existuje  iontových hydridech, zaujímá konfiguraci nejbližšího vzácného plynu (He).</a:t>
            </a:r>
          </a:p>
        </p:txBody>
      </p:sp>
      <p:sp>
        <p:nvSpPr>
          <p:cNvPr id="6" name="Rectangle 1"/>
          <p:cNvSpPr>
            <a:spLocks noChangeArrowheads="1"/>
          </p:cNvSpPr>
          <p:nvPr/>
        </p:nvSpPr>
        <p:spPr bwMode="auto">
          <a:xfrm>
            <a:off x="114300" y="2057788"/>
            <a:ext cx="8915400" cy="25102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1"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eaLnBrk="0" hangingPunct="0"/>
            <a:r>
              <a:rPr lang="cs-CZ" altLang="cs-CZ" sz="2000" dirty="0"/>
              <a:t>Vodík má poměrně nízkou elektronovou afinitu (72.77 </a:t>
            </a:r>
            <a:r>
              <a:rPr lang="cs-CZ" altLang="cs-CZ" sz="2000" dirty="0" err="1"/>
              <a:t>kJ</a:t>
            </a:r>
            <a:r>
              <a:rPr lang="cs-CZ" altLang="cs-CZ" sz="2000" dirty="0"/>
              <a:t>/mol) a jako </a:t>
            </a:r>
            <a:r>
              <a:rPr lang="cs-CZ" altLang="cs-CZ" sz="2000" u="sng" dirty="0"/>
              <a:t>silná </a:t>
            </a:r>
            <a:r>
              <a:rPr lang="cs-CZ" altLang="cs-CZ" sz="2000" u="sng" dirty="0" err="1"/>
              <a:t>Lewisova</a:t>
            </a:r>
            <a:r>
              <a:rPr lang="cs-CZ" altLang="cs-CZ" sz="2000" u="sng" dirty="0"/>
              <a:t> báze</a:t>
            </a:r>
            <a:r>
              <a:rPr lang="cs-CZ" altLang="cs-CZ" sz="2000" dirty="0"/>
              <a:t> reaguje exotermicky s protonem </a:t>
            </a:r>
          </a:p>
          <a:p>
            <a:pPr lvl="2" indent="-914377" eaLnBrk="0" hangingPunct="0"/>
            <a:r>
              <a:rPr lang="cs-CZ" altLang="cs-CZ" sz="2000" dirty="0"/>
              <a:t>		H</a:t>
            </a:r>
            <a:r>
              <a:rPr lang="cs-CZ" altLang="cs-CZ" sz="2000" baseline="30000" dirty="0"/>
              <a:t>−</a:t>
            </a:r>
            <a:r>
              <a:rPr lang="cs-CZ" altLang="cs-CZ" sz="2000" dirty="0"/>
              <a:t> + H</a:t>
            </a:r>
            <a:r>
              <a:rPr lang="cs-CZ" altLang="cs-CZ" sz="2000" baseline="30000" dirty="0"/>
              <a:t>+</a:t>
            </a:r>
            <a:r>
              <a:rPr lang="cs-CZ" altLang="cs-CZ" sz="2000" dirty="0"/>
              <a:t> → H</a:t>
            </a:r>
            <a:r>
              <a:rPr lang="cs-CZ" altLang="cs-CZ" sz="2000" baseline="-30000" dirty="0"/>
              <a:t>2</a:t>
            </a:r>
            <a:r>
              <a:rPr lang="cs-CZ" altLang="cs-CZ" sz="2000" dirty="0"/>
              <a:t>;   Δ</a:t>
            </a:r>
            <a:r>
              <a:rPr lang="cs-CZ" altLang="cs-CZ" sz="2000" i="1" dirty="0"/>
              <a:t>H</a:t>
            </a:r>
            <a:r>
              <a:rPr lang="cs-CZ" altLang="cs-CZ" sz="2000" dirty="0"/>
              <a:t> = −1676 </a:t>
            </a:r>
            <a:r>
              <a:rPr lang="cs-CZ" altLang="cs-CZ" sz="2000" dirty="0" err="1"/>
              <a:t>kJ</a:t>
            </a:r>
            <a:r>
              <a:rPr lang="cs-CZ" altLang="cs-CZ" sz="2000" dirty="0"/>
              <a:t>/mol</a:t>
            </a:r>
          </a:p>
          <a:p>
            <a:pPr eaLnBrk="0" hangingPunct="0"/>
            <a:endParaRPr lang="cs-CZ" altLang="cs-CZ" sz="2000" dirty="0"/>
          </a:p>
          <a:p>
            <a:pPr lvl="0" eaLnBrk="0" hangingPunct="0"/>
            <a:r>
              <a:rPr lang="cs-CZ" altLang="cs-CZ" sz="2000" dirty="0"/>
              <a:t>Nízká elektronová afinita a energie H–H vazby (∆H</a:t>
            </a:r>
            <a:r>
              <a:rPr lang="cs-CZ" altLang="cs-CZ" sz="2000" baseline="-30000" dirty="0"/>
              <a:t>BE</a:t>
            </a:r>
            <a:r>
              <a:rPr lang="cs-CZ" altLang="cs-CZ" sz="2000" dirty="0"/>
              <a:t> = 436 </a:t>
            </a:r>
            <a:r>
              <a:rPr lang="cs-CZ" altLang="cs-CZ" sz="2000" dirty="0" err="1"/>
              <a:t>kJ</a:t>
            </a:r>
            <a:r>
              <a:rPr lang="cs-CZ" altLang="cs-CZ" sz="2000" dirty="0"/>
              <a:t>/mol) ukazuje, že </a:t>
            </a:r>
            <a:r>
              <a:rPr lang="cs-CZ" altLang="cs-CZ" sz="2000" u="sng" dirty="0"/>
              <a:t>hydridový ion je silné </a:t>
            </a:r>
            <a:r>
              <a:rPr lang="cs-CZ" altLang="cs-CZ" sz="2000" u="sng" dirty="0" err="1"/>
              <a:t>reduční</a:t>
            </a:r>
            <a:r>
              <a:rPr lang="cs-CZ" altLang="cs-CZ" sz="2000" u="sng" dirty="0"/>
              <a:t> činidlo</a:t>
            </a:r>
          </a:p>
          <a:p>
            <a:pPr lvl="2" indent="-914377" eaLnBrk="0" hangingPunct="0"/>
            <a:r>
              <a:rPr lang="cs-CZ" altLang="cs-CZ" sz="2000" dirty="0"/>
              <a:t>		H</a:t>
            </a:r>
            <a:r>
              <a:rPr lang="cs-CZ" altLang="cs-CZ" sz="2000" baseline="-30000" dirty="0"/>
              <a:t>2</a:t>
            </a:r>
            <a:r>
              <a:rPr lang="cs-CZ" altLang="cs-CZ" sz="2000" dirty="0"/>
              <a:t> + 2e</a:t>
            </a:r>
            <a:r>
              <a:rPr lang="cs-CZ" altLang="cs-CZ" sz="2000" baseline="30000" dirty="0"/>
              <a:t>−</a:t>
            </a:r>
            <a:r>
              <a:rPr lang="cs-CZ" altLang="cs-CZ" sz="2000" dirty="0"/>
              <a:t> ⇌ 2H</a:t>
            </a:r>
            <a:r>
              <a:rPr lang="cs-CZ" altLang="cs-CZ" sz="2000" baseline="30000" dirty="0"/>
              <a:t>−</a:t>
            </a:r>
            <a:r>
              <a:rPr lang="cs-CZ" altLang="cs-CZ" sz="2000" dirty="0"/>
              <a:t>; </a:t>
            </a:r>
            <a:r>
              <a:rPr lang="cs-CZ" altLang="cs-CZ" sz="2000" i="1" dirty="0" err="1">
                <a:hlinkClick r:id="rId2" tooltip="Standard electrode potential">
                  <a:extLst>
                    <a:ext uri="{A12FA001-AC4F-418D-AE19-62706E023703}">
                      <ahyp:hlinkClr xmlns:ahyp="http://schemas.microsoft.com/office/drawing/2018/hyperlinkcolor" val="tx"/>
                    </a:ext>
                  </a:extLst>
                </a:hlinkClick>
              </a:rPr>
              <a:t>E</a:t>
            </a:r>
            <a:r>
              <a:rPr lang="cs-CZ" altLang="cs-CZ" sz="2000" baseline="30000" dirty="0" err="1">
                <a:hlinkClick r:id="rId2" tooltip="Standard electrode potential">
                  <a:extLst>
                    <a:ext uri="{A12FA001-AC4F-418D-AE19-62706E023703}">
                      <ahyp:hlinkClr xmlns:ahyp="http://schemas.microsoft.com/office/drawing/2018/hyperlinkcolor" val="tx"/>
                    </a:ext>
                  </a:extLst>
                </a:hlinkClick>
              </a:rPr>
              <a:t>o</a:t>
            </a:r>
            <a:r>
              <a:rPr lang="cs-CZ" altLang="cs-CZ" sz="2000" dirty="0"/>
              <a:t> = −2.25 V</a:t>
            </a:r>
          </a:p>
          <a:p>
            <a:pPr eaLnBrk="0" hangingPunct="0"/>
            <a:endParaRPr lang="cs-CZ" altLang="cs-CZ" sz="2000" dirty="0"/>
          </a:p>
        </p:txBody>
      </p:sp>
      <p:pic>
        <p:nvPicPr>
          <p:cNvPr id="1026" name="Picture 2" descr="11.2.2 Addition of Hydrides to Aldehydes and Ketones - Chemistry LibreTexts">
            <a:extLst>
              <a:ext uri="{FF2B5EF4-FFF2-40B4-BE49-F238E27FC236}">
                <a16:creationId xmlns:a16="http://schemas.microsoft.com/office/drawing/2014/main" id="{8A4F167E-4F92-422C-B9FE-275703516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396" y="4709834"/>
            <a:ext cx="7108976" cy="177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17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1336" y="0"/>
            <a:ext cx="8977414" cy="6863417"/>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Fluor jako jediný známý prvek tvoří valenční sloučeniny s netečným plynem </a:t>
            </a:r>
            <a:r>
              <a:rPr lang="cs-CZ" sz="2000" u="sng" dirty="0">
                <a:latin typeface="Arial" panose="020B0604020202020204" pitchFamily="34" charset="0"/>
                <a:cs typeface="Arial" panose="020B0604020202020204" pitchFamily="34" charset="0"/>
              </a:rPr>
              <a:t>radonem</a:t>
            </a:r>
            <a:r>
              <a:rPr lang="cs-CZ" sz="2000" dirty="0">
                <a:latin typeface="Arial" panose="020B0604020202020204" pitchFamily="34" charset="0"/>
                <a:cs typeface="Arial" panose="020B0604020202020204" pitchFamily="34" charset="0"/>
              </a:rPr>
              <a:t>. Elementární fluor i řada fluoridů patří mezi extrémně silná oxidační činidla, fluorid platinový PtF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oxiduje i netečný plyn xenon. </a:t>
            </a:r>
          </a:p>
          <a:p>
            <a:pPr>
              <a:buNone/>
            </a:pP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Reakce fluoru s kapalnou vodou probíhá za vzniku </a:t>
            </a:r>
            <a:r>
              <a:rPr lang="cs-CZ" sz="2000" dirty="0" err="1">
                <a:latin typeface="Arial" panose="020B0604020202020204" pitchFamily="34" charset="0"/>
                <a:cs typeface="Arial" panose="020B0604020202020204" pitchFamily="34" charset="0"/>
              </a:rPr>
              <a:t>flurovodíku</a:t>
            </a:r>
            <a:r>
              <a:rPr lang="cs-CZ" sz="2000" dirty="0">
                <a:latin typeface="Arial" panose="020B0604020202020204" pitchFamily="34" charset="0"/>
                <a:cs typeface="Arial" panose="020B0604020202020204" pitchFamily="34" charset="0"/>
              </a:rPr>
              <a:t> a kyslíku:</a:t>
            </a:r>
          </a:p>
          <a:p>
            <a:r>
              <a:rPr lang="cs-CZ" sz="2000" dirty="0">
                <a:latin typeface="Arial" panose="020B0604020202020204" pitchFamily="34" charset="0"/>
                <a:cs typeface="Arial" panose="020B0604020202020204" pitchFamily="34" charset="0"/>
              </a:rPr>
              <a:t>2F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O(l) → 4HF + 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Reakce fluoru s ostatními halogeny probíhá za vzniku </a:t>
            </a:r>
            <a:r>
              <a:rPr lang="cs-CZ" sz="2000" dirty="0" err="1">
                <a:latin typeface="Arial" panose="020B0604020202020204" pitchFamily="34" charset="0"/>
                <a:cs typeface="Arial" panose="020B0604020202020204" pitchFamily="34" charset="0"/>
              </a:rPr>
              <a:t>interhalogenů</a:t>
            </a:r>
            <a:r>
              <a:rPr lang="cs-CZ" sz="2000" dirty="0">
                <a:latin typeface="Arial" panose="020B0604020202020204" pitchFamily="34" charset="0"/>
                <a:cs typeface="Arial" panose="020B0604020202020204" pitchFamily="34" charset="0"/>
              </a:rPr>
              <a:t> typu: XF, XF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XF</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s jodem i XF</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a:t>
            </a:r>
          </a:p>
          <a:p>
            <a:pPr>
              <a:buNone/>
            </a:pPr>
            <a:endParaRPr lang="cs-CZ" sz="2000" dirty="0">
              <a:latin typeface="Arial" panose="020B0604020202020204" pitchFamily="34" charset="0"/>
              <a:cs typeface="Arial" panose="020B0604020202020204" pitchFamily="34" charset="0"/>
            </a:endParaRPr>
          </a:p>
          <a:p>
            <a:pPr>
              <a:buNone/>
            </a:pPr>
            <a:r>
              <a:rPr lang="cs-CZ" sz="2000" dirty="0">
                <a:latin typeface="Arial" panose="020B0604020202020204" pitchFamily="34" charset="0"/>
                <a:cs typeface="Arial" panose="020B0604020202020204" pitchFamily="34" charset="0"/>
              </a:rPr>
              <a:t>Některé kovy reagují s fluorem za normálních teplot nebo při mírném zahřátí jen na povrchu a vzniklý povlak brání další reakci – pasivace. Při silnějším zahřívání reakce pokračuje do hloubky a některé kovy, jako zinek, cín nebo hliník, dokonce vzplanou. Za červeného žáru působí fluor dokonce i na zlato a platinu.</a:t>
            </a:r>
          </a:p>
          <a:p>
            <a:pPr>
              <a:buNone/>
            </a:pP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Sklo (tvořené oxidem křemičitým), reaguje s fluorem za vzniku plynného fluoridu křemičitého a kyslíku. </a:t>
            </a:r>
          </a:p>
          <a:p>
            <a:pPr>
              <a:buNone/>
            </a:pP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Působením fluoru na vodu vzniká fluorovodík a kyslík, který obsahuje také malé množství ozonu, za jistých podmínek však působením fluoru na vodu vzniká fluorovodík a kyselina </a:t>
            </a:r>
            <a:r>
              <a:rPr lang="cs-CZ" altLang="en-US" sz="2000" dirty="0" err="1">
                <a:latin typeface="Arial" panose="020B0604020202020204" pitchFamily="34" charset="0"/>
                <a:cs typeface="Arial" panose="020B0604020202020204" pitchFamily="34" charset="0"/>
              </a:rPr>
              <a:t>fluorná</a:t>
            </a:r>
            <a:r>
              <a:rPr lang="cs-CZ" alt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907442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3"/>
            <a:ext cx="8839200" cy="618630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Průměrný obsah fluoru v zemské kůře je 0,0585 %. V přírodě se elementární fluor jako prvek, díky své značné reaktivitě, nevyskytuje.</a:t>
            </a:r>
          </a:p>
          <a:p>
            <a:pPr algn="just"/>
            <a:r>
              <a:rPr lang="cs-CZ" sz="2000" dirty="0">
                <a:latin typeface="Arial" panose="020B0604020202020204" pitchFamily="34" charset="0"/>
                <a:cs typeface="Arial" panose="020B0604020202020204" pitchFamily="34" charset="0"/>
              </a:rPr>
              <a:t> </a:t>
            </a:r>
          </a:p>
          <a:p>
            <a:pPr algn="just"/>
            <a:r>
              <a:rPr lang="cs-CZ" dirty="0">
                <a:latin typeface="Arial" panose="020B0604020202020204" pitchFamily="34" charset="0"/>
                <a:cs typeface="Arial" panose="020B0604020202020204" pitchFamily="34" charset="0"/>
              </a:rPr>
              <a:t>Ojedinělý výskyt přírodního elementárního fluoru je znám v </a:t>
            </a:r>
            <a:r>
              <a:rPr lang="cs-CZ" i="1" dirty="0" err="1">
                <a:latin typeface="Arial" panose="020B0604020202020204" pitchFamily="34" charset="0"/>
                <a:cs typeface="Arial" panose="020B0604020202020204" pitchFamily="34" charset="0"/>
              </a:rPr>
              <a:t>antozonitu</a:t>
            </a:r>
            <a:r>
              <a:rPr lang="cs-CZ" dirty="0">
                <a:latin typeface="Arial" panose="020B0604020202020204" pitchFamily="34" charset="0"/>
                <a:cs typeface="Arial" panose="020B0604020202020204" pitchFamily="34" charset="0"/>
              </a:rPr>
              <a:t> (páchnoucí fluorit) z dolu </a:t>
            </a:r>
            <a:r>
              <a:rPr lang="cs-CZ" dirty="0" err="1">
                <a:latin typeface="Arial" panose="020B0604020202020204" pitchFamily="34" charset="0"/>
                <a:cs typeface="Arial" panose="020B0604020202020204" pitchFamily="34" charset="0"/>
              </a:rPr>
              <a:t>Wölsendorf</a:t>
            </a:r>
            <a:r>
              <a:rPr lang="cs-CZ" dirty="0">
                <a:latin typeface="Arial" panose="020B0604020202020204" pitchFamily="34" charset="0"/>
                <a:cs typeface="Arial" panose="020B0604020202020204" pitchFamily="34" charset="0"/>
              </a:rPr>
              <a:t> v Bavorsku (e zdejším radioaktivním fluoritu byly zjištěny až 200 </a:t>
            </a:r>
            <a:r>
              <a:rPr lang="cs-CZ" dirty="0" err="1">
                <a:latin typeface="Arial" panose="020B0604020202020204" pitchFamily="34" charset="0"/>
                <a:cs typeface="Arial" panose="020B0604020202020204" pitchFamily="34" charset="0"/>
              </a:rPr>
              <a:t>nm</a:t>
            </a:r>
            <a:r>
              <a:rPr lang="cs-CZ" dirty="0">
                <a:latin typeface="Arial" panose="020B0604020202020204" pitchFamily="34" charset="0"/>
                <a:cs typeface="Arial" panose="020B0604020202020204" pitchFamily="34" charset="0"/>
              </a:rPr>
              <a:t> velké bubliny fluoru („smradlavý kazivec“). Elementární fluor se uvolňuje z fluoridu vápenatého působením beta záření, jehož zdrojem je uran přítomný v </a:t>
            </a:r>
            <a:r>
              <a:rPr lang="cs-CZ" dirty="0" err="1">
                <a:latin typeface="Arial" panose="020B0604020202020204" pitchFamily="34" charset="0"/>
                <a:cs typeface="Arial" panose="020B0604020202020204" pitchFamily="34" charset="0"/>
              </a:rPr>
              <a:t>antozonitu</a:t>
            </a:r>
            <a:r>
              <a:rPr lang="cs-CZ" dirty="0">
                <a:latin typeface="Arial" panose="020B0604020202020204" pitchFamily="34" charset="0"/>
                <a:cs typeface="Arial" panose="020B0604020202020204" pitchFamily="34" charset="0"/>
              </a:rPr>
              <a:t>)</a:t>
            </a:r>
          </a:p>
          <a:p>
            <a:pPr algn="just"/>
            <a:endParaRPr lang="cs-CZ" dirty="0">
              <a:latin typeface="Arial" panose="020B0604020202020204" pitchFamily="34" charset="0"/>
              <a:cs typeface="Arial" panose="020B0604020202020204" pitchFamily="34" charset="0"/>
            </a:endParaRPr>
          </a:p>
          <a:p>
            <a:pPr algn="just"/>
            <a:endParaRPr lang="cs-CZ" dirty="0">
              <a:latin typeface="Arial" panose="020B0604020202020204" pitchFamily="34" charset="0"/>
              <a:cs typeface="Arial" panose="020B0604020202020204" pitchFamily="34" charset="0"/>
            </a:endParaRPr>
          </a:p>
          <a:p>
            <a:pPr algn="just"/>
            <a:endParaRPr lang="cs-CZ" dirty="0">
              <a:latin typeface="Arial" panose="020B0604020202020204" pitchFamily="34" charset="0"/>
              <a:cs typeface="Arial" panose="020B0604020202020204" pitchFamily="34" charset="0"/>
            </a:endParaRPr>
          </a:p>
          <a:p>
            <a:pPr algn="just"/>
            <a:endParaRPr lang="cs-CZ" dirty="0">
              <a:latin typeface="Arial" panose="020B0604020202020204" pitchFamily="34" charset="0"/>
              <a:cs typeface="Arial" panose="020B0604020202020204" pitchFamily="34" charset="0"/>
            </a:endParaRPr>
          </a:p>
          <a:p>
            <a:pPr algn="just"/>
            <a:endParaRPr lang="cs-CZ" dirty="0">
              <a:latin typeface="Arial" panose="020B0604020202020204" pitchFamily="34" charset="0"/>
              <a:cs typeface="Arial" panose="020B0604020202020204" pitchFamily="34" charset="0"/>
            </a:endParaRPr>
          </a:p>
          <a:p>
            <a:pPr algn="just"/>
            <a:endParaRPr lang="cs-CZ" dirty="0">
              <a:latin typeface="Arial" panose="020B0604020202020204" pitchFamily="34" charset="0"/>
              <a:cs typeface="Arial" panose="020B0604020202020204" pitchFamily="34" charset="0"/>
            </a:endParaRPr>
          </a:p>
          <a:p>
            <a:pPr algn="just"/>
            <a:endParaRPr lang="cs-CZ"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Nejdůležitějšími užitkovými nerosty fluoru jsou minerály fluorit (kazivec) CaF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fluoroapatit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F(PO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 kryolit Na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[AlF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Ze všech nerostů mají nejvyšší obsah fluoru minerál </a:t>
            </a:r>
            <a:r>
              <a:rPr lang="cs-CZ" sz="2000" dirty="0" err="1">
                <a:latin typeface="Arial" panose="020B0604020202020204" pitchFamily="34" charset="0"/>
                <a:cs typeface="Arial" panose="020B0604020202020204" pitchFamily="34" charset="0"/>
              </a:rPr>
              <a:t>griceit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LiF</a:t>
            </a:r>
            <a:r>
              <a:rPr lang="cs-CZ" sz="2000" dirty="0">
                <a:latin typeface="Arial" panose="020B0604020202020204" pitchFamily="34" charset="0"/>
                <a:cs typeface="Arial" panose="020B0604020202020204" pitchFamily="34" charset="0"/>
              </a:rPr>
              <a:t> (73,24 % F), </a:t>
            </a:r>
            <a:r>
              <a:rPr lang="cs-CZ" sz="2000" dirty="0" err="1">
                <a:latin typeface="Arial" panose="020B0604020202020204" pitchFamily="34" charset="0"/>
                <a:cs typeface="Arial" panose="020B0604020202020204" pitchFamily="34" charset="0"/>
              </a:rPr>
              <a:t>barberit</a:t>
            </a:r>
            <a:r>
              <a:rPr lang="cs-CZ" sz="2000" dirty="0">
                <a:latin typeface="Arial" panose="020B0604020202020204" pitchFamily="34" charset="0"/>
                <a:cs typeface="Arial" panose="020B0604020202020204" pitchFamily="34" charset="0"/>
              </a:rPr>
              <a:t>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)BF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(72,5 % F) a </a:t>
            </a:r>
            <a:r>
              <a:rPr lang="cs-CZ" sz="2000" dirty="0" err="1">
                <a:latin typeface="Arial" panose="020B0604020202020204" pitchFamily="34" charset="0"/>
                <a:cs typeface="Arial" panose="020B0604020202020204" pitchFamily="34" charset="0"/>
              </a:rPr>
              <a:t>ferucit</a:t>
            </a:r>
            <a:r>
              <a:rPr lang="cs-CZ" sz="2000" dirty="0">
                <a:latin typeface="Arial" panose="020B0604020202020204" pitchFamily="34" charset="0"/>
                <a:cs typeface="Arial" panose="020B0604020202020204" pitchFamily="34" charset="0"/>
              </a:rPr>
              <a:t> NaBF</a:t>
            </a:r>
            <a:r>
              <a:rPr lang="cs-CZ" sz="2000" baseline="-25000" dirty="0">
                <a:latin typeface="Arial" panose="020B0604020202020204" pitchFamily="34" charset="0"/>
                <a:cs typeface="Arial" panose="020B0604020202020204" pitchFamily="34" charset="0"/>
              </a:rPr>
              <a:t>4 </a:t>
            </a:r>
            <a:r>
              <a:rPr lang="cs-CZ" sz="2000" dirty="0">
                <a:latin typeface="Arial" panose="020B0604020202020204" pitchFamily="34" charset="0"/>
                <a:cs typeface="Arial" panose="020B0604020202020204" pitchFamily="34" charset="0"/>
              </a:rPr>
              <a:t>(69,2% F). Celkem bylo popsáno přes 440 nerostů s obsahem fluoru.</a:t>
            </a:r>
          </a:p>
        </p:txBody>
      </p:sp>
      <p:pic>
        <p:nvPicPr>
          <p:cNvPr id="20480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3" y="2438401"/>
            <a:ext cx="3089021" cy="196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2925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457200" y="342901"/>
            <a:ext cx="8229600" cy="5607051"/>
          </a:xfrm>
        </p:spPr>
        <p:txBody>
          <a:bodyPr>
            <a:normAutofit/>
          </a:bodyPr>
          <a:lstStyle/>
          <a:p>
            <a:pPr algn="just" eaLnBrk="1" hangingPunct="1">
              <a:lnSpc>
                <a:spcPct val="90000"/>
              </a:lnSpc>
              <a:buFont typeface="Wingdings" pitchFamily="2" charset="2"/>
              <a:buNone/>
            </a:pPr>
            <a:r>
              <a:rPr lang="cs-CZ" altLang="en-US" sz="2000" i="1" dirty="0">
                <a:latin typeface="Arial" panose="020B0604020202020204" pitchFamily="34" charset="0"/>
                <a:cs typeface="Arial" panose="020B0604020202020204" pitchFamily="34" charset="0"/>
              </a:rPr>
              <a:t>Příprava:</a:t>
            </a:r>
            <a:endParaRPr lang="cs-CZ" altLang="en-US" sz="2000" dirty="0">
              <a:latin typeface="Arial" panose="020B0604020202020204" pitchFamily="34" charset="0"/>
              <a:cs typeface="Arial" panose="020B0604020202020204" pitchFamily="34" charset="0"/>
            </a:endParaRPr>
          </a:p>
          <a:p>
            <a:pPr algn="just"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1) IF</a:t>
            </a:r>
            <a:r>
              <a:rPr lang="cs-CZ" altLang="en-US" sz="2000" baseline="-25000" dirty="0">
                <a:latin typeface="Arial" panose="020B0604020202020204" pitchFamily="34" charset="0"/>
                <a:cs typeface="Arial" panose="020B0604020202020204" pitchFamily="34" charset="0"/>
              </a:rPr>
              <a:t>7</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IF</a:t>
            </a:r>
            <a:r>
              <a:rPr lang="cs-CZ" altLang="en-US" sz="2000" baseline="-25000" dirty="0">
                <a:latin typeface="Arial" panose="020B0604020202020204" pitchFamily="34" charset="0"/>
                <a:cs typeface="Arial" panose="020B0604020202020204" pitchFamily="34" charset="0"/>
              </a:rPr>
              <a:t>5</a:t>
            </a:r>
            <a:r>
              <a:rPr lang="cs-CZ" altLang="en-US" sz="2000" dirty="0">
                <a:latin typeface="Arial" panose="020B0604020202020204" pitchFamily="34" charset="0"/>
                <a:cs typeface="Arial" panose="020B0604020202020204" pitchFamily="34" charset="0"/>
              </a:rPr>
              <a:t> + F</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(tepelný rozklad)</a:t>
            </a:r>
          </a:p>
          <a:p>
            <a:pPr algn="just"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p>
          <a:p>
            <a:pPr algn="just"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2) Tavná elektrolýza směsi fluoridů alkalických kovů</a:t>
            </a:r>
            <a:endParaRPr lang="cs-CZ" altLang="en-US" sz="2000" i="1" dirty="0">
              <a:latin typeface="Arial" panose="020B0604020202020204" pitchFamily="34" charset="0"/>
              <a:cs typeface="Arial" panose="020B0604020202020204" pitchFamily="34" charset="0"/>
            </a:endParaRPr>
          </a:p>
          <a:p>
            <a:pPr algn="just" eaLnBrk="1" hangingPunct="1">
              <a:lnSpc>
                <a:spcPct val="90000"/>
              </a:lnSpc>
              <a:buFont typeface="Wingdings" pitchFamily="2" charset="2"/>
              <a:buNone/>
            </a:pPr>
            <a:endParaRPr lang="cs-CZ" altLang="en-US" sz="2000" i="1" dirty="0">
              <a:latin typeface="Arial" panose="020B0604020202020204" pitchFamily="34" charset="0"/>
              <a:cs typeface="Arial" panose="020B0604020202020204" pitchFamily="34" charset="0"/>
            </a:endParaRPr>
          </a:p>
          <a:p>
            <a:pPr algn="just" eaLnBrk="1" hangingPunct="1">
              <a:lnSpc>
                <a:spcPct val="90000"/>
              </a:lnSpc>
              <a:buFont typeface="Wingdings" pitchFamily="2" charset="2"/>
              <a:buNone/>
            </a:pPr>
            <a:r>
              <a:rPr lang="cs-CZ" altLang="en-US" sz="2000" i="1" dirty="0">
                <a:latin typeface="Arial" panose="020B0604020202020204" pitchFamily="34" charset="0"/>
                <a:cs typeface="Arial" panose="020B0604020202020204" pitchFamily="34" charset="0"/>
              </a:rPr>
              <a:t>Výroba:</a:t>
            </a:r>
            <a:endParaRPr lang="cs-CZ" altLang="en-US" sz="2000" dirty="0">
              <a:latin typeface="Arial" panose="020B0604020202020204" pitchFamily="34" charset="0"/>
              <a:cs typeface="Arial" panose="020B0604020202020204" pitchFamily="34" charset="0"/>
            </a:endParaRPr>
          </a:p>
          <a:p>
            <a:pPr algn="just">
              <a:lnSpc>
                <a:spcPct val="90000"/>
              </a:lnSpc>
              <a:buNone/>
            </a:pPr>
            <a:r>
              <a:rPr lang="cs-CZ" altLang="en-US" sz="2000" dirty="0">
                <a:latin typeface="Arial" panose="020B0604020202020204" pitchFamily="34" charset="0"/>
                <a:cs typeface="Arial" panose="020B0604020202020204" pitchFamily="34" charset="0"/>
              </a:rPr>
              <a:t>	Tavnou elektrolýzou (T = </a:t>
            </a:r>
            <a:r>
              <a:rPr lang="cs-CZ" sz="2000" dirty="0">
                <a:latin typeface="Arial" panose="020B0604020202020204" pitchFamily="34" charset="0"/>
                <a:cs typeface="Arial" panose="020B0604020202020204" pitchFamily="34" charset="0"/>
              </a:rPr>
              <a:t>250-300 °C</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hydrogenfluoridu</a:t>
            </a:r>
            <a:r>
              <a:rPr lang="cs-CZ" altLang="en-US" sz="2000" dirty="0">
                <a:latin typeface="Arial" panose="020B0604020202020204" pitchFamily="34" charset="0"/>
                <a:cs typeface="Arial" panose="020B0604020202020204" pitchFamily="34" charset="0"/>
              </a:rPr>
              <a:t> draselného  KF.2HF - přibližné složení</a:t>
            </a:r>
          </a:p>
          <a:p>
            <a:pPr algn="just">
              <a:lnSpc>
                <a:spcPct val="90000"/>
              </a:lnSpc>
              <a:buNone/>
            </a:pPr>
            <a:r>
              <a:rPr lang="cs-CZ" sz="2000" dirty="0">
                <a:latin typeface="Arial" panose="020B0604020202020204" pitchFamily="34" charset="0"/>
                <a:cs typeface="Arial" panose="020B0604020202020204" pitchFamily="34" charset="0"/>
              </a:rPr>
              <a:t>	Elektrolýza probíhá při teplotě 250-300°C v elektrolyzérech vyrobených ze slitin niklu.</a:t>
            </a:r>
            <a:endParaRPr lang="cs-CZ" altLang="en-US" sz="2000" b="1" u="sng" dirty="0">
              <a:latin typeface="Arial" panose="020B0604020202020204" pitchFamily="34" charset="0"/>
              <a:cs typeface="Arial" panose="020B0604020202020204" pitchFamily="34" charset="0"/>
            </a:endParaRPr>
          </a:p>
        </p:txBody>
      </p:sp>
      <p:sp>
        <p:nvSpPr>
          <p:cNvPr id="2" name="Obdélník 1"/>
          <p:cNvSpPr/>
          <p:nvPr/>
        </p:nvSpPr>
        <p:spPr>
          <a:xfrm>
            <a:off x="228600" y="4518392"/>
            <a:ext cx="8763000"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Přímé využití nachází fluor jako okysličovadlo v raketových motorech a jako fluorační činidlo v organické syntéze (výrobu teflonu a dalších syntetických organických polymerů).</a:t>
            </a: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Krátkodobý pozitronový radionuklid </a:t>
            </a:r>
            <a:r>
              <a:rPr lang="cs-CZ" sz="2000" baseline="30000" dirty="0">
                <a:latin typeface="Arial" panose="020B0604020202020204" pitchFamily="34" charset="0"/>
                <a:cs typeface="Arial" panose="020B0604020202020204" pitchFamily="34" charset="0"/>
              </a:rPr>
              <a:t>18</a:t>
            </a:r>
            <a:r>
              <a:rPr lang="cs-CZ" sz="2000" dirty="0">
                <a:latin typeface="Arial" panose="020B0604020202020204" pitchFamily="34" charset="0"/>
                <a:cs typeface="Arial" panose="020B0604020202020204" pitchFamily="34" charset="0"/>
              </a:rPr>
              <a:t>F </a:t>
            </a:r>
            <a:r>
              <a:rPr lang="cs-CZ" sz="2000" i="1" dirty="0">
                <a:latin typeface="Arial" panose="020B0604020202020204" pitchFamily="34" charset="0"/>
                <a:cs typeface="Arial" panose="020B0604020202020204" pitchFamily="34" charset="0"/>
              </a:rPr>
              <a:t>(T</a:t>
            </a:r>
            <a:r>
              <a:rPr lang="cs-CZ" sz="2000" i="1" baseline="-25000" dirty="0">
                <a:latin typeface="Arial" panose="020B0604020202020204" pitchFamily="34" charset="0"/>
                <a:cs typeface="Arial" panose="020B0604020202020204" pitchFamily="34" charset="0"/>
              </a:rPr>
              <a:t>1/2</a:t>
            </a:r>
            <a:r>
              <a:rPr lang="cs-CZ" sz="2000" i="1" dirty="0">
                <a:latin typeface="Arial" panose="020B0604020202020204" pitchFamily="34" charset="0"/>
                <a:cs typeface="Arial" panose="020B0604020202020204" pitchFamily="34" charset="0"/>
              </a:rPr>
              <a:t> = 110 min.)</a:t>
            </a:r>
            <a:r>
              <a:rPr lang="cs-CZ" sz="2000" dirty="0">
                <a:latin typeface="Arial" panose="020B0604020202020204" pitchFamily="34" charset="0"/>
                <a:cs typeface="Arial" panose="020B0604020202020204" pitchFamily="34" charset="0"/>
              </a:rPr>
              <a:t> se požívá v emisní tomografii.</a:t>
            </a:r>
          </a:p>
        </p:txBody>
      </p:sp>
    </p:spTree>
    <p:extLst>
      <p:ext uri="{BB962C8B-B14F-4D97-AF65-F5344CB8AC3E}">
        <p14:creationId xmlns:p14="http://schemas.microsoft.com/office/powerpoint/2010/main" val="34484013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63"/>
          </a:xfrm>
        </p:spPr>
        <p:txBody>
          <a:bodyPr>
            <a:normAutofit/>
          </a:bodyPr>
          <a:lstStyle/>
          <a:p>
            <a:r>
              <a:rPr lang="cs-CZ" sz="3200" b="1" dirty="0">
                <a:latin typeface="Arial" panose="020B0604020202020204" pitchFamily="34" charset="0"/>
                <a:cs typeface="Arial" panose="020B0604020202020204" pitchFamily="34" charset="0"/>
              </a:rPr>
              <a:t>Chlor</a:t>
            </a:r>
          </a:p>
        </p:txBody>
      </p:sp>
      <p:sp>
        <p:nvSpPr>
          <p:cNvPr id="3" name="Obdélník 2"/>
          <p:cNvSpPr/>
          <p:nvPr/>
        </p:nvSpPr>
        <p:spPr>
          <a:xfrm>
            <a:off x="233463" y="1371603"/>
            <a:ext cx="8763000" cy="224676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žlutozelený plyn charakteristického zápachu. Má 2 </a:t>
            </a:r>
            <a:r>
              <a:rPr lang="en-US" sz="2000" dirty="0">
                <a:latin typeface="Arial" panose="020B0604020202020204" pitchFamily="34" charset="0"/>
                <a:cs typeface="Arial" panose="020B0604020202020204" pitchFamily="34" charset="0"/>
              </a:rPr>
              <a:t>stab</a:t>
            </a:r>
            <a:r>
              <a:rPr lang="cs-CZ" sz="2000" dirty="0">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l</a:t>
            </a:r>
            <a:r>
              <a:rPr lang="cs-CZ" sz="2000" dirty="0">
                <a:latin typeface="Arial" panose="020B0604020202020204" pitchFamily="34" charset="0"/>
                <a:cs typeface="Arial" panose="020B0604020202020204" pitchFamily="34" charset="0"/>
              </a:rPr>
              <a:t>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a:t>
            </a:r>
            <a:r>
              <a:rPr lang="cs-CZ" sz="2000" dirty="0">
                <a:latin typeface="Arial" panose="020B0604020202020204" pitchFamily="34" charset="0"/>
                <a:cs typeface="Arial" panose="020B0604020202020204" pitchFamily="34" charset="0"/>
              </a:rPr>
              <a:t>z</a:t>
            </a:r>
            <a:r>
              <a:rPr lang="en-US" sz="2000" dirty="0" err="1">
                <a:latin typeface="Arial" panose="020B0604020202020204" pitchFamily="34" charset="0"/>
                <a:cs typeface="Arial" panose="020B0604020202020204" pitchFamily="34" charset="0"/>
              </a:rPr>
              <a:t>otop</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en-US" sz="2000" baseline="30000" dirty="0">
                <a:latin typeface="Arial" panose="020B0604020202020204" pitchFamily="34" charset="0"/>
                <a:cs typeface="Arial" panose="020B0604020202020204" pitchFamily="34" charset="0"/>
              </a:rPr>
              <a:t>35</a:t>
            </a:r>
            <a:r>
              <a:rPr lang="en-US" sz="2000" dirty="0">
                <a:latin typeface="Arial" panose="020B0604020202020204" pitchFamily="34" charset="0"/>
                <a:cs typeface="Arial" panose="020B0604020202020204" pitchFamily="34" charset="0"/>
              </a:rPr>
              <a:t>Cl a </a:t>
            </a:r>
            <a:r>
              <a:rPr lang="en-US" sz="2000" baseline="30000" dirty="0">
                <a:latin typeface="Arial" panose="020B0604020202020204" pitchFamily="34" charset="0"/>
                <a:cs typeface="Arial" panose="020B0604020202020204" pitchFamily="34" charset="0"/>
              </a:rPr>
              <a:t>37</a:t>
            </a:r>
            <a:r>
              <a:rPr lang="en-US" sz="2000" dirty="0">
                <a:latin typeface="Arial" panose="020B0604020202020204" pitchFamily="34" charset="0"/>
                <a:cs typeface="Arial" panose="020B0604020202020204" pitchFamily="34" charset="0"/>
              </a:rPr>
              <a:t>Cl.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Stejně jako ostatní halogeny, je i chlor mimořádně chemicky reaktivní prvek. Reaktivita chloru je ale ve srovnání s fluorem poněkud nižší. Chlor reaguje s většinou prvku přímo, sloučeniny chloru s uhlíkem, kyslíkem a dusíkem lze připravit nepřímo.</a:t>
            </a:r>
          </a:p>
        </p:txBody>
      </p:sp>
      <p:sp>
        <p:nvSpPr>
          <p:cNvPr id="4" name="Obdélník 3"/>
          <p:cNvSpPr/>
          <p:nvPr/>
        </p:nvSpPr>
        <p:spPr>
          <a:xfrm>
            <a:off x="218872" y="4112009"/>
            <a:ext cx="8686800" cy="255454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Průměrný obsah chloru v zemské kůře je 0,2 %. V přírodě se volný chlor nevyskytuje, ve velkém množství se chlor nachází zejména v chloridech alkalických kovů. Celkem bylo popsáno více než 300 nerostů s obsahem chloru.</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Chlorid sodný (</a:t>
            </a:r>
            <a:r>
              <a:rPr lang="en-GB" altLang="en-US" sz="2000" dirty="0" err="1">
                <a:latin typeface="Arial" panose="020B0604020202020204" pitchFamily="34" charset="0"/>
                <a:cs typeface="Arial" panose="020B0604020202020204" pitchFamily="34" charset="0"/>
              </a:rPr>
              <a:t>halit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s</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l </a:t>
            </a:r>
            <a:r>
              <a:rPr lang="en-GB" altLang="en-US" sz="2000" dirty="0" err="1">
                <a:latin typeface="Arial" panose="020B0604020202020204" pitchFamily="34" charset="0"/>
                <a:cs typeface="Arial" panose="020B0604020202020204" pitchFamily="34" charset="0"/>
              </a:rPr>
              <a:t>kamenná</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hlavní složkou solí obsažených v mořské vodě. Další minerály: </a:t>
            </a:r>
            <a:r>
              <a:rPr lang="en-GB" altLang="en-US" sz="2000" dirty="0" err="1">
                <a:latin typeface="Arial" panose="020B0604020202020204" pitchFamily="34" charset="0"/>
                <a:cs typeface="Arial" panose="020B0604020202020204" pitchFamily="34" charset="0"/>
              </a:rPr>
              <a:t>sylvín</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KCl</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karnalit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KMgCl</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.6H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cs-CZ" altLang="en-US" sz="2000" dirty="0">
                <a:latin typeface="Arial" panose="020B0604020202020204" pitchFamily="34" charset="0"/>
                <a:cs typeface="Arial" panose="020B0604020202020204" pitchFamily="34" charset="0"/>
              </a:rPr>
              <a:t>) nebo </a:t>
            </a:r>
            <a:r>
              <a:rPr lang="en-GB" altLang="en-US" sz="2000" dirty="0" err="1">
                <a:latin typeface="Arial" panose="020B0604020202020204" pitchFamily="34" charset="0"/>
                <a:cs typeface="Arial" panose="020B0604020202020204" pitchFamily="34" charset="0"/>
              </a:rPr>
              <a:t>kainit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KMgClSO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.3H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cs-CZ" alt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65413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200025" y="342901"/>
            <a:ext cx="8791575" cy="6286500"/>
          </a:xfrm>
        </p:spPr>
        <p:txBody>
          <a:bodyPr>
            <a:normAutofit lnSpcReduction="10000"/>
          </a:bodyPr>
          <a:lstStyle/>
          <a:p>
            <a:pPr eaLnBrk="1" hangingPunct="1">
              <a:lnSpc>
                <a:spcPct val="90000"/>
              </a:lnSpc>
              <a:buFont typeface="Wingdings" pitchFamily="2" charset="2"/>
              <a:buNone/>
            </a:pPr>
            <a:r>
              <a:rPr lang="cs-CZ" altLang="en-US" sz="2000" i="1" dirty="0">
                <a:latin typeface="Arial" panose="020B0604020202020204" pitchFamily="34" charset="0"/>
                <a:cs typeface="Arial" panose="020B0604020202020204" pitchFamily="34" charset="0"/>
              </a:rPr>
              <a:t>Příprava:</a:t>
            </a:r>
            <a:r>
              <a:rPr lang="cs-CZ" altLang="en-US" sz="2000" dirty="0">
                <a:latin typeface="Arial" panose="020B0604020202020204" pitchFamily="34" charset="0"/>
                <a:cs typeface="Arial" panose="020B0604020202020204" pitchFamily="34" charset="0"/>
              </a:rPr>
              <a:t> </a:t>
            </a:r>
          </a:p>
          <a:p>
            <a:pPr>
              <a:lnSpc>
                <a:spcPct val="90000"/>
              </a:lnSpc>
              <a:buNone/>
            </a:pPr>
            <a:r>
              <a:rPr lang="cs-CZ" sz="2000" dirty="0">
                <a:latin typeface="Arial" panose="020B0604020202020204" pitchFamily="34" charset="0"/>
                <a:cs typeface="Arial" panose="020B0604020202020204" pitchFamily="34" charset="0"/>
              </a:rPr>
              <a:t>oxidací chlorovodíku: </a:t>
            </a:r>
          </a:p>
          <a:p>
            <a:pPr>
              <a:lnSpc>
                <a:spcPct val="90000"/>
              </a:lnSpc>
              <a:buNone/>
            </a:pPr>
            <a:r>
              <a:rPr lang="cs-CZ" altLang="en-US" sz="2000" dirty="0">
                <a:latin typeface="Arial" panose="020B0604020202020204" pitchFamily="34" charset="0"/>
                <a:cs typeface="Arial" panose="020B0604020202020204" pitchFamily="34" charset="0"/>
              </a:rPr>
              <a:t>	Ca(</a:t>
            </a:r>
            <a:r>
              <a:rPr lang="cs-CZ" altLang="en-US" sz="2000" dirty="0" err="1">
                <a:latin typeface="Arial" panose="020B0604020202020204" pitchFamily="34" charset="0"/>
                <a:cs typeface="Arial" panose="020B0604020202020204" pitchFamily="34" charset="0"/>
              </a:rPr>
              <a:t>ClO</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+ 4 </a:t>
            </a:r>
            <a:r>
              <a:rPr lang="cs-CZ" altLang="en-US" sz="2000" dirty="0" err="1">
                <a:latin typeface="Arial" panose="020B0604020202020204" pitchFamily="34" charset="0"/>
                <a:cs typeface="Arial" panose="020B0604020202020204" pitchFamily="34" charset="0"/>
              </a:rPr>
              <a:t>HCl</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2 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CaCl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+ 2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16 </a:t>
            </a:r>
            <a:r>
              <a:rPr lang="cs-CZ" altLang="en-US" sz="2000" dirty="0" err="1">
                <a:latin typeface="Arial" panose="020B0604020202020204" pitchFamily="34" charset="0"/>
                <a:cs typeface="Arial" panose="020B0604020202020204" pitchFamily="34" charset="0"/>
              </a:rPr>
              <a:t>HCl</a:t>
            </a:r>
            <a:r>
              <a:rPr lang="cs-CZ" altLang="en-US" sz="2000" dirty="0">
                <a:latin typeface="Arial" panose="020B0604020202020204" pitchFamily="34" charset="0"/>
                <a:cs typeface="Arial" panose="020B0604020202020204" pitchFamily="34" charset="0"/>
              </a:rPr>
              <a:t> + 2 KMnO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rPr>
              <a:t>2 MnCl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+ 2 </a:t>
            </a:r>
            <a:r>
              <a:rPr lang="cs-CZ" altLang="en-US" sz="2000" dirty="0" err="1">
                <a:latin typeface="Arial" panose="020B0604020202020204" pitchFamily="34" charset="0"/>
                <a:cs typeface="Arial" panose="020B0604020202020204" pitchFamily="34" charset="0"/>
              </a:rPr>
              <a:t>KCl</a:t>
            </a:r>
            <a:r>
              <a:rPr lang="cs-CZ" altLang="en-US" sz="2000" dirty="0">
                <a:latin typeface="Arial" panose="020B0604020202020204" pitchFamily="34" charset="0"/>
                <a:cs typeface="Arial" panose="020B0604020202020204" pitchFamily="34" charset="0"/>
              </a:rPr>
              <a:t> + 5 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+ 8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a:t>
            </a:r>
          </a:p>
          <a:p>
            <a:pPr>
              <a:lnSpc>
                <a:spcPct val="90000"/>
              </a:lnSpc>
              <a:buNone/>
            </a:pPr>
            <a:r>
              <a:rPr lang="cs-CZ" sz="2000" dirty="0">
                <a:latin typeface="Arial" panose="020B0604020202020204" pitchFamily="34" charset="0"/>
                <a:cs typeface="Arial" panose="020B0604020202020204" pitchFamily="34" charset="0"/>
              </a:rPr>
              <a:t>	4HCl + MnO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MnCl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br>
              <a:rPr lang="cs-CZ" sz="2000" dirty="0">
                <a:latin typeface="Arial" panose="020B0604020202020204" pitchFamily="34" charset="0"/>
                <a:cs typeface="Arial" panose="020B0604020202020204" pitchFamily="34" charset="0"/>
              </a:rPr>
            </a:b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i="1" dirty="0">
                <a:latin typeface="Arial" panose="020B0604020202020204" pitchFamily="34" charset="0"/>
                <a:cs typeface="Arial" panose="020B0604020202020204" pitchFamily="34" charset="0"/>
              </a:rPr>
              <a:t>Výroba:</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vedlejší produkt při výrobě </a:t>
            </a:r>
            <a:r>
              <a:rPr lang="cs-CZ" altLang="en-US" sz="2000" dirty="0" err="1">
                <a:latin typeface="Arial" panose="020B0604020202020204" pitchFamily="34" charset="0"/>
                <a:cs typeface="Arial" panose="020B0604020202020204" pitchFamily="34" charset="0"/>
              </a:rPr>
              <a:t>NaOH</a:t>
            </a:r>
            <a:r>
              <a:rPr lang="cs-CZ" altLang="en-US" sz="2000" dirty="0">
                <a:latin typeface="Arial" panose="020B0604020202020204" pitchFamily="34" charset="0"/>
                <a:cs typeface="Arial" panose="020B0604020202020204" pitchFamily="34" charset="0"/>
              </a:rPr>
              <a:t> elektrolýzou vodného roztoku </a:t>
            </a:r>
            <a:r>
              <a:rPr lang="cs-CZ" altLang="en-US" sz="2000" dirty="0" err="1">
                <a:latin typeface="Arial" panose="020B0604020202020204" pitchFamily="34" charset="0"/>
                <a:cs typeface="Arial" panose="020B0604020202020204" pitchFamily="34" charset="0"/>
              </a:rPr>
              <a:t>NaCl</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Katoda (</a:t>
            </a:r>
            <a:r>
              <a:rPr lang="cs-CZ" altLang="en-US" sz="2000" dirty="0" err="1">
                <a:latin typeface="Arial" panose="020B0604020202020204" pitchFamily="34" charset="0"/>
                <a:cs typeface="Arial" panose="020B0604020202020204" pitchFamily="34" charset="0"/>
              </a:rPr>
              <a:t>Fe</a:t>
            </a:r>
            <a:r>
              <a:rPr lang="cs-CZ" altLang="en-US" sz="2000" dirty="0">
                <a:latin typeface="Arial" panose="020B0604020202020204" pitchFamily="34" charset="0"/>
                <a:cs typeface="Arial" panose="020B0604020202020204" pitchFamily="34" charset="0"/>
              </a:rPr>
              <a:t>): 2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+ 2 e</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2 OH</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sym typeface="Symbol" pitchFamily="18" charset="2"/>
              </a:rPr>
              <a:t></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Anoda (C):  2 Cl</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- 2 e</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sym typeface="Symbol" pitchFamily="18" charset="2"/>
              </a:rPr>
              <a:t></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  katalytická oxidace chlorovodíku (různé postupy)</a:t>
            </a:r>
          </a:p>
          <a:p>
            <a:pPr marL="0" indent="0">
              <a:buNone/>
            </a:pPr>
            <a:r>
              <a:rPr lang="cs-CZ" sz="2000" dirty="0">
                <a:latin typeface="Arial" panose="020B0604020202020204" pitchFamily="34" charset="0"/>
                <a:cs typeface="Arial" panose="020B0604020202020204" pitchFamily="34" charset="0"/>
              </a:rPr>
              <a:t>		4HCl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eaLnBrk="1" hangingPunct="1">
              <a:lnSpc>
                <a:spcPct val="90000"/>
              </a:lnSpc>
              <a:buFont typeface="Wingdings" pitchFamily="2" charset="2"/>
              <a:buNone/>
            </a:pPr>
            <a:endParaRPr lang="cs-CZ" altLang="en-US" sz="2000" i="1" dirty="0">
              <a:latin typeface="Arial" panose="020B0604020202020204" pitchFamily="34" charset="0"/>
              <a:cs typeface="Arial" panose="020B0604020202020204" pitchFamily="34" charset="0"/>
              <a:sym typeface="Symbol" pitchFamily="18" charset="2"/>
            </a:endParaRPr>
          </a:p>
          <a:p>
            <a:pPr eaLnBrk="1" hangingPunct="1">
              <a:lnSpc>
                <a:spcPct val="90000"/>
              </a:lnSpc>
              <a:buFont typeface="Wingdings" pitchFamily="2" charset="2"/>
              <a:buNone/>
            </a:pPr>
            <a:r>
              <a:rPr lang="cs-CZ" altLang="en-US" sz="2000" i="1" dirty="0">
                <a:latin typeface="Arial" panose="020B0604020202020204" pitchFamily="34" charset="0"/>
                <a:cs typeface="Arial" panose="020B0604020202020204" pitchFamily="34" charset="0"/>
                <a:sym typeface="Symbol" pitchFamily="18" charset="2"/>
              </a:rPr>
              <a:t>Použití</a:t>
            </a:r>
          </a:p>
          <a:p>
            <a:pPr marL="0" indent="0">
              <a:buNone/>
            </a:pPr>
            <a:r>
              <a:rPr lang="cs-CZ" sz="2000" dirty="0">
                <a:latin typeface="Arial" panose="020B0604020202020204" pitchFamily="34" charset="0"/>
                <a:cs typeface="Arial" panose="020B0604020202020204" pitchFamily="34" charset="0"/>
              </a:rPr>
              <a:t>chlorační činidlo při výrobě velké řady anorganických i organických sloučenin, bělidlo, výroba bromu, sterilizace pitné vody  </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sym typeface="Symbol" pitchFamily="18" charset="2"/>
            </a:endParaRPr>
          </a:p>
        </p:txBody>
      </p:sp>
    </p:spTree>
    <p:extLst>
      <p:ext uri="{BB962C8B-B14F-4D97-AF65-F5344CB8AC3E}">
        <p14:creationId xmlns:p14="http://schemas.microsoft.com/office/powerpoint/2010/main" val="13180247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91831" y="685802"/>
            <a:ext cx="8534400"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Mechanismus sterilizace vody pomocí chloru </a:t>
            </a:r>
          </a:p>
          <a:p>
            <a:pPr algn="just"/>
            <a:r>
              <a:rPr lang="cs-CZ" sz="2000" dirty="0">
                <a:latin typeface="Arial" panose="020B0604020202020204" pitchFamily="34" charset="0"/>
                <a:cs typeface="Arial" panose="020B0604020202020204" pitchFamily="34" charset="0"/>
              </a:rPr>
              <a:t>   K ničení choroboplodných zárodků v chlorované vodě nedochází přímým působením chloru, ale vlivem volného kyslíku, který vzniká rozkladem kyseliny chlorné </a:t>
            </a:r>
            <a:r>
              <a:rPr lang="cs-CZ" sz="2000" dirty="0" err="1">
                <a:latin typeface="Arial" panose="020B0604020202020204" pitchFamily="34" charset="0"/>
                <a:cs typeface="Arial" panose="020B0604020202020204" pitchFamily="34" charset="0"/>
              </a:rPr>
              <a:t>HClO</a:t>
            </a:r>
            <a:r>
              <a:rPr lang="cs-CZ" sz="2000" dirty="0">
                <a:latin typeface="Arial" panose="020B0604020202020204" pitchFamily="34" charset="0"/>
                <a:cs typeface="Arial" panose="020B0604020202020204" pitchFamily="34" charset="0"/>
              </a:rPr>
              <a:t>, vzniklé rozpouštěním chloru ve vodě. </a:t>
            </a: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2" y="2286000"/>
            <a:ext cx="553639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803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775" y="171452"/>
            <a:ext cx="8229600" cy="504824"/>
          </a:xfrm>
        </p:spPr>
        <p:txBody>
          <a:bodyPr>
            <a:normAutofit/>
          </a:bodyPr>
          <a:lstStyle/>
          <a:p>
            <a:r>
              <a:rPr lang="cs-CZ" sz="2800" b="1" dirty="0"/>
              <a:t>Válečné použití chloru</a:t>
            </a:r>
          </a:p>
        </p:txBody>
      </p:sp>
      <p:sp>
        <p:nvSpPr>
          <p:cNvPr id="4" name="TextovéPole 3"/>
          <p:cNvSpPr txBox="1"/>
          <p:nvPr/>
        </p:nvSpPr>
        <p:spPr>
          <a:xfrm>
            <a:off x="104774" y="914403"/>
            <a:ext cx="5895416" cy="2800767"/>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Poprvé byl použit německou armádou v roce 1915 - na západní frontě v bitvě u </a:t>
            </a:r>
            <a:r>
              <a:rPr lang="cs-CZ" sz="2000" dirty="0" err="1">
                <a:latin typeface="Arial" panose="020B0604020202020204" pitchFamily="34" charset="0"/>
                <a:cs typeface="Arial" panose="020B0604020202020204" pitchFamily="34" charset="0"/>
              </a:rPr>
              <a:t>Ypres</a:t>
            </a:r>
            <a:r>
              <a:rPr lang="cs-CZ" sz="2000" dirty="0">
                <a:latin typeface="Arial" panose="020B0604020202020204" pitchFamily="34" charset="0"/>
                <a:cs typeface="Arial" panose="020B0604020202020204" pitchFamily="34" charset="0"/>
              </a:rPr>
              <a:t>, na východní frontě při obléhání pevnosti </a:t>
            </a:r>
            <a:r>
              <a:rPr lang="cs-CZ" sz="2000" dirty="0" err="1">
                <a:latin typeface="Arial" panose="020B0604020202020204" pitchFamily="34" charset="0"/>
                <a:cs typeface="Arial" panose="020B0604020202020204" pitchFamily="34" charset="0"/>
              </a:rPr>
              <a:t>Osowiec</a:t>
            </a:r>
            <a:r>
              <a:rPr lang="cs-CZ" sz="2000" dirty="0">
                <a:latin typeface="Arial" panose="020B0604020202020204" pitchFamily="34" charset="0"/>
                <a:cs typeface="Arial" panose="020B0604020202020204" pitchFamily="34" charset="0"/>
              </a:rPr>
              <a:t>.</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Chlor je těžší než vzduch, drží se především v zákopech.</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Chlor reaguje s vlhkostí obsaženou ve sliznicích za vzniku kyseliny chlorovodíkové, která poškozuje zejména oči a plicní tkáň.</a:t>
            </a:r>
          </a:p>
        </p:txBody>
      </p:sp>
      <p:pic>
        <p:nvPicPr>
          <p:cNvPr id="116740" name="Picture 4" descr="On 22 April 1915 the Germans released 168 tons of chlorine gas over a four mile front, in the first gas attack of the war, killing many of the French Zouave infantry in Second Battle of Ypres, Belg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931" y="4962524"/>
            <a:ext cx="3001608" cy="18009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German battery of chlorine gas canisters being prepared ...">
            <a:extLst>
              <a:ext uri="{FF2B5EF4-FFF2-40B4-BE49-F238E27FC236}">
                <a16:creationId xmlns:a16="http://schemas.microsoft.com/office/drawing/2014/main" id="{0CF2A6CB-31E7-489D-9F74-2284704AE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988" y="171452"/>
            <a:ext cx="2871171" cy="2521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ison Gas - Comparing the Seven Deadliest Chemical ...">
            <a:extLst>
              <a:ext uri="{FF2B5EF4-FFF2-40B4-BE49-F238E27FC236}">
                <a16:creationId xmlns:a16="http://schemas.microsoft.com/office/drawing/2014/main" id="{FA311236-29E6-4CB5-86D1-A23533E41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931" y="2819400"/>
            <a:ext cx="2885228" cy="20166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ring WW1, 7000 Germans laid siege to Osowiec fortress in ...">
            <a:extLst>
              <a:ext uri="{FF2B5EF4-FFF2-40B4-BE49-F238E27FC236}">
                <a16:creationId xmlns:a16="http://schemas.microsoft.com/office/drawing/2014/main" id="{D17035D9-52B3-47B1-A415-93872DC2C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4" y="4415787"/>
            <a:ext cx="3848101" cy="2308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s attack | Simon Jones Historian">
            <a:extLst>
              <a:ext uri="{FF2B5EF4-FFF2-40B4-BE49-F238E27FC236}">
                <a16:creationId xmlns:a16="http://schemas.microsoft.com/office/drawing/2014/main" id="{2E5C7659-F81B-49F3-9649-C2DFF1258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615" y="4337348"/>
            <a:ext cx="1959575" cy="238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9599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3"/>
          </a:xfrm>
        </p:spPr>
        <p:txBody>
          <a:bodyPr>
            <a:normAutofit/>
          </a:bodyPr>
          <a:lstStyle/>
          <a:p>
            <a:r>
              <a:rPr lang="cs-CZ" sz="3200" b="1" dirty="0">
                <a:latin typeface="Arial" panose="020B0604020202020204" pitchFamily="34" charset="0"/>
                <a:cs typeface="Arial" panose="020B0604020202020204" pitchFamily="34" charset="0"/>
              </a:rPr>
              <a:t>Brom</a:t>
            </a:r>
          </a:p>
        </p:txBody>
      </p:sp>
      <p:sp>
        <p:nvSpPr>
          <p:cNvPr id="4" name="Obdélník 3"/>
          <p:cNvSpPr/>
          <p:nvPr/>
        </p:nvSpPr>
        <p:spPr>
          <a:xfrm>
            <a:off x="152400" y="914403"/>
            <a:ext cx="8829472" cy="563231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červenohnědá kapalina, nepříjemného zápachu. Přírodní brom je směsí dvou stabilních izotopů </a:t>
            </a:r>
            <a:r>
              <a:rPr lang="cs-CZ" sz="2000" baseline="30000" dirty="0">
                <a:latin typeface="Arial" panose="020B0604020202020204" pitchFamily="34" charset="0"/>
                <a:cs typeface="Arial" panose="020B0604020202020204" pitchFamily="34" charset="0"/>
              </a:rPr>
              <a:t>79</a:t>
            </a:r>
            <a:r>
              <a:rPr lang="cs-CZ" sz="2000" dirty="0">
                <a:latin typeface="Arial" panose="020B0604020202020204" pitchFamily="34" charset="0"/>
                <a:cs typeface="Arial" panose="020B0604020202020204" pitchFamily="34" charset="0"/>
              </a:rPr>
              <a:t>Br a </a:t>
            </a:r>
            <a:r>
              <a:rPr lang="cs-CZ" sz="2000" baseline="30000" dirty="0">
                <a:latin typeface="Arial" panose="020B0604020202020204" pitchFamily="34" charset="0"/>
                <a:cs typeface="Arial" panose="020B0604020202020204" pitchFamily="34" charset="0"/>
              </a:rPr>
              <a:t>81</a:t>
            </a:r>
            <a:r>
              <a:rPr lang="cs-CZ" sz="2000" dirty="0">
                <a:latin typeface="Arial" panose="020B0604020202020204" pitchFamily="34" charset="0"/>
                <a:cs typeface="Arial" panose="020B0604020202020204" pitchFamily="34" charset="0"/>
              </a:rPr>
              <a:t>Br, uměle bylo připraveno dalších 24 radioaktivních izotopů s nukleonovými čísly 68 až 94.</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Brom ochotně reaguje s celou řadou prvků, svými chemickými vlastnostmi se značně podobá chloru.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 kyslíkem se brom přímo neslučuje, ale nepřímým postupem lze připravit tři nestabilní oxidy bromu, oxid </a:t>
            </a:r>
            <a:r>
              <a:rPr lang="cs-CZ" sz="2000" dirty="0" err="1">
                <a:latin typeface="Arial" panose="020B0604020202020204" pitchFamily="34" charset="0"/>
                <a:cs typeface="Arial" panose="020B0604020202020204" pitchFamily="34" charset="0"/>
              </a:rPr>
              <a:t>bromný</a:t>
            </a:r>
            <a:r>
              <a:rPr lang="cs-CZ" sz="2000" dirty="0">
                <a:latin typeface="Arial" panose="020B0604020202020204" pitchFamily="34" charset="0"/>
                <a:cs typeface="Arial" panose="020B0604020202020204" pitchFamily="34" charset="0"/>
              </a:rPr>
              <a:t> Br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oxid </a:t>
            </a:r>
            <a:r>
              <a:rPr lang="cs-CZ" sz="2000" dirty="0" err="1">
                <a:latin typeface="Arial" panose="020B0604020202020204" pitchFamily="34" charset="0"/>
                <a:cs typeface="Arial" panose="020B0604020202020204" pitchFamily="34" charset="0"/>
              </a:rPr>
              <a:t>bromičitý</a:t>
            </a:r>
            <a:r>
              <a:rPr lang="cs-CZ" sz="2000" dirty="0">
                <a:latin typeface="Arial" panose="020B0604020202020204" pitchFamily="34" charset="0"/>
                <a:cs typeface="Arial" panose="020B0604020202020204" pitchFamily="34" charset="0"/>
              </a:rPr>
              <a:t> BrO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oxid bromový BrO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Oxid </a:t>
            </a:r>
            <a:r>
              <a:rPr lang="cs-CZ" sz="2000" dirty="0" err="1">
                <a:latin typeface="Arial" panose="020B0604020202020204" pitchFamily="34" charset="0"/>
                <a:cs typeface="Arial" panose="020B0604020202020204" pitchFamily="34" charset="0"/>
              </a:rPr>
              <a:t>bromičitý</a:t>
            </a:r>
            <a:r>
              <a:rPr lang="cs-CZ" sz="2000" dirty="0">
                <a:latin typeface="Arial" panose="020B0604020202020204" pitchFamily="34" charset="0"/>
                <a:cs typeface="Arial" panose="020B0604020202020204" pitchFamily="34" charset="0"/>
              </a:rPr>
              <a:t> patří mezi jediné dva známé oxidy halogenů v sudém oxidačním stavu. </a:t>
            </a:r>
          </a:p>
          <a:p>
            <a:pPr algn="just"/>
            <a:r>
              <a:rPr lang="cs-CZ" sz="2000" dirty="0">
                <a:latin typeface="Arial" panose="020B0604020202020204" pitchFamily="34" charset="0"/>
                <a:cs typeface="Arial" panose="020B0604020202020204" pitchFamily="34" charset="0"/>
              </a:rPr>
              <a:t>Brom, </a:t>
            </a:r>
            <a:r>
              <a:rPr lang="cs-CZ" sz="2000" dirty="0" err="1">
                <a:latin typeface="Arial" panose="020B0604020202020204" pitchFamily="34" charset="0"/>
                <a:cs typeface="Arial" panose="020B0604020202020204" pitchFamily="34" charset="0"/>
              </a:rPr>
              <a:t>pobobně</a:t>
            </a:r>
            <a:r>
              <a:rPr lang="cs-CZ" sz="2000" dirty="0">
                <a:latin typeface="Arial" panose="020B0604020202020204" pitchFamily="34" charset="0"/>
                <a:cs typeface="Arial" panose="020B0604020202020204" pitchFamily="34" charset="0"/>
              </a:rPr>
              <a:t> jako chlor, tvoří čtyři jednosytné kyslíkaté kyseliny, velmi slabou kyselinu </a:t>
            </a:r>
            <a:r>
              <a:rPr lang="cs-CZ" sz="2000" dirty="0" err="1">
                <a:latin typeface="Arial" panose="020B0604020202020204" pitchFamily="34" charset="0"/>
                <a:cs typeface="Arial" panose="020B0604020202020204" pitchFamily="34" charset="0"/>
              </a:rPr>
              <a:t>bromnou</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HBrO</a:t>
            </a:r>
            <a:r>
              <a:rPr lang="cs-CZ" sz="2000" dirty="0">
                <a:latin typeface="Arial" panose="020B0604020202020204" pitchFamily="34" charset="0"/>
                <a:cs typeface="Arial" panose="020B0604020202020204" pitchFamily="34" charset="0"/>
              </a:rPr>
              <a:t>, nestálou kyselinu bromitou HBrO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silnou kyselinu bromičnou HBrO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silnou, nestálou kyselinu </a:t>
            </a:r>
            <a:r>
              <a:rPr lang="cs-CZ" sz="2000" dirty="0" err="1">
                <a:latin typeface="Arial" panose="020B0604020202020204" pitchFamily="34" charset="0"/>
                <a:cs typeface="Arial" panose="020B0604020202020204" pitchFamily="34" charset="0"/>
              </a:rPr>
              <a:t>bromistou</a:t>
            </a:r>
            <a:r>
              <a:rPr lang="cs-CZ" sz="2000" dirty="0">
                <a:latin typeface="Arial" panose="020B0604020202020204" pitchFamily="34" charset="0"/>
                <a:cs typeface="Arial" panose="020B0604020202020204" pitchFamily="34" charset="0"/>
              </a:rPr>
              <a:t> HBrO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všechny kyslíkaté kyseliny bromu jsou schopné existence pouze ve vodných roztocích.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Ve sloučeninách vystupuje brom nejčastěji v oxidačním stupni -I.</a:t>
            </a:r>
          </a:p>
        </p:txBody>
      </p:sp>
    </p:spTree>
    <p:extLst>
      <p:ext uri="{BB962C8B-B14F-4D97-AF65-F5344CB8AC3E}">
        <p14:creationId xmlns:p14="http://schemas.microsoft.com/office/powerpoint/2010/main" val="41697369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762001"/>
            <a:ext cx="8686800" cy="575542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přírodě se volný brom nevyskytuje, je obsažen v řadě sloučenin, </a:t>
            </a:r>
            <a:r>
              <a:rPr lang="cs-CZ" sz="2000" dirty="0" err="1">
                <a:latin typeface="Arial" panose="020B0604020202020204" pitchFamily="34" charset="0"/>
                <a:cs typeface="Arial" panose="020B0604020202020204" pitchFamily="34" charset="0"/>
              </a:rPr>
              <a:t>vetšinou</a:t>
            </a:r>
            <a:r>
              <a:rPr lang="cs-CZ" sz="2000" dirty="0">
                <a:latin typeface="Arial" panose="020B0604020202020204" pitchFamily="34" charset="0"/>
                <a:cs typeface="Arial" panose="020B0604020202020204" pitchFamily="34" charset="0"/>
              </a:rPr>
              <a:t> jako doprovod chloru. Obsah bromu v zemské kůře je 2,4 </a:t>
            </a:r>
            <a:r>
              <a:rPr lang="cs-CZ" sz="2000" dirty="0" err="1">
                <a:latin typeface="Arial" panose="020B0604020202020204" pitchFamily="34" charset="0"/>
                <a:cs typeface="Arial" panose="020B0604020202020204" pitchFamily="34" charset="0"/>
              </a:rPr>
              <a:t>ppm</a:t>
            </a:r>
            <a:r>
              <a:rPr lang="cs-CZ" sz="2000" dirty="0">
                <a:latin typeface="Arial" panose="020B0604020202020204" pitchFamily="34" charset="0"/>
                <a:cs typeface="Arial" panose="020B0604020202020204" pitchFamily="34" charset="0"/>
              </a:rPr>
              <a:t>. Nejdůležitějším minerálem bromu je </a:t>
            </a:r>
            <a:r>
              <a:rPr lang="cs-CZ" sz="2000" b="1" dirty="0" err="1">
                <a:latin typeface="Arial" panose="020B0604020202020204" pitchFamily="34" charset="0"/>
                <a:cs typeface="Arial" panose="020B0604020202020204" pitchFamily="34" charset="0"/>
              </a:rPr>
              <a:t>bromkarnalit</a:t>
            </a:r>
            <a:r>
              <a:rPr lang="cs-CZ" sz="2000" dirty="0">
                <a:latin typeface="Arial" panose="020B0604020202020204" pitchFamily="34" charset="0"/>
                <a:cs typeface="Arial" panose="020B0604020202020204" pitchFamily="34" charset="0"/>
              </a:rPr>
              <a:t> KBr.MgBr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nSpc>
                <a:spcPct val="90000"/>
              </a:lnSpc>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i="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oxidací bromidů v kyselém prostředí:</a:t>
            </a:r>
          </a:p>
          <a:p>
            <a:r>
              <a:rPr lang="cs-CZ" sz="2000" dirty="0">
                <a:latin typeface="Arial" panose="020B0604020202020204" pitchFamily="34" charset="0"/>
                <a:cs typeface="Arial" panose="020B0604020202020204" pitchFamily="34" charset="0"/>
              </a:rPr>
              <a:t>	2KBr + MnO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Br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MnSO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nSpc>
                <a:spcPct val="90000"/>
              </a:lnSpc>
            </a:pPr>
            <a:r>
              <a:rPr lang="cs-CZ" altLang="en-US" sz="2000" i="1" dirty="0">
                <a:latin typeface="Arial" panose="020B0604020202020204" pitchFamily="34" charset="0"/>
                <a:cs typeface="Arial" panose="020B0604020202020204" pitchFamily="34" charset="0"/>
              </a:rPr>
              <a:t>	</a:t>
            </a:r>
          </a:p>
          <a:p>
            <a:pPr>
              <a:lnSpc>
                <a:spcPct val="90000"/>
              </a:lnSpc>
            </a:pPr>
            <a:r>
              <a:rPr lang="en-GB" altLang="en-US" sz="2000" i="1" dirty="0" err="1">
                <a:latin typeface="Arial" panose="020B0604020202020204" pitchFamily="34" charset="0"/>
                <a:cs typeface="Arial" panose="020B0604020202020204" pitchFamily="34" charset="0"/>
              </a:rPr>
              <a:t>Výroba</a:t>
            </a:r>
            <a:r>
              <a:rPr lang="en-GB" altLang="en-US" sz="2000" i="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lnSpc>
                <a:spcPct val="90000"/>
              </a:lnSpc>
            </a:pPr>
            <a:r>
              <a:rPr lang="en-GB" altLang="en-US" sz="2000" dirty="0">
                <a:latin typeface="Arial" panose="020B0604020202020204" pitchFamily="34" charset="0"/>
                <a:cs typeface="Arial" panose="020B0604020202020204" pitchFamily="34" charset="0"/>
              </a:rPr>
              <a:t> z mate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louh</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zpracování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karnalitu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brom</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vyt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s</a:t>
            </a:r>
            <a:r>
              <a:rPr lang="cs-CZ" altLang="en-US" sz="2000" dirty="0">
                <a:latin typeface="Arial" panose="020B0604020202020204" pitchFamily="34" charset="0"/>
                <a:cs typeface="Arial" panose="020B0604020202020204" pitchFamily="34" charset="0"/>
              </a:rPr>
              <a:t>ň</a:t>
            </a:r>
            <a:r>
              <a:rPr lang="en-GB" altLang="en-US" sz="2000" dirty="0" err="1">
                <a:latin typeface="Arial" panose="020B0604020202020204" pitchFamily="34" charset="0"/>
                <a:cs typeface="Arial" panose="020B0604020202020204" pitchFamily="34" charset="0"/>
              </a:rPr>
              <a: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okyselení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zvýš</a:t>
            </a:r>
            <a:r>
              <a:rPr lang="cs-CZ" altLang="en-US" sz="2000" dirty="0" err="1">
                <a:latin typeface="Arial" panose="020B0604020202020204" pitchFamily="34" charset="0"/>
                <a:cs typeface="Arial" panose="020B0604020202020204" pitchFamily="34" charset="0"/>
              </a:rPr>
              <a:t>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a:t>
            </a:r>
          </a:p>
          <a:p>
            <a:pPr>
              <a:lnSpc>
                <a:spcPct val="9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2KBr +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Br</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+ 2KCl</a:t>
            </a:r>
            <a:endParaRPr lang="en-GB" altLang="en-US" sz="2000" b="1" u="sng"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Brom se používá k přípravě řady anorganických a zejména organických sloučenin.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3103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92163"/>
          </a:xfrm>
        </p:spPr>
        <p:txBody>
          <a:bodyPr>
            <a:normAutofit/>
          </a:bodyPr>
          <a:lstStyle/>
          <a:p>
            <a:r>
              <a:rPr lang="en-US" sz="3200" b="1" dirty="0" err="1">
                <a:latin typeface="Arial" panose="020B0604020202020204" pitchFamily="34" charset="0"/>
                <a:cs typeface="Arial" panose="020B0604020202020204" pitchFamily="34" charset="0"/>
              </a:rPr>
              <a:t>Jod</a:t>
            </a:r>
            <a:endParaRPr lang="cs-CZ" sz="3200" b="1" dirty="0">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189689" y="1143001"/>
            <a:ext cx="8763000" cy="28180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1"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lvl="0" algn="just"/>
            <a:r>
              <a:rPr lang="cs-CZ" altLang="cs-CZ" sz="2000" dirty="0">
                <a:solidFill>
                  <a:srgbClr val="222222"/>
                </a:solidFill>
              </a:rPr>
              <a:t>Elementární jod je tmavě fialová až černá látka, která za atmosférického tlaku přechází přímo do plynné fáze, </a:t>
            </a:r>
            <a:r>
              <a:rPr lang="cs-CZ" altLang="cs-CZ" sz="2000" dirty="0">
                <a:solidFill>
                  <a:srgbClr val="0B0080"/>
                </a:solidFill>
              </a:rPr>
              <a:t>sublimuje</a:t>
            </a:r>
            <a:r>
              <a:rPr lang="cs-CZ" altLang="cs-CZ" sz="2000" dirty="0">
                <a:solidFill>
                  <a:srgbClr val="222222"/>
                </a:solidFill>
              </a:rPr>
              <a:t>. Jeho páry mají fialovou barvu a charakteristický dráždivý zápach. Ve vodě se rozpouští velmi slabě, lépe je rozpustný v </a:t>
            </a:r>
            <a:r>
              <a:rPr lang="cs-CZ" altLang="cs-CZ" sz="2000" dirty="0" err="1">
                <a:solidFill>
                  <a:srgbClr val="0B0080"/>
                </a:solidFill>
              </a:rPr>
              <a:t>ethanolu</a:t>
            </a:r>
            <a:r>
              <a:rPr lang="cs-CZ" altLang="cs-CZ" sz="2000" dirty="0">
                <a:solidFill>
                  <a:srgbClr val="0B0080"/>
                </a:solidFill>
              </a:rPr>
              <a:t> </a:t>
            </a:r>
            <a:r>
              <a:rPr lang="cs-CZ" altLang="cs-CZ" sz="2000" dirty="0">
                <a:solidFill>
                  <a:srgbClr val="222222"/>
                </a:solidFill>
              </a:rPr>
              <a:t>nebo nepolárních rozpouštědlech jako </a:t>
            </a:r>
            <a:r>
              <a:rPr lang="cs-CZ" altLang="cs-CZ" sz="2000" dirty="0">
                <a:solidFill>
                  <a:srgbClr val="0B0080"/>
                </a:solidFill>
              </a:rPr>
              <a:t>sirouhlík</a:t>
            </a:r>
            <a:r>
              <a:rPr lang="cs-CZ" altLang="cs-CZ" sz="2000" dirty="0">
                <a:solidFill>
                  <a:srgbClr val="222222"/>
                </a:solidFill>
              </a:rPr>
              <a:t> (CS</a:t>
            </a:r>
            <a:r>
              <a:rPr lang="cs-CZ" altLang="cs-CZ" sz="2000" baseline="-30000" dirty="0">
                <a:solidFill>
                  <a:srgbClr val="222222"/>
                </a:solidFill>
              </a:rPr>
              <a:t>2</a:t>
            </a:r>
            <a:r>
              <a:rPr lang="cs-CZ" altLang="cs-CZ" sz="2000" dirty="0">
                <a:solidFill>
                  <a:srgbClr val="222222"/>
                </a:solidFill>
              </a:rPr>
              <a:t>), </a:t>
            </a:r>
            <a:r>
              <a:rPr lang="cs-CZ" altLang="cs-CZ" sz="2000" dirty="0" err="1">
                <a:solidFill>
                  <a:srgbClr val="0B0080"/>
                </a:solidFill>
              </a:rPr>
              <a:t>tetrachlormethan</a:t>
            </a:r>
            <a:r>
              <a:rPr lang="cs-CZ" altLang="cs-CZ" sz="2000" dirty="0">
                <a:solidFill>
                  <a:srgbClr val="0B0080"/>
                </a:solidFill>
              </a:rPr>
              <a:t> </a:t>
            </a:r>
            <a:r>
              <a:rPr lang="cs-CZ" altLang="cs-CZ" sz="2000" dirty="0">
                <a:solidFill>
                  <a:srgbClr val="222222"/>
                </a:solidFill>
              </a:rPr>
              <a:t>(CCl</a:t>
            </a:r>
            <a:r>
              <a:rPr lang="cs-CZ" altLang="cs-CZ" sz="2000" baseline="-30000" dirty="0">
                <a:solidFill>
                  <a:srgbClr val="222222"/>
                </a:solidFill>
              </a:rPr>
              <a:t>4</a:t>
            </a:r>
            <a:r>
              <a:rPr lang="cs-CZ" altLang="cs-CZ" sz="2000" dirty="0">
                <a:solidFill>
                  <a:srgbClr val="222222"/>
                </a:solidFill>
              </a:rPr>
              <a:t>) nebo </a:t>
            </a:r>
            <a:r>
              <a:rPr lang="cs-CZ" altLang="cs-CZ" sz="2000" dirty="0">
                <a:solidFill>
                  <a:srgbClr val="0B0080"/>
                </a:solidFill>
              </a:rPr>
              <a:t>benzen</a:t>
            </a:r>
            <a:r>
              <a:rPr lang="cs-CZ" altLang="cs-CZ" sz="2000" dirty="0">
                <a:solidFill>
                  <a:srgbClr val="222222"/>
                </a:solidFill>
              </a:rPr>
              <a:t>(C</a:t>
            </a:r>
            <a:r>
              <a:rPr lang="cs-CZ" altLang="cs-CZ" sz="2000" baseline="-30000" dirty="0">
                <a:solidFill>
                  <a:srgbClr val="222222"/>
                </a:solidFill>
              </a:rPr>
              <a:t>6</a:t>
            </a:r>
            <a:r>
              <a:rPr lang="cs-CZ" altLang="cs-CZ" sz="2000" dirty="0">
                <a:solidFill>
                  <a:srgbClr val="222222"/>
                </a:solidFill>
              </a:rPr>
              <a:t>H</a:t>
            </a:r>
            <a:r>
              <a:rPr lang="cs-CZ" altLang="cs-CZ" sz="2000" baseline="-30000" dirty="0">
                <a:solidFill>
                  <a:srgbClr val="222222"/>
                </a:solidFill>
              </a:rPr>
              <a:t>6</a:t>
            </a:r>
            <a:r>
              <a:rPr lang="cs-CZ" altLang="cs-CZ" sz="2000" dirty="0">
                <a:solidFill>
                  <a:srgbClr val="222222"/>
                </a:solidFill>
              </a:rPr>
              <a:t>). Je rozpustný ve vodném roztoku </a:t>
            </a:r>
            <a:r>
              <a:rPr lang="cs-CZ" altLang="cs-CZ" sz="2000" dirty="0">
                <a:solidFill>
                  <a:srgbClr val="0B0080"/>
                </a:solidFill>
              </a:rPr>
              <a:t>jodidu draselného</a:t>
            </a:r>
            <a:r>
              <a:rPr lang="cs-CZ" altLang="cs-CZ" sz="2000" dirty="0">
                <a:solidFill>
                  <a:srgbClr val="222222"/>
                </a:solidFill>
              </a:rPr>
              <a:t>, s kterým tvoří </a:t>
            </a:r>
            <a:r>
              <a:rPr lang="cs-CZ" altLang="cs-CZ" sz="2000" dirty="0" err="1">
                <a:solidFill>
                  <a:srgbClr val="222222"/>
                </a:solidFill>
              </a:rPr>
              <a:t>trijodidový</a:t>
            </a:r>
            <a:r>
              <a:rPr lang="cs-CZ" altLang="cs-CZ" sz="2000" dirty="0">
                <a:solidFill>
                  <a:srgbClr val="222222"/>
                </a:solidFill>
              </a:rPr>
              <a:t> anion, tohoto se využívá v jodometrických titracích.</a:t>
            </a:r>
            <a:endParaRPr lang="cs-CZ" altLang="cs-CZ" sz="2000" dirty="0"/>
          </a:p>
          <a:p>
            <a:pPr lvl="1" indent="-457189" algn="just" eaLnBrk="0" hangingPunct="0"/>
            <a:r>
              <a:rPr lang="cs-CZ" altLang="cs-CZ" sz="2000" dirty="0">
                <a:solidFill>
                  <a:srgbClr val="222222"/>
                </a:solidFill>
              </a:rPr>
              <a:t>KI + I</a:t>
            </a:r>
            <a:r>
              <a:rPr lang="cs-CZ" altLang="cs-CZ" sz="2000" baseline="-30000" dirty="0">
                <a:solidFill>
                  <a:srgbClr val="222222"/>
                </a:solidFill>
              </a:rPr>
              <a:t>2</a:t>
            </a:r>
            <a:r>
              <a:rPr lang="cs-CZ" altLang="cs-CZ" sz="2000" dirty="0">
                <a:solidFill>
                  <a:srgbClr val="222222"/>
                </a:solidFill>
              </a:rPr>
              <a:t> → KI</a:t>
            </a:r>
            <a:r>
              <a:rPr lang="cs-CZ" altLang="cs-CZ" sz="2000" baseline="-30000" dirty="0">
                <a:solidFill>
                  <a:srgbClr val="222222"/>
                </a:solidFill>
              </a:rPr>
              <a:t>3</a:t>
            </a:r>
            <a:endParaRPr lang="cs-CZ" altLang="cs-CZ" sz="2000" dirty="0">
              <a:solidFill>
                <a:srgbClr val="222222"/>
              </a:solidFill>
            </a:endParaRPr>
          </a:p>
          <a:p>
            <a:pPr algn="just" eaLnBrk="0" hangingPunct="0"/>
            <a:endParaRPr lang="cs-CZ" altLang="cs-CZ" sz="20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2" y="3581402"/>
            <a:ext cx="3052763" cy="305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VÃ½sledek obrÃ¡zku pro iodine crystal structure wa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4938999"/>
            <a:ext cx="2743200" cy="1630837"/>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VÃ½sledek obrÃ¡zku pro triiodide lewis stru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3" y="3604099"/>
            <a:ext cx="2285999" cy="114300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317772" y="3751771"/>
            <a:ext cx="2172511" cy="1015663"/>
          </a:xfrm>
          <a:prstGeom prst="rect">
            <a:avLst/>
          </a:prstGeom>
        </p:spPr>
        <p:txBody>
          <a:bodyPr wrap="square">
            <a:spAutoFit/>
          </a:bodyPr>
          <a:lstStyle/>
          <a:p>
            <a:pPr algn="ctr"/>
            <a:r>
              <a:rPr lang="cs-CZ" altLang="en-US" sz="2000" dirty="0">
                <a:latin typeface="Arial" panose="020B0604020202020204" pitchFamily="34" charset="0"/>
                <a:cs typeface="Arial" panose="020B0604020202020204" pitchFamily="34" charset="0"/>
              </a:rPr>
              <a:t>I</a:t>
            </a:r>
            <a:r>
              <a:rPr lang="cs-CZ" altLang="en-US" sz="2000" baseline="-25000" dirty="0">
                <a:latin typeface="Arial" panose="020B0604020202020204" pitchFamily="34" charset="0"/>
                <a:cs typeface="Arial" panose="020B0604020202020204" pitchFamily="34" charset="0"/>
              </a:rPr>
              <a:t>3</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žlutý až tmavohnědý "</a:t>
            </a:r>
            <a:r>
              <a:rPr lang="cs-CZ" altLang="en-US" sz="2000" dirty="0" err="1">
                <a:latin typeface="Arial" panose="020B0604020202020204" pitchFamily="34" charset="0"/>
                <a:cs typeface="Arial" panose="020B0604020202020204" pitchFamily="34" charset="0"/>
              </a:rPr>
              <a:t>Lugolův</a:t>
            </a:r>
            <a:r>
              <a:rPr lang="cs-CZ" altLang="en-US" sz="2000" dirty="0">
                <a:latin typeface="Arial" panose="020B0604020202020204" pitchFamily="34" charset="0"/>
                <a:cs typeface="Arial" panose="020B0604020202020204" pitchFamily="34" charset="0"/>
              </a:rPr>
              <a:t> roztok"</a:t>
            </a:r>
            <a:endParaRPr lang="cs-CZ" sz="2000" dirty="0">
              <a:latin typeface="Arial" panose="020B0604020202020204" pitchFamily="34" charset="0"/>
              <a:cs typeface="Arial" panose="020B0604020202020204" pitchFamily="34" charset="0"/>
            </a:endParaRPr>
          </a:p>
        </p:txBody>
      </p:sp>
      <p:pic>
        <p:nvPicPr>
          <p:cNvPr id="6146" name="Picture 2" descr="See the source image">
            <a:extLst>
              <a:ext uri="{FF2B5EF4-FFF2-40B4-BE49-F238E27FC236}">
                <a16:creationId xmlns:a16="http://schemas.microsoft.com/office/drawing/2014/main" id="{1DCAB96B-B865-4086-9279-CA6745EB4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5" y="4946901"/>
            <a:ext cx="1362075" cy="170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991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6200"/>
            <a:ext cx="8229600" cy="609600"/>
          </a:xfrm>
        </p:spPr>
        <p:txBody>
          <a:bodyPr>
            <a:normAutofit/>
          </a:bodyPr>
          <a:lstStyle/>
          <a:p>
            <a:r>
              <a:rPr lang="en-GB" altLang="en-US" sz="3200" b="1" dirty="0">
                <a:latin typeface="Arial" panose="020B0604020202020204" pitchFamily="34" charset="0"/>
                <a:cs typeface="Arial" panose="020B0604020202020204" pitchFamily="34" charset="0"/>
              </a:rPr>
              <a:t>H</a:t>
            </a:r>
            <a:r>
              <a:rPr lang="en-GB" altLang="en-US" sz="3200" b="1" baseline="-25000" dirty="0">
                <a:latin typeface="Arial" panose="020B0604020202020204" pitchFamily="34" charset="0"/>
                <a:cs typeface="Arial" panose="020B0604020202020204" pitchFamily="34" charset="0"/>
              </a:rPr>
              <a:t>2</a:t>
            </a:r>
            <a:endParaRPr lang="cs-CZ" sz="3200" b="1" dirty="0">
              <a:latin typeface="Arial" panose="020B0604020202020204" pitchFamily="34" charset="0"/>
              <a:cs typeface="Arial" panose="020B0604020202020204" pitchFamily="34" charset="0"/>
            </a:endParaRPr>
          </a:p>
        </p:txBody>
      </p:sp>
      <p:sp>
        <p:nvSpPr>
          <p:cNvPr id="17412" name="Rectangle 3"/>
          <p:cNvSpPr>
            <a:spLocks noGrp="1" noChangeArrowheads="1"/>
          </p:cNvSpPr>
          <p:nvPr>
            <p:ph idx="1"/>
          </p:nvPr>
        </p:nvSpPr>
        <p:spPr>
          <a:xfrm>
            <a:off x="114300" y="609600"/>
            <a:ext cx="8915400" cy="5791200"/>
          </a:xfrm>
        </p:spPr>
        <p:txBody>
          <a:bodyPr>
            <a:noAutofit/>
          </a:bodyPr>
          <a:lstStyle/>
          <a:p>
            <a:pPr marL="0" indent="0" algn="just">
              <a:lnSpc>
                <a:spcPct val="110000"/>
              </a:lnSpc>
              <a:buNone/>
            </a:pPr>
            <a:r>
              <a:rPr lang="cs-CZ" sz="2000" dirty="0">
                <a:latin typeface="Arial" panose="020B0604020202020204" pitchFamily="34" charset="0"/>
                <a:cs typeface="Arial" panose="020B0604020202020204" pitchFamily="34" charset="0"/>
              </a:rPr>
              <a:t>   Vodík je bezbarvý, lehký plyn, </a:t>
            </a:r>
            <a:r>
              <a:rPr lang="en-GB" altLang="en-US" sz="2000" dirty="0" err="1">
                <a:latin typeface="Arial" panose="020B0604020202020204" pitchFamily="34" charset="0"/>
                <a:cs typeface="Arial" panose="020B0604020202020204" pitchFamily="34" charset="0"/>
              </a:rPr>
              <a:t>obtížn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zkapalnitelný</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bez chuti a zápachu. Je hořlavý, hoří namodralým plamenem, ale hoření nepodporuje. Je 14,38× lehčí než vzduch a vede teplo sedmkrát lépe než vzduch. </a:t>
            </a:r>
          </a:p>
          <a:p>
            <a:pPr marL="0" indent="0" algn="just">
              <a:lnSpc>
                <a:spcPct val="110000"/>
              </a:lnSpc>
              <a:buNone/>
            </a:pPr>
            <a:r>
              <a:rPr lang="cs-CZ" sz="2000" dirty="0">
                <a:latin typeface="Arial" panose="020B0604020202020204" pitchFamily="34" charset="0"/>
                <a:cs typeface="Arial" panose="020B0604020202020204" pitchFamily="34" charset="0"/>
              </a:rPr>
              <a:t>  Vodík je za normální teploty stabilní, za pokojové teploty se slučuje pouze s fluorem. Je značně reaktivnější při zahřátí, s kyslíkem a halogeny se slučuje velmi bouřlivě, i když pro spuštění této reakce je nutná inicializace (např. jiskra, která zapálí </a:t>
            </a:r>
            <a:r>
              <a:rPr lang="cs-CZ" sz="2000" dirty="0" err="1">
                <a:latin typeface="Arial" panose="020B0604020202020204" pitchFamily="34" charset="0"/>
                <a:cs typeface="Arial" panose="020B0604020202020204" pitchFamily="34" charset="0"/>
              </a:rPr>
              <a:t>kyslíko</a:t>
            </a:r>
            <a:r>
              <a:rPr lang="cs-CZ" sz="2000" dirty="0">
                <a:latin typeface="Arial" panose="020B0604020202020204" pitchFamily="34" charset="0"/>
                <a:cs typeface="Arial" panose="020B0604020202020204" pitchFamily="34" charset="0"/>
              </a:rPr>
              <a:t>-vodíkový plamen). </a:t>
            </a:r>
          </a:p>
          <a:p>
            <a:pPr marL="0" indent="0" algn="just">
              <a:lnSpc>
                <a:spcPct val="110000"/>
              </a:lnSpc>
              <a:buNone/>
            </a:pPr>
            <a:r>
              <a:rPr lang="cs-CZ" sz="2000" dirty="0">
                <a:latin typeface="Arial" panose="020B0604020202020204" pitchFamily="34" charset="0"/>
                <a:cs typeface="Arial" panose="020B0604020202020204" pitchFamily="34" charset="0"/>
              </a:rPr>
              <a:t>  Vodík je </a:t>
            </a:r>
            <a:r>
              <a:rPr lang="cs-CZ" sz="2000" u="sng" dirty="0">
                <a:latin typeface="Arial" panose="020B0604020202020204" pitchFamily="34" charset="0"/>
                <a:cs typeface="Arial" panose="020B0604020202020204" pitchFamily="34" charset="0"/>
              </a:rPr>
              <a:t>velmi málo rozpustný ve vodě</a:t>
            </a:r>
            <a:r>
              <a:rPr lang="cs-CZ" sz="2000" dirty="0">
                <a:latin typeface="Arial" panose="020B0604020202020204" pitchFamily="34" charset="0"/>
                <a:cs typeface="Arial" panose="020B0604020202020204" pitchFamily="34" charset="0"/>
              </a:rPr>
              <a:t>, ale některé kovy ho pohlcují (nejlépe palladium nebo platina), které poté fungují jako katalyzátory chemických reakcí. Je to způsobeno tím, že má vodík velmi malé molekuly, které jsou schopny procházet různými materiály.</a:t>
            </a:r>
          </a:p>
          <a:p>
            <a:pPr marL="0" indent="0" algn="just">
              <a:lnSpc>
                <a:spcPct val="110000"/>
              </a:lnSpc>
              <a:buNone/>
            </a:pPr>
            <a:r>
              <a:rPr lang="cs-CZ" sz="2000" u="sng" dirty="0">
                <a:latin typeface="Arial" panose="020B0604020202020204" pitchFamily="34" charset="0"/>
                <a:cs typeface="Arial" panose="020B0604020202020204" pitchFamily="34" charset="0"/>
              </a:rPr>
              <a:t>Elementární vodík je na Zemi přítomen jen vzácně</a:t>
            </a:r>
            <a:r>
              <a:rPr lang="cs-CZ" sz="2000" dirty="0">
                <a:latin typeface="Arial" panose="020B0604020202020204" pitchFamily="34" charset="0"/>
                <a:cs typeface="Arial" panose="020B0604020202020204" pitchFamily="34" charset="0"/>
              </a:rPr>
              <a:t>, nejvíce se vyskytuje v blízkosti sopek v sopečných plynech. V zemské atmosféře se vyskytuje jen ve vyšších vrstvách a </a:t>
            </a:r>
            <a:r>
              <a:rPr lang="cs-CZ" sz="2000" u="sng" dirty="0">
                <a:latin typeface="Arial" panose="020B0604020202020204" pitchFamily="34" charset="0"/>
                <a:cs typeface="Arial" panose="020B0604020202020204" pitchFamily="34" charset="0"/>
              </a:rPr>
              <a:t>díky své mimořádně nízké hmotnosti postupně z atmosféry vyprchává</a:t>
            </a:r>
            <a:r>
              <a:rPr lang="cs-CZ" sz="2000" dirty="0">
                <a:latin typeface="Arial" panose="020B0604020202020204" pitchFamily="34" charset="0"/>
                <a:cs typeface="Arial" panose="020B0604020202020204" pitchFamily="34" charset="0"/>
              </a:rPr>
              <a:t>. Je jednou z podstatných složek zemního plynu, vyskytuje se i v ložiscích uhlí.</a:t>
            </a:r>
          </a:p>
          <a:p>
            <a:pPr marL="0" indent="0" algn="just">
              <a:lnSpc>
                <a:spcPct val="110000"/>
              </a:lnSpc>
              <a:buNone/>
            </a:pPr>
            <a:endParaRPr lang="cs-CZ" altLang="en-US" sz="2000" dirty="0">
              <a:latin typeface="Arial" panose="020B0604020202020204" pitchFamily="34" charset="0"/>
              <a:cs typeface="Arial" panose="020B0604020202020204" pitchFamily="34" charset="0"/>
            </a:endParaRPr>
          </a:p>
          <a:p>
            <a:pPr marL="0" indent="0" algn="just">
              <a:lnSpc>
                <a:spcPct val="110000"/>
              </a:lnSpc>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4686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76200" y="228603"/>
            <a:ext cx="8915400" cy="5318125"/>
          </a:xfrm>
        </p:spPr>
        <p:txBody>
          <a:bodyPr>
            <a:normAutofit/>
          </a:bodyPr>
          <a:lstStyle/>
          <a:p>
            <a:pPr marL="0" indent="0">
              <a:buNone/>
            </a:pPr>
            <a:r>
              <a:rPr lang="cs-CZ" altLang="en-US" sz="2000" b="1" dirty="0">
                <a:latin typeface="Arial" panose="020B0604020202020204" pitchFamily="34" charset="0"/>
                <a:cs typeface="Arial" panose="020B0604020202020204" pitchFamily="34" charset="0"/>
              </a:rPr>
              <a:t>				I</a:t>
            </a:r>
            <a:r>
              <a:rPr lang="cs-CZ"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 </a:t>
            </a:r>
            <a:endParaRPr lang="en-US" altLang="en-US" sz="2000" b="1" dirty="0">
              <a:latin typeface="Arial" panose="020B0604020202020204" pitchFamily="34" charset="0"/>
              <a:cs typeface="Arial" panose="020B0604020202020204" pitchFamily="34" charset="0"/>
            </a:endParaRP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v nepolárních rozpouštědlech - fialové roztoky</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v polárních rozpouštědlech hnědé roztoky,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důsledek solvatace </a:t>
            </a:r>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rPr>
              <a:t>posun </a:t>
            </a:r>
            <a:r>
              <a:rPr lang="cs-CZ" altLang="en-US" sz="2000" dirty="0" err="1">
                <a:latin typeface="Arial" panose="020B0604020202020204" pitchFamily="34" charset="0"/>
                <a:cs typeface="Arial" panose="020B0604020202020204" pitchFamily="34" charset="0"/>
              </a:rPr>
              <a:t>l</a:t>
            </a:r>
            <a:r>
              <a:rPr lang="cs-CZ" altLang="en-US" sz="2000" baseline="-25000" dirty="0" err="1">
                <a:latin typeface="Arial" panose="020B0604020202020204" pitchFamily="34" charset="0"/>
                <a:cs typeface="Arial" panose="020B0604020202020204" pitchFamily="34" charset="0"/>
              </a:rPr>
              <a:t>max</a:t>
            </a:r>
            <a:r>
              <a:rPr lang="cs-CZ" altLang="en-US" sz="2000" dirty="0">
                <a:latin typeface="Arial" panose="020B0604020202020204" pitchFamily="34" charset="0"/>
                <a:cs typeface="Arial" panose="020B0604020202020204" pitchFamily="34" charset="0"/>
              </a:rPr>
              <a:t> absorpčního pásu přenosem náboje</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2000" dirty="0">
              <a:latin typeface="Arial" panose="020B0604020202020204" pitchFamily="34" charset="0"/>
              <a:cs typeface="Arial" panose="020B0604020202020204" pitchFamily="34" charset="0"/>
            </a:endParaRPr>
          </a:p>
        </p:txBody>
      </p:sp>
      <p:pic>
        <p:nvPicPr>
          <p:cNvPr id="82946"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2" y="3276603"/>
            <a:ext cx="2419351" cy="1809751"/>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124200"/>
            <a:ext cx="3763488" cy="242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3"/>
            <a:ext cx="1600200" cy="158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4041" y="2590800"/>
            <a:ext cx="5105400" cy="400110"/>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Se škrobem jod tvoří tmavě modrý k</a:t>
            </a:r>
            <a:r>
              <a:rPr lang="en-US" sz="2000" dirty="0" err="1">
                <a:latin typeface="Arial" panose="020B0604020202020204" pitchFamily="34" charset="0"/>
                <a:cs typeface="Arial" panose="020B0604020202020204" pitchFamily="34" charset="0"/>
              </a:rPr>
              <a:t>omplex</a:t>
            </a:r>
            <a:endParaRPr lang="cs-CZ" sz="2000" dirty="0">
              <a:latin typeface="Arial" panose="020B0604020202020204" pitchFamily="34" charset="0"/>
              <a:cs typeface="Arial" panose="020B0604020202020204" pitchFamily="34" charset="0"/>
            </a:endParaRPr>
          </a:p>
        </p:txBody>
      </p:sp>
      <p:sp>
        <p:nvSpPr>
          <p:cNvPr id="3" name="Obdélník 2"/>
          <p:cNvSpPr/>
          <p:nvPr/>
        </p:nvSpPr>
        <p:spPr>
          <a:xfrm>
            <a:off x="76200" y="5921514"/>
            <a:ext cx="9003152"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Přírodní jod je ze 100 % tvořen stabilním izotopem </a:t>
            </a:r>
            <a:r>
              <a:rPr lang="cs-CZ" sz="2000" baseline="30000" dirty="0">
                <a:latin typeface="Arial" panose="020B0604020202020204" pitchFamily="34" charset="0"/>
                <a:cs typeface="Arial" panose="020B0604020202020204" pitchFamily="34" charset="0"/>
              </a:rPr>
              <a:t>127</a:t>
            </a:r>
            <a:r>
              <a:rPr lang="cs-CZ" sz="2000" dirty="0">
                <a:latin typeface="Arial" panose="020B0604020202020204" pitchFamily="34" charset="0"/>
                <a:cs typeface="Arial" panose="020B0604020202020204" pitchFamily="34" charset="0"/>
              </a:rPr>
              <a:t>I, uměle bylo připraveno dalších 33 nestabilních izotopů jodu s hmotnostními čísly od 108 do 141.</a:t>
            </a:r>
          </a:p>
        </p:txBody>
      </p:sp>
    </p:spTree>
    <p:extLst>
      <p:ext uri="{BB962C8B-B14F-4D97-AF65-F5344CB8AC3E}">
        <p14:creationId xmlns:p14="http://schemas.microsoft.com/office/powerpoint/2010/main" val="21478373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915400" cy="5940088"/>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Jod je méně reaktivní než ostatní halogeny.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Snadno reaguje s fosforem, železem a rtutí.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vodíkem reaguje jod neochotně.</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kyslíkem se přímo neslučuje, nepřímo lze připravit oxid jodičný 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který je jediným známým stabilním oxidem halogenů.</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Ve sloučeninách se vyskytuje obvykle v oxidačním stavu -I jako jodidový anion I</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 oxidačních stavech V a VII jako anion jodičný [IO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 jodistý [IO</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v chloristanu jodném IClO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vystupuje jod v kladném oxidačním stavu I jako kation jodný I</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Jod se v přírodě vyskytuje pouze ve sloučeninách, elementární jod se v přírodě nenalézá. Průměrný obsah jodu v zemské kůře je 0,045 %.</a:t>
            </a:r>
          </a:p>
          <a:p>
            <a:pPr algn="just"/>
            <a:r>
              <a:rPr lang="cs-CZ" sz="2000" dirty="0">
                <a:latin typeface="Arial" panose="020B0604020202020204" pitchFamily="34" charset="0"/>
                <a:cs typeface="Arial" panose="020B0604020202020204" pitchFamily="34" charset="0"/>
              </a:rPr>
              <a:t>  Zdrojem jodu je chilský ledek, ve kterém je jod přítomen jako jodičnan. </a:t>
            </a:r>
          </a:p>
          <a:p>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3063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152400" y="549277"/>
            <a:ext cx="8839200" cy="5318125"/>
          </a:xfrm>
        </p:spPr>
        <p:txBody>
          <a:bodyPr>
            <a:normAutofit fontScale="92500" lnSpcReduction="10000"/>
          </a:bodyPr>
          <a:lstStyle/>
          <a:p>
            <a:pPr eaLnBrk="1" hangingPunct="1">
              <a:lnSpc>
                <a:spcPct val="90000"/>
              </a:lnSpc>
              <a:buFont typeface="Wingdings" pitchFamily="2" charset="2"/>
              <a:buNone/>
            </a:pPr>
            <a:r>
              <a:rPr lang="en-GB" altLang="en-US" sz="2000" i="1" dirty="0">
                <a:latin typeface="Arial" panose="020B0604020202020204" pitchFamily="34" charset="0"/>
                <a:cs typeface="Arial" panose="020B0604020202020204" pitchFamily="34" charset="0"/>
              </a:rPr>
              <a:t>P</a:t>
            </a:r>
            <a:r>
              <a:rPr lang="cs-CZ" altLang="en-US" sz="2000" i="1" dirty="0">
                <a:latin typeface="Arial" panose="020B0604020202020204" pitchFamily="34" charset="0"/>
                <a:cs typeface="Arial" panose="020B0604020202020204" pitchFamily="34" charset="0"/>
              </a:rPr>
              <a:t>ř</a:t>
            </a:r>
            <a:r>
              <a:rPr lang="en-GB" altLang="en-US" sz="2000" i="1"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+ 5 HI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 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			4 HI + 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2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 I</a:t>
            </a:r>
            <a:r>
              <a:rPr lang="cs-CZ" altLang="en-US" sz="2000" baseline="-25000" dirty="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i="1" dirty="0" err="1">
                <a:latin typeface="Arial" panose="020B0604020202020204" pitchFamily="34" charset="0"/>
                <a:cs typeface="Arial" panose="020B0604020202020204" pitchFamily="34" charset="0"/>
              </a:rPr>
              <a:t>Výroba</a:t>
            </a:r>
            <a:r>
              <a:rPr lang="en-GB" altLang="en-US" sz="2000" i="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   1) z</a:t>
            </a:r>
            <a:r>
              <a:rPr lang="en-GB" altLang="en-US" sz="2000" dirty="0">
                <a:latin typeface="Arial" panose="020B0604020202020204" pitchFamily="34" charset="0"/>
                <a:cs typeface="Arial" panose="020B0604020202020204" pitchFamily="34" charset="0"/>
              </a:rPr>
              <a:t> mate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louh</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zpracování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chilského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ledku</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p</a:t>
            </a:r>
            <a:r>
              <a:rPr lang="cs-CZ" altLang="en-US" sz="2000" dirty="0" err="1">
                <a:latin typeface="Arial" panose="020B0604020202020204" pitchFamily="34" charset="0"/>
                <a:cs typeface="Arial" panose="020B0604020202020204" pitchFamily="34" charset="0"/>
              </a:rPr>
              <a:t>řidáním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si</a:t>
            </a:r>
            <a:r>
              <a:rPr lang="en-GB" altLang="en-US" sz="2000" dirty="0">
                <a:latin typeface="Arial" panose="020B0604020202020204" pitchFamily="34" charset="0"/>
                <a:cs typeface="Arial" panose="020B0604020202020204" pitchFamily="34" charset="0"/>
              </a:rPr>
              <a:t> HSO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 SO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2NaIO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+ 2NaHSO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+ 3Na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+ 5Na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endParaRPr lang="cs-CZ" altLang="en-US" sz="2000" baseline="-25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en-GB" altLang="en-US" sz="2000" baseline="-25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(IO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se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áste</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I</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který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reaguje</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nezreagovaným</a:t>
            </a:r>
            <a:r>
              <a:rPr lang="en-GB" altLang="en-US" sz="2000" dirty="0">
                <a:latin typeface="Arial" panose="020B0604020202020204" pitchFamily="34" charset="0"/>
                <a:cs typeface="Arial" panose="020B0604020202020204" pitchFamily="34" charset="0"/>
              </a:rPr>
              <a:t> IO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   2) z popela z mořských chaluh a některých naftových vod obsahujících jodidy. Výroba jodu z jodidů se provádí oxidací jodičnany, chromany nebo oxidem manganičitým v kyselém prostředí:</a:t>
            </a:r>
          </a:p>
          <a:p>
            <a:pPr marL="0" indent="0">
              <a:buNone/>
            </a:pPr>
            <a:r>
              <a:rPr lang="cs-CZ" sz="2000" dirty="0">
                <a:latin typeface="Arial" panose="020B0604020202020204" pitchFamily="34" charset="0"/>
                <a:cs typeface="Arial" panose="020B0604020202020204" pitchFamily="34" charset="0"/>
              </a:rPr>
              <a:t>	2NaI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MnO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+ 2NaHSO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MnSO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8443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609602"/>
            <a:ext cx="8686800"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Největší využití nalézá jod a jeho sloučeniny v lékařství jako desinfekce a zejména jako laboratorní činidlo pro celou řadu analytických metod (oxidimetrie, jodometrie). </a:t>
            </a:r>
          </a:p>
          <a:p>
            <a:pPr algn="just"/>
            <a:r>
              <a:rPr lang="cs-CZ" sz="2000" dirty="0">
                <a:latin typeface="Arial" panose="020B0604020202020204" pitchFamily="34" charset="0"/>
                <a:cs typeface="Arial" panose="020B0604020202020204" pitchFamily="34" charset="0"/>
              </a:rPr>
              <a:t>V nukleární medicíně má klíčový význam pro diagnostiku a terapii onemocnění štítné žlázy radiojód </a:t>
            </a:r>
            <a:r>
              <a:rPr lang="cs-CZ" sz="2000" baseline="30000" dirty="0">
                <a:latin typeface="Arial" panose="020B0604020202020204" pitchFamily="34" charset="0"/>
                <a:cs typeface="Arial" panose="020B0604020202020204" pitchFamily="34" charset="0"/>
              </a:rPr>
              <a:t>131</a:t>
            </a:r>
            <a:r>
              <a:rPr lang="cs-CZ" sz="2000" dirty="0">
                <a:latin typeface="Arial" panose="020B0604020202020204" pitchFamily="34" charset="0"/>
                <a:cs typeface="Arial" panose="020B0604020202020204" pitchFamily="34" charset="0"/>
              </a:rPr>
              <a:t>I </a:t>
            </a:r>
            <a:r>
              <a:rPr lang="cs-CZ" sz="2000" i="1" dirty="0">
                <a:latin typeface="Arial" panose="020B0604020202020204" pitchFamily="34" charset="0"/>
                <a:cs typeface="Arial" panose="020B0604020202020204" pitchFamily="34" charset="0"/>
              </a:rPr>
              <a:t>(T</a:t>
            </a:r>
            <a:r>
              <a:rPr lang="cs-CZ" sz="2000" i="1" baseline="-25000" dirty="0">
                <a:latin typeface="Arial" panose="020B0604020202020204" pitchFamily="34" charset="0"/>
                <a:cs typeface="Arial" panose="020B0604020202020204" pitchFamily="34" charset="0"/>
              </a:rPr>
              <a:t>1/2</a:t>
            </a:r>
            <a:r>
              <a:rPr lang="cs-CZ" sz="2000" i="1" dirty="0">
                <a:latin typeface="Arial" panose="020B0604020202020204" pitchFamily="34" charset="0"/>
                <a:cs typeface="Arial" panose="020B0604020202020204" pitchFamily="34" charset="0"/>
              </a:rPr>
              <a:t> = 8 dní)</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9794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3"/>
          </a:xfrm>
        </p:spPr>
        <p:txBody>
          <a:bodyPr>
            <a:normAutofit/>
          </a:bodyPr>
          <a:lstStyle/>
          <a:p>
            <a:r>
              <a:rPr lang="cs-CZ" sz="3200" b="1" dirty="0"/>
              <a:t>Endemická struma</a:t>
            </a:r>
          </a:p>
        </p:txBody>
      </p:sp>
      <p:pic>
        <p:nvPicPr>
          <p:cNvPr id="115714" name="Picture 2" descr="VÃ½sledek obrÃ¡zku pro thyroxin iod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322" y="2819402"/>
            <a:ext cx="3823993" cy="3353347"/>
          </a:xfrm>
          <a:prstGeom prst="rect">
            <a:avLst/>
          </a:prstGeom>
          <a:noFill/>
          <a:extLst>
            <a:ext uri="{909E8E84-426E-40DD-AFC4-6F175D3DCCD1}">
              <a14:hiddenFill xmlns:a14="http://schemas.microsoft.com/office/drawing/2010/main">
                <a:solidFill>
                  <a:srgbClr val="FFFFFF"/>
                </a:solidFill>
              </a14:hiddenFill>
            </a:ext>
          </a:extLst>
        </p:spPr>
      </p:pic>
      <p:pic>
        <p:nvPicPr>
          <p:cNvPr id="115716" name="Picture 4" descr="VÃ½sledek obrÃ¡zku pro stru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3" y="3266873"/>
            <a:ext cx="2402289" cy="2871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5099" y="1228638"/>
            <a:ext cx="8839200" cy="1323439"/>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Zvětšení štítné žlázy  důsledku  nedostatku jódu. Onemocnění bylo výrazně častější ve vnitrozemských oblastech oproti oblastem přímořským, kde potřeba jódu byla saturována díky jídelníčku bohatému na mořské ryby; tuto příčinu se podařilo odstranit obohacováním potravinářské soli jódem.</a:t>
            </a:r>
          </a:p>
        </p:txBody>
      </p:sp>
    </p:spTree>
    <p:extLst>
      <p:ext uri="{BB962C8B-B14F-4D97-AF65-F5344CB8AC3E}">
        <p14:creationId xmlns:p14="http://schemas.microsoft.com/office/powerpoint/2010/main" val="16845541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3060" y="249359"/>
            <a:ext cx="8229600" cy="685800"/>
          </a:xfrm>
        </p:spPr>
        <p:txBody>
          <a:bodyPr>
            <a:normAutofit/>
          </a:bodyPr>
          <a:lstStyle/>
          <a:p>
            <a:r>
              <a:rPr lang="cs-CZ" sz="3200" b="1" dirty="0"/>
              <a:t>Astat</a:t>
            </a:r>
          </a:p>
        </p:txBody>
      </p:sp>
      <p:sp>
        <p:nvSpPr>
          <p:cNvPr id="4" name="Obdélník 3"/>
          <p:cNvSpPr/>
          <p:nvPr/>
        </p:nvSpPr>
        <p:spPr>
          <a:xfrm>
            <a:off x="72957" y="1066800"/>
            <a:ext cx="89154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černá, tuhá látka, vzhledem i chováním podobná jodu. Zahříváním přechází na tmavě fialové páry.</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Astat nemá žádný stabilní izotop a v přírodě se vyskytuje jen v naprosto nepatrných množstvích jako člen některé z uranových, popř. thoriové rozpadové řady. Je známo cca 30 izotopů astatu, z nichž nejstabilnější </a:t>
            </a:r>
            <a:r>
              <a:rPr lang="cs-CZ" sz="2000" baseline="30000" dirty="0">
                <a:latin typeface="Arial" panose="020B0604020202020204" pitchFamily="34" charset="0"/>
                <a:cs typeface="Arial" panose="020B0604020202020204" pitchFamily="34" charset="0"/>
              </a:rPr>
              <a:t>210</a:t>
            </a:r>
            <a:r>
              <a:rPr lang="cs-CZ" sz="2000" dirty="0">
                <a:latin typeface="Arial" panose="020B0604020202020204" pitchFamily="34" charset="0"/>
                <a:cs typeface="Arial" panose="020B0604020202020204" pitchFamily="34" charset="0"/>
              </a:rPr>
              <a:t>At má poločas rozpadu 8,3 hodiny.</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Sloučeniny se velmi rychle rozpadají vlivem radioaktivity: </a:t>
            </a:r>
          </a:p>
          <a:p>
            <a:pPr algn="just"/>
            <a:endParaRPr lang="cs-CZ" sz="2000" dirty="0">
              <a:latin typeface="Arial" panose="020B0604020202020204" pitchFamily="34" charset="0"/>
              <a:cs typeface="Arial" panose="020B0604020202020204" pitchFamily="34" charset="0"/>
            </a:endParaRPr>
          </a:p>
          <a:p>
            <a:pPr algn="just"/>
            <a:r>
              <a:rPr lang="cs-CZ" sz="2000" dirty="0" err="1">
                <a:latin typeface="Arial" panose="020B0604020202020204" pitchFamily="34" charset="0"/>
                <a:cs typeface="Arial" panose="020B0604020202020204" pitchFamily="34" charset="0"/>
              </a:rPr>
              <a:t>Astatidy</a:t>
            </a:r>
            <a:r>
              <a:rPr lang="cs-CZ" sz="2000" dirty="0">
                <a:latin typeface="Arial" panose="020B0604020202020204" pitchFamily="34" charset="0"/>
                <a:cs typeface="Arial" panose="020B0604020202020204" pitchFamily="34" charset="0"/>
              </a:rPr>
              <a:t> As</a:t>
            </a:r>
            <a:r>
              <a:rPr lang="cs-CZ" sz="2000" baseline="30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astatid</a:t>
            </a:r>
            <a:r>
              <a:rPr lang="cs-CZ" sz="2000" dirty="0">
                <a:latin typeface="Arial" panose="020B0604020202020204" pitchFamily="34" charset="0"/>
                <a:cs typeface="Arial" panose="020B0604020202020204" pitchFamily="34" charset="0"/>
              </a:rPr>
              <a:t> sodný </a:t>
            </a:r>
            <a:r>
              <a:rPr lang="cs-CZ" sz="2000" dirty="0" err="1">
                <a:latin typeface="Arial" panose="020B0604020202020204" pitchFamily="34" charset="0"/>
                <a:cs typeface="Arial" panose="020B0604020202020204" pitchFamily="34" charset="0"/>
              </a:rPr>
              <a:t>NaAt</a:t>
            </a:r>
            <a:r>
              <a:rPr lang="cs-CZ" sz="2000" dirty="0">
                <a:latin typeface="Arial" panose="020B0604020202020204" pitchFamily="34" charset="0"/>
                <a:cs typeface="Arial" panose="020B0604020202020204" pitchFamily="34" charset="0"/>
              </a:rPr>
              <a:t>, hořečnatý MgAt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astatovodík</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HAt</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Silnými oxidačními činidly lze připravit </a:t>
            </a:r>
            <a:r>
              <a:rPr lang="cs-CZ" sz="2000" dirty="0" err="1">
                <a:latin typeface="Arial" panose="020B0604020202020204" pitchFamily="34" charset="0"/>
                <a:cs typeface="Arial" panose="020B0604020202020204" pitchFamily="34" charset="0"/>
              </a:rPr>
              <a:t>astatnany</a:t>
            </a:r>
            <a:r>
              <a:rPr lang="cs-CZ" sz="2000" dirty="0">
                <a:latin typeface="Arial" panose="020B0604020202020204" pitchFamily="34" charset="0"/>
                <a:cs typeface="Arial" panose="020B0604020202020204" pitchFamily="34" charset="0"/>
              </a:rPr>
              <a:t> AtO</a:t>
            </a:r>
            <a:r>
              <a:rPr lang="cs-CZ" sz="2000" baseline="30000" dirty="0">
                <a:latin typeface="Arial" panose="020B0604020202020204" pitchFamily="34" charset="0"/>
                <a:cs typeface="Arial" panose="020B0604020202020204" pitchFamily="34" charset="0"/>
              </a:rPr>
              <a:t>-1</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astatitany</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AtO</a:t>
            </a:r>
            <a:r>
              <a:rPr lang="cs-CZ" sz="2000" baseline="-25000" dirty="0">
                <a:latin typeface="Arial" panose="020B0604020202020204" pitchFamily="34" charset="0"/>
                <a:cs typeface="Arial" panose="020B0604020202020204" pitchFamily="34" charset="0"/>
              </a:rPr>
              <a:t>2</a:t>
            </a:r>
            <a:r>
              <a:rPr lang="cs-CZ" sz="2000" baseline="30000" dirty="0">
                <a:latin typeface="Arial" panose="020B0604020202020204" pitchFamily="34" charset="0"/>
                <a:cs typeface="Arial" panose="020B0604020202020204" pitchFamily="34" charset="0"/>
              </a:rPr>
              <a:t>-1</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astatičnany</a:t>
            </a:r>
            <a:r>
              <a:rPr lang="cs-CZ" sz="2000" dirty="0">
                <a:latin typeface="Arial" panose="020B0604020202020204" pitchFamily="34" charset="0"/>
                <a:cs typeface="Arial" panose="020B0604020202020204" pitchFamily="34" charset="0"/>
              </a:rPr>
              <a:t> AtO</a:t>
            </a:r>
            <a:r>
              <a:rPr lang="cs-CZ" sz="2000" baseline="-25000" dirty="0">
                <a:latin typeface="Arial" panose="020B0604020202020204" pitchFamily="34" charset="0"/>
                <a:cs typeface="Arial" panose="020B0604020202020204" pitchFamily="34" charset="0"/>
              </a:rPr>
              <a:t>3</a:t>
            </a:r>
            <a:r>
              <a:rPr lang="cs-CZ" sz="2000" baseline="30000" dirty="0">
                <a:latin typeface="Arial" panose="020B0604020202020204" pitchFamily="34" charset="0"/>
                <a:cs typeface="Arial" panose="020B0604020202020204" pitchFamily="34" charset="0"/>
              </a:rPr>
              <a:t>-1</a:t>
            </a:r>
            <a:r>
              <a:rPr lang="cs-CZ" sz="2000" dirty="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a:t>
            </a:r>
            <a:r>
              <a:rPr lang="cs-CZ" sz="2000" dirty="0" err="1">
                <a:latin typeface="Arial" panose="020B0604020202020204" pitchFamily="34" charset="0"/>
                <a:cs typeface="Arial" panose="020B0604020202020204" pitchFamily="34" charset="0"/>
              </a:rPr>
              <a:t>ostatnímy</a:t>
            </a:r>
            <a:r>
              <a:rPr lang="cs-CZ" sz="2000" dirty="0">
                <a:latin typeface="Arial" panose="020B0604020202020204" pitchFamily="34" charset="0"/>
                <a:cs typeface="Arial" panose="020B0604020202020204" pitchFamily="34" charset="0"/>
              </a:rPr>
              <a:t> halogeny tvoří fluorid </a:t>
            </a:r>
            <a:r>
              <a:rPr lang="cs-CZ" sz="2000" dirty="0" err="1">
                <a:latin typeface="Arial" panose="020B0604020202020204" pitchFamily="34" charset="0"/>
                <a:cs typeface="Arial" panose="020B0604020202020204" pitchFamily="34" charset="0"/>
              </a:rPr>
              <a:t>astatný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AtF</a:t>
            </a:r>
            <a:r>
              <a:rPr lang="cs-CZ" sz="2000" dirty="0">
                <a:latin typeface="Arial" panose="020B0604020202020204" pitchFamily="34" charset="0"/>
                <a:cs typeface="Arial" panose="020B0604020202020204" pitchFamily="34" charset="0"/>
              </a:rPr>
              <a:t>, chlorid </a:t>
            </a:r>
            <a:r>
              <a:rPr lang="cs-CZ" sz="2000" dirty="0" err="1">
                <a:latin typeface="Arial" panose="020B0604020202020204" pitchFamily="34" charset="0"/>
                <a:cs typeface="Arial" panose="020B0604020202020204" pitchFamily="34" charset="0"/>
              </a:rPr>
              <a:t>astatný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AtCl</a:t>
            </a:r>
            <a:r>
              <a:rPr lang="cs-CZ" sz="2000" dirty="0">
                <a:latin typeface="Arial" panose="020B0604020202020204" pitchFamily="34" charset="0"/>
                <a:cs typeface="Arial" panose="020B0604020202020204" pitchFamily="34" charset="0"/>
              </a:rPr>
              <a:t> a jodid </a:t>
            </a:r>
            <a:r>
              <a:rPr lang="cs-CZ" sz="2000" dirty="0" err="1">
                <a:latin typeface="Arial" panose="020B0604020202020204" pitchFamily="34" charset="0"/>
                <a:cs typeface="Arial" panose="020B0604020202020204" pitchFamily="34" charset="0"/>
              </a:rPr>
              <a:t>astatný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AtI</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6400800" y="533400"/>
            <a:ext cx="2111860" cy="369332"/>
          </a:xfrm>
          <a:prstGeom prst="rect">
            <a:avLst/>
          </a:prstGeom>
        </p:spPr>
        <p:txBody>
          <a:bodyPr wrap="none">
            <a:spAutoFit/>
          </a:bodyPr>
          <a:lstStyle/>
          <a:p>
            <a:r>
              <a:rPr lang="cs-CZ" dirty="0"/>
              <a:t>[</a:t>
            </a:r>
            <a:r>
              <a:rPr lang="cs-CZ" dirty="0" err="1"/>
              <a:t>Xe</a:t>
            </a:r>
            <a:r>
              <a:rPr lang="cs-CZ" dirty="0"/>
              <a:t>] 4f</a:t>
            </a:r>
            <a:r>
              <a:rPr lang="cs-CZ" baseline="30000" dirty="0"/>
              <a:t>14</a:t>
            </a:r>
            <a:r>
              <a:rPr lang="cs-CZ" dirty="0"/>
              <a:t> 5d</a:t>
            </a:r>
            <a:r>
              <a:rPr lang="cs-CZ" baseline="30000" dirty="0"/>
              <a:t>10</a:t>
            </a:r>
            <a:r>
              <a:rPr lang="cs-CZ" dirty="0"/>
              <a:t> 6s</a:t>
            </a:r>
            <a:r>
              <a:rPr lang="cs-CZ" baseline="30000" dirty="0"/>
              <a:t>2</a:t>
            </a:r>
            <a:r>
              <a:rPr lang="cs-CZ" dirty="0"/>
              <a:t> 6p</a:t>
            </a:r>
            <a:r>
              <a:rPr lang="cs-CZ" baseline="30000" dirty="0"/>
              <a:t>5</a:t>
            </a:r>
            <a:endParaRPr lang="cs-CZ" dirty="0"/>
          </a:p>
        </p:txBody>
      </p:sp>
    </p:spTree>
    <p:extLst>
      <p:ext uri="{BB962C8B-B14F-4D97-AF65-F5344CB8AC3E}">
        <p14:creationId xmlns:p14="http://schemas.microsoft.com/office/powerpoint/2010/main" val="33825234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274638"/>
            <a:ext cx="8229600" cy="792163"/>
          </a:xfrm>
        </p:spPr>
        <p:txBody>
          <a:bodyPr>
            <a:normAutofit/>
          </a:bodyPr>
          <a:lstStyle/>
          <a:p>
            <a:pPr eaLnBrk="1" hangingPunct="1"/>
            <a:r>
              <a:rPr lang="cs-CZ" altLang="en-US" sz="3200" b="1" dirty="0">
                <a:latin typeface="Times New Roman" pitchFamily="18" charset="0"/>
              </a:rPr>
              <a:t>Sloučeniny halogenů</a:t>
            </a:r>
          </a:p>
        </p:txBody>
      </p:sp>
      <p:sp>
        <p:nvSpPr>
          <p:cNvPr id="12292" name="Rectangle 3"/>
          <p:cNvSpPr>
            <a:spLocks noGrp="1" noChangeArrowheads="1"/>
          </p:cNvSpPr>
          <p:nvPr>
            <p:ph idx="1"/>
          </p:nvPr>
        </p:nvSpPr>
        <p:spPr>
          <a:xfrm>
            <a:off x="152400" y="1219200"/>
            <a:ext cx="8839200" cy="5334000"/>
          </a:xfrm>
        </p:spPr>
        <p:txBody>
          <a:bodyPr>
            <a:normAutofit/>
          </a:bodyPr>
          <a:lstStyle/>
          <a:p>
            <a:pPr marL="0" indent="0">
              <a:buNone/>
            </a:pPr>
            <a:r>
              <a:rPr lang="cs-CZ" altLang="en-US" sz="2400" b="1" dirty="0">
                <a:latin typeface="Times New Roman" pitchFamily="18" charset="0"/>
              </a:rPr>
              <a:t>Halogenvodíky</a:t>
            </a:r>
          </a:p>
          <a:p>
            <a:pPr eaLnBrk="1" hangingPunct="1">
              <a:buFont typeface="Wingdings" pitchFamily="2" charset="2"/>
              <a:buNone/>
            </a:pPr>
            <a:r>
              <a:rPr lang="cs-CZ" altLang="en-US" sz="2400" dirty="0">
                <a:latin typeface="Times New Roman" pitchFamily="18" charset="0"/>
              </a:rPr>
              <a:t>	HF, </a:t>
            </a:r>
            <a:r>
              <a:rPr lang="cs-CZ" altLang="en-US" sz="2400" dirty="0" err="1">
                <a:latin typeface="Times New Roman" pitchFamily="18" charset="0"/>
              </a:rPr>
              <a:t>HCl</a:t>
            </a:r>
            <a:r>
              <a:rPr lang="cs-CZ" altLang="en-US" sz="2400" dirty="0">
                <a:latin typeface="Times New Roman" pitchFamily="18" charset="0"/>
              </a:rPr>
              <a:t>, </a:t>
            </a:r>
            <a:r>
              <a:rPr lang="cs-CZ" altLang="en-US" sz="2400" dirty="0" err="1">
                <a:latin typeface="Times New Roman" pitchFamily="18" charset="0"/>
              </a:rPr>
              <a:t>HBr</a:t>
            </a:r>
            <a:r>
              <a:rPr lang="cs-CZ" altLang="en-US" sz="2400" dirty="0">
                <a:latin typeface="Times New Roman" pitchFamily="18" charset="0"/>
              </a:rPr>
              <a:t>, HI</a:t>
            </a:r>
          </a:p>
          <a:p>
            <a:pPr eaLnBrk="1" hangingPunct="1">
              <a:buFont typeface="Wingdings" pitchFamily="2" charset="2"/>
              <a:buNone/>
            </a:pPr>
            <a:r>
              <a:rPr lang="cs-CZ" altLang="en-US" sz="2400" dirty="0">
                <a:latin typeface="Times New Roman" pitchFamily="18" charset="0"/>
              </a:rPr>
              <a:t>snadno zkapalnitelné, fyziologicky dráždivé, leptající, jedovaté plyny</a:t>
            </a:r>
          </a:p>
          <a:p>
            <a:pPr eaLnBrk="1" hangingPunct="1">
              <a:buFont typeface="Wingdings" pitchFamily="2" charset="2"/>
              <a:buNone/>
            </a:pPr>
            <a:r>
              <a:rPr lang="cs-CZ" altLang="en-US" sz="2400" dirty="0">
                <a:latin typeface="Times New Roman" pitchFamily="18" charset="0"/>
              </a:rPr>
              <a:t>	</a:t>
            </a:r>
          </a:p>
          <a:p>
            <a:pPr eaLnBrk="1" hangingPunct="1">
              <a:buFont typeface="Wingdings" pitchFamily="2" charset="2"/>
              <a:buNone/>
            </a:pPr>
            <a:endParaRPr lang="cs-CZ" altLang="en-US" sz="2400" dirty="0">
              <a:latin typeface="Times New Roman" pitchFamily="18" charset="0"/>
            </a:endParaRPr>
          </a:p>
          <a:p>
            <a:pPr eaLnBrk="1" hangingPunct="1">
              <a:buFont typeface="Wingdings" pitchFamily="2" charset="2"/>
              <a:buNone/>
            </a:pPr>
            <a:endParaRPr lang="cs-CZ" altLang="en-US" sz="2400" dirty="0">
              <a:latin typeface="Times New Roman" pitchFamily="18" charset="0"/>
            </a:endParaRPr>
          </a:p>
          <a:p>
            <a:pPr eaLnBrk="1" hangingPunct="1">
              <a:buFont typeface="Wingdings" pitchFamily="2" charset="2"/>
              <a:buNone/>
            </a:pPr>
            <a:endParaRPr lang="cs-CZ" altLang="en-US" sz="2400" dirty="0">
              <a:latin typeface="Times New Roman" pitchFamily="18" charset="0"/>
            </a:endParaRPr>
          </a:p>
          <a:p>
            <a:pPr eaLnBrk="1" hangingPunct="1">
              <a:buFont typeface="Wingdings" pitchFamily="2" charset="2"/>
              <a:buNone/>
            </a:pPr>
            <a:endParaRPr lang="cs-CZ" altLang="en-US" sz="2400" dirty="0">
              <a:latin typeface="Times New Roman" pitchFamily="18" charset="0"/>
            </a:endParaRPr>
          </a:p>
          <a:p>
            <a:pPr eaLnBrk="1" hangingPunct="1">
              <a:buFont typeface="Wingdings" pitchFamily="2" charset="2"/>
              <a:buNone/>
            </a:pPr>
            <a:endParaRPr lang="cs-CZ" altLang="en-US" sz="2400" dirty="0">
              <a:latin typeface="Times New Roman" pitchFamily="18" charset="0"/>
            </a:endParaRPr>
          </a:p>
        </p:txBody>
      </p:sp>
      <p:pic>
        <p:nvPicPr>
          <p:cNvPr id="78850" name="Picture 2" descr="VÃ½sledek obrÃ¡zku pro boiling points hydrogen hal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812" y="3162299"/>
            <a:ext cx="6640941"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19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ydrogen halide - Wikipedia">
            <a:extLst>
              <a:ext uri="{FF2B5EF4-FFF2-40B4-BE49-F238E27FC236}">
                <a16:creationId xmlns:a16="http://schemas.microsoft.com/office/drawing/2014/main" id="{EDAEF8B7-C62B-4A7F-A1B3-12230993F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05" y="4092383"/>
            <a:ext cx="3851496" cy="25596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41E8FE6-2EE0-41F2-AC82-CA886B31A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06" y="193477"/>
            <a:ext cx="4823812" cy="202406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C1675016-2626-4B9B-8841-B5132A53314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104" name="Picture 8">
            <a:extLst>
              <a:ext uri="{FF2B5EF4-FFF2-40B4-BE49-F238E27FC236}">
                <a16:creationId xmlns:a16="http://schemas.microsoft.com/office/drawing/2014/main" id="{D9C2FD5B-C476-413C-852C-B0D13EF9C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395" y="2896210"/>
            <a:ext cx="2837605" cy="106558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65C5CCED-AD0C-41C7-ACD0-81FB537A2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5194" y="193124"/>
            <a:ext cx="282892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33151C52-3DB5-4C05-B99D-7B8C87882D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843" y="4655910"/>
            <a:ext cx="3343276" cy="83304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4A946909-B4C4-4C6F-A90A-FCA2A9B1FA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0844" y="2050613"/>
            <a:ext cx="3343275" cy="232205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13CB3552-74D2-49B0-8632-0D02DDA456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5728098"/>
            <a:ext cx="4223737" cy="93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8439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228600" y="228600"/>
            <a:ext cx="8763000" cy="5867400"/>
          </a:xfrm>
        </p:spPr>
        <p:txBody>
          <a:bodyPr>
            <a:normAutofit/>
          </a:bodyPr>
          <a:lstStyle/>
          <a:p>
            <a:pPr marL="0" indent="0">
              <a:buNone/>
            </a:pPr>
            <a:r>
              <a:rPr lang="cs-CZ" altLang="en-US" sz="2000" dirty="0">
                <a:latin typeface="Arial" panose="020B0604020202020204" pitchFamily="34" charset="0"/>
                <a:cs typeface="Arial" panose="020B0604020202020204" pitchFamily="34" charset="0"/>
              </a:rPr>
              <a:t>snadno se rozpouštějí v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na roztoky </a:t>
            </a:r>
            <a:r>
              <a:rPr lang="cs-CZ" altLang="en-US" sz="2000" u="sng" dirty="0" err="1">
                <a:latin typeface="Arial" panose="020B0604020202020204" pitchFamily="34" charset="0"/>
                <a:cs typeface="Arial" panose="020B0604020202020204" pitchFamily="34" charset="0"/>
              </a:rPr>
              <a:t>halogenvodíkových</a:t>
            </a:r>
            <a:r>
              <a:rPr lang="cs-CZ" altLang="en-US" sz="2000" u="sng" dirty="0">
                <a:latin typeface="Arial" panose="020B0604020202020204" pitchFamily="34" charset="0"/>
                <a:cs typeface="Arial" panose="020B0604020202020204" pitchFamily="34" charset="0"/>
              </a:rPr>
              <a:t> kyselin</a:t>
            </a: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b="1" dirty="0" err="1">
                <a:latin typeface="Arial" panose="020B0604020202020204" pitchFamily="34" charset="0"/>
                <a:cs typeface="Arial" panose="020B0604020202020204" pitchFamily="34" charset="0"/>
              </a:rPr>
              <a:t>Halogenvodíkové</a:t>
            </a:r>
            <a:r>
              <a:rPr lang="cs-CZ" altLang="en-US" sz="2000" b="1" dirty="0">
                <a:latin typeface="Arial" panose="020B0604020202020204" pitchFamily="34" charset="0"/>
                <a:cs typeface="Arial" panose="020B0604020202020204" pitchFamily="34" charset="0"/>
              </a:rPr>
              <a:t> kyseliny- </a:t>
            </a:r>
            <a:r>
              <a:rPr lang="cs-CZ" altLang="en-US" sz="2000" dirty="0">
                <a:latin typeface="Arial" panose="020B0604020202020204" pitchFamily="34" charset="0"/>
                <a:cs typeface="Arial" panose="020B0604020202020204" pitchFamily="34" charset="0"/>
              </a:rPr>
              <a:t>odstupňovanou kyselost (vliv velikosti aniontu)</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HI je nejsilnější </a:t>
            </a:r>
            <a:r>
              <a:rPr lang="cs-CZ" altLang="en-US" sz="2000" dirty="0" err="1">
                <a:latin typeface="Arial" panose="020B0604020202020204" pitchFamily="34" charset="0"/>
                <a:cs typeface="Arial" panose="020B0604020202020204" pitchFamily="34" charset="0"/>
              </a:rPr>
              <a:t>halogenvodíková</a:t>
            </a:r>
            <a:r>
              <a:rPr lang="cs-CZ" altLang="en-US" sz="2000" dirty="0">
                <a:latin typeface="Arial" panose="020B0604020202020204" pitchFamily="34" charset="0"/>
                <a:cs typeface="Arial" panose="020B0604020202020204" pitchFamily="34" charset="0"/>
              </a:rPr>
              <a:t> kyselina</a:t>
            </a: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Klesající stálost vazby H-X se u </a:t>
            </a:r>
            <a:r>
              <a:rPr lang="cs-CZ" altLang="en-US" sz="2000" dirty="0" err="1">
                <a:latin typeface="Arial" panose="020B0604020202020204" pitchFamily="34" charset="0"/>
                <a:cs typeface="Arial" panose="020B0604020202020204" pitchFamily="34" charset="0"/>
              </a:rPr>
              <a:t>HBr</a:t>
            </a:r>
            <a:r>
              <a:rPr lang="cs-CZ" altLang="en-US" sz="2000" dirty="0">
                <a:latin typeface="Arial" panose="020B0604020202020204" pitchFamily="34" charset="0"/>
                <a:cs typeface="Arial" panose="020B0604020202020204" pitchFamily="34" charset="0"/>
              </a:rPr>
              <a:t> a HI projevuje též v snadném uvolnění halogenů a jejich redukční působení</a:t>
            </a:r>
          </a:p>
          <a:p>
            <a:pPr marL="0" indent="0">
              <a:buNone/>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err="1">
                <a:latin typeface="Arial" panose="020B0604020202020204" pitchFamily="34" charset="0"/>
                <a:cs typeface="Arial" panose="020B0604020202020204" pitchFamily="34" charset="0"/>
              </a:rPr>
              <a:t>HBr</a:t>
            </a:r>
            <a:r>
              <a:rPr lang="cs-CZ" altLang="en-US" sz="2000" dirty="0">
                <a:latin typeface="Arial" panose="020B0604020202020204" pitchFamily="34" charset="0"/>
                <a:cs typeface="Arial" panose="020B0604020202020204" pitchFamily="34" charset="0"/>
              </a:rPr>
              <a:t> a HI </a:t>
            </a:r>
            <a:r>
              <a:rPr lang="cs-CZ" altLang="en-US" sz="2000" u="sng" dirty="0">
                <a:latin typeface="Arial" panose="020B0604020202020204" pitchFamily="34" charset="0"/>
                <a:cs typeface="Arial" panose="020B0604020202020204" pitchFamily="34" charset="0"/>
              </a:rPr>
              <a:t>nelze připravit rozkladem alkalických halogenidů</a:t>
            </a:r>
            <a:r>
              <a:rPr lang="cs-CZ" altLang="en-US" sz="2000" dirty="0">
                <a:latin typeface="Arial" panose="020B0604020202020204" pitchFamily="34" charset="0"/>
                <a:cs typeface="Arial" panose="020B0604020202020204" pitchFamily="34" charset="0"/>
              </a:rPr>
              <a:t> např. </a:t>
            </a:r>
            <a:r>
              <a:rPr lang="cs-CZ" altLang="en-US" sz="2000" dirty="0" err="1">
                <a:latin typeface="Arial" panose="020B0604020202020204" pitchFamily="34" charset="0"/>
                <a:cs typeface="Arial" panose="020B0604020202020204" pitchFamily="34" charset="0"/>
              </a:rPr>
              <a:t>konc</a:t>
            </a:r>
            <a:r>
              <a:rPr lang="cs-CZ" altLang="en-US" sz="2000" dirty="0">
                <a:latin typeface="Arial" panose="020B0604020202020204" pitchFamily="34" charset="0"/>
                <a:cs typeface="Arial" panose="020B0604020202020204" pitchFamily="34" charset="0"/>
              </a:rPr>
              <a:t>.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vznikající </a:t>
            </a:r>
            <a:r>
              <a:rPr lang="cs-CZ" altLang="en-US" sz="2000" dirty="0" err="1">
                <a:latin typeface="Arial" panose="020B0604020202020204" pitchFamily="34" charset="0"/>
                <a:cs typeface="Arial" panose="020B0604020202020204" pitchFamily="34" charset="0"/>
              </a:rPr>
              <a:t>HBr</a:t>
            </a:r>
            <a:r>
              <a:rPr lang="cs-CZ" altLang="en-US" sz="2000" dirty="0">
                <a:latin typeface="Arial" panose="020B0604020202020204" pitchFamily="34" charset="0"/>
                <a:cs typeface="Arial" panose="020B0604020202020204" pitchFamily="34" charset="0"/>
              </a:rPr>
              <a:t> nebo HI redukuje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2HI +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SO</a:t>
            </a:r>
            <a:r>
              <a:rPr lang="cs-CZ" altLang="en-US" sz="2000" baseline="-25000" dirty="0">
                <a:latin typeface="Arial" panose="020B0604020202020204" pitchFamily="34" charset="0"/>
                <a:cs typeface="Arial" panose="020B0604020202020204" pitchFamily="34" charset="0"/>
              </a:rPr>
              <a:t>4 </a:t>
            </a:r>
            <a:r>
              <a:rPr lang="cs-CZ" altLang="en-US" sz="2000" dirty="0">
                <a:latin typeface="Arial" panose="020B0604020202020204" pitchFamily="34" charset="0"/>
                <a:cs typeface="Arial" panose="020B0604020202020204" pitchFamily="34" charset="0"/>
                <a:sym typeface="Symbol" pitchFamily="18" charset="2"/>
              </a:rPr>
              <a:t> I</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SO</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+ 2H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a:t>
            </a:r>
          </a:p>
        </p:txBody>
      </p:sp>
    </p:spTree>
    <p:extLst>
      <p:ext uri="{BB962C8B-B14F-4D97-AF65-F5344CB8AC3E}">
        <p14:creationId xmlns:p14="http://schemas.microsoft.com/office/powerpoint/2010/main" val="19810382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152400" y="228600"/>
            <a:ext cx="8915400" cy="6477000"/>
          </a:xfrm>
        </p:spPr>
        <p:txBody>
          <a:bodyPr>
            <a:normAutofit/>
          </a:bodyPr>
          <a:lstStyle/>
          <a:p>
            <a:pPr marL="0" indent="0" algn="ctr">
              <a:buNone/>
            </a:pPr>
            <a:r>
              <a:rPr lang="cs-CZ" altLang="en-US" sz="2000" b="1" dirty="0">
                <a:latin typeface="Arial" panose="020B0604020202020204" pitchFamily="34" charset="0"/>
                <a:cs typeface="Arial" panose="020B0604020202020204" pitchFamily="34" charset="0"/>
              </a:rPr>
              <a:t>Příprava halogenvodíků</a:t>
            </a:r>
          </a:p>
          <a:p>
            <a:pPr marL="0" indent="0">
              <a:buNone/>
            </a:pPr>
            <a:r>
              <a:rPr lang="cs-CZ" altLang="en-US" sz="2000" b="1" dirty="0">
                <a:latin typeface="Arial" panose="020B0604020202020204" pitchFamily="34" charset="0"/>
                <a:cs typeface="Arial" panose="020B0604020202020204" pitchFamily="34" charset="0"/>
              </a:rPr>
              <a:t>HF:</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F</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 2HF</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2F</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+ 2H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O  4HF + O</a:t>
            </a:r>
            <a:r>
              <a:rPr lang="cs-CZ" altLang="en-US" sz="2000" baseline="-25000" dirty="0">
                <a:latin typeface="Arial" panose="020B0604020202020204" pitchFamily="34" charset="0"/>
                <a:cs typeface="Arial" panose="020B0604020202020204" pitchFamily="34" charset="0"/>
                <a:sym typeface="Symbol" pitchFamily="18" charset="2"/>
              </a:rPr>
              <a:t>2</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CaF</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SO</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CaSO</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+ 2HF </a:t>
            </a:r>
          </a:p>
          <a:p>
            <a:pPr marL="0" indent="0">
              <a:buNone/>
            </a:pPr>
            <a:endParaRPr lang="cs-CZ" altLang="en-US" sz="2000" b="1" dirty="0">
              <a:latin typeface="Arial" panose="020B0604020202020204" pitchFamily="34" charset="0"/>
              <a:cs typeface="Arial" panose="020B0604020202020204" pitchFamily="34" charset="0"/>
              <a:sym typeface="Symbol" pitchFamily="18" charset="2"/>
            </a:endParaRPr>
          </a:p>
          <a:p>
            <a:pPr marL="0" indent="0">
              <a:buNone/>
            </a:pPr>
            <a:r>
              <a:rPr lang="cs-CZ" altLang="en-US" sz="2000" b="1" dirty="0" err="1">
                <a:latin typeface="Arial" panose="020B0604020202020204" pitchFamily="34" charset="0"/>
                <a:cs typeface="Arial" panose="020B0604020202020204" pitchFamily="34" charset="0"/>
                <a:sym typeface="Symbol" pitchFamily="18" charset="2"/>
              </a:rPr>
              <a:t>HCl</a:t>
            </a:r>
            <a:r>
              <a:rPr lang="cs-CZ" altLang="en-US" sz="2000" b="1" dirty="0">
                <a:latin typeface="Arial" panose="020B0604020202020204" pitchFamily="34" charset="0"/>
                <a:cs typeface="Arial" panose="020B0604020202020204" pitchFamily="34" charset="0"/>
                <a:sym typeface="Symbol" pitchFamily="18" charset="2"/>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err="1">
                <a:latin typeface="Arial" panose="020B0604020202020204" pitchFamily="34" charset="0"/>
                <a:cs typeface="Arial" panose="020B0604020202020204" pitchFamily="34" charset="0"/>
                <a:sym typeface="Symbol" pitchFamily="18" charset="2"/>
              </a:rPr>
              <a:t>NaCl</a:t>
            </a:r>
            <a:r>
              <a:rPr lang="cs-CZ" altLang="en-US" sz="2000" dirty="0">
                <a:latin typeface="Arial" panose="020B0604020202020204" pitchFamily="34" charset="0"/>
                <a:cs typeface="Arial" panose="020B0604020202020204" pitchFamily="34" charset="0"/>
                <a:sym typeface="Symbol" pitchFamily="18" charset="2"/>
              </a:rPr>
              <a:t> + 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SO</a:t>
            </a:r>
            <a:r>
              <a:rPr lang="cs-CZ" altLang="en-US" sz="2000" baseline="-25000" dirty="0">
                <a:latin typeface="Arial" panose="020B0604020202020204" pitchFamily="34" charset="0"/>
                <a:cs typeface="Arial" panose="020B0604020202020204" pitchFamily="34" charset="0"/>
                <a:sym typeface="Symbol" pitchFamily="18" charset="2"/>
              </a:rPr>
              <a:t>4</a:t>
            </a:r>
            <a:r>
              <a:rPr lang="cs-CZ" altLang="en-US" sz="2000" dirty="0">
                <a:latin typeface="Arial" panose="020B0604020202020204" pitchFamily="34" charset="0"/>
                <a:cs typeface="Arial" panose="020B0604020202020204" pitchFamily="34" charset="0"/>
                <a:sym typeface="Symbol" pitchFamily="18" charset="2"/>
              </a:rPr>
              <a:t>  </a:t>
            </a:r>
            <a:r>
              <a:rPr lang="cs-CZ" altLang="en-US" sz="2000" dirty="0" err="1">
                <a:latin typeface="Arial" panose="020B0604020202020204" pitchFamily="34" charset="0"/>
                <a:cs typeface="Arial" panose="020B0604020202020204" pitchFamily="34" charset="0"/>
                <a:sym typeface="Symbol" pitchFamily="18" charset="2"/>
              </a:rPr>
              <a:t>HCl</a:t>
            </a:r>
            <a:r>
              <a:rPr lang="cs-CZ" altLang="en-US" sz="2000" dirty="0">
                <a:latin typeface="Arial" panose="020B0604020202020204" pitchFamily="34" charset="0"/>
                <a:cs typeface="Arial" panose="020B0604020202020204" pitchFamily="34" charset="0"/>
                <a:sym typeface="Symbol" pitchFamily="18" charset="2"/>
              </a:rPr>
              <a:t> + NaHSO</a:t>
            </a:r>
            <a:r>
              <a:rPr lang="cs-CZ" altLang="en-US" sz="2000" baseline="-25000" dirty="0">
                <a:latin typeface="Arial" panose="020B0604020202020204" pitchFamily="34" charset="0"/>
                <a:cs typeface="Arial" panose="020B0604020202020204" pitchFamily="34" charset="0"/>
                <a:sym typeface="Symbol" pitchFamily="18" charset="2"/>
              </a:rPr>
              <a:t>4</a:t>
            </a:r>
          </a:p>
          <a:p>
            <a:pPr eaLnBrk="1" hangingPunct="1">
              <a:buFont typeface="Wingdings" pitchFamily="2" charset="2"/>
              <a:buNone/>
            </a:pPr>
            <a:r>
              <a:rPr lang="cs-CZ" altLang="en-US" sz="2000" baseline="-25000"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sym typeface="Symbol" pitchFamily="18" charset="2"/>
              </a:rPr>
              <a:t>(vytěsněním z chloridům méně těkavou kyselinou)</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H</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Cl</a:t>
            </a:r>
            <a:r>
              <a:rPr lang="cs-CZ" altLang="en-US" sz="2000" baseline="-25000" dirty="0">
                <a:latin typeface="Arial" panose="020B0604020202020204" pitchFamily="34" charset="0"/>
                <a:cs typeface="Arial" panose="020B0604020202020204" pitchFamily="34" charset="0"/>
                <a:sym typeface="Symbol" pitchFamily="18" charset="2"/>
              </a:rPr>
              <a:t>2</a:t>
            </a:r>
            <a:r>
              <a:rPr lang="cs-CZ" altLang="en-US" sz="2000" dirty="0">
                <a:latin typeface="Arial" panose="020B0604020202020204" pitchFamily="34" charset="0"/>
                <a:cs typeface="Arial" panose="020B0604020202020204" pitchFamily="34" charset="0"/>
                <a:sym typeface="Symbol" pitchFamily="18" charset="2"/>
              </a:rPr>
              <a:t>  2 </a:t>
            </a:r>
            <a:r>
              <a:rPr lang="cs-CZ" altLang="en-US" sz="2000" dirty="0" err="1">
                <a:latin typeface="Arial" panose="020B0604020202020204" pitchFamily="34" charset="0"/>
                <a:cs typeface="Arial" panose="020B0604020202020204" pitchFamily="34" charset="0"/>
                <a:sym typeface="Symbol" pitchFamily="18" charset="2"/>
              </a:rPr>
              <a:t>HCl</a:t>
            </a:r>
            <a:r>
              <a:rPr lang="cs-CZ" altLang="en-US" sz="2000" dirty="0">
                <a:latin typeface="Arial" panose="020B0604020202020204" pitchFamily="34" charset="0"/>
                <a:cs typeface="Arial" panose="020B0604020202020204" pitchFamily="34" charset="0"/>
                <a:sym typeface="Symbol" pitchFamily="18" charset="2"/>
              </a:rPr>
              <a:t>  (akt. uhlí, T= 140</a:t>
            </a:r>
            <a:r>
              <a:rPr lang="cs-CZ" altLang="en-US" sz="2000" baseline="30000" dirty="0">
                <a:latin typeface="Arial" panose="020B0604020202020204" pitchFamily="34" charset="0"/>
                <a:cs typeface="Arial" panose="020B0604020202020204" pitchFamily="34" charset="0"/>
                <a:sym typeface="Symbol" pitchFamily="18" charset="2"/>
              </a:rPr>
              <a:t>0</a:t>
            </a:r>
            <a:r>
              <a:rPr lang="cs-CZ" altLang="en-US" sz="2000" dirty="0">
                <a:latin typeface="Arial" panose="020B0604020202020204" pitchFamily="34" charset="0"/>
                <a:cs typeface="Arial" panose="020B0604020202020204" pitchFamily="34" charset="0"/>
                <a:sym typeface="Symbol" pitchFamily="18" charset="2"/>
              </a:rPr>
              <a:t>C)</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 nutná značná opatrnost, třaskavá chlorová směs, vybuchuje po ohřevu či UV světlem v důsledku řetěz. reakce:</a:t>
            </a:r>
          </a:p>
          <a:p>
            <a:pPr>
              <a:lnSpc>
                <a:spcPct val="80000"/>
              </a:lnSpc>
              <a:buNone/>
            </a:pPr>
            <a:r>
              <a:rPr lang="cs-CZ" altLang="en-US" sz="2000" dirty="0">
                <a:latin typeface="Arial" panose="020B0604020202020204" pitchFamily="34" charset="0"/>
                <a:cs typeface="Arial" panose="020B0604020202020204" pitchFamily="34" charset="0"/>
              </a:rPr>
              <a:t>				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energie </a:t>
            </a:r>
            <a:r>
              <a:rPr lang="cs-CZ" altLang="en-US" sz="2000" dirty="0">
                <a:latin typeface="Arial" panose="020B0604020202020204" pitchFamily="34" charset="0"/>
                <a:cs typeface="Arial" panose="020B0604020202020204" pitchFamily="34" charset="0"/>
                <a:sym typeface="Symbol" pitchFamily="18" charset="2"/>
              </a:rPr>
              <a:t> 2 Cl</a:t>
            </a:r>
            <a:r>
              <a:rPr lang="cs-CZ" altLang="en-US" sz="2000" b="1" baseline="30000" dirty="0">
                <a:latin typeface="Arial" panose="020B0604020202020204" pitchFamily="34" charset="0"/>
                <a:cs typeface="Arial" panose="020B0604020202020204" pitchFamily="34" charset="0"/>
                <a:sym typeface="Symbol" pitchFamily="18" charset="2"/>
              </a:rPr>
              <a:t>.</a:t>
            </a:r>
          </a:p>
          <a:p>
            <a:pPr>
              <a:lnSpc>
                <a:spcPct val="80000"/>
              </a:lnSpc>
              <a:buNone/>
            </a:pPr>
            <a:r>
              <a:rPr lang="cs-CZ" altLang="en-US" sz="2000" b="1" baseline="30000"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sym typeface="Symbol" pitchFamily="18" charset="2"/>
              </a:rPr>
              <a:t>Cl</a:t>
            </a:r>
            <a:r>
              <a:rPr lang="cs-CZ" altLang="en-US" sz="2000" b="1" baseline="30000"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rPr>
              <a:t>+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err="1">
                <a:latin typeface="Arial" panose="020B0604020202020204" pitchFamily="34" charset="0"/>
                <a:cs typeface="Arial" panose="020B0604020202020204" pitchFamily="34" charset="0"/>
                <a:sym typeface="Symbol" pitchFamily="18" charset="2"/>
              </a:rPr>
              <a:t>HCl</a:t>
            </a:r>
            <a:r>
              <a:rPr lang="cs-CZ" altLang="en-US" sz="2000" dirty="0">
                <a:latin typeface="Arial" panose="020B0604020202020204" pitchFamily="34" charset="0"/>
                <a:cs typeface="Arial" panose="020B0604020202020204" pitchFamily="34" charset="0"/>
                <a:sym typeface="Symbol" pitchFamily="18" charset="2"/>
              </a:rPr>
              <a:t> + H</a:t>
            </a:r>
            <a:r>
              <a:rPr lang="cs-CZ" altLang="en-US" sz="2000" b="1" baseline="30000" dirty="0">
                <a:latin typeface="Arial" panose="020B0604020202020204" pitchFamily="34" charset="0"/>
                <a:cs typeface="Arial" panose="020B0604020202020204" pitchFamily="34" charset="0"/>
                <a:sym typeface="Symbol" pitchFamily="18" charset="2"/>
              </a:rPr>
              <a:t>.</a:t>
            </a:r>
          </a:p>
          <a:p>
            <a:pPr>
              <a:lnSpc>
                <a:spcPct val="80000"/>
              </a:lnSpc>
              <a:buNone/>
            </a:pPr>
            <a:r>
              <a:rPr lang="cs-CZ" altLang="en-US" sz="2000" b="1" baseline="30000"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sym typeface="Symbol" pitchFamily="18" charset="2"/>
              </a:rPr>
              <a:t>H</a:t>
            </a:r>
            <a:r>
              <a:rPr lang="cs-CZ" altLang="en-US" sz="2000" b="1" baseline="30000"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rPr>
              <a:t>+ Cl</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err="1">
                <a:latin typeface="Arial" panose="020B0604020202020204" pitchFamily="34" charset="0"/>
                <a:cs typeface="Arial" panose="020B0604020202020204" pitchFamily="34" charset="0"/>
                <a:sym typeface="Symbol" pitchFamily="18" charset="2"/>
              </a:rPr>
              <a:t>HCl</a:t>
            </a:r>
            <a:r>
              <a:rPr lang="cs-CZ" altLang="en-US" sz="2000" dirty="0">
                <a:latin typeface="Arial" panose="020B0604020202020204" pitchFamily="34" charset="0"/>
                <a:cs typeface="Arial" panose="020B0604020202020204" pitchFamily="34" charset="0"/>
                <a:sym typeface="Symbol" pitchFamily="18" charset="2"/>
              </a:rPr>
              <a:t> + Cl</a:t>
            </a:r>
            <a:r>
              <a:rPr lang="cs-CZ" altLang="en-US" sz="2000" b="1" baseline="30000" dirty="0">
                <a:latin typeface="Arial" panose="020B0604020202020204" pitchFamily="34" charset="0"/>
                <a:cs typeface="Arial" panose="020B0604020202020204" pitchFamily="34" charset="0"/>
                <a:sym typeface="Symbol" pitchFamily="18" charset="2"/>
              </a:rPr>
              <a:t>.</a:t>
            </a:r>
          </a:p>
          <a:p>
            <a:pPr>
              <a:lnSpc>
                <a:spcPct val="80000"/>
              </a:lnSpc>
              <a:buNone/>
            </a:pPr>
            <a:r>
              <a:rPr lang="cs-CZ" altLang="en-US" sz="2000" b="1" baseline="30000" dirty="0">
                <a:latin typeface="Arial" panose="020B0604020202020204" pitchFamily="34" charset="0"/>
                <a:cs typeface="Arial" panose="020B0604020202020204" pitchFamily="34" charset="0"/>
                <a:sym typeface="Symbol" pitchFamily="18" charset="2"/>
              </a:rPr>
              <a:t>     </a:t>
            </a:r>
            <a:r>
              <a:rPr lang="cs-CZ" altLang="en-US" sz="2000" baseline="30000" dirty="0">
                <a:latin typeface="Arial" panose="020B0604020202020204" pitchFamily="34" charset="0"/>
                <a:cs typeface="Arial" panose="020B0604020202020204" pitchFamily="34" charset="0"/>
                <a:sym typeface="Symbol" pitchFamily="18" charset="2"/>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sym typeface="Symbol" pitchFamily="18" charset="2"/>
            </a:endParaRPr>
          </a:p>
        </p:txBody>
      </p:sp>
    </p:spTree>
    <p:extLst>
      <p:ext uri="{BB962C8B-B14F-4D97-AF65-F5344CB8AC3E}">
        <p14:creationId xmlns:p14="http://schemas.microsoft.com/office/powerpoint/2010/main" val="1396708087"/>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1745</TotalTime>
  <Words>15876</Words>
  <Application>Microsoft Office PowerPoint</Application>
  <PresentationFormat>Předvádění na obrazovce (4:3)</PresentationFormat>
  <Paragraphs>1464</Paragraphs>
  <Slides>192</Slides>
  <Notes>4</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2</vt:i4>
      </vt:variant>
      <vt:variant>
        <vt:lpstr>Nadpisy snímků</vt:lpstr>
      </vt:variant>
      <vt:variant>
        <vt:i4>192</vt:i4>
      </vt:variant>
    </vt:vector>
  </HeadingPairs>
  <TitlesOfParts>
    <vt:vector size="203" baseType="lpstr">
      <vt:lpstr>Arial</vt:lpstr>
      <vt:lpstr>Arial</vt:lpstr>
      <vt:lpstr>Calibri</vt:lpstr>
      <vt:lpstr>Calibri Light</vt:lpstr>
      <vt:lpstr>Open Sans</vt:lpstr>
      <vt:lpstr>Source Sans Pro</vt:lpstr>
      <vt:lpstr>Times New Roman</vt:lpstr>
      <vt:lpstr>Wingdings</vt:lpstr>
      <vt:lpstr>Motiv Office</vt:lpstr>
      <vt:lpstr>Photo Editor Photo</vt:lpstr>
      <vt:lpstr>CS ChemDraw Drawing</vt:lpstr>
      <vt:lpstr>Prezentace aplikace PowerPoint</vt:lpstr>
      <vt:lpstr>Prezentace aplikace PowerPoint</vt:lpstr>
      <vt:lpstr>Prezentace aplikace PowerPoint</vt:lpstr>
      <vt:lpstr>Atomární vodík (1s1)</vt:lpstr>
      <vt:lpstr>Svařování atomárním vodíkem</vt:lpstr>
      <vt:lpstr>Prezentace aplikace PowerPoint</vt:lpstr>
      <vt:lpstr>Vodíkový kation H+   (1s0)</vt:lpstr>
      <vt:lpstr>Hydridový anion H-   (1s2) </vt:lpstr>
      <vt:lpstr>H2</vt:lpstr>
      <vt:lpstr>Spinové izomery vodíku</vt:lpstr>
      <vt:lpstr>Příprava</vt:lpstr>
      <vt:lpstr>Prezentace aplikace PowerPoint</vt:lpstr>
      <vt:lpstr>Prezentace aplikace PowerPoint</vt:lpstr>
      <vt:lpstr>Prezentace aplikace PowerPoint</vt:lpstr>
      <vt:lpstr>Prezentace aplikace PowerPoint</vt:lpstr>
      <vt:lpstr>Průmyslové využití H2</vt:lpstr>
      <vt:lpstr>Prezentace aplikace PowerPoint</vt:lpstr>
      <vt:lpstr>Prezentace aplikace PowerPoint</vt:lpstr>
      <vt:lpstr>Kapalný vodík</vt:lpstr>
      <vt:lpstr>„Kovový“ vodík</vt:lpstr>
      <vt:lpstr>Reakce vodíku</vt:lpstr>
      <vt:lpstr>Prezentace aplikace PowerPoint</vt:lpstr>
      <vt:lpstr>Hydridy</vt:lpstr>
      <vt:lpstr>Hydridy</vt:lpstr>
      <vt:lpstr>Prezentace aplikace PowerPoint</vt:lpstr>
      <vt:lpstr>Prezentace aplikace PowerPoint</vt:lpstr>
      <vt:lpstr>Prezentace aplikace PowerPoint</vt:lpstr>
      <vt:lpstr>Prezentace aplikace PowerPoint</vt:lpstr>
      <vt:lpstr>Nickel–metal hydride battery</vt:lpstr>
      <vt:lpstr>Prezentace aplikace PowerPoint</vt:lpstr>
      <vt:lpstr>Třístředová dvouelektronová vazba</vt:lpstr>
      <vt:lpstr>Polymerní hydridy</vt:lpstr>
      <vt:lpstr>Prezentace aplikace PowerPoint</vt:lpstr>
      <vt:lpstr>Prezentace aplikace PowerPoint</vt:lpstr>
      <vt:lpstr>Prezentace aplikace PowerPoint</vt:lpstr>
      <vt:lpstr>Deuterium 2H</vt:lpstr>
      <vt:lpstr>Deuterovaná léčiva</vt:lpstr>
      <vt:lpstr>Tritium 3H</vt:lpstr>
      <vt:lpstr>Tritium</vt:lpstr>
      <vt:lpstr>Vodíková bomba</vt:lpstr>
      <vt:lpstr>Prezentace aplikace PowerPoint</vt:lpstr>
      <vt:lpstr>Prezentace aplikace PowerPoint</vt:lpstr>
      <vt:lpstr>Prezentace aplikace PowerPoint</vt:lpstr>
      <vt:lpstr>Vzácné plyny</vt:lpstr>
      <vt:lpstr>Prezentace aplikace PowerPoint</vt:lpstr>
      <vt:lpstr>Prezentace aplikace PowerPoint</vt:lpstr>
      <vt:lpstr>Helium</vt:lpstr>
      <vt:lpstr>Helium</vt:lpstr>
      <vt:lpstr>Helium</vt:lpstr>
      <vt:lpstr>Kapalné helium</vt:lpstr>
      <vt:lpstr>Prezentace aplikace PowerPoint</vt:lpstr>
      <vt:lpstr>Prezentace aplikace PowerPoint</vt:lpstr>
      <vt:lpstr>Sloučeniny helia</vt:lpstr>
      <vt:lpstr>Neon</vt:lpstr>
      <vt:lpstr>Prezentace aplikace PowerPoint</vt:lpstr>
      <vt:lpstr>Argon</vt:lpstr>
      <vt:lpstr>Prezentace aplikace PowerPoint</vt:lpstr>
      <vt:lpstr>Krypton</vt:lpstr>
      <vt:lpstr>Prezentace aplikace PowerPoint</vt:lpstr>
      <vt:lpstr>Prezentace aplikace PowerPoint</vt:lpstr>
      <vt:lpstr>Xenon</vt:lpstr>
      <vt:lpstr>Prezentace aplikace PowerPoint</vt:lpstr>
      <vt:lpstr>Prezentace aplikace PowerPoint</vt:lpstr>
      <vt:lpstr>Prezentace aplikace PowerPoint</vt:lpstr>
      <vt:lpstr>Prezentace aplikace PowerPoint</vt:lpstr>
      <vt:lpstr>Radon</vt:lpstr>
      <vt:lpstr>Radon</vt:lpstr>
      <vt:lpstr>Prezentace aplikace PowerPoint</vt:lpstr>
      <vt:lpstr>Prezentace aplikace PowerPoint</vt:lpstr>
      <vt:lpstr>Radonová mapa ČR</vt:lpstr>
      <vt:lpstr>Halogeny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Fluor</vt:lpstr>
      <vt:lpstr>Prezentace aplikace PowerPoint</vt:lpstr>
      <vt:lpstr>Prezentace aplikace PowerPoint</vt:lpstr>
      <vt:lpstr>Prezentace aplikace PowerPoint</vt:lpstr>
      <vt:lpstr>Prezentace aplikace PowerPoint</vt:lpstr>
      <vt:lpstr>Chlor</vt:lpstr>
      <vt:lpstr>Prezentace aplikace PowerPoint</vt:lpstr>
      <vt:lpstr>Prezentace aplikace PowerPoint</vt:lpstr>
      <vt:lpstr>Válečné použití chloru</vt:lpstr>
      <vt:lpstr>Brom</vt:lpstr>
      <vt:lpstr>Prezentace aplikace PowerPoint</vt:lpstr>
      <vt:lpstr>Jod</vt:lpstr>
      <vt:lpstr>Prezentace aplikace PowerPoint</vt:lpstr>
      <vt:lpstr>Prezentace aplikace PowerPoint</vt:lpstr>
      <vt:lpstr>Prezentace aplikace PowerPoint</vt:lpstr>
      <vt:lpstr>Prezentace aplikace PowerPoint</vt:lpstr>
      <vt:lpstr>Endemická struma</vt:lpstr>
      <vt:lpstr>Astat</vt:lpstr>
      <vt:lpstr>Sloučeniny halogenů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Kovalentní halogenidy uhlíku</vt:lpstr>
      <vt:lpstr>Prezentace aplikace PowerPoint</vt:lpstr>
      <vt:lpstr>Prezentace aplikace PowerPoint</vt:lpstr>
      <vt:lpstr>Prezentace aplikace PowerPoint</vt:lpstr>
      <vt:lpstr>Prezentace aplikace PowerPoint</vt:lpstr>
      <vt:lpstr>Fluoridy v zubní pastě</vt:lpstr>
      <vt:lpstr>Interhalogenové sloučeniny</vt:lpstr>
      <vt:lpstr>Prezentace aplikace PowerPoint</vt:lpstr>
      <vt:lpstr>Prezentace aplikace PowerPoint</vt:lpstr>
      <vt:lpstr>Acidobazické chování oxokyselin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Chalkogeny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Singletový kyslík</vt:lpstr>
      <vt:lpstr>Přechody mezi základními a excitovanými stavy O2 </vt:lpstr>
      <vt:lpstr>(Foto)generace singletového kyslíku                                      </vt:lpstr>
      <vt:lpstr>Prezentace aplikace PowerPoint</vt:lpstr>
      <vt:lpstr>Prezentace aplikace PowerPoint</vt:lpstr>
      <vt:lpstr>Prezentace aplikace PowerPoint</vt:lpstr>
      <vt:lpstr>Prezentace aplikace PowerPoint</vt:lpstr>
      <vt:lpstr>Prezentace aplikace PowerPoint</vt:lpstr>
      <vt:lpstr>Ozon (trikyslík O3)</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Troposférický ozon</vt:lpstr>
      <vt:lpstr>Poměr 18O/16O</vt:lpstr>
      <vt:lpstr>Síra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Vulkanizace kaučuku</vt:lpstr>
      <vt:lpstr>Selen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Tellur</vt:lpstr>
      <vt:lpstr>Prezentace aplikace PowerPoint</vt:lpstr>
      <vt:lpstr>Prezentace aplikace PowerPoint</vt:lpstr>
      <vt:lpstr>Polonium</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79</cp:revision>
  <dcterms:created xsi:type="dcterms:W3CDTF">2020-02-11T22:13:27Z</dcterms:created>
  <dcterms:modified xsi:type="dcterms:W3CDTF">2023-03-21T15:37:35Z</dcterms:modified>
</cp:coreProperties>
</file>