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8"/>
  </p:notesMasterIdLst>
  <p:sldIdLst>
    <p:sldId id="358" r:id="rId2"/>
    <p:sldId id="495" r:id="rId3"/>
    <p:sldId id="369" r:id="rId4"/>
    <p:sldId id="370" r:id="rId5"/>
    <p:sldId id="371" r:id="rId6"/>
    <p:sldId id="382" r:id="rId7"/>
    <p:sldId id="404" r:id="rId8"/>
    <p:sldId id="480" r:id="rId9"/>
    <p:sldId id="478" r:id="rId10"/>
    <p:sldId id="477" r:id="rId11"/>
    <p:sldId id="390" r:id="rId12"/>
    <p:sldId id="486" r:id="rId13"/>
    <p:sldId id="405" r:id="rId14"/>
    <p:sldId id="372" r:id="rId15"/>
    <p:sldId id="373" r:id="rId16"/>
    <p:sldId id="383" r:id="rId17"/>
    <p:sldId id="374" r:id="rId18"/>
    <p:sldId id="384" r:id="rId19"/>
    <p:sldId id="403" r:id="rId20"/>
    <p:sldId id="375" r:id="rId21"/>
    <p:sldId id="481" r:id="rId22"/>
    <p:sldId id="484" r:id="rId23"/>
    <p:sldId id="376" r:id="rId24"/>
    <p:sldId id="377" r:id="rId25"/>
    <p:sldId id="378" r:id="rId26"/>
    <p:sldId id="379" r:id="rId27"/>
    <p:sldId id="410" r:id="rId28"/>
    <p:sldId id="407" r:id="rId29"/>
    <p:sldId id="417" r:id="rId30"/>
    <p:sldId id="406" r:id="rId31"/>
    <p:sldId id="408" r:id="rId32"/>
    <p:sldId id="411" r:id="rId33"/>
    <p:sldId id="479" r:id="rId34"/>
    <p:sldId id="380" r:id="rId35"/>
    <p:sldId id="483" r:id="rId36"/>
    <p:sldId id="485" r:id="rId37"/>
    <p:sldId id="409" r:id="rId38"/>
    <p:sldId id="418" r:id="rId39"/>
    <p:sldId id="497" r:id="rId40"/>
    <p:sldId id="493" r:id="rId41"/>
    <p:sldId id="421" r:id="rId42"/>
    <p:sldId id="422" r:id="rId43"/>
    <p:sldId id="490" r:id="rId44"/>
    <p:sldId id="468" r:id="rId45"/>
    <p:sldId id="424" r:id="rId46"/>
    <p:sldId id="261" r:id="rId47"/>
    <p:sldId id="262" r:id="rId48"/>
    <p:sldId id="489" r:id="rId49"/>
    <p:sldId id="425" r:id="rId50"/>
    <p:sldId id="263" r:id="rId51"/>
    <p:sldId id="343" r:id="rId52"/>
    <p:sldId id="469" r:id="rId53"/>
    <p:sldId id="427" r:id="rId54"/>
    <p:sldId id="492" r:id="rId55"/>
    <p:sldId id="331" r:id="rId56"/>
    <p:sldId id="428" r:id="rId57"/>
    <p:sldId id="491" r:id="rId58"/>
    <p:sldId id="429" r:id="rId59"/>
    <p:sldId id="266" r:id="rId60"/>
    <p:sldId id="430" r:id="rId61"/>
    <p:sldId id="431" r:id="rId62"/>
    <p:sldId id="432" r:id="rId63"/>
    <p:sldId id="339" r:id="rId64"/>
    <p:sldId id="470" r:id="rId65"/>
    <p:sldId id="330" r:id="rId66"/>
    <p:sldId id="433" r:id="rId67"/>
    <p:sldId id="268" r:id="rId68"/>
    <p:sldId id="328" r:id="rId69"/>
    <p:sldId id="269" r:id="rId70"/>
    <p:sldId id="270" r:id="rId71"/>
    <p:sldId id="332" r:id="rId72"/>
    <p:sldId id="471" r:id="rId73"/>
    <p:sldId id="434" r:id="rId74"/>
    <p:sldId id="333" r:id="rId75"/>
    <p:sldId id="334" r:id="rId76"/>
    <p:sldId id="335" r:id="rId77"/>
    <p:sldId id="271" r:id="rId78"/>
    <p:sldId id="272" r:id="rId79"/>
    <p:sldId id="273" r:id="rId80"/>
    <p:sldId id="348" r:id="rId81"/>
    <p:sldId id="329" r:id="rId82"/>
    <p:sldId id="435" r:id="rId83"/>
    <p:sldId id="498" r:id="rId84"/>
    <p:sldId id="500" r:id="rId85"/>
    <p:sldId id="353" r:id="rId86"/>
    <p:sldId id="275" r:id="rId87"/>
    <p:sldId id="276" r:id="rId88"/>
    <p:sldId id="496" r:id="rId89"/>
    <p:sldId id="277" r:id="rId90"/>
    <p:sldId id="278" r:id="rId91"/>
    <p:sldId id="505" r:id="rId92"/>
    <p:sldId id="279" r:id="rId93"/>
    <p:sldId id="502" r:id="rId94"/>
    <p:sldId id="327" r:id="rId95"/>
    <p:sldId id="503" r:id="rId96"/>
    <p:sldId id="280" r:id="rId97"/>
    <p:sldId id="281" r:id="rId98"/>
    <p:sldId id="282" r:id="rId99"/>
    <p:sldId id="283" r:id="rId100"/>
    <p:sldId id="350" r:id="rId101"/>
    <p:sldId id="284" r:id="rId102"/>
    <p:sldId id="326" r:id="rId103"/>
    <p:sldId id="285" r:id="rId104"/>
    <p:sldId id="298" r:id="rId105"/>
    <p:sldId id="286" r:id="rId106"/>
    <p:sldId id="287" r:id="rId107"/>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14" autoAdjust="0"/>
    <p:restoredTop sz="94660"/>
  </p:normalViewPr>
  <p:slideViewPr>
    <p:cSldViewPr>
      <p:cViewPr varScale="1">
        <p:scale>
          <a:sx n="62" d="100"/>
          <a:sy n="62" d="100"/>
        </p:scale>
        <p:origin x="1392"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2093A5-4911-4C9B-B3B9-424A48680DF3}" type="datetimeFigureOut">
              <a:rPr lang="cs-CZ" smtClean="0"/>
              <a:t>25.04.2023</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0713F6-735A-4CE0-840F-DC5A5D1A5FE7}" type="slidenum">
              <a:rPr lang="cs-CZ" smtClean="0"/>
              <a:t>‹#›</a:t>
            </a:fld>
            <a:endParaRPr lang="cs-CZ"/>
          </a:p>
        </p:txBody>
      </p:sp>
    </p:spTree>
    <p:extLst>
      <p:ext uri="{BB962C8B-B14F-4D97-AF65-F5344CB8AC3E}">
        <p14:creationId xmlns:p14="http://schemas.microsoft.com/office/powerpoint/2010/main" val="1305085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20713F6-735A-4CE0-840F-DC5A5D1A5FE7}" type="slidenum">
              <a:rPr lang="cs-CZ" smtClean="0"/>
              <a:t>11</a:t>
            </a:fld>
            <a:endParaRPr lang="cs-CZ"/>
          </a:p>
        </p:txBody>
      </p:sp>
    </p:spTree>
    <p:extLst>
      <p:ext uri="{BB962C8B-B14F-4D97-AF65-F5344CB8AC3E}">
        <p14:creationId xmlns:p14="http://schemas.microsoft.com/office/powerpoint/2010/main" val="1960203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20713F6-735A-4CE0-840F-DC5A5D1A5FE7}" type="slidenum">
              <a:rPr lang="cs-CZ" smtClean="0"/>
              <a:t>39</a:t>
            </a:fld>
            <a:endParaRPr lang="cs-CZ"/>
          </a:p>
        </p:txBody>
      </p:sp>
    </p:spTree>
    <p:extLst>
      <p:ext uri="{BB962C8B-B14F-4D97-AF65-F5344CB8AC3E}">
        <p14:creationId xmlns:p14="http://schemas.microsoft.com/office/powerpoint/2010/main" val="1214603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49067A27-E1AF-4E7D-9A1E-C94C45B69EA3}" type="datetimeFigureOut">
              <a:rPr lang="cs-CZ" smtClean="0"/>
              <a:t>25.04.2023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3935477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49067A27-E1AF-4E7D-9A1E-C94C45B69EA3}" type="datetimeFigureOut">
              <a:rPr lang="cs-CZ" smtClean="0"/>
              <a:t>25.04.2023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5548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49067A27-E1AF-4E7D-9A1E-C94C45B69EA3}" type="datetimeFigureOut">
              <a:rPr lang="cs-CZ" smtClean="0"/>
              <a:t>25.04.2023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3398604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49067A27-E1AF-4E7D-9A1E-C94C45B69EA3}" type="datetimeFigureOut">
              <a:rPr lang="cs-CZ" smtClean="0"/>
              <a:t>25.04.2023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3603185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49067A27-E1AF-4E7D-9A1E-C94C45B69EA3}" type="datetimeFigureOut">
              <a:rPr lang="cs-CZ" smtClean="0"/>
              <a:t>25.04.2023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4268499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49067A27-E1AF-4E7D-9A1E-C94C45B69EA3}" type="datetimeFigureOut">
              <a:rPr lang="cs-CZ" smtClean="0"/>
              <a:t>25.04.2023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10536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49067A27-E1AF-4E7D-9A1E-C94C45B69EA3}" type="datetimeFigureOut">
              <a:rPr lang="cs-CZ" smtClean="0"/>
              <a:t>25.04.2023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1230081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49067A27-E1AF-4E7D-9A1E-C94C45B69EA3}" type="datetimeFigureOut">
              <a:rPr lang="cs-CZ" smtClean="0"/>
              <a:t>25.04.2023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942680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9067A27-E1AF-4E7D-9A1E-C94C45B69EA3}" type="datetimeFigureOut">
              <a:rPr lang="cs-CZ" smtClean="0"/>
              <a:t>25.04.2023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298514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49067A27-E1AF-4E7D-9A1E-C94C45B69EA3}" type="datetimeFigureOut">
              <a:rPr lang="cs-CZ" smtClean="0"/>
              <a:t>25.04.2023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1772139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49067A27-E1AF-4E7D-9A1E-C94C45B69EA3}" type="datetimeFigureOut">
              <a:rPr lang="cs-CZ" smtClean="0"/>
              <a:t>25.04.2023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19934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067A27-E1AF-4E7D-9A1E-C94C45B69EA3}" type="datetimeFigureOut">
              <a:rPr lang="cs-CZ" smtClean="0"/>
              <a:t>25.04.2023</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0B8113-14E0-4972-924B-057BE66B75E3}" type="slidenum">
              <a:rPr lang="cs-CZ" smtClean="0"/>
              <a:t>‹#›</a:t>
            </a:fld>
            <a:endParaRPr lang="cs-CZ"/>
          </a:p>
        </p:txBody>
      </p:sp>
    </p:spTree>
    <p:extLst>
      <p:ext uri="{BB962C8B-B14F-4D97-AF65-F5344CB8AC3E}">
        <p14:creationId xmlns:p14="http://schemas.microsoft.com/office/powerpoint/2010/main" val="4220917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image" Target="../media/image3.jpeg"/><Relationship Id="rId2" Type="http://schemas.openxmlformats.org/officeDocument/2006/relationships/hyperlink" Target="https://commons.wikimedia.org/wiki/File:Pouring_liquid_mercury_bionerd.jpg" TargetMode="External"/><Relationship Id="rId1" Type="http://schemas.openxmlformats.org/officeDocument/2006/relationships/slideLayout" Target="../slideLayouts/slideLayout7.xml"/><Relationship Id="rId6" Type="http://schemas.openxmlformats.org/officeDocument/2006/relationships/hyperlink" Target="https://commons.wikimedia.org/wiki/File:Zinc_fragment_sublimed_and_1cm3_cube.jpg" TargetMode="External"/><Relationship Id="rId5" Type="http://schemas.openxmlformats.org/officeDocument/2006/relationships/image" Target="../media/image2.jpeg"/><Relationship Id="rId4" Type="http://schemas.openxmlformats.org/officeDocument/2006/relationships/hyperlink" Target="https://commons.wikimedia.org/wiki/File:Cadmium-crystal_bar.jpg" TargetMode="Externa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100.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hyperlink" Target="http://www.prvky.com/1.html"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commons.wikimedia.org/wiki/File:NiCd_various.jpg" TargetMode="External"/><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commons.wikimedia.org/wiki/File:Leuchtstofflampen-chtaube050409.jpg"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emf"/><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png"/><Relationship Id="rId9" Type="http://schemas.openxmlformats.org/officeDocument/2006/relationships/image" Target="../media/image76.jpeg"/></Relationships>
</file>

<file path=ppt/slides/_rels/slide3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image" Target="../media/image95.gif"/><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4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jpeg"/></Relationships>
</file>

<file path=ppt/slides/_rels/slide5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5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vscht.cz/images/0!0/uzel/43148/0001~~808q0lMwdFTQVfBLzMs_0nt4YXFJZnKqQnHJ0ZmH1yYVJSpoGJsq5OVqKlQpFORn5KSmlCqUFCXmFedmFucdXquQmpOaXVKUn5dfdnilQm5mdlF-cXZ-QWYqAA.png" TargetMode="External"/><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6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jpeg"/><Relationship Id="rId4" Type="http://schemas.openxmlformats.org/officeDocument/2006/relationships/image" Target="../media/image121.jpeg"/></Relationships>
</file>

<file path=ppt/slides/_rels/slide6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jpeg"/></Relationships>
</file>

<file path=ppt/slides/_rels/slide66.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hyperlink" Target="https://aestheticwild.files.wordpress.com/2013/08/lycurgus-cup-1200x792.jpg" TargetMode="External"/><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7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png"/><Relationship Id="rId1" Type="http://schemas.openxmlformats.org/officeDocument/2006/relationships/slideLayout" Target="../slideLayouts/slideLayout2.xml"/><Relationship Id="rId4" Type="http://schemas.openxmlformats.org/officeDocument/2006/relationships/image" Target="../media/image139.jpeg"/></Relationships>
</file>

<file path=ppt/slides/_rels/slide7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hyperlink" Target="https://commons.wikimedia.org/wiki/File:NatCopper.jpg" TargetMode="External"/><Relationship Id="rId1" Type="http://schemas.openxmlformats.org/officeDocument/2006/relationships/slideLayout" Target="../slideLayouts/slideLayout2.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hyperlink" Target="https://commons.wikimedia.org/wiki/File:Gold-crystals.jpg" TargetMode="External"/></Relationships>
</file>

<file path=ppt/slides/_rels/slide75.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 Id="rId4" Type="http://schemas.openxmlformats.org/officeDocument/2006/relationships/image" Target="../media/image146.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48.gi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image" Target="../media/image156.jpeg"/><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jpeg"/></Relationships>
</file>

<file path=ppt/slides/_rels/slide9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png"/><Relationship Id="rId1" Type="http://schemas.openxmlformats.org/officeDocument/2006/relationships/slideLayout" Target="../slideLayouts/slideLayout2.xml"/><Relationship Id="rId4" Type="http://schemas.openxmlformats.org/officeDocument/2006/relationships/image" Target="../media/image166.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8.png"/><Relationship Id="rId7" Type="http://schemas.openxmlformats.org/officeDocument/2006/relationships/image" Target="../media/image172.jpeg"/><Relationship Id="rId2" Type="http://schemas.openxmlformats.org/officeDocument/2006/relationships/image" Target="../media/image167.png"/><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9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 Id="rId4" Type="http://schemas.openxmlformats.org/officeDocument/2006/relationships/image" Target="../media/image178.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Pouring liquid mercury bionerd.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3508" y="1793617"/>
            <a:ext cx="1872449" cy="202973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7691690" y="1143703"/>
            <a:ext cx="527709" cy="400110"/>
          </a:xfrm>
          <a:prstGeom prst="rect">
            <a:avLst/>
          </a:prstGeom>
          <a:noFill/>
        </p:spPr>
        <p:txBody>
          <a:bodyPr wrap="none" rtlCol="0">
            <a:spAutoFit/>
          </a:bodyPr>
          <a:lstStyle/>
          <a:p>
            <a:r>
              <a:rPr lang="cs-CZ" sz="2000" b="1" dirty="0" err="1">
                <a:latin typeface="Arial" panose="020B0604020202020204" pitchFamily="34" charset="0"/>
                <a:cs typeface="Arial" panose="020B0604020202020204" pitchFamily="34" charset="0"/>
              </a:rPr>
              <a:t>Hg</a:t>
            </a:r>
            <a:endParaRPr lang="cs-CZ" sz="2000" b="1" dirty="0">
              <a:latin typeface="Arial" panose="020B0604020202020204" pitchFamily="34" charset="0"/>
              <a:cs typeface="Arial" panose="020B0604020202020204" pitchFamily="34" charset="0"/>
            </a:endParaRPr>
          </a:p>
        </p:txBody>
      </p:sp>
      <p:pic>
        <p:nvPicPr>
          <p:cNvPr id="88066" name="Picture 2" descr="Kovové kadmium">
            <a:hlinkClick r:id="rId4" tooltip="Kovové kadmium"/>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9284" y="1770365"/>
            <a:ext cx="3132306" cy="202973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4958796" y="1236015"/>
            <a:ext cx="513282" cy="461665"/>
          </a:xfrm>
          <a:prstGeom prst="rect">
            <a:avLst/>
          </a:prstGeom>
          <a:noFill/>
        </p:spPr>
        <p:txBody>
          <a:bodyPr wrap="none" rtlCol="0">
            <a:spAutoFit/>
          </a:bodyPr>
          <a:lstStyle/>
          <a:p>
            <a:r>
              <a:rPr lang="cs-CZ" sz="2400" b="1" dirty="0"/>
              <a:t>Cd</a:t>
            </a:r>
          </a:p>
        </p:txBody>
      </p:sp>
      <p:pic>
        <p:nvPicPr>
          <p:cNvPr id="88068" name="Picture 4" descr="Zinc fragment sublimed and 1cm3 cube.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782352"/>
            <a:ext cx="3334966" cy="2041001"/>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1473714" y="1297570"/>
            <a:ext cx="497252" cy="461665"/>
          </a:xfrm>
          <a:prstGeom prst="rect">
            <a:avLst/>
          </a:prstGeom>
          <a:noFill/>
        </p:spPr>
        <p:txBody>
          <a:bodyPr wrap="none" rtlCol="0">
            <a:spAutoFit/>
          </a:bodyPr>
          <a:lstStyle/>
          <a:p>
            <a:r>
              <a:rPr lang="cs-CZ" sz="2400" b="1" dirty="0" err="1"/>
              <a:t>Zn</a:t>
            </a:r>
            <a:endParaRPr lang="cs-CZ" sz="2400" b="1" dirty="0"/>
          </a:p>
        </p:txBody>
      </p:sp>
      <p:sp>
        <p:nvSpPr>
          <p:cNvPr id="3" name="TextovéPole 2"/>
          <p:cNvSpPr txBox="1"/>
          <p:nvPr/>
        </p:nvSpPr>
        <p:spPr>
          <a:xfrm>
            <a:off x="3200400" y="228600"/>
            <a:ext cx="2306722" cy="707886"/>
          </a:xfrm>
          <a:prstGeom prst="rect">
            <a:avLst/>
          </a:prstGeom>
          <a:noFill/>
        </p:spPr>
        <p:txBody>
          <a:bodyPr wrap="none" rtlCol="0">
            <a:spAutoFit/>
          </a:bodyPr>
          <a:lstStyle/>
          <a:p>
            <a:r>
              <a:rPr lang="cs-CZ" sz="4000" b="1" dirty="0"/>
              <a:t>II. B prvky</a:t>
            </a:r>
          </a:p>
        </p:txBody>
      </p:sp>
      <p:pic>
        <p:nvPicPr>
          <p:cNvPr id="13316" name="Picture 4" descr="What are pseudo-transition elements in the periodic table ...">
            <a:extLst>
              <a:ext uri="{FF2B5EF4-FFF2-40B4-BE49-F238E27FC236}">
                <a16:creationId xmlns:a16="http://schemas.microsoft.com/office/drawing/2014/main" id="{9AF068AE-A9AA-4CA8-BCF7-1AFD608084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8796" y="4250907"/>
            <a:ext cx="4059504"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a:extLst>
              <a:ext uri="{FF2B5EF4-FFF2-40B4-BE49-F238E27FC236}">
                <a16:creationId xmlns:a16="http://schemas.microsoft.com/office/drawing/2014/main" id="{011DEAD3-D502-434C-9FEB-4D254408BCE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4419600"/>
            <a:ext cx="4343400" cy="895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092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Wurtzite crystal structure - Wikiwand">
            <a:extLst>
              <a:ext uri="{FF2B5EF4-FFF2-40B4-BE49-F238E27FC236}">
                <a16:creationId xmlns:a16="http://schemas.microsoft.com/office/drawing/2014/main" id="{4FC8F28B-9EE7-42B6-BF24-C73C6F57917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8319" y="152400"/>
            <a:ext cx="2729819" cy="3033132"/>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A8C145E2-A50A-4541-A79D-BF3222868888}"/>
              </a:ext>
            </a:extLst>
          </p:cNvPr>
          <p:cNvSpPr txBox="1"/>
          <p:nvPr/>
        </p:nvSpPr>
        <p:spPr>
          <a:xfrm flipH="1">
            <a:off x="375430" y="205087"/>
            <a:ext cx="1021081" cy="400110"/>
          </a:xfrm>
          <a:prstGeom prst="rect">
            <a:avLst/>
          </a:prstGeom>
          <a:noFill/>
        </p:spPr>
        <p:txBody>
          <a:bodyPr wrap="square" rtlCol="0">
            <a:spAutoFit/>
          </a:bodyPr>
          <a:lstStyle/>
          <a:p>
            <a:r>
              <a:rPr lang="cs-CZ" sz="2000" b="1" dirty="0" err="1"/>
              <a:t>wurtzit</a:t>
            </a:r>
            <a:endParaRPr lang="cs-CZ" sz="2000" b="1" dirty="0"/>
          </a:p>
        </p:txBody>
      </p:sp>
      <p:pic>
        <p:nvPicPr>
          <p:cNvPr id="14346" name="Picture 10" descr="Sphalerite Crystals Photograph by Natural History Museum ...">
            <a:extLst>
              <a:ext uri="{FF2B5EF4-FFF2-40B4-BE49-F238E27FC236}">
                <a16:creationId xmlns:a16="http://schemas.microsoft.com/office/drawing/2014/main" id="{F308B915-8C87-49D6-B8FF-3F99DC800E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4475" y="3886200"/>
            <a:ext cx="3524250" cy="2815484"/>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Wurtzite Chiverton Great Consols, Zelah, Cornwall, England ...">
            <a:extLst>
              <a:ext uri="{FF2B5EF4-FFF2-40B4-BE49-F238E27FC236}">
                <a16:creationId xmlns:a16="http://schemas.microsoft.com/office/drawing/2014/main" id="{73295033-5DA5-4400-AC08-EE25C5D9BB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4475" y="685800"/>
            <a:ext cx="3332976" cy="2499732"/>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06D4792D-29AA-41F2-A452-1A1A6112D362}"/>
              </a:ext>
            </a:extLst>
          </p:cNvPr>
          <p:cNvSpPr txBox="1"/>
          <p:nvPr/>
        </p:nvSpPr>
        <p:spPr>
          <a:xfrm flipH="1">
            <a:off x="405103" y="4095209"/>
            <a:ext cx="1021081" cy="400110"/>
          </a:xfrm>
          <a:prstGeom prst="rect">
            <a:avLst/>
          </a:prstGeom>
          <a:noFill/>
        </p:spPr>
        <p:txBody>
          <a:bodyPr wrap="square" rtlCol="0">
            <a:spAutoFit/>
          </a:bodyPr>
          <a:lstStyle/>
          <a:p>
            <a:r>
              <a:rPr lang="cs-CZ" sz="2000" b="1" dirty="0"/>
              <a:t>sfalerit</a:t>
            </a:r>
          </a:p>
        </p:txBody>
      </p:sp>
      <p:pic>
        <p:nvPicPr>
          <p:cNvPr id="14350" name="Picture 14">
            <a:extLst>
              <a:ext uri="{FF2B5EF4-FFF2-40B4-BE49-F238E27FC236}">
                <a16:creationId xmlns:a16="http://schemas.microsoft.com/office/drawing/2014/main" id="{783F3A4F-F471-456F-9337-D923D2D5304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1289" y="3733800"/>
            <a:ext cx="3083878" cy="2787103"/>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9DED2AEB-7A78-42E0-9C23-7D77BA867DBE}"/>
              </a:ext>
            </a:extLst>
          </p:cNvPr>
          <p:cNvSpPr txBox="1"/>
          <p:nvPr/>
        </p:nvSpPr>
        <p:spPr>
          <a:xfrm>
            <a:off x="208635" y="5493914"/>
            <a:ext cx="1533525" cy="923330"/>
          </a:xfrm>
          <a:prstGeom prst="rect">
            <a:avLst/>
          </a:prstGeom>
          <a:noFill/>
        </p:spPr>
        <p:txBody>
          <a:bodyPr wrap="square" rtlCol="0">
            <a:spAutoFit/>
          </a:bodyPr>
          <a:lstStyle/>
          <a:p>
            <a:r>
              <a:rPr lang="cs-CZ" dirty="0"/>
              <a:t>Kubická struktura (diamant)</a:t>
            </a:r>
          </a:p>
        </p:txBody>
      </p:sp>
      <p:sp>
        <p:nvSpPr>
          <p:cNvPr id="4" name="TextovéPole 3">
            <a:extLst>
              <a:ext uri="{FF2B5EF4-FFF2-40B4-BE49-F238E27FC236}">
                <a16:creationId xmlns:a16="http://schemas.microsoft.com/office/drawing/2014/main" id="{470EC255-A97E-41DE-93C9-147481921896}"/>
              </a:ext>
            </a:extLst>
          </p:cNvPr>
          <p:cNvSpPr txBox="1"/>
          <p:nvPr/>
        </p:nvSpPr>
        <p:spPr>
          <a:xfrm>
            <a:off x="402828" y="2609910"/>
            <a:ext cx="1827055" cy="646331"/>
          </a:xfrm>
          <a:prstGeom prst="rect">
            <a:avLst/>
          </a:prstGeom>
          <a:noFill/>
        </p:spPr>
        <p:txBody>
          <a:bodyPr wrap="square" rtlCol="0">
            <a:spAutoFit/>
          </a:bodyPr>
          <a:lstStyle/>
          <a:p>
            <a:r>
              <a:rPr lang="cs-CZ" dirty="0"/>
              <a:t>Hexagonální struktura</a:t>
            </a:r>
          </a:p>
        </p:txBody>
      </p:sp>
      <p:pic>
        <p:nvPicPr>
          <p:cNvPr id="6" name="Obrázek 5">
            <a:extLst>
              <a:ext uri="{FF2B5EF4-FFF2-40B4-BE49-F238E27FC236}">
                <a16:creationId xmlns:a16="http://schemas.microsoft.com/office/drawing/2014/main" id="{18F0A143-DB08-4A95-8DAF-B971325A5368}"/>
              </a:ext>
            </a:extLst>
          </p:cNvPr>
          <p:cNvPicPr>
            <a:picLocks noChangeAspect="1"/>
          </p:cNvPicPr>
          <p:nvPr/>
        </p:nvPicPr>
        <p:blipFill>
          <a:blip r:embed="rId6"/>
          <a:stretch>
            <a:fillRect/>
          </a:stretch>
        </p:blipFill>
        <p:spPr>
          <a:xfrm>
            <a:off x="220172" y="758584"/>
            <a:ext cx="1827055" cy="1733899"/>
          </a:xfrm>
          <a:prstGeom prst="rect">
            <a:avLst/>
          </a:prstGeom>
        </p:spPr>
      </p:pic>
    </p:spTree>
    <p:extLst>
      <p:ext uri="{BB962C8B-B14F-4D97-AF65-F5344CB8AC3E}">
        <p14:creationId xmlns:p14="http://schemas.microsoft.com/office/powerpoint/2010/main" val="9753340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763000" cy="1323439"/>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Značná část kobaltu je spotřebovávána na výrobu </a:t>
            </a:r>
            <a:r>
              <a:rPr lang="cs-CZ" sz="2000" b="1" dirty="0">
                <a:latin typeface="Arial" panose="020B0604020202020204" pitchFamily="34" charset="0"/>
                <a:cs typeface="Arial" panose="020B0604020202020204" pitchFamily="34" charset="0"/>
              </a:rPr>
              <a:t>lithium-iontových akumulátorů </a:t>
            </a:r>
            <a:r>
              <a:rPr lang="cs-CZ" sz="2000" dirty="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Li</a:t>
            </a:r>
            <a:r>
              <a:rPr lang="cs-CZ" sz="2000" dirty="0">
                <a:latin typeface="Arial" panose="020B0604020202020204" pitchFamily="34" charset="0"/>
                <a:cs typeface="Arial" panose="020B0604020202020204" pitchFamily="34" charset="0"/>
              </a:rPr>
              <a:t>-Ion), které pro svoji vysokou měrnou kapacitu přibližně 250 Wh/kg v posledních letech postupně prakticky vytlačily starší typy akumulátorů (</a:t>
            </a:r>
            <a:r>
              <a:rPr lang="cs-CZ" sz="2000" dirty="0" err="1">
                <a:latin typeface="Arial" panose="020B0604020202020204" pitchFamily="34" charset="0"/>
                <a:cs typeface="Arial" panose="020B0604020202020204" pitchFamily="34" charset="0"/>
              </a:rPr>
              <a:t>NiMH</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NiCd</a:t>
            </a:r>
            <a:r>
              <a:rPr lang="cs-CZ" sz="2000" dirty="0">
                <a:latin typeface="Arial" panose="020B0604020202020204" pitchFamily="34" charset="0"/>
                <a:cs typeface="Arial" panose="020B0604020202020204" pitchFamily="34" charset="0"/>
              </a:rPr>
              <a:t>) ze všech přenosných zařízení.</a:t>
            </a:r>
          </a:p>
        </p:txBody>
      </p:sp>
      <p:sp>
        <p:nvSpPr>
          <p:cNvPr id="8" name="TextovéPole 7">
            <a:extLst>
              <a:ext uri="{FF2B5EF4-FFF2-40B4-BE49-F238E27FC236}">
                <a16:creationId xmlns:a16="http://schemas.microsoft.com/office/drawing/2014/main" id="{0CB74C8A-616B-4C64-BD2C-80BA98760DB6}"/>
              </a:ext>
            </a:extLst>
          </p:cNvPr>
          <p:cNvSpPr txBox="1"/>
          <p:nvPr/>
        </p:nvSpPr>
        <p:spPr>
          <a:xfrm>
            <a:off x="152400" y="1752600"/>
            <a:ext cx="8763000" cy="1015663"/>
          </a:xfrm>
          <a:prstGeom prst="rect">
            <a:avLst/>
          </a:prstGeom>
          <a:noFill/>
        </p:spPr>
        <p:txBody>
          <a:bodyPr wrap="square">
            <a:spAutoFit/>
          </a:bodyPr>
          <a:lstStyle/>
          <a:p>
            <a:pPr algn="just"/>
            <a:r>
              <a:rPr lang="cs-CZ" sz="2000" dirty="0">
                <a:latin typeface="Arial" panose="020B0604020202020204" pitchFamily="34" charset="0"/>
                <a:cs typeface="Arial" panose="020B0604020202020204" pitchFamily="34" charset="0"/>
              </a:rPr>
              <a:t>Soli kobaltnaté i kobaltité jsou </a:t>
            </a:r>
            <a:r>
              <a:rPr lang="cs-CZ" sz="2000" b="1" dirty="0">
                <a:latin typeface="Arial" panose="020B0604020202020204" pitchFamily="34" charset="0"/>
                <a:cs typeface="Arial" panose="020B0604020202020204" pitchFamily="34" charset="0"/>
              </a:rPr>
              <a:t>barevné</a:t>
            </a:r>
            <a:r>
              <a:rPr lang="cs-CZ" sz="2000" dirty="0">
                <a:latin typeface="Arial" panose="020B0604020202020204" pitchFamily="34" charset="0"/>
                <a:cs typeface="Arial" panose="020B0604020202020204" pitchFamily="34" charset="0"/>
              </a:rPr>
              <a:t>, obvykle modré nebo červené. Přídavkem solí kobaltu do skloviny nebo keramické hmoty se docílí toho, že výsledný výrobek je po vytavení a vypálení trvale zbarven.  </a:t>
            </a:r>
          </a:p>
        </p:txBody>
      </p:sp>
      <p:pic>
        <p:nvPicPr>
          <p:cNvPr id="9" name="Picture 2" descr="Cobalt - The Chemistry Guru">
            <a:extLst>
              <a:ext uri="{FF2B5EF4-FFF2-40B4-BE49-F238E27FC236}">
                <a16:creationId xmlns:a16="http://schemas.microsoft.com/office/drawing/2014/main" id="{096C9D82-39EF-4D16-96FC-67B3ACD594C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2979098"/>
            <a:ext cx="2854656" cy="1605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0443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6200" y="76200"/>
            <a:ext cx="8915400" cy="6370975"/>
          </a:xfrm>
          <a:prstGeom prst="rect">
            <a:avLst/>
          </a:prstGeom>
        </p:spPr>
        <p:txBody>
          <a:bodyPr wrap="square">
            <a:spAutoFit/>
          </a:bodyPr>
          <a:lstStyle/>
          <a:p>
            <a:pPr algn="ctr"/>
            <a:r>
              <a:rPr lang="cs-CZ" sz="2800" b="1" dirty="0">
                <a:latin typeface="Arial" panose="020B0604020202020204" pitchFamily="34" charset="0"/>
                <a:cs typeface="Arial" panose="020B0604020202020204" pitchFamily="34" charset="0"/>
              </a:rPr>
              <a:t>Nikl</a:t>
            </a:r>
            <a:r>
              <a:rPr lang="cs-CZ" sz="2800" dirty="0">
                <a:latin typeface="Arial" panose="020B0604020202020204" pitchFamily="34" charset="0"/>
                <a:cs typeface="Arial" panose="020B0604020202020204" pitchFamily="34" charset="0"/>
              </a:rPr>
              <a:t> </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stříbrobílý, lesklý, kujný a tažný kov s </a:t>
            </a:r>
            <a:r>
              <a:rPr lang="cs-CZ" sz="2000" b="1" dirty="0">
                <a:latin typeface="Arial" panose="020B0604020202020204" pitchFamily="34" charset="0"/>
                <a:cs typeface="Arial" panose="020B0604020202020204" pitchFamily="34" charset="0"/>
              </a:rPr>
              <a:t>feromagnetickými vlastnostmi</a:t>
            </a:r>
            <a:r>
              <a:rPr lang="cs-CZ" sz="2000" dirty="0">
                <a:latin typeface="Arial" panose="020B0604020202020204" pitchFamily="34" charset="0"/>
                <a:cs typeface="Arial" panose="020B0604020202020204" pitchFamily="34" charset="0"/>
              </a:rPr>
              <a:t>. Kompaktní nikl za normálních podmínek dobře odolává vzduchu i vodě. Ve zředěných kyselinách se nikl velmi pomalu rozpouští za vzniku </a:t>
            </a:r>
            <a:r>
              <a:rPr lang="cs-CZ" sz="2000" u="sng"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vodíku</a:t>
            </a:r>
            <a:r>
              <a:rPr lang="cs-CZ" sz="2000" dirty="0">
                <a:latin typeface="Arial" panose="020B0604020202020204" pitchFamily="34" charset="0"/>
                <a:cs typeface="Arial" panose="020B0604020202020204" pitchFamily="34" charset="0"/>
              </a:rPr>
              <a:t> a nikelnaté soli příslušné kyseliny:</a:t>
            </a:r>
          </a:p>
          <a:p>
            <a:pPr algn="ctr"/>
            <a:r>
              <a:rPr lang="cs-CZ" sz="2000" dirty="0">
                <a:latin typeface="Arial" panose="020B0604020202020204" pitchFamily="34" charset="0"/>
                <a:cs typeface="Arial" panose="020B0604020202020204" pitchFamily="34" charset="0"/>
              </a:rPr>
              <a:t>Ni + 2HCl → NiCl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Koncentrovanou kyselinou dusičnou je nikl pasivován a nerozpouští se v ní, reakce se zředěnou kyselinou dusičnou probíhá bez vývoje vodíku:</a:t>
            </a:r>
          </a:p>
          <a:p>
            <a:pPr algn="ctr"/>
            <a:r>
              <a:rPr lang="cs-CZ" sz="2000" dirty="0">
                <a:latin typeface="Arial" panose="020B0604020202020204" pitchFamily="34" charset="0"/>
                <a:cs typeface="Arial" panose="020B0604020202020204" pitchFamily="34" charset="0"/>
              </a:rPr>
              <a:t>3Ni + 8HNO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3Ni(NO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+ 2NO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a:r>
              <a:rPr lang="cs-CZ" sz="2000" dirty="0">
                <a:latin typeface="Arial" panose="020B0604020202020204" pitchFamily="34" charset="0"/>
                <a:cs typeface="Arial" panose="020B0604020202020204" pitchFamily="34" charset="0"/>
              </a:rPr>
              <a:t>S taveninami alkalických hydroxidů reaguje za vzniku alkalických </a:t>
            </a:r>
            <a:r>
              <a:rPr lang="cs-CZ" sz="2000" b="1" dirty="0" err="1">
                <a:latin typeface="Arial" panose="020B0604020202020204" pitchFamily="34" charset="0"/>
                <a:cs typeface="Arial" panose="020B0604020202020204" pitchFamily="34" charset="0"/>
              </a:rPr>
              <a:t>niklitanů</a:t>
            </a:r>
            <a:r>
              <a:rPr lang="cs-CZ" sz="2000" dirty="0">
                <a:latin typeface="Arial" panose="020B0604020202020204" pitchFamily="34" charset="0"/>
                <a:cs typeface="Arial" panose="020B0604020202020204" pitchFamily="34" charset="0"/>
              </a:rPr>
              <a:t> [NiO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a:t>
            </a:r>
          </a:p>
          <a:p>
            <a:pPr algn="just"/>
            <a:r>
              <a:rPr lang="cs-CZ" sz="2000" dirty="0">
                <a:latin typeface="Arial" panose="020B0604020202020204" pitchFamily="34" charset="0"/>
                <a:cs typeface="Arial" panose="020B0604020202020204" pitchFamily="34" charset="0"/>
              </a:rPr>
              <a:t>   Za vyšších teplot se nikl přímo slučuje s fluorem, chlorem, bromem, sírou, antimonem, arsenem a fosforem. </a:t>
            </a:r>
          </a:p>
          <a:p>
            <a:pPr algn="just"/>
            <a:r>
              <a:rPr lang="cs-CZ" sz="2000" dirty="0">
                <a:latin typeface="Arial" panose="020B0604020202020204" pitchFamily="34" charset="0"/>
                <a:cs typeface="Arial" panose="020B0604020202020204" pitchFamily="34" charset="0"/>
              </a:rPr>
              <a:t>   Za laboratorní teploty reaguje s některými binárními sloučeninami fosforu, práškový nikl již od teploty 50°C reaguje s CO za vzniku těkavého </a:t>
            </a:r>
            <a:r>
              <a:rPr lang="cs-CZ" sz="2000" u="sng" dirty="0" err="1">
                <a:latin typeface="Arial" panose="020B0604020202020204" pitchFamily="34" charset="0"/>
                <a:cs typeface="Arial" panose="020B0604020202020204" pitchFamily="34" charset="0"/>
              </a:rPr>
              <a:t>tetrakarbonylu</a:t>
            </a:r>
            <a:r>
              <a:rPr lang="cs-CZ" sz="2000" dirty="0">
                <a:latin typeface="Arial" panose="020B0604020202020204" pitchFamily="34" charset="0"/>
                <a:cs typeface="Arial" panose="020B0604020202020204" pitchFamily="34" charset="0"/>
              </a:rPr>
              <a:t> [Ni(CO)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kompaktní kovový nikl reaguje za vyšších teplot s oxidem uhelnatým za vzniku černého </a:t>
            </a:r>
            <a:r>
              <a:rPr lang="cs-CZ" sz="2000" u="sng" dirty="0">
                <a:latin typeface="Arial" panose="020B0604020202020204" pitchFamily="34" charset="0"/>
                <a:cs typeface="Arial" panose="020B0604020202020204" pitchFamily="34" charset="0"/>
              </a:rPr>
              <a:t>karbidu</a:t>
            </a:r>
            <a:r>
              <a:rPr lang="cs-CZ" sz="2000" dirty="0">
                <a:latin typeface="Arial" panose="020B0604020202020204" pitchFamily="34" charset="0"/>
                <a:cs typeface="Arial" panose="020B0604020202020204" pitchFamily="34" charset="0"/>
              </a:rPr>
              <a:t> Ni</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 </a:t>
            </a:r>
          </a:p>
          <a:p>
            <a:pPr algn="just"/>
            <a:r>
              <a:rPr lang="cs-CZ" sz="2000" dirty="0">
                <a:latin typeface="Arial" panose="020B0604020202020204" pitchFamily="34" charset="0"/>
                <a:cs typeface="Arial" panose="020B0604020202020204" pitchFamily="34" charset="0"/>
              </a:rPr>
              <a:t>  Při teplotách nad 1200°C explozívně reaguje s </a:t>
            </a:r>
            <a:r>
              <a:rPr lang="cs-CZ" sz="2000" u="sng" dirty="0">
                <a:latin typeface="Arial" panose="020B0604020202020204" pitchFamily="34" charset="0"/>
                <a:cs typeface="Arial" panose="020B0604020202020204" pitchFamily="34" charset="0"/>
              </a:rPr>
              <a:t>hliníkem</a:t>
            </a:r>
            <a:r>
              <a:rPr lang="cs-CZ" sz="2000" dirty="0">
                <a:latin typeface="Arial" panose="020B0604020202020204" pitchFamily="34" charset="0"/>
                <a:cs typeface="Arial" panose="020B0604020202020204" pitchFamily="34" charset="0"/>
              </a:rPr>
              <a:t> za vzniku sloučenin </a:t>
            </a:r>
            <a:r>
              <a:rPr lang="cs-CZ" sz="2000" dirty="0" err="1">
                <a:latin typeface="Arial" panose="020B0604020202020204" pitchFamily="34" charset="0"/>
                <a:cs typeface="Arial" panose="020B0604020202020204" pitchFamily="34" charset="0"/>
              </a:rPr>
              <a:t>AlNi</a:t>
            </a:r>
            <a:r>
              <a:rPr lang="cs-CZ" sz="2000" dirty="0">
                <a:latin typeface="Arial" panose="020B0604020202020204" pitchFamily="34" charset="0"/>
                <a:cs typeface="Arial" panose="020B0604020202020204" pitchFamily="34" charset="0"/>
              </a:rPr>
              <a:t>, Al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Ni a Al</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Ni. </a:t>
            </a:r>
          </a:p>
        </p:txBody>
      </p:sp>
    </p:spTree>
    <p:extLst>
      <p:ext uri="{BB962C8B-B14F-4D97-AF65-F5344CB8AC3E}">
        <p14:creationId xmlns:p14="http://schemas.microsoft.com/office/powerpoint/2010/main" val="7456914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839200" cy="6247864"/>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S dusíkem nikl přímo nereaguje, nitrid Ni</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N je možné získat reakcí niklu s amoniakem při teplotě okolo 450°C:</a:t>
            </a:r>
          </a:p>
          <a:p>
            <a:pPr algn="ctr"/>
            <a:r>
              <a:rPr lang="cs-CZ" sz="2000" dirty="0">
                <a:latin typeface="Arial" panose="020B0604020202020204" pitchFamily="34" charset="0"/>
                <a:cs typeface="Arial" panose="020B0604020202020204" pitchFamily="34" charset="0"/>
              </a:rPr>
              <a:t>6Ni + 2NH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2Ni</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N + 3H</a:t>
            </a:r>
            <a:r>
              <a:rPr lang="cs-CZ" sz="2000" baseline="-25000" dirty="0">
                <a:latin typeface="Arial" panose="020B0604020202020204" pitchFamily="34" charset="0"/>
                <a:cs typeface="Arial" panose="020B0604020202020204" pitchFamily="34" charset="0"/>
              </a:rPr>
              <a:t>2</a:t>
            </a:r>
          </a:p>
          <a:p>
            <a:pPr algn="just"/>
            <a:endParaRPr lang="cs-CZ" sz="2000" baseline="-25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V přírodě se nikl vyskytuje jako ryzí kov a v rudách, často doprovázený kobaltem. Nikl je silně </a:t>
            </a:r>
            <a:r>
              <a:rPr lang="cs-CZ" sz="2000" dirty="0" err="1">
                <a:latin typeface="Arial" panose="020B0604020202020204" pitchFamily="34" charset="0"/>
                <a:cs typeface="Arial" panose="020B0604020202020204" pitchFamily="34" charset="0"/>
              </a:rPr>
              <a:t>chalkofilní</a:t>
            </a:r>
            <a:r>
              <a:rPr lang="cs-CZ" sz="2000" dirty="0">
                <a:latin typeface="Arial" panose="020B0604020202020204" pitchFamily="34" charset="0"/>
                <a:cs typeface="Arial" panose="020B0604020202020204" pitchFamily="34" charset="0"/>
              </a:rPr>
              <a:t> prvek, mezi jeho minerály proto výrazně převažují sulfidy: </a:t>
            </a:r>
            <a:r>
              <a:rPr lang="cs-CZ" sz="2000" b="1" dirty="0">
                <a:latin typeface="Arial" panose="020B0604020202020204" pitchFamily="34" charset="0"/>
                <a:cs typeface="Arial" panose="020B0604020202020204" pitchFamily="34" charset="0"/>
              </a:rPr>
              <a:t>nikelin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niccolit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NiAs</a:t>
            </a:r>
            <a:r>
              <a:rPr lang="cs-CZ" sz="2000"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breithauptit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NiSb</a:t>
            </a:r>
            <a:r>
              <a:rPr lang="cs-CZ" sz="2000" dirty="0">
                <a:latin typeface="Arial" panose="020B0604020202020204" pitchFamily="34" charset="0"/>
                <a:cs typeface="Arial" panose="020B0604020202020204" pitchFamily="34" charset="0"/>
              </a:rPr>
              <a:t> a </a:t>
            </a:r>
            <a:r>
              <a:rPr lang="cs-CZ" sz="2000" b="1" dirty="0">
                <a:latin typeface="Arial" panose="020B0604020202020204" pitchFamily="34" charset="0"/>
                <a:cs typeface="Arial" panose="020B0604020202020204" pitchFamily="34" charset="0"/>
              </a:rPr>
              <a:t>pentlandit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Ni,Fe</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9</a:t>
            </a:r>
            <a:r>
              <a:rPr lang="cs-CZ" sz="2000" dirty="0">
                <a:latin typeface="Arial" panose="020B0604020202020204" pitchFamily="34" charset="0"/>
                <a:cs typeface="Arial" panose="020B0604020202020204" pitchFamily="34" charset="0"/>
              </a:rPr>
              <a:t>S</a:t>
            </a:r>
            <a:r>
              <a:rPr lang="cs-CZ" sz="2000" baseline="-25000" dirty="0">
                <a:latin typeface="Arial" panose="020B0604020202020204" pitchFamily="34" charset="0"/>
                <a:cs typeface="Arial" panose="020B0604020202020204" pitchFamily="34" charset="0"/>
              </a:rPr>
              <a:t>8</a:t>
            </a:r>
            <a:r>
              <a:rPr lang="cs-CZ" sz="2000" dirty="0">
                <a:latin typeface="Arial" panose="020B0604020202020204" pitchFamily="34" charset="0"/>
                <a:cs typeface="Arial" panose="020B0604020202020204" pitchFamily="34" charset="0"/>
              </a:rPr>
              <a:t>. Pentlandit obsahuje obvykle vysoké příměsi ruthenia a je jeho nejdůležitějším zdrojem.</a:t>
            </a:r>
          </a:p>
          <a:p>
            <a:pPr algn="just"/>
            <a:endParaRPr lang="cs-CZ" sz="2000" baseline="-25000" dirty="0">
              <a:latin typeface="Arial" panose="020B0604020202020204" pitchFamily="34" charset="0"/>
              <a:cs typeface="Arial" panose="020B0604020202020204" pitchFamily="34" charset="0"/>
            </a:endParaRPr>
          </a:p>
          <a:p>
            <a:pPr algn="just"/>
            <a:endParaRPr lang="cs-CZ" sz="2000" baseline="-25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Nejběžnějším způsobem výroby ze sulfidických niklových rud je </a:t>
            </a:r>
            <a:r>
              <a:rPr lang="cs-CZ" sz="2000" b="1" dirty="0" err="1">
                <a:latin typeface="Arial" panose="020B0604020202020204" pitchFamily="34" charset="0"/>
                <a:cs typeface="Arial" panose="020B0604020202020204" pitchFamily="34" charset="0"/>
              </a:rPr>
              <a:t>Orfordův</a:t>
            </a:r>
            <a:r>
              <a:rPr lang="cs-CZ" sz="2000" b="1" dirty="0">
                <a:latin typeface="Arial" panose="020B0604020202020204" pitchFamily="34" charset="0"/>
                <a:cs typeface="Arial" panose="020B0604020202020204" pitchFamily="34" charset="0"/>
              </a:rPr>
              <a:t> proces výroby niklu</a:t>
            </a:r>
            <a:r>
              <a:rPr lang="cs-CZ" sz="2000" dirty="0">
                <a:latin typeface="Arial" panose="020B0604020202020204" pitchFamily="34" charset="0"/>
                <a:cs typeface="Arial" panose="020B0604020202020204" pitchFamily="34" charset="0"/>
              </a:rPr>
              <a:t>, který spočívá v tavení niklové rudy za přítomnosti síranu sodného a koksu. Nikl ze sulfidu přechází na oxid, který je následně redukován na surový kov:</a:t>
            </a:r>
          </a:p>
          <a:p>
            <a:pPr algn="ctr"/>
            <a:r>
              <a:rPr lang="cs-CZ" sz="2000" dirty="0">
                <a:latin typeface="Arial" panose="020B0604020202020204" pitchFamily="34" charset="0"/>
                <a:cs typeface="Arial" panose="020B0604020202020204" pitchFamily="34" charset="0"/>
              </a:rPr>
              <a:t>2Ni</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S</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+ 7O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6NiO + 4SO</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err="1">
                <a:latin typeface="Arial" panose="020B0604020202020204" pitchFamily="34" charset="0"/>
                <a:cs typeface="Arial" panose="020B0604020202020204" pitchFamily="34" charset="0"/>
              </a:rPr>
              <a:t>NiO</a:t>
            </a:r>
            <a:r>
              <a:rPr lang="cs-CZ" sz="2000" dirty="0">
                <a:latin typeface="Arial" panose="020B0604020202020204" pitchFamily="34" charset="0"/>
                <a:cs typeface="Arial" panose="020B0604020202020204" pitchFamily="34" charset="0"/>
              </a:rPr>
              <a:t> + C → Ni + CO</a:t>
            </a:r>
          </a:p>
          <a:p>
            <a:pPr algn="just"/>
            <a:r>
              <a:rPr lang="cs-CZ" sz="2000" dirty="0">
                <a:latin typeface="Arial" panose="020B0604020202020204" pitchFamily="34" charset="0"/>
                <a:cs typeface="Arial" panose="020B0604020202020204" pitchFamily="34" charset="0"/>
              </a:rPr>
              <a:t>Surový hutní nikl se rafinuje elektrolyticky. Starší způsob rafinace niklu spočíval v tepelném rozkladu těkavého </a:t>
            </a:r>
            <a:r>
              <a:rPr lang="cs-CZ" sz="2000" u="sng" dirty="0" err="1">
                <a:latin typeface="Arial" panose="020B0604020202020204" pitchFamily="34" charset="0"/>
                <a:cs typeface="Arial" panose="020B0604020202020204" pitchFamily="34" charset="0"/>
              </a:rPr>
              <a:t>tetrakarbonylu</a:t>
            </a:r>
            <a:r>
              <a:rPr lang="cs-CZ" sz="2000" dirty="0">
                <a:latin typeface="Arial" panose="020B0604020202020204" pitchFamily="34" charset="0"/>
                <a:cs typeface="Arial" panose="020B0604020202020204" pitchFamily="34" charset="0"/>
              </a:rPr>
              <a:t> Ni(CO)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Mondův proces rafinace niklu.</a:t>
            </a:r>
          </a:p>
          <a:p>
            <a:pPr algn="just"/>
            <a:r>
              <a:rPr lang="cs-CZ" sz="2000" b="1" dirty="0">
                <a:latin typeface="Arial" panose="020B06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58305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52400" y="152400"/>
            <a:ext cx="8763000" cy="6555641"/>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Mokrý způsob výroby niklu</a:t>
            </a:r>
            <a:r>
              <a:rPr lang="cs-CZ" sz="2000" dirty="0">
                <a:latin typeface="Arial" panose="020B0604020202020204" pitchFamily="34" charset="0"/>
                <a:cs typeface="Arial" panose="020B0604020202020204" pitchFamily="34" charset="0"/>
              </a:rPr>
              <a:t> spočívá v redukci niklové rudy vodním plynem a v následném loužení amoniakálním roztokem uhličitanu amonného. Vzniklý nikelnatý komplex se rozkládá vodní parou na zásaditý uhličitan nikelnatý, ze kterého se po rozpuštění v kyselině sírové elektrolyticky získává čistý kovový nikl:</a:t>
            </a:r>
          </a:p>
          <a:p>
            <a:pPr algn="ctr"/>
            <a:r>
              <a:rPr lang="cs-CZ" sz="2000" dirty="0">
                <a:latin typeface="Arial" panose="020B0604020202020204" pitchFamily="34" charset="0"/>
                <a:cs typeface="Arial" panose="020B0604020202020204" pitchFamily="34" charset="0"/>
              </a:rPr>
              <a:t>Ni + </a:t>
            </a:r>
            <a:r>
              <a:rPr lang="cs-CZ" sz="2000" baseline="30000" dirty="0">
                <a:latin typeface="Arial" panose="020B0604020202020204" pitchFamily="34" charset="0"/>
                <a:cs typeface="Arial" panose="020B0604020202020204" pitchFamily="34" charset="0"/>
              </a:rPr>
              <a:t>1</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(NH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+ 4NH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Ni(NH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+ 2NH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OH</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5Ni(NH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2NiCO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·3Ni(OH)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+ 20NH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+ 3CO</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Odpadní anodové kaly po elektrolytické rafinaci niklu jsou důležitým zdrojem kobaltu, ruthenia, osmia, iridia a dalších prvků.</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Praktické využití nachází nikl zejména složka celé řady různých slitin. Podle využití se niklové slitiny rozdělují na </a:t>
            </a:r>
            <a:r>
              <a:rPr lang="cs-CZ" sz="2000" b="1" dirty="0">
                <a:latin typeface="Arial" panose="020B0604020202020204" pitchFamily="34" charset="0"/>
                <a:cs typeface="Arial" panose="020B0604020202020204" pitchFamily="34" charset="0"/>
              </a:rPr>
              <a:t>konstrukční</a:t>
            </a:r>
            <a:r>
              <a:rPr lang="cs-CZ" sz="2000" dirty="0">
                <a:latin typeface="Arial" panose="020B0604020202020204" pitchFamily="34" charset="0"/>
                <a:cs typeface="Arial" panose="020B0604020202020204" pitchFamily="34" charset="0"/>
              </a:rPr>
              <a:t> slitiny, slitiny se </a:t>
            </a:r>
            <a:r>
              <a:rPr lang="cs-CZ" sz="2000" b="1" dirty="0">
                <a:latin typeface="Arial" panose="020B0604020202020204" pitchFamily="34" charset="0"/>
                <a:cs typeface="Arial" panose="020B0604020202020204" pitchFamily="34" charset="0"/>
              </a:rPr>
              <a:t>zvláštními fyzikálními vlastnostmi</a:t>
            </a:r>
            <a:r>
              <a:rPr lang="cs-CZ" sz="2000" dirty="0">
                <a:latin typeface="Arial" panose="020B0604020202020204" pitchFamily="34" charset="0"/>
                <a:cs typeface="Arial" panose="020B0604020202020204" pitchFamily="34" charset="0"/>
              </a:rPr>
              <a:t> a slitiny </a:t>
            </a:r>
            <a:r>
              <a:rPr lang="cs-CZ" sz="2000" b="1" dirty="0">
                <a:latin typeface="Arial" panose="020B0604020202020204" pitchFamily="34" charset="0"/>
                <a:cs typeface="Arial" panose="020B0604020202020204" pitchFamily="34" charset="0"/>
              </a:rPr>
              <a:t>žárupevné</a:t>
            </a:r>
            <a:r>
              <a:rPr lang="cs-CZ" sz="2000" dirty="0">
                <a:latin typeface="Arial" panose="020B0604020202020204" pitchFamily="34" charset="0"/>
                <a:cs typeface="Arial" panose="020B0604020202020204" pitchFamily="34" charset="0"/>
              </a:rPr>
              <a:t> a </a:t>
            </a:r>
            <a:r>
              <a:rPr lang="cs-CZ" sz="2000" b="1" dirty="0">
                <a:latin typeface="Arial" panose="020B0604020202020204" pitchFamily="34" charset="0"/>
                <a:cs typeface="Arial" panose="020B0604020202020204" pitchFamily="34" charset="0"/>
              </a:rPr>
              <a:t>žáruvzdorné</a:t>
            </a:r>
            <a:r>
              <a:rPr lang="cs-CZ" sz="2000" dirty="0">
                <a:latin typeface="Arial" panose="020B0604020202020204" pitchFamily="34" charset="0"/>
                <a:cs typeface="Arial" panose="020B0604020202020204" pitchFamily="34" charset="0"/>
              </a:rPr>
              <a:t>.</a:t>
            </a:r>
          </a:p>
          <a:p>
            <a:r>
              <a:rPr lang="cs-CZ" sz="2000" dirty="0"/>
              <a:t>	</a:t>
            </a:r>
            <a:r>
              <a:rPr lang="cs-CZ" sz="2000" dirty="0">
                <a:latin typeface="Arial" panose="020B0604020202020204" pitchFamily="34" charset="0"/>
                <a:cs typeface="Arial" panose="020B0604020202020204" pitchFamily="34" charset="0"/>
              </a:rPr>
              <a:t>alpaka, pakfong, argentan (60% </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Zn</a:t>
            </a:r>
            <a:r>
              <a:rPr lang="cs-CZ" sz="2000" dirty="0">
                <a:latin typeface="Arial" panose="020B0604020202020204" pitchFamily="34" charset="0"/>
                <a:cs typeface="Arial" panose="020B0604020202020204" pitchFamily="34" charset="0"/>
              </a:rPr>
              <a:t> + Ni)</a:t>
            </a:r>
          </a:p>
          <a:p>
            <a:r>
              <a:rPr lang="cs-CZ" sz="2000" dirty="0">
                <a:latin typeface="Arial" panose="020B0604020202020204" pitchFamily="34" charset="0"/>
                <a:cs typeface="Arial" panose="020B0604020202020204" pitchFamily="34" charset="0"/>
              </a:rPr>
              <a:t>	nikelin (57% </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 20% </a:t>
            </a:r>
            <a:r>
              <a:rPr lang="cs-CZ" sz="2000" dirty="0" err="1">
                <a:latin typeface="Arial" panose="020B0604020202020204" pitchFamily="34" charset="0"/>
                <a:cs typeface="Arial" panose="020B0604020202020204" pitchFamily="34" charset="0"/>
              </a:rPr>
              <a:t>Zn</a:t>
            </a:r>
            <a:r>
              <a:rPr lang="cs-CZ" sz="2000" dirty="0">
                <a:latin typeface="Arial" panose="020B0604020202020204" pitchFamily="34" charset="0"/>
                <a:cs typeface="Arial" panose="020B0604020202020204" pitchFamily="34" charset="0"/>
              </a:rPr>
              <a:t>, 23% Ni)</a:t>
            </a:r>
          </a:p>
          <a:p>
            <a:r>
              <a:rPr lang="cs-CZ" sz="2000" dirty="0">
                <a:latin typeface="Arial" panose="020B0604020202020204" pitchFamily="34" charset="0"/>
                <a:cs typeface="Arial" panose="020B0604020202020204" pitchFamily="34" charset="0"/>
              </a:rPr>
              <a:t>	konstantan (60% </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 40% Ni)</a:t>
            </a:r>
          </a:p>
          <a:p>
            <a:r>
              <a:rPr lang="cs-CZ" sz="2000" dirty="0">
                <a:latin typeface="Arial" panose="020B0604020202020204" pitchFamily="34" charset="0"/>
                <a:cs typeface="Arial" panose="020B0604020202020204" pitchFamily="34" charset="0"/>
              </a:rPr>
              <a:t>	manganin (</a:t>
            </a:r>
            <a:r>
              <a:rPr lang="cs-CZ" sz="2000" dirty="0" err="1">
                <a:latin typeface="Arial" panose="020B0604020202020204" pitchFamily="34" charset="0"/>
                <a:cs typeface="Arial" panose="020B0604020202020204" pitchFamily="34" charset="0"/>
              </a:rPr>
              <a:t>Mn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a:t>
            </a:r>
          </a:p>
          <a:p>
            <a:r>
              <a:rPr lang="cs-CZ" sz="2000" dirty="0">
                <a:latin typeface="Arial" panose="020B0604020202020204" pitchFamily="34" charset="0"/>
                <a:cs typeface="Arial" panose="020B0604020202020204" pitchFamily="34" charset="0"/>
              </a:rPr>
              <a:t>	Nichrom (14% </a:t>
            </a:r>
            <a:r>
              <a:rPr lang="cs-CZ" sz="2000" dirty="0" err="1">
                <a:latin typeface="Arial" panose="020B0604020202020204" pitchFamily="34" charset="0"/>
                <a:cs typeface="Arial" panose="020B0604020202020204" pitchFamily="34" charset="0"/>
              </a:rPr>
              <a:t>Cr</a:t>
            </a:r>
            <a:r>
              <a:rPr lang="cs-CZ" sz="2000" dirty="0">
                <a:latin typeface="Arial" panose="020B0604020202020204" pitchFamily="34" charset="0"/>
                <a:cs typeface="Arial" panose="020B0604020202020204" pitchFamily="34" charset="0"/>
              </a:rPr>
              <a:t>, 25% </a:t>
            </a:r>
            <a:r>
              <a:rPr lang="cs-CZ" sz="2000" dirty="0" err="1">
                <a:latin typeface="Arial" panose="020B0604020202020204" pitchFamily="34" charset="0"/>
                <a:cs typeface="Arial" panose="020B0604020202020204" pitchFamily="34" charset="0"/>
              </a:rPr>
              <a:t>Fe</a:t>
            </a:r>
            <a:r>
              <a:rPr lang="cs-CZ" sz="2000" dirty="0">
                <a:latin typeface="Arial" panose="020B0604020202020204" pitchFamily="34" charset="0"/>
                <a:cs typeface="Arial" panose="020B0604020202020204" pitchFamily="34" charset="0"/>
              </a:rPr>
              <a:t>, 61% Ni)</a:t>
            </a:r>
          </a:p>
          <a:p>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Monelův</a:t>
            </a:r>
            <a:r>
              <a:rPr lang="cs-CZ" sz="2000" dirty="0">
                <a:latin typeface="Arial" panose="020B0604020202020204" pitchFamily="34" charset="0"/>
                <a:cs typeface="Arial" panose="020B0604020202020204" pitchFamily="34" charset="0"/>
              </a:rPr>
              <a:t> kov (28% </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 67% Ni, 5% </a:t>
            </a:r>
            <a:r>
              <a:rPr lang="cs-CZ" sz="2000" dirty="0" err="1">
                <a:latin typeface="Arial" panose="020B0604020202020204" pitchFamily="34" charset="0"/>
                <a:cs typeface="Arial" panose="020B0604020202020204" pitchFamily="34" charset="0"/>
              </a:rPr>
              <a:t>Fe</a:t>
            </a:r>
            <a:r>
              <a:rPr lang="cs-CZ" sz="2000" dirty="0">
                <a:latin typeface="Arial" panose="020B0604020202020204" pitchFamily="34" charset="0"/>
                <a:cs typeface="Arial" panose="020B0604020202020204" pitchFamily="34" charset="0"/>
              </a:rPr>
              <a:t>)</a:t>
            </a:r>
          </a:p>
          <a:p>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Rübelův</a:t>
            </a:r>
            <a:r>
              <a:rPr lang="cs-CZ" sz="2000" dirty="0">
                <a:latin typeface="Arial" panose="020B0604020202020204" pitchFamily="34" charset="0"/>
                <a:cs typeface="Arial" panose="020B0604020202020204" pitchFamily="34" charset="0"/>
              </a:rPr>
              <a:t> bronz (</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 Ni, Al)</a:t>
            </a:r>
          </a:p>
        </p:txBody>
      </p:sp>
    </p:spTree>
    <p:extLst>
      <p:ext uri="{BB962C8B-B14F-4D97-AF65-F5344CB8AC3E}">
        <p14:creationId xmlns:p14="http://schemas.microsoft.com/office/powerpoint/2010/main" val="4535042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28600" y="160987"/>
            <a:ext cx="8610600" cy="6555641"/>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Přídavek niklu, jako </a:t>
            </a:r>
            <a:r>
              <a:rPr lang="cs-CZ" sz="2000" dirty="0" err="1">
                <a:latin typeface="Arial" panose="020B0604020202020204" pitchFamily="34" charset="0"/>
                <a:cs typeface="Arial" panose="020B0604020202020204" pitchFamily="34" charset="0"/>
              </a:rPr>
              <a:t>austenitotvorné</a:t>
            </a:r>
            <a:r>
              <a:rPr lang="cs-CZ" sz="2000" dirty="0">
                <a:latin typeface="Arial" panose="020B0604020202020204" pitchFamily="34" charset="0"/>
                <a:cs typeface="Arial" panose="020B0604020202020204" pitchFamily="34" charset="0"/>
              </a:rPr>
              <a:t> složky, do </a:t>
            </a:r>
            <a:r>
              <a:rPr lang="cs-CZ" sz="2000" u="sng" dirty="0">
                <a:latin typeface="Arial" panose="020B0604020202020204" pitchFamily="34" charset="0"/>
                <a:cs typeface="Arial" panose="020B0604020202020204" pitchFamily="34" charset="0"/>
              </a:rPr>
              <a:t>oceli</a:t>
            </a:r>
            <a:r>
              <a:rPr lang="cs-CZ" sz="2000" dirty="0">
                <a:latin typeface="Arial" panose="020B0604020202020204" pitchFamily="34" charset="0"/>
                <a:cs typeface="Arial" panose="020B0604020202020204" pitchFamily="34" charset="0"/>
              </a:rPr>
              <a:t> podstatně ovlivňuje její houževnatost a kujnost, ve slitinách hliníku zvyšuje jejich pevnost za vysokých teplot. </a:t>
            </a:r>
          </a:p>
          <a:p>
            <a:pPr algn="just"/>
            <a:r>
              <a:rPr lang="cs-CZ" sz="2000" dirty="0" err="1">
                <a:latin typeface="Arial" panose="020B0604020202020204" pitchFamily="34" charset="0"/>
                <a:cs typeface="Arial" panose="020B0604020202020204" pitchFamily="34" charset="0"/>
              </a:rPr>
              <a:t>Superelastická</a:t>
            </a:r>
            <a:r>
              <a:rPr lang="cs-CZ" sz="2000" dirty="0">
                <a:latin typeface="Arial" panose="020B0604020202020204" pitchFamily="34" charset="0"/>
                <a:cs typeface="Arial" panose="020B0604020202020204" pitchFamily="34" charset="0"/>
              </a:rPr>
              <a:t> slitina niklu s titanem se pod názvem </a:t>
            </a:r>
            <a:r>
              <a:rPr lang="cs-CZ" sz="2000" u="sng" dirty="0" err="1">
                <a:latin typeface="Arial" panose="020B0604020202020204" pitchFamily="34" charset="0"/>
                <a:cs typeface="Arial" panose="020B0604020202020204" pitchFamily="34" charset="0"/>
              </a:rPr>
              <a:t>Nitinol</a:t>
            </a:r>
            <a:r>
              <a:rPr lang="cs-CZ" sz="2000" dirty="0">
                <a:latin typeface="Arial" panose="020B0604020202020204" pitchFamily="34" charset="0"/>
                <a:cs typeface="Arial" panose="020B0604020202020204" pitchFamily="34" charset="0"/>
              </a:rPr>
              <a:t> používá v medicíně pro výrobu stentů </a:t>
            </a:r>
            <a:r>
              <a:rPr lang="cs-CZ" sz="2000" i="1" dirty="0">
                <a:latin typeface="Arial" panose="020B0604020202020204" pitchFamily="34" charset="0"/>
                <a:cs typeface="Arial" panose="020B0604020202020204" pitchFamily="34" charset="0"/>
              </a:rPr>
              <a:t>(tubulárních implantátů)</a:t>
            </a:r>
            <a:r>
              <a:rPr lang="cs-CZ" sz="2000" dirty="0">
                <a:latin typeface="Arial" panose="020B0604020202020204" pitchFamily="34" charset="0"/>
                <a:cs typeface="Arial" panose="020B0604020202020204" pitchFamily="34" charset="0"/>
              </a:rPr>
              <a:t> sloužících ke zprůchodnění tělních trubic.</a:t>
            </a:r>
          </a:p>
          <a:p>
            <a:pPr algn="just"/>
            <a:r>
              <a:rPr lang="cs-CZ" sz="2000" dirty="0">
                <a:latin typeface="Arial" panose="020B0604020202020204" pitchFamily="34" charset="0"/>
                <a:cs typeface="Arial" panose="020B0604020202020204" pitchFamily="34" charset="0"/>
              </a:rPr>
              <a:t>Slitina 89% Ni a 11% P patří mezi kovová skla </a:t>
            </a:r>
            <a:r>
              <a:rPr lang="cs-CZ" sz="2000" i="1" dirty="0">
                <a:latin typeface="Arial" panose="020B0604020202020204" pitchFamily="34" charset="0"/>
                <a:cs typeface="Arial" panose="020B0604020202020204" pitchFamily="34" charset="0"/>
              </a:rPr>
              <a:t>(amorfní kovy)</a:t>
            </a:r>
            <a:r>
              <a:rPr lang="cs-CZ" sz="2000" dirty="0">
                <a:latin typeface="Arial" panose="020B0604020202020204" pitchFamily="34" charset="0"/>
                <a:cs typeface="Arial" panose="020B0604020202020204" pitchFamily="34" charset="0"/>
              </a:rPr>
              <a:t> a používá se jako tvrdá pájka pro pájení v kosmické technice.</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Nikl a jeho sloučeniny patří mezi významné </a:t>
            </a:r>
            <a:r>
              <a:rPr lang="cs-CZ" sz="2000" u="sng" dirty="0">
                <a:latin typeface="Arial" panose="020B0604020202020204" pitchFamily="34" charset="0"/>
                <a:cs typeface="Arial" panose="020B0604020202020204" pitchFamily="34" charset="0"/>
              </a:rPr>
              <a:t>kožní alergeny</a:t>
            </a:r>
            <a:r>
              <a:rPr lang="cs-CZ" sz="2000" dirty="0">
                <a:latin typeface="Arial" panose="020B0604020202020204" pitchFamily="34" charset="0"/>
                <a:cs typeface="Arial" panose="020B0604020202020204" pitchFamily="34" charset="0"/>
              </a:rPr>
              <a:t>, řada jeho sloučenin (</a:t>
            </a:r>
            <a:r>
              <a:rPr lang="cs-CZ" sz="2000" dirty="0" err="1">
                <a:latin typeface="Arial" panose="020B0604020202020204" pitchFamily="34" charset="0"/>
                <a:cs typeface="Arial" panose="020B0604020202020204" pitchFamily="34" charset="0"/>
              </a:rPr>
              <a:t>NiO</a:t>
            </a:r>
            <a:r>
              <a:rPr lang="cs-CZ" sz="2000" dirty="0">
                <a:latin typeface="Arial" panose="020B0604020202020204" pitchFamily="34" charset="0"/>
                <a:cs typeface="Arial" panose="020B0604020202020204" pitchFamily="34" charset="0"/>
              </a:rPr>
              <a:t>, Ni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NiO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NiS</a:t>
            </a:r>
            <a:r>
              <a:rPr lang="cs-CZ" sz="2000" dirty="0">
                <a:latin typeface="Arial" panose="020B0604020202020204" pitchFamily="34" charset="0"/>
                <a:cs typeface="Arial" panose="020B0604020202020204" pitchFamily="34" charset="0"/>
              </a:rPr>
              <a:t>, Ni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je zařazena mezi </a:t>
            </a:r>
            <a:r>
              <a:rPr lang="cs-CZ" sz="2000" u="sng" dirty="0">
                <a:latin typeface="Arial" panose="020B0604020202020204" pitchFamily="34" charset="0"/>
                <a:cs typeface="Arial" panose="020B0604020202020204" pitchFamily="34" charset="0"/>
              </a:rPr>
              <a:t>karcinogeny</a:t>
            </a:r>
            <a:r>
              <a:rPr lang="cs-CZ" sz="2000" dirty="0">
                <a:latin typeface="Arial" panose="020B0604020202020204" pitchFamily="34" charset="0"/>
                <a:cs typeface="Arial" panose="020B0604020202020204" pitchFamily="34" charset="0"/>
              </a:rPr>
              <a:t> kategorie 1. Mezi nejjedovatější sloučeniny niklu patří </a:t>
            </a:r>
            <a:r>
              <a:rPr lang="cs-CZ" sz="2000" dirty="0" err="1">
                <a:latin typeface="Arial" panose="020B0604020202020204" pitchFamily="34" charset="0"/>
                <a:cs typeface="Arial" panose="020B0604020202020204" pitchFamily="34" charset="0"/>
              </a:rPr>
              <a:t>tetrakarbonyl</a:t>
            </a:r>
            <a:r>
              <a:rPr lang="cs-CZ" sz="2000" dirty="0">
                <a:latin typeface="Arial" panose="020B0604020202020204" pitchFamily="34" charset="0"/>
                <a:cs typeface="Arial" panose="020B0604020202020204" pitchFamily="34" charset="0"/>
              </a:rPr>
              <a:t> Ni(CO)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Akutní otrava niklem se projevuje zejména poškozením zažívacího traktu a centrální nervové soustavy. Chronická otrava niklem se projevuje především onemocněním pokožky - </a:t>
            </a:r>
            <a:r>
              <a:rPr lang="cs-CZ" sz="2000" u="sng" dirty="0">
                <a:latin typeface="Arial" panose="020B0604020202020204" pitchFamily="34" charset="0"/>
                <a:cs typeface="Arial" panose="020B0604020202020204" pitchFamily="34" charset="0"/>
              </a:rPr>
              <a:t>niklový svrab</a:t>
            </a:r>
            <a:r>
              <a:rPr lang="cs-CZ" sz="2000" dirty="0">
                <a:latin typeface="Arial" panose="020B0604020202020204" pitchFamily="34" charset="0"/>
                <a:cs typeface="Arial" panose="020B0604020202020204" pitchFamily="34" charset="0"/>
              </a:rPr>
              <a:t>.</a:t>
            </a:r>
          </a:p>
          <a:p>
            <a:pPr algn="just"/>
            <a:endParaRPr lang="cs-CZ" sz="2000" dirty="0">
              <a:latin typeface="Arial" panose="020B0604020202020204" pitchFamily="34" charset="0"/>
              <a:cs typeface="Arial" panose="020B0604020202020204" pitchFamily="34" charset="0"/>
            </a:endParaRPr>
          </a:p>
          <a:p>
            <a:pPr algn="just"/>
            <a:r>
              <a:rPr lang="cs-CZ" sz="2000" b="1" dirty="0" err="1">
                <a:latin typeface="Arial" panose="020B0604020202020204" pitchFamily="34" charset="0"/>
                <a:cs typeface="Arial" panose="020B0604020202020204" pitchFamily="34" charset="0"/>
              </a:rPr>
              <a:t>Tetrakarbonyl</a:t>
            </a:r>
            <a:r>
              <a:rPr lang="cs-CZ" sz="2000" b="1" dirty="0">
                <a:latin typeface="Arial" panose="020B0604020202020204" pitchFamily="34" charset="0"/>
                <a:cs typeface="Arial" panose="020B0604020202020204" pitchFamily="34" charset="0"/>
              </a:rPr>
              <a:t> niklu </a:t>
            </a:r>
            <a:r>
              <a:rPr lang="cs-CZ" sz="2000" dirty="0">
                <a:latin typeface="Arial" panose="020B0604020202020204" pitchFamily="34" charset="0"/>
                <a:cs typeface="Arial" panose="020B0604020202020204" pitchFamily="34" charset="0"/>
              </a:rPr>
              <a:t>katalyzuje některé cyklizační a karbonylační organické reakce, tzv. </a:t>
            </a:r>
            <a:r>
              <a:rPr lang="cs-CZ" sz="2000" dirty="0" err="1">
                <a:latin typeface="Arial" panose="020B0604020202020204" pitchFamily="34" charset="0"/>
                <a:cs typeface="Arial" panose="020B0604020202020204" pitchFamily="34" charset="0"/>
              </a:rPr>
              <a:t>Reppeho</a:t>
            </a:r>
            <a:r>
              <a:rPr lang="cs-CZ" sz="2000" dirty="0">
                <a:latin typeface="Arial" panose="020B0604020202020204" pitchFamily="34" charset="0"/>
                <a:cs typeface="Arial" panose="020B0604020202020204" pitchFamily="34" charset="0"/>
              </a:rPr>
              <a:t> syntézy (polymerace acetylenu na cyklické olefiny a aromatické sloučeniny, nebo syntéza kyseliny akrylové z acetylenu, vody a oxidu uhelnatého). </a:t>
            </a:r>
          </a:p>
          <a:p>
            <a:pPr algn="just"/>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351531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4300" y="228600"/>
            <a:ext cx="8915400" cy="6555641"/>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Hydridový komplex </a:t>
            </a:r>
            <a:r>
              <a:rPr lang="cs-CZ" sz="2000" dirty="0">
                <a:latin typeface="Arial" panose="020B0604020202020204" pitchFamily="34" charset="0"/>
                <a:cs typeface="Arial" panose="020B0604020202020204" pitchFamily="34" charset="0"/>
              </a:rPr>
              <a:t>[Ni]-H je katalyzátorem </a:t>
            </a:r>
            <a:r>
              <a:rPr lang="cs-CZ" sz="2000" dirty="0" err="1">
                <a:latin typeface="Arial" panose="020B0604020202020204" pitchFamily="34" charset="0"/>
                <a:cs typeface="Arial" panose="020B0604020202020204" pitchFamily="34" charset="0"/>
              </a:rPr>
              <a:t>oligomerizace</a:t>
            </a:r>
            <a:r>
              <a:rPr lang="cs-CZ" sz="2000" dirty="0">
                <a:latin typeface="Arial" panose="020B0604020202020204" pitchFamily="34" charset="0"/>
                <a:cs typeface="Arial" panose="020B0604020202020204" pitchFamily="34" charset="0"/>
              </a:rPr>
              <a:t> alkenů při výrobě </a:t>
            </a:r>
            <a:r>
              <a:rPr lang="el-GR" sz="2000" dirty="0">
                <a:latin typeface="Arial" panose="020B0604020202020204" pitchFamily="34" charset="0"/>
                <a:cs typeface="Arial" panose="020B0604020202020204" pitchFamily="34" charset="0"/>
              </a:rPr>
              <a:t>α-</a:t>
            </a:r>
            <a:r>
              <a:rPr lang="cs-CZ" sz="2000" dirty="0">
                <a:latin typeface="Arial" panose="020B0604020202020204" pitchFamily="34" charset="0"/>
                <a:cs typeface="Arial" panose="020B0604020202020204" pitchFamily="34" charset="0"/>
              </a:rPr>
              <a:t>olefinů metodou SHOP </a:t>
            </a:r>
            <a:r>
              <a:rPr lang="cs-CZ" sz="2000" i="1" dirty="0">
                <a:latin typeface="Arial" panose="020B0604020202020204" pitchFamily="34" charset="0"/>
                <a:cs typeface="Arial" panose="020B0604020202020204" pitchFamily="34" charset="0"/>
              </a:rPr>
              <a:t>(Shell </a:t>
            </a:r>
            <a:r>
              <a:rPr lang="cs-CZ" sz="2000" i="1" dirty="0" err="1">
                <a:latin typeface="Arial" panose="020B0604020202020204" pitchFamily="34" charset="0"/>
                <a:cs typeface="Arial" panose="020B0604020202020204" pitchFamily="34" charset="0"/>
              </a:rPr>
              <a:t>Higher</a:t>
            </a:r>
            <a:r>
              <a:rPr lang="cs-CZ" sz="2000" i="1" dirty="0">
                <a:latin typeface="Arial" panose="020B0604020202020204" pitchFamily="34" charset="0"/>
                <a:cs typeface="Arial" panose="020B0604020202020204" pitchFamily="34" charset="0"/>
              </a:rPr>
              <a:t> Olefin </a:t>
            </a:r>
            <a:r>
              <a:rPr lang="cs-CZ" sz="2000" i="1" dirty="0" err="1">
                <a:latin typeface="Arial" panose="020B0604020202020204" pitchFamily="34" charset="0"/>
                <a:cs typeface="Arial" panose="020B0604020202020204" pitchFamily="34" charset="0"/>
              </a:rPr>
              <a:t>Process</a:t>
            </a:r>
            <a:r>
              <a:rPr lang="cs-CZ" sz="2000" i="1"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a:t>
            </a:r>
          </a:p>
          <a:p>
            <a:pPr algn="just"/>
            <a:endParaRPr lang="cs-CZ"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Fluorid nikelnatý </a:t>
            </a:r>
            <a:r>
              <a:rPr lang="cs-CZ" sz="2000" dirty="0">
                <a:latin typeface="Arial" panose="020B0604020202020204" pitchFamily="34" charset="0"/>
                <a:cs typeface="Arial" panose="020B0604020202020204" pitchFamily="34" charset="0"/>
              </a:rPr>
              <a:t>NiF</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používá jako katalyzátor při přípravě fluoridu chlorečného ClF</a:t>
            </a:r>
            <a:r>
              <a:rPr lang="cs-CZ" sz="2000" baseline="-25000" dirty="0">
                <a:latin typeface="Arial" panose="020B0604020202020204" pitchFamily="34" charset="0"/>
                <a:cs typeface="Arial" panose="020B0604020202020204" pitchFamily="34" charset="0"/>
              </a:rPr>
              <a:t>5</a:t>
            </a:r>
            <a:r>
              <a:rPr lang="cs-CZ" sz="2000" dirty="0">
                <a:latin typeface="Arial" panose="020B0604020202020204" pitchFamily="34" charset="0"/>
                <a:cs typeface="Arial" panose="020B0604020202020204" pitchFamily="34" charset="0"/>
              </a:rPr>
              <a:t>. </a:t>
            </a:r>
          </a:p>
          <a:p>
            <a:pPr algn="just"/>
            <a:endParaRPr lang="cs-CZ"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Fluorid </a:t>
            </a:r>
            <a:r>
              <a:rPr lang="cs-CZ" sz="2000" b="1" dirty="0" err="1">
                <a:latin typeface="Arial" panose="020B0604020202020204" pitchFamily="34" charset="0"/>
                <a:cs typeface="Arial" panose="020B0604020202020204" pitchFamily="34" charset="0"/>
              </a:rPr>
              <a:t>niklitý</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NiF</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slouží jako fluorační činidlo v organické chemii. </a:t>
            </a:r>
          </a:p>
          <a:p>
            <a:pPr algn="just"/>
            <a:endParaRPr lang="cs-CZ"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Hydroxid nikelnatý </a:t>
            </a:r>
            <a:r>
              <a:rPr lang="cs-CZ" sz="2000" dirty="0">
                <a:latin typeface="Arial" panose="020B0604020202020204" pitchFamily="34" charset="0"/>
                <a:cs typeface="Arial" panose="020B0604020202020204" pitchFamily="34" charset="0"/>
              </a:rPr>
              <a:t>Ni(OH)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je základní složkou náplně Ni-Cd a Ni-</a:t>
            </a:r>
            <a:r>
              <a:rPr lang="cs-CZ" sz="2000" dirty="0" err="1">
                <a:latin typeface="Arial" panose="020B0604020202020204" pitchFamily="34" charset="0"/>
                <a:cs typeface="Arial" panose="020B0604020202020204" pitchFamily="34" charset="0"/>
              </a:rPr>
              <a:t>Fe</a:t>
            </a:r>
            <a:r>
              <a:rPr lang="cs-CZ" sz="2000" dirty="0">
                <a:latin typeface="Arial" panose="020B0604020202020204" pitchFamily="34" charset="0"/>
                <a:cs typeface="Arial" panose="020B0604020202020204" pitchFamily="34" charset="0"/>
              </a:rPr>
              <a:t> akumulátorů. </a:t>
            </a:r>
          </a:p>
          <a:p>
            <a:pPr algn="just"/>
            <a:endParaRPr lang="cs-CZ"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Dusičnan nikelnatý </a:t>
            </a:r>
            <a:r>
              <a:rPr lang="cs-CZ" sz="2000" dirty="0">
                <a:latin typeface="Arial" panose="020B0604020202020204" pitchFamily="34" charset="0"/>
                <a:cs typeface="Arial" panose="020B0604020202020204" pitchFamily="34" charset="0"/>
              </a:rPr>
              <a:t>Ni(NO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používá jako součást hnědých keramických glazur. </a:t>
            </a:r>
          </a:p>
          <a:p>
            <a:pPr algn="just"/>
            <a:endParaRPr lang="cs-CZ"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Uhličitan nikelnatý </a:t>
            </a:r>
            <a:r>
              <a:rPr lang="cs-CZ" sz="2000" dirty="0">
                <a:latin typeface="Arial" panose="020B0604020202020204" pitchFamily="34" charset="0"/>
                <a:cs typeface="Arial" panose="020B0604020202020204" pitchFamily="34" charset="0"/>
              </a:rPr>
              <a:t>NiCO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slouží k přípravě lázní pro galvanické poniklování. </a:t>
            </a:r>
          </a:p>
          <a:p>
            <a:pPr algn="just"/>
            <a:endParaRPr lang="cs-CZ"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Chlorid nikelnatý </a:t>
            </a:r>
            <a:r>
              <a:rPr lang="cs-CZ" sz="2000" dirty="0">
                <a:latin typeface="Arial" panose="020B0604020202020204" pitchFamily="34" charset="0"/>
                <a:cs typeface="Arial" panose="020B0604020202020204" pitchFamily="34" charset="0"/>
              </a:rPr>
              <a:t>NiCl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a:t>
            </a:r>
            <a:r>
              <a:rPr lang="cs-CZ" sz="2000" b="1" dirty="0">
                <a:latin typeface="Arial" panose="020B0604020202020204" pitchFamily="34" charset="0"/>
                <a:cs typeface="Arial" panose="020B0604020202020204" pitchFamily="34" charset="0"/>
              </a:rPr>
              <a:t>jodid nikelnatý </a:t>
            </a:r>
            <a:r>
              <a:rPr lang="cs-CZ" sz="2000" dirty="0">
                <a:latin typeface="Arial" panose="020B0604020202020204" pitchFamily="34" charset="0"/>
                <a:cs typeface="Arial" panose="020B0604020202020204" pitchFamily="34" charset="0"/>
              </a:rPr>
              <a:t>NiI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katalyzují některé organické reakce. </a:t>
            </a:r>
          </a:p>
          <a:p>
            <a:pPr algn="just"/>
            <a:endParaRPr lang="cs-CZ"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Titaničitan nikelnatý </a:t>
            </a:r>
            <a:r>
              <a:rPr lang="cs-CZ" sz="2000" dirty="0">
                <a:latin typeface="Arial" panose="020B0604020202020204" pitchFamily="34" charset="0"/>
                <a:cs typeface="Arial" panose="020B0604020202020204" pitchFamily="34" charset="0"/>
              </a:rPr>
              <a:t>NiTiO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slouží jako žlutý pigment. </a:t>
            </a:r>
          </a:p>
          <a:p>
            <a:pPr algn="just"/>
            <a:endParaRPr lang="cs-CZ"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Chroman nikelnatý </a:t>
            </a:r>
            <a:r>
              <a:rPr lang="cs-CZ" sz="2000" dirty="0">
                <a:latin typeface="Arial" panose="020B0604020202020204" pitchFamily="34" charset="0"/>
                <a:cs typeface="Arial" panose="020B0604020202020204" pitchFamily="34" charset="0"/>
              </a:rPr>
              <a:t>NiCrO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se používá jako žáruvzdorný ochranný nátěr.</a:t>
            </a:r>
          </a:p>
          <a:p>
            <a:pPr algn="just"/>
            <a:endParaRPr lang="cs-CZ" sz="8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Oxid nikelnatý </a:t>
            </a:r>
            <a:r>
              <a:rPr lang="cs-CZ" sz="2000" dirty="0" err="1">
                <a:latin typeface="Arial" panose="020B0604020202020204" pitchFamily="34" charset="0"/>
                <a:cs typeface="Arial" panose="020B0604020202020204" pitchFamily="34" charset="0"/>
              </a:rPr>
              <a:t>NiO</a:t>
            </a:r>
            <a:r>
              <a:rPr lang="cs-CZ" sz="2000" dirty="0">
                <a:latin typeface="Arial" panose="020B0604020202020204" pitchFamily="34" charset="0"/>
                <a:cs typeface="Arial" panose="020B0604020202020204" pitchFamily="34" charset="0"/>
              </a:rPr>
              <a:t> katalyzuje hydrogenační reakce. </a:t>
            </a:r>
          </a:p>
          <a:p>
            <a:pPr algn="just"/>
            <a:endParaRPr lang="cs-CZ"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Oxid </a:t>
            </a:r>
            <a:r>
              <a:rPr lang="cs-CZ" sz="2000" b="1" dirty="0" err="1">
                <a:latin typeface="Arial" panose="020B0604020202020204" pitchFamily="34" charset="0"/>
                <a:cs typeface="Arial" panose="020B0604020202020204" pitchFamily="34" charset="0"/>
              </a:rPr>
              <a:t>niklitý</a:t>
            </a:r>
            <a:r>
              <a:rPr lang="cs-CZ" sz="2000" dirty="0">
                <a:latin typeface="Arial" panose="020B0604020202020204" pitchFamily="34" charset="0"/>
                <a:cs typeface="Arial" panose="020B0604020202020204" pitchFamily="34" charset="0"/>
              </a:rPr>
              <a:t> Ni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slouží jako katalyzátor při výrobě kyseliny benzoové oxidací </a:t>
            </a:r>
            <a:r>
              <a:rPr lang="cs-CZ" sz="2000" dirty="0" err="1">
                <a:latin typeface="Arial" panose="020B0604020202020204" pitchFamily="34" charset="0"/>
                <a:cs typeface="Arial" panose="020B0604020202020204" pitchFamily="34" charset="0"/>
              </a:rPr>
              <a:t>benzylalkoholu</a:t>
            </a:r>
            <a:r>
              <a:rPr lang="cs-CZ"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52640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90500" y="335845"/>
            <a:ext cx="8763000" cy="6186309"/>
          </a:xfrm>
          <a:prstGeom prst="rect">
            <a:avLst/>
          </a:prstGeom>
        </p:spPr>
        <p:txBody>
          <a:bodyPr wrap="square">
            <a:spAutoFit/>
          </a:bodyPr>
          <a:lstStyle/>
          <a:p>
            <a:pPr algn="just"/>
            <a:r>
              <a:rPr lang="cs-CZ" sz="2000" b="1" dirty="0" err="1">
                <a:latin typeface="Arial" panose="020B0604020202020204" pitchFamily="34" charset="0"/>
                <a:cs typeface="Arial" panose="020B0604020202020204" pitchFamily="34" charset="0"/>
              </a:rPr>
              <a:t>Hexafluoronikličitan</a:t>
            </a:r>
            <a:r>
              <a:rPr lang="cs-CZ" sz="2000" b="1" dirty="0">
                <a:latin typeface="Arial" panose="020B0604020202020204" pitchFamily="34" charset="0"/>
                <a:cs typeface="Arial" panose="020B0604020202020204" pitchFamily="34" charset="0"/>
              </a:rPr>
              <a:t> draselný </a:t>
            </a:r>
            <a:r>
              <a:rPr lang="cs-CZ" sz="2000" dirty="0">
                <a:latin typeface="Arial" panose="020B0604020202020204" pitchFamily="34" charset="0"/>
                <a:cs typeface="Arial" panose="020B0604020202020204" pitchFamily="34" charset="0"/>
              </a:rPr>
              <a:t>K</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[NiF</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se používá v laboratorní praxi jako velmi silné oxidační činidlo. </a:t>
            </a:r>
          </a:p>
          <a:p>
            <a:pPr algn="just"/>
            <a:endParaRPr lang="cs-CZ"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Borid niklu</a:t>
            </a:r>
            <a:r>
              <a:rPr lang="cs-CZ" sz="2000" dirty="0">
                <a:latin typeface="Arial" panose="020B0604020202020204" pitchFamily="34" charset="0"/>
                <a:cs typeface="Arial" panose="020B0604020202020204" pitchFamily="34" charset="0"/>
              </a:rPr>
              <a:t> Ni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B se používá v organické chemii jako silné redukční činidlo a katalyzátor hydrogenace.</a:t>
            </a:r>
          </a:p>
          <a:p>
            <a:pPr algn="just"/>
            <a:endParaRPr lang="cs-CZ"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Intermetalické sloučeniny </a:t>
            </a:r>
            <a:r>
              <a:rPr lang="cs-CZ" sz="2000" dirty="0" err="1">
                <a:latin typeface="Arial" panose="020B0604020202020204" pitchFamily="34" charset="0"/>
                <a:cs typeface="Arial" panose="020B0604020202020204" pitchFamily="34" charset="0"/>
              </a:rPr>
              <a:t>NiAl</a:t>
            </a:r>
            <a:r>
              <a:rPr lang="cs-CZ" sz="2000" dirty="0">
                <a:latin typeface="Arial" panose="020B0604020202020204" pitchFamily="34" charset="0"/>
                <a:cs typeface="Arial" panose="020B0604020202020204" pitchFamily="34" charset="0"/>
              </a:rPr>
              <a:t>, Ni</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Al a NiAl</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se používají na ochranné povlaky lopatek plynových turbín a proudových motorů. </a:t>
            </a:r>
          </a:p>
          <a:p>
            <a:pPr algn="just"/>
            <a:endParaRPr lang="en-US"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Jemně rozptýlený elementární nikl, tzv. </a:t>
            </a:r>
            <a:r>
              <a:rPr lang="cs-CZ" sz="2000" b="1" dirty="0" err="1">
                <a:latin typeface="Arial" panose="020B0604020202020204" pitchFamily="34" charset="0"/>
                <a:cs typeface="Arial" panose="020B0604020202020204" pitchFamily="34" charset="0"/>
              </a:rPr>
              <a:t>Raneyův</a:t>
            </a:r>
            <a:r>
              <a:rPr lang="cs-CZ" sz="2000" b="1" dirty="0">
                <a:latin typeface="Arial" panose="020B0604020202020204" pitchFamily="34" charset="0"/>
                <a:cs typeface="Arial" panose="020B0604020202020204" pitchFamily="34" charset="0"/>
              </a:rPr>
              <a:t> nikl,</a:t>
            </a:r>
            <a:r>
              <a:rPr lang="cs-CZ" sz="2000" dirty="0">
                <a:latin typeface="Arial" panose="020B0604020202020204" pitchFamily="34" charset="0"/>
                <a:cs typeface="Arial" panose="020B0604020202020204" pitchFamily="34" charset="0"/>
              </a:rPr>
              <a:t> je velmi účinným </a:t>
            </a:r>
            <a:r>
              <a:rPr lang="cs-CZ" sz="2000" u="sng" dirty="0">
                <a:latin typeface="Arial" panose="020B0604020202020204" pitchFamily="34" charset="0"/>
                <a:cs typeface="Arial" panose="020B0604020202020204" pitchFamily="34" charset="0"/>
              </a:rPr>
              <a:t>hydrogenačním katalyzátorem</a:t>
            </a:r>
            <a:r>
              <a:rPr lang="cs-CZ" sz="2000" dirty="0">
                <a:latin typeface="Arial" panose="020B0604020202020204" pitchFamily="34" charset="0"/>
                <a:cs typeface="Arial" panose="020B0604020202020204" pitchFamily="34" charset="0"/>
              </a:rPr>
              <a:t>, který působí reakci dvojné vazby mezi uhlíkovými atomy s vodíkem za vzniku vazby jednoduché</a:t>
            </a:r>
            <a:r>
              <a:rPr lang="en-US" sz="2000" dirty="0">
                <a:latin typeface="Arial" panose="020B0604020202020204" pitchFamily="34" charset="0"/>
                <a:cs typeface="Arial" panose="020B0604020202020204" pitchFamily="34" charset="0"/>
              </a:rPr>
              <a:t>,</a:t>
            </a:r>
          </a:p>
          <a:p>
            <a:pPr algn="ctr"/>
            <a:r>
              <a:rPr lang="cs-CZ" sz="2000" dirty="0">
                <a:latin typeface="Arial" panose="020B0604020202020204" pitchFamily="34" charset="0"/>
                <a:cs typeface="Arial" panose="020B0604020202020204" pitchFamily="34" charset="0"/>
              </a:rPr>
              <a:t>R</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C=CR</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HR</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C−CR</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H </a:t>
            </a:r>
            <a:endParaRPr lang="en-US"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Této reakce se využívá v potravinářství k </a:t>
            </a:r>
            <a:r>
              <a:rPr lang="cs-CZ" sz="2000" u="sng" dirty="0">
                <a:latin typeface="Arial" panose="020B0604020202020204" pitchFamily="34" charset="0"/>
                <a:cs typeface="Arial" panose="020B0604020202020204" pitchFamily="34" charset="0"/>
              </a:rPr>
              <a:t>výrobě ztužených tuků </a:t>
            </a:r>
            <a:r>
              <a:rPr lang="cs-CZ" sz="2000" dirty="0">
                <a:latin typeface="Arial" panose="020B0604020202020204" pitchFamily="34" charset="0"/>
                <a:cs typeface="Arial" panose="020B0604020202020204" pitchFamily="34" charset="0"/>
              </a:rPr>
              <a:t>z rostlinných olejů. Běžné rostlinné oleje jsou chemicky estery nenasycených mastných kyselin s několika dvojnými vazbami v molekule. Převedením části těchto dvojných vazeb na vazby jednoduché vzniká rostlinný tuk, který má za normální teploty tuhou konzistenci. </a:t>
            </a:r>
          </a:p>
          <a:p>
            <a:pPr algn="just"/>
            <a:endParaRPr lang="en-US"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Nikl-hydridové baterie </a:t>
            </a:r>
            <a:r>
              <a:rPr lang="cs-CZ" sz="2000" dirty="0">
                <a:latin typeface="Arial" panose="020B0604020202020204" pitchFamily="34" charset="0"/>
                <a:cs typeface="Arial" panose="020B0604020202020204" pitchFamily="34" charset="0"/>
              </a:rPr>
              <a:t>slouží jako zdroj elektrické energie v řadě mobilních telefonů, přenosných svítilen a dalších.</a:t>
            </a:r>
          </a:p>
        </p:txBody>
      </p:sp>
    </p:spTree>
    <p:extLst>
      <p:ext uri="{BB962C8B-B14F-4D97-AF65-F5344CB8AC3E}">
        <p14:creationId xmlns:p14="http://schemas.microsoft.com/office/powerpoint/2010/main" val="3287908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28600" y="228600"/>
            <a:ext cx="8686800" cy="6555641"/>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Chlorid zinečnatý </a:t>
            </a:r>
            <a:r>
              <a:rPr lang="cs-CZ" sz="2000" dirty="0">
                <a:latin typeface="Arial" panose="020B0604020202020204" pitchFamily="34" charset="0"/>
                <a:cs typeface="Arial" panose="020B0604020202020204" pitchFamily="34" charset="0"/>
              </a:rPr>
              <a:t>ZnCl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je bílá krystalická látka, dobře rozpustná ve vodě i  v organických rozpouštědlech, je značně hygroskopický. Slouží jako impregnační prostředek pro ochranu dřeva před plísněmi a hnilobou. Používá se také při výrobě deodorantů, v lékařství, v tisku tkanin, při výrobě organických barviv a například při naleptávání kovů při pájení. V roztoku vytváří podvojné adiční i komplexní sloučeniny. </a:t>
            </a: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Bromid zinečnatý </a:t>
            </a:r>
            <a:r>
              <a:rPr lang="cs-CZ" sz="2000" dirty="0">
                <a:latin typeface="Arial" panose="020B0604020202020204" pitchFamily="34" charset="0"/>
                <a:cs typeface="Arial" panose="020B0604020202020204" pitchFamily="34" charset="0"/>
              </a:rPr>
              <a:t>ZnBr</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používá jako laboratorní činidlo v organické chemii, slouží jako elektrolyt v </a:t>
            </a:r>
            <a:r>
              <a:rPr lang="cs-CZ" sz="2000" dirty="0" err="1">
                <a:latin typeface="Arial" panose="020B0604020202020204" pitchFamily="34" charset="0"/>
                <a:cs typeface="Arial" panose="020B0604020202020204" pitchFamily="34" charset="0"/>
              </a:rPr>
              <a:t>zinko-bromidových</a:t>
            </a:r>
            <a:r>
              <a:rPr lang="cs-CZ" sz="2000" dirty="0">
                <a:latin typeface="Arial" panose="020B0604020202020204" pitchFamily="34" charset="0"/>
                <a:cs typeface="Arial" panose="020B0604020202020204" pitchFamily="34" charset="0"/>
              </a:rPr>
              <a:t> bateriích a používá se k přípravě velmi hustých roztoků k výplachům ropných vrtů. </a:t>
            </a:r>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Jodid zinečnatý </a:t>
            </a:r>
            <a:r>
              <a:rPr lang="cs-CZ" sz="2000" dirty="0">
                <a:latin typeface="Arial" panose="020B0604020202020204" pitchFamily="34" charset="0"/>
                <a:cs typeface="Arial" panose="020B0604020202020204" pitchFamily="34" charset="0"/>
              </a:rPr>
              <a:t>ZnI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používá jako stínící prostředek v průmyslové radiografii. </a:t>
            </a:r>
          </a:p>
        </p:txBody>
      </p:sp>
      <p:pic>
        <p:nvPicPr>
          <p:cNvPr id="10242" name="Picture 2" descr="WebElements Periodic Table » Zinc » zinc dichloride">
            <a:extLst>
              <a:ext uri="{FF2B5EF4-FFF2-40B4-BE49-F238E27FC236}">
                <a16:creationId xmlns:a16="http://schemas.microsoft.com/office/drawing/2014/main" id="{A5781F66-7C3E-4EEF-A396-CC748CF74B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4852" y="1874036"/>
            <a:ext cx="2212964" cy="165972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69E1EEDF-BC8D-4F2B-AAA0-A0D8C741EA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0287" y="2174202"/>
            <a:ext cx="2397015" cy="1483398"/>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Zinc bromide - Wikipedia">
            <a:extLst>
              <a:ext uri="{FF2B5EF4-FFF2-40B4-BE49-F238E27FC236}">
                <a16:creationId xmlns:a16="http://schemas.microsoft.com/office/drawing/2014/main" id="{7310D811-7F44-4EBA-AE8F-8771BC5D509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3800" y="4521625"/>
            <a:ext cx="2397015" cy="1532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004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E84ACA9-CF13-4913-A043-A840DA3E6BF6}"/>
              </a:ext>
            </a:extLst>
          </p:cNvPr>
          <p:cNvSpPr txBox="1"/>
          <p:nvPr/>
        </p:nvSpPr>
        <p:spPr>
          <a:xfrm>
            <a:off x="154968" y="193373"/>
            <a:ext cx="8762998" cy="1631216"/>
          </a:xfrm>
          <a:prstGeom prst="rect">
            <a:avLst/>
          </a:prstGeom>
          <a:noFill/>
        </p:spPr>
        <p:txBody>
          <a:bodyPr wrap="square">
            <a:spAutoFit/>
          </a:bodyPr>
          <a:lstStyle/>
          <a:p>
            <a:pPr algn="just"/>
            <a:r>
              <a:rPr lang="cs-CZ" sz="2000" b="1" dirty="0">
                <a:latin typeface="Arial" panose="020B0604020202020204" pitchFamily="34" charset="0"/>
                <a:cs typeface="Arial" panose="020B0604020202020204" pitchFamily="34" charset="0"/>
              </a:rPr>
              <a:t>Oxid zinečnatý </a:t>
            </a:r>
            <a:r>
              <a:rPr lang="cs-CZ" sz="2000" dirty="0" err="1">
                <a:latin typeface="Arial" panose="020B0604020202020204" pitchFamily="34" charset="0"/>
                <a:cs typeface="Arial" panose="020B0604020202020204" pitchFamily="34" charset="0"/>
              </a:rPr>
              <a:t>ZnO</a:t>
            </a:r>
            <a:r>
              <a:rPr lang="cs-CZ" sz="2000" dirty="0">
                <a:latin typeface="Arial" panose="020B0604020202020204" pitchFamily="34" charset="0"/>
                <a:cs typeface="Arial" panose="020B0604020202020204" pitchFamily="34" charset="0"/>
              </a:rPr>
              <a:t> slouží jako plnicí prostředek při výrobě vulkanizovaného kaučuku, jako bílý pigment zinková běloba a je hlavní součástí dentálního cementu. Nachází uplatnění i v keramickém a sklářském průmyslu při výrobě speciálních chemicky odolných skel a glazur nebo emailů. </a:t>
            </a:r>
          </a:p>
        </p:txBody>
      </p:sp>
      <p:sp>
        <p:nvSpPr>
          <p:cNvPr id="4" name="TextovéPole 3">
            <a:extLst>
              <a:ext uri="{FF2B5EF4-FFF2-40B4-BE49-F238E27FC236}">
                <a16:creationId xmlns:a16="http://schemas.microsoft.com/office/drawing/2014/main" id="{D4757223-2C0D-4CCF-B250-35A4BDB536B7}"/>
              </a:ext>
            </a:extLst>
          </p:cNvPr>
          <p:cNvSpPr txBox="1"/>
          <p:nvPr/>
        </p:nvSpPr>
        <p:spPr>
          <a:xfrm>
            <a:off x="154968" y="5952336"/>
            <a:ext cx="8836631" cy="707886"/>
          </a:xfrm>
          <a:prstGeom prst="rect">
            <a:avLst/>
          </a:prstGeom>
          <a:noFill/>
        </p:spPr>
        <p:txBody>
          <a:bodyPr wrap="square">
            <a:spAutoFit/>
          </a:bodyPr>
          <a:lstStyle/>
          <a:p>
            <a:pPr algn="just"/>
            <a:r>
              <a:rPr lang="cs-CZ" sz="2000" b="1" dirty="0">
                <a:latin typeface="Arial" panose="020B0604020202020204" pitchFamily="34" charset="0"/>
                <a:cs typeface="Arial" panose="020B0604020202020204" pitchFamily="34" charset="0"/>
              </a:rPr>
              <a:t>Antimonidy zinku </a:t>
            </a:r>
            <a:r>
              <a:rPr lang="cs-CZ" sz="2000" dirty="0" err="1">
                <a:latin typeface="Arial" panose="020B0604020202020204" pitchFamily="34" charset="0"/>
                <a:cs typeface="Arial" panose="020B0604020202020204" pitchFamily="34" charset="0"/>
              </a:rPr>
              <a:t>ZnSb</a:t>
            </a:r>
            <a:r>
              <a:rPr lang="cs-CZ" sz="2000" dirty="0">
                <a:latin typeface="Arial" panose="020B0604020202020204" pitchFamily="34" charset="0"/>
                <a:cs typeface="Arial" panose="020B0604020202020204" pitchFamily="34" charset="0"/>
              </a:rPr>
              <a:t>, Zn</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Sb</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Zn</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Sb</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mají polovodivé vlastnosti a používají se v infračervených detektorech a termokamerách.</a:t>
            </a:r>
          </a:p>
        </p:txBody>
      </p:sp>
      <p:sp>
        <p:nvSpPr>
          <p:cNvPr id="5" name="TextovéPole 4">
            <a:extLst>
              <a:ext uri="{FF2B5EF4-FFF2-40B4-BE49-F238E27FC236}">
                <a16:creationId xmlns:a16="http://schemas.microsoft.com/office/drawing/2014/main" id="{095CB46F-89A5-4D0C-A92E-8946D5500199}"/>
              </a:ext>
            </a:extLst>
          </p:cNvPr>
          <p:cNvSpPr txBox="1"/>
          <p:nvPr/>
        </p:nvSpPr>
        <p:spPr>
          <a:xfrm>
            <a:off x="81335" y="3897746"/>
            <a:ext cx="4036032" cy="1631216"/>
          </a:xfrm>
          <a:prstGeom prst="rect">
            <a:avLst/>
          </a:prstGeom>
          <a:noFill/>
        </p:spPr>
        <p:txBody>
          <a:bodyPr wrap="square">
            <a:spAutoFit/>
          </a:bodyPr>
          <a:lstStyle/>
          <a:p>
            <a:pPr algn="just"/>
            <a:r>
              <a:rPr lang="cs-CZ" sz="2000" b="1" dirty="0">
                <a:latin typeface="Arial" panose="020B0604020202020204" pitchFamily="34" charset="0"/>
                <a:cs typeface="Arial" panose="020B0604020202020204" pitchFamily="34" charset="0"/>
              </a:rPr>
              <a:t>Fosfid zinečnatý </a:t>
            </a:r>
            <a:r>
              <a:rPr lang="cs-CZ" sz="2000" dirty="0">
                <a:latin typeface="Arial" panose="020B0604020202020204" pitchFamily="34" charset="0"/>
                <a:cs typeface="Arial" panose="020B0604020202020204" pitchFamily="34" charset="0"/>
              </a:rPr>
              <a:t>ZnP</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je perspektivním materiálem pro výrobu pokročilých fotovoltaických článků, dříve se používal jako </a:t>
            </a:r>
            <a:r>
              <a:rPr lang="cs-CZ" sz="2000" u="sng" dirty="0">
                <a:latin typeface="Arial" panose="020B0604020202020204" pitchFamily="34" charset="0"/>
                <a:cs typeface="Arial" panose="020B0604020202020204" pitchFamily="34" charset="0"/>
              </a:rPr>
              <a:t>rodenticid</a:t>
            </a:r>
            <a:r>
              <a:rPr lang="cs-CZ" sz="2000" dirty="0">
                <a:latin typeface="Arial" panose="020B0604020202020204" pitchFamily="34" charset="0"/>
                <a:cs typeface="Arial" panose="020B0604020202020204" pitchFamily="34" charset="0"/>
              </a:rPr>
              <a:t>. </a:t>
            </a:r>
            <a:endParaRPr lang="cs-CZ" sz="2000" dirty="0"/>
          </a:p>
        </p:txBody>
      </p:sp>
      <p:pic>
        <p:nvPicPr>
          <p:cNvPr id="9220" name="Picture 4">
            <a:extLst>
              <a:ext uri="{FF2B5EF4-FFF2-40B4-BE49-F238E27FC236}">
                <a16:creationId xmlns:a16="http://schemas.microsoft.com/office/drawing/2014/main" id="{8ED5DE38-D838-43D1-87F0-61AE9820EB0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35332" y="3897746"/>
            <a:ext cx="1929696" cy="1929696"/>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Buy Zinc Oxide at Inoxia Ltd">
            <a:extLst>
              <a:ext uri="{FF2B5EF4-FFF2-40B4-BE49-F238E27FC236}">
                <a16:creationId xmlns:a16="http://schemas.microsoft.com/office/drawing/2014/main" id="{B5FF16CF-9AB2-4AF4-B8F8-1C4D2CE865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876" y="1899237"/>
            <a:ext cx="1948774" cy="16312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85AD813A-59C5-4CB0-B067-5B6FA6A048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6705" y="1641501"/>
            <a:ext cx="3912031" cy="188895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Zinc Phosphide Technical Fact Sheet">
            <a:extLst>
              <a:ext uri="{FF2B5EF4-FFF2-40B4-BE49-F238E27FC236}">
                <a16:creationId xmlns:a16="http://schemas.microsoft.com/office/drawing/2014/main" id="{88AAD3B3-2D17-4841-BB00-165535622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2994" y="3889184"/>
            <a:ext cx="2054590" cy="2054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267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381000"/>
            <a:ext cx="8686800" cy="6370975"/>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Síran zinečnatý </a:t>
            </a:r>
            <a:r>
              <a:rPr lang="cs-CZ" sz="2000" dirty="0">
                <a:latin typeface="Arial" panose="020B0604020202020204" pitchFamily="34" charset="0"/>
                <a:cs typeface="Arial" panose="020B0604020202020204" pitchFamily="34" charset="0"/>
              </a:rPr>
              <a:t>ZnSO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je bílá krystalická látka, dobře rozpustná ve vodě, známá také jako </a:t>
            </a:r>
            <a:r>
              <a:rPr lang="cs-CZ" sz="2000" i="1" dirty="0">
                <a:latin typeface="Arial" panose="020B0604020202020204" pitchFamily="34" charset="0"/>
                <a:cs typeface="Arial" panose="020B0604020202020204" pitchFamily="34" charset="0"/>
              </a:rPr>
              <a:t>bílá skalice</a:t>
            </a:r>
            <a:r>
              <a:rPr lang="cs-CZ" sz="2000" dirty="0">
                <a:latin typeface="Arial" panose="020B0604020202020204" pitchFamily="34" charset="0"/>
                <a:cs typeface="Arial" panose="020B0604020202020204" pitchFamily="34" charset="0"/>
              </a:rPr>
              <a:t> v podobě svého </a:t>
            </a:r>
            <a:r>
              <a:rPr lang="cs-CZ" sz="2000" dirty="0" err="1">
                <a:latin typeface="Arial" panose="020B0604020202020204" pitchFamily="34" charset="0"/>
                <a:cs typeface="Arial" panose="020B0604020202020204" pitchFamily="34" charset="0"/>
              </a:rPr>
              <a:t>heptahydrátu</a:t>
            </a:r>
            <a:r>
              <a:rPr lang="cs-CZ" sz="2000" dirty="0">
                <a:latin typeface="Arial" panose="020B0604020202020204" pitchFamily="34" charset="0"/>
                <a:cs typeface="Arial" panose="020B0604020202020204" pitchFamily="34" charset="0"/>
              </a:rPr>
              <a:t> síranu zinečnatého ZnSO</a:t>
            </a:r>
            <a:r>
              <a:rPr lang="cs-CZ" sz="2000" baseline="-25000" dirty="0">
                <a:latin typeface="Arial" panose="020B0604020202020204" pitchFamily="34" charset="0"/>
                <a:cs typeface="Arial" panose="020B0604020202020204" pitchFamily="34" charset="0"/>
              </a:rPr>
              <a:t>4</a:t>
            </a:r>
            <a:r>
              <a:rPr lang="cs-CZ" sz="2000" b="1"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7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V přírodě se vyskytuje jako nerost </a:t>
            </a:r>
            <a:r>
              <a:rPr lang="cs-CZ" sz="2000" i="1" dirty="0" err="1">
                <a:latin typeface="Arial" panose="020B0604020202020204" pitchFamily="34" charset="0"/>
                <a:cs typeface="Arial" panose="020B0604020202020204" pitchFamily="34" charset="0"/>
              </a:rPr>
              <a:t>goslarit</a:t>
            </a:r>
            <a:r>
              <a:rPr lang="cs-CZ" sz="2000" dirty="0">
                <a:latin typeface="Arial" panose="020B0604020202020204" pitchFamily="34" charset="0"/>
                <a:cs typeface="Arial" panose="020B0604020202020204" pitchFamily="34" charset="0"/>
              </a:rPr>
              <a:t>. Síran zinečnatý slouží jako součást barviv pro potisk tkanin i přípravků pro impregnaci dřeva, k přípravě </a:t>
            </a:r>
            <a:r>
              <a:rPr lang="cs-CZ" sz="2000" i="1" dirty="0" err="1">
                <a:latin typeface="Arial" panose="020B0604020202020204" pitchFamily="34" charset="0"/>
                <a:cs typeface="Arial" panose="020B0604020202020204" pitchFamily="34" charset="0"/>
              </a:rPr>
              <a:t>lithopon</a:t>
            </a:r>
            <a:r>
              <a:rPr lang="en-US" sz="2000" i="1" dirty="0">
                <a:latin typeface="Arial" panose="020B0604020202020204" pitchFamily="34" charset="0"/>
                <a:cs typeface="Arial" panose="020B0604020202020204" pitchFamily="34" charset="0"/>
              </a:rPr>
              <a:t>u</a:t>
            </a:r>
            <a:r>
              <a:rPr lang="cs-CZ" sz="2000" dirty="0">
                <a:latin typeface="Arial" panose="020B0604020202020204" pitchFamily="34" charset="0"/>
                <a:cs typeface="Arial" panose="020B0604020202020204" pitchFamily="34" charset="0"/>
              </a:rPr>
              <a:t>, v galvanostegii, v lékařství a je základní látkou pro přípravu dalších zinečnatých sloučenin. Zředěné vodné roztoky této soli mají dezinfekční účinky. V roztoku vytváří síran zinečnatý adiční a podvojné sloučeniny. Připravuje se rozpouštěním hydroxidu zinečnatého, uhličitanu zinečnatého, oxidu zinečnatého nebo zinkových odpadů v kyselině sírové.</a:t>
            </a:r>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endParaRPr lang="en-US"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Peroxid zinku </a:t>
            </a:r>
            <a:r>
              <a:rPr lang="cs-CZ" sz="2000" dirty="0">
                <a:latin typeface="Arial" panose="020B0604020202020204" pitchFamily="34" charset="0"/>
                <a:cs typeface="Arial" panose="020B0604020202020204" pitchFamily="34" charset="0"/>
              </a:rPr>
              <a:t>ZnO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v minulosti používal jako desinfekční prostředek, v současnosti se využívá v pyrotechnice.</a:t>
            </a:r>
          </a:p>
          <a:p>
            <a:pPr algn="just"/>
            <a:endParaRPr lang="en-US" sz="8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Hydroxid zinečnatý </a:t>
            </a:r>
            <a:r>
              <a:rPr lang="cs-CZ" sz="2000" dirty="0">
                <a:latin typeface="Arial" panose="020B0604020202020204" pitchFamily="34" charset="0"/>
                <a:cs typeface="Arial" panose="020B0604020202020204" pitchFamily="34" charset="0"/>
              </a:rPr>
              <a:t>Zn(OH)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slouží k přípravě chirurgických obvazů.</a:t>
            </a:r>
          </a:p>
          <a:p>
            <a:pPr algn="just"/>
            <a:endParaRPr lang="cs-CZ" sz="800" dirty="0">
              <a:latin typeface="Arial" panose="020B0604020202020204" pitchFamily="34" charset="0"/>
              <a:cs typeface="Arial" panose="020B0604020202020204" pitchFamily="34" charset="0"/>
            </a:endParaRPr>
          </a:p>
          <a:p>
            <a:pPr algn="just"/>
            <a:endParaRPr lang="en-US"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Kyanid zinečnatý </a:t>
            </a:r>
            <a:r>
              <a:rPr lang="cs-CZ" sz="2000" dirty="0">
                <a:latin typeface="Arial" panose="020B0604020202020204" pitchFamily="34" charset="0"/>
                <a:cs typeface="Arial" panose="020B0604020202020204" pitchFamily="34" charset="0"/>
              </a:rPr>
              <a:t>Zn(CN)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je součástí lázní pro galvanické pozinkování. </a:t>
            </a:r>
            <a:endParaRPr lang="en-US" sz="2000" dirty="0">
              <a:latin typeface="Arial" panose="020B0604020202020204" pitchFamily="34" charset="0"/>
              <a:cs typeface="Arial" panose="020B0604020202020204" pitchFamily="34" charset="0"/>
            </a:endParaRPr>
          </a:p>
          <a:p>
            <a:pPr algn="just"/>
            <a:endParaRPr lang="en-US"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Dusičnan zinečnatý </a:t>
            </a:r>
            <a:r>
              <a:rPr lang="cs-CZ" sz="2000" dirty="0">
                <a:latin typeface="Arial" panose="020B0604020202020204" pitchFamily="34" charset="0"/>
                <a:cs typeface="Arial" panose="020B0604020202020204" pitchFamily="34" charset="0"/>
              </a:rPr>
              <a:t>Zn(NO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používá jako mořidlo při barvení tkanin. </a:t>
            </a:r>
            <a:endParaRPr lang="en-US" sz="2000" dirty="0">
              <a:latin typeface="Arial" panose="020B0604020202020204" pitchFamily="34" charset="0"/>
              <a:cs typeface="Arial" panose="020B0604020202020204" pitchFamily="34" charset="0"/>
            </a:endParaRPr>
          </a:p>
          <a:p>
            <a:pPr algn="just"/>
            <a:endParaRPr lang="en-US"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Chlorečnan zinečnatý </a:t>
            </a:r>
            <a:r>
              <a:rPr lang="cs-CZ" sz="2000" dirty="0">
                <a:latin typeface="Arial" panose="020B0604020202020204" pitchFamily="34" charset="0"/>
                <a:cs typeface="Arial" panose="020B0604020202020204" pitchFamily="34" charset="0"/>
              </a:rPr>
              <a:t>Zn(ClO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jako silné oxidační činidlo používá v pyrotechnice. </a:t>
            </a:r>
          </a:p>
        </p:txBody>
      </p:sp>
    </p:spTree>
    <p:extLst>
      <p:ext uri="{BB962C8B-B14F-4D97-AF65-F5344CB8AC3E}">
        <p14:creationId xmlns:p14="http://schemas.microsoft.com/office/powerpoint/2010/main" val="3409677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6200" y="152400"/>
            <a:ext cx="8839200" cy="4031873"/>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Molybdenan zinečnatý </a:t>
            </a:r>
            <a:r>
              <a:rPr lang="cs-CZ" sz="2000" dirty="0">
                <a:latin typeface="Arial" panose="020B0604020202020204" pitchFamily="34" charset="0"/>
                <a:cs typeface="Arial" panose="020B0604020202020204" pitchFamily="34" charset="0"/>
              </a:rPr>
              <a:t>ZnMoO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chroman zinečnatý </a:t>
            </a:r>
            <a:r>
              <a:rPr lang="cs-CZ" sz="2000" dirty="0">
                <a:latin typeface="Arial" panose="020B0604020202020204" pitchFamily="34" charset="0"/>
                <a:cs typeface="Arial" panose="020B0604020202020204" pitchFamily="34" charset="0"/>
              </a:rPr>
              <a:t>ZnCrO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 </a:t>
            </a:r>
            <a:r>
              <a:rPr lang="cs-CZ" sz="2000" b="1" dirty="0">
                <a:latin typeface="Arial" panose="020B0604020202020204" pitchFamily="34" charset="0"/>
                <a:cs typeface="Arial" panose="020B0604020202020204" pitchFamily="34" charset="0"/>
              </a:rPr>
              <a:t>fosforečnan zinečnatý </a:t>
            </a:r>
            <a:r>
              <a:rPr lang="cs-CZ" sz="2000" dirty="0">
                <a:latin typeface="Arial" panose="020B0604020202020204" pitchFamily="34" charset="0"/>
                <a:cs typeface="Arial" panose="020B0604020202020204" pitchFamily="34" charset="0"/>
              </a:rPr>
              <a:t>Zn</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(PO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jsou jako inhibitory koroze součástí antikorozních přípravků. </a:t>
            </a:r>
            <a:endParaRPr lang="en-US" sz="2000"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Octan zinečnatý </a:t>
            </a:r>
            <a:r>
              <a:rPr lang="cs-CZ" sz="2000" dirty="0">
                <a:latin typeface="Arial" panose="020B0604020202020204" pitchFamily="34" charset="0"/>
                <a:cs typeface="Arial" panose="020B0604020202020204" pitchFamily="34" charset="0"/>
              </a:rPr>
              <a:t>Zn(C</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používá se jako ochranný prostředek proti ohni, v lékařství jako kloktadlo a k omývání při kožních onemocněních. </a:t>
            </a:r>
            <a:endParaRPr lang="en-US" sz="2000" dirty="0">
              <a:latin typeface="Arial" panose="020B0604020202020204" pitchFamily="34" charset="0"/>
              <a:cs typeface="Arial" panose="020B0604020202020204" pitchFamily="34" charset="0"/>
            </a:endParaRPr>
          </a:p>
          <a:p>
            <a:pPr algn="just"/>
            <a:endParaRPr lang="cs-CZ"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Stearan zinečnatý </a:t>
            </a:r>
            <a:r>
              <a:rPr lang="cs-CZ" sz="2000" dirty="0">
                <a:latin typeface="Arial" panose="020B0604020202020204" pitchFamily="34" charset="0"/>
                <a:cs typeface="Arial" panose="020B0604020202020204" pitchFamily="34" charset="0"/>
              </a:rPr>
              <a:t>C</a:t>
            </a:r>
            <a:r>
              <a:rPr lang="cs-CZ" sz="2000" baseline="-25000" dirty="0">
                <a:latin typeface="Arial" panose="020B0604020202020204" pitchFamily="34" charset="0"/>
                <a:cs typeface="Arial" panose="020B0604020202020204" pitchFamily="34" charset="0"/>
              </a:rPr>
              <a:t>36</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70</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Zn slouží jako lubrikant a separační přípravek při lisování plastů. </a:t>
            </a:r>
            <a:endParaRPr lang="en-US" sz="2000" dirty="0">
              <a:latin typeface="Arial" panose="020B0604020202020204" pitchFamily="34" charset="0"/>
              <a:cs typeface="Arial" panose="020B0604020202020204" pitchFamily="34" charset="0"/>
            </a:endParaRPr>
          </a:p>
          <a:p>
            <a:pPr algn="just"/>
            <a:endParaRPr lang="cs-CZ" sz="800" dirty="0">
              <a:latin typeface="Arial" panose="020B0604020202020204" pitchFamily="34" charset="0"/>
              <a:cs typeface="Arial" panose="020B0604020202020204" pitchFamily="34" charset="0"/>
            </a:endParaRPr>
          </a:p>
          <a:p>
            <a:pPr algn="just"/>
            <a:r>
              <a:rPr lang="cs-CZ" sz="2000" b="1" dirty="0" err="1">
                <a:latin typeface="Arial" panose="020B0604020202020204" pitchFamily="34" charset="0"/>
                <a:cs typeface="Arial" panose="020B0604020202020204" pitchFamily="34" charset="0"/>
              </a:rPr>
              <a:t>Dimethylzinek</a:t>
            </a:r>
            <a:r>
              <a:rPr lang="cs-CZ" sz="2000" dirty="0">
                <a:latin typeface="Arial" panose="020B0604020202020204" pitchFamily="34" charset="0"/>
                <a:cs typeface="Arial" panose="020B0604020202020204" pitchFamily="34" charset="0"/>
              </a:rPr>
              <a:t> (CH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Zn je první známá organokovová sloučenina,  sehrál důležitou úlohu při přípravě řady dalších organokovových sloučenin a dodnes se využívá při výrobě polovodičů. </a:t>
            </a:r>
          </a:p>
        </p:txBody>
      </p:sp>
    </p:spTree>
    <p:extLst>
      <p:ext uri="{BB962C8B-B14F-4D97-AF65-F5344CB8AC3E}">
        <p14:creationId xmlns:p14="http://schemas.microsoft.com/office/powerpoint/2010/main" val="3101350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6200" y="76200"/>
            <a:ext cx="8915400" cy="6740307"/>
          </a:xfrm>
          <a:prstGeom prst="rect">
            <a:avLst/>
          </a:prstGeom>
        </p:spPr>
        <p:txBody>
          <a:bodyPr wrap="square">
            <a:spAutoFit/>
          </a:bodyPr>
          <a:lstStyle/>
          <a:p>
            <a:pPr algn="ctr"/>
            <a:r>
              <a:rPr lang="en-US" sz="3200" b="1" dirty="0">
                <a:latin typeface="Arial" panose="020B0604020202020204" pitchFamily="34" charset="0"/>
                <a:cs typeface="Arial" panose="020B0604020202020204" pitchFamily="34" charset="0"/>
              </a:rPr>
              <a:t>K</a:t>
            </a:r>
            <a:r>
              <a:rPr lang="cs-CZ" sz="3200" b="1" dirty="0" err="1">
                <a:latin typeface="Arial" panose="020B0604020202020204" pitchFamily="34" charset="0"/>
                <a:cs typeface="Arial" panose="020B0604020202020204" pitchFamily="34" charset="0"/>
              </a:rPr>
              <a:t>admium</a:t>
            </a:r>
            <a:r>
              <a:rPr lang="cs-CZ" sz="3200" dirty="0">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a:p>
            <a:pPr algn="just"/>
            <a:endParaRPr lang="cs-CZ" sz="8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j</a:t>
            </a:r>
            <a:r>
              <a:rPr lang="cs-CZ" sz="2000" dirty="0">
                <a:latin typeface="Arial" panose="020B0604020202020204" pitchFamily="34" charset="0"/>
                <a:cs typeface="Arial" panose="020B0604020202020204" pitchFamily="34" charset="0"/>
              </a:rPr>
              <a:t>e bílý, lesklý, měkký a velmi tažný kov. Na vzduchu se kadmium pokrývá vrstvou oxidu, za vyšších teplot reaguje s </a:t>
            </a:r>
            <a:r>
              <a:rPr lang="cs-CZ" sz="2000" u="sng" dirty="0">
                <a:latin typeface="Arial" panose="020B0604020202020204" pitchFamily="34" charset="0"/>
                <a:cs typeface="Arial" panose="020B0604020202020204" pitchFamily="34" charset="0"/>
              </a:rPr>
              <a:t>halogeny</a:t>
            </a:r>
            <a:r>
              <a:rPr lang="cs-CZ" sz="2000" dirty="0">
                <a:latin typeface="Arial" panose="020B0604020202020204" pitchFamily="34" charset="0"/>
                <a:cs typeface="Arial" panose="020B0604020202020204" pitchFamily="34" charset="0"/>
              </a:rPr>
              <a:t>. Zapáleno v atmosféře </a:t>
            </a:r>
            <a:r>
              <a:rPr lang="cs-CZ" sz="2000" u="sng" dirty="0">
                <a:latin typeface="Arial" panose="020B0604020202020204" pitchFamily="34" charset="0"/>
                <a:cs typeface="Arial" panose="020B0604020202020204" pitchFamily="34" charset="0"/>
              </a:rPr>
              <a:t>kyslíku</a:t>
            </a:r>
            <a:r>
              <a:rPr lang="cs-CZ" sz="2000" dirty="0">
                <a:latin typeface="Arial" panose="020B0604020202020204" pitchFamily="34" charset="0"/>
                <a:cs typeface="Arial" panose="020B0604020202020204" pitchFamily="34" charset="0"/>
              </a:rPr>
              <a:t> shoří jasným červeným plamenem za vzniku hnědého oxidu kademnatého </a:t>
            </a:r>
            <a:r>
              <a:rPr lang="cs-CZ" sz="2000" dirty="0" err="1">
                <a:latin typeface="Arial" panose="020B0604020202020204" pitchFamily="34" charset="0"/>
                <a:cs typeface="Arial" panose="020B0604020202020204" pitchFamily="34" charset="0"/>
              </a:rPr>
              <a:t>CdO</a:t>
            </a:r>
            <a:r>
              <a:rPr lang="cs-CZ" sz="2000" dirty="0">
                <a:latin typeface="Arial" panose="020B0604020202020204" pitchFamily="34" charset="0"/>
                <a:cs typeface="Arial" panose="020B0604020202020204" pitchFamily="34" charset="0"/>
              </a:rPr>
              <a:t>. Za normálních podmínek se neslučuje s </a:t>
            </a:r>
            <a:r>
              <a:rPr lang="cs-CZ" sz="2000" u="sng" dirty="0">
                <a:latin typeface="Arial" panose="020B0604020202020204" pitchFamily="34" charset="0"/>
                <a:cs typeface="Arial" panose="020B0604020202020204" pitchFamily="34" charset="0"/>
              </a:rPr>
              <a:t>dusíkem</a:t>
            </a:r>
            <a:r>
              <a:rPr lang="cs-CZ" sz="2000" dirty="0">
                <a:latin typeface="Arial" panose="020B0604020202020204" pitchFamily="34" charset="0"/>
                <a:cs typeface="Arial" panose="020B0604020202020204" pitchFamily="34" charset="0"/>
              </a:rPr>
              <a:t> ani s </a:t>
            </a:r>
            <a:r>
              <a:rPr lang="cs-CZ" sz="2000" u="sng" dirty="0">
                <a:latin typeface="Arial" panose="020B0604020202020204" pitchFamily="34" charset="0"/>
                <a:cs typeface="Arial" panose="020B0604020202020204" pitchFamily="34" charset="0"/>
              </a:rPr>
              <a:t>vodíkem</a:t>
            </a:r>
            <a:r>
              <a:rPr lang="cs-CZ" sz="2000" dirty="0">
                <a:latin typeface="Arial" panose="020B0604020202020204" pitchFamily="34" charset="0"/>
                <a:cs typeface="Arial" panose="020B0604020202020204" pitchFamily="34" charset="0"/>
              </a:rPr>
              <a:t>. Snadno se rozpouští v kyselinách, reakce kadmia se zředěnou kyselinou sírovou probíhá za vývoje vodíku, v koncentrované kyselině sírové se rozpouští za vývoje oxidu siřičitého:</a:t>
            </a:r>
          </a:p>
          <a:p>
            <a:pPr algn="ctr"/>
            <a:r>
              <a:rPr lang="cs-CZ" sz="2000" dirty="0">
                <a:latin typeface="Arial" panose="020B0604020202020204" pitchFamily="34" charset="0"/>
                <a:cs typeface="Arial" panose="020B0604020202020204" pitchFamily="34" charset="0"/>
              </a:rPr>
              <a:t>Cd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CdSO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Cd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CdSO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SO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a:r>
              <a:rPr lang="cs-CZ" sz="2000" dirty="0">
                <a:latin typeface="Arial" panose="020B0604020202020204" pitchFamily="34" charset="0"/>
                <a:cs typeface="Arial" panose="020B0604020202020204" pitchFamily="34" charset="0"/>
              </a:rPr>
              <a:t>Se zředěnou kyselinou dusičnou reaguje za vývoje oxidu dusného:</a:t>
            </a:r>
          </a:p>
          <a:p>
            <a:pPr algn="ctr"/>
            <a:r>
              <a:rPr lang="cs-CZ" sz="2000" dirty="0">
                <a:latin typeface="Arial" panose="020B0604020202020204" pitchFamily="34" charset="0"/>
                <a:cs typeface="Arial" panose="020B0604020202020204" pitchFamily="34" charset="0"/>
              </a:rPr>
              <a:t>3Cd + 8HNO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3Cd(NO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a:r>
              <a:rPr lang="cs-CZ" sz="2000" dirty="0">
                <a:latin typeface="Arial" panose="020B0604020202020204" pitchFamily="34" charset="0"/>
                <a:cs typeface="Arial" panose="020B0604020202020204" pitchFamily="34" charset="0"/>
              </a:rPr>
              <a:t>V přítomnosti vzdušného kyslíku je dobře rozpustné v roztocích alkalických kyanidů a reaguje s vodným roztokem dusičnanu amonného:</a:t>
            </a:r>
          </a:p>
          <a:p>
            <a:pPr algn="ctr"/>
            <a:r>
              <a:rPr lang="cs-CZ" sz="2000" dirty="0">
                <a:latin typeface="Arial" panose="020B0604020202020204" pitchFamily="34" charset="0"/>
                <a:cs typeface="Arial" panose="020B0604020202020204" pitchFamily="34" charset="0"/>
              </a:rPr>
              <a:t>2Cd + 8NaCN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[Cd(CN)</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+ 4NaOH</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2Cd + 4NH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Cd(NO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[Cd(H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endParaRPr lang="en-US" sz="2000" baseline="-25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Kovové kadmium reaguje s vodní párou za vzniku oxidu kademnatého, práškové kadmium reaguje s vodou za vzniku hydroxidu kademnatého:</a:t>
            </a:r>
          </a:p>
          <a:p>
            <a:pPr algn="ctr"/>
            <a:r>
              <a:rPr lang="cs-CZ" sz="2000" dirty="0">
                <a:latin typeface="Arial" panose="020B0604020202020204" pitchFamily="34" charset="0"/>
                <a:cs typeface="Arial" panose="020B0604020202020204" pitchFamily="34" charset="0"/>
              </a:rPr>
              <a:t>Cd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(g) → </a:t>
            </a:r>
            <a:r>
              <a:rPr lang="cs-CZ" sz="2000" dirty="0" err="1">
                <a:latin typeface="Arial" panose="020B0604020202020204" pitchFamily="34" charset="0"/>
                <a:cs typeface="Arial" panose="020B0604020202020204" pitchFamily="34" charset="0"/>
              </a:rPr>
              <a:t>CdO</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Cd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(l) → Cd(OH)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2327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228600"/>
            <a:ext cx="8839200" cy="5940088"/>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Kadmium tvoří řadu binárních i komplexních sloučenin ve kterých se vždy vyskytuje </a:t>
            </a:r>
            <a:r>
              <a:rPr lang="cs-CZ" sz="2000" u="sng" dirty="0">
                <a:latin typeface="Arial" panose="020B0604020202020204" pitchFamily="34" charset="0"/>
                <a:cs typeface="Arial" panose="020B0604020202020204" pitchFamily="34" charset="0"/>
              </a:rPr>
              <a:t>v oxidačním stupni II</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Jednomocné kadmium </a:t>
            </a:r>
            <a:r>
              <a:rPr lang="cs-CZ" sz="2000" dirty="0">
                <a:latin typeface="Arial" panose="020B0604020202020204" pitchFamily="34" charset="0"/>
                <a:cs typeface="Arial" panose="020B0604020202020204" pitchFamily="34" charset="0"/>
              </a:rPr>
              <a:t>se vyskytuje vzácně pouze v několika sloučeninách, n</a:t>
            </a:r>
            <a:r>
              <a:rPr lang="en-US" sz="2000" dirty="0" err="1">
                <a:latin typeface="Arial" panose="020B0604020202020204" pitchFamily="34" charset="0"/>
                <a:cs typeface="Arial" panose="020B0604020202020204" pitchFamily="34" charset="0"/>
              </a:rPr>
              <a:t>ap</a:t>
            </a:r>
            <a:r>
              <a:rPr lang="cs-CZ" sz="2000" dirty="0">
                <a:latin typeface="Arial" panose="020B0604020202020204" pitchFamily="34" charset="0"/>
                <a:cs typeface="Arial" panose="020B0604020202020204" pitchFamily="34" charset="0"/>
              </a:rPr>
              <a:t>ř</a:t>
            </a:r>
            <a:r>
              <a:rPr lang="en-US" sz="2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tetrachlorohlinitan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kademný</a:t>
            </a:r>
            <a:r>
              <a:rPr lang="cs-CZ" sz="2000" dirty="0">
                <a:latin typeface="Arial" panose="020B0604020202020204" pitchFamily="34" charset="0"/>
                <a:cs typeface="Arial" panose="020B0604020202020204" pitchFamily="34" charset="0"/>
              </a:rPr>
              <a:t> Cd</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[AlCl</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J</a:t>
            </a:r>
            <a:r>
              <a:rPr lang="cs-CZ" sz="2000" dirty="0" err="1">
                <a:latin typeface="Arial" panose="020B0604020202020204" pitchFamily="34" charset="0"/>
                <a:cs typeface="Arial" panose="020B0604020202020204" pitchFamily="34" charset="0"/>
              </a:rPr>
              <a:t>edna</a:t>
            </a:r>
            <a:r>
              <a:rPr lang="cs-CZ" sz="2000" dirty="0">
                <a:latin typeface="Arial" panose="020B0604020202020204" pitchFamily="34" charset="0"/>
                <a:cs typeface="Arial" panose="020B0604020202020204" pitchFamily="34" charset="0"/>
              </a:rPr>
              <a:t> z mála barevných sloučenin kadmia </a:t>
            </a:r>
            <a:r>
              <a:rPr lang="en-US" sz="2000" dirty="0">
                <a:latin typeface="Arial" panose="020B0604020202020204" pitchFamily="34" charset="0"/>
                <a:cs typeface="Arial" panose="020B0604020202020204" pitchFamily="34" charset="0"/>
              </a:rPr>
              <a:t>je </a:t>
            </a:r>
            <a:r>
              <a:rPr lang="cs-CZ" sz="2000" dirty="0">
                <a:latin typeface="Arial" panose="020B0604020202020204" pitchFamily="34" charset="0"/>
                <a:cs typeface="Arial" panose="020B0604020202020204" pitchFamily="34" charset="0"/>
              </a:rPr>
              <a:t>sulfid kademnatý </a:t>
            </a:r>
            <a:r>
              <a:rPr lang="cs-CZ" sz="2000" dirty="0" err="1">
                <a:latin typeface="Arial" panose="020B0604020202020204" pitchFamily="34" charset="0"/>
                <a:cs typeface="Arial" panose="020B0604020202020204" pitchFamily="34" charset="0"/>
              </a:rPr>
              <a:t>CdS</a:t>
            </a:r>
            <a:r>
              <a:rPr lang="cs-CZ" sz="2000" dirty="0">
                <a:latin typeface="Arial" panose="020B0604020202020204" pitchFamily="34" charset="0"/>
                <a:cs typeface="Arial" panose="020B0604020202020204" pitchFamily="34" charset="0"/>
              </a:rPr>
              <a:t>, lehce nažloutlý je ještě bromid kademnatý CdBr</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většina ostatních rozpustných i nerozpustných sloučenin kadmia je bílá či bezbarvá, dokonce i rozpustný chroman kademnatý CdCrO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je bezbarvý s nepatrným nažloutlým nádechem - jedná se tak o jeden z mála známých prakticky bezbarvých chromanů.</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Zajímavé je chování kadmia v roztocích sloučenin zlata, jako jediný neušlechtilý kov totiž kadmium </a:t>
            </a:r>
            <a:r>
              <a:rPr lang="cs-CZ" sz="2000" b="1" dirty="0">
                <a:latin typeface="Arial" panose="020B0604020202020204" pitchFamily="34" charset="0"/>
                <a:cs typeface="Arial" panose="020B0604020202020204" pitchFamily="34" charset="0"/>
              </a:rPr>
              <a:t>neredukuje zlato v elementární formě,</a:t>
            </a:r>
            <a:r>
              <a:rPr lang="cs-CZ" sz="2000" dirty="0">
                <a:latin typeface="Arial" panose="020B0604020202020204" pitchFamily="34" charset="0"/>
                <a:cs typeface="Arial" panose="020B0604020202020204" pitchFamily="34" charset="0"/>
              </a:rPr>
              <a:t> ale ve formě intermetalické sloučeniny Cd</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Au. </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Většina rozpustných sloučenin kadmia je </a:t>
            </a:r>
            <a:r>
              <a:rPr lang="cs-CZ" sz="2000" u="sng" dirty="0">
                <a:latin typeface="Arial" panose="020B0604020202020204" pitchFamily="34" charset="0"/>
                <a:cs typeface="Arial" panose="020B0604020202020204" pitchFamily="34" charset="0"/>
              </a:rPr>
              <a:t>silně jedovatá</a:t>
            </a:r>
            <a:r>
              <a:rPr lang="cs-CZ" sz="2000" dirty="0">
                <a:latin typeface="Arial" panose="020B0604020202020204" pitchFamily="34" charset="0"/>
                <a:cs typeface="Arial" panose="020B0604020202020204" pitchFamily="34" charset="0"/>
              </a:rPr>
              <a:t>. Díky prokázané toxicitě kadmia převládá v současné době tendence k jeho nahrazování jinými kovy všude tam, kde je to technicky a ekonomicky možné. </a:t>
            </a:r>
          </a:p>
          <a:p>
            <a:pPr algn="just"/>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3963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381000"/>
            <a:ext cx="8839200" cy="5940088"/>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V přírodě se kadmium nachází nejčastěji jako příměs v zinkových a olověných rudách. V oxidační zóně ložisek </a:t>
            </a:r>
            <a:r>
              <a:rPr lang="cs-CZ" sz="2000" dirty="0" err="1">
                <a:latin typeface="Arial" panose="020B0604020202020204" pitchFamily="34" charset="0"/>
                <a:cs typeface="Arial" panose="020B0604020202020204" pitchFamily="34" charset="0"/>
              </a:rPr>
              <a:t>Zn</a:t>
            </a:r>
            <a:r>
              <a:rPr lang="cs-CZ" sz="2000" dirty="0">
                <a:latin typeface="Arial" panose="020B0604020202020204" pitchFamily="34" charset="0"/>
                <a:cs typeface="Arial" panose="020B0604020202020204" pitchFamily="34" charset="0"/>
              </a:rPr>
              <a:t>-rud vznikají také samostatné minerály kadmia (např. </a:t>
            </a:r>
            <a:r>
              <a:rPr lang="cs-CZ" sz="2000" b="1" dirty="0" err="1">
                <a:latin typeface="Arial" panose="020B0604020202020204" pitchFamily="34" charset="0"/>
                <a:cs typeface="Arial" panose="020B0604020202020204" pitchFamily="34" charset="0"/>
              </a:rPr>
              <a:t>kadmoselit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CdSe</a:t>
            </a:r>
            <a:r>
              <a:rPr lang="cs-CZ" sz="2000"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monteponit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CdO</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otavit</a:t>
            </a:r>
            <a:r>
              <a:rPr lang="cs-CZ" sz="2000" dirty="0">
                <a:latin typeface="Arial" panose="020B0604020202020204" pitchFamily="34" charset="0"/>
                <a:cs typeface="Arial" panose="020B0604020202020204" pitchFamily="34" charset="0"/>
              </a:rPr>
              <a:t> CdCO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nebo </a:t>
            </a:r>
            <a:r>
              <a:rPr lang="cs-CZ" sz="2000" b="1" dirty="0" err="1">
                <a:latin typeface="Arial" panose="020B0604020202020204" pitchFamily="34" charset="0"/>
                <a:cs typeface="Arial" panose="020B0604020202020204" pitchFamily="34" charset="0"/>
              </a:rPr>
              <a:t>hawleyit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CdS</a:t>
            </a:r>
            <a:r>
              <a:rPr lang="cs-CZ" sz="2000" dirty="0">
                <a:latin typeface="Arial" panose="020B0604020202020204" pitchFamily="34" charset="0"/>
                <a:cs typeface="Arial" panose="020B0604020202020204" pitchFamily="34" charset="0"/>
              </a:rPr>
              <a:t>).</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Základní surovinou pro výrobu kadmia jsou odpadní produkty po rafinaci zinku, ze kterých se kadmium získává dvěma základními postupy. </a:t>
            </a:r>
          </a:p>
          <a:p>
            <a:pPr algn="just"/>
            <a:r>
              <a:rPr lang="cs-CZ" sz="2000" dirty="0">
                <a:latin typeface="Arial" panose="020B0604020202020204" pitchFamily="34" charset="0"/>
                <a:cs typeface="Arial" panose="020B0604020202020204" pitchFamily="34" charset="0"/>
              </a:rPr>
              <a:t>  Při </a:t>
            </a:r>
            <a:r>
              <a:rPr lang="cs-CZ" sz="2000" b="1" dirty="0">
                <a:latin typeface="Arial" panose="020B0604020202020204" pitchFamily="34" charset="0"/>
                <a:cs typeface="Arial" panose="020B0604020202020204" pitchFamily="34" charset="0"/>
              </a:rPr>
              <a:t>mokrém postupu </a:t>
            </a:r>
            <a:r>
              <a:rPr lang="cs-CZ" sz="2000" dirty="0">
                <a:latin typeface="Arial" panose="020B0604020202020204" pitchFamily="34" charset="0"/>
                <a:cs typeface="Arial" panose="020B0604020202020204" pitchFamily="34" charset="0"/>
              </a:rPr>
              <a:t>se využívá loužení kyselinou sírovou, kadmium přejde do roztoku jako rozpustný síran kademnatý. Hlavní znečišťující příměsi, olovo a měď, zůstávají v nerozpustném zbytku. Z roztoku je poté kadmium vyredukováno práškovým zinkem ve formě kadmiové houby. Kadmiová houba se po promytí opět rozpouští v kyselině sírové, z roztoku se vylučuje kadmium </a:t>
            </a:r>
            <a:r>
              <a:rPr lang="cs-CZ" sz="2000" dirty="0" err="1">
                <a:latin typeface="Arial" panose="020B0604020202020204" pitchFamily="34" charset="0"/>
                <a:cs typeface="Arial" panose="020B0604020202020204" pitchFamily="34" charset="0"/>
              </a:rPr>
              <a:t>elektolyticky</a:t>
            </a:r>
            <a:r>
              <a:rPr lang="cs-CZ" sz="2000" dirty="0">
                <a:latin typeface="Arial" panose="020B0604020202020204" pitchFamily="34" charset="0"/>
                <a:cs typeface="Arial" panose="020B0604020202020204" pitchFamily="34" charset="0"/>
              </a:rPr>
              <a:t>. Elektrolytické kadmium se vyrábí o čistotě až 99,95%.</a:t>
            </a:r>
          </a:p>
          <a:p>
            <a:pPr algn="just"/>
            <a:r>
              <a:rPr lang="cs-CZ" sz="2000" dirty="0">
                <a:latin typeface="Arial" panose="020B0604020202020204" pitchFamily="34" charset="0"/>
                <a:cs typeface="Arial" panose="020B0604020202020204" pitchFamily="34" charset="0"/>
              </a:rPr>
              <a:t>   Druhou možností výroby kadmia je </a:t>
            </a:r>
            <a:r>
              <a:rPr lang="cs-CZ" sz="2000" b="1" dirty="0">
                <a:latin typeface="Arial" panose="020B0604020202020204" pitchFamily="34" charset="0"/>
                <a:cs typeface="Arial" panose="020B0604020202020204" pitchFamily="34" charset="0"/>
              </a:rPr>
              <a:t>frakční destilace</a:t>
            </a:r>
            <a:r>
              <a:rPr lang="cs-CZ" sz="2000" dirty="0">
                <a:latin typeface="Arial" panose="020B0604020202020204" pitchFamily="34" charset="0"/>
                <a:cs typeface="Arial" panose="020B0604020202020204" pitchFamily="34" charset="0"/>
              </a:rPr>
              <a:t>. Destilace se provádí v litinových retortách za teplot 600-800°C, získaný kondenzát s obsahem kadmia se v redukčním prostředí ještě jednou destiluje. Produktem destilace je surové hutní kadmium, rafinace na čistotu 99,5% se provádí přetavováním pod vrstvou hydroxidu sodného.</a:t>
            </a:r>
          </a:p>
        </p:txBody>
      </p:sp>
    </p:spTree>
    <p:extLst>
      <p:ext uri="{BB962C8B-B14F-4D97-AF65-F5344CB8AC3E}">
        <p14:creationId xmlns:p14="http://schemas.microsoft.com/office/powerpoint/2010/main" val="3247681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228600"/>
            <a:ext cx="8839200" cy="1631216"/>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Kadmium se používá k </a:t>
            </a:r>
            <a:r>
              <a:rPr lang="cs-CZ" sz="2000" b="1" dirty="0">
                <a:latin typeface="Arial" panose="020B0604020202020204" pitchFamily="34" charset="0"/>
                <a:cs typeface="Arial" panose="020B0604020202020204" pitchFamily="34" charset="0"/>
              </a:rPr>
              <a:t>povrchovému pokovování </a:t>
            </a:r>
            <a:r>
              <a:rPr lang="cs-CZ" sz="2000" dirty="0">
                <a:latin typeface="Arial" panose="020B0604020202020204" pitchFamily="34" charset="0"/>
                <a:cs typeface="Arial" panose="020B0604020202020204" pitchFamily="34" charset="0"/>
              </a:rPr>
              <a:t>jiných kovů (především pro železo a jeho slitiny) proti korozi, k výrobě lehko tavitelných slitin, ložiskových kovů s velmi nízkým koeficientem tření a pájek. </a:t>
            </a:r>
          </a:p>
          <a:p>
            <a:pPr algn="just"/>
            <a:r>
              <a:rPr lang="cs-CZ" sz="2000" dirty="0">
                <a:latin typeface="Arial" panose="020B0604020202020204" pitchFamily="34" charset="0"/>
                <a:cs typeface="Arial" panose="020B0604020202020204" pitchFamily="34" charset="0"/>
              </a:rPr>
              <a:t>Slitina kadmia se zlatem se využívá ve šperkařství pod názvem </a:t>
            </a:r>
            <a:r>
              <a:rPr lang="cs-CZ" sz="2000" b="1" dirty="0">
                <a:latin typeface="Arial" panose="020B0604020202020204" pitchFamily="34" charset="0"/>
                <a:cs typeface="Arial" panose="020B0604020202020204" pitchFamily="34" charset="0"/>
              </a:rPr>
              <a:t>zelené zlato</a:t>
            </a:r>
            <a:r>
              <a:rPr lang="cs-CZ" sz="2000" dirty="0">
                <a:latin typeface="Arial" panose="020B0604020202020204" pitchFamily="34" charset="0"/>
                <a:cs typeface="Arial" panose="020B0604020202020204" pitchFamily="34" charset="0"/>
              </a:rPr>
              <a:t>.</a:t>
            </a:r>
          </a:p>
        </p:txBody>
      </p:sp>
      <p:pic>
        <p:nvPicPr>
          <p:cNvPr id="82946"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1676400"/>
            <a:ext cx="2843731" cy="2132798"/>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152400" y="4267200"/>
            <a:ext cx="8822986" cy="707886"/>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Kadmium je nezbytné pro výrobu </a:t>
            </a:r>
            <a:r>
              <a:rPr lang="cs-CZ" sz="2000" b="1" dirty="0">
                <a:latin typeface="Arial" panose="020B0604020202020204" pitchFamily="34" charset="0"/>
                <a:cs typeface="Arial" panose="020B0604020202020204" pitchFamily="34" charset="0"/>
              </a:rPr>
              <a:t>nikl-kadmiových akumulátorů</a:t>
            </a:r>
            <a:r>
              <a:rPr lang="cs-CZ" sz="2000" dirty="0">
                <a:latin typeface="Arial" panose="020B0604020202020204" pitchFamily="34" charset="0"/>
                <a:cs typeface="Arial" panose="020B0604020202020204" pitchFamily="34" charset="0"/>
              </a:rPr>
              <a:t>, kde slouží jako materiál pro zápornou elektrodu.</a:t>
            </a:r>
          </a:p>
        </p:txBody>
      </p:sp>
      <p:pic>
        <p:nvPicPr>
          <p:cNvPr id="82950" name="Picture 6" descr="https://upload.wikimedia.org/wikipedia/commons/thumb/4/41/NiCd_various.jpg/330px-NiCd_various.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209800"/>
            <a:ext cx="2095500" cy="136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806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124200"/>
            <a:ext cx="5975303" cy="3361108"/>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152400" y="152400"/>
            <a:ext cx="8839200" cy="1323439"/>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Kadmium může snadno vstupovat do různých enzymatických reakcí místo zinku a následné biochemické pochody neproběhnou nebo probíhají jiným způsobem. Příkladem je zablokování inzulínového cyklu, které může působit vážné zdravotní komplikace.</a:t>
            </a:r>
          </a:p>
        </p:txBody>
      </p:sp>
      <p:sp>
        <p:nvSpPr>
          <p:cNvPr id="3" name="Obdélník 2"/>
          <p:cNvSpPr/>
          <p:nvPr/>
        </p:nvSpPr>
        <p:spPr>
          <a:xfrm>
            <a:off x="152400" y="1475839"/>
            <a:ext cx="8839200" cy="1631216"/>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  Choroba </a:t>
            </a:r>
            <a:r>
              <a:rPr lang="en-US" sz="2000" b="1" dirty="0" err="1">
                <a:latin typeface="Arial" panose="020B0604020202020204" pitchFamily="34" charset="0"/>
                <a:cs typeface="Arial" panose="020B0604020202020204" pitchFamily="34" charset="0"/>
              </a:rPr>
              <a:t>Itai-itai</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by</a:t>
            </a:r>
            <a:r>
              <a:rPr lang="cs-CZ" sz="2000" dirty="0">
                <a:latin typeface="Arial" panose="020B0604020202020204" pitchFamily="34" charset="0"/>
                <a:cs typeface="Arial" panose="020B0604020202020204" pitchFamily="34" charset="0"/>
              </a:rPr>
              <a:t>la důsledkem chronické otravy k</a:t>
            </a:r>
            <a:r>
              <a:rPr lang="en-US" sz="2000" dirty="0" err="1">
                <a:latin typeface="Arial" panose="020B0604020202020204" pitchFamily="34" charset="0"/>
                <a:cs typeface="Arial" panose="020B0604020202020204" pitchFamily="34" charset="0"/>
              </a:rPr>
              <a:t>admi</a:t>
            </a:r>
            <a:r>
              <a:rPr lang="cs-CZ" sz="2000" dirty="0">
                <a:latin typeface="Arial" panose="020B0604020202020204" pitchFamily="34" charset="0"/>
                <a:cs typeface="Arial" panose="020B0604020202020204" pitchFamily="34" charset="0"/>
              </a:rPr>
              <a:t>e</a:t>
            </a:r>
            <a:r>
              <a:rPr lang="en-US" sz="2000" dirty="0">
                <a:latin typeface="Arial" panose="020B0604020202020204" pitchFamily="34" charset="0"/>
                <a:cs typeface="Arial" panose="020B0604020202020204" pitchFamily="34" charset="0"/>
              </a:rPr>
              <a:t>m</a:t>
            </a:r>
            <a:r>
              <a:rPr lang="cs-CZ" sz="2000" dirty="0">
                <a:latin typeface="Arial" panose="020B0604020202020204" pitchFamily="34" charset="0"/>
                <a:cs typeface="Arial" panose="020B0604020202020204" pitchFamily="34" charset="0"/>
              </a:rPr>
              <a:t> v prefektuře </a:t>
            </a:r>
            <a:r>
              <a:rPr lang="cs-CZ" sz="2000" dirty="0" err="1">
                <a:latin typeface="Arial" panose="020B0604020202020204" pitchFamily="34" charset="0"/>
                <a:cs typeface="Arial" panose="020B0604020202020204" pitchFamily="34" charset="0"/>
              </a:rPr>
              <a:t>Toyama</a:t>
            </a:r>
            <a:r>
              <a:rPr lang="cs-CZ" sz="2000" dirty="0">
                <a:latin typeface="Arial" panose="020B0604020202020204" pitchFamily="34" charset="0"/>
                <a:cs typeface="Arial" panose="020B0604020202020204" pitchFamily="34" charset="0"/>
              </a:rPr>
              <a:t> v Japonsku. Otrava se projevovala především selháním ledvin a měknutím kostí a byla provázena velkými bolestmi, díky nimž vznikl název pro nemoc. Kadmium se dostávalo z těžebních závodů do řek, jejichž vodou byla zavlažována rýžová pole. </a:t>
            </a:r>
          </a:p>
        </p:txBody>
      </p:sp>
    </p:spTree>
    <p:extLst>
      <p:ext uri="{BB962C8B-B14F-4D97-AF65-F5344CB8AC3E}">
        <p14:creationId xmlns:p14="http://schemas.microsoft.com/office/powerpoint/2010/main" val="2277628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lectronegativity trends | Chemistry.Com.Pk">
            <a:extLst>
              <a:ext uri="{FF2B5EF4-FFF2-40B4-BE49-F238E27FC236}">
                <a16:creationId xmlns:a16="http://schemas.microsoft.com/office/drawing/2014/main" id="{AB551A10-072A-46D3-A266-C94C3E6B8E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2209800"/>
            <a:ext cx="7391400" cy="455033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A13E4EC8-0106-4A46-BFD8-25374FC12E2D}"/>
              </a:ext>
            </a:extLst>
          </p:cNvPr>
          <p:cNvSpPr txBox="1"/>
          <p:nvPr/>
        </p:nvSpPr>
        <p:spPr>
          <a:xfrm>
            <a:off x="381000" y="381000"/>
            <a:ext cx="2361159" cy="461665"/>
          </a:xfrm>
          <a:prstGeom prst="rect">
            <a:avLst/>
          </a:prstGeom>
          <a:noFill/>
        </p:spPr>
        <p:txBody>
          <a:bodyPr wrap="none" rtlCol="0">
            <a:spAutoFit/>
          </a:bodyPr>
          <a:lstStyle/>
          <a:p>
            <a:r>
              <a:rPr lang="en-US" sz="2400" b="1" dirty="0" err="1"/>
              <a:t>Elektronegativita</a:t>
            </a:r>
            <a:endParaRPr lang="cs-CZ" sz="2400" b="1" dirty="0"/>
          </a:p>
        </p:txBody>
      </p:sp>
      <p:pic>
        <p:nvPicPr>
          <p:cNvPr id="6" name="Obrázek 5">
            <a:extLst>
              <a:ext uri="{FF2B5EF4-FFF2-40B4-BE49-F238E27FC236}">
                <a16:creationId xmlns:a16="http://schemas.microsoft.com/office/drawing/2014/main" id="{029E6B10-AA13-409F-9FFB-411E90246E7F}"/>
              </a:ext>
            </a:extLst>
          </p:cNvPr>
          <p:cNvPicPr>
            <a:picLocks noChangeAspect="1"/>
          </p:cNvPicPr>
          <p:nvPr/>
        </p:nvPicPr>
        <p:blipFill>
          <a:blip r:embed="rId3"/>
          <a:stretch>
            <a:fillRect/>
          </a:stretch>
        </p:blipFill>
        <p:spPr>
          <a:xfrm>
            <a:off x="4203115" y="247936"/>
            <a:ext cx="4712285" cy="2038064"/>
          </a:xfrm>
          <a:prstGeom prst="rect">
            <a:avLst/>
          </a:prstGeom>
        </p:spPr>
      </p:pic>
      <p:sp>
        <p:nvSpPr>
          <p:cNvPr id="2" name="Ovál 1">
            <a:extLst>
              <a:ext uri="{FF2B5EF4-FFF2-40B4-BE49-F238E27FC236}">
                <a16:creationId xmlns:a16="http://schemas.microsoft.com/office/drawing/2014/main" id="{AFA3A881-CDBD-40BA-B212-7F9E82BCCBF9}"/>
              </a:ext>
            </a:extLst>
          </p:cNvPr>
          <p:cNvSpPr/>
          <p:nvPr/>
        </p:nvSpPr>
        <p:spPr>
          <a:xfrm rot="1539745">
            <a:off x="4151511" y="3903781"/>
            <a:ext cx="497682" cy="18285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847451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14300" y="274290"/>
            <a:ext cx="8915400" cy="6309420"/>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Fluorid kademnatý </a:t>
            </a:r>
            <a:r>
              <a:rPr lang="cs-CZ" sz="2000" dirty="0">
                <a:latin typeface="Arial" panose="020B0604020202020204" pitchFamily="34" charset="0"/>
                <a:cs typeface="Arial" panose="020B0604020202020204" pitchFamily="34" charset="0"/>
              </a:rPr>
              <a:t>CdF</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slouží jako bezkyslíkatý zdroj kadmia ve slitinách a používá se jako činidlo v organické chemii.</a:t>
            </a:r>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a:t>
            </a:r>
          </a:p>
          <a:p>
            <a:pPr algn="just"/>
            <a:endParaRPr lang="en-US" sz="8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Chlorid kademnatý </a:t>
            </a:r>
            <a:r>
              <a:rPr lang="cs-CZ" sz="2000" dirty="0">
                <a:latin typeface="Arial" panose="020B0604020202020204" pitchFamily="34" charset="0"/>
                <a:cs typeface="Arial" panose="020B0604020202020204" pitchFamily="34" charset="0"/>
              </a:rPr>
              <a:t>CdCl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je výchozí látkou pro přípravu organokovových sloučenin kadmia. </a:t>
            </a:r>
            <a:endParaRPr lang="en-US" sz="2000" dirty="0">
              <a:latin typeface="Arial" panose="020B0604020202020204" pitchFamily="34" charset="0"/>
              <a:cs typeface="Arial" panose="020B0604020202020204" pitchFamily="34" charset="0"/>
            </a:endParaRPr>
          </a:p>
          <a:p>
            <a:pPr algn="just"/>
            <a:endParaRPr lang="cs-CZ" sz="800"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Oxid kademnatý </a:t>
            </a:r>
            <a:r>
              <a:rPr lang="cs-CZ" sz="2000" dirty="0" err="1">
                <a:latin typeface="Arial" panose="020B0604020202020204" pitchFamily="34" charset="0"/>
                <a:cs typeface="Arial" panose="020B0604020202020204" pitchFamily="34" charset="0"/>
              </a:rPr>
              <a:t>CdO</a:t>
            </a:r>
            <a:r>
              <a:rPr lang="cs-CZ" sz="2000" dirty="0">
                <a:latin typeface="Arial" panose="020B0604020202020204" pitchFamily="34" charset="0"/>
                <a:cs typeface="Arial" panose="020B0604020202020204" pitchFamily="34" charset="0"/>
              </a:rPr>
              <a:t> je jako červený pigment součástí keramických glazur. </a:t>
            </a:r>
          </a:p>
          <a:p>
            <a:pPr algn="just"/>
            <a:endParaRPr lang="en-US" sz="8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p:txBody>
      </p:sp>
      <p:pic>
        <p:nvPicPr>
          <p:cNvPr id="7170" name="Picture 2" descr="WebElements Periodic Table » Cadmium » cadmium oxide">
            <a:extLst>
              <a:ext uri="{FF2B5EF4-FFF2-40B4-BE49-F238E27FC236}">
                <a16:creationId xmlns:a16="http://schemas.microsoft.com/office/drawing/2014/main" id="{0CFAA4D1-29C8-4376-97E1-4A366EF0C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1623" y="5181600"/>
            <a:ext cx="2073809" cy="155535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hemistry: Cadmium chloride">
            <a:extLst>
              <a:ext uri="{FF2B5EF4-FFF2-40B4-BE49-F238E27FC236}">
                <a16:creationId xmlns:a16="http://schemas.microsoft.com/office/drawing/2014/main" id="{32B1C819-6D6E-4F0D-9870-9FC1A4F66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1623" y="3124200"/>
            <a:ext cx="2237317" cy="13335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admium Chloride; CdCl2">
            <a:extLst>
              <a:ext uri="{FF2B5EF4-FFF2-40B4-BE49-F238E27FC236}">
                <a16:creationId xmlns:a16="http://schemas.microsoft.com/office/drawing/2014/main" id="{C3857E87-16B0-4C19-84C9-1ECC5584D47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1066" y="3160160"/>
            <a:ext cx="2282638" cy="13335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WebElements Periodic Table » Cadmium » cadmium difluoride">
            <a:extLst>
              <a:ext uri="{FF2B5EF4-FFF2-40B4-BE49-F238E27FC236}">
                <a16:creationId xmlns:a16="http://schemas.microsoft.com/office/drawing/2014/main" id="{1D8796B5-51BB-4C5B-BAF1-A5E48740DC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1066" y="609600"/>
            <a:ext cx="2484676" cy="1863507"/>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Cadmium fluoride - Wikipedia">
            <a:extLst>
              <a:ext uri="{FF2B5EF4-FFF2-40B4-BE49-F238E27FC236}">
                <a16:creationId xmlns:a16="http://schemas.microsoft.com/office/drawing/2014/main" id="{F0782D07-2DC4-42C8-88BC-7182C82EE7A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6800" y="824543"/>
            <a:ext cx="1484824" cy="1506798"/>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cadmium oxide - Wikidata">
            <a:extLst>
              <a:ext uri="{FF2B5EF4-FFF2-40B4-BE49-F238E27FC236}">
                <a16:creationId xmlns:a16="http://schemas.microsoft.com/office/drawing/2014/main" id="{9122995D-5DF2-4A51-8598-615788B75F7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0" y="5178175"/>
            <a:ext cx="1468228" cy="1555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526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dSe structures, cubic and wurtzite | Download Scientific ...">
            <a:extLst>
              <a:ext uri="{FF2B5EF4-FFF2-40B4-BE49-F238E27FC236}">
                <a16:creationId xmlns:a16="http://schemas.microsoft.com/office/drawing/2014/main" id="{9B9D1172-81E5-4280-9DF4-CD63509E8A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7991" y="4425711"/>
            <a:ext cx="4267200" cy="2342484"/>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Bioleaching Cadmium Sulfide">
            <a:extLst>
              <a:ext uri="{FF2B5EF4-FFF2-40B4-BE49-F238E27FC236}">
                <a16:creationId xmlns:a16="http://schemas.microsoft.com/office/drawing/2014/main" id="{DD75AA5A-0331-45B5-8B93-A95B1750A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425711"/>
            <a:ext cx="2895600" cy="2279726"/>
          </a:xfrm>
          <a:prstGeom prst="rect">
            <a:avLst/>
          </a:prstGeom>
          <a:noFill/>
          <a:extLst>
            <a:ext uri="{909E8E84-426E-40DD-AFC4-6F175D3DCCD1}">
              <a14:hiddenFill xmlns:a14="http://schemas.microsoft.com/office/drawing/2010/main">
                <a:solidFill>
                  <a:srgbClr val="FFFFFF"/>
                </a:solidFill>
              </a14:hiddenFill>
            </a:ext>
          </a:extLst>
        </p:spPr>
      </p:pic>
      <p:pic>
        <p:nvPicPr>
          <p:cNvPr id="16400" name="Picture 16">
            <a:extLst>
              <a:ext uri="{FF2B5EF4-FFF2-40B4-BE49-F238E27FC236}">
                <a16:creationId xmlns:a16="http://schemas.microsoft.com/office/drawing/2014/main" id="{904FE133-7DC6-419F-9AE9-1B0997B1E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1999" y="1755892"/>
            <a:ext cx="4791983" cy="2669819"/>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09F346FA-DB0C-4567-8F7F-9AAFCD48EFD2}"/>
              </a:ext>
            </a:extLst>
          </p:cNvPr>
          <p:cNvPicPr>
            <a:picLocks noChangeAspect="1"/>
          </p:cNvPicPr>
          <p:nvPr/>
        </p:nvPicPr>
        <p:blipFill>
          <a:blip r:embed="rId5"/>
          <a:stretch>
            <a:fillRect/>
          </a:stretch>
        </p:blipFill>
        <p:spPr>
          <a:xfrm>
            <a:off x="173246" y="2038889"/>
            <a:ext cx="1383158" cy="2183476"/>
          </a:xfrm>
          <a:prstGeom prst="rect">
            <a:avLst/>
          </a:prstGeom>
        </p:spPr>
      </p:pic>
      <p:pic>
        <p:nvPicPr>
          <p:cNvPr id="18434" name="Picture 2" descr="Category:Photographs by Wilco Oelen - Wikimedia Commons">
            <a:extLst>
              <a:ext uri="{FF2B5EF4-FFF2-40B4-BE49-F238E27FC236}">
                <a16:creationId xmlns:a16="http://schemas.microsoft.com/office/drawing/2014/main" id="{F87004DA-AC87-490A-9D21-E39D005183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1622" y="1871609"/>
            <a:ext cx="1749671" cy="2332894"/>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DE12CC48-6451-42FB-B4B9-5136CA08F91C}"/>
              </a:ext>
            </a:extLst>
          </p:cNvPr>
          <p:cNvSpPr txBox="1"/>
          <p:nvPr/>
        </p:nvSpPr>
        <p:spPr>
          <a:xfrm>
            <a:off x="26542" y="326053"/>
            <a:ext cx="9018693" cy="1446550"/>
          </a:xfrm>
          <a:prstGeom prst="rect">
            <a:avLst/>
          </a:prstGeom>
          <a:noFill/>
        </p:spPr>
        <p:txBody>
          <a:bodyPr wrap="square">
            <a:spAutoFit/>
          </a:bodyPr>
          <a:lstStyle/>
          <a:p>
            <a:pPr algn="just"/>
            <a:r>
              <a:rPr lang="cs-CZ" sz="2000" b="1" dirty="0">
                <a:latin typeface="Arial" panose="020B0604020202020204" pitchFamily="34" charset="0"/>
                <a:cs typeface="Arial" panose="020B0604020202020204" pitchFamily="34" charset="0"/>
              </a:rPr>
              <a:t>Sulfid kademnatý</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CdS</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(kadmiová žluť)</a:t>
            </a:r>
            <a:r>
              <a:rPr lang="cs-CZ" sz="2000" dirty="0">
                <a:latin typeface="Arial" panose="020B0604020202020204" pitchFamily="34" charset="0"/>
                <a:cs typeface="Arial" panose="020B0604020202020204" pitchFamily="34" charset="0"/>
              </a:rPr>
              <a:t> se používá jako žlutý pigment. Uplatnění má i při výrobě CRT televizních obrazovek, kde je součástí luminoforů v množstvích do 5 %. </a:t>
            </a:r>
          </a:p>
          <a:p>
            <a:pPr algn="just"/>
            <a:endParaRPr lang="en-US" sz="800" b="1" dirty="0">
              <a:latin typeface="Arial" panose="020B0604020202020204" pitchFamily="34" charset="0"/>
              <a:cs typeface="Arial" panose="020B0604020202020204" pitchFamily="34" charset="0"/>
            </a:endParaRPr>
          </a:p>
          <a:p>
            <a:pPr algn="just"/>
            <a:r>
              <a:rPr lang="cs-CZ" sz="2000" b="1" dirty="0" err="1">
                <a:latin typeface="Arial" panose="020B0604020202020204" pitchFamily="34" charset="0"/>
                <a:cs typeface="Arial" panose="020B0604020202020204" pitchFamily="34" charset="0"/>
              </a:rPr>
              <a:t>Sulfoselenid</a:t>
            </a:r>
            <a:r>
              <a:rPr lang="cs-CZ" sz="2000" b="1" dirty="0">
                <a:latin typeface="Arial" panose="020B0604020202020204" pitchFamily="34" charset="0"/>
                <a:cs typeface="Arial" panose="020B0604020202020204" pitchFamily="34" charset="0"/>
              </a:rPr>
              <a:t> kademnatý </a:t>
            </a:r>
            <a:r>
              <a:rPr lang="cs-CZ" sz="2000" dirty="0" err="1">
                <a:latin typeface="Arial" panose="020B0604020202020204" pitchFamily="34" charset="0"/>
                <a:cs typeface="Arial" panose="020B0604020202020204" pitchFamily="34" charset="0"/>
              </a:rPr>
              <a:t>CdSSe</a:t>
            </a:r>
            <a:r>
              <a:rPr lang="cs-CZ" sz="2000" dirty="0">
                <a:latin typeface="Arial" panose="020B0604020202020204" pitchFamily="34" charset="0"/>
                <a:cs typeface="Arial" panose="020B0604020202020204" pitchFamily="34" charset="0"/>
              </a:rPr>
              <a:t> slouží jako oranžový pigment. </a:t>
            </a:r>
          </a:p>
        </p:txBody>
      </p:sp>
    </p:spTree>
    <p:extLst>
      <p:ext uri="{BB962C8B-B14F-4D97-AF65-F5344CB8AC3E}">
        <p14:creationId xmlns:p14="http://schemas.microsoft.com/office/powerpoint/2010/main" val="3649448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4FC6ED31-5B7A-49A3-951E-A5E7ECB09C22}"/>
              </a:ext>
            </a:extLst>
          </p:cNvPr>
          <p:cNvSpPr txBox="1"/>
          <p:nvPr/>
        </p:nvSpPr>
        <p:spPr>
          <a:xfrm>
            <a:off x="152400" y="304800"/>
            <a:ext cx="8839200" cy="369332"/>
          </a:xfrm>
          <a:prstGeom prst="rect">
            <a:avLst/>
          </a:prstGeom>
          <a:noFill/>
        </p:spPr>
        <p:txBody>
          <a:bodyPr wrap="square">
            <a:spAutoFit/>
          </a:bodyPr>
          <a:lstStyle/>
          <a:p>
            <a:pPr algn="just"/>
            <a:r>
              <a:rPr lang="cs-CZ" sz="1800" b="1" dirty="0">
                <a:latin typeface="Arial" panose="020B0604020202020204" pitchFamily="34" charset="0"/>
                <a:cs typeface="Arial" panose="020B0604020202020204" pitchFamily="34" charset="0"/>
              </a:rPr>
              <a:t>Tellurid kademna</a:t>
            </a:r>
            <a:r>
              <a:rPr lang="cs-CZ" sz="1800" dirty="0">
                <a:latin typeface="Arial" panose="020B0604020202020204" pitchFamily="34" charset="0"/>
                <a:cs typeface="Arial" panose="020B0604020202020204" pitchFamily="34" charset="0"/>
              </a:rPr>
              <a:t>tý </a:t>
            </a:r>
            <a:r>
              <a:rPr lang="cs-CZ" sz="1800" dirty="0" err="1">
                <a:latin typeface="Arial" panose="020B0604020202020204" pitchFamily="34" charset="0"/>
                <a:cs typeface="Arial" panose="020B0604020202020204" pitchFamily="34" charset="0"/>
              </a:rPr>
              <a:t>CdTe</a:t>
            </a:r>
            <a:r>
              <a:rPr lang="cs-CZ" sz="1800" dirty="0">
                <a:latin typeface="Arial" panose="020B0604020202020204" pitchFamily="34" charset="0"/>
                <a:cs typeface="Arial" panose="020B0604020202020204" pitchFamily="34" charset="0"/>
              </a:rPr>
              <a:t> slouží k výrobě solárních článků.</a:t>
            </a:r>
            <a:endParaRPr lang="en-US" sz="1800" dirty="0">
              <a:latin typeface="Arial" panose="020B0604020202020204" pitchFamily="34" charset="0"/>
              <a:cs typeface="Arial" panose="020B0604020202020204" pitchFamily="34" charset="0"/>
            </a:endParaRPr>
          </a:p>
        </p:txBody>
      </p:sp>
      <p:pic>
        <p:nvPicPr>
          <p:cNvPr id="6146" name="Picture 2" descr="Cadmium telluride - Wikipedia">
            <a:extLst>
              <a:ext uri="{FF2B5EF4-FFF2-40B4-BE49-F238E27FC236}">
                <a16:creationId xmlns:a16="http://schemas.microsoft.com/office/drawing/2014/main" id="{DE4D63F6-860A-428D-A162-129F2B63DF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1400" y="828063"/>
            <a:ext cx="1643539" cy="14957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Materials Used in Solar Cells">
            <a:extLst>
              <a:ext uri="{FF2B5EF4-FFF2-40B4-BE49-F238E27FC236}">
                <a16:creationId xmlns:a16="http://schemas.microsoft.com/office/drawing/2014/main" id="{58BB1BB4-E7AA-41BD-9434-8B373D1842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789580"/>
            <a:ext cx="3124200" cy="1634602"/>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DCCD27A5-BC37-4A45-B07C-0C64F5651950}"/>
              </a:ext>
            </a:extLst>
          </p:cNvPr>
          <p:cNvPicPr>
            <a:picLocks noChangeAspect="1"/>
          </p:cNvPicPr>
          <p:nvPr/>
        </p:nvPicPr>
        <p:blipFill>
          <a:blip r:embed="rId4"/>
          <a:stretch>
            <a:fillRect/>
          </a:stretch>
        </p:blipFill>
        <p:spPr>
          <a:xfrm>
            <a:off x="1295400" y="892545"/>
            <a:ext cx="1752600" cy="1562459"/>
          </a:xfrm>
          <a:prstGeom prst="rect">
            <a:avLst/>
          </a:prstGeom>
        </p:spPr>
      </p:pic>
      <p:sp>
        <p:nvSpPr>
          <p:cNvPr id="14" name="TextovéPole 13">
            <a:extLst>
              <a:ext uri="{FF2B5EF4-FFF2-40B4-BE49-F238E27FC236}">
                <a16:creationId xmlns:a16="http://schemas.microsoft.com/office/drawing/2014/main" id="{BF0E18DD-52F7-493F-B2D3-91E96F5C7E09}"/>
              </a:ext>
            </a:extLst>
          </p:cNvPr>
          <p:cNvSpPr txBox="1"/>
          <p:nvPr/>
        </p:nvSpPr>
        <p:spPr>
          <a:xfrm>
            <a:off x="152400" y="2895600"/>
            <a:ext cx="8839200" cy="3247043"/>
          </a:xfrm>
          <a:prstGeom prst="rect">
            <a:avLst/>
          </a:prstGeom>
          <a:noFill/>
        </p:spPr>
        <p:txBody>
          <a:bodyPr wrap="square">
            <a:spAutoFit/>
          </a:bodyPr>
          <a:lstStyle/>
          <a:p>
            <a:pPr algn="just"/>
            <a:r>
              <a:rPr lang="cs-CZ" sz="1800" b="1" dirty="0">
                <a:latin typeface="Arial" panose="020B0604020202020204" pitchFamily="34" charset="0"/>
                <a:cs typeface="Arial" panose="020B0604020202020204" pitchFamily="34" charset="0"/>
              </a:rPr>
              <a:t>Hydroxid kademnatý </a:t>
            </a:r>
            <a:r>
              <a:rPr lang="cs-CZ" sz="1800" dirty="0">
                <a:latin typeface="Arial" panose="020B0604020202020204" pitchFamily="34" charset="0"/>
                <a:cs typeface="Arial" panose="020B0604020202020204" pitchFamily="34" charset="0"/>
              </a:rPr>
              <a:t>Cd(OH)</a:t>
            </a:r>
            <a:r>
              <a:rPr lang="cs-CZ" sz="1800" baseline="-25000" dirty="0">
                <a:latin typeface="Arial" panose="020B0604020202020204" pitchFamily="34" charset="0"/>
                <a:cs typeface="Arial" panose="020B0604020202020204" pitchFamily="34" charset="0"/>
              </a:rPr>
              <a:t>2</a:t>
            </a:r>
            <a:r>
              <a:rPr lang="cs-CZ" sz="1800" dirty="0">
                <a:latin typeface="Arial" panose="020B0604020202020204" pitchFamily="34" charset="0"/>
                <a:cs typeface="Arial" panose="020B0604020202020204" pitchFamily="34" charset="0"/>
              </a:rPr>
              <a:t> je elektrolytem v Ni-Cd článcích. </a:t>
            </a:r>
          </a:p>
          <a:p>
            <a:pPr algn="just"/>
            <a:endParaRPr lang="en-US" sz="700" b="1" dirty="0">
              <a:latin typeface="Arial" panose="020B0604020202020204" pitchFamily="34" charset="0"/>
              <a:cs typeface="Arial" panose="020B0604020202020204" pitchFamily="34" charset="0"/>
            </a:endParaRPr>
          </a:p>
          <a:p>
            <a:pPr algn="just"/>
            <a:r>
              <a:rPr lang="cs-CZ" sz="1800" b="1" dirty="0">
                <a:latin typeface="Arial" panose="020B0604020202020204" pitchFamily="34" charset="0"/>
                <a:cs typeface="Arial" panose="020B0604020202020204" pitchFamily="34" charset="0"/>
              </a:rPr>
              <a:t>Kyanid kademnatý </a:t>
            </a:r>
            <a:r>
              <a:rPr lang="cs-CZ" sz="1800" dirty="0">
                <a:latin typeface="Arial" panose="020B0604020202020204" pitchFamily="34" charset="0"/>
                <a:cs typeface="Arial" panose="020B0604020202020204" pitchFamily="34" charset="0"/>
              </a:rPr>
              <a:t>Cd(CN)</a:t>
            </a:r>
            <a:r>
              <a:rPr lang="cs-CZ" sz="1800" baseline="-25000" dirty="0">
                <a:latin typeface="Arial" panose="020B0604020202020204" pitchFamily="34" charset="0"/>
                <a:cs typeface="Arial" panose="020B0604020202020204" pitchFamily="34" charset="0"/>
              </a:rPr>
              <a:t>2</a:t>
            </a:r>
            <a:r>
              <a:rPr lang="cs-CZ" sz="1800" dirty="0">
                <a:latin typeface="Arial" panose="020B0604020202020204" pitchFamily="34" charset="0"/>
                <a:cs typeface="Arial" panose="020B0604020202020204" pitchFamily="34" charset="0"/>
              </a:rPr>
              <a:t> je složkou lázní pro galvanické pokadmiování. </a:t>
            </a:r>
          </a:p>
          <a:p>
            <a:pPr algn="just"/>
            <a:endParaRPr lang="en-US" sz="700" b="1" dirty="0">
              <a:latin typeface="Arial" panose="020B0604020202020204" pitchFamily="34" charset="0"/>
              <a:cs typeface="Arial" panose="020B0604020202020204" pitchFamily="34" charset="0"/>
            </a:endParaRPr>
          </a:p>
          <a:p>
            <a:pPr algn="just"/>
            <a:r>
              <a:rPr lang="cs-CZ" sz="1800" b="1" dirty="0">
                <a:latin typeface="Arial" panose="020B0604020202020204" pitchFamily="34" charset="0"/>
                <a:cs typeface="Arial" panose="020B0604020202020204" pitchFamily="34" charset="0"/>
              </a:rPr>
              <a:t>Dusičnan kademnatý </a:t>
            </a:r>
            <a:r>
              <a:rPr lang="cs-CZ" sz="1800" dirty="0">
                <a:latin typeface="Arial" panose="020B0604020202020204" pitchFamily="34" charset="0"/>
                <a:cs typeface="Arial" panose="020B0604020202020204" pitchFamily="34" charset="0"/>
              </a:rPr>
              <a:t>Cd(NO</a:t>
            </a:r>
            <a:r>
              <a:rPr lang="cs-CZ" sz="1800" baseline="-25000" dirty="0">
                <a:latin typeface="Arial" panose="020B0604020202020204" pitchFamily="34" charset="0"/>
                <a:cs typeface="Arial" panose="020B0604020202020204" pitchFamily="34" charset="0"/>
              </a:rPr>
              <a:t>3</a:t>
            </a:r>
            <a:r>
              <a:rPr lang="cs-CZ" sz="1800" dirty="0">
                <a:latin typeface="Arial" panose="020B0604020202020204" pitchFamily="34" charset="0"/>
                <a:cs typeface="Arial" panose="020B0604020202020204" pitchFamily="34" charset="0"/>
              </a:rPr>
              <a:t>)</a:t>
            </a:r>
            <a:r>
              <a:rPr lang="cs-CZ" sz="1800" baseline="-25000" dirty="0">
                <a:latin typeface="Arial" panose="020B0604020202020204" pitchFamily="34" charset="0"/>
                <a:cs typeface="Arial" panose="020B0604020202020204" pitchFamily="34" charset="0"/>
              </a:rPr>
              <a:t>2</a:t>
            </a:r>
            <a:r>
              <a:rPr lang="cs-CZ" sz="1800" dirty="0">
                <a:latin typeface="Arial" panose="020B0604020202020204" pitchFamily="34" charset="0"/>
                <a:cs typeface="Arial" panose="020B0604020202020204" pitchFamily="34" charset="0"/>
              </a:rPr>
              <a:t> se používal jako pyrotechnický osvětlovací zdroj. </a:t>
            </a:r>
          </a:p>
          <a:p>
            <a:pPr algn="just"/>
            <a:endParaRPr lang="en-US" sz="700" b="1" dirty="0">
              <a:latin typeface="Arial" panose="020B0604020202020204" pitchFamily="34" charset="0"/>
              <a:cs typeface="Arial" panose="020B0604020202020204" pitchFamily="34" charset="0"/>
            </a:endParaRPr>
          </a:p>
          <a:p>
            <a:pPr algn="just"/>
            <a:r>
              <a:rPr lang="cs-CZ" sz="1800" b="1" dirty="0">
                <a:latin typeface="Arial" panose="020B0604020202020204" pitchFamily="34" charset="0"/>
                <a:cs typeface="Arial" panose="020B0604020202020204" pitchFamily="34" charset="0"/>
              </a:rPr>
              <a:t>Síran kademnatý </a:t>
            </a:r>
            <a:r>
              <a:rPr lang="cs-CZ" sz="1800" dirty="0">
                <a:latin typeface="Arial" panose="020B0604020202020204" pitchFamily="34" charset="0"/>
                <a:cs typeface="Arial" panose="020B0604020202020204" pitchFamily="34" charset="0"/>
              </a:rPr>
              <a:t>CdSO</a:t>
            </a:r>
            <a:r>
              <a:rPr lang="cs-CZ" sz="1800" baseline="-25000" dirty="0">
                <a:latin typeface="Arial" panose="020B0604020202020204" pitchFamily="34" charset="0"/>
                <a:cs typeface="Arial" panose="020B0604020202020204" pitchFamily="34" charset="0"/>
              </a:rPr>
              <a:t>4</a:t>
            </a:r>
            <a:r>
              <a:rPr lang="cs-CZ" sz="1800" dirty="0">
                <a:latin typeface="Arial" panose="020B0604020202020204" pitchFamily="34" charset="0"/>
                <a:cs typeface="Arial" panose="020B0604020202020204" pitchFamily="34" charset="0"/>
              </a:rPr>
              <a:t> se používal k výrobě luminoforů v zářivkách a je součástí elektrolytu Westonova normálového článku. </a:t>
            </a:r>
          </a:p>
          <a:p>
            <a:pPr algn="just"/>
            <a:endParaRPr lang="en-US" sz="700" b="1" dirty="0">
              <a:latin typeface="Arial" panose="020B0604020202020204" pitchFamily="34" charset="0"/>
              <a:cs typeface="Arial" panose="020B0604020202020204" pitchFamily="34" charset="0"/>
            </a:endParaRPr>
          </a:p>
          <a:p>
            <a:pPr algn="just"/>
            <a:r>
              <a:rPr lang="cs-CZ" sz="1800" b="1" dirty="0">
                <a:latin typeface="Arial" panose="020B0604020202020204" pitchFamily="34" charset="0"/>
                <a:cs typeface="Arial" panose="020B0604020202020204" pitchFamily="34" charset="0"/>
              </a:rPr>
              <a:t>Chroman kademnatý </a:t>
            </a:r>
            <a:r>
              <a:rPr lang="cs-CZ" sz="1800" dirty="0">
                <a:latin typeface="Arial" panose="020B0604020202020204" pitchFamily="34" charset="0"/>
                <a:cs typeface="Arial" panose="020B0604020202020204" pitchFamily="34" charset="0"/>
              </a:rPr>
              <a:t>CdCrO</a:t>
            </a:r>
            <a:r>
              <a:rPr lang="cs-CZ" sz="1800" baseline="-25000" dirty="0">
                <a:latin typeface="Arial" panose="020B0604020202020204" pitchFamily="34" charset="0"/>
                <a:cs typeface="Arial" panose="020B0604020202020204" pitchFamily="34" charset="0"/>
              </a:rPr>
              <a:t>4</a:t>
            </a:r>
            <a:r>
              <a:rPr lang="cs-CZ" sz="1800" dirty="0">
                <a:latin typeface="Arial" panose="020B0604020202020204" pitchFamily="34" charset="0"/>
                <a:cs typeface="Arial" panose="020B0604020202020204" pitchFamily="34" charset="0"/>
              </a:rPr>
              <a:t> se používá jako inhibitor koroze. </a:t>
            </a:r>
          </a:p>
          <a:p>
            <a:pPr algn="just"/>
            <a:endParaRPr lang="en-US" sz="700" b="1" dirty="0">
              <a:latin typeface="Arial" panose="020B0604020202020204" pitchFamily="34" charset="0"/>
              <a:cs typeface="Arial" panose="020B0604020202020204" pitchFamily="34" charset="0"/>
            </a:endParaRPr>
          </a:p>
          <a:p>
            <a:pPr algn="just"/>
            <a:r>
              <a:rPr lang="cs-CZ" sz="1800" b="1" dirty="0">
                <a:latin typeface="Arial" panose="020B0604020202020204" pitchFamily="34" charset="0"/>
                <a:cs typeface="Arial" panose="020B0604020202020204" pitchFamily="34" charset="0"/>
              </a:rPr>
              <a:t>Wolframan kademnatý </a:t>
            </a:r>
            <a:r>
              <a:rPr lang="cs-CZ" sz="1800" dirty="0">
                <a:latin typeface="Arial" panose="020B0604020202020204" pitchFamily="34" charset="0"/>
                <a:cs typeface="Arial" panose="020B0604020202020204" pitchFamily="34" charset="0"/>
              </a:rPr>
              <a:t>CdWO</a:t>
            </a:r>
            <a:r>
              <a:rPr lang="cs-CZ" sz="1800" baseline="-25000" dirty="0">
                <a:latin typeface="Arial" panose="020B0604020202020204" pitchFamily="34" charset="0"/>
                <a:cs typeface="Arial" panose="020B0604020202020204" pitchFamily="34" charset="0"/>
              </a:rPr>
              <a:t>4</a:t>
            </a:r>
            <a:r>
              <a:rPr lang="cs-CZ" sz="1800" dirty="0">
                <a:latin typeface="Arial" panose="020B0604020202020204" pitchFamily="34" charset="0"/>
                <a:cs typeface="Arial" panose="020B0604020202020204" pitchFamily="34" charset="0"/>
              </a:rPr>
              <a:t> slouží k výrobě detektorů gama záření.</a:t>
            </a:r>
            <a:endParaRPr lang="en-US" sz="1800" dirty="0">
              <a:latin typeface="Arial" panose="020B0604020202020204" pitchFamily="34" charset="0"/>
              <a:cs typeface="Arial" panose="020B0604020202020204" pitchFamily="34" charset="0"/>
            </a:endParaRPr>
          </a:p>
          <a:p>
            <a:pPr algn="just"/>
            <a:endParaRPr lang="en-US" sz="800" dirty="0">
              <a:latin typeface="Arial" panose="020B0604020202020204" pitchFamily="34" charset="0"/>
              <a:cs typeface="Arial" panose="020B0604020202020204" pitchFamily="34" charset="0"/>
            </a:endParaRPr>
          </a:p>
          <a:p>
            <a:pPr algn="just"/>
            <a:r>
              <a:rPr lang="cs-CZ" sz="1800" b="1" dirty="0">
                <a:latin typeface="Arial" panose="020B0604020202020204" pitchFamily="34" charset="0"/>
                <a:cs typeface="Arial" panose="020B0604020202020204" pitchFamily="34" charset="0"/>
              </a:rPr>
              <a:t>Arsenid kademnatý</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CdAs</a:t>
            </a:r>
            <a:r>
              <a:rPr lang="cs-CZ" sz="1800" dirty="0">
                <a:latin typeface="Arial" panose="020B0604020202020204" pitchFamily="34" charset="0"/>
                <a:cs typeface="Arial" panose="020B0604020202020204" pitchFamily="34" charset="0"/>
              </a:rPr>
              <a:t> se používá jako detektor infračerveného záření.</a:t>
            </a:r>
            <a:endParaRPr lang="cs-CZ" sz="1800" dirty="0"/>
          </a:p>
          <a:p>
            <a:pPr algn="just"/>
            <a:r>
              <a:rPr lang="cs-CZ" sz="1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60675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76200" y="152400"/>
            <a:ext cx="8991600" cy="6124754"/>
          </a:xfrm>
          <a:prstGeom prst="rect">
            <a:avLst/>
          </a:prstGeom>
        </p:spPr>
        <p:txBody>
          <a:bodyPr wrap="square">
            <a:spAutoFit/>
          </a:bodyPr>
          <a:lstStyle/>
          <a:p>
            <a:pPr algn="ctr"/>
            <a:r>
              <a:rPr lang="cs-CZ" sz="3200" b="1" dirty="0">
                <a:latin typeface="Arial" panose="020B0604020202020204" pitchFamily="34" charset="0"/>
                <a:cs typeface="Arial" panose="020B0604020202020204" pitchFamily="34" charset="0"/>
              </a:rPr>
              <a:t>Rtuť</a:t>
            </a:r>
            <a:r>
              <a:rPr lang="cs-CZ" sz="3200" dirty="0">
                <a:latin typeface="Arial" panose="020B0604020202020204" pitchFamily="34" charset="0"/>
                <a:cs typeface="Arial" panose="020B0604020202020204" pitchFamily="34" charset="0"/>
              </a:rPr>
              <a:t> </a:t>
            </a:r>
          </a:p>
          <a:p>
            <a:r>
              <a:rPr lang="cs-CZ" sz="2000" dirty="0">
                <a:latin typeface="Arial" panose="020B0604020202020204" pitchFamily="34" charset="0"/>
                <a:cs typeface="Arial" panose="020B0604020202020204" pitchFamily="34" charset="0"/>
              </a:rPr>
              <a:t>je stříbrobílý, velmi lesklý, za normální teploty kapalný kov, v tuhém stavu krystaluje v trigonální nebo hexagonální soustavě. Za normální teploty dobře reaguje s chlorem, s řadou kovů (sodík, draslík, měď, zinek, stříbro, kadmium, cín, zlato, olovo) tvoří slitiny - </a:t>
            </a:r>
            <a:r>
              <a:rPr lang="cs-CZ" sz="2000" b="1" dirty="0">
                <a:latin typeface="Arial" panose="020B0604020202020204" pitchFamily="34" charset="0"/>
                <a:cs typeface="Arial" panose="020B0604020202020204" pitchFamily="34" charset="0"/>
              </a:rPr>
              <a:t>amalgámy</a:t>
            </a:r>
            <a:r>
              <a:rPr lang="cs-CZ" sz="2000" dirty="0">
                <a:latin typeface="Arial" panose="020B0604020202020204" pitchFamily="34" charset="0"/>
                <a:cs typeface="Arial" panose="020B0604020202020204" pitchFamily="34" charset="0"/>
              </a:rPr>
              <a:t>. Na suchém vzduchu je rtuť stálá, vlivem vlhkosti se rychle oxiduje na </a:t>
            </a:r>
            <a:r>
              <a:rPr lang="cs-CZ" sz="2000" dirty="0" err="1">
                <a:latin typeface="Arial" panose="020B0604020202020204" pitchFamily="34" charset="0"/>
                <a:cs typeface="Arial" panose="020B0604020202020204" pitchFamily="34" charset="0"/>
              </a:rPr>
              <a:t>HgO</a:t>
            </a:r>
            <a:r>
              <a:rPr lang="cs-CZ" sz="2000" dirty="0">
                <a:latin typeface="Arial" panose="020B0604020202020204" pitchFamily="34" charset="0"/>
                <a:cs typeface="Arial" panose="020B0604020202020204" pitchFamily="34" charset="0"/>
              </a:rPr>
              <a:t>. </a:t>
            </a:r>
          </a:p>
          <a:p>
            <a:r>
              <a:rPr lang="cs-CZ" sz="2000" dirty="0">
                <a:latin typeface="Arial" panose="020B0604020202020204" pitchFamily="34" charset="0"/>
                <a:cs typeface="Arial" panose="020B0604020202020204" pitchFamily="34" charset="0"/>
              </a:rPr>
              <a:t>Dobře se rozpouští ve zředěné kyselině dusičné za vzniku dusičnanu rtuťného, s </a:t>
            </a:r>
            <a:r>
              <a:rPr lang="cs-CZ" sz="2000" dirty="0" err="1">
                <a:latin typeface="Arial" panose="020B0604020202020204" pitchFamily="34" charset="0"/>
                <a:cs typeface="Arial" panose="020B0604020202020204" pitchFamily="34" charset="0"/>
              </a:rPr>
              <a:t>koncentrovanbou</a:t>
            </a:r>
            <a:r>
              <a:rPr lang="cs-CZ" sz="2000" dirty="0">
                <a:latin typeface="Arial" panose="020B0604020202020204" pitchFamily="34" charset="0"/>
                <a:cs typeface="Arial" panose="020B0604020202020204" pitchFamily="34" charset="0"/>
              </a:rPr>
              <a:t> kyselinou reaguje za vzniku dusičnanu rtuťnatého:</a:t>
            </a:r>
          </a:p>
          <a:p>
            <a:pPr algn="ctr"/>
            <a:r>
              <a:rPr lang="cs-CZ" sz="2000" dirty="0">
                <a:latin typeface="Arial" panose="020B0604020202020204" pitchFamily="34" charset="0"/>
                <a:cs typeface="Arial" panose="020B0604020202020204" pitchFamily="34" charset="0"/>
              </a:rPr>
              <a:t>6Hg + 8HNO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3Hg</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+ 2NO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err="1">
                <a:latin typeface="Arial" panose="020B0604020202020204" pitchFamily="34" charset="0"/>
                <a:cs typeface="Arial" panose="020B0604020202020204" pitchFamily="34" charset="0"/>
              </a:rPr>
              <a:t>Hg</a:t>
            </a:r>
            <a:r>
              <a:rPr lang="cs-CZ" sz="2000" dirty="0">
                <a:latin typeface="Arial" panose="020B0604020202020204" pitchFamily="34" charset="0"/>
                <a:cs typeface="Arial" panose="020B0604020202020204" pitchFamily="34" charset="0"/>
              </a:rPr>
              <a:t> + 4HNO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Hg</a:t>
            </a:r>
            <a:r>
              <a:rPr lang="cs-CZ" sz="2000" dirty="0">
                <a:latin typeface="Arial" panose="020B0604020202020204" pitchFamily="34" charset="0"/>
                <a:cs typeface="Arial" panose="020B0604020202020204" pitchFamily="34" charset="0"/>
              </a:rPr>
              <a:t>(NO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r>
              <a:rPr lang="cs-CZ" sz="2000" dirty="0">
                <a:latin typeface="Arial" panose="020B0604020202020204" pitchFamily="34" charset="0"/>
                <a:cs typeface="Arial" panose="020B0604020202020204" pitchFamily="34" charset="0"/>
              </a:rPr>
              <a:t>Reakce rtuti s lučavkou královskou poskytuje chlorid rtuťnatý:</a:t>
            </a:r>
          </a:p>
          <a:p>
            <a:pPr algn="ctr"/>
            <a:r>
              <a:rPr lang="cs-CZ" sz="2000" dirty="0">
                <a:latin typeface="Arial" panose="020B0604020202020204" pitchFamily="34" charset="0"/>
                <a:cs typeface="Arial" panose="020B0604020202020204" pitchFamily="34" charset="0"/>
              </a:rPr>
              <a:t>3Hg + 2HNO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+ 6HCl → 3HgCl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+ 2NO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r>
              <a:rPr lang="cs-CZ" sz="2000" dirty="0">
                <a:latin typeface="Arial" panose="020B0604020202020204" pitchFamily="34" charset="0"/>
                <a:cs typeface="Arial" panose="020B0604020202020204" pitchFamily="34" charset="0"/>
              </a:rPr>
              <a:t>Rtuť reaguje také s chladnou i horkou koncentrovanou kyselinou sírovou:</a:t>
            </a:r>
          </a:p>
          <a:p>
            <a:pPr algn="ctr"/>
            <a:r>
              <a:rPr lang="cs-CZ" sz="2000" dirty="0" err="1">
                <a:latin typeface="Arial" panose="020B0604020202020204" pitchFamily="34" charset="0"/>
                <a:cs typeface="Arial" panose="020B0604020202020204" pitchFamily="34" charset="0"/>
              </a:rPr>
              <a:t>Hg</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HgSO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SO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2Hg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Hg</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SO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r>
              <a:rPr lang="cs-CZ" sz="2000" dirty="0">
                <a:latin typeface="Arial" panose="020B0604020202020204" pitchFamily="34" charset="0"/>
                <a:cs typeface="Arial" panose="020B0604020202020204" pitchFamily="34" charset="0"/>
              </a:rPr>
              <a:t>Reakce rtuti s koncentrovanou kyselinou selenovou probíhá za vzniku </a:t>
            </a:r>
            <a:r>
              <a:rPr lang="cs-CZ" sz="2000" dirty="0" err="1">
                <a:latin typeface="Arial" panose="020B0604020202020204" pitchFamily="34" charset="0"/>
                <a:cs typeface="Arial" panose="020B0604020202020204" pitchFamily="34" charset="0"/>
              </a:rPr>
              <a:t>selenanu</a:t>
            </a:r>
            <a:r>
              <a:rPr lang="cs-CZ" sz="2000" dirty="0">
                <a:latin typeface="Arial" panose="020B0604020202020204" pitchFamily="34" charset="0"/>
                <a:cs typeface="Arial" panose="020B0604020202020204" pitchFamily="34" charset="0"/>
              </a:rPr>
              <a:t> rtuťného i rtuťnatého:</a:t>
            </a:r>
          </a:p>
          <a:p>
            <a:pPr algn="ctr"/>
            <a:r>
              <a:rPr lang="cs-CZ" sz="2000" dirty="0">
                <a:latin typeface="Arial" panose="020B0604020202020204" pitchFamily="34" charset="0"/>
                <a:cs typeface="Arial" panose="020B0604020202020204" pitchFamily="34" charset="0"/>
              </a:rPr>
              <a:t>3Hg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SeO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Hg</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SeO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HgSeO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+ 2SeO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p:txBody>
      </p:sp>
    </p:spTree>
    <p:extLst>
      <p:ext uri="{BB962C8B-B14F-4D97-AF65-F5344CB8AC3E}">
        <p14:creationId xmlns:p14="http://schemas.microsoft.com/office/powerpoint/2010/main" val="24113514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152400"/>
            <a:ext cx="8839200" cy="6217087"/>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Reakce rtuti s koncentrovanou kyselinou jodovodíkovou probíhá za vzniku komplexní kyseliny </a:t>
            </a:r>
            <a:r>
              <a:rPr lang="cs-CZ" sz="2000" dirty="0" err="1">
                <a:latin typeface="Arial" panose="020B0604020202020204" pitchFamily="34" charset="0"/>
                <a:cs typeface="Arial" panose="020B0604020202020204" pitchFamily="34" charset="0"/>
              </a:rPr>
              <a:t>tetrajodortuťnaté</a:t>
            </a:r>
            <a:r>
              <a:rPr lang="cs-CZ" sz="2000" dirty="0">
                <a:latin typeface="Arial" panose="020B0604020202020204" pitchFamily="34" charset="0"/>
                <a:cs typeface="Arial" panose="020B0604020202020204" pitchFamily="34" charset="0"/>
              </a:rPr>
              <a:t>:</a:t>
            </a:r>
          </a:p>
          <a:p>
            <a:pPr algn="ctr"/>
            <a:r>
              <a:rPr lang="cs-CZ" sz="2000" dirty="0" err="1">
                <a:latin typeface="Arial" panose="020B0604020202020204" pitchFamily="34" charset="0"/>
                <a:cs typeface="Arial" panose="020B0604020202020204" pitchFamily="34" charset="0"/>
              </a:rPr>
              <a:t>Hg</a:t>
            </a:r>
            <a:r>
              <a:rPr lang="cs-CZ" sz="2000" dirty="0">
                <a:latin typeface="Arial" panose="020B0604020202020204" pitchFamily="34" charset="0"/>
                <a:cs typeface="Arial" panose="020B0604020202020204" pitchFamily="34" charset="0"/>
              </a:rPr>
              <a:t> + 4HI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[HgI</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Se </a:t>
            </a:r>
            <a:r>
              <a:rPr lang="cs-CZ" sz="2000" u="sng" dirty="0">
                <a:latin typeface="Arial" panose="020B0604020202020204" pitchFamily="34" charset="0"/>
                <a:cs typeface="Arial" panose="020B0604020202020204" pitchFamily="34" charset="0"/>
              </a:rPr>
              <a:t>sírou</a:t>
            </a:r>
            <a:r>
              <a:rPr lang="cs-CZ" sz="2000" dirty="0">
                <a:latin typeface="Arial" panose="020B0604020202020204" pitchFamily="34" charset="0"/>
                <a:cs typeface="Arial" panose="020B0604020202020204" pitchFamily="34" charset="0"/>
              </a:rPr>
              <a:t> se přímo slučuje již při teplotě 130°C, se </a:t>
            </a:r>
            <a:r>
              <a:rPr lang="cs-CZ" sz="2000" u="sng" dirty="0">
                <a:latin typeface="Arial" panose="020B0604020202020204" pitchFamily="34" charset="0"/>
                <a:cs typeface="Arial" panose="020B0604020202020204" pitchFamily="34" charset="0"/>
              </a:rPr>
              <a:t>selenem</a:t>
            </a:r>
            <a:r>
              <a:rPr lang="cs-CZ" sz="2000" dirty="0">
                <a:latin typeface="Arial" panose="020B0604020202020204" pitchFamily="34" charset="0"/>
                <a:cs typeface="Arial" panose="020B0604020202020204" pitchFamily="34" charset="0"/>
              </a:rPr>
              <a:t> a </a:t>
            </a:r>
            <a:r>
              <a:rPr lang="cs-CZ" sz="2000" u="sng" dirty="0">
                <a:latin typeface="Arial" panose="020B0604020202020204" pitchFamily="34" charset="0"/>
                <a:cs typeface="Arial" panose="020B0604020202020204" pitchFamily="34" charset="0"/>
              </a:rPr>
              <a:t>tellurem</a:t>
            </a:r>
            <a:r>
              <a:rPr lang="cs-CZ" sz="2000" dirty="0">
                <a:latin typeface="Arial" panose="020B0604020202020204" pitchFamily="34" charset="0"/>
                <a:cs typeface="Arial" panose="020B0604020202020204" pitchFamily="34" charset="0"/>
              </a:rPr>
              <a:t> reaguje při teplotě 600°C, s poloniem reaguje od teploty 325°C. </a:t>
            </a:r>
          </a:p>
          <a:p>
            <a:pPr algn="just"/>
            <a:r>
              <a:rPr lang="cs-CZ" sz="2000" dirty="0">
                <a:latin typeface="Arial" panose="020B0604020202020204" pitchFamily="34" charset="0"/>
                <a:cs typeface="Arial" panose="020B0604020202020204" pitchFamily="34" charset="0"/>
              </a:rPr>
              <a:t>  Ve sloučeninách vystupuje rtuť formálně pouze jako </a:t>
            </a:r>
            <a:r>
              <a:rPr lang="cs-CZ" sz="2000" b="1" dirty="0">
                <a:latin typeface="Arial" panose="020B0604020202020204" pitchFamily="34" charset="0"/>
                <a:cs typeface="Arial" panose="020B0604020202020204" pitchFamily="34" charset="0"/>
              </a:rPr>
              <a:t>dvoumocná</a:t>
            </a:r>
            <a:r>
              <a:rPr lang="cs-CZ" sz="2000" dirty="0">
                <a:latin typeface="Arial" panose="020B0604020202020204" pitchFamily="34" charset="0"/>
                <a:cs typeface="Arial" panose="020B0604020202020204" pitchFamily="34" charset="0"/>
              </a:rPr>
              <a:t>. V některých sloučeninách jsou však dva atomy rtuti vzájemně vázány, takové sloučeniny se navenek elektrochemicky jeví jako sloučeniny </a:t>
            </a:r>
            <a:r>
              <a:rPr lang="cs-CZ" sz="2000" b="1" dirty="0">
                <a:latin typeface="Arial" panose="020B0604020202020204" pitchFamily="34" charset="0"/>
                <a:cs typeface="Arial" panose="020B0604020202020204" pitchFamily="34" charset="0"/>
              </a:rPr>
              <a:t>jednomocné</a:t>
            </a:r>
            <a:r>
              <a:rPr lang="cs-CZ" sz="2000" dirty="0">
                <a:latin typeface="Arial" panose="020B0604020202020204" pitchFamily="34" charset="0"/>
                <a:cs typeface="Arial" panose="020B0604020202020204" pitchFamily="34" charset="0"/>
              </a:rPr>
              <a:t> rtuti. Elektrochemicky jednomocná rtuť obvykle tvoří málo rozpustné sloučeniny a má malý sklon k tvorbě komplexních sloučenin. Dvoumocná rtuť naopak tvoří sloučeniny většinou dobře rozpustné a má silný sklon k tvorbě komplexních sloučenin.</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Páry rtuti jsou i v malých dávkách prudce jedovaté.</a:t>
            </a:r>
          </a:p>
          <a:p>
            <a:endParaRPr lang="cs-CZ" dirty="0"/>
          </a:p>
          <a:p>
            <a:pPr algn="just"/>
            <a:r>
              <a:rPr lang="cs-CZ" sz="2000" dirty="0">
                <a:latin typeface="Arial" panose="020B0604020202020204" pitchFamily="34" charset="0"/>
                <a:cs typeface="Arial" panose="020B0604020202020204" pitchFamily="34" charset="0"/>
              </a:rPr>
              <a:t>V přírodě se rtuť vyskytuje např. v minerálech </a:t>
            </a:r>
            <a:r>
              <a:rPr lang="cs-CZ" sz="2000" b="1" dirty="0">
                <a:latin typeface="Arial" panose="020B0604020202020204" pitchFamily="34" charset="0"/>
                <a:cs typeface="Arial" panose="020B0604020202020204" pitchFamily="34" charset="0"/>
              </a:rPr>
              <a:t>cinabarit</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rumělka</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HgS</a:t>
            </a:r>
            <a:r>
              <a:rPr lang="cs-CZ" sz="2000"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livingstonit</a:t>
            </a:r>
            <a:r>
              <a:rPr lang="cs-CZ" sz="2000" dirty="0">
                <a:latin typeface="Arial" panose="020B0604020202020204" pitchFamily="34" charset="0"/>
                <a:cs typeface="Arial" panose="020B0604020202020204" pitchFamily="34" charset="0"/>
              </a:rPr>
              <a:t> HgSb</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S</a:t>
            </a:r>
            <a:r>
              <a:rPr lang="cs-CZ" sz="2000" baseline="-25000" dirty="0">
                <a:latin typeface="Arial" panose="020B0604020202020204" pitchFamily="34" charset="0"/>
                <a:cs typeface="Arial" panose="020B0604020202020204" pitchFamily="34" charset="0"/>
              </a:rPr>
              <a:t>8</a:t>
            </a:r>
            <a:r>
              <a:rPr lang="cs-CZ" sz="2000"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laffittit</a:t>
            </a:r>
            <a:r>
              <a:rPr lang="cs-CZ" sz="2000" dirty="0">
                <a:latin typeface="Arial" panose="020B0604020202020204" pitchFamily="34" charset="0"/>
                <a:cs typeface="Arial" panose="020B0604020202020204" pitchFamily="34" charset="0"/>
              </a:rPr>
              <a:t> AgHgAsS</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coloradoit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HgTe</a:t>
            </a:r>
            <a:r>
              <a:rPr lang="cs-CZ" sz="2000"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montroydit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HgO</a:t>
            </a:r>
            <a:r>
              <a:rPr lang="cs-CZ" sz="2000"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tiemanit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HgSe</a:t>
            </a:r>
            <a:r>
              <a:rPr lang="cs-CZ" sz="2000"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grumiplucit</a:t>
            </a:r>
            <a:r>
              <a:rPr lang="cs-CZ" sz="2000" dirty="0">
                <a:latin typeface="Arial" panose="020B0604020202020204" pitchFamily="34" charset="0"/>
                <a:cs typeface="Arial" panose="020B0604020202020204" pitchFamily="34" charset="0"/>
              </a:rPr>
              <a:t> HgBi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1508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304800"/>
            <a:ext cx="8763000" cy="5940088"/>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Výroba rtuti se v minulosti nejčastěji prováděla </a:t>
            </a:r>
            <a:r>
              <a:rPr lang="cs-CZ" sz="2000" b="1" dirty="0">
                <a:latin typeface="Arial" panose="020B0604020202020204" pitchFamily="34" charset="0"/>
                <a:cs typeface="Arial" panose="020B0604020202020204" pitchFamily="34" charset="0"/>
              </a:rPr>
              <a:t>oxidačním pražením cinabaritu</a:t>
            </a:r>
            <a:r>
              <a:rPr lang="cs-CZ" sz="2000" dirty="0">
                <a:latin typeface="Arial" panose="020B0604020202020204" pitchFamily="34" charset="0"/>
                <a:cs typeface="Arial" panose="020B0604020202020204" pitchFamily="34" charset="0"/>
              </a:rPr>
              <a:t> v různých typech šachtových, stříškových nebo rotačních pecí, kdy při teplotách nad 450°C dochází k tepelnému rozkladu </a:t>
            </a:r>
            <a:r>
              <a:rPr lang="cs-CZ" sz="2000" dirty="0" err="1">
                <a:latin typeface="Arial" panose="020B0604020202020204" pitchFamily="34" charset="0"/>
                <a:cs typeface="Arial" panose="020B0604020202020204" pitchFamily="34" charset="0"/>
              </a:rPr>
              <a:t>HgS</a:t>
            </a:r>
            <a:r>
              <a:rPr lang="cs-CZ" sz="2000" dirty="0">
                <a:latin typeface="Arial" panose="020B0604020202020204" pitchFamily="34" charset="0"/>
                <a:cs typeface="Arial" panose="020B0604020202020204" pitchFamily="34" charset="0"/>
              </a:rPr>
              <a:t> na rtuť a SO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 následnou kondenzací kovové rtuti. V současnosti jsou tyto pece nahrazovány fluidními pecemi. Bohaté rudy se mohou pražit také bez přístupu vzduchu v retortách, rtuť se z cinabaritu vyredukuje pomocí přídavku železa nebo vápna:</a:t>
            </a:r>
          </a:p>
          <a:p>
            <a:pPr algn="ctr"/>
            <a:r>
              <a:rPr lang="cs-CZ" sz="2000" dirty="0">
                <a:latin typeface="Arial" panose="020B0604020202020204" pitchFamily="34" charset="0"/>
                <a:cs typeface="Arial" panose="020B0604020202020204" pitchFamily="34" charset="0"/>
              </a:rPr>
              <a:t>4HgS + 4CaO → 4Hg + 3CaS + CaSO</a:t>
            </a:r>
            <a:r>
              <a:rPr lang="cs-CZ" sz="2000" baseline="-25000" dirty="0">
                <a:latin typeface="Arial" panose="020B0604020202020204" pitchFamily="34" charset="0"/>
                <a:cs typeface="Arial" panose="020B0604020202020204" pitchFamily="34" charset="0"/>
              </a:rPr>
              <a:t>4</a:t>
            </a:r>
            <a:br>
              <a:rPr lang="cs-CZ" sz="2000" dirty="0">
                <a:latin typeface="Arial" panose="020B0604020202020204" pitchFamily="34" charset="0"/>
                <a:cs typeface="Arial" panose="020B0604020202020204" pitchFamily="34" charset="0"/>
              </a:rPr>
            </a:br>
            <a:r>
              <a:rPr lang="cs-CZ" sz="2000" dirty="0" err="1">
                <a:latin typeface="Arial" panose="020B0604020202020204" pitchFamily="34" charset="0"/>
                <a:cs typeface="Arial" panose="020B0604020202020204" pitchFamily="34" charset="0"/>
              </a:rPr>
              <a:t>HgS</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Fe</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Hg</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FeS</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Rtuť vyrobená ve všech typech pecí obsahuje malý podíl olova a zinku a musí se </a:t>
            </a:r>
            <a:r>
              <a:rPr lang="cs-CZ" sz="2000" b="1" dirty="0">
                <a:latin typeface="Arial" panose="020B0604020202020204" pitchFamily="34" charset="0"/>
                <a:cs typeface="Arial" panose="020B0604020202020204" pitchFamily="34" charset="0"/>
              </a:rPr>
              <a:t>rafinovat</a:t>
            </a:r>
            <a:r>
              <a:rPr lang="cs-CZ" sz="2000" dirty="0">
                <a:latin typeface="Arial" panose="020B0604020202020204" pitchFamily="34" charset="0"/>
                <a:cs typeface="Arial" panose="020B0604020202020204" pitchFamily="34" charset="0"/>
              </a:rPr>
              <a:t> promýváním zředěnou kyselinou dusičnou nebo opakovanou destilací.</a:t>
            </a:r>
          </a:p>
          <a:p>
            <a:pPr algn="just"/>
            <a:r>
              <a:rPr lang="cs-CZ" sz="2000" dirty="0">
                <a:latin typeface="Arial" panose="020B0604020202020204" pitchFamily="34" charset="0"/>
                <a:cs typeface="Arial" panose="020B0604020202020204" pitchFamily="34" charset="0"/>
              </a:rPr>
              <a:t>V menší míře se provádí výroba rtuti </a:t>
            </a:r>
            <a:r>
              <a:rPr lang="cs-CZ" sz="2000" b="1" dirty="0">
                <a:latin typeface="Arial" panose="020B0604020202020204" pitchFamily="34" charset="0"/>
                <a:cs typeface="Arial" panose="020B0604020202020204" pitchFamily="34" charset="0"/>
              </a:rPr>
              <a:t>mokrou cestou</a:t>
            </a:r>
            <a:r>
              <a:rPr lang="cs-CZ" sz="2000" dirty="0">
                <a:latin typeface="Arial" panose="020B0604020202020204" pitchFamily="34" charset="0"/>
                <a:cs typeface="Arial" panose="020B0604020202020204" pitchFamily="34" charset="0"/>
              </a:rPr>
              <a:t>, která spočívá v rozpouštění jemně mletého cinabaritu v roztoku sirníku sodného, rtuť se poté v alkalickém prostředí z roztoku vysráží hliníkem:</a:t>
            </a:r>
          </a:p>
          <a:p>
            <a:pPr algn="ctr"/>
            <a:r>
              <a:rPr lang="cs-CZ" sz="2000" dirty="0" err="1">
                <a:latin typeface="Arial" panose="020B0604020202020204" pitchFamily="34" charset="0"/>
                <a:cs typeface="Arial" panose="020B0604020202020204" pitchFamily="34" charset="0"/>
              </a:rPr>
              <a:t>HgS</a:t>
            </a:r>
            <a:r>
              <a:rPr lang="cs-CZ" sz="2000" dirty="0">
                <a:latin typeface="Arial" panose="020B0604020202020204" pitchFamily="34" charset="0"/>
                <a:cs typeface="Arial" panose="020B0604020202020204" pitchFamily="34" charset="0"/>
              </a:rPr>
              <a:t> +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 HgS·Na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3HgS·Na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+ 8NaOH + 2Al → 3Hg + 6Na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+ 2NaAlO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a:r>
              <a:rPr lang="cs-CZ" sz="2000" dirty="0">
                <a:latin typeface="Arial" panose="020B0604020202020204" pitchFamily="34" charset="0"/>
                <a:cs typeface="Arial" panose="020B0604020202020204" pitchFamily="34" charset="0"/>
              </a:rPr>
              <a:t>Významným zdrojem rtuti jsou také </a:t>
            </a:r>
            <a:r>
              <a:rPr lang="cs-CZ" sz="2000" b="1" dirty="0">
                <a:latin typeface="Arial" panose="020B0604020202020204" pitchFamily="34" charset="0"/>
                <a:cs typeface="Arial" panose="020B0604020202020204" pitchFamily="34" charset="0"/>
              </a:rPr>
              <a:t>pražné plyny </a:t>
            </a:r>
            <a:r>
              <a:rPr lang="cs-CZ" sz="2000" dirty="0">
                <a:latin typeface="Arial" panose="020B0604020202020204" pitchFamily="34" charset="0"/>
                <a:cs typeface="Arial" panose="020B0604020202020204" pitchFamily="34" charset="0"/>
              </a:rPr>
              <a:t>vznikající při pražení ocelku během výroby železa.</a:t>
            </a:r>
          </a:p>
        </p:txBody>
      </p:sp>
    </p:spTree>
    <p:extLst>
      <p:ext uri="{BB962C8B-B14F-4D97-AF65-F5344CB8AC3E}">
        <p14:creationId xmlns:p14="http://schemas.microsoft.com/office/powerpoint/2010/main" val="2499073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228600"/>
            <a:ext cx="8839200" cy="707886"/>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Kovová rtuť se používá jako náplň do řady měřících a laboratorních přístrojů (teploměrů a tlakoměrů) a pro výrobu výbojek a spínačů. </a:t>
            </a:r>
          </a:p>
        </p:txBody>
      </p:sp>
      <p:pic>
        <p:nvPicPr>
          <p:cNvPr id="83970"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719" y="1138038"/>
            <a:ext cx="2482715" cy="1862036"/>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304800" y="3581400"/>
            <a:ext cx="8839200" cy="1323439"/>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Rtuť se používá jako katoda v řadě elektrolytických výrob, např. výroba hydroxidu sodného a chloru. Tato zařízení jsou energeticky náročná a jsou také významným zdrojem znečištění životního prostředí rtutí, a proto jsou postupně nahrazovány. </a:t>
            </a:r>
          </a:p>
        </p:txBody>
      </p:sp>
      <p:pic>
        <p:nvPicPr>
          <p:cNvPr id="83974" name="Picture 6"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219200"/>
            <a:ext cx="1968099" cy="1476074"/>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https://vesmir.cz/images/gallery/archiv/2014/7/rtut-minulost-a-soucasnost-tekuteho-kovu/page/2014_430_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138038"/>
            <a:ext cx="3733800" cy="1941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531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28600" y="152400"/>
            <a:ext cx="8763000" cy="1631216"/>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Elektrický výboj v prostředí rtuťových par s nízkým tlakem spolu s různými inertními plyny vyvolává silné světelné vyzařování v ultrafialové oblasti spektra. To se v luminoforu naneseném na vnitřním povrchu mění ve viditelné záření. Slouží tak při výrobě </a:t>
            </a:r>
            <a:r>
              <a:rPr lang="cs-CZ" sz="2000" b="1" dirty="0">
                <a:latin typeface="Arial" panose="020B0604020202020204" pitchFamily="34" charset="0"/>
                <a:cs typeface="Arial" panose="020B0604020202020204" pitchFamily="34" charset="0"/>
              </a:rPr>
              <a:t>osvětlovacích těles</a:t>
            </a:r>
            <a:r>
              <a:rPr lang="cs-CZ" sz="2000" dirty="0">
                <a:latin typeface="Arial" panose="020B0604020202020204" pitchFamily="34" charset="0"/>
                <a:cs typeface="Arial" panose="020B0604020202020204" pitchFamily="34" charset="0"/>
              </a:rPr>
              <a:t> s vyšší světelnou účinností, než klasické žárovky s wolframovým vláknem.</a:t>
            </a:r>
          </a:p>
        </p:txBody>
      </p:sp>
      <p:pic>
        <p:nvPicPr>
          <p:cNvPr id="97283" name="Picture 3" descr="https://upload.wikimedia.org/wikipedia/commons/thumb/5/5b/Leuchtstofflampen-chtaube050409.jpg/330px-Leuchtstofflampen-chtaube050409.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981200"/>
            <a:ext cx="3124200" cy="2343151"/>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257783" y="4953000"/>
            <a:ext cx="8686800" cy="1323439"/>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První čínský císař</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Čchin</a:t>
            </a:r>
            <a:r>
              <a:rPr lang="cs-CZ" sz="2000" dirty="0">
                <a:latin typeface="Arial" panose="020B0604020202020204" pitchFamily="34" charset="0"/>
                <a:cs typeface="Arial" panose="020B0604020202020204" pitchFamily="34" charset="0"/>
              </a:rPr>
              <a:t> Š‘-</a:t>
            </a:r>
            <a:r>
              <a:rPr lang="cs-CZ" sz="2000" dirty="0" err="1">
                <a:latin typeface="Arial" panose="020B0604020202020204" pitchFamily="34" charset="0"/>
                <a:cs typeface="Arial" panose="020B0604020202020204" pitchFamily="34" charset="0"/>
              </a:rPr>
              <a:t>chuang</a:t>
            </a:r>
            <a:r>
              <a:rPr lang="cs-CZ" sz="2000" dirty="0">
                <a:latin typeface="Arial" panose="020B0604020202020204" pitchFamily="34" charset="0"/>
                <a:cs typeface="Arial" panose="020B0604020202020204" pitchFamily="34" charset="0"/>
              </a:rPr>
              <a:t>-ti (260–210 př. n. l.) zemřel po požití směsi rtuti a jadeitového prášku, vydávané za elixír věčného života. V jeho mauzoleu, střeženém terakotovou armádou, se má podle legendy nacházet model říše, kterou sjednotil. Řeky v tomto modelu mají být tvořeny rtutí.</a:t>
            </a:r>
          </a:p>
        </p:txBody>
      </p:sp>
    </p:spTree>
    <p:extLst>
      <p:ext uri="{BB962C8B-B14F-4D97-AF65-F5344CB8AC3E}">
        <p14:creationId xmlns:p14="http://schemas.microsoft.com/office/powerpoint/2010/main" val="40786687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90500" y="2695004"/>
            <a:ext cx="8763000" cy="3908762"/>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Amalgamace zlata </a:t>
            </a:r>
            <a:r>
              <a:rPr lang="cs-CZ" sz="2000" dirty="0">
                <a:latin typeface="Arial" panose="020B0604020202020204" pitchFamily="34" charset="0"/>
                <a:cs typeface="Arial" panose="020B0604020202020204" pitchFamily="34" charset="0"/>
              </a:rPr>
              <a:t>se používá při jeho těžbě z rud o vysoké kovnatosti. Jemně rozdrcená hornina se kontaktuje s kovovou rtutí a zlato prakticky kompletně přejde do kapalného amalgámu. Po oddělení od horniny se rtuť oddestiluje a vrací zpět do procesu, získané zlato se pak dále rafinuje. Velkým problémem tohoto způsobu těžby je fakt, že kompletní oddělení rtuti od zbytkové hlušiny je prakticky nemožné a dochází tak ke kontaminaci životního prostředí vysoce toxickou rtutí. </a:t>
            </a:r>
          </a:p>
          <a:p>
            <a:endParaRPr lang="cs-CZ" sz="8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  Sodíkový amalgám </a:t>
            </a:r>
            <a:r>
              <a:rPr lang="cs-CZ" sz="2000" dirty="0">
                <a:latin typeface="Arial" panose="020B0604020202020204" pitchFamily="34" charset="0"/>
                <a:cs typeface="Arial" panose="020B0604020202020204" pitchFamily="34" charset="0"/>
              </a:rPr>
              <a:t>vznikající při elektrolýze chloridu sodného s použitím rtuťové katody se dále používá k </a:t>
            </a:r>
            <a:r>
              <a:rPr lang="cs-CZ" sz="2000" i="1" dirty="0">
                <a:latin typeface="Arial" panose="020B0604020202020204" pitchFamily="34" charset="0"/>
                <a:cs typeface="Arial" panose="020B0604020202020204" pitchFamily="34" charset="0"/>
              </a:rPr>
              <a:t>výrobě hydroxidu sodného</a:t>
            </a:r>
            <a:r>
              <a:rPr lang="cs-CZ" sz="2000" dirty="0">
                <a:latin typeface="Arial" panose="020B0604020202020204" pitchFamily="34" charset="0"/>
                <a:cs typeface="Arial" panose="020B0604020202020204" pitchFamily="34" charset="0"/>
              </a:rPr>
              <a:t> reakcí s vodou. Podstatná část </a:t>
            </a:r>
            <a:r>
              <a:rPr lang="cs-CZ" sz="2000" u="sng" dirty="0">
                <a:latin typeface="Arial" panose="020B0604020202020204" pitchFamily="34" charset="0"/>
                <a:cs typeface="Arial" panose="020B0604020202020204" pitchFamily="34" charset="0"/>
              </a:rPr>
              <a:t>ekologické havárie </a:t>
            </a:r>
            <a:r>
              <a:rPr lang="cs-CZ" sz="2000" dirty="0">
                <a:latin typeface="Arial" panose="020B0604020202020204" pitchFamily="34" charset="0"/>
                <a:cs typeface="Arial" panose="020B0604020202020204" pitchFamily="34" charset="0"/>
              </a:rPr>
              <a:t>pří záplavách v roce 2002 ve Spolaně Neratovice byla způsobená zatopením provozu elektrolýzy a následnou kontaminací labské vody rtutí. </a:t>
            </a:r>
          </a:p>
        </p:txBody>
      </p:sp>
      <p:sp>
        <p:nvSpPr>
          <p:cNvPr id="3" name="Obdélník 2"/>
          <p:cNvSpPr/>
          <p:nvPr/>
        </p:nvSpPr>
        <p:spPr>
          <a:xfrm>
            <a:off x="216440" y="381000"/>
            <a:ext cx="8534400" cy="400110"/>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Technicky významné je využití rtuti ve formě amalgámů. </a:t>
            </a:r>
          </a:p>
        </p:txBody>
      </p:sp>
      <p:pic>
        <p:nvPicPr>
          <p:cNvPr id="4" name="Picture 4"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914400"/>
            <a:ext cx="2667000" cy="1732873"/>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219865" y="1016057"/>
            <a:ext cx="5410200" cy="1631216"/>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Amalgámy dentální </a:t>
            </a:r>
            <a:r>
              <a:rPr lang="cs-CZ" sz="2000" dirty="0">
                <a:latin typeface="Arial" panose="020B0604020202020204" pitchFamily="34" charset="0"/>
                <a:cs typeface="Arial" panose="020B0604020202020204" pitchFamily="34" charset="0"/>
              </a:rPr>
              <a:t>jsou</a:t>
            </a:r>
            <a:r>
              <a:rPr lang="cs-CZ" sz="2000" b="1" i="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používané v </a:t>
            </a:r>
            <a:r>
              <a:rPr lang="cs-CZ" sz="2000" i="1" dirty="0">
                <a:latin typeface="Arial" panose="020B0604020202020204" pitchFamily="34" charset="0"/>
                <a:cs typeface="Arial" panose="020B0604020202020204" pitchFamily="34" charset="0"/>
              </a:rPr>
              <a:t>zubním lékařství</a:t>
            </a:r>
            <a:r>
              <a:rPr lang="cs-CZ" sz="2000" dirty="0">
                <a:latin typeface="Arial" panose="020B0604020202020204" pitchFamily="34" charset="0"/>
                <a:cs typeface="Arial" panose="020B0604020202020204" pitchFamily="34" charset="0"/>
              </a:rPr>
              <a:t> jako velmi odolná výplň zubu po odstranění zubního kazu. V současné době se používají amalgámy, které vzniknou smísením rtuti se slitinou stříbra, mědi a cínu. </a:t>
            </a:r>
          </a:p>
        </p:txBody>
      </p:sp>
    </p:spTree>
    <p:extLst>
      <p:ext uri="{BB962C8B-B14F-4D97-AF65-F5344CB8AC3E}">
        <p14:creationId xmlns:p14="http://schemas.microsoft.com/office/powerpoint/2010/main" val="739923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28600" y="228600"/>
            <a:ext cx="8534400" cy="1015663"/>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Amalgámová zrcadla </a:t>
            </a:r>
            <a:r>
              <a:rPr lang="cs-CZ" sz="2000" dirty="0">
                <a:latin typeface="Arial" panose="020B0604020202020204" pitchFamily="34" charset="0"/>
                <a:cs typeface="Arial" panose="020B0604020202020204" pitchFamily="34" charset="0"/>
              </a:rPr>
              <a:t>jsou tmavší a odraz v nich je lehce nazelenalý. Výroba zrcadel spočívala v rozprostření rtuti na tenkou cínovou fólii a přiložení skla. Přebytečná rtuť odtekla a cínový amalgám na sklo přilnul. </a:t>
            </a:r>
          </a:p>
        </p:txBody>
      </p:sp>
      <p:pic>
        <p:nvPicPr>
          <p:cNvPr id="14338"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621" y="1524000"/>
            <a:ext cx="6324600" cy="3282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561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2672" y="76200"/>
            <a:ext cx="8925128" cy="6740307"/>
          </a:xfrm>
          <a:prstGeom prst="rect">
            <a:avLst/>
          </a:prstGeom>
        </p:spPr>
        <p:txBody>
          <a:bodyPr wrap="square">
            <a:spAutoFit/>
          </a:bodyPr>
          <a:lstStyle/>
          <a:p>
            <a:pPr algn="ctr"/>
            <a:r>
              <a:rPr lang="en-US" sz="3200" b="1" dirty="0">
                <a:latin typeface="Arial" panose="020B0604020202020204" pitchFamily="34" charset="0"/>
                <a:cs typeface="Arial" panose="020B0604020202020204" pitchFamily="34" charset="0"/>
              </a:rPr>
              <a:t>Z</a:t>
            </a:r>
            <a:r>
              <a:rPr lang="cs-CZ" sz="3200" b="1" dirty="0" err="1">
                <a:latin typeface="Arial" panose="020B0604020202020204" pitchFamily="34" charset="0"/>
                <a:cs typeface="Arial" panose="020B0604020202020204" pitchFamily="34" charset="0"/>
              </a:rPr>
              <a:t>inek</a:t>
            </a:r>
            <a:r>
              <a:rPr lang="cs-CZ" sz="3200" dirty="0">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je modrobílý lesklý kov, při vyšších teplotách velmi tažný. Na vzduchu se pokrývá vrstvou oxidu. Při teplotě 60°C se zinek přímo slučuje s </a:t>
            </a:r>
            <a:r>
              <a:rPr lang="cs-CZ" sz="2000" u="sng" dirty="0">
                <a:latin typeface="Arial" panose="020B0604020202020204" pitchFamily="34" charset="0"/>
                <a:cs typeface="Arial" panose="020B0604020202020204" pitchFamily="34" charset="0"/>
              </a:rPr>
              <a:t>halogeny</a:t>
            </a:r>
            <a:r>
              <a:rPr lang="cs-CZ" sz="2000" dirty="0">
                <a:latin typeface="Arial" panose="020B0604020202020204" pitchFamily="34" charset="0"/>
                <a:cs typeface="Arial" panose="020B0604020202020204" pitchFamily="34" charset="0"/>
              </a:rPr>
              <a:t>, při 130°C reaguje se </a:t>
            </a:r>
            <a:r>
              <a:rPr lang="cs-CZ" sz="2000" u="sng" dirty="0">
                <a:latin typeface="Arial" panose="020B0604020202020204" pitchFamily="34" charset="0"/>
                <a:cs typeface="Arial" panose="020B0604020202020204" pitchFamily="34" charset="0"/>
              </a:rPr>
              <a:t>sírou</a:t>
            </a:r>
            <a:r>
              <a:rPr lang="cs-CZ" sz="2000" dirty="0">
                <a:latin typeface="Arial" panose="020B0604020202020204" pitchFamily="34" charset="0"/>
                <a:cs typeface="Arial" panose="020B0604020202020204" pitchFamily="34" charset="0"/>
              </a:rPr>
              <a:t>. Od teploty 400°C reaguje s </a:t>
            </a:r>
            <a:r>
              <a:rPr lang="cs-CZ" sz="2000" u="sng" dirty="0">
                <a:latin typeface="Arial" panose="020B0604020202020204" pitchFamily="34" charset="0"/>
                <a:cs typeface="Arial" panose="020B0604020202020204" pitchFamily="34" charset="0"/>
              </a:rPr>
              <a:t>fosforem</a:t>
            </a:r>
            <a:r>
              <a:rPr lang="cs-CZ" sz="2000" dirty="0">
                <a:latin typeface="Arial" panose="020B0604020202020204" pitchFamily="34" charset="0"/>
                <a:cs typeface="Arial" panose="020B0604020202020204" pitchFamily="34" charset="0"/>
              </a:rPr>
              <a:t> a </a:t>
            </a:r>
            <a:r>
              <a:rPr lang="cs-CZ" sz="2000" u="sng" dirty="0">
                <a:latin typeface="Arial" panose="020B0604020202020204" pitchFamily="34" charset="0"/>
                <a:cs typeface="Arial" panose="020B0604020202020204" pitchFamily="34" charset="0"/>
              </a:rPr>
              <a:t>arsenem</a:t>
            </a:r>
            <a:r>
              <a:rPr lang="cs-CZ" sz="2000" dirty="0">
                <a:latin typeface="Arial" panose="020B0604020202020204" pitchFamily="34" charset="0"/>
                <a:cs typeface="Arial" panose="020B0604020202020204" pitchFamily="34" charset="0"/>
              </a:rPr>
              <a:t>. S </a:t>
            </a:r>
            <a:r>
              <a:rPr lang="cs-CZ" sz="2000" u="sng" dirty="0">
                <a:latin typeface="Arial" panose="020B0604020202020204" pitchFamily="34" charset="0"/>
                <a:cs typeface="Arial" panose="020B0604020202020204" pitchFamily="34" charset="0"/>
              </a:rPr>
              <a:t>dusíkem</a:t>
            </a:r>
            <a:r>
              <a:rPr lang="cs-CZ" sz="2000" dirty="0">
                <a:latin typeface="Arial" panose="020B0604020202020204" pitchFamily="34" charset="0"/>
                <a:cs typeface="Arial" panose="020B0604020202020204" pitchFamily="34" charset="0"/>
              </a:rPr>
              <a:t> přímo nereaguje, ale s amoniakem tvoří při teplotě 600°C nitrid Zn</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a:t>
            </a:r>
            <a:r>
              <a:rPr lang="cs-CZ" sz="2000" u="sng" dirty="0">
                <a:latin typeface="Arial" panose="020B0604020202020204" pitchFamily="34" charset="0"/>
                <a:cs typeface="Arial" panose="020B0604020202020204" pitchFamily="34" charset="0"/>
              </a:rPr>
              <a:t>selenem</a:t>
            </a:r>
            <a:r>
              <a:rPr lang="cs-CZ" sz="2000" dirty="0">
                <a:latin typeface="Arial" panose="020B0604020202020204" pitchFamily="34" charset="0"/>
                <a:cs typeface="Arial" panose="020B0604020202020204" pitchFamily="34" charset="0"/>
              </a:rPr>
              <a:t> a </a:t>
            </a:r>
            <a:r>
              <a:rPr lang="cs-CZ" sz="2000" u="sng" dirty="0">
                <a:latin typeface="Arial" panose="020B0604020202020204" pitchFamily="34" charset="0"/>
                <a:cs typeface="Arial" panose="020B0604020202020204" pitchFamily="34" charset="0"/>
              </a:rPr>
              <a:t>tellurem</a:t>
            </a:r>
            <a:r>
              <a:rPr lang="cs-CZ" sz="2000" dirty="0">
                <a:latin typeface="Arial" panose="020B0604020202020204" pitchFamily="34" charset="0"/>
                <a:cs typeface="Arial" panose="020B0604020202020204" pitchFamily="34" charset="0"/>
              </a:rPr>
              <a:t> se slučuje až při teplotě 900°C. Při teplotě 700°C reaguje s vodní párou:</a:t>
            </a:r>
          </a:p>
          <a:p>
            <a:pPr algn="ctr"/>
            <a:r>
              <a:rPr lang="cs-CZ" sz="2000" dirty="0" err="1">
                <a:latin typeface="Arial" panose="020B0604020202020204" pitchFamily="34" charset="0"/>
                <a:cs typeface="Arial" panose="020B0604020202020204" pitchFamily="34" charset="0"/>
              </a:rPr>
              <a:t>Zn</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a:t>
            </a:r>
            <a:r>
              <a:rPr lang="cs-CZ" sz="2000" dirty="0" err="1">
                <a:latin typeface="Arial" panose="020B0604020202020204" pitchFamily="34" charset="0"/>
                <a:cs typeface="Arial" panose="020B0604020202020204" pitchFamily="34" charset="0"/>
              </a:rPr>
              <a:t>ZnO</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Zinek se dobře rozpouští v neoxidujících kyselinách za vývoje vodíku:</a:t>
            </a:r>
          </a:p>
          <a:p>
            <a:pPr algn="ctr"/>
            <a:r>
              <a:rPr lang="cs-CZ" sz="2000" dirty="0" err="1">
                <a:latin typeface="Arial" panose="020B0604020202020204" pitchFamily="34" charset="0"/>
                <a:cs typeface="Arial" panose="020B0604020202020204" pitchFamily="34" charset="0"/>
              </a:rPr>
              <a:t>Zn</a:t>
            </a:r>
            <a:r>
              <a:rPr lang="cs-CZ" sz="2000" dirty="0">
                <a:latin typeface="Arial" panose="020B0604020202020204" pitchFamily="34" charset="0"/>
                <a:cs typeface="Arial" panose="020B0604020202020204" pitchFamily="34" charset="0"/>
              </a:rPr>
              <a:t> + 2HCl → ZnCl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Reakce zinku s koncentrovanými oxidujícími kyselinami probíhají bez vývoje vodíku:</a:t>
            </a:r>
          </a:p>
          <a:p>
            <a:pPr algn="ctr"/>
            <a:r>
              <a:rPr lang="cs-CZ" sz="2000" dirty="0" err="1">
                <a:latin typeface="Arial" panose="020B0604020202020204" pitchFamily="34" charset="0"/>
                <a:cs typeface="Arial" panose="020B0604020202020204" pitchFamily="34" charset="0"/>
              </a:rPr>
              <a:t>Zn</a:t>
            </a:r>
            <a:r>
              <a:rPr lang="cs-CZ" sz="2000" dirty="0">
                <a:latin typeface="Arial" panose="020B0604020202020204" pitchFamily="34" charset="0"/>
                <a:cs typeface="Arial" panose="020B0604020202020204" pitchFamily="34" charset="0"/>
              </a:rPr>
              <a:t> + 4HNO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Zn</a:t>
            </a:r>
            <a:r>
              <a:rPr lang="cs-CZ" sz="2000" dirty="0">
                <a:latin typeface="Arial" panose="020B0604020202020204" pitchFamily="34" charset="0"/>
                <a:cs typeface="Arial" panose="020B0604020202020204" pitchFamily="34" charset="0"/>
              </a:rPr>
              <a:t>(NO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err="1">
                <a:latin typeface="Arial" panose="020B0604020202020204" pitchFamily="34" charset="0"/>
                <a:cs typeface="Arial" panose="020B0604020202020204" pitchFamily="34" charset="0"/>
              </a:rPr>
              <a:t>Zn</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ZnSO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SO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4Zn + 5H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4ZnSO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endParaRPr lang="en-US"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Reakce zinku s velmi zředěnou kyselinou dusičnou probíhá za vzniku dusičnanu amonného:</a:t>
            </a:r>
          </a:p>
          <a:p>
            <a:pPr algn="ctr"/>
            <a:r>
              <a:rPr lang="cs-CZ" sz="2000" dirty="0">
                <a:latin typeface="Arial" panose="020B0604020202020204" pitchFamily="34" charset="0"/>
                <a:cs typeface="Arial" panose="020B0604020202020204" pitchFamily="34" charset="0"/>
              </a:rPr>
              <a:t>4Zn + 10HNO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4Zn(NO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NH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r>
              <a:rPr lang="cs-CZ" sz="2000" dirty="0">
                <a:latin typeface="Arial" panose="020B0604020202020204" pitchFamily="34" charset="0"/>
                <a:cs typeface="Arial" panose="020B0604020202020204" pitchFamily="34" charset="0"/>
              </a:rPr>
              <a:t>Zinek patří mezi amfoterní kovy, reakcí zinku s alkalickými hydroxidy vznikají alkalické </a:t>
            </a:r>
            <a:r>
              <a:rPr lang="cs-CZ" sz="2000" dirty="0" err="1">
                <a:latin typeface="Arial" panose="020B0604020202020204" pitchFamily="34" charset="0"/>
                <a:cs typeface="Arial" panose="020B0604020202020204" pitchFamily="34" charset="0"/>
              </a:rPr>
              <a:t>tetrahydroxozinečnatany</a:t>
            </a:r>
            <a:r>
              <a:rPr lang="cs-CZ" sz="2000" dirty="0">
                <a:latin typeface="Arial" panose="020B0604020202020204" pitchFamily="34" charset="0"/>
                <a:cs typeface="Arial" panose="020B0604020202020204" pitchFamily="34" charset="0"/>
              </a:rPr>
              <a:t>:</a:t>
            </a:r>
          </a:p>
          <a:p>
            <a:pPr algn="ctr"/>
            <a:r>
              <a:rPr lang="cs-CZ" sz="2000" dirty="0" err="1">
                <a:latin typeface="Arial" panose="020B0604020202020204" pitchFamily="34" charset="0"/>
                <a:cs typeface="Arial" panose="020B0604020202020204" pitchFamily="34" charset="0"/>
              </a:rPr>
              <a:t>Zn</a:t>
            </a:r>
            <a:r>
              <a:rPr lang="cs-CZ" sz="2000" dirty="0">
                <a:latin typeface="Arial" panose="020B0604020202020204" pitchFamily="34" charset="0"/>
                <a:cs typeface="Arial" panose="020B0604020202020204" pitchFamily="34" charset="0"/>
              </a:rPr>
              <a:t> + 2KOH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K</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Zn</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53896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28600"/>
            <a:ext cx="3390900" cy="4086225"/>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6172200" y="4572000"/>
            <a:ext cx="2415982" cy="369332"/>
          </a:xfrm>
          <a:prstGeom prst="rect">
            <a:avLst/>
          </a:prstGeom>
        </p:spPr>
        <p:txBody>
          <a:bodyPr wrap="none">
            <a:spAutoFit/>
          </a:bodyPr>
          <a:lstStyle/>
          <a:p>
            <a:r>
              <a:rPr lang="cs-CZ" dirty="0" err="1"/>
              <a:t>Paracelsus</a:t>
            </a:r>
            <a:r>
              <a:rPr lang="cs-CZ" dirty="0"/>
              <a:t> (1493-1541) </a:t>
            </a:r>
          </a:p>
        </p:txBody>
      </p:sp>
      <p:sp>
        <p:nvSpPr>
          <p:cNvPr id="4" name="Obdélník 3"/>
          <p:cNvSpPr/>
          <p:nvPr/>
        </p:nvSpPr>
        <p:spPr>
          <a:xfrm>
            <a:off x="228600" y="304800"/>
            <a:ext cx="4959485" cy="3785652"/>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Léčebné přípravky na bázi rtuti, především rtuťová mast (šedá mast), byly popsány již v arabském světě </a:t>
            </a:r>
            <a:r>
              <a:rPr lang="cs-CZ" sz="2000" dirty="0" err="1">
                <a:latin typeface="Arial" panose="020B0604020202020204" pitchFamily="34" charset="0"/>
                <a:cs typeface="Arial" panose="020B0604020202020204" pitchFamily="34" charset="0"/>
              </a:rPr>
              <a:t>Avicennou</a:t>
            </a:r>
            <a:r>
              <a:rPr lang="cs-CZ" sz="2000" dirty="0">
                <a:latin typeface="Arial" panose="020B0604020202020204" pitchFamily="34" charset="0"/>
                <a:cs typeface="Arial" panose="020B0604020202020204" pitchFamily="34" charset="0"/>
              </a:rPr>
              <a:t> v díle Kánon medicíny a rozšířily se zejména v raném novověku zásluhou </a:t>
            </a:r>
            <a:r>
              <a:rPr lang="cs-CZ" sz="2000" dirty="0" err="1">
                <a:latin typeface="Arial" panose="020B0604020202020204" pitchFamily="34" charset="0"/>
                <a:cs typeface="Arial" panose="020B0604020202020204" pitchFamily="34" charset="0"/>
              </a:rPr>
              <a:t>Paracelsa</a:t>
            </a:r>
            <a:r>
              <a:rPr lang="cs-CZ" sz="2000" dirty="0">
                <a:latin typeface="Arial" panose="020B0604020202020204" pitchFamily="34" charset="0"/>
                <a:cs typeface="Arial" panose="020B0604020202020204" pitchFamily="34" charset="0"/>
              </a:rPr>
              <a:t>. </a:t>
            </a:r>
          </a:p>
          <a:p>
            <a:pPr algn="just"/>
            <a:endParaRPr lang="cs-CZ" sz="20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Léčení syfilidy</a:t>
            </a:r>
            <a:r>
              <a:rPr lang="cs-CZ" sz="2000" dirty="0">
                <a:latin typeface="Arial" panose="020B0604020202020204" pitchFamily="34" charset="0"/>
                <a:cs typeface="Arial" panose="020B0604020202020204" pitchFamily="34" charset="0"/>
              </a:rPr>
              <a:t> sloučeninami rtuti bylo obvyklé ještě začátkem 20. století. Léčba však byla horší než nemoc samotná a přestala se používat po objevu salvarsanu v roce 1910.</a:t>
            </a:r>
          </a:p>
        </p:txBody>
      </p:sp>
      <p:sp>
        <p:nvSpPr>
          <p:cNvPr id="5" name="Obdélník 4"/>
          <p:cNvSpPr/>
          <p:nvPr/>
        </p:nvSpPr>
        <p:spPr>
          <a:xfrm>
            <a:off x="304800" y="4536937"/>
            <a:ext cx="3492230" cy="1938992"/>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Modré pilulky</a:t>
            </a:r>
            <a:r>
              <a:rPr lang="cs-CZ" sz="2000" dirty="0">
                <a:latin typeface="Arial" panose="020B0604020202020204" pitchFamily="34" charset="0"/>
                <a:cs typeface="Arial" panose="020B0604020202020204" pitchFamily="34" charset="0"/>
              </a:rPr>
              <a:t> (blue </a:t>
            </a:r>
            <a:r>
              <a:rPr lang="cs-CZ" sz="2000" dirty="0" err="1">
                <a:latin typeface="Arial" panose="020B0604020202020204" pitchFamily="34" charset="0"/>
                <a:cs typeface="Arial" panose="020B0604020202020204" pitchFamily="34" charset="0"/>
              </a:rPr>
              <a:t>mass</a:t>
            </a:r>
            <a:r>
              <a:rPr lang="cs-CZ" sz="2000" dirty="0">
                <a:latin typeface="Arial" panose="020B0604020202020204" pitchFamily="34" charset="0"/>
                <a:cs typeface="Arial" panose="020B0604020202020204" pitchFamily="34" charset="0"/>
              </a:rPr>
              <a:t>) jejichž 1/3 hmotnosti tvořila rtuť byly široce používané v USA v 19. století a melancholii s jejich pomocí zaháněl i Abraham Lincoln.</a:t>
            </a:r>
          </a:p>
        </p:txBody>
      </p:sp>
      <p:pic>
        <p:nvPicPr>
          <p:cNvPr id="20482" name="Picture 2">
            <a:extLst>
              <a:ext uri="{FF2B5EF4-FFF2-40B4-BE49-F238E27FC236}">
                <a16:creationId xmlns:a16="http://schemas.microsoft.com/office/drawing/2014/main" id="{13D0A63B-04D0-4D66-B09C-637C3BCDD4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4090452"/>
            <a:ext cx="1066800" cy="2475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8430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4800" y="304800"/>
            <a:ext cx="4191000" cy="533400"/>
          </a:xfrm>
        </p:spPr>
        <p:txBody>
          <a:bodyPr>
            <a:noAutofit/>
          </a:bodyPr>
          <a:lstStyle/>
          <a:p>
            <a:r>
              <a:rPr lang="cs-CZ" sz="2400" b="1" dirty="0">
                <a:latin typeface="Arial" panose="020B0604020202020204" pitchFamily="34" charset="0"/>
                <a:cs typeface="Arial" panose="020B0604020202020204" pitchFamily="34" charset="0"/>
              </a:rPr>
              <a:t>Doklad léčby rtutí</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4048125"/>
            <a:ext cx="3781425"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57200"/>
            <a:ext cx="2650021" cy="2057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2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2819400"/>
            <a:ext cx="1181100" cy="17621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29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3946" y="2847108"/>
            <a:ext cx="1209675" cy="17621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ulka 3"/>
          <p:cNvGraphicFramePr>
            <a:graphicFrameLocks noGrp="1"/>
          </p:cNvGraphicFramePr>
          <p:nvPr/>
        </p:nvGraphicFramePr>
        <p:xfrm>
          <a:off x="353290" y="4191000"/>
          <a:ext cx="3990109" cy="2499360"/>
        </p:xfrm>
        <a:graphic>
          <a:graphicData uri="http://schemas.openxmlformats.org/drawingml/2006/table">
            <a:tbl>
              <a:tblPr firstRow="1" firstCol="1" bandRow="1">
                <a:tableStyleId>{5C22544A-7EE6-4342-B048-85BDC9FD1C3A}</a:tableStyleId>
              </a:tblPr>
              <a:tblGrid>
                <a:gridCol w="2322990">
                  <a:extLst>
                    <a:ext uri="{9D8B030D-6E8A-4147-A177-3AD203B41FA5}">
                      <a16:colId xmlns:a16="http://schemas.microsoft.com/office/drawing/2014/main" val="20000"/>
                    </a:ext>
                  </a:extLst>
                </a:gridCol>
                <a:gridCol w="804447">
                  <a:extLst>
                    <a:ext uri="{9D8B030D-6E8A-4147-A177-3AD203B41FA5}">
                      <a16:colId xmlns:a16="http://schemas.microsoft.com/office/drawing/2014/main" val="20001"/>
                    </a:ext>
                  </a:extLst>
                </a:gridCol>
                <a:gridCol w="862672">
                  <a:extLst>
                    <a:ext uri="{9D8B030D-6E8A-4147-A177-3AD203B41FA5}">
                      <a16:colId xmlns:a16="http://schemas.microsoft.com/office/drawing/2014/main" val="20002"/>
                    </a:ext>
                  </a:extLst>
                </a:gridCol>
              </a:tblGrid>
              <a:tr h="454429">
                <a:tc>
                  <a:txBody>
                    <a:bodyPr/>
                    <a:lstStyle/>
                    <a:p>
                      <a:pPr marL="0" marR="0" algn="ctr">
                        <a:spcBef>
                          <a:spcPts val="0"/>
                        </a:spcBef>
                        <a:spcAft>
                          <a:spcPts val="0"/>
                        </a:spcAft>
                      </a:pPr>
                      <a:r>
                        <a:rPr lang="cs-CZ" sz="1400">
                          <a:effectLst/>
                        </a:rPr>
                        <a:t>Jméno</a:t>
                      </a:r>
                      <a:endParaRPr lang="cs-CZ" sz="14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cs-CZ" sz="1400">
                          <a:effectLst/>
                        </a:rPr>
                        <a:t>Rok úmrtí</a:t>
                      </a:r>
                      <a:endParaRPr lang="cs-CZ" sz="14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cs-CZ" sz="1400">
                          <a:effectLst/>
                        </a:rPr>
                        <a:t>Hg (µg.g</a:t>
                      </a:r>
                      <a:r>
                        <a:rPr lang="cs-CZ" sz="1400" baseline="30000">
                          <a:effectLst/>
                        </a:rPr>
                        <a:t>-1</a:t>
                      </a:r>
                      <a:r>
                        <a:rPr lang="cs-CZ" sz="1400">
                          <a:effectLst/>
                        </a:rPr>
                        <a:t>)</a:t>
                      </a:r>
                      <a:endParaRPr lang="cs-CZ" sz="140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454429">
                <a:tc>
                  <a:txBody>
                    <a:bodyPr/>
                    <a:lstStyle/>
                    <a:p>
                      <a:pPr marL="0" marR="0" algn="ctr">
                        <a:spcBef>
                          <a:spcPts val="0"/>
                        </a:spcBef>
                        <a:spcAft>
                          <a:spcPts val="0"/>
                        </a:spcAft>
                      </a:pPr>
                      <a:r>
                        <a:rPr lang="cs-CZ" sz="1400">
                          <a:effectLst/>
                        </a:rPr>
                        <a:t>Karolina Maxmiliána Dietrichsteinová</a:t>
                      </a:r>
                      <a:endParaRPr lang="cs-CZ" sz="14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cs-CZ" sz="1400">
                          <a:effectLst/>
                        </a:rPr>
                        <a:t>1734</a:t>
                      </a:r>
                      <a:endParaRPr lang="cs-CZ" sz="14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cs-CZ" sz="1400">
                          <a:effectLst/>
                        </a:rPr>
                        <a:t>8,20 ± 0,23</a:t>
                      </a:r>
                      <a:endParaRPr lang="cs-CZ" sz="140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227215">
                <a:tc>
                  <a:txBody>
                    <a:bodyPr/>
                    <a:lstStyle/>
                    <a:p>
                      <a:pPr marL="0" marR="0" algn="ctr">
                        <a:spcBef>
                          <a:spcPts val="0"/>
                        </a:spcBef>
                        <a:spcAft>
                          <a:spcPts val="0"/>
                        </a:spcAft>
                      </a:pPr>
                      <a:r>
                        <a:rPr lang="cs-CZ" sz="1400">
                          <a:effectLst/>
                        </a:rPr>
                        <a:t>Robert Burns</a:t>
                      </a:r>
                      <a:endParaRPr lang="cs-CZ" sz="14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cs-CZ" sz="1400">
                          <a:effectLst/>
                        </a:rPr>
                        <a:t>1844</a:t>
                      </a:r>
                      <a:endParaRPr lang="cs-CZ" sz="14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cs-CZ" sz="1400">
                          <a:effectLst/>
                        </a:rPr>
                        <a:t>8,02</a:t>
                      </a:r>
                      <a:endParaRPr lang="cs-CZ" sz="1400">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454429">
                <a:tc>
                  <a:txBody>
                    <a:bodyPr/>
                    <a:lstStyle/>
                    <a:p>
                      <a:pPr marL="0" marR="0" algn="ctr">
                        <a:spcBef>
                          <a:spcPts val="0"/>
                        </a:spcBef>
                        <a:spcAft>
                          <a:spcPts val="0"/>
                        </a:spcAft>
                      </a:pPr>
                      <a:r>
                        <a:rPr lang="cs-CZ" sz="1400">
                          <a:effectLst/>
                        </a:rPr>
                        <a:t>Andrew Jackson</a:t>
                      </a:r>
                      <a:endParaRPr lang="cs-CZ" sz="14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cs-CZ" sz="1400" dirty="0">
                          <a:effectLst/>
                        </a:rPr>
                        <a:t>1845</a:t>
                      </a:r>
                      <a:endParaRPr lang="cs-CZ" sz="14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cs-CZ" sz="1400">
                          <a:effectLst/>
                        </a:rPr>
                        <a:t>6,0</a:t>
                      </a:r>
                    </a:p>
                    <a:p>
                      <a:pPr marL="0" marR="0" algn="ctr">
                        <a:spcBef>
                          <a:spcPts val="0"/>
                        </a:spcBef>
                        <a:spcAft>
                          <a:spcPts val="0"/>
                        </a:spcAft>
                      </a:pPr>
                      <a:r>
                        <a:rPr lang="cs-CZ" sz="1400">
                          <a:effectLst/>
                        </a:rPr>
                        <a:t>5,6</a:t>
                      </a:r>
                      <a:endParaRPr lang="cs-CZ" sz="1400">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r h="908858">
                <a:tc>
                  <a:txBody>
                    <a:bodyPr/>
                    <a:lstStyle/>
                    <a:p>
                      <a:pPr marL="0" marR="0" algn="ctr">
                        <a:spcBef>
                          <a:spcPts val="0"/>
                        </a:spcBef>
                        <a:spcAft>
                          <a:spcPts val="0"/>
                        </a:spcAft>
                      </a:pPr>
                      <a:r>
                        <a:rPr lang="cs-CZ" sz="1400">
                          <a:effectLst/>
                        </a:rPr>
                        <a:t>Napoleon Bonaparte</a:t>
                      </a:r>
                      <a:endParaRPr lang="cs-CZ" sz="14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cs-CZ" sz="1400">
                          <a:effectLst/>
                        </a:rPr>
                        <a:t>1821</a:t>
                      </a:r>
                      <a:endParaRPr lang="cs-CZ" sz="14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cs-CZ" sz="1400" dirty="0">
                          <a:effectLst/>
                        </a:rPr>
                        <a:t>3,98 ± 0,29</a:t>
                      </a:r>
                    </a:p>
                    <a:p>
                      <a:pPr marL="0" marR="0" algn="ctr">
                        <a:spcBef>
                          <a:spcPts val="0"/>
                        </a:spcBef>
                        <a:spcAft>
                          <a:spcPts val="0"/>
                        </a:spcAft>
                      </a:pPr>
                      <a:r>
                        <a:rPr lang="cs-CZ" sz="1400" dirty="0">
                          <a:effectLst/>
                        </a:rPr>
                        <a:t>3,3</a:t>
                      </a:r>
                    </a:p>
                    <a:p>
                      <a:pPr marL="0" marR="0" algn="ctr">
                        <a:spcBef>
                          <a:spcPts val="0"/>
                        </a:spcBef>
                        <a:spcAft>
                          <a:spcPts val="0"/>
                        </a:spcAft>
                      </a:pPr>
                      <a:r>
                        <a:rPr lang="cs-CZ" sz="1400" dirty="0">
                          <a:effectLst/>
                        </a:rPr>
                        <a:t>4,7</a:t>
                      </a:r>
                      <a:endParaRPr lang="cs-CZ" sz="1400" dirty="0">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bl>
          </a:graphicData>
        </a:graphic>
      </p:graphicFrame>
      <p:sp>
        <p:nvSpPr>
          <p:cNvPr id="5" name="Obdélník 4"/>
          <p:cNvSpPr/>
          <p:nvPr/>
        </p:nvSpPr>
        <p:spPr>
          <a:xfrm>
            <a:off x="304800" y="1066800"/>
            <a:ext cx="5410200" cy="2554545"/>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Kněžna Karolina Maxmiliana </a:t>
            </a:r>
            <a:r>
              <a:rPr lang="cs-CZ" sz="2000" dirty="0" err="1">
                <a:latin typeface="Arial" panose="020B0604020202020204" pitchFamily="34" charset="0"/>
                <a:cs typeface="Arial" panose="020B0604020202020204" pitchFamily="34" charset="0"/>
              </a:rPr>
              <a:t>Dietrichsteinová</a:t>
            </a:r>
            <a:r>
              <a:rPr lang="cs-CZ" sz="2000" dirty="0">
                <a:latin typeface="Arial" panose="020B0604020202020204" pitchFamily="34" charset="0"/>
                <a:cs typeface="Arial" panose="020B0604020202020204" pitchFamily="34" charset="0"/>
              </a:rPr>
              <a:t> trpěla nějakou blíže neurčenou, a na kosterních pozůstatcích nezjistitelnou, chorobou (uvažuje se o tzv. „rychlých souchotinách“). Vysoký obsah </a:t>
            </a:r>
            <a:r>
              <a:rPr lang="cs-CZ" sz="2000" dirty="0" err="1">
                <a:latin typeface="Arial" panose="020B0604020202020204" pitchFamily="34" charset="0"/>
                <a:cs typeface="Arial" panose="020B0604020202020204" pitchFamily="34" charset="0"/>
              </a:rPr>
              <a:t>Hg</a:t>
            </a:r>
            <a:r>
              <a:rPr lang="cs-CZ" sz="2000" dirty="0">
                <a:latin typeface="Arial" panose="020B0604020202020204" pitchFamily="34" charset="0"/>
                <a:cs typeface="Arial" panose="020B0604020202020204" pitchFamily="34" charset="0"/>
              </a:rPr>
              <a:t> svědčí o požití léků na bázi rtuti krátce před smrtí. Někdy se soli rtuti aplikovaly přímo na vlasy –proti vším.</a:t>
            </a:r>
          </a:p>
        </p:txBody>
      </p:sp>
    </p:spTree>
    <p:extLst>
      <p:ext uri="{BB962C8B-B14F-4D97-AF65-F5344CB8AC3E}">
        <p14:creationId xmlns:p14="http://schemas.microsoft.com/office/powerpoint/2010/main" val="18939253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763000" cy="5324535"/>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  Chlorid rtuťný</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kalomel,</a:t>
            </a:r>
            <a:r>
              <a:rPr lang="cs-CZ" sz="2000" dirty="0">
                <a:latin typeface="Arial" panose="020B0604020202020204" pitchFamily="34" charset="0"/>
                <a:cs typeface="Arial" panose="020B0604020202020204" pitchFamily="34" charset="0"/>
              </a:rPr>
              <a:t> Hg</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je bílá krystalická látka velmi málo rozpustná ve vodě. Je sice toxický jako všechny soli rtuti, ale vzhledem k nízké rozpustnosti se jen velmi obtížně může dostat z trávicího traktu do krevního řečiště. V dřívějších dobách byl dokonce medicínsky využíván jako projímadlo. Značný význam má však kalomel v analytické chemii (kalomelová referenční elektroda). </a:t>
            </a: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Chlorid rtuťnatý</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sublimát, </a:t>
            </a:r>
            <a:r>
              <a:rPr lang="cs-CZ" sz="2000" dirty="0">
                <a:latin typeface="Arial" panose="020B0604020202020204" pitchFamily="34" charset="0"/>
                <a:cs typeface="Arial" panose="020B0604020202020204" pitchFamily="34" charset="0"/>
              </a:rPr>
              <a:t>HgCl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je ve vodě velmi dobře rozpustná a současně </a:t>
            </a:r>
            <a:r>
              <a:rPr lang="cs-CZ" sz="2000" i="1" dirty="0">
                <a:latin typeface="Arial" panose="020B0604020202020204" pitchFamily="34" charset="0"/>
                <a:cs typeface="Arial" panose="020B0604020202020204" pitchFamily="34" charset="0"/>
              </a:rPr>
              <a:t>mimořádně toxická</a:t>
            </a:r>
            <a:r>
              <a:rPr lang="cs-CZ" sz="2000" dirty="0">
                <a:latin typeface="Arial" panose="020B0604020202020204" pitchFamily="34" charset="0"/>
                <a:cs typeface="Arial" panose="020B0604020202020204" pitchFamily="34" charset="0"/>
              </a:rPr>
              <a:t>. HgCl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v roztoku prakticky vůbec nedisociuje jako běžné iontové soli, ale v roztoku se nacházejí pouze </a:t>
            </a:r>
            <a:r>
              <a:rPr lang="cs-CZ" sz="2000" dirty="0" err="1">
                <a:latin typeface="Arial" panose="020B0604020202020204" pitchFamily="34" charset="0"/>
                <a:cs typeface="Arial" panose="020B0604020202020204" pitchFamily="34" charset="0"/>
              </a:rPr>
              <a:t>solvatované</a:t>
            </a:r>
            <a:r>
              <a:rPr lang="cs-CZ" sz="2000" dirty="0">
                <a:latin typeface="Arial" panose="020B0604020202020204" pitchFamily="34" charset="0"/>
                <a:cs typeface="Arial" panose="020B0604020202020204" pitchFamily="34" charset="0"/>
              </a:rPr>
              <a:t> molekuly HgCl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Sublimát byl dříve používán jako součást jedů na hlodavce a k moření obilí, kdy byla ta část obilí, která byla určena pro setí na příští rok, napuštěna roztokem sublimátu a tak chráněna před hlodavci. Občas však docházelo k tragickým omylům, kdy se takto ošetřené obilí dostalo do mlýna a pak sloužilo ke konzumaci v pečivu. </a:t>
            </a:r>
          </a:p>
        </p:txBody>
      </p:sp>
      <p:pic>
        <p:nvPicPr>
          <p:cNvPr id="3074" name="Picture 2" descr="좋은 습관 :: 난용성염과 용해도곱 상수: 염화수은(I), Hg2Cl2, mercury(I) chloride">
            <a:extLst>
              <a:ext uri="{FF2B5EF4-FFF2-40B4-BE49-F238E27FC236}">
                <a16:creationId xmlns:a16="http://schemas.microsoft.com/office/drawing/2014/main" id="{75451D55-49CE-4EE0-BFBE-729DD066FD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56469" y="1821651"/>
            <a:ext cx="2258931" cy="111950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ercury(II) chloride - Wikipedia">
            <a:extLst>
              <a:ext uri="{FF2B5EF4-FFF2-40B4-BE49-F238E27FC236}">
                <a16:creationId xmlns:a16="http://schemas.microsoft.com/office/drawing/2014/main" id="{4DB32C2D-EA51-4188-BFEA-3D7E76F89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444" y="4989976"/>
            <a:ext cx="3636860" cy="186802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ercury (ii) Chloride: Structure, Properties, Obtaining ...">
            <a:extLst>
              <a:ext uri="{FF2B5EF4-FFF2-40B4-BE49-F238E27FC236}">
                <a16:creationId xmlns:a16="http://schemas.microsoft.com/office/drawing/2014/main" id="{575B9282-5E9F-4C75-ABFB-142C1AF765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7340" y="5453818"/>
            <a:ext cx="1981200" cy="113211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ercury(I) chloride - Simple English Wikipedia, the free ...">
            <a:extLst>
              <a:ext uri="{FF2B5EF4-FFF2-40B4-BE49-F238E27FC236}">
                <a16:creationId xmlns:a16="http://schemas.microsoft.com/office/drawing/2014/main" id="{04B2190B-BF16-4453-AAE1-548E631C60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200" y="1722156"/>
            <a:ext cx="2143649" cy="12746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9EB49F6A-1DC2-4DEA-8177-43A27D1F1739}"/>
              </a:ext>
            </a:extLst>
          </p:cNvPr>
          <p:cNvSpPr txBox="1"/>
          <p:nvPr/>
        </p:nvSpPr>
        <p:spPr>
          <a:xfrm>
            <a:off x="152400" y="5507757"/>
            <a:ext cx="2895600" cy="923330"/>
          </a:xfrm>
          <a:prstGeom prst="rect">
            <a:avLst/>
          </a:prstGeom>
          <a:noFill/>
        </p:spPr>
        <p:txBody>
          <a:bodyPr wrap="square">
            <a:spAutoFit/>
          </a:bodyPr>
          <a:lstStyle/>
          <a:p>
            <a:pPr algn="just"/>
            <a:r>
              <a:rPr lang="cs-CZ" sz="1800" dirty="0">
                <a:latin typeface="Arial" panose="020B0604020202020204" pitchFamily="34" charset="0"/>
                <a:cs typeface="Arial" panose="020B0604020202020204" pitchFamily="34" charset="0"/>
              </a:rPr>
              <a:t>Také se dříve používal pro povrchovou dezinfekci papíru včetně tapet.</a:t>
            </a:r>
            <a:endParaRPr lang="cs-CZ" dirty="0"/>
          </a:p>
        </p:txBody>
      </p:sp>
    </p:spTree>
    <p:extLst>
      <p:ext uri="{BB962C8B-B14F-4D97-AF65-F5344CB8AC3E}">
        <p14:creationId xmlns:p14="http://schemas.microsoft.com/office/powerpoint/2010/main" val="5368356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descr="WebElements Periodic Table » Mercury » mercury telluride">
            <a:extLst>
              <a:ext uri="{FF2B5EF4-FFF2-40B4-BE49-F238E27FC236}">
                <a16:creationId xmlns:a16="http://schemas.microsoft.com/office/drawing/2014/main" id="{1ECAC480-F6AB-4301-BA92-7C06853CDB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5430" y="1749506"/>
            <a:ext cx="2637033" cy="1977775"/>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WebElements Periodic Table » Mercury » mercury selenide">
            <a:extLst>
              <a:ext uri="{FF2B5EF4-FFF2-40B4-BE49-F238E27FC236}">
                <a16:creationId xmlns:a16="http://schemas.microsoft.com/office/drawing/2014/main" id="{44D32EE0-A260-46FA-B8A9-FC03C2251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873997"/>
            <a:ext cx="2471045" cy="1853284"/>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8FB88514-050F-44B3-B7A6-0BCF46D0C904}"/>
              </a:ext>
            </a:extLst>
          </p:cNvPr>
          <p:cNvPicPr>
            <a:picLocks noChangeAspect="1"/>
          </p:cNvPicPr>
          <p:nvPr/>
        </p:nvPicPr>
        <p:blipFill>
          <a:blip r:embed="rId4"/>
          <a:stretch>
            <a:fillRect/>
          </a:stretch>
        </p:blipFill>
        <p:spPr>
          <a:xfrm>
            <a:off x="381000" y="4261741"/>
            <a:ext cx="2185988" cy="2390776"/>
          </a:xfrm>
          <a:prstGeom prst="rect">
            <a:avLst/>
          </a:prstGeom>
        </p:spPr>
      </p:pic>
      <p:pic>
        <p:nvPicPr>
          <p:cNvPr id="16402" name="Picture 18" descr="Cinnabar Crystal Structure Mercury Sulfide System - Grass Transparent PNG">
            <a:extLst>
              <a:ext uri="{FF2B5EF4-FFF2-40B4-BE49-F238E27FC236}">
                <a16:creationId xmlns:a16="http://schemas.microsoft.com/office/drawing/2014/main" id="{3489A7BE-7EA8-443D-B046-B115E6D00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996059"/>
            <a:ext cx="2185987" cy="19801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WebElements Periodic Table » Mercury » mercury sulphide">
            <a:extLst>
              <a:ext uri="{FF2B5EF4-FFF2-40B4-BE49-F238E27FC236}">
                <a16:creationId xmlns:a16="http://schemas.microsoft.com/office/drawing/2014/main" id="{B142C0C0-7D75-46F1-A71A-24F726013B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3884" y="4594248"/>
            <a:ext cx="2303980" cy="1725761"/>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6FD210B9-62EF-4F51-9379-1E18ABA5A978}"/>
              </a:ext>
            </a:extLst>
          </p:cNvPr>
          <p:cNvSpPr txBox="1"/>
          <p:nvPr/>
        </p:nvSpPr>
        <p:spPr>
          <a:xfrm>
            <a:off x="202120" y="387102"/>
            <a:ext cx="8739759" cy="1323439"/>
          </a:xfrm>
          <a:prstGeom prst="rect">
            <a:avLst/>
          </a:prstGeom>
          <a:noFill/>
        </p:spPr>
        <p:txBody>
          <a:bodyPr wrap="square">
            <a:spAutoFit/>
          </a:bodyPr>
          <a:lstStyle/>
          <a:p>
            <a:pPr algn="just"/>
            <a:r>
              <a:rPr lang="cs-CZ" sz="2000" b="1" dirty="0">
                <a:latin typeface="Arial" panose="020B0604020202020204" pitchFamily="34" charset="0"/>
                <a:cs typeface="Arial" panose="020B0604020202020204" pitchFamily="34" charset="0"/>
              </a:rPr>
              <a:t>Sulfid rtuťnatý </a:t>
            </a:r>
            <a:r>
              <a:rPr lang="cs-CZ" sz="2000" dirty="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HgS</a:t>
            </a:r>
            <a:r>
              <a:rPr lang="cs-CZ" sz="2000" dirty="0">
                <a:latin typeface="Arial" panose="020B0604020202020204" pitchFamily="34" charset="0"/>
                <a:cs typeface="Arial" panose="020B0604020202020204" pitchFamily="34" charset="0"/>
              </a:rPr>
              <a:t>) je jako </a:t>
            </a:r>
            <a:r>
              <a:rPr lang="en-US" sz="2000" dirty="0" err="1">
                <a:latin typeface="Arial" panose="020B0604020202020204" pitchFamily="34" charset="0"/>
                <a:cs typeface="Arial" panose="020B0604020202020204" pitchFamily="34" charset="0"/>
              </a:rPr>
              <a:t>cinnabarit</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rumělka</a:t>
            </a:r>
            <a:r>
              <a:rPr lang="en-US" sz="2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nejen nejvýznamnějším přírodním zdrojem rtuti, ale i od pradávna používaným barvířským pigmentem. Kromě využití v malířství byl například ve starověkém Egyptě přidávám i do líčidel a jiných kosmetických přípravků.</a:t>
            </a:r>
            <a:endParaRPr lang="cs-CZ" sz="2000" dirty="0"/>
          </a:p>
        </p:txBody>
      </p:sp>
      <p:pic>
        <p:nvPicPr>
          <p:cNvPr id="4098" name="Picture 2" descr="Higany(II)-oxid - WikiVisually">
            <a:extLst>
              <a:ext uri="{FF2B5EF4-FFF2-40B4-BE49-F238E27FC236}">
                <a16:creationId xmlns:a16="http://schemas.microsoft.com/office/drawing/2014/main" id="{C1F5B2ED-FE73-4529-9717-689746E66D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66081" y="4602810"/>
            <a:ext cx="3610933" cy="1624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361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2672" y="228600"/>
            <a:ext cx="8848928" cy="4401205"/>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Fulminát rtuťnatý </a:t>
            </a:r>
            <a:r>
              <a:rPr lang="cs-CZ" sz="2000" dirty="0" err="1">
                <a:latin typeface="Arial" panose="020B0604020202020204" pitchFamily="34" charset="0"/>
                <a:cs typeface="Arial" panose="020B0604020202020204" pitchFamily="34" charset="0"/>
              </a:rPr>
              <a:t>Hg</a:t>
            </a:r>
            <a:r>
              <a:rPr lang="cs-CZ" sz="2000" dirty="0">
                <a:latin typeface="Arial" panose="020B0604020202020204" pitchFamily="34" charset="0"/>
                <a:cs typeface="Arial" panose="020B0604020202020204" pitchFamily="34" charset="0"/>
              </a:rPr>
              <a:t>(CNO)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je znám jako </a:t>
            </a:r>
            <a:r>
              <a:rPr lang="cs-CZ" sz="2000" i="1" dirty="0">
                <a:latin typeface="Arial" panose="020B0604020202020204" pitchFamily="34" charset="0"/>
                <a:cs typeface="Arial" panose="020B0604020202020204" pitchFamily="34" charset="0"/>
              </a:rPr>
              <a:t>třaskavá rtuť</a:t>
            </a:r>
            <a:r>
              <a:rPr lang="cs-CZ" sz="2000" dirty="0">
                <a:latin typeface="Arial" panose="020B0604020202020204" pitchFamily="34" charset="0"/>
                <a:cs typeface="Arial" panose="020B0604020202020204" pitchFamily="34" charset="0"/>
              </a:rPr>
              <a:t>. Tato sloučenina slouží k výrobě velmi často používaných pyrotechnických rozbušek. Je velmi citlivý na zvýšení teploty (např. třením, úderem), ale za normálních podmínek je zcela stabilní.</a:t>
            </a:r>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Azid rtuťný </a:t>
            </a:r>
            <a:r>
              <a:rPr lang="cs-CZ" sz="2000" dirty="0">
                <a:latin typeface="Arial" panose="020B0604020202020204" pitchFamily="34" charset="0"/>
                <a:cs typeface="Arial" panose="020B0604020202020204" pitchFamily="34" charset="0"/>
              </a:rPr>
              <a:t>HgN</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má silně explozivní vlastnosti a používá se k výrobě rozbušek.</a:t>
            </a: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r>
              <a:rPr lang="cs-CZ" sz="2000" b="1" dirty="0" err="1">
                <a:latin typeface="Arial" panose="020B0604020202020204" pitchFamily="34" charset="0"/>
                <a:cs typeface="Arial" panose="020B0604020202020204" pitchFamily="34" charset="0"/>
              </a:rPr>
              <a:t>Tetrajodurtuťnatan</a:t>
            </a:r>
            <a:r>
              <a:rPr lang="cs-CZ" sz="2000" b="1" dirty="0">
                <a:latin typeface="Arial" panose="020B0604020202020204" pitchFamily="34" charset="0"/>
                <a:cs typeface="Arial" panose="020B0604020202020204" pitchFamily="34" charset="0"/>
              </a:rPr>
              <a:t> draselný </a:t>
            </a:r>
            <a:r>
              <a:rPr lang="cs-CZ" sz="2000" dirty="0">
                <a:latin typeface="Arial" panose="020B0604020202020204" pitchFamily="34" charset="0"/>
                <a:cs typeface="Arial" panose="020B0604020202020204" pitchFamily="34" charset="0"/>
              </a:rPr>
              <a:t>K</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[HgI</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a:t>
            </a:r>
            <a:r>
              <a:rPr lang="cs-CZ" sz="2000" i="1" dirty="0" err="1">
                <a:latin typeface="Arial" panose="020B0604020202020204" pitchFamily="34" charset="0"/>
                <a:cs typeface="Arial" panose="020B0604020202020204" pitchFamily="34" charset="0"/>
              </a:rPr>
              <a:t>Nesslerovo</a:t>
            </a:r>
            <a:r>
              <a:rPr lang="cs-CZ" sz="2000" i="1" dirty="0">
                <a:latin typeface="Arial" panose="020B0604020202020204" pitchFamily="34" charset="0"/>
                <a:cs typeface="Arial" panose="020B0604020202020204" pitchFamily="34" charset="0"/>
              </a:rPr>
              <a:t> činidlo)</a:t>
            </a:r>
            <a:r>
              <a:rPr lang="cs-CZ" sz="2000" dirty="0">
                <a:latin typeface="Arial" panose="020B0604020202020204" pitchFamily="34" charset="0"/>
                <a:cs typeface="Arial" panose="020B0604020202020204" pitchFamily="34" charset="0"/>
              </a:rPr>
              <a:t> je používán k důkazu amoniaku</a:t>
            </a:r>
            <a:r>
              <a:rPr lang="en-US" sz="2000" dirty="0">
                <a:latin typeface="Arial" panose="020B0604020202020204" pitchFamily="34" charset="0"/>
                <a:cs typeface="Arial" panose="020B0604020202020204" pitchFamily="34" charset="0"/>
              </a:rPr>
              <a:t>.</a:t>
            </a:r>
          </a:p>
        </p:txBody>
      </p:sp>
      <p:pic>
        <p:nvPicPr>
          <p:cNvPr id="2050" name="Picture 2" descr="Solved: The 300 Year Old Mystery Of Mercury Fulminate ...">
            <a:extLst>
              <a:ext uri="{FF2B5EF4-FFF2-40B4-BE49-F238E27FC236}">
                <a16:creationId xmlns:a16="http://schemas.microsoft.com/office/drawing/2014/main" id="{D5A537BA-2299-4D2B-9A01-1F88B12AB0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1295400"/>
            <a:ext cx="2895600" cy="593598"/>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77C29DED-DCC7-48B0-B264-2284878E267A}"/>
              </a:ext>
            </a:extLst>
          </p:cNvPr>
          <p:cNvPicPr>
            <a:picLocks noChangeAspect="1"/>
          </p:cNvPicPr>
          <p:nvPr/>
        </p:nvPicPr>
        <p:blipFill>
          <a:blip r:embed="rId3"/>
          <a:stretch>
            <a:fillRect/>
          </a:stretch>
        </p:blipFill>
        <p:spPr>
          <a:xfrm>
            <a:off x="4012915" y="2704434"/>
            <a:ext cx="3278295" cy="957262"/>
          </a:xfrm>
          <a:prstGeom prst="rect">
            <a:avLst/>
          </a:prstGeom>
        </p:spPr>
      </p:pic>
      <p:pic>
        <p:nvPicPr>
          <p:cNvPr id="2052" name="Picture 4" descr="What is the difference between Nessler's Reagent and Mayer ...">
            <a:extLst>
              <a:ext uri="{FF2B5EF4-FFF2-40B4-BE49-F238E27FC236}">
                <a16:creationId xmlns:a16="http://schemas.microsoft.com/office/drawing/2014/main" id="{31599C26-DC1A-48A0-AA82-7A3150A6B4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4443246"/>
            <a:ext cx="2125185" cy="1341228"/>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24B99DBF-A75D-894D-EBA9-0398B648F433}"/>
              </a:ext>
            </a:extLst>
          </p:cNvPr>
          <p:cNvSpPr txBox="1"/>
          <p:nvPr/>
        </p:nvSpPr>
        <p:spPr>
          <a:xfrm>
            <a:off x="438992" y="5429644"/>
            <a:ext cx="5970288" cy="707886"/>
          </a:xfrm>
          <a:prstGeom prst="rect">
            <a:avLst/>
          </a:prstGeom>
          <a:noFill/>
        </p:spPr>
        <p:txBody>
          <a:bodyPr wrap="square">
            <a:spAutoFit/>
          </a:bodyPr>
          <a:lstStyle/>
          <a:p>
            <a:pPr algn="just"/>
            <a:r>
              <a:rPr lang="cs-CZ" sz="2000" b="1" dirty="0" err="1">
                <a:latin typeface="Arial" panose="020B0604020202020204" pitchFamily="34" charset="0"/>
                <a:cs typeface="Arial" panose="020B0604020202020204" pitchFamily="34" charset="0"/>
              </a:rPr>
              <a:t>Tetrajodortuťnatan</a:t>
            </a:r>
            <a:r>
              <a:rPr lang="cs-CZ" sz="2000" b="1" dirty="0">
                <a:latin typeface="Arial" panose="020B0604020202020204" pitchFamily="34" charset="0"/>
                <a:cs typeface="Arial" panose="020B0604020202020204" pitchFamily="34" charset="0"/>
              </a:rPr>
              <a:t> měďný </a:t>
            </a:r>
            <a:r>
              <a:rPr lang="cs-CZ" sz="2000" dirty="0">
                <a:latin typeface="Arial" panose="020B0604020202020204" pitchFamily="34" charset="0"/>
                <a:cs typeface="Arial" panose="020B0604020202020204" pitchFamily="34" charset="0"/>
              </a:rPr>
              <a:t>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[HgI</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(Mayerovo činidlo)</a:t>
            </a:r>
            <a:r>
              <a:rPr lang="cs-CZ" sz="2000" dirty="0">
                <a:latin typeface="Arial" panose="020B0604020202020204" pitchFamily="34" charset="0"/>
                <a:cs typeface="Arial" panose="020B0604020202020204" pitchFamily="34" charset="0"/>
              </a:rPr>
              <a:t> slouží k důkazu některých alkaloidů, </a:t>
            </a:r>
          </a:p>
        </p:txBody>
      </p:sp>
    </p:spTree>
    <p:extLst>
      <p:ext uri="{BB962C8B-B14F-4D97-AF65-F5344CB8AC3E}">
        <p14:creationId xmlns:p14="http://schemas.microsoft.com/office/powerpoint/2010/main" val="30629086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11570717-DDDB-4E90-9EC7-AD21C15E9A75}"/>
              </a:ext>
            </a:extLst>
          </p:cNvPr>
          <p:cNvSpPr txBox="1"/>
          <p:nvPr/>
        </p:nvSpPr>
        <p:spPr>
          <a:xfrm>
            <a:off x="266700" y="304800"/>
            <a:ext cx="8610600" cy="6247864"/>
          </a:xfrm>
          <a:prstGeom prst="rect">
            <a:avLst/>
          </a:prstGeom>
          <a:noFill/>
        </p:spPr>
        <p:txBody>
          <a:bodyPr wrap="square">
            <a:spAutoFit/>
          </a:bodyPr>
          <a:lstStyle/>
          <a:p>
            <a:pPr algn="just"/>
            <a:r>
              <a:rPr lang="cs-CZ" sz="2000" b="1" dirty="0">
                <a:latin typeface="Arial" panose="020B0604020202020204" pitchFamily="34" charset="0"/>
                <a:cs typeface="Arial" panose="020B0604020202020204" pitchFamily="34" charset="0"/>
              </a:rPr>
              <a:t>Kyanid rtuťnatý </a:t>
            </a:r>
            <a:r>
              <a:rPr lang="cs-CZ" sz="2000" dirty="0" err="1">
                <a:latin typeface="Arial" panose="020B0604020202020204" pitchFamily="34" charset="0"/>
                <a:cs typeface="Arial" panose="020B0604020202020204" pitchFamily="34" charset="0"/>
              </a:rPr>
              <a:t>Hg</a:t>
            </a:r>
            <a:r>
              <a:rPr lang="cs-CZ" sz="2000" dirty="0">
                <a:latin typeface="Arial" panose="020B0604020202020204" pitchFamily="34" charset="0"/>
                <a:cs typeface="Arial" panose="020B0604020202020204" pitchFamily="34" charset="0"/>
              </a:rPr>
              <a:t>(CN)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používá jako desinfekční prostředek.</a:t>
            </a: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Síran rtuťnatý </a:t>
            </a:r>
            <a:r>
              <a:rPr lang="cs-CZ" sz="2000" dirty="0">
                <a:latin typeface="Arial" panose="020B0604020202020204" pitchFamily="34" charset="0"/>
                <a:cs typeface="Arial" panose="020B0604020202020204" pitchFamily="34" charset="0"/>
              </a:rPr>
              <a:t>HgSO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jako žlutý pigment a katalyzátor některých organických reakcí </a:t>
            </a:r>
            <a:r>
              <a:rPr lang="cs-CZ" sz="2000" i="1" dirty="0">
                <a:latin typeface="Arial" panose="020B0604020202020204" pitchFamily="34" charset="0"/>
                <a:cs typeface="Arial" panose="020B0604020202020204" pitchFamily="34" charset="0"/>
              </a:rPr>
              <a:t>(výroba acetaldehydu hydratací acetylenu)</a:t>
            </a:r>
            <a:r>
              <a:rPr lang="cs-CZ" sz="2000" dirty="0">
                <a:latin typeface="Arial" panose="020B0604020202020204" pitchFamily="34" charset="0"/>
                <a:cs typeface="Arial" panose="020B0604020202020204" pitchFamily="34" charset="0"/>
              </a:rPr>
              <a:t>, </a:t>
            </a:r>
          </a:p>
          <a:p>
            <a:pPr algn="just"/>
            <a:endParaRPr lang="en-US"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Roztok </a:t>
            </a:r>
            <a:r>
              <a:rPr lang="cs-CZ" sz="2000" b="1" dirty="0">
                <a:latin typeface="Arial" panose="020B0604020202020204" pitchFamily="34" charset="0"/>
                <a:cs typeface="Arial" panose="020B0604020202020204" pitchFamily="34" charset="0"/>
              </a:rPr>
              <a:t>dusičnanu rtuťného </a:t>
            </a:r>
            <a:r>
              <a:rPr lang="cs-CZ" sz="2000" dirty="0">
                <a:latin typeface="Arial" panose="020B0604020202020204" pitchFamily="34" charset="0"/>
                <a:cs typeface="Arial" panose="020B0604020202020204" pitchFamily="34" charset="0"/>
              </a:rPr>
              <a:t>Hg</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v kyselině dusičné </a:t>
            </a:r>
            <a:r>
              <a:rPr lang="cs-CZ" sz="2000" i="1" dirty="0">
                <a:latin typeface="Arial" panose="020B0604020202020204" pitchFamily="34" charset="0"/>
                <a:cs typeface="Arial" panose="020B0604020202020204" pitchFamily="34" charset="0"/>
              </a:rPr>
              <a:t>(</a:t>
            </a:r>
            <a:r>
              <a:rPr lang="cs-CZ" sz="2000" i="1" dirty="0" err="1">
                <a:latin typeface="Arial" panose="020B0604020202020204" pitchFamily="34" charset="0"/>
                <a:cs typeface="Arial" panose="020B0604020202020204" pitchFamily="34" charset="0"/>
              </a:rPr>
              <a:t>Millonovo</a:t>
            </a:r>
            <a:r>
              <a:rPr lang="cs-CZ" sz="2000" i="1" dirty="0">
                <a:latin typeface="Arial" panose="020B0604020202020204" pitchFamily="34" charset="0"/>
                <a:cs typeface="Arial" panose="020B0604020202020204" pitchFamily="34" charset="0"/>
              </a:rPr>
              <a:t> činidlo)</a:t>
            </a:r>
            <a:r>
              <a:rPr lang="cs-CZ" sz="2000" dirty="0">
                <a:latin typeface="Arial" panose="020B0604020202020204" pitchFamily="34" charset="0"/>
                <a:cs typeface="Arial" panose="020B0604020202020204" pitchFamily="34" charset="0"/>
              </a:rPr>
              <a:t> se používá k důkazu bílkovin. </a:t>
            </a:r>
            <a:endParaRPr lang="en-US"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Dusičnan rtuťnatý</a:t>
            </a:r>
            <a:r>
              <a:rPr lang="cs-CZ" sz="2000" dirty="0">
                <a:latin typeface="Arial" panose="020B0604020202020204" pitchFamily="34" charset="0"/>
                <a:cs typeface="Arial" panose="020B0604020202020204" pitchFamily="34" charset="0"/>
              </a:rPr>
              <a:t> používali kloboučníci ke </a:t>
            </a:r>
            <a:r>
              <a:rPr lang="cs-CZ" sz="2000" u="sng" dirty="0">
                <a:latin typeface="Arial" panose="020B0604020202020204" pitchFamily="34" charset="0"/>
                <a:cs typeface="Arial" panose="020B0604020202020204" pitchFamily="34" charset="0"/>
              </a:rPr>
              <a:t>zplsťování vláken</a:t>
            </a:r>
            <a:r>
              <a:rPr lang="cs-CZ" sz="2000" dirty="0">
                <a:latin typeface="Arial" panose="020B0604020202020204" pitchFamily="34" charset="0"/>
                <a:cs typeface="Arial" panose="020B0604020202020204" pitchFamily="34" charset="0"/>
              </a:rPr>
              <a:t> při výrobě filcu. Vleklá otrava rtutí vedla k neurologickým symptomům (poruchy chování, třes a nakonec demence). Tento tajný postup přinesli do Anglie v 17. století hugenoti z Francie. V angličtině jsou známé obraty „bláznivý jako kloboučník“ nebo „kloboučnický třes“.</a:t>
            </a:r>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Jodid rtuťnatý </a:t>
            </a:r>
            <a:r>
              <a:rPr lang="cs-CZ" sz="2000" dirty="0">
                <a:latin typeface="Arial" panose="020B0604020202020204" pitchFamily="34" charset="0"/>
                <a:cs typeface="Arial" panose="020B0604020202020204" pitchFamily="34" charset="0"/>
              </a:rPr>
              <a:t>HgI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a:t>
            </a:r>
            <a:r>
              <a:rPr lang="cs-CZ" sz="2000" b="1" dirty="0">
                <a:latin typeface="Arial" panose="020B0604020202020204" pitchFamily="34" charset="0"/>
                <a:cs typeface="Arial" panose="020B0604020202020204" pitchFamily="34" charset="0"/>
              </a:rPr>
              <a:t>chlorid-amid rtuťnatý</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HgCl</a:t>
            </a:r>
            <a:r>
              <a:rPr lang="cs-CZ" sz="2000" dirty="0">
                <a:latin typeface="Arial" panose="020B0604020202020204" pitchFamily="34" charset="0"/>
                <a:cs typeface="Arial" panose="020B0604020202020204" pitchFamily="34" charset="0"/>
              </a:rPr>
              <a:t>(NH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(bílý precipitát)</a:t>
            </a:r>
            <a:r>
              <a:rPr lang="cs-CZ" sz="2000" dirty="0">
                <a:latin typeface="Arial" panose="020B0604020202020204" pitchFamily="34" charset="0"/>
                <a:cs typeface="Arial" panose="020B0604020202020204" pitchFamily="34" charset="0"/>
              </a:rPr>
              <a:t> se používají v kožním lékařství. </a:t>
            </a:r>
            <a:endParaRPr lang="en-US" sz="2000" dirty="0">
              <a:latin typeface="Arial" panose="020B0604020202020204" pitchFamily="34" charset="0"/>
              <a:cs typeface="Arial" panose="020B0604020202020204" pitchFamily="34" charset="0"/>
            </a:endParaRPr>
          </a:p>
        </p:txBody>
      </p:sp>
      <p:pic>
        <p:nvPicPr>
          <p:cNvPr id="5122" name="Picture 2" descr="Mercury(II) cyanide | C2HgN2 | ChemSpider">
            <a:extLst>
              <a:ext uri="{FF2B5EF4-FFF2-40B4-BE49-F238E27FC236}">
                <a16:creationId xmlns:a16="http://schemas.microsoft.com/office/drawing/2014/main" id="{AA4AC574-6ACF-4D57-B53B-6CC271B54E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04800"/>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ercury(II) cyanide - Wikipedia">
            <a:extLst>
              <a:ext uri="{FF2B5EF4-FFF2-40B4-BE49-F238E27FC236}">
                <a16:creationId xmlns:a16="http://schemas.microsoft.com/office/drawing/2014/main" id="{7B5B32A3-8898-456F-92AE-30E7ACFC61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762000"/>
            <a:ext cx="2128419" cy="1195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409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ercury(II) oxide - Wikipedia">
            <a:extLst>
              <a:ext uri="{FF2B5EF4-FFF2-40B4-BE49-F238E27FC236}">
                <a16:creationId xmlns:a16="http://schemas.microsoft.com/office/drawing/2014/main" id="{9A9567E8-3032-4ED7-88BC-4191374EFB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029200"/>
            <a:ext cx="2324100" cy="164799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ercury (Hg) | AMERICAN ELEMENTS">
            <a:extLst>
              <a:ext uri="{FF2B5EF4-FFF2-40B4-BE49-F238E27FC236}">
                <a16:creationId xmlns:a16="http://schemas.microsoft.com/office/drawing/2014/main" id="{325F50A6-6354-47F3-8516-B48CB74EBF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5029200"/>
            <a:ext cx="1905000" cy="166687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gO-Mercury(II) oxide">
            <a:extLst>
              <a:ext uri="{FF2B5EF4-FFF2-40B4-BE49-F238E27FC236}">
                <a16:creationId xmlns:a16="http://schemas.microsoft.com/office/drawing/2014/main" id="{F663F713-D79D-4278-BE8B-E5C8080174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5089" y="3848100"/>
            <a:ext cx="2895600" cy="28829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EFD46388-9A4F-47AA-B6DD-2C98EE146BBF}"/>
              </a:ext>
            </a:extLst>
          </p:cNvPr>
          <p:cNvSpPr txBox="1"/>
          <p:nvPr/>
        </p:nvSpPr>
        <p:spPr>
          <a:xfrm>
            <a:off x="304800" y="4326189"/>
            <a:ext cx="4572000" cy="400110"/>
          </a:xfrm>
          <a:prstGeom prst="rect">
            <a:avLst/>
          </a:prstGeom>
          <a:noFill/>
        </p:spPr>
        <p:txBody>
          <a:bodyPr wrap="square">
            <a:spAutoFit/>
          </a:bodyPr>
          <a:lstStyle/>
          <a:p>
            <a:r>
              <a:rPr lang="en-US" sz="2000" b="1" dirty="0">
                <a:latin typeface="Arial" panose="020B0604020202020204" pitchFamily="34" charset="0"/>
                <a:cs typeface="Arial" panose="020B0604020202020204" pitchFamily="34" charset="0"/>
              </a:rPr>
              <a:t>Oxid</a:t>
            </a:r>
            <a:r>
              <a:rPr lang="cs-CZ" sz="2000" b="1" dirty="0">
                <a:latin typeface="Arial" panose="020B0604020202020204" pitchFamily="34" charset="0"/>
                <a:cs typeface="Arial" panose="020B0604020202020204" pitchFamily="34" charset="0"/>
              </a:rPr>
              <a:t> rtuťnatý </a:t>
            </a:r>
            <a:r>
              <a:rPr lang="cs-CZ" sz="2000" dirty="0" err="1">
                <a:latin typeface="Arial" panose="020B0604020202020204" pitchFamily="34" charset="0"/>
                <a:cs typeface="Arial" panose="020B0604020202020204" pitchFamily="34" charset="0"/>
              </a:rPr>
              <a:t>HgO</a:t>
            </a:r>
            <a:r>
              <a:rPr lang="cs-CZ" sz="2000" dirty="0">
                <a:latin typeface="Arial" panose="020B0604020202020204" pitchFamily="34" charset="0"/>
                <a:cs typeface="Arial" panose="020B0604020202020204" pitchFamily="34" charset="0"/>
              </a:rPr>
              <a:t> </a:t>
            </a:r>
            <a:endParaRPr lang="cs-CZ" sz="2000" dirty="0"/>
          </a:p>
        </p:txBody>
      </p:sp>
      <p:pic>
        <p:nvPicPr>
          <p:cNvPr id="8200" name="Picture 8" descr="WebElements Periodic Table » Mercury » mercury diiodide">
            <a:extLst>
              <a:ext uri="{FF2B5EF4-FFF2-40B4-BE49-F238E27FC236}">
                <a16:creationId xmlns:a16="http://schemas.microsoft.com/office/drawing/2014/main" id="{C1F70A5E-73E5-43BB-A9F0-8E205E54C2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5886" y="161925"/>
            <a:ext cx="2269067" cy="1701800"/>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Mercury(I) iodide | Iodide, Mercury, Compounds">
            <a:extLst>
              <a:ext uri="{FF2B5EF4-FFF2-40B4-BE49-F238E27FC236}">
                <a16:creationId xmlns:a16="http://schemas.microsoft.com/office/drawing/2014/main" id="{DFCA2CE3-CAF2-4B33-AA3E-47BDDA5125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5598" y="2440464"/>
            <a:ext cx="2900334" cy="1345462"/>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Mercury(II) iodide - Wikipedia">
            <a:extLst>
              <a:ext uri="{FF2B5EF4-FFF2-40B4-BE49-F238E27FC236}">
                <a16:creationId xmlns:a16="http://schemas.microsoft.com/office/drawing/2014/main" id="{D66595DB-A1CC-49FC-A717-AC92F7A46FE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59861" y="97434"/>
            <a:ext cx="2839662" cy="1904940"/>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descr="Quecksilber(II)-iodid - Chemie-Schule">
            <a:extLst>
              <a:ext uri="{FF2B5EF4-FFF2-40B4-BE49-F238E27FC236}">
                <a16:creationId xmlns:a16="http://schemas.microsoft.com/office/drawing/2014/main" id="{E4C03676-0617-4D83-9C0A-0847122D0B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38438" y="364698"/>
            <a:ext cx="1940570" cy="1345462"/>
          </a:xfrm>
          <a:prstGeom prst="rect">
            <a:avLst/>
          </a:prstGeom>
          <a:noFill/>
          <a:extLst>
            <a:ext uri="{909E8E84-426E-40DD-AFC4-6F175D3DCCD1}">
              <a14:hiddenFill xmlns:a14="http://schemas.microsoft.com/office/drawing/2010/main">
                <a:solidFill>
                  <a:srgbClr val="FFFFFF"/>
                </a:solidFill>
              </a14:hiddenFill>
            </a:ext>
          </a:extLst>
        </p:spPr>
      </p:pic>
      <p:pic>
        <p:nvPicPr>
          <p:cNvPr id="8210" name="Picture 18" descr="WebElements Periodic Table » Mercury » dimercury diiodide">
            <a:extLst>
              <a:ext uri="{FF2B5EF4-FFF2-40B4-BE49-F238E27FC236}">
                <a16:creationId xmlns:a16="http://schemas.microsoft.com/office/drawing/2014/main" id="{5E9B8657-7F07-4672-8F3B-6056B5A499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12182" y="2239158"/>
            <a:ext cx="1890635" cy="1417976"/>
          </a:xfrm>
          <a:prstGeom prst="rect">
            <a:avLst/>
          </a:prstGeom>
          <a:noFill/>
          <a:extLst>
            <a:ext uri="{909E8E84-426E-40DD-AFC4-6F175D3DCCD1}">
              <a14:hiddenFill xmlns:a14="http://schemas.microsoft.com/office/drawing/2010/main">
                <a:solidFill>
                  <a:srgbClr val="FFFFFF"/>
                </a:solidFill>
              </a14:hiddenFill>
            </a:ext>
          </a:extLst>
        </p:spPr>
      </p:pic>
      <p:pic>
        <p:nvPicPr>
          <p:cNvPr id="8212" name="Picture 20" descr="Mercury(I) iodide manufacturers-Metal-oxide-materials.com">
            <a:extLst>
              <a:ext uri="{FF2B5EF4-FFF2-40B4-BE49-F238E27FC236}">
                <a16:creationId xmlns:a16="http://schemas.microsoft.com/office/drawing/2014/main" id="{7AA03982-1B95-486C-8559-69DC7CB2447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32852" y="2053234"/>
            <a:ext cx="1754811" cy="1732692"/>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A4CDCCB2-E8E7-4706-90DC-68140E419EDC}"/>
              </a:ext>
            </a:extLst>
          </p:cNvPr>
          <p:cNvSpPr txBox="1"/>
          <p:nvPr/>
        </p:nvSpPr>
        <p:spPr>
          <a:xfrm>
            <a:off x="155912" y="815011"/>
            <a:ext cx="1747190" cy="646331"/>
          </a:xfrm>
          <a:prstGeom prst="rect">
            <a:avLst/>
          </a:prstGeom>
          <a:noFill/>
        </p:spPr>
        <p:txBody>
          <a:bodyPr wrap="square">
            <a:spAutoFit/>
          </a:bodyPr>
          <a:lstStyle/>
          <a:p>
            <a:r>
              <a:rPr lang="en-US" sz="1800" b="1" dirty="0" err="1">
                <a:latin typeface="Arial" panose="020B0604020202020204" pitchFamily="34" charset="0"/>
                <a:cs typeface="Arial" panose="020B0604020202020204" pitchFamily="34" charset="0"/>
              </a:rPr>
              <a:t>Jodid</a:t>
            </a:r>
            <a:r>
              <a:rPr lang="cs-CZ" sz="1800" b="1" dirty="0">
                <a:latin typeface="Arial" panose="020B0604020202020204" pitchFamily="34" charset="0"/>
                <a:cs typeface="Arial" panose="020B0604020202020204" pitchFamily="34" charset="0"/>
              </a:rPr>
              <a:t> rtuťnatý </a:t>
            </a:r>
            <a:r>
              <a:rPr lang="cs-CZ" sz="1800" dirty="0" err="1">
                <a:latin typeface="Arial" panose="020B0604020202020204" pitchFamily="34" charset="0"/>
                <a:cs typeface="Arial" panose="020B0604020202020204" pitchFamily="34" charset="0"/>
              </a:rPr>
              <a:t>Hg</a:t>
            </a:r>
            <a:r>
              <a:rPr lang="en-US" sz="1800" dirty="0">
                <a:latin typeface="Arial" panose="020B0604020202020204" pitchFamily="34" charset="0"/>
                <a:cs typeface="Arial" panose="020B0604020202020204" pitchFamily="34" charset="0"/>
              </a:rPr>
              <a:t>I</a:t>
            </a:r>
            <a:r>
              <a:rPr lang="en-US" sz="1800" baseline="-25000" dirty="0">
                <a:latin typeface="Arial" panose="020B0604020202020204" pitchFamily="34" charset="0"/>
                <a:cs typeface="Arial" panose="020B0604020202020204" pitchFamily="34" charset="0"/>
              </a:rPr>
              <a:t>2</a:t>
            </a:r>
            <a:r>
              <a:rPr lang="cs-CZ" sz="1800" dirty="0">
                <a:latin typeface="Arial" panose="020B0604020202020204" pitchFamily="34" charset="0"/>
                <a:cs typeface="Arial" panose="020B0604020202020204" pitchFamily="34" charset="0"/>
              </a:rPr>
              <a:t> </a:t>
            </a:r>
            <a:endParaRPr lang="cs-CZ" sz="1800" dirty="0"/>
          </a:p>
        </p:txBody>
      </p:sp>
      <p:sp>
        <p:nvSpPr>
          <p:cNvPr id="16" name="TextovéPole 15">
            <a:extLst>
              <a:ext uri="{FF2B5EF4-FFF2-40B4-BE49-F238E27FC236}">
                <a16:creationId xmlns:a16="http://schemas.microsoft.com/office/drawing/2014/main" id="{0FDD3FA9-CB43-4890-9134-8E785D1DE46E}"/>
              </a:ext>
            </a:extLst>
          </p:cNvPr>
          <p:cNvSpPr txBox="1"/>
          <p:nvPr/>
        </p:nvSpPr>
        <p:spPr>
          <a:xfrm>
            <a:off x="164992" y="2624980"/>
            <a:ext cx="1747190" cy="646331"/>
          </a:xfrm>
          <a:prstGeom prst="rect">
            <a:avLst/>
          </a:prstGeom>
          <a:noFill/>
        </p:spPr>
        <p:txBody>
          <a:bodyPr wrap="square">
            <a:spAutoFit/>
          </a:bodyPr>
          <a:lstStyle/>
          <a:p>
            <a:r>
              <a:rPr lang="en-US" sz="1800" b="1" dirty="0" err="1">
                <a:latin typeface="Arial" panose="020B0604020202020204" pitchFamily="34" charset="0"/>
                <a:cs typeface="Arial" panose="020B0604020202020204" pitchFamily="34" charset="0"/>
              </a:rPr>
              <a:t>Jodid</a:t>
            </a:r>
            <a:r>
              <a:rPr lang="cs-CZ" sz="1800" b="1" dirty="0">
                <a:latin typeface="Arial" panose="020B0604020202020204" pitchFamily="34" charset="0"/>
                <a:cs typeface="Arial" panose="020B0604020202020204" pitchFamily="34" charset="0"/>
              </a:rPr>
              <a:t> rtuťný </a:t>
            </a:r>
            <a:r>
              <a:rPr lang="cs-CZ" sz="1800" dirty="0" err="1">
                <a:latin typeface="Arial" panose="020B0604020202020204" pitchFamily="34" charset="0"/>
                <a:cs typeface="Arial" panose="020B0604020202020204" pitchFamily="34" charset="0"/>
              </a:rPr>
              <a:t>Hg</a:t>
            </a:r>
            <a:r>
              <a:rPr lang="en-US" sz="1800" baseline="-25000" dirty="0">
                <a:latin typeface="Arial" panose="020B0604020202020204" pitchFamily="34" charset="0"/>
                <a:cs typeface="Arial" panose="020B0604020202020204" pitchFamily="34" charset="0"/>
              </a:rPr>
              <a:t>2</a:t>
            </a:r>
            <a:r>
              <a:rPr lang="en-US" sz="1800" dirty="0">
                <a:latin typeface="Arial" panose="020B0604020202020204" pitchFamily="34" charset="0"/>
                <a:cs typeface="Arial" panose="020B0604020202020204" pitchFamily="34" charset="0"/>
              </a:rPr>
              <a:t>I</a:t>
            </a:r>
            <a:r>
              <a:rPr lang="en-US" sz="1800" baseline="-25000" dirty="0">
                <a:latin typeface="Arial" panose="020B0604020202020204" pitchFamily="34" charset="0"/>
                <a:cs typeface="Arial" panose="020B0604020202020204" pitchFamily="34" charset="0"/>
              </a:rPr>
              <a:t>2</a:t>
            </a:r>
            <a:r>
              <a:rPr lang="cs-CZ" sz="1800" dirty="0">
                <a:latin typeface="Arial" panose="020B0604020202020204" pitchFamily="34" charset="0"/>
                <a:cs typeface="Arial" panose="020B0604020202020204" pitchFamily="34" charset="0"/>
              </a:rPr>
              <a:t> </a:t>
            </a:r>
            <a:endParaRPr lang="cs-CZ" sz="1800" dirty="0"/>
          </a:p>
        </p:txBody>
      </p:sp>
    </p:spTree>
    <p:extLst>
      <p:ext uri="{BB962C8B-B14F-4D97-AF65-F5344CB8AC3E}">
        <p14:creationId xmlns:p14="http://schemas.microsoft.com/office/powerpoint/2010/main" val="10280171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28600" y="152400"/>
            <a:ext cx="8534400" cy="3477875"/>
          </a:xfrm>
          <a:prstGeom prst="rect">
            <a:avLst/>
          </a:prstGeom>
        </p:spPr>
        <p:txBody>
          <a:bodyPr wrap="square">
            <a:spAutoFit/>
          </a:bodyPr>
          <a:lstStyle/>
          <a:p>
            <a:pPr algn="just"/>
            <a:r>
              <a:rPr lang="cs-CZ" sz="2000" b="1" dirty="0" err="1">
                <a:latin typeface="Arial" panose="020B0604020202020204" pitchFamily="34" charset="0"/>
                <a:cs typeface="Arial" panose="020B0604020202020204" pitchFamily="34" charset="0"/>
              </a:rPr>
              <a:t>Ethylmerkurichlorid</a:t>
            </a:r>
            <a:r>
              <a:rPr lang="cs-CZ" sz="2000" dirty="0">
                <a:latin typeface="Arial" panose="020B0604020202020204" pitchFamily="34" charset="0"/>
                <a:cs typeface="Arial" panose="020B0604020202020204" pitchFamily="34" charset="0"/>
              </a:rPr>
              <a:t> C</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5</a:t>
            </a:r>
            <a:r>
              <a:rPr lang="cs-CZ" sz="2000" dirty="0">
                <a:latin typeface="Arial" panose="020B0604020202020204" pitchFamily="34" charset="0"/>
                <a:cs typeface="Arial" panose="020B0604020202020204" pitchFamily="34" charset="0"/>
              </a:rPr>
              <a:t>HgCl a </a:t>
            </a:r>
            <a:r>
              <a:rPr lang="cs-CZ" sz="2000" b="1" dirty="0" err="1">
                <a:latin typeface="Arial" panose="020B0604020202020204" pitchFamily="34" charset="0"/>
                <a:cs typeface="Arial" panose="020B0604020202020204" pitchFamily="34" charset="0"/>
              </a:rPr>
              <a:t>ethylmerkurifosfát</a:t>
            </a:r>
            <a:r>
              <a:rPr lang="cs-CZ" sz="2000" dirty="0">
                <a:latin typeface="Arial" panose="020B0604020202020204" pitchFamily="34" charset="0"/>
                <a:cs typeface="Arial" panose="020B0604020202020204" pitchFamily="34" charset="0"/>
              </a:rPr>
              <a:t> (C</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5</a:t>
            </a:r>
            <a:r>
              <a:rPr lang="cs-CZ" sz="2000" dirty="0">
                <a:latin typeface="Arial" panose="020B0604020202020204" pitchFamily="34" charset="0"/>
                <a:cs typeface="Arial" panose="020B0604020202020204" pitchFamily="34" charset="0"/>
              </a:rPr>
              <a:t>Hg)</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PO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se používají jako fungicidní prostředky.</a:t>
            </a:r>
          </a:p>
          <a:p>
            <a:pPr algn="just"/>
            <a:endParaRPr lang="cs-CZ" sz="2000" b="1" dirty="0">
              <a:latin typeface="Arial" panose="020B0604020202020204" pitchFamily="34" charset="0"/>
              <a:cs typeface="Arial" panose="020B0604020202020204" pitchFamily="34" charset="0"/>
            </a:endParaRPr>
          </a:p>
          <a:p>
            <a:pPr algn="just"/>
            <a:r>
              <a:rPr lang="cs-CZ" sz="2000" b="1" dirty="0" err="1">
                <a:latin typeface="Arial" panose="020B0604020202020204" pitchFamily="34" charset="0"/>
                <a:cs typeface="Arial" panose="020B0604020202020204" pitchFamily="34" charset="0"/>
              </a:rPr>
              <a:t>Dimethylrtuť</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Hg</a:t>
            </a:r>
            <a:r>
              <a:rPr lang="cs-CZ" sz="2000" dirty="0">
                <a:latin typeface="Arial" panose="020B0604020202020204" pitchFamily="34" charset="0"/>
                <a:cs typeface="Arial" panose="020B0604020202020204" pitchFamily="34" charset="0"/>
              </a:rPr>
              <a:t>(CH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je toxická kapalná látka, která vzniká ze sloučenin rtuti za anaerobních podmínek působením mikroorganismů. Má podobný bod varu jako voda, je ve vodě rozpustná, ale také je lipofilní. Asi nejznámější otrava </a:t>
            </a:r>
            <a:r>
              <a:rPr lang="cs-CZ" sz="2000" dirty="0" err="1">
                <a:latin typeface="Arial" panose="020B0604020202020204" pitchFamily="34" charset="0"/>
                <a:cs typeface="Arial" panose="020B0604020202020204" pitchFamily="34" charset="0"/>
              </a:rPr>
              <a:t>dimethylrtutí</a:t>
            </a:r>
            <a:r>
              <a:rPr lang="cs-CZ" sz="2000" dirty="0">
                <a:latin typeface="Arial" panose="020B0604020202020204" pitchFamily="34" charset="0"/>
                <a:cs typeface="Arial" panose="020B0604020202020204" pitchFamily="34" charset="0"/>
              </a:rPr>
              <a:t> se stala v japonské zátoce </a:t>
            </a:r>
            <a:r>
              <a:rPr lang="cs-CZ" sz="2000" i="1" dirty="0" err="1">
                <a:latin typeface="Arial" panose="020B0604020202020204" pitchFamily="34" charset="0"/>
                <a:cs typeface="Arial" panose="020B0604020202020204" pitchFamily="34" charset="0"/>
              </a:rPr>
              <a:t>Minamata</a:t>
            </a:r>
            <a:r>
              <a:rPr lang="cs-CZ" sz="2000" dirty="0">
                <a:latin typeface="Arial" panose="020B0604020202020204" pitchFamily="34" charset="0"/>
                <a:cs typeface="Arial" panose="020B0604020202020204" pitchFamily="34" charset="0"/>
              </a:rPr>
              <a:t>, kde byly tisíce postižených.</a:t>
            </a: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p:txBody>
      </p:sp>
      <p:pic>
        <p:nvPicPr>
          <p:cNvPr id="11268" name="Picture 4"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2540736"/>
            <a:ext cx="3505200" cy="4080637"/>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3273136"/>
            <a:ext cx="4591403" cy="3203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1595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304800"/>
            <a:ext cx="8763000" cy="1631216"/>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Sloučeniny rtuti se dříve používaly na</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moření osiva, což nejednou vedlo k pohromě, např. v Iráku 1971 a </a:t>
            </a:r>
            <a:r>
              <a:rPr lang="en-US" sz="2000" dirty="0">
                <a:latin typeface="Arial" panose="020B0604020202020204" pitchFamily="34" charset="0"/>
                <a:cs typeface="Arial" panose="020B0604020202020204" pitchFamily="34" charset="0"/>
              </a:rPr>
              <a:t>19</a:t>
            </a:r>
            <a:r>
              <a:rPr lang="cs-CZ" sz="2000" dirty="0">
                <a:latin typeface="Arial" panose="020B0604020202020204" pitchFamily="34" charset="0"/>
                <a:cs typeface="Arial" panose="020B0604020202020204" pitchFamily="34" charset="0"/>
              </a:rPr>
              <a:t>72, kdy </a:t>
            </a:r>
            <a:r>
              <a:rPr lang="cs-CZ" sz="2000" b="1" dirty="0" err="1">
                <a:latin typeface="Arial" panose="020B0604020202020204" pitchFamily="34" charset="0"/>
                <a:cs typeface="Arial" panose="020B0604020202020204" pitchFamily="34" charset="0"/>
              </a:rPr>
              <a:t>fenylrtutí</a:t>
            </a:r>
            <a:r>
              <a:rPr lang="cs-CZ" sz="2000" dirty="0">
                <a:latin typeface="Arial" panose="020B0604020202020204" pitchFamily="34" charset="0"/>
                <a:cs typeface="Arial" panose="020B0604020202020204" pitchFamily="34" charset="0"/>
              </a:rPr>
              <a:t> mořené osivo z humanitární pomoci bylo semleto na mouku. Nebezpečí bylo na obalu vyznačené ve španělštině, té ale v místě určení nikdo nerozuměl. Zemřelo více než 450 lidí.</a:t>
            </a:r>
          </a:p>
        </p:txBody>
      </p:sp>
      <p:pic>
        <p:nvPicPr>
          <p:cNvPr id="3" name="Picture 2" descr="Nalezený obrázek pro thiomers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9345" y="2257128"/>
            <a:ext cx="3208884" cy="191387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99417" y="2590800"/>
            <a:ext cx="5562600" cy="707886"/>
          </a:xfrm>
          <a:prstGeom prst="rect">
            <a:avLst/>
          </a:prstGeom>
        </p:spPr>
        <p:txBody>
          <a:bodyPr wrap="square">
            <a:spAutoFit/>
          </a:bodyPr>
          <a:lstStyle/>
          <a:p>
            <a:r>
              <a:rPr lang="cs-CZ" sz="2000" b="1" dirty="0" err="1">
                <a:latin typeface="Arial" panose="020B0604020202020204" pitchFamily="34" charset="0"/>
                <a:cs typeface="Arial" panose="020B0604020202020204" pitchFamily="34" charset="0"/>
              </a:rPr>
              <a:t>Thiomersal</a:t>
            </a:r>
            <a:r>
              <a:rPr lang="cs-CZ" sz="2000" dirty="0">
                <a:latin typeface="Arial" panose="020B0604020202020204" pitchFamily="34" charset="0"/>
                <a:cs typeface="Arial" panose="020B0604020202020204" pitchFamily="34" charset="0"/>
              </a:rPr>
              <a:t> se používal  jako stabilizátor vakcín. Též býval součástí řasenek.</a:t>
            </a:r>
          </a:p>
        </p:txBody>
      </p:sp>
    </p:spTree>
    <p:extLst>
      <p:ext uri="{BB962C8B-B14F-4D97-AF65-F5344CB8AC3E}">
        <p14:creationId xmlns:p14="http://schemas.microsoft.com/office/powerpoint/2010/main" val="21613544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CE58CDE-F63E-4237-8FA6-0248301B2AB7}"/>
              </a:ext>
            </a:extLst>
          </p:cNvPr>
          <p:cNvPicPr>
            <a:picLocks noChangeAspect="1"/>
          </p:cNvPicPr>
          <p:nvPr/>
        </p:nvPicPr>
        <p:blipFill>
          <a:blip r:embed="rId3"/>
          <a:stretch>
            <a:fillRect/>
          </a:stretch>
        </p:blipFill>
        <p:spPr>
          <a:xfrm>
            <a:off x="4074898" y="161240"/>
            <a:ext cx="1449010" cy="1295400"/>
          </a:xfrm>
          <a:prstGeom prst="rect">
            <a:avLst/>
          </a:prstGeom>
        </p:spPr>
      </p:pic>
      <p:sp>
        <p:nvSpPr>
          <p:cNvPr id="2" name="Nadpis 1">
            <a:extLst>
              <a:ext uri="{FF2B5EF4-FFF2-40B4-BE49-F238E27FC236}">
                <a16:creationId xmlns:a16="http://schemas.microsoft.com/office/drawing/2014/main" id="{F539A81D-BA7A-4809-A6C1-3A66457C65DD}"/>
              </a:ext>
            </a:extLst>
          </p:cNvPr>
          <p:cNvSpPr>
            <a:spLocks noGrp="1"/>
          </p:cNvSpPr>
          <p:nvPr>
            <p:ph type="title"/>
          </p:nvPr>
        </p:nvSpPr>
        <p:spPr>
          <a:xfrm>
            <a:off x="3882775" y="1462839"/>
            <a:ext cx="5257800" cy="442161"/>
          </a:xfrm>
        </p:spPr>
        <p:txBody>
          <a:bodyPr>
            <a:normAutofit fontScale="90000"/>
          </a:bodyPr>
          <a:lstStyle/>
          <a:p>
            <a:r>
              <a:rPr lang="cs-CZ" sz="2400" b="1" dirty="0" err="1"/>
              <a:t>Cu</a:t>
            </a:r>
            <a:r>
              <a:rPr lang="cs-CZ" sz="2400" b="1" dirty="0"/>
              <a:t>         		</a:t>
            </a:r>
            <a:r>
              <a:rPr lang="cs-CZ" sz="2400" b="1" dirty="0" err="1"/>
              <a:t>Ag</a:t>
            </a:r>
            <a:r>
              <a:rPr lang="cs-CZ" sz="2400" b="1" dirty="0"/>
              <a:t>  		   Au</a:t>
            </a:r>
          </a:p>
        </p:txBody>
      </p:sp>
      <p:pic>
        <p:nvPicPr>
          <p:cNvPr id="4098" name="Picture 2" descr="Gold/Silver Ratio - the Big Debate | Silver Doctors">
            <a:extLst>
              <a:ext uri="{FF2B5EF4-FFF2-40B4-BE49-F238E27FC236}">
                <a16:creationId xmlns:a16="http://schemas.microsoft.com/office/drawing/2014/main" id="{96045500-3CC4-47B0-B700-4DFAF44A5A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367" y="1905000"/>
            <a:ext cx="4778591" cy="256306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ative Gold">
            <a:extLst>
              <a:ext uri="{FF2B5EF4-FFF2-40B4-BE49-F238E27FC236}">
                <a16:creationId xmlns:a16="http://schemas.microsoft.com/office/drawing/2014/main" id="{CAAD040E-AB18-49DA-8ACC-03FE0E4B14B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730785" y="-74430"/>
            <a:ext cx="1132800" cy="161828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Native Silver with Acanthite and Sphalerite">
            <a:extLst>
              <a:ext uri="{FF2B5EF4-FFF2-40B4-BE49-F238E27FC236}">
                <a16:creationId xmlns:a16="http://schemas.microsoft.com/office/drawing/2014/main" id="{497947FB-BD17-40A4-BEDC-1E5BBDBC3B5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99767" y="217593"/>
            <a:ext cx="1726286" cy="12084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opper, Silver and Gold">
            <a:extLst>
              <a:ext uri="{FF2B5EF4-FFF2-40B4-BE49-F238E27FC236}">
                <a16:creationId xmlns:a16="http://schemas.microsoft.com/office/drawing/2014/main" id="{C1814210-50D1-4CA6-A703-511DB1C46C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3640" y="2062535"/>
            <a:ext cx="3434993" cy="1404530"/>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0AA5B38B-AE03-4326-98FA-1823C1A5973D}"/>
              </a:ext>
            </a:extLst>
          </p:cNvPr>
          <p:cNvPicPr>
            <a:picLocks noChangeAspect="1"/>
          </p:cNvPicPr>
          <p:nvPr/>
        </p:nvPicPr>
        <p:blipFill>
          <a:blip r:embed="rId8"/>
          <a:stretch>
            <a:fillRect/>
          </a:stretch>
        </p:blipFill>
        <p:spPr>
          <a:xfrm>
            <a:off x="5181599" y="5257801"/>
            <a:ext cx="3767033" cy="1382606"/>
          </a:xfrm>
          <a:prstGeom prst="rect">
            <a:avLst/>
          </a:prstGeom>
        </p:spPr>
      </p:pic>
      <p:pic>
        <p:nvPicPr>
          <p:cNvPr id="7" name="Obrázek 6">
            <a:extLst>
              <a:ext uri="{FF2B5EF4-FFF2-40B4-BE49-F238E27FC236}">
                <a16:creationId xmlns:a16="http://schemas.microsoft.com/office/drawing/2014/main" id="{AB6663CB-AA3F-41F8-87A5-F89E10872012}"/>
              </a:ext>
            </a:extLst>
          </p:cNvPr>
          <p:cNvPicPr>
            <a:picLocks noChangeAspect="1"/>
          </p:cNvPicPr>
          <p:nvPr/>
        </p:nvPicPr>
        <p:blipFill>
          <a:blip r:embed="rId9"/>
          <a:stretch>
            <a:fillRect/>
          </a:stretch>
        </p:blipFill>
        <p:spPr>
          <a:xfrm>
            <a:off x="5101119" y="3755709"/>
            <a:ext cx="3847514" cy="1144067"/>
          </a:xfrm>
          <a:prstGeom prst="rect">
            <a:avLst/>
          </a:prstGeom>
        </p:spPr>
      </p:pic>
      <p:pic>
        <p:nvPicPr>
          <p:cNvPr id="14" name="Picture 12" descr="Material properties of bare Ag, Au, and Cu | Download Table">
            <a:extLst>
              <a:ext uri="{FF2B5EF4-FFF2-40B4-BE49-F238E27FC236}">
                <a16:creationId xmlns:a16="http://schemas.microsoft.com/office/drawing/2014/main" id="{3E467568-9B88-4D00-A636-9DFF5739A8F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2691" y="5055495"/>
            <a:ext cx="4471417" cy="1252498"/>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CC08D178-2A36-4FEA-8053-B30FC7289806}"/>
              </a:ext>
            </a:extLst>
          </p:cNvPr>
          <p:cNvSpPr txBox="1"/>
          <p:nvPr/>
        </p:nvSpPr>
        <p:spPr>
          <a:xfrm>
            <a:off x="914400" y="196064"/>
            <a:ext cx="2442976" cy="707886"/>
          </a:xfrm>
          <a:prstGeom prst="rect">
            <a:avLst/>
          </a:prstGeom>
          <a:noFill/>
        </p:spPr>
        <p:txBody>
          <a:bodyPr wrap="none" rtlCol="0">
            <a:spAutoFit/>
          </a:bodyPr>
          <a:lstStyle/>
          <a:p>
            <a:r>
              <a:rPr lang="cs-CZ" sz="4000" b="1" dirty="0"/>
              <a:t>III. B prvky</a:t>
            </a:r>
          </a:p>
        </p:txBody>
      </p:sp>
    </p:spTree>
    <p:extLst>
      <p:ext uri="{BB962C8B-B14F-4D97-AF65-F5344CB8AC3E}">
        <p14:creationId xmlns:p14="http://schemas.microsoft.com/office/powerpoint/2010/main" val="3254375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6200" y="76200"/>
            <a:ext cx="8915400" cy="6555641"/>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Zinek tvoří celou řadu sloučenin, ve kterých je znám </a:t>
            </a:r>
            <a:r>
              <a:rPr lang="cs-CZ" sz="2000" u="sng" dirty="0">
                <a:latin typeface="Arial" panose="020B0604020202020204" pitchFamily="34" charset="0"/>
                <a:cs typeface="Arial" panose="020B0604020202020204" pitchFamily="34" charset="0"/>
              </a:rPr>
              <a:t>pouze v oxidačním stupni II</a:t>
            </a:r>
            <a:r>
              <a:rPr lang="cs-CZ" sz="2000" dirty="0">
                <a:latin typeface="Arial" panose="020B0604020202020204" pitchFamily="34" charset="0"/>
                <a:cs typeface="Arial" panose="020B0604020202020204" pitchFamily="34" charset="0"/>
              </a:rPr>
              <a:t>. Vodné roztoky solí zinku jsou bezbarvé s výjimkou lehce nažloutlého jodidu zinečnatého ZnI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nerozpustné sloučeniny zinku jsou bílé látky, mezi barevné výjimky patří nerozpustný </a:t>
            </a:r>
            <a:r>
              <a:rPr lang="cs-CZ" sz="2000" dirty="0" err="1">
                <a:latin typeface="Arial" panose="020B0604020202020204" pitchFamily="34" charset="0"/>
                <a:cs typeface="Arial" panose="020B0604020202020204" pitchFamily="34" charset="0"/>
              </a:rPr>
              <a:t>světležlutý</a:t>
            </a:r>
            <a:r>
              <a:rPr lang="cs-CZ" sz="2000" dirty="0">
                <a:latin typeface="Arial" panose="020B0604020202020204" pitchFamily="34" charset="0"/>
                <a:cs typeface="Arial" panose="020B0604020202020204" pitchFamily="34" charset="0"/>
              </a:rPr>
              <a:t> chroman zinečnatý ZnCrO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Zinek vytváří četné komplexní sloučeniny ve kterých se obvykle vyskytuje ve formě komplexního kationtu, tvorba komplexních aniontů zinku je méně obvyklá.</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V přírodě se zinek nalézá ryzí a v rudách </a:t>
            </a:r>
            <a:r>
              <a:rPr lang="cs-CZ" sz="2000" b="1" dirty="0">
                <a:latin typeface="Arial" panose="020B0604020202020204" pitchFamily="34" charset="0"/>
                <a:cs typeface="Arial" panose="020B0604020202020204" pitchFamily="34" charset="0"/>
              </a:rPr>
              <a:t>smithsonit</a:t>
            </a:r>
            <a:r>
              <a:rPr lang="cs-CZ" sz="2000" dirty="0">
                <a:latin typeface="Arial" panose="020B0604020202020204" pitchFamily="34" charset="0"/>
                <a:cs typeface="Arial" panose="020B0604020202020204" pitchFamily="34" charset="0"/>
              </a:rPr>
              <a:t> ZnCO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sfalerit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ZnS</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hemimorfit</a:t>
            </a:r>
            <a:r>
              <a:rPr lang="cs-CZ" sz="2000" dirty="0">
                <a:latin typeface="Arial" panose="020B0604020202020204" pitchFamily="34" charset="0"/>
                <a:cs typeface="Arial" panose="020B0604020202020204" pitchFamily="34" charset="0"/>
              </a:rPr>
              <a:t> (willemit) Zn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SiO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t>
            </a:r>
            <a:r>
              <a:rPr lang="cs-CZ" sz="2000" b="1" dirty="0">
                <a:latin typeface="Arial" panose="020B0604020202020204" pitchFamily="34" charset="0"/>
                <a:cs typeface="Arial" panose="020B0604020202020204" pitchFamily="34" charset="0"/>
              </a:rPr>
              <a:t>zinkit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ZnO</a:t>
            </a:r>
            <a:r>
              <a:rPr lang="cs-CZ" sz="2000" dirty="0">
                <a:latin typeface="Arial" panose="020B0604020202020204" pitchFamily="34" charset="0"/>
                <a:cs typeface="Arial" panose="020B0604020202020204" pitchFamily="34" charset="0"/>
              </a:rPr>
              <a:t> nebo </a:t>
            </a:r>
            <a:r>
              <a:rPr lang="cs-CZ" sz="2000" b="1" dirty="0" err="1">
                <a:latin typeface="Arial" panose="020B0604020202020204" pitchFamily="34" charset="0"/>
                <a:cs typeface="Arial" panose="020B0604020202020204" pitchFamily="34" charset="0"/>
              </a:rPr>
              <a:t>franklinit</a:t>
            </a:r>
            <a:r>
              <a:rPr lang="cs-CZ" sz="2000" dirty="0">
                <a:latin typeface="Arial" panose="020B0604020202020204" pitchFamily="34" charset="0"/>
                <a:cs typeface="Arial" panose="020B0604020202020204" pitchFamily="34" charset="0"/>
              </a:rPr>
              <a:t> ZnFe</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Pro průmyslovou výrobu zinku má dnes rozhodující význam smithsonit.</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Nenahraditelný je zinek</a:t>
            </a:r>
            <a:r>
              <a:rPr lang="cs-CZ" sz="2000" u="sng"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pro lidský organismus.</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Výroba zinku se prováděla suchým způsobem </a:t>
            </a:r>
            <a:r>
              <a:rPr lang="cs-CZ" sz="2000" b="1" dirty="0">
                <a:latin typeface="Arial" panose="020B0604020202020204" pitchFamily="34" charset="0"/>
                <a:cs typeface="Arial" panose="020B0604020202020204" pitchFamily="34" charset="0"/>
              </a:rPr>
              <a:t>redukcí oxidu zinečnatého uhlíkem</a:t>
            </a:r>
            <a:r>
              <a:rPr lang="cs-CZ" sz="2000" dirty="0">
                <a:latin typeface="Arial" panose="020B0604020202020204" pitchFamily="34" charset="0"/>
                <a:cs typeface="Arial" panose="020B0604020202020204" pitchFamily="34" charset="0"/>
              </a:rPr>
              <a:t> v plynné fázi. Pro výrobu zinku suchým způsobem se používaly muflové pece různých konstrukcí (</a:t>
            </a:r>
            <a:r>
              <a:rPr lang="cs-CZ" sz="2000" i="1" dirty="0">
                <a:latin typeface="Arial" panose="020B0604020202020204" pitchFamily="34" charset="0"/>
                <a:cs typeface="Arial" panose="020B0604020202020204" pitchFamily="34" charset="0"/>
              </a:rPr>
              <a:t>slezská pec, belgická pec, porýnská pec</a:t>
            </a:r>
            <a:r>
              <a:rPr lang="cs-CZ" sz="2000" dirty="0">
                <a:latin typeface="Arial" panose="020B0604020202020204" pitchFamily="34" charset="0"/>
                <a:cs typeface="Arial" panose="020B0604020202020204" pitchFamily="34" charset="0"/>
              </a:rPr>
              <a:t>). Surovina pro muflové pece se připravovala tzv. </a:t>
            </a:r>
            <a:r>
              <a:rPr lang="cs-CZ" sz="2000" i="1" dirty="0">
                <a:latin typeface="Arial" panose="020B0604020202020204" pitchFamily="34" charset="0"/>
                <a:cs typeface="Arial" panose="020B0604020202020204" pitchFamily="34" charset="0"/>
              </a:rPr>
              <a:t>"převalováním"</a:t>
            </a:r>
            <a:r>
              <a:rPr lang="cs-CZ" sz="2000" dirty="0">
                <a:latin typeface="Arial" panose="020B0604020202020204" pitchFamily="34" charset="0"/>
                <a:cs typeface="Arial" panose="020B0604020202020204" pitchFamily="34" charset="0"/>
              </a:rPr>
              <a:t>. Při převalování se chudé křemičitanové a uhličitanové zinkové rudy pražily v rotační peci s koksem a oxidem vápenatým. Vzniklý oxid zinečnatý sloužil jako vsázka pro muflové pece.</a:t>
            </a:r>
          </a:p>
          <a:p>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64798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lectronegativity trends | Chemistry.Com.Pk">
            <a:extLst>
              <a:ext uri="{FF2B5EF4-FFF2-40B4-BE49-F238E27FC236}">
                <a16:creationId xmlns:a16="http://schemas.microsoft.com/office/drawing/2014/main" id="{AB551A10-072A-46D3-A266-C94C3E6B8E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2209800"/>
            <a:ext cx="7391400" cy="455033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A13E4EC8-0106-4A46-BFD8-25374FC12E2D}"/>
              </a:ext>
            </a:extLst>
          </p:cNvPr>
          <p:cNvSpPr txBox="1"/>
          <p:nvPr/>
        </p:nvSpPr>
        <p:spPr>
          <a:xfrm>
            <a:off x="381000" y="381000"/>
            <a:ext cx="2361159" cy="461665"/>
          </a:xfrm>
          <a:prstGeom prst="rect">
            <a:avLst/>
          </a:prstGeom>
          <a:noFill/>
        </p:spPr>
        <p:txBody>
          <a:bodyPr wrap="none" rtlCol="0">
            <a:spAutoFit/>
          </a:bodyPr>
          <a:lstStyle/>
          <a:p>
            <a:r>
              <a:rPr lang="en-US" sz="2400" b="1" dirty="0" err="1"/>
              <a:t>Elektronegativita</a:t>
            </a:r>
            <a:endParaRPr lang="cs-CZ" sz="2400" b="1" dirty="0"/>
          </a:p>
        </p:txBody>
      </p:sp>
      <p:pic>
        <p:nvPicPr>
          <p:cNvPr id="6" name="Obrázek 5">
            <a:extLst>
              <a:ext uri="{FF2B5EF4-FFF2-40B4-BE49-F238E27FC236}">
                <a16:creationId xmlns:a16="http://schemas.microsoft.com/office/drawing/2014/main" id="{029E6B10-AA13-409F-9FFB-411E90246E7F}"/>
              </a:ext>
            </a:extLst>
          </p:cNvPr>
          <p:cNvPicPr>
            <a:picLocks noChangeAspect="1"/>
          </p:cNvPicPr>
          <p:nvPr/>
        </p:nvPicPr>
        <p:blipFill>
          <a:blip r:embed="rId3"/>
          <a:stretch>
            <a:fillRect/>
          </a:stretch>
        </p:blipFill>
        <p:spPr>
          <a:xfrm>
            <a:off x="4203115" y="247936"/>
            <a:ext cx="4712285" cy="2038064"/>
          </a:xfrm>
          <a:prstGeom prst="rect">
            <a:avLst/>
          </a:prstGeom>
        </p:spPr>
      </p:pic>
      <p:sp>
        <p:nvSpPr>
          <p:cNvPr id="2" name="Ovál 1">
            <a:extLst>
              <a:ext uri="{FF2B5EF4-FFF2-40B4-BE49-F238E27FC236}">
                <a16:creationId xmlns:a16="http://schemas.microsoft.com/office/drawing/2014/main" id="{AFA3A881-CDBD-40BA-B212-7F9E82BCCBF9}"/>
              </a:ext>
            </a:extLst>
          </p:cNvPr>
          <p:cNvSpPr/>
          <p:nvPr/>
        </p:nvSpPr>
        <p:spPr>
          <a:xfrm rot="1539745">
            <a:off x="3820090" y="3908862"/>
            <a:ext cx="497682" cy="14316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2140315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76200"/>
            <a:ext cx="8839200" cy="6432530"/>
          </a:xfrm>
          <a:prstGeom prst="rect">
            <a:avLst/>
          </a:prstGeom>
        </p:spPr>
        <p:txBody>
          <a:bodyPr wrap="square">
            <a:spAutoFit/>
          </a:bodyPr>
          <a:lstStyle/>
          <a:p>
            <a:pPr algn="ctr"/>
            <a:r>
              <a:rPr lang="en-US" sz="3200" b="1" dirty="0">
                <a:latin typeface="Arial" panose="020B0604020202020204" pitchFamily="34" charset="0"/>
                <a:cs typeface="Arial" panose="020B0604020202020204" pitchFamily="34" charset="0"/>
              </a:rPr>
              <a:t>M</a:t>
            </a:r>
            <a:r>
              <a:rPr lang="cs-CZ" sz="3200" b="1" dirty="0" err="1">
                <a:latin typeface="Arial" panose="020B0604020202020204" pitchFamily="34" charset="0"/>
                <a:cs typeface="Arial" panose="020B0604020202020204" pitchFamily="34" charset="0"/>
              </a:rPr>
              <a:t>ěď</a:t>
            </a:r>
            <a:r>
              <a:rPr lang="cs-CZ" sz="3200" dirty="0">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červený, měkký, tažný a houževnatý kov. Na vlhkém vzduchu se její povrch pokrývá vrstvou zásaditých uhličitanů typické zelené barvy. Měď se přímo slučuje s halogeny, kyslíkem, sírou, selenem a tellurem. S ostatními prvky se měď slučuje nepřímo.</a:t>
            </a:r>
          </a:p>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Dobře se rozpouští ve zředěné kyselině dusičné za vývoje oxidu</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dusnatého, v koncentrované kyselině dusičné za vývoje oxidu dusičitého </a:t>
            </a:r>
            <a:endParaRPr lang="en-US" sz="2000" dirty="0">
              <a:latin typeface="Arial" panose="020B0604020202020204" pitchFamily="34" charset="0"/>
              <a:cs typeface="Arial" panose="020B0604020202020204" pitchFamily="34" charset="0"/>
            </a:endParaRPr>
          </a:p>
          <a:p>
            <a:pPr algn="ctr"/>
            <a:r>
              <a:rPr lang="cs-CZ" sz="2000" dirty="0">
                <a:latin typeface="Arial" panose="020B0604020202020204" pitchFamily="34" charset="0"/>
                <a:cs typeface="Arial" panose="020B0604020202020204" pitchFamily="34" charset="0"/>
              </a:rPr>
              <a:t>3Cu + 8HNO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3Cu(NO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+ 2NO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t>
            </a:r>
            <a:br>
              <a:rPr lang="cs-CZ" sz="2000" dirty="0">
                <a:latin typeface="Arial" panose="020B0604020202020204" pitchFamily="34" charset="0"/>
                <a:cs typeface="Arial" panose="020B0604020202020204" pitchFamily="34" charset="0"/>
              </a:rPr>
            </a:b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 + 4HNO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(NO3)2 + 2NO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 koncentrované kyselině sírové </a:t>
            </a:r>
            <a:r>
              <a:rPr lang="en-US" sz="2000" dirty="0">
                <a:latin typeface="Arial" panose="020B0604020202020204" pitchFamily="34" charset="0"/>
                <a:cs typeface="Arial" panose="020B0604020202020204" pitchFamily="34" charset="0"/>
              </a:rPr>
              <a:t>a di</a:t>
            </a:r>
            <a:r>
              <a:rPr lang="cs-CZ" sz="2000" dirty="0">
                <a:latin typeface="Arial" panose="020B0604020202020204" pitchFamily="34" charset="0"/>
                <a:cs typeface="Arial" panose="020B0604020202020204" pitchFamily="34" charset="0"/>
              </a:rPr>
              <a:t>sírové</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za vzniku oxidu siřičitého a v koncentrované kyselině selenové</a:t>
            </a:r>
          </a:p>
          <a:p>
            <a:pPr algn="ct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CuSO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SO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endParaRPr lang="en-US" sz="2000" dirty="0">
              <a:latin typeface="Arial" panose="020B0604020202020204" pitchFamily="34" charset="0"/>
              <a:cs typeface="Arial" panose="020B0604020202020204" pitchFamily="34" charset="0"/>
            </a:endParaRPr>
          </a:p>
          <a:p>
            <a:pPr algn="ctr"/>
            <a:r>
              <a:rPr lang="cs-CZ" sz="2000" dirty="0">
                <a:latin typeface="Arial" panose="020B0604020202020204" pitchFamily="34" charset="0"/>
                <a:cs typeface="Arial" panose="020B0604020202020204" pitchFamily="34" charset="0"/>
              </a:rPr>
              <a:t>2Cu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7</a:t>
            </a:r>
            <a:r>
              <a:rPr lang="cs-CZ" sz="2000" dirty="0">
                <a:latin typeface="Arial" panose="020B0604020202020204" pitchFamily="34" charset="0"/>
                <a:cs typeface="Arial" panose="020B0604020202020204" pitchFamily="34" charset="0"/>
              </a:rPr>
              <a:t> → CuSO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SO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br>
              <a:rPr lang="cs-CZ" sz="2000" dirty="0">
                <a:latin typeface="Arial" panose="020B0604020202020204" pitchFamily="34" charset="0"/>
                <a:cs typeface="Arial" panose="020B0604020202020204" pitchFamily="34" charset="0"/>
              </a:rPr>
            </a:b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SeO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CuSeO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SeO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t>
            </a:r>
            <a:endParaRPr lang="en-US"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 neoxidujících kyselinách se měď nerozpouští</a:t>
            </a:r>
            <a:r>
              <a:rPr lang="en-US" sz="2000" dirty="0">
                <a:latin typeface="Arial" panose="020B0604020202020204" pitchFamily="34" charset="0"/>
                <a:cs typeface="Arial" panose="020B0604020202020204" pitchFamily="34" charset="0"/>
              </a:rPr>
              <a:t>.</a:t>
            </a:r>
          </a:p>
          <a:p>
            <a:endParaRPr lang="en-US"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Měď také velmi ochotně reaguje s koncentrovanou kyselinou octovou:</a:t>
            </a:r>
          </a:p>
          <a:p>
            <a:pPr algn="ctr"/>
            <a:r>
              <a:rPr lang="cs-CZ" sz="2000" dirty="0">
                <a:latin typeface="Arial" panose="020B0604020202020204" pitchFamily="34" charset="0"/>
                <a:cs typeface="Arial" panose="020B0604020202020204" pitchFamily="34" charset="0"/>
              </a:rPr>
              <a:t>2Cu + 4CH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COOH + 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COO)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605081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66700" y="356364"/>
            <a:ext cx="8610600" cy="6145272"/>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V roztocích alkalických kyanidů se rozpouští za vývoje vodíku:</a:t>
            </a:r>
          </a:p>
          <a:p>
            <a:pPr algn="just"/>
            <a:r>
              <a:rPr lang="cs-CZ" sz="2000" dirty="0">
                <a:latin typeface="Arial" panose="020B0604020202020204" pitchFamily="34" charset="0"/>
                <a:cs typeface="Arial" panose="020B0604020202020204" pitchFamily="34" charset="0"/>
              </a:rPr>
              <a:t>2Cu + 4KCN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2K[</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(CN)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+ 2KOH + H</a:t>
            </a:r>
            <a:r>
              <a:rPr lang="cs-CZ" sz="2000" baseline="-25000" dirty="0">
                <a:latin typeface="Arial" panose="020B0604020202020204" pitchFamily="34" charset="0"/>
                <a:cs typeface="Arial" panose="020B0604020202020204" pitchFamily="34" charset="0"/>
              </a:rPr>
              <a:t>2</a:t>
            </a:r>
            <a:endParaRPr lang="en-US" sz="2000" baseline="-25000" dirty="0">
              <a:latin typeface="Arial" panose="020B0604020202020204" pitchFamily="34" charset="0"/>
              <a:cs typeface="Arial" panose="020B0604020202020204" pitchFamily="34" charset="0"/>
            </a:endParaRPr>
          </a:p>
          <a:p>
            <a:pPr algn="just"/>
            <a:endParaRPr lang="en-US" sz="2000" baseline="-25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Ve sloučeninách vystupuje měď v oxidačních stavech I, II a III. </a:t>
            </a:r>
            <a:endParaRPr lang="en-US"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Mezi sloučeniny </a:t>
            </a:r>
            <a:r>
              <a:rPr lang="cs-CZ" sz="2000" b="1" dirty="0">
                <a:latin typeface="Arial" panose="020B0604020202020204" pitchFamily="34" charset="0"/>
                <a:cs typeface="Arial" panose="020B0604020202020204" pitchFamily="34" charset="0"/>
              </a:rPr>
              <a:t>jednomocné mědi </a:t>
            </a:r>
            <a:r>
              <a:rPr lang="cs-CZ" sz="2000" dirty="0">
                <a:latin typeface="Arial" panose="020B0604020202020204" pitchFamily="34" charset="0"/>
                <a:cs typeface="Arial" panose="020B0604020202020204" pitchFamily="34" charset="0"/>
              </a:rPr>
              <a:t>patří např. červený zásaditý oxid měďný 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sulfid měďný 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kyanid měďný </a:t>
            </a:r>
            <a:r>
              <a:rPr lang="cs-CZ" sz="2000" dirty="0" err="1">
                <a:latin typeface="Arial" panose="020B0604020202020204" pitchFamily="34" charset="0"/>
                <a:cs typeface="Arial" panose="020B0604020202020204" pitchFamily="34" charset="0"/>
              </a:rPr>
              <a:t>CuCN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thiokyanatan</a:t>
            </a:r>
            <a:r>
              <a:rPr lang="cs-CZ" sz="2000" dirty="0">
                <a:latin typeface="Arial" panose="020B0604020202020204" pitchFamily="34" charset="0"/>
                <a:cs typeface="Arial" panose="020B0604020202020204" pitchFamily="34" charset="0"/>
              </a:rPr>
              <a:t> měďný </a:t>
            </a:r>
            <a:r>
              <a:rPr lang="cs-CZ" sz="2000" dirty="0" err="1">
                <a:latin typeface="Arial" panose="020B0604020202020204" pitchFamily="34" charset="0"/>
                <a:cs typeface="Arial" panose="020B0604020202020204" pitchFamily="34" charset="0"/>
              </a:rPr>
              <a:t>CuSCN</a:t>
            </a:r>
            <a:r>
              <a:rPr lang="cs-CZ" sz="2000" dirty="0">
                <a:latin typeface="Arial" panose="020B0604020202020204" pitchFamily="34" charset="0"/>
                <a:cs typeface="Arial" panose="020B0604020202020204" pitchFamily="34" charset="0"/>
              </a:rPr>
              <a:t> a halogenidy. Jednomocná měď vytváří četné komplexní sloučeniny obvykle s koordinačním číslem 2</a:t>
            </a:r>
            <a:r>
              <a:rPr lang="en-US" sz="2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r>
              <a:rPr lang="en-US" sz="2000" b="1"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Trojmocná měď</a:t>
            </a:r>
            <a:r>
              <a:rPr lang="cs-CZ" sz="2000" dirty="0">
                <a:latin typeface="Arial" panose="020B0604020202020204" pitchFamily="34" charset="0"/>
                <a:cs typeface="Arial" panose="020B0604020202020204" pitchFamily="34" charset="0"/>
              </a:rPr>
              <a:t> se vyskytuje pouze v několika sloučeninách, např. v oxidu </a:t>
            </a:r>
            <a:r>
              <a:rPr lang="cs-CZ" sz="2000" dirty="0" err="1">
                <a:latin typeface="Arial" panose="020B0604020202020204" pitchFamily="34" charset="0"/>
                <a:cs typeface="Arial" panose="020B0604020202020204" pitchFamily="34" charset="0"/>
              </a:rPr>
              <a:t>měditém</a:t>
            </a:r>
            <a:r>
              <a:rPr lang="cs-CZ" sz="2000" dirty="0">
                <a:latin typeface="Arial" panose="020B0604020202020204" pitchFamily="34" charset="0"/>
                <a:cs typeface="Arial" panose="020B0604020202020204" pitchFamily="34" charset="0"/>
              </a:rPr>
              <a:t> 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nebo v komplexní soli </a:t>
            </a:r>
            <a:r>
              <a:rPr lang="cs-CZ" sz="2000" dirty="0" err="1">
                <a:latin typeface="Arial" panose="020B0604020202020204" pitchFamily="34" charset="0"/>
                <a:cs typeface="Arial" panose="020B0604020202020204" pitchFamily="34" charset="0"/>
              </a:rPr>
              <a:t>hexafluoroměditanu</a:t>
            </a:r>
            <a:r>
              <a:rPr lang="cs-CZ" sz="2000" dirty="0">
                <a:latin typeface="Arial" panose="020B0604020202020204" pitchFamily="34" charset="0"/>
                <a:cs typeface="Arial" panose="020B0604020202020204" pitchFamily="34" charset="0"/>
              </a:rPr>
              <a:t> draselném K</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[CuF</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trojmocná měď vytváří také </a:t>
            </a:r>
            <a:r>
              <a:rPr lang="cs-CZ" sz="2000" dirty="0" err="1">
                <a:latin typeface="Arial" panose="020B0604020202020204" pitchFamily="34" charset="0"/>
                <a:cs typeface="Arial" panose="020B0604020202020204" pitchFamily="34" charset="0"/>
              </a:rPr>
              <a:t>měditany</a:t>
            </a:r>
            <a:r>
              <a:rPr lang="cs-CZ" sz="2000" dirty="0">
                <a:latin typeface="Arial" panose="020B0604020202020204" pitchFamily="34" charset="0"/>
                <a:cs typeface="Arial" panose="020B0604020202020204" pitchFamily="34" charset="0"/>
              </a:rPr>
              <a:t> [CuO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Všechny </a:t>
            </a:r>
            <a:r>
              <a:rPr lang="cs-CZ" sz="2000" u="sng" dirty="0">
                <a:latin typeface="Arial" panose="020B0604020202020204" pitchFamily="34" charset="0"/>
                <a:cs typeface="Arial" panose="020B0604020202020204" pitchFamily="34" charset="0"/>
              </a:rPr>
              <a:t>sloučeniny trojmocné mědi jsou nestabilní</a:t>
            </a:r>
            <a:r>
              <a:rPr lang="cs-CZ" sz="2000" dirty="0">
                <a:latin typeface="Arial" panose="020B0604020202020204" pitchFamily="34" charset="0"/>
                <a:cs typeface="Arial" panose="020B0604020202020204" pitchFamily="34" charset="0"/>
              </a:rPr>
              <a:t> a snadno se redukují na sloučeniny měďnaté.</a:t>
            </a:r>
          </a:p>
          <a:p>
            <a:pPr algn="just"/>
            <a:endParaRPr lang="cs-CZ"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Sloučeniny </a:t>
            </a:r>
            <a:r>
              <a:rPr lang="cs-CZ" sz="2000" b="1" dirty="0">
                <a:latin typeface="Arial" panose="020B0604020202020204" pitchFamily="34" charset="0"/>
                <a:cs typeface="Arial" panose="020B0604020202020204" pitchFamily="34" charset="0"/>
              </a:rPr>
              <a:t>mědi v oxidačním stavu II </a:t>
            </a:r>
            <a:r>
              <a:rPr lang="cs-CZ" sz="2000" dirty="0">
                <a:latin typeface="Arial" panose="020B0604020202020204" pitchFamily="34" charset="0"/>
                <a:cs typeface="Arial" panose="020B0604020202020204" pitchFamily="34" charset="0"/>
              </a:rPr>
              <a:t>jsou nejrozšířenější. Vodné roztoky měďnatých solí jsou </a:t>
            </a:r>
            <a:r>
              <a:rPr lang="cs-CZ" sz="2000" u="sng" dirty="0">
                <a:latin typeface="Arial" panose="020B0604020202020204" pitchFamily="34" charset="0"/>
                <a:cs typeface="Arial" panose="020B0604020202020204" pitchFamily="34" charset="0"/>
              </a:rPr>
              <a:t>modré</a:t>
            </a:r>
            <a:r>
              <a:rPr lang="cs-CZ" sz="2000" dirty="0">
                <a:latin typeface="Arial" panose="020B0604020202020204" pitchFamily="34" charset="0"/>
                <a:cs typeface="Arial" panose="020B0604020202020204" pitchFamily="34" charset="0"/>
              </a:rPr>
              <a:t>, modré zbarvení způsobuje vzniklý </a:t>
            </a:r>
            <a:r>
              <a:rPr lang="cs-CZ" sz="2000" dirty="0" err="1">
                <a:latin typeface="Arial" panose="020B0604020202020204" pitchFamily="34" charset="0"/>
                <a:cs typeface="Arial" panose="020B0604020202020204" pitchFamily="34" charset="0"/>
              </a:rPr>
              <a:t>tetraaquaměďnatý</a:t>
            </a:r>
            <a:r>
              <a:rPr lang="cs-CZ" sz="2000" dirty="0">
                <a:latin typeface="Arial" panose="020B0604020202020204" pitchFamily="34" charset="0"/>
                <a:cs typeface="Arial" panose="020B0604020202020204" pitchFamily="34" charset="0"/>
              </a:rPr>
              <a:t> iont [</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výjimku tvoří hnědý roztok chloridu a bromidu.</a:t>
            </a:r>
            <a:r>
              <a:rPr lang="en-US" sz="2000" dirty="0">
                <a:latin typeface="Arial" panose="020B0604020202020204" pitchFamily="34" charset="0"/>
                <a:cs typeface="Arial" panose="020B0604020202020204" pitchFamily="34" charset="0"/>
              </a:rPr>
              <a:t> K</a:t>
            </a:r>
            <a:r>
              <a:rPr lang="cs-CZ" sz="2000" dirty="0" err="1">
                <a:latin typeface="Arial" panose="020B0604020202020204" pitchFamily="34" charset="0"/>
                <a:cs typeface="Arial" panose="020B0604020202020204" pitchFamily="34" charset="0"/>
              </a:rPr>
              <a:t>omplexní</a:t>
            </a:r>
            <a:r>
              <a:rPr lang="cs-CZ" sz="2000" dirty="0">
                <a:latin typeface="Arial" panose="020B0604020202020204" pitchFamily="34" charset="0"/>
                <a:cs typeface="Arial" panose="020B0604020202020204" pitchFamily="34" charset="0"/>
              </a:rPr>
              <a:t> sloučeniny dvoumocné mědi jsou většinou charakterizovány koordinačním číslem 4.</a:t>
            </a:r>
          </a:p>
        </p:txBody>
      </p:sp>
    </p:spTree>
    <p:extLst>
      <p:ext uri="{BB962C8B-B14F-4D97-AF65-F5344CB8AC3E}">
        <p14:creationId xmlns:p14="http://schemas.microsoft.com/office/powerpoint/2010/main" val="15711139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DD01C6FD-5E3D-43B5-A88E-AA4CD87EE04B}"/>
              </a:ext>
            </a:extLst>
          </p:cNvPr>
          <p:cNvPicPr>
            <a:picLocks noChangeAspect="1"/>
          </p:cNvPicPr>
          <p:nvPr/>
        </p:nvPicPr>
        <p:blipFill>
          <a:blip r:embed="rId2"/>
          <a:stretch>
            <a:fillRect/>
          </a:stretch>
        </p:blipFill>
        <p:spPr>
          <a:xfrm>
            <a:off x="1295400" y="1815530"/>
            <a:ext cx="5836540" cy="4648200"/>
          </a:xfrm>
          <a:prstGeom prst="rect">
            <a:avLst/>
          </a:prstGeom>
        </p:spPr>
      </p:pic>
      <p:sp>
        <p:nvSpPr>
          <p:cNvPr id="7" name="TextovéPole 6">
            <a:extLst>
              <a:ext uri="{FF2B5EF4-FFF2-40B4-BE49-F238E27FC236}">
                <a16:creationId xmlns:a16="http://schemas.microsoft.com/office/drawing/2014/main" id="{F82819D4-5F6A-45E8-9C24-6439E188A5EB}"/>
              </a:ext>
            </a:extLst>
          </p:cNvPr>
          <p:cNvSpPr txBox="1"/>
          <p:nvPr/>
        </p:nvSpPr>
        <p:spPr>
          <a:xfrm>
            <a:off x="266700" y="398122"/>
            <a:ext cx="8610600" cy="1015663"/>
          </a:xfrm>
          <a:prstGeom prst="rect">
            <a:avLst/>
          </a:prstGeom>
          <a:noFill/>
        </p:spPr>
        <p:txBody>
          <a:bodyPr wrap="square">
            <a:spAutoFit/>
          </a:bodyPr>
          <a:lstStyle/>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Oxid měďnatý i hydroxid měďnatý vykazují </a:t>
            </a:r>
            <a:r>
              <a:rPr lang="cs-CZ" sz="2000" u="sng" dirty="0">
                <a:latin typeface="Arial" panose="020B0604020202020204" pitchFamily="34" charset="0"/>
                <a:cs typeface="Arial" panose="020B0604020202020204" pitchFamily="34" charset="0"/>
              </a:rPr>
              <a:t>amfoterní vlastnosti</a:t>
            </a:r>
            <a:r>
              <a:rPr lang="cs-CZ" sz="2000" dirty="0">
                <a:latin typeface="Arial" panose="020B0604020202020204" pitchFamily="34" charset="0"/>
                <a:cs typeface="Arial" panose="020B0604020202020204" pitchFamily="34" charset="0"/>
              </a:rPr>
              <a:t>, s kyselinami reagují za vzniku měďnaté soli, s hydroxidy alkalických kovů tvoří alkalické </a:t>
            </a:r>
            <a:r>
              <a:rPr lang="cs-CZ" sz="2000" dirty="0" err="1">
                <a:latin typeface="Arial" panose="020B0604020202020204" pitchFamily="34" charset="0"/>
                <a:cs typeface="Arial" panose="020B0604020202020204" pitchFamily="34" charset="0"/>
              </a:rPr>
              <a:t>tetrahydroxoměďnatany</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602688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18872" y="228600"/>
            <a:ext cx="8610600" cy="1323439"/>
          </a:xfrm>
          <a:prstGeom prst="rect">
            <a:avLst/>
          </a:prstGeom>
        </p:spPr>
        <p:txBody>
          <a:bodyPr wrap="square">
            <a:spAutoFit/>
          </a:bodyPr>
          <a:lstStyle/>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 přírodě se měď vzácně nalézá ryzí, běžnější je její výskyt v nerostech.</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Mezi sulfidické měděné rudy patří </a:t>
            </a:r>
            <a:r>
              <a:rPr lang="cs-CZ" sz="2000" b="1" dirty="0">
                <a:latin typeface="Arial" panose="020B0604020202020204" pitchFamily="34" charset="0"/>
                <a:cs typeface="Arial" panose="020B0604020202020204" pitchFamily="34" charset="0"/>
              </a:rPr>
              <a:t>chalkopyrit</a:t>
            </a:r>
            <a:r>
              <a:rPr lang="cs-CZ" sz="2000" dirty="0">
                <a:latin typeface="Arial" panose="020B0604020202020204" pitchFamily="34" charset="0"/>
                <a:cs typeface="Arial" panose="020B0604020202020204" pitchFamily="34" charset="0"/>
              </a:rPr>
              <a:t> CuFeS</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Cu</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FeS</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chalkosin</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(leštěnec měděný)</a:t>
            </a:r>
            <a:r>
              <a:rPr lang="cs-CZ" sz="2000" dirty="0">
                <a:latin typeface="Arial" panose="020B0604020202020204" pitchFamily="34" charset="0"/>
                <a:cs typeface="Arial" panose="020B0604020202020204" pitchFamily="34" charset="0"/>
              </a:rPr>
              <a:t> 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a:t>
            </a:r>
            <a:r>
              <a:rPr lang="cs-CZ" sz="2000" b="1" dirty="0">
                <a:latin typeface="Arial" panose="020B0604020202020204" pitchFamily="34" charset="0"/>
                <a:cs typeface="Arial" panose="020B0604020202020204" pitchFamily="34" charset="0"/>
              </a:rPr>
              <a:t>kuprit</a:t>
            </a:r>
            <a:r>
              <a:rPr lang="cs-CZ" sz="2000" dirty="0">
                <a:latin typeface="Arial" panose="020B0604020202020204" pitchFamily="34" charset="0"/>
                <a:cs typeface="Arial" panose="020B0604020202020204" pitchFamily="34" charset="0"/>
              </a:rPr>
              <a:t> 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t>
            </a:r>
            <a:r>
              <a:rPr lang="cs-CZ" sz="2000" b="1" dirty="0">
                <a:latin typeface="Arial" panose="020B0604020202020204" pitchFamily="34" charset="0"/>
                <a:cs typeface="Arial" panose="020B0604020202020204" pitchFamily="34" charset="0"/>
              </a:rPr>
              <a:t>malachit</a:t>
            </a:r>
            <a:r>
              <a:rPr lang="cs-CZ" sz="2000" dirty="0">
                <a:latin typeface="Arial" panose="020B0604020202020204" pitchFamily="34" charset="0"/>
                <a:cs typeface="Arial" panose="020B0604020202020204" pitchFamily="34" charset="0"/>
              </a:rPr>
              <a:t> CuCO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·Cu(OH)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azurit</a:t>
            </a:r>
            <a:r>
              <a:rPr lang="cs-CZ" sz="2000" dirty="0">
                <a:latin typeface="Arial" panose="020B0604020202020204" pitchFamily="34" charset="0"/>
                <a:cs typeface="Arial" panose="020B0604020202020204" pitchFamily="34" charset="0"/>
              </a:rPr>
              <a:t> 2CuCO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·Cu(OH)</a:t>
            </a:r>
            <a:r>
              <a:rPr lang="cs-CZ"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sp>
        <p:nvSpPr>
          <p:cNvPr id="6" name="Obdélník 5"/>
          <p:cNvSpPr/>
          <p:nvPr/>
        </p:nvSpPr>
        <p:spPr>
          <a:xfrm>
            <a:off x="175908" y="5347655"/>
            <a:ext cx="8815692" cy="1323439"/>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Pyrometalurgická výroba</a:t>
            </a:r>
          </a:p>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Průmyslová výroba surové mědi z bohatých sulfidických rud se provádí pyrometalurgickým způsobem, který spočívá v oxidačním pražení sulfidových rud, při kterém se sulfidy mědi přemění na oxidy. </a:t>
            </a:r>
            <a:endParaRPr lang="en-US" sz="2000" dirty="0">
              <a:latin typeface="Arial" panose="020B0604020202020204" pitchFamily="34" charset="0"/>
              <a:cs typeface="Arial" panose="020B0604020202020204" pitchFamily="34" charset="0"/>
            </a:endParaRPr>
          </a:p>
        </p:txBody>
      </p:sp>
      <p:pic>
        <p:nvPicPr>
          <p:cNvPr id="3" name="Obrázek 2">
            <a:extLst>
              <a:ext uri="{FF2B5EF4-FFF2-40B4-BE49-F238E27FC236}">
                <a16:creationId xmlns:a16="http://schemas.microsoft.com/office/drawing/2014/main" id="{52F184F2-63CC-4616-9080-6C9CBDDCFB55}"/>
              </a:ext>
            </a:extLst>
          </p:cNvPr>
          <p:cNvPicPr>
            <a:picLocks noChangeAspect="1"/>
          </p:cNvPicPr>
          <p:nvPr/>
        </p:nvPicPr>
        <p:blipFill>
          <a:blip r:embed="rId2"/>
          <a:stretch>
            <a:fillRect/>
          </a:stretch>
        </p:blipFill>
        <p:spPr>
          <a:xfrm>
            <a:off x="246270" y="2057400"/>
            <a:ext cx="2143420" cy="1466850"/>
          </a:xfrm>
          <a:prstGeom prst="rect">
            <a:avLst/>
          </a:prstGeom>
        </p:spPr>
      </p:pic>
      <p:sp>
        <p:nvSpPr>
          <p:cNvPr id="7" name="TextovéPole 6">
            <a:extLst>
              <a:ext uri="{FF2B5EF4-FFF2-40B4-BE49-F238E27FC236}">
                <a16:creationId xmlns:a16="http://schemas.microsoft.com/office/drawing/2014/main" id="{0E3442A1-E0AA-49B7-BC97-7EE5C8595DCD}"/>
              </a:ext>
            </a:extLst>
          </p:cNvPr>
          <p:cNvSpPr txBox="1"/>
          <p:nvPr/>
        </p:nvSpPr>
        <p:spPr>
          <a:xfrm>
            <a:off x="609600" y="3572467"/>
            <a:ext cx="1524000" cy="338554"/>
          </a:xfrm>
          <a:prstGeom prst="rect">
            <a:avLst/>
          </a:prstGeom>
          <a:noFill/>
        </p:spPr>
        <p:txBody>
          <a:bodyPr wrap="square">
            <a:spAutoFit/>
          </a:bodyPr>
          <a:lstStyle/>
          <a:p>
            <a:r>
              <a:rPr lang="cs-CZ" sz="1600" dirty="0">
                <a:latin typeface="Arial" panose="020B0604020202020204" pitchFamily="34" charset="0"/>
                <a:cs typeface="Arial" panose="020B0604020202020204" pitchFamily="34" charset="0"/>
              </a:rPr>
              <a:t>chalkopyrit</a:t>
            </a:r>
            <a:endParaRPr lang="cs-CZ" sz="1600" dirty="0"/>
          </a:p>
        </p:txBody>
      </p:sp>
      <p:pic>
        <p:nvPicPr>
          <p:cNvPr id="4098" name="Picture 2" descr="Malachite Healing Crystal ~55mm">
            <a:extLst>
              <a:ext uri="{FF2B5EF4-FFF2-40B4-BE49-F238E27FC236}">
                <a16:creationId xmlns:a16="http://schemas.microsoft.com/office/drawing/2014/main" id="{0C0B5D9B-2850-4277-9576-66530ADF29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3107" y="1913690"/>
            <a:ext cx="1676400" cy="16764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42028F11-79CF-4643-892A-A8C8A9986ECA}"/>
              </a:ext>
            </a:extLst>
          </p:cNvPr>
          <p:cNvSpPr txBox="1"/>
          <p:nvPr/>
        </p:nvSpPr>
        <p:spPr>
          <a:xfrm>
            <a:off x="2819400" y="3541689"/>
            <a:ext cx="1281701" cy="338554"/>
          </a:xfrm>
          <a:prstGeom prst="rect">
            <a:avLst/>
          </a:prstGeom>
          <a:noFill/>
        </p:spPr>
        <p:txBody>
          <a:bodyPr wrap="square">
            <a:spAutoFit/>
          </a:bodyPr>
          <a:lstStyle/>
          <a:p>
            <a:r>
              <a:rPr lang="cs-CZ" sz="1600" dirty="0">
                <a:latin typeface="Arial" panose="020B0604020202020204" pitchFamily="34" charset="0"/>
                <a:cs typeface="Arial" panose="020B0604020202020204" pitchFamily="34" charset="0"/>
              </a:rPr>
              <a:t>malachit</a:t>
            </a:r>
            <a:endParaRPr lang="cs-CZ" sz="1600" dirty="0"/>
          </a:p>
        </p:txBody>
      </p:sp>
      <p:pic>
        <p:nvPicPr>
          <p:cNvPr id="11" name="Obrázek 10">
            <a:extLst>
              <a:ext uri="{FF2B5EF4-FFF2-40B4-BE49-F238E27FC236}">
                <a16:creationId xmlns:a16="http://schemas.microsoft.com/office/drawing/2014/main" id="{209F42F1-B44E-4B53-8566-B7FD652B0ED4}"/>
              </a:ext>
            </a:extLst>
          </p:cNvPr>
          <p:cNvPicPr>
            <a:picLocks noChangeAspect="1"/>
          </p:cNvPicPr>
          <p:nvPr/>
        </p:nvPicPr>
        <p:blipFill>
          <a:blip r:embed="rId4"/>
          <a:stretch>
            <a:fillRect/>
          </a:stretch>
        </p:blipFill>
        <p:spPr>
          <a:xfrm>
            <a:off x="4186203" y="1816007"/>
            <a:ext cx="1930013" cy="1725682"/>
          </a:xfrm>
          <a:prstGeom prst="rect">
            <a:avLst/>
          </a:prstGeom>
        </p:spPr>
      </p:pic>
      <p:sp>
        <p:nvSpPr>
          <p:cNvPr id="14" name="TextovéPole 13">
            <a:extLst>
              <a:ext uri="{FF2B5EF4-FFF2-40B4-BE49-F238E27FC236}">
                <a16:creationId xmlns:a16="http://schemas.microsoft.com/office/drawing/2014/main" id="{E92A40D2-C99B-45A8-8969-3336AEA3FD10}"/>
              </a:ext>
            </a:extLst>
          </p:cNvPr>
          <p:cNvSpPr txBox="1"/>
          <p:nvPr/>
        </p:nvSpPr>
        <p:spPr>
          <a:xfrm>
            <a:off x="4822431" y="3508925"/>
            <a:ext cx="896418" cy="338554"/>
          </a:xfrm>
          <a:prstGeom prst="rect">
            <a:avLst/>
          </a:prstGeom>
          <a:noFill/>
        </p:spPr>
        <p:txBody>
          <a:bodyPr wrap="square">
            <a:spAutoFit/>
          </a:bodyPr>
          <a:lstStyle/>
          <a:p>
            <a:r>
              <a:rPr lang="cs-CZ" sz="1600" dirty="0">
                <a:latin typeface="Arial" panose="020B0604020202020204" pitchFamily="34" charset="0"/>
                <a:cs typeface="Arial" panose="020B0604020202020204" pitchFamily="34" charset="0"/>
              </a:rPr>
              <a:t>azurit</a:t>
            </a:r>
            <a:endParaRPr lang="cs-CZ" sz="1600" dirty="0"/>
          </a:p>
        </p:txBody>
      </p:sp>
      <p:pic>
        <p:nvPicPr>
          <p:cNvPr id="15" name="Obrázek 14">
            <a:extLst>
              <a:ext uri="{FF2B5EF4-FFF2-40B4-BE49-F238E27FC236}">
                <a16:creationId xmlns:a16="http://schemas.microsoft.com/office/drawing/2014/main" id="{AE1F6BFB-F13A-4E7B-A253-4AFF6A72198E}"/>
              </a:ext>
            </a:extLst>
          </p:cNvPr>
          <p:cNvPicPr>
            <a:picLocks noChangeAspect="1"/>
          </p:cNvPicPr>
          <p:nvPr/>
        </p:nvPicPr>
        <p:blipFill>
          <a:blip r:embed="rId5"/>
          <a:stretch>
            <a:fillRect/>
          </a:stretch>
        </p:blipFill>
        <p:spPr>
          <a:xfrm>
            <a:off x="4385351" y="3973492"/>
            <a:ext cx="1531715" cy="1440947"/>
          </a:xfrm>
          <a:prstGeom prst="rect">
            <a:avLst/>
          </a:prstGeom>
        </p:spPr>
      </p:pic>
      <p:sp>
        <p:nvSpPr>
          <p:cNvPr id="16" name="Šipka: dolů 15">
            <a:extLst>
              <a:ext uri="{FF2B5EF4-FFF2-40B4-BE49-F238E27FC236}">
                <a16:creationId xmlns:a16="http://schemas.microsoft.com/office/drawing/2014/main" id="{1A8535FC-01D3-499E-BDD1-37F52543A1B1}"/>
              </a:ext>
            </a:extLst>
          </p:cNvPr>
          <p:cNvSpPr/>
          <p:nvPr/>
        </p:nvSpPr>
        <p:spPr>
          <a:xfrm>
            <a:off x="1143000" y="4114800"/>
            <a:ext cx="152400" cy="11583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8" name="Obrázek 17">
            <a:extLst>
              <a:ext uri="{FF2B5EF4-FFF2-40B4-BE49-F238E27FC236}">
                <a16:creationId xmlns:a16="http://schemas.microsoft.com/office/drawing/2014/main" id="{E8179A4F-8CB3-41FE-BFBC-2FD4FF42DA54}"/>
              </a:ext>
            </a:extLst>
          </p:cNvPr>
          <p:cNvPicPr>
            <a:picLocks noChangeAspect="1"/>
          </p:cNvPicPr>
          <p:nvPr/>
        </p:nvPicPr>
        <p:blipFill>
          <a:blip r:embed="rId6"/>
          <a:stretch>
            <a:fillRect/>
          </a:stretch>
        </p:blipFill>
        <p:spPr>
          <a:xfrm>
            <a:off x="6248400" y="1816007"/>
            <a:ext cx="2695352" cy="1680181"/>
          </a:xfrm>
          <a:prstGeom prst="rect">
            <a:avLst/>
          </a:prstGeom>
        </p:spPr>
      </p:pic>
      <p:sp>
        <p:nvSpPr>
          <p:cNvPr id="21" name="TextovéPole 20">
            <a:extLst>
              <a:ext uri="{FF2B5EF4-FFF2-40B4-BE49-F238E27FC236}">
                <a16:creationId xmlns:a16="http://schemas.microsoft.com/office/drawing/2014/main" id="{269981EF-1BAF-46A1-BC18-C85AE48C928B}"/>
              </a:ext>
            </a:extLst>
          </p:cNvPr>
          <p:cNvSpPr txBox="1"/>
          <p:nvPr/>
        </p:nvSpPr>
        <p:spPr>
          <a:xfrm>
            <a:off x="7086600" y="3557629"/>
            <a:ext cx="896418" cy="338554"/>
          </a:xfrm>
          <a:prstGeom prst="rect">
            <a:avLst/>
          </a:prstGeom>
          <a:noFill/>
        </p:spPr>
        <p:txBody>
          <a:bodyPr wrap="square">
            <a:spAutoFit/>
          </a:bodyPr>
          <a:lstStyle/>
          <a:p>
            <a:r>
              <a:rPr lang="cs-CZ" sz="1600" dirty="0">
                <a:latin typeface="Arial" panose="020B0604020202020204" pitchFamily="34" charset="0"/>
                <a:cs typeface="Arial" panose="020B0604020202020204" pitchFamily="34" charset="0"/>
              </a:rPr>
              <a:t>kuprit</a:t>
            </a:r>
            <a:endParaRPr lang="cs-CZ" sz="1600" dirty="0"/>
          </a:p>
        </p:txBody>
      </p:sp>
    </p:spTree>
    <p:extLst>
      <p:ext uri="{BB962C8B-B14F-4D97-AF65-F5344CB8AC3E}">
        <p14:creationId xmlns:p14="http://schemas.microsoft.com/office/powerpoint/2010/main" val="17681122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4300" y="3581400"/>
            <a:ext cx="8915400" cy="3170099"/>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Při tavení reagují oxidy mědi se sulfidy železa, měď ve formě 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přechází do kamínku, železo jako </a:t>
            </a:r>
            <a:r>
              <a:rPr lang="cs-CZ" sz="2000" dirty="0" err="1">
                <a:latin typeface="Arial" panose="020B0604020202020204" pitchFamily="34" charset="0"/>
                <a:cs typeface="Arial" panose="020B0604020202020204" pitchFamily="34" charset="0"/>
              </a:rPr>
              <a:t>FeO</a:t>
            </a:r>
            <a:r>
              <a:rPr lang="cs-CZ" sz="2000" dirty="0">
                <a:latin typeface="Arial" panose="020B0604020202020204" pitchFamily="34" charset="0"/>
                <a:cs typeface="Arial" panose="020B0604020202020204" pitchFamily="34" charset="0"/>
              </a:rPr>
              <a:t> přechází do strusky:</a:t>
            </a:r>
          </a:p>
          <a:p>
            <a:pPr algn="ctr"/>
            <a:r>
              <a:rPr lang="cs-CZ" sz="2000" dirty="0">
                <a:latin typeface="Arial" panose="020B0604020202020204" pitchFamily="34" charset="0"/>
                <a:cs typeface="Arial" panose="020B0604020202020204" pitchFamily="34" charset="0"/>
              </a:rPr>
              <a:t>2CuO + 2FeS</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+ 2FeS + SO</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a:t>
            </a:r>
            <a:r>
              <a:rPr lang="cs-CZ" sz="2000" dirty="0" err="1">
                <a:latin typeface="Arial" panose="020B0604020202020204" pitchFamily="34" charset="0"/>
                <a:cs typeface="Arial" panose="020B0604020202020204" pitchFamily="34" charset="0"/>
              </a:rPr>
              <a:t>FeS</a:t>
            </a:r>
            <a:r>
              <a:rPr lang="cs-CZ" sz="2000" dirty="0">
                <a:latin typeface="Arial" panose="020B0604020202020204" pitchFamily="34" charset="0"/>
                <a:cs typeface="Arial" panose="020B0604020202020204" pitchFamily="34" charset="0"/>
              </a:rPr>
              <a:t> → 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 </a:t>
            </a:r>
            <a:r>
              <a:rPr lang="cs-CZ" sz="2000" dirty="0" err="1">
                <a:latin typeface="Arial" panose="020B0604020202020204" pitchFamily="34" charset="0"/>
                <a:cs typeface="Arial" panose="020B0604020202020204" pitchFamily="34" charset="0"/>
              </a:rPr>
              <a:t>FeO</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Roztavený kamínek s vysokým obsahem sulfidu měďného se oxiduje pomocí vzduchu nebo kyslíku v různých typech konvertorů. V konvertoru probíhají postupně následující reakce:</a:t>
            </a:r>
          </a:p>
          <a:p>
            <a:pPr algn="ctr"/>
            <a:r>
              <a:rPr lang="cs-CZ" sz="2000" dirty="0">
                <a:latin typeface="Arial" panose="020B0604020202020204" pitchFamily="34" charset="0"/>
                <a:cs typeface="Arial" panose="020B0604020202020204" pitchFamily="34" charset="0"/>
              </a:rPr>
              <a:t>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 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2Cu + SO</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2Cu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+ 3O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+ 2SO</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+ 2Cu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6Cu + SO</a:t>
            </a:r>
            <a:r>
              <a:rPr lang="cs-CZ" sz="2000" baseline="-25000" dirty="0">
                <a:latin typeface="Arial" panose="020B0604020202020204" pitchFamily="34" charset="0"/>
                <a:cs typeface="Arial" panose="020B0604020202020204" pitchFamily="34" charset="0"/>
              </a:rPr>
              <a:t>2</a:t>
            </a:r>
            <a:endParaRPr lang="en-US" sz="2000" baseline="-25000" dirty="0">
              <a:latin typeface="Arial" panose="020B0604020202020204" pitchFamily="34" charset="0"/>
              <a:cs typeface="Arial" panose="020B0604020202020204" pitchFamily="34" charset="0"/>
            </a:endParaRPr>
          </a:p>
        </p:txBody>
      </p:sp>
      <p:sp>
        <p:nvSpPr>
          <p:cNvPr id="3" name="Obdélník 2">
            <a:extLst>
              <a:ext uri="{FF2B5EF4-FFF2-40B4-BE49-F238E27FC236}">
                <a16:creationId xmlns:a16="http://schemas.microsoft.com/office/drawing/2014/main" id="{2CFF72BE-F0AF-4D6C-A397-F8BBA9FCC9A8}"/>
              </a:ext>
            </a:extLst>
          </p:cNvPr>
          <p:cNvSpPr/>
          <p:nvPr/>
        </p:nvSpPr>
        <p:spPr>
          <a:xfrm>
            <a:off x="114300" y="258901"/>
            <a:ext cx="8915400" cy="3170099"/>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Pražení se provádí ne</a:t>
            </a:r>
            <a:r>
              <a:rPr lang="en-US" sz="2000" dirty="0">
                <a:latin typeface="Arial" panose="020B0604020202020204" pitchFamily="34" charset="0"/>
                <a:cs typeface="Arial" panose="020B0604020202020204" pitchFamily="34" charset="0"/>
              </a:rPr>
              <a:t>j</a:t>
            </a:r>
            <a:r>
              <a:rPr lang="cs-CZ" sz="2000" dirty="0">
                <a:latin typeface="Arial" panose="020B0604020202020204" pitchFamily="34" charset="0"/>
                <a:cs typeface="Arial" panose="020B0604020202020204" pitchFamily="34" charset="0"/>
              </a:rPr>
              <a:t>častěji v etážových nebo fluidních pecích při teplotách okolo 800°C, pražné plyny obsahují oxid siřičitý a slouží k výrobě kyseliny sírové nebo </a:t>
            </a:r>
            <a:r>
              <a:rPr lang="cs-CZ" sz="2000" dirty="0" err="1">
                <a:latin typeface="Arial" panose="020B0604020202020204" pitchFamily="34" charset="0"/>
                <a:cs typeface="Arial" panose="020B0604020202020204" pitchFamily="34" charset="0"/>
              </a:rPr>
              <a:t>eleme</a:t>
            </a:r>
            <a:r>
              <a:rPr lang="en-US" sz="2000" dirty="0">
                <a:latin typeface="Arial" panose="020B0604020202020204" pitchFamily="34" charset="0"/>
                <a:cs typeface="Arial" panose="020B0604020202020204" pitchFamily="34" charset="0"/>
              </a:rPr>
              <a:t>n</a:t>
            </a:r>
            <a:r>
              <a:rPr lang="cs-CZ" sz="2000" dirty="0" err="1">
                <a:latin typeface="Arial" panose="020B0604020202020204" pitchFamily="34" charset="0"/>
                <a:cs typeface="Arial" panose="020B0604020202020204" pitchFamily="34" charset="0"/>
              </a:rPr>
              <a:t>tární</a:t>
            </a:r>
            <a:r>
              <a:rPr lang="cs-CZ" sz="2000" dirty="0">
                <a:latin typeface="Arial" panose="020B0604020202020204" pitchFamily="34" charset="0"/>
                <a:cs typeface="Arial" panose="020B0604020202020204" pitchFamily="34" charset="0"/>
              </a:rPr>
              <a:t> síry. Typické sulfatační a oxidační reakce probíhající při pražení sulfidických měděných rud:</a:t>
            </a:r>
          </a:p>
          <a:p>
            <a:pPr algn="ctr"/>
            <a:r>
              <a:rPr lang="cs-CZ" sz="2000" dirty="0">
                <a:latin typeface="Arial" panose="020B0604020202020204" pitchFamily="34" charset="0"/>
                <a:cs typeface="Arial" panose="020B0604020202020204" pitchFamily="34" charset="0"/>
              </a:rPr>
              <a:t>2CuFeS</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+ 4O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CuSO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FeSO</a:t>
            </a:r>
            <a:r>
              <a:rPr lang="cs-CZ" sz="2000" baseline="-25000" dirty="0">
                <a:latin typeface="Arial" panose="020B0604020202020204" pitchFamily="34" charset="0"/>
                <a:cs typeface="Arial" panose="020B0604020202020204" pitchFamily="34" charset="0"/>
              </a:rPr>
              <a:t>4</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4CuFeS</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+ 13O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2(CuO·Fe</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+ 2CuO + 8SO</a:t>
            </a:r>
            <a:r>
              <a:rPr lang="cs-CZ" sz="2000" baseline="-25000" dirty="0">
                <a:latin typeface="Arial" panose="020B0604020202020204" pitchFamily="34" charset="0"/>
                <a:cs typeface="Arial" panose="020B0604020202020204" pitchFamily="34" charset="0"/>
              </a:rPr>
              <a:t>2</a:t>
            </a:r>
          </a:p>
          <a:p>
            <a:r>
              <a:rPr lang="cs-CZ" sz="2000" dirty="0">
                <a:latin typeface="Arial" panose="020B0604020202020204" pitchFamily="34" charset="0"/>
                <a:cs typeface="Arial" panose="020B0604020202020204" pitchFamily="34" charset="0"/>
              </a:rPr>
              <a:t>Praženec se poté taví s přísadou struskotvorných látek v různých typech nístějových, šachtových nebo elektrických pecí při teplotě 1400°C na tzv. kamínek </a:t>
            </a:r>
            <a:r>
              <a:rPr lang="cs-CZ" sz="2000" i="1" dirty="0">
                <a:latin typeface="Arial" panose="020B0604020202020204" pitchFamily="34" charset="0"/>
                <a:cs typeface="Arial" panose="020B0604020202020204" pitchFamily="34" charset="0"/>
              </a:rPr>
              <a:t>(měděný lech)</a:t>
            </a:r>
            <a:r>
              <a:rPr lang="cs-CZ" sz="2000" dirty="0">
                <a:latin typeface="Arial" panose="020B0604020202020204" pitchFamily="34" charset="0"/>
                <a:cs typeface="Arial" panose="020B0604020202020204" pitchFamily="34" charset="0"/>
              </a:rPr>
              <a:t>, který se dmýcháním vzduchu zpracovává v konvertorech na surovou měď. </a:t>
            </a:r>
          </a:p>
        </p:txBody>
      </p:sp>
    </p:spTree>
    <p:extLst>
      <p:ext uri="{BB962C8B-B14F-4D97-AF65-F5344CB8AC3E}">
        <p14:creationId xmlns:p14="http://schemas.microsoft.com/office/powerpoint/2010/main" val="41995382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0688" y="2209800"/>
            <a:ext cx="8839200" cy="4401205"/>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Hydrometalurgická výroba</a:t>
            </a:r>
          </a:p>
          <a:p>
            <a:pPr algn="just"/>
            <a:r>
              <a:rPr lang="cs-CZ" sz="2000" dirty="0">
                <a:latin typeface="Arial" panose="020B0604020202020204" pitchFamily="34" charset="0"/>
                <a:cs typeface="Arial" panose="020B0604020202020204" pitchFamily="34" charset="0"/>
              </a:rPr>
              <a:t>Chudé měděné rudy se obvykle zpracovávají hydrometalurgickými procesy, které spočívají v loužení rudy kyselinou sírovou nebo roztokem síranu železitého. Měď přejde do výluhu jako síran měďnatý, ten se zpracovává elektrolyticky nebo cementací železem. Měděné rudy s vyšším obsahem železa a vápníku se zpracovávají amoniakálním loužením pomocí roztoku hydroxidu a uhličitanu amonného za vzniku uhličitanu </a:t>
            </a:r>
            <a:r>
              <a:rPr lang="cs-CZ" sz="2000" dirty="0" err="1">
                <a:latin typeface="Arial" panose="020B0604020202020204" pitchFamily="34" charset="0"/>
                <a:cs typeface="Arial" panose="020B0604020202020204" pitchFamily="34" charset="0"/>
              </a:rPr>
              <a:t>tetraamiměďnatého</a:t>
            </a:r>
            <a:r>
              <a:rPr lang="cs-CZ" sz="2000" dirty="0">
                <a:latin typeface="Arial" panose="020B0604020202020204" pitchFamily="34" charset="0"/>
                <a:cs typeface="Arial" panose="020B0604020202020204" pitchFamily="34" charset="0"/>
              </a:rPr>
              <a:t>. Z amoniakálních výluhů se amoniak odstraní vyvařováním za sníženého tlaku při teplotě 100-135°C, měď se získává jako surový kov nebo ve formě oxidů. Při kyselém a alkalickém loužení probíhají následující reakce:</a:t>
            </a:r>
          </a:p>
          <a:p>
            <a:pPr algn="ctr"/>
            <a:r>
              <a:rPr lang="cs-CZ" sz="2000" dirty="0">
                <a:latin typeface="Arial" panose="020B0604020202020204" pitchFamily="34" charset="0"/>
                <a:cs typeface="Arial" panose="020B0604020202020204" pitchFamily="34" charset="0"/>
              </a:rPr>
              <a:t>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CuSO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 Fe</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CuS</a:t>
            </a:r>
            <a:r>
              <a:rPr lang="cs-CZ" sz="2000" dirty="0">
                <a:latin typeface="Arial" panose="020B0604020202020204" pitchFamily="34" charset="0"/>
                <a:cs typeface="Arial" panose="020B0604020202020204" pitchFamily="34" charset="0"/>
              </a:rPr>
              <a:t> + CuSO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+ 2FeSO</a:t>
            </a:r>
            <a:r>
              <a:rPr lang="cs-CZ" sz="2000" baseline="-25000" dirty="0">
                <a:latin typeface="Arial" panose="020B0604020202020204" pitchFamily="34" charset="0"/>
                <a:cs typeface="Arial" panose="020B0604020202020204" pitchFamily="34" charset="0"/>
              </a:rPr>
              <a:t>4</a:t>
            </a:r>
            <a:br>
              <a:rPr lang="cs-CZ" sz="2000" dirty="0">
                <a:latin typeface="Arial" panose="020B0604020202020204" pitchFamily="34" charset="0"/>
                <a:cs typeface="Arial" panose="020B0604020202020204" pitchFamily="34" charset="0"/>
              </a:rPr>
            </a:br>
            <a:r>
              <a:rPr lang="cs-CZ" sz="2000" dirty="0" err="1">
                <a:latin typeface="Arial" panose="020B0604020202020204" pitchFamily="34" charset="0"/>
                <a:cs typeface="Arial" panose="020B0604020202020204" pitchFamily="34" charset="0"/>
              </a:rPr>
              <a:t>CuS</a:t>
            </a:r>
            <a:r>
              <a:rPr lang="cs-CZ" sz="2000" dirty="0">
                <a:latin typeface="Arial" panose="020B0604020202020204" pitchFamily="34" charset="0"/>
                <a:cs typeface="Arial" panose="020B0604020202020204" pitchFamily="34" charset="0"/>
              </a:rPr>
              <a:t> + Fe</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CuSO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+ 2FeSO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S</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CuCO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·Cu(OH)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+ 6NH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OH + (NH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2[</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+ 8H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endParaRPr lang="en-US" sz="2000" dirty="0">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286C5AD-3AEB-4958-908A-49677682FE69}"/>
              </a:ext>
            </a:extLst>
          </p:cNvPr>
          <p:cNvSpPr txBox="1"/>
          <p:nvPr/>
        </p:nvSpPr>
        <p:spPr>
          <a:xfrm>
            <a:off x="152400" y="118408"/>
            <a:ext cx="8839200" cy="1938992"/>
          </a:xfrm>
          <a:prstGeom prst="rect">
            <a:avLst/>
          </a:prstGeom>
          <a:noFill/>
        </p:spPr>
        <p:txBody>
          <a:bodyPr wrap="square">
            <a:spAutoFit/>
          </a:bodyPr>
          <a:lstStyle/>
          <a:p>
            <a:pPr algn="just"/>
            <a:r>
              <a:rPr lang="cs-CZ" sz="2000" b="1" dirty="0">
                <a:latin typeface="Arial" panose="020B0604020202020204" pitchFamily="34" charset="0"/>
                <a:cs typeface="Arial" panose="020B0604020202020204" pitchFamily="34" charset="0"/>
              </a:rPr>
              <a:t>Postup TORCO</a:t>
            </a:r>
          </a:p>
          <a:p>
            <a:pPr algn="just"/>
            <a:r>
              <a:rPr lang="cs-CZ" sz="2000" dirty="0">
                <a:latin typeface="Arial" panose="020B0604020202020204" pitchFamily="34" charset="0"/>
                <a:cs typeface="Arial" panose="020B0604020202020204" pitchFamily="34" charset="0"/>
              </a:rPr>
              <a:t>Africké měděné </a:t>
            </a:r>
            <a:r>
              <a:rPr lang="cs-CZ" sz="2000" dirty="0" err="1">
                <a:latin typeface="Arial" panose="020B0604020202020204" pitchFamily="34" charset="0"/>
                <a:cs typeface="Arial" panose="020B0604020202020204" pitchFamily="34" charset="0"/>
              </a:rPr>
              <a:t>oxidické</a:t>
            </a:r>
            <a:r>
              <a:rPr lang="cs-CZ" sz="2000" dirty="0">
                <a:latin typeface="Arial" panose="020B0604020202020204" pitchFamily="34" charset="0"/>
                <a:cs typeface="Arial" panose="020B0604020202020204" pitchFamily="34" charset="0"/>
              </a:rPr>
              <a:t> rudy silikátového typu se zpracovávají postupem TORCO </a:t>
            </a:r>
            <a:r>
              <a:rPr lang="cs-CZ" sz="2000" i="1" dirty="0">
                <a:latin typeface="Arial" panose="020B0604020202020204" pitchFamily="34" charset="0"/>
                <a:cs typeface="Arial" panose="020B0604020202020204" pitchFamily="34" charset="0"/>
              </a:rPr>
              <a:t>(</a:t>
            </a:r>
            <a:r>
              <a:rPr lang="cs-CZ" sz="2000" i="1" dirty="0" err="1">
                <a:latin typeface="Arial" panose="020B0604020202020204" pitchFamily="34" charset="0"/>
                <a:cs typeface="Arial" panose="020B0604020202020204" pitchFamily="34" charset="0"/>
              </a:rPr>
              <a:t>Treatment</a:t>
            </a:r>
            <a:r>
              <a:rPr lang="cs-CZ" sz="2000" i="1" dirty="0">
                <a:latin typeface="Arial" panose="020B0604020202020204" pitchFamily="34" charset="0"/>
                <a:cs typeface="Arial" panose="020B0604020202020204" pitchFamily="34" charset="0"/>
              </a:rPr>
              <a:t> </a:t>
            </a:r>
            <a:r>
              <a:rPr lang="cs-CZ" sz="2000" i="1" dirty="0" err="1">
                <a:latin typeface="Arial" panose="020B0604020202020204" pitchFamily="34" charset="0"/>
                <a:cs typeface="Arial" panose="020B0604020202020204" pitchFamily="34" charset="0"/>
              </a:rPr>
              <a:t>of</a:t>
            </a:r>
            <a:r>
              <a:rPr lang="cs-CZ" sz="2000" i="1" dirty="0">
                <a:latin typeface="Arial" panose="020B0604020202020204" pitchFamily="34" charset="0"/>
                <a:cs typeface="Arial" panose="020B0604020202020204" pitchFamily="34" charset="0"/>
              </a:rPr>
              <a:t> refraktory </a:t>
            </a:r>
            <a:r>
              <a:rPr lang="cs-CZ" sz="2000" i="1" dirty="0" err="1">
                <a:latin typeface="Arial" panose="020B0604020202020204" pitchFamily="34" charset="0"/>
                <a:cs typeface="Arial" panose="020B0604020202020204" pitchFamily="34" charset="0"/>
              </a:rPr>
              <a:t>Copper</a:t>
            </a:r>
            <a:r>
              <a:rPr lang="cs-CZ" sz="2000" i="1" dirty="0">
                <a:latin typeface="Arial" panose="020B0604020202020204" pitchFamily="34" charset="0"/>
                <a:cs typeface="Arial" panose="020B0604020202020204" pitchFamily="34" charset="0"/>
              </a:rPr>
              <a:t> </a:t>
            </a:r>
            <a:r>
              <a:rPr lang="cs-CZ" sz="2000" i="1" dirty="0" err="1">
                <a:latin typeface="Arial" panose="020B0604020202020204" pitchFamily="34" charset="0"/>
                <a:cs typeface="Arial" panose="020B0604020202020204" pitchFamily="34" charset="0"/>
              </a:rPr>
              <a:t>Ores</a:t>
            </a:r>
            <a:r>
              <a:rPr lang="cs-CZ" sz="2000" i="1"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který spočívá v zahřívání jemně mleté rudy, chloridu sodného a uhlí ve fluidním reaktoru při teplotě 700-800°C, měď je vyredukována vodíkem, který v reaktoru vzniká reakcí vodní páry s uhlím.</a:t>
            </a:r>
          </a:p>
        </p:txBody>
      </p:sp>
    </p:spTree>
    <p:extLst>
      <p:ext uri="{BB962C8B-B14F-4D97-AF65-F5344CB8AC3E}">
        <p14:creationId xmlns:p14="http://schemas.microsoft.com/office/powerpoint/2010/main" val="16906012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839200" cy="6555641"/>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B</a:t>
            </a:r>
            <a:r>
              <a:rPr lang="cs-CZ" sz="2000" b="1" dirty="0" err="1">
                <a:latin typeface="Arial" panose="020B0604020202020204" pitchFamily="34" charset="0"/>
                <a:cs typeface="Arial" panose="020B0604020202020204" pitchFamily="34" charset="0"/>
              </a:rPr>
              <a:t>iologické</a:t>
            </a:r>
            <a:r>
              <a:rPr lang="cs-CZ" sz="2000" b="1" dirty="0">
                <a:latin typeface="Arial" panose="020B0604020202020204" pitchFamily="34" charset="0"/>
                <a:cs typeface="Arial" panose="020B0604020202020204" pitchFamily="34" charset="0"/>
              </a:rPr>
              <a:t> loužení </a:t>
            </a:r>
            <a:r>
              <a:rPr lang="cs-CZ" sz="2000" i="1" dirty="0">
                <a:latin typeface="Arial" panose="020B0604020202020204" pitchFamily="34" charset="0"/>
                <a:cs typeface="Arial" panose="020B0604020202020204" pitchFamily="34" charset="0"/>
              </a:rPr>
              <a:t>(</a:t>
            </a:r>
            <a:r>
              <a:rPr lang="cs-CZ" sz="2000" i="1" dirty="0" err="1">
                <a:latin typeface="Arial" panose="020B0604020202020204" pitchFamily="34" charset="0"/>
                <a:cs typeface="Arial" panose="020B0604020202020204" pitchFamily="34" charset="0"/>
              </a:rPr>
              <a:t>bioleaching</a:t>
            </a:r>
            <a:r>
              <a:rPr lang="cs-CZ" sz="2000" i="1"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sulfidických rud covellinu a </a:t>
            </a:r>
            <a:r>
              <a:rPr lang="cs-CZ" sz="2000" dirty="0" err="1">
                <a:latin typeface="Arial" panose="020B0604020202020204" pitchFamily="34" charset="0"/>
                <a:cs typeface="Arial" panose="020B0604020202020204" pitchFamily="34" charset="0"/>
              </a:rPr>
              <a:t>chalkosinu</a:t>
            </a:r>
            <a:r>
              <a:rPr lang="cs-CZ" sz="2000" dirty="0">
                <a:latin typeface="Arial" panose="020B0604020202020204" pitchFamily="34" charset="0"/>
                <a:cs typeface="Arial" panose="020B0604020202020204" pitchFamily="34" charset="0"/>
              </a:rPr>
              <a:t>. Na rudu se působí roztokem s obsahem acidofilních </a:t>
            </a:r>
            <a:r>
              <a:rPr lang="cs-CZ" sz="2000" dirty="0" err="1">
                <a:latin typeface="Arial" panose="020B0604020202020204" pitchFamily="34" charset="0"/>
                <a:cs typeface="Arial" panose="020B0604020202020204" pitchFamily="34" charset="0"/>
              </a:rPr>
              <a:t>chemolitotrofních</a:t>
            </a:r>
            <a:r>
              <a:rPr lang="cs-CZ" sz="2000" dirty="0">
                <a:latin typeface="Arial" panose="020B0604020202020204" pitchFamily="34" charset="0"/>
                <a:cs typeface="Arial" panose="020B0604020202020204" pitchFamily="34" charset="0"/>
              </a:rPr>
              <a:t> bakterií rodu </a:t>
            </a:r>
            <a:r>
              <a:rPr lang="cs-CZ" sz="2000" i="1" dirty="0" err="1">
                <a:latin typeface="Arial" panose="020B0604020202020204" pitchFamily="34" charset="0"/>
                <a:cs typeface="Arial" panose="020B0604020202020204" pitchFamily="34" charset="0"/>
              </a:rPr>
              <a:t>Acidithiobacillus</a:t>
            </a:r>
            <a:r>
              <a:rPr lang="cs-CZ" sz="2000" i="1" dirty="0">
                <a:latin typeface="Arial" panose="020B0604020202020204" pitchFamily="34" charset="0"/>
                <a:cs typeface="Arial" panose="020B0604020202020204" pitchFamily="34" charset="0"/>
              </a:rPr>
              <a:t>, </a:t>
            </a:r>
            <a:r>
              <a:rPr lang="cs-CZ" sz="2000" i="1" dirty="0" err="1">
                <a:latin typeface="Arial" panose="020B0604020202020204" pitchFamily="34" charset="0"/>
                <a:cs typeface="Arial" panose="020B0604020202020204" pitchFamily="34" charset="0"/>
              </a:rPr>
              <a:t>Leptospirillum</a:t>
            </a:r>
            <a:r>
              <a:rPr lang="cs-CZ" sz="2000" i="1" dirty="0">
                <a:latin typeface="Arial" panose="020B0604020202020204" pitchFamily="34" charset="0"/>
                <a:cs typeface="Arial" panose="020B0604020202020204" pitchFamily="34" charset="0"/>
              </a:rPr>
              <a:t>, </a:t>
            </a:r>
            <a:r>
              <a:rPr lang="cs-CZ" sz="2000" i="1" dirty="0" err="1">
                <a:latin typeface="Arial" panose="020B0604020202020204" pitchFamily="34" charset="0"/>
                <a:cs typeface="Arial" panose="020B0604020202020204" pitchFamily="34" charset="0"/>
              </a:rPr>
              <a:t>Sulfolobus</a:t>
            </a:r>
            <a:r>
              <a:rPr lang="cs-CZ" sz="2000" i="1" dirty="0">
                <a:latin typeface="Arial" panose="020B0604020202020204" pitchFamily="34" charset="0"/>
                <a:cs typeface="Arial" panose="020B0604020202020204" pitchFamily="34" charset="0"/>
              </a:rPr>
              <a:t>, </a:t>
            </a:r>
            <a:r>
              <a:rPr lang="cs-CZ" sz="2000" i="1" dirty="0" err="1">
                <a:latin typeface="Arial" panose="020B0604020202020204" pitchFamily="34" charset="0"/>
                <a:cs typeface="Arial" panose="020B0604020202020204" pitchFamily="34" charset="0"/>
              </a:rPr>
              <a:t>Sulfobacillus</a:t>
            </a:r>
            <a:r>
              <a:rPr lang="cs-CZ" sz="2000" dirty="0">
                <a:latin typeface="Arial" panose="020B0604020202020204" pitchFamily="34" charset="0"/>
                <a:cs typeface="Arial" panose="020B0604020202020204" pitchFamily="34" charset="0"/>
              </a:rPr>
              <a:t> a dalších. Principem biologického loužení je nepřímá oxidace nerozpustných sulfidů na rozpustné sírany. Jako oxidační činidlo slouží železité soli vzniklé činností mikroorganismů ze solí železnatých. Reakce jsou obdobné jako při kyselém loužení. Z elementární síry vyloučené při oxidačních reakcích vzniká působením bakterií kyselina sírová, která se spolu se vzdušným kyslíkem účastní oxidačního procesu:</a:t>
            </a:r>
          </a:p>
          <a:p>
            <a:pPr algn="ctr"/>
            <a:r>
              <a:rPr lang="cs-CZ" sz="2000" dirty="0">
                <a:latin typeface="Arial" panose="020B0604020202020204" pitchFamily="34" charset="0"/>
                <a:cs typeface="Arial" panose="020B0604020202020204" pitchFamily="34" charset="0"/>
              </a:rPr>
              <a:t>2Cu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 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2CuSO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+ 2CuS + 2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r>
              <a:rPr lang="cs-CZ" sz="2000" dirty="0">
                <a:latin typeface="Arial" panose="020B0604020202020204" pitchFamily="34" charset="0"/>
                <a:cs typeface="Arial" panose="020B0604020202020204" pitchFamily="34" charset="0"/>
              </a:rPr>
              <a:t>Biologické loužení mědi se provádí na hromadách, v tancích, metodou in-</a:t>
            </a:r>
            <a:r>
              <a:rPr lang="cs-CZ" sz="2000" dirty="0" err="1">
                <a:latin typeface="Arial" panose="020B0604020202020204" pitchFamily="34" charset="0"/>
                <a:cs typeface="Arial" panose="020B0604020202020204" pitchFamily="34" charset="0"/>
              </a:rPr>
              <a:t>situ</a:t>
            </a:r>
            <a:r>
              <a:rPr lang="cs-CZ" sz="2000" dirty="0">
                <a:latin typeface="Arial" panose="020B0604020202020204" pitchFamily="34" charset="0"/>
                <a:cs typeface="Arial" panose="020B0604020202020204" pitchFamily="34" charset="0"/>
              </a:rPr>
              <a:t> a využívá se i ke zpracování odvalů po bývalé hornické těžbě. Produktem je roztok síranu měďnatého, který se zpracovává elektrolyticky. </a:t>
            </a:r>
          </a:p>
          <a:p>
            <a:endParaRPr lang="cs-CZ" sz="20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Rafinace</a:t>
            </a:r>
          </a:p>
          <a:p>
            <a:r>
              <a:rPr lang="cs-CZ" sz="2000" dirty="0">
                <a:latin typeface="Arial" panose="020B0604020202020204" pitchFamily="34" charset="0"/>
                <a:cs typeface="Arial" panose="020B0604020202020204" pitchFamily="34" charset="0"/>
              </a:rPr>
              <a:t>Vyrobená surová černá měď dosahuje čistoty 94 - 97 % a musí se rafinovat přetavováním v nístějové peci za přídavku dřevěného uhlí. Vzniklá rafinovaná hutní měď má čistotu 99,7 %. Dokonalejší rafinace mědi se dosahuje pomocí elektrolýzy v síranovém prostředí. Elektrolytická rafinovaná měď dosahuje čistoty až 99,95 %. Odpadní anodové kaly z elektrolytické rafinace mědi jsou ceněným zdrojem pro výrobu mnohých dalších prvků.</a:t>
            </a:r>
          </a:p>
        </p:txBody>
      </p:sp>
    </p:spTree>
    <p:extLst>
      <p:ext uri="{BB962C8B-B14F-4D97-AF65-F5344CB8AC3E}">
        <p14:creationId xmlns:p14="http://schemas.microsoft.com/office/powerpoint/2010/main" val="18317988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lectrolysis copper sulfate solution with copper carbon ...">
            <a:extLst>
              <a:ext uri="{FF2B5EF4-FFF2-40B4-BE49-F238E27FC236}">
                <a16:creationId xmlns:a16="http://schemas.microsoft.com/office/drawing/2014/main" id="{D6B88DC5-369D-41E8-A203-440F06D089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0074" y="304800"/>
            <a:ext cx="5192926" cy="32995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BC - GCSE Bitesize: Predicting the products of electrolysis">
            <a:extLst>
              <a:ext uri="{FF2B5EF4-FFF2-40B4-BE49-F238E27FC236}">
                <a16:creationId xmlns:a16="http://schemas.microsoft.com/office/drawing/2014/main" id="{140B5D91-C95E-4E38-8F65-C7695D9BC5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813193"/>
            <a:ext cx="2799708" cy="394292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2.7 Electrolysis | Secondary Science 4 All">
            <a:extLst>
              <a:ext uri="{FF2B5EF4-FFF2-40B4-BE49-F238E27FC236}">
                <a16:creationId xmlns:a16="http://schemas.microsoft.com/office/drawing/2014/main" id="{6AA7768D-0BC9-46F9-9244-FE28BCCD8E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6893" y="3783586"/>
            <a:ext cx="5338435" cy="299821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1366E49E-2A6E-4102-A3F5-80172419EA1D}"/>
              </a:ext>
            </a:extLst>
          </p:cNvPr>
          <p:cNvSpPr txBox="1"/>
          <p:nvPr/>
        </p:nvSpPr>
        <p:spPr>
          <a:xfrm>
            <a:off x="561654" y="762000"/>
            <a:ext cx="2133600" cy="830997"/>
          </a:xfrm>
          <a:prstGeom prst="rect">
            <a:avLst/>
          </a:prstGeom>
          <a:noFill/>
        </p:spPr>
        <p:txBody>
          <a:bodyPr wrap="square" rtlCol="0">
            <a:spAutoFit/>
          </a:bodyPr>
          <a:lstStyle/>
          <a:p>
            <a:r>
              <a:rPr lang="cs-CZ" sz="2400" b="1" dirty="0"/>
              <a:t>Elektrolytické čištění mědi</a:t>
            </a:r>
          </a:p>
        </p:txBody>
      </p:sp>
    </p:spTree>
    <p:extLst>
      <p:ext uri="{BB962C8B-B14F-4D97-AF65-F5344CB8AC3E}">
        <p14:creationId xmlns:p14="http://schemas.microsoft.com/office/powerpoint/2010/main" val="12370444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s://upload.wikimedia.org/wikipedia/commons/thumb/7/7d/Pottery_Luster.png/800px-Pottery_Lust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55645" y="3415401"/>
            <a:ext cx="3066645" cy="31209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6963" y="228600"/>
            <a:ext cx="2866822" cy="298149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0" y="3962400"/>
            <a:ext cx="3810000" cy="2598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152400" y="1600200"/>
            <a:ext cx="5562600" cy="1323439"/>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Druh keramiky nebo porcelánu s </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metali</a:t>
            </a:r>
            <a:r>
              <a:rPr lang="cs-CZ" sz="2000" dirty="0" err="1">
                <a:latin typeface="Arial" panose="020B0604020202020204" pitchFamily="34" charset="0"/>
                <a:cs typeface="Arial" panose="020B0604020202020204" pitchFamily="34" charset="0"/>
              </a:rPr>
              <a:t>ckou</a:t>
            </a:r>
            <a:r>
              <a:rPr lang="cs-CZ"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glaz</a:t>
            </a:r>
            <a:r>
              <a:rPr lang="cs-CZ" sz="2000" dirty="0" err="1">
                <a:latin typeface="Arial" panose="020B0604020202020204" pitchFamily="34" charset="0"/>
                <a:cs typeface="Arial" panose="020B0604020202020204" pitchFamily="34" charset="0"/>
              </a:rPr>
              <a:t>urou</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vykazující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iridescenc</a:t>
            </a:r>
            <a:r>
              <a:rPr lang="cs-CZ" sz="2000" dirty="0">
                <a:latin typeface="Arial" panose="020B0604020202020204" pitchFamily="34" charset="0"/>
                <a:cs typeface="Arial" panose="020B0604020202020204" pitchFamily="34" charset="0"/>
              </a:rPr>
              <a:t>i (měňavost).</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Během výpalu došlo k redukci kationtů mědi na nanočástice</a:t>
            </a:r>
            <a:r>
              <a:rPr lang="en-US" sz="2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sp>
        <p:nvSpPr>
          <p:cNvPr id="5" name="TextovéPole 4"/>
          <p:cNvSpPr txBox="1"/>
          <p:nvPr/>
        </p:nvSpPr>
        <p:spPr>
          <a:xfrm>
            <a:off x="762000" y="457200"/>
            <a:ext cx="1827744" cy="461665"/>
          </a:xfrm>
          <a:prstGeom prst="rect">
            <a:avLst/>
          </a:prstGeom>
          <a:noFill/>
        </p:spPr>
        <p:txBody>
          <a:bodyPr wrap="none" rtlCol="0">
            <a:spAutoFit/>
          </a:bodyPr>
          <a:lstStyle/>
          <a:p>
            <a:r>
              <a:rPr lang="cs-CZ" sz="2400" b="1" dirty="0" err="1">
                <a:latin typeface="Arial" panose="020B0604020202020204" pitchFamily="34" charset="0"/>
                <a:cs typeface="Arial" panose="020B0604020202020204" pitchFamily="34" charset="0"/>
              </a:rPr>
              <a:t>Lusterware</a:t>
            </a:r>
            <a:endParaRPr lang="cs-CZ"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483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152400"/>
            <a:ext cx="8839200" cy="5016758"/>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Surový hutní zinek se </a:t>
            </a:r>
            <a:r>
              <a:rPr lang="cs-CZ" sz="2000" b="1" dirty="0">
                <a:latin typeface="Arial" panose="020B0604020202020204" pitchFamily="34" charset="0"/>
                <a:cs typeface="Arial" panose="020B0604020202020204" pitchFamily="34" charset="0"/>
              </a:rPr>
              <a:t>rafinuje</a:t>
            </a:r>
            <a:r>
              <a:rPr lang="cs-CZ" sz="2000" dirty="0">
                <a:latin typeface="Arial" panose="020B0604020202020204" pitchFamily="34" charset="0"/>
                <a:cs typeface="Arial" panose="020B0604020202020204" pitchFamily="34" charset="0"/>
              </a:rPr>
              <a:t> frakční destilací v destilační koloně vyložené karbidem křemíku. Při destilační rafinaci zinku se jako cenný vedlejší produkt získává </a:t>
            </a:r>
            <a:r>
              <a:rPr lang="cs-CZ" sz="2000" u="sng" dirty="0">
                <a:latin typeface="Arial" panose="020B0604020202020204" pitchFamily="34" charset="0"/>
                <a:cs typeface="Arial" panose="020B0604020202020204" pitchFamily="34" charset="0"/>
              </a:rPr>
              <a:t>germanium</a:t>
            </a:r>
            <a:r>
              <a:rPr lang="cs-CZ" sz="2000" dirty="0">
                <a:latin typeface="Arial" panose="020B0604020202020204" pitchFamily="34" charset="0"/>
                <a:cs typeface="Arial" panose="020B0604020202020204" pitchFamily="34" charset="0"/>
              </a:rPr>
              <a:t>, </a:t>
            </a:r>
            <a:r>
              <a:rPr lang="cs-CZ" sz="2000" u="sng" dirty="0">
                <a:latin typeface="Arial" panose="020B0604020202020204" pitchFamily="34" charset="0"/>
                <a:cs typeface="Arial" panose="020B0604020202020204" pitchFamily="34" charset="0"/>
              </a:rPr>
              <a:t>kadmium</a:t>
            </a:r>
            <a:r>
              <a:rPr lang="cs-CZ" sz="2000" dirty="0">
                <a:latin typeface="Arial" panose="020B0604020202020204" pitchFamily="34" charset="0"/>
                <a:cs typeface="Arial" panose="020B0604020202020204" pitchFamily="34" charset="0"/>
              </a:rPr>
              <a:t> a </a:t>
            </a:r>
            <a:r>
              <a:rPr lang="cs-CZ" sz="2000" u="sng" dirty="0">
                <a:latin typeface="Arial" panose="020B0604020202020204" pitchFamily="34" charset="0"/>
                <a:cs typeface="Arial" panose="020B0604020202020204" pitchFamily="34" charset="0"/>
              </a:rPr>
              <a:t>indium</a:t>
            </a:r>
            <a:r>
              <a:rPr lang="cs-CZ" sz="2000" dirty="0">
                <a:latin typeface="Arial" panose="020B0604020202020204" pitchFamily="34" charset="0"/>
                <a:cs typeface="Arial" panose="020B0604020202020204" pitchFamily="34" charset="0"/>
              </a:rPr>
              <a:t>.</a:t>
            </a:r>
          </a:p>
          <a:p>
            <a:pPr algn="just"/>
            <a:r>
              <a:rPr lang="cs-CZ" sz="2000" dirty="0">
                <a:latin typeface="Arial" panose="020B0604020202020204" pitchFamily="34" charset="0"/>
                <a:cs typeface="Arial" panose="020B0604020202020204" pitchFamily="34" charset="0"/>
              </a:rPr>
              <a:t>Dnes je obvyklejší </a:t>
            </a:r>
            <a:r>
              <a:rPr lang="cs-CZ" sz="2000" b="1" dirty="0">
                <a:latin typeface="Arial" panose="020B0604020202020204" pitchFamily="34" charset="0"/>
                <a:cs typeface="Arial" panose="020B0604020202020204" pitchFamily="34" charset="0"/>
              </a:rPr>
              <a:t>elektrolytický způsob </a:t>
            </a:r>
            <a:r>
              <a:rPr lang="cs-CZ" sz="2000" dirty="0">
                <a:latin typeface="Arial" panose="020B0604020202020204" pitchFamily="34" charset="0"/>
                <a:cs typeface="Arial" panose="020B0604020202020204" pitchFamily="34" charset="0"/>
              </a:rPr>
              <a:t>výroby zinku, který poskytuje kov vysoké čistoty bez nutnosti další rafinace. Suroviny pro elektrolýzu se připravují pražením zinkových rud s chloridem sodným s následným vyluhováním vodou nebo častěji přímým vyluhováním pražené zinkové rudy kyselinou sírovou. Jako </a:t>
            </a:r>
            <a:r>
              <a:rPr lang="cs-CZ" sz="2000" dirty="0" err="1">
                <a:latin typeface="Arial" panose="020B0604020202020204" pitchFamily="34" charset="0"/>
                <a:cs typeface="Arial" panose="020B0604020202020204" pitchFamily="34" charset="0"/>
              </a:rPr>
              <a:t>loužící</a:t>
            </a:r>
            <a:r>
              <a:rPr lang="cs-CZ" sz="2000" dirty="0">
                <a:latin typeface="Arial" panose="020B0604020202020204" pitchFamily="34" charset="0"/>
                <a:cs typeface="Arial" panose="020B0604020202020204" pitchFamily="34" charset="0"/>
              </a:rPr>
              <a:t> činidlo se používá vratný elektrolyt s obsahem kyseliny sírové:</a:t>
            </a:r>
          </a:p>
          <a:p>
            <a:pPr algn="ctr"/>
            <a:r>
              <a:rPr lang="cs-CZ" sz="2000" dirty="0" err="1">
                <a:latin typeface="Arial" panose="020B0604020202020204" pitchFamily="34" charset="0"/>
                <a:cs typeface="Arial" panose="020B0604020202020204" pitchFamily="34" charset="0"/>
              </a:rPr>
              <a:t>ZnO</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ZnSO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endParaRPr lang="en-US"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Po kyselém loužení následuje elektrolýza síranu zinečnatého, která probíhá v dřevěných nebo betonových elektrolyzérech s olověnou anodou a hliníkovou katodou. Pracuje se při teplotě 30-35°C s napětím 3,5V. Vzniklý elektrolyt s obsahem kyseliny sírové se opět používá k loužení praženého rudného koncentrátu. Odpadní anodové kaly z elektrolytické výroby zinku jsou zdrojem dalších cenných prvků, zejména </a:t>
            </a:r>
            <a:r>
              <a:rPr lang="cs-CZ" sz="2000" u="sng" dirty="0">
                <a:latin typeface="Arial" panose="020B0604020202020204" pitchFamily="34" charset="0"/>
                <a:cs typeface="Arial" panose="020B0604020202020204" pitchFamily="34" charset="0"/>
              </a:rPr>
              <a:t>platiny</a:t>
            </a:r>
            <a:r>
              <a:rPr lang="cs-CZ" sz="2000" dirty="0">
                <a:latin typeface="Arial" panose="020B0604020202020204" pitchFamily="34" charset="0"/>
                <a:cs typeface="Arial" panose="020B0604020202020204" pitchFamily="34" charset="0"/>
              </a:rPr>
              <a:t> a </a:t>
            </a:r>
            <a:r>
              <a:rPr lang="cs-CZ" sz="2000" u="sng" dirty="0">
                <a:latin typeface="Arial" panose="020B0604020202020204" pitchFamily="34" charset="0"/>
                <a:cs typeface="Arial" panose="020B0604020202020204" pitchFamily="34" charset="0"/>
              </a:rPr>
              <a:t>palladia</a:t>
            </a:r>
            <a:r>
              <a:rPr lang="cs-CZ" sz="200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27592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763000" cy="6647974"/>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Pro svou velmi dobrou elektrickou a tepelnou vodivost se měď používá zejména k výrobě </a:t>
            </a:r>
            <a:r>
              <a:rPr lang="cs-CZ" sz="2000" b="1" dirty="0">
                <a:latin typeface="Arial" panose="020B0604020202020204" pitchFamily="34" charset="0"/>
                <a:cs typeface="Arial" panose="020B0604020202020204" pitchFamily="34" charset="0"/>
              </a:rPr>
              <a:t>elektrických vodičů, </a:t>
            </a:r>
            <a:r>
              <a:rPr lang="cs-CZ" sz="2000" dirty="0">
                <a:latin typeface="Arial" panose="020B0604020202020204" pitchFamily="34" charset="0"/>
                <a:cs typeface="Arial" panose="020B0604020202020204" pitchFamily="34" charset="0"/>
              </a:rPr>
              <a:t>trubkovnic ve výměnících tepla a jako materiál pro </a:t>
            </a:r>
            <a:r>
              <a:rPr lang="cs-CZ" sz="2000" b="1" dirty="0">
                <a:latin typeface="Arial" panose="020B0604020202020204" pitchFamily="34" charset="0"/>
                <a:cs typeface="Arial" panose="020B0604020202020204" pitchFamily="34" charset="0"/>
              </a:rPr>
              <a:t>střešní krytinu a okapy</a:t>
            </a:r>
            <a:r>
              <a:rPr lang="cs-CZ" sz="20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pPr algn="just"/>
            <a:endParaRPr lang="en-US" sz="1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Významné je použití mědi jako složky řady slitin.</a:t>
            </a:r>
            <a:endParaRPr lang="en-US" sz="2000" dirty="0">
              <a:latin typeface="Arial" panose="020B0604020202020204" pitchFamily="34" charset="0"/>
              <a:cs typeface="Arial" panose="020B0604020202020204" pitchFamily="34" charset="0"/>
            </a:endParaRPr>
          </a:p>
          <a:p>
            <a:pPr algn="just"/>
            <a:r>
              <a:rPr lang="cs-CZ" sz="2000" b="1" dirty="0"/>
              <a:t>  </a:t>
            </a:r>
            <a:r>
              <a:rPr lang="cs-CZ" sz="2000" b="1" dirty="0">
                <a:latin typeface="Arial" panose="020B0604020202020204" pitchFamily="34" charset="0"/>
                <a:cs typeface="Arial" panose="020B0604020202020204" pitchFamily="34" charset="0"/>
              </a:rPr>
              <a:t>Cínový bronz </a:t>
            </a:r>
            <a:r>
              <a:rPr lang="cs-CZ" sz="2000" dirty="0">
                <a:latin typeface="Arial" panose="020B0604020202020204" pitchFamily="34" charset="0"/>
                <a:cs typeface="Arial" panose="020B0604020202020204" pitchFamily="34" charset="0"/>
              </a:rPr>
              <a:t>obsahuje nejvýše 33 % cínu, přičemž součet (</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Sn</a:t>
            </a:r>
            <a:r>
              <a:rPr lang="cs-CZ" sz="2000" dirty="0">
                <a:latin typeface="Arial" panose="020B0604020202020204" pitchFamily="34" charset="0"/>
                <a:cs typeface="Arial" panose="020B0604020202020204" pitchFamily="34" charset="0"/>
              </a:rPr>
              <a:t>) má být nejméně 99 %. Přídavek cínu do kovové mědi odstraňuje její hlavní nedostatek pro výrobu prakticky použitelných nástrojů – malou tvrdost. Přitom zůstává zachována vysoká odolnost proti korozi a relativně snadná opracovatelnost. V době bronzové sloužil tento kov jak pro výrobu zbraní, tak pro zhotovování celé řady nástrojů pro řemeslnou výrobu, užití v domácnosti i dekorativních předmětů. Cínové bronzy se používají ve slévárenství (už od pravěku) a na výrobu kluzných ložisek. Stejně jako v minulosti je pak bronz materiálem pro výrobu soch, pamětních desek a mincí, medailí a podobných předmětů. </a:t>
            </a:r>
            <a:endParaRPr lang="en-US" sz="2000" dirty="0">
              <a:latin typeface="Arial" panose="020B0604020202020204" pitchFamily="34" charset="0"/>
              <a:cs typeface="Arial" panose="020B0604020202020204" pitchFamily="34" charset="0"/>
            </a:endParaRPr>
          </a:p>
          <a:p>
            <a:pPr algn="just"/>
            <a:r>
              <a:rPr lang="en-US" sz="2000" b="1" dirty="0"/>
              <a:t>   </a:t>
            </a:r>
            <a:r>
              <a:rPr lang="cs-CZ" sz="2000" b="1" dirty="0">
                <a:latin typeface="Arial" panose="020B0604020202020204" pitchFamily="34" charset="0"/>
                <a:cs typeface="Arial" panose="020B0604020202020204" pitchFamily="34" charset="0"/>
              </a:rPr>
              <a:t>Zvonovina</a:t>
            </a:r>
            <a:r>
              <a:rPr lang="cs-CZ" sz="2000" dirty="0">
                <a:latin typeface="Arial" panose="020B0604020202020204" pitchFamily="34" charset="0"/>
                <a:cs typeface="Arial" panose="020B0604020202020204" pitchFamily="34" charset="0"/>
              </a:rPr>
              <a:t> je pružný, velmi tvrdý bronz pískové až stříbrolesklé barvy. Je to slitina 78 % mědi a 22 % cínu s nevýraznými odchylkami, nepřesahujícími 2 %. </a:t>
            </a:r>
            <a:endParaRPr lang="en-US" sz="2000" dirty="0">
              <a:latin typeface="Arial" panose="020B0604020202020204" pitchFamily="34" charset="0"/>
              <a:cs typeface="Arial" panose="020B0604020202020204" pitchFamily="34" charset="0"/>
            </a:endParaRPr>
          </a:p>
          <a:p>
            <a:pPr algn="just"/>
            <a:r>
              <a:rPr lang="en-US" sz="2000" b="1"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Dělovina</a:t>
            </a:r>
            <a:r>
              <a:rPr lang="cs-CZ" sz="2000" dirty="0">
                <a:latin typeface="Arial" panose="020B0604020202020204" pitchFamily="34" charset="0"/>
                <a:cs typeface="Arial" panose="020B0604020202020204" pitchFamily="34" charset="0"/>
              </a:rPr>
              <a:t> je stejně jako zvonovina bronz, ovšem o něco měkčí, neboť obsahuje jen asi 10 % cínu a 90 % mědi. Děloviny jsou proslulé vhodností po výrobu složitých odlitků, která vyžadují tlakovou těsnost</a:t>
            </a:r>
            <a:r>
              <a:rPr lang="en-US" sz="2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49275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304800"/>
            <a:ext cx="8686800" cy="6247864"/>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Arsenový bronz </a:t>
            </a:r>
            <a:r>
              <a:rPr lang="cs-CZ" sz="2000" dirty="0">
                <a:latin typeface="Arial" panose="020B0604020202020204" pitchFamily="34" charset="0"/>
                <a:cs typeface="Arial" panose="020B0604020202020204" pitchFamily="34" charset="0"/>
              </a:rPr>
              <a:t>– cín je zcela nebo zčásti nahrazen arsenem. Používal se zejména  pravěku, v současnosti se prakticky nepoužívá. </a:t>
            </a:r>
            <a:r>
              <a:rPr lang="cs-CZ" sz="2000" dirty="0" err="1">
                <a:latin typeface="Arial" panose="020B0604020202020204" pitchFamily="34" charset="0"/>
                <a:cs typeface="Arial" panose="020B0604020202020204" pitchFamily="34" charset="0"/>
              </a:rPr>
              <a:t>Přip</a:t>
            </a:r>
            <a:r>
              <a:rPr lang="en-US" sz="2000" dirty="0">
                <a:latin typeface="Arial" panose="020B0604020202020204" pitchFamily="34" charset="0"/>
                <a:cs typeface="Arial" panose="020B0604020202020204" pitchFamily="34" charset="0"/>
              </a:rPr>
              <a:t>r</a:t>
            </a:r>
            <a:r>
              <a:rPr lang="cs-CZ" sz="2000" dirty="0">
                <a:latin typeface="Arial" panose="020B0604020202020204" pitchFamily="34" charset="0"/>
                <a:cs typeface="Arial" panose="020B0604020202020204" pitchFamily="34" charset="0"/>
              </a:rPr>
              <a:t>a</a:t>
            </a:r>
            <a:r>
              <a:rPr lang="en-US" sz="2000" dirty="0">
                <a:latin typeface="Arial" panose="020B0604020202020204" pitchFamily="34" charset="0"/>
                <a:cs typeface="Arial" panose="020B0604020202020204" pitchFamily="34" charset="0"/>
              </a:rPr>
              <a:t>v</a:t>
            </a:r>
            <a:r>
              <a:rPr lang="cs-CZ" sz="2000" dirty="0">
                <a:latin typeface="Arial" panose="020B0604020202020204" pitchFamily="34" charset="0"/>
                <a:cs typeface="Arial" panose="020B0604020202020204" pitchFamily="34" charset="0"/>
              </a:rPr>
              <a:t>o</a:t>
            </a:r>
            <a:r>
              <a:rPr lang="en-US" sz="2000" dirty="0">
                <a:latin typeface="Arial" panose="020B0604020202020204" pitchFamily="34" charset="0"/>
                <a:cs typeface="Arial" panose="020B0604020202020204" pitchFamily="34" charset="0"/>
              </a:rPr>
              <a:t>v</a:t>
            </a:r>
            <a:r>
              <a:rPr lang="cs-CZ" sz="2000" dirty="0">
                <a:latin typeface="Arial" panose="020B0604020202020204" pitchFamily="34" charset="0"/>
                <a:cs typeface="Arial" panose="020B0604020202020204" pitchFamily="34" charset="0"/>
              </a:rPr>
              <a:t>al se společným tavením měděné a </a:t>
            </a:r>
            <a:r>
              <a:rPr lang="cs-CZ" sz="2000" dirty="0" err="1">
                <a:latin typeface="Arial" panose="020B0604020202020204" pitchFamily="34" charset="0"/>
                <a:cs typeface="Arial" panose="020B0604020202020204" pitchFamily="34" charset="0"/>
              </a:rPr>
              <a:t>a</a:t>
            </a:r>
            <a:r>
              <a:rPr lang="en-US" sz="2000" dirty="0">
                <a:latin typeface="Arial" panose="020B0604020202020204" pitchFamily="34" charset="0"/>
                <a:cs typeface="Arial" panose="020B0604020202020204" pitchFamily="34" charset="0"/>
              </a:rPr>
              <a:t>r</a:t>
            </a:r>
            <a:r>
              <a:rPr lang="cs-CZ" sz="2000" dirty="0">
                <a:latin typeface="Arial" panose="020B0604020202020204" pitchFamily="34" charset="0"/>
                <a:cs typeface="Arial" panose="020B0604020202020204" pitchFamily="34" charset="0"/>
              </a:rPr>
              <a:t>seno</a:t>
            </a:r>
            <a:r>
              <a:rPr lang="en-US" sz="2000" dirty="0">
                <a:latin typeface="Arial" panose="020B0604020202020204" pitchFamily="34" charset="0"/>
                <a:cs typeface="Arial" panose="020B0604020202020204" pitchFamily="34" charset="0"/>
              </a:rPr>
              <a:t>v</a:t>
            </a:r>
            <a:r>
              <a:rPr lang="cs-CZ" sz="2000" dirty="0">
                <a:latin typeface="Arial" panose="020B0604020202020204" pitchFamily="34" charset="0"/>
                <a:cs typeface="Arial" panose="020B0604020202020204" pitchFamily="34" charset="0"/>
              </a:rPr>
              <a:t>é </a:t>
            </a:r>
            <a:r>
              <a:rPr lang="en-US" sz="2000" dirty="0">
                <a:latin typeface="Arial" panose="020B0604020202020204" pitchFamily="34" charset="0"/>
                <a:cs typeface="Arial" panose="020B0604020202020204" pitchFamily="34" charset="0"/>
              </a:rPr>
              <a:t>r</a:t>
            </a:r>
            <a:r>
              <a:rPr lang="cs-CZ" sz="2000" dirty="0" err="1">
                <a:latin typeface="Arial" panose="020B0604020202020204" pitchFamily="34" charset="0"/>
                <a:cs typeface="Arial" panose="020B0604020202020204" pitchFamily="34" charset="0"/>
              </a:rPr>
              <a:t>udy</a:t>
            </a:r>
            <a:r>
              <a:rPr lang="cs-CZ" sz="2000" dirty="0">
                <a:latin typeface="Arial" panose="020B0604020202020204" pitchFamily="34" charset="0"/>
                <a:cs typeface="Arial" panose="020B0604020202020204" pitchFamily="34" charset="0"/>
              </a:rPr>
              <a:t> (malachit </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arsenopyrit</a:t>
            </a:r>
            <a:r>
              <a:rPr lang="en-US" sz="2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  Olověné bronzy </a:t>
            </a:r>
            <a:r>
              <a:rPr lang="cs-CZ" sz="2000" dirty="0">
                <a:latin typeface="Arial" panose="020B0604020202020204" pitchFamily="34" charset="0"/>
                <a:cs typeface="Arial" panose="020B0604020202020204" pitchFamily="34" charset="0"/>
              </a:rPr>
              <a:t>jsou slitiny mědi s olovem, jehož bývá nejvýše asi 38 %. a popř. s dalšími kovy, hlavně s cínem. Olověné bronzy slouží hlavně jako kovy ložiskové. V tuhém stavu je rozpustnost olova v mědi nepatrná a pro značný rozdíl měrných hmotností obou kovů může nastat odměšování olova. </a:t>
            </a:r>
            <a:endParaRPr lang="en-US"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Zlaté </a:t>
            </a:r>
            <a:r>
              <a:rPr lang="cs-CZ" sz="2000" b="1" dirty="0">
                <a:latin typeface="Arial" panose="020B0604020202020204" pitchFamily="34" charset="0"/>
                <a:cs typeface="Arial" panose="020B0604020202020204" pitchFamily="34" charset="0"/>
              </a:rPr>
              <a:t>klenotnické slitiny </a:t>
            </a:r>
            <a:r>
              <a:rPr lang="cs-CZ" sz="2000" dirty="0">
                <a:latin typeface="Arial" panose="020B0604020202020204" pitchFamily="34" charset="0"/>
                <a:cs typeface="Arial" panose="020B0604020202020204" pitchFamily="34" charset="0"/>
              </a:rPr>
              <a:t>obsahuji kromě zlata nejčastěji stříbro a měď, </a:t>
            </a:r>
            <a:r>
              <a:rPr lang="en-US" sz="2000" dirty="0">
                <a:latin typeface="Arial" panose="020B0604020202020204" pitchFamily="34" charset="0"/>
                <a:cs typeface="Arial" panose="020B0604020202020204" pitchFamily="34" charset="0"/>
              </a:rPr>
              <a:t>n</a:t>
            </a:r>
            <a:r>
              <a:rPr lang="cs-CZ" sz="2000" dirty="0">
                <a:latin typeface="Arial" panose="020B0604020202020204" pitchFamily="34" charset="0"/>
                <a:cs typeface="Arial" panose="020B0604020202020204" pitchFamily="34" charset="0"/>
              </a:rPr>
              <a:t>ě</a:t>
            </a:r>
            <a:r>
              <a:rPr lang="en-US" sz="2000" dirty="0" err="1">
                <a:latin typeface="Arial" panose="020B0604020202020204" pitchFamily="34" charset="0"/>
                <a:cs typeface="Arial" panose="020B0604020202020204" pitchFamily="34" charset="0"/>
              </a:rPr>
              <a:t>kd</a:t>
            </a:r>
            <a:r>
              <a:rPr lang="cs-CZ" sz="2000" dirty="0">
                <a:latin typeface="Arial" panose="020B0604020202020204" pitchFamily="34" charset="0"/>
                <a:cs typeface="Arial" panose="020B0604020202020204" pitchFamily="34" charset="0"/>
              </a:rPr>
              <a:t>y i zinek, nikl, palladium a další. Důvodem pro výrobu zlatých šperků ze slitin je velmi malá mechanické odolnost čistého zlata (měkkost, snadný otěr). Přídavky doprovodných kovů zvyšují tvrdost slitiny a mohou mít i estetický efekt. Měď se ve zlatých klenotnických materiálech vyskytuje v rozmezí 0 – 30 % a podle jejího obsahu je možno docílit i zvoleného barevného odstínu slitiny od zářivě žluté až po téměř červenou. </a:t>
            </a:r>
          </a:p>
          <a:p>
            <a:pPr algn="just"/>
            <a:r>
              <a:rPr lang="cs-CZ" sz="2000" dirty="0"/>
              <a:t>   </a:t>
            </a:r>
            <a:r>
              <a:rPr lang="cs-CZ" sz="2000" dirty="0">
                <a:latin typeface="Arial" panose="020B0604020202020204" pitchFamily="34" charset="0"/>
                <a:cs typeface="Arial" panose="020B0604020202020204" pitchFamily="34" charset="0"/>
              </a:rPr>
              <a:t>Pro </a:t>
            </a:r>
            <a:r>
              <a:rPr lang="cs-CZ" sz="2000" b="1" dirty="0">
                <a:latin typeface="Arial" panose="020B0604020202020204" pitchFamily="34" charset="0"/>
                <a:cs typeface="Arial" panose="020B0604020202020204" pitchFamily="34" charset="0"/>
              </a:rPr>
              <a:t>mincovní kovy </a:t>
            </a:r>
            <a:r>
              <a:rPr lang="cs-CZ" sz="2000" dirty="0">
                <a:latin typeface="Arial" panose="020B0604020202020204" pitchFamily="34" charset="0"/>
                <a:cs typeface="Arial" panose="020B0604020202020204" pitchFamily="34" charset="0"/>
              </a:rPr>
              <a:t>se slitiny mědi s niklem a zinkem používají pro výrobu mincí s vyšší nominální hodnotou právě pro poměrně vysokou cenu čisté mědi. Přídavky mědi zde mají účel upravit zbarvení slitiny do žluta až červena a zároveň zvyšují korozní odolnost mince. </a:t>
            </a:r>
          </a:p>
        </p:txBody>
      </p:sp>
    </p:spTree>
    <p:extLst>
      <p:ext uri="{BB962C8B-B14F-4D97-AF65-F5344CB8AC3E}">
        <p14:creationId xmlns:p14="http://schemas.microsoft.com/office/powerpoint/2010/main" val="34285855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304800"/>
            <a:ext cx="8686800" cy="6247864"/>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Manganové bronzy </a:t>
            </a:r>
            <a:r>
              <a:rPr lang="cs-CZ" sz="2000" dirty="0">
                <a:latin typeface="Arial" panose="020B0604020202020204" pitchFamily="34" charset="0"/>
                <a:cs typeface="Arial" panose="020B0604020202020204" pitchFamily="34" charset="0"/>
              </a:rPr>
              <a:t>se užívají hlavně jako materiály na měřicí odpory.</a:t>
            </a:r>
          </a:p>
          <a:p>
            <a:pPr algn="just"/>
            <a:r>
              <a:rPr lang="cs-CZ" sz="2000" dirty="0">
                <a:latin typeface="Arial" panose="020B0604020202020204" pitchFamily="34" charset="0"/>
                <a:cs typeface="Arial" panose="020B0604020202020204" pitchFamily="34" charset="0"/>
              </a:rPr>
              <a:t>  Jako odporové slitiny na měřicí odpory se používají také </a:t>
            </a:r>
            <a:r>
              <a:rPr lang="cs-CZ" sz="2000" b="1" dirty="0">
                <a:latin typeface="Arial" panose="020B0604020202020204" pitchFamily="34" charset="0"/>
                <a:cs typeface="Arial" panose="020B0604020202020204" pitchFamily="34" charset="0"/>
              </a:rPr>
              <a:t>bronzy niklové</a:t>
            </a:r>
            <a:r>
              <a:rPr lang="cs-CZ" sz="2000" dirty="0">
                <a:latin typeface="Arial" panose="020B0604020202020204" pitchFamily="34" charset="0"/>
                <a:cs typeface="Arial" panose="020B0604020202020204" pitchFamily="34" charset="0"/>
              </a:rPr>
              <a:t>. Je to především </a:t>
            </a:r>
            <a:r>
              <a:rPr lang="cs-CZ" sz="2000" i="1" dirty="0">
                <a:latin typeface="Arial" panose="020B0604020202020204" pitchFamily="34" charset="0"/>
                <a:cs typeface="Arial" panose="020B0604020202020204" pitchFamily="34" charset="0"/>
              </a:rPr>
              <a:t>konstantan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—Ni 45—</a:t>
            </a:r>
            <a:r>
              <a:rPr lang="cs-CZ" sz="2000" dirty="0" err="1">
                <a:latin typeface="Arial" panose="020B0604020202020204" pitchFamily="34" charset="0"/>
                <a:cs typeface="Arial" panose="020B0604020202020204" pitchFamily="34" charset="0"/>
              </a:rPr>
              <a:t>Mn</a:t>
            </a:r>
            <a:r>
              <a:rPr lang="cs-CZ" sz="2000" dirty="0">
                <a:latin typeface="Arial" panose="020B0604020202020204" pitchFamily="34" charset="0"/>
                <a:cs typeface="Arial" panose="020B0604020202020204" pitchFamily="34" charset="0"/>
              </a:rPr>
              <a:t>). Nikl zvětšuje tvrdost bronzu a jeho odolnost proti korozi. Z niklo­vých bronzů se vyrábějí kondenzační trubky pro agresivní vody. Pevnost slitiny se zvětšuje přísadou železa. Niklové bronzy s přísadou křemíku jsou </a:t>
            </a:r>
            <a:r>
              <a:rPr lang="cs-CZ" sz="2000" dirty="0" err="1">
                <a:latin typeface="Arial" panose="020B0604020202020204" pitchFamily="34" charset="0"/>
                <a:cs typeface="Arial" panose="020B0604020202020204" pitchFamily="34" charset="0"/>
              </a:rPr>
              <a:t>vytvrzovatelné</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cuprodur</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Cuprodur</a:t>
            </a:r>
            <a:r>
              <a:rPr lang="cs-CZ" sz="2000" dirty="0">
                <a:latin typeface="Arial" panose="020B0604020202020204" pitchFamily="34" charset="0"/>
                <a:cs typeface="Arial" panose="020B0604020202020204" pitchFamily="34" charset="0"/>
              </a:rPr>
              <a:t> je velmi odolný proti korozi a dobře tvárný. Hodí se i na šrouby a matice pro velmi nízké teploty. </a:t>
            </a:r>
          </a:p>
          <a:p>
            <a:pPr algn="just"/>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Hliníkové bronzy </a:t>
            </a:r>
            <a:r>
              <a:rPr lang="cs-CZ" sz="2000" dirty="0">
                <a:latin typeface="Arial" panose="020B0604020202020204" pitchFamily="34" charset="0"/>
                <a:cs typeface="Arial" panose="020B0604020202020204" pitchFamily="34" charset="0"/>
              </a:rPr>
              <a:t>obsahuje nejčastěji 5 % Al. Mají vysokou odolnost proti kyselinám a louhům, používají se proto v agresivním prostředí. Vyrábějí se z nich také potrubí a kohouty pro přehřátou páru. </a:t>
            </a:r>
          </a:p>
          <a:p>
            <a:pPr algn="just"/>
            <a:r>
              <a:rPr lang="cs-CZ" sz="2000" b="1" dirty="0">
                <a:latin typeface="Arial" panose="020B0604020202020204" pitchFamily="34" charset="0"/>
                <a:cs typeface="Arial" panose="020B0604020202020204" pitchFamily="34" charset="0"/>
              </a:rPr>
              <a:t>  Beryliové bronzy </a:t>
            </a:r>
            <a:r>
              <a:rPr lang="cs-CZ" sz="2000" dirty="0">
                <a:latin typeface="Arial" panose="020B0604020202020204" pitchFamily="34" charset="0"/>
                <a:cs typeface="Arial" panose="020B0604020202020204" pitchFamily="34" charset="0"/>
              </a:rPr>
              <a:t>se mohou uplatnit tam, kde jsou vysoké požadavky na mechanické vlastnosti při velké vodivosti. Hodí se hlavně na pružiny pracující v korozním prostředí, na ventily čerpadel na louhy, na kuličky korozivzdorných kuličkových ložisek (asi 2 % </a:t>
            </a:r>
            <a:r>
              <a:rPr lang="cs-CZ" sz="2000" dirty="0" err="1">
                <a:latin typeface="Arial" panose="020B0604020202020204" pitchFamily="34" charset="0"/>
                <a:cs typeface="Arial" panose="020B0604020202020204" pitchFamily="34" charset="0"/>
              </a:rPr>
              <a:t>Be</a:t>
            </a:r>
            <a:r>
              <a:rPr lang="cs-CZ" sz="2000" dirty="0">
                <a:latin typeface="Arial" panose="020B0604020202020204" pitchFamily="34" charset="0"/>
                <a:cs typeface="Arial" panose="020B0604020202020204" pitchFamily="34" charset="0"/>
              </a:rPr>
              <a:t> + Ni), na nástroje, které při nárazu nesmějí jiskřit (asi 2 % </a:t>
            </a:r>
            <a:r>
              <a:rPr lang="cs-CZ" sz="2000" dirty="0" err="1">
                <a:latin typeface="Arial" panose="020B0604020202020204" pitchFamily="34" charset="0"/>
                <a:cs typeface="Arial" panose="020B0604020202020204" pitchFamily="34" charset="0"/>
              </a:rPr>
              <a:t>Be</a:t>
            </a:r>
            <a:r>
              <a:rPr lang="cs-CZ" sz="2000" dirty="0">
                <a:latin typeface="Arial" panose="020B0604020202020204" pitchFamily="34" charset="0"/>
                <a:cs typeface="Arial" panose="020B0604020202020204" pitchFamily="34" charset="0"/>
              </a:rPr>
              <a:t>), na velmi namáhané elektrody bodových a švových svářeček apod. </a:t>
            </a:r>
          </a:p>
          <a:p>
            <a:pPr algn="just"/>
            <a:r>
              <a:rPr lang="cs-CZ" sz="2000" b="1" dirty="0"/>
              <a:t>  </a:t>
            </a:r>
            <a:r>
              <a:rPr lang="cs-CZ" sz="2000" b="1" dirty="0">
                <a:latin typeface="Arial" panose="020B0604020202020204" pitchFamily="34" charset="0"/>
                <a:cs typeface="Arial" panose="020B0604020202020204" pitchFamily="34" charset="0"/>
              </a:rPr>
              <a:t>Červené bronzy </a:t>
            </a:r>
            <a:r>
              <a:rPr lang="cs-CZ" sz="2000" dirty="0">
                <a:latin typeface="Arial" panose="020B0604020202020204" pitchFamily="34" charset="0"/>
                <a:cs typeface="Arial" panose="020B0604020202020204" pitchFamily="34" charset="0"/>
              </a:rPr>
              <a:t>jsou slitiny mědi, cínu, zinku a často též olova, které zlepšuje obrobitelnost. Jsou určeny na výrobu odlitků používaných tam, kde se nehodí šedá litina pro malou odolnost proti korozi apod. </a:t>
            </a:r>
          </a:p>
        </p:txBody>
      </p:sp>
    </p:spTree>
    <p:extLst>
      <p:ext uri="{BB962C8B-B14F-4D97-AF65-F5344CB8AC3E}">
        <p14:creationId xmlns:p14="http://schemas.microsoft.com/office/powerpoint/2010/main" val="39635069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2400" y="228600"/>
            <a:ext cx="8839200" cy="6247864"/>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Mosaz</a:t>
            </a:r>
            <a:r>
              <a:rPr lang="cs-CZ" sz="2000" dirty="0">
                <a:latin typeface="Arial" panose="020B0604020202020204" pitchFamily="34" charset="0"/>
                <a:cs typeface="Arial" panose="020B0604020202020204" pitchFamily="34" charset="0"/>
              </a:rPr>
              <a:t> je slitina mědi a zinku. Mosaz obsahuje optimálně 32% zinku (maximálně 42%). Díky svým chemickým a fyzikálním vlastnostem se i dnes používá v mnoha průmyslových odvětvích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mosazi</a:t>
            </a:r>
            <a:r>
              <a:rPr lang="en-US" sz="2000" dirty="0">
                <a:latin typeface="Arial" panose="020B0604020202020204" pitchFamily="34" charset="0"/>
                <a:cs typeface="Arial" panose="020B0604020202020204" pitchFamily="34" charset="0"/>
              </a:rPr>
              <a:t> pro t</a:t>
            </a:r>
            <a:r>
              <a:rPr lang="cs-CZ" sz="2000" dirty="0" err="1">
                <a:latin typeface="Arial" panose="020B0604020202020204" pitchFamily="34" charset="0"/>
                <a:cs typeface="Arial" panose="020B0604020202020204" pitchFamily="34" charset="0"/>
              </a:rPr>
              <a:t>vář</a:t>
            </a:r>
            <a:r>
              <a:rPr lang="en-US" sz="2000" dirty="0" err="1">
                <a:latin typeface="Arial" panose="020B0604020202020204" pitchFamily="34" charset="0"/>
                <a:cs typeface="Arial" panose="020B0604020202020204" pitchFamily="34" charset="0"/>
              </a:rPr>
              <a:t>en</a:t>
            </a:r>
            <a:r>
              <a:rPr lang="cs-CZ" sz="2000" dirty="0">
                <a:latin typeface="Arial" panose="020B0604020202020204" pitchFamily="34" charset="0"/>
                <a:cs typeface="Arial" panose="020B0604020202020204" pitchFamily="34" charset="0"/>
              </a:rPr>
              <a:t>í a pro odlitky, legované mosazi). Existují stovky různých mosazí, jejichž přesné složení je dáno mezinárodními normami a liší se od sebe mechanickými vlastnostmi (tvrdost, pevnost, mechanická opracovatelnost…), bodem tání a zpracovatelností (možnost odlévání). Běžná mosaz je poměrně měkká slitina s jasně zlatavou barvou a s poměrně nízkou chemickou odolností vůči kyselinám a louhům. Proti působení atmosférických vlivů je však mosaz značně odolná. </a:t>
            </a:r>
          </a:p>
          <a:p>
            <a:pPr algn="just"/>
            <a:r>
              <a:rPr lang="cs-CZ" sz="2000" dirty="0">
                <a:latin typeface="Arial" panose="020B0604020202020204" pitchFamily="34" charset="0"/>
                <a:cs typeface="Arial" panose="020B0604020202020204" pitchFamily="34" charset="0"/>
              </a:rPr>
              <a:t>Používá se často k výrobě různých hudebních nástrojů a dekorativních předmětů, zhotovují se z ní součásti pro vybavení koupelen a drobné bytové doplňky, slouží pro výrobu bižuterie. Mosaz se používá již od starověku</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Zvláštním druhem mosazi je </a:t>
            </a:r>
            <a:r>
              <a:rPr lang="cs-CZ" sz="2000" b="1" dirty="0">
                <a:latin typeface="Arial" panose="020B0604020202020204" pitchFamily="34" charset="0"/>
                <a:cs typeface="Arial" panose="020B0604020202020204" pitchFamily="34" charset="0"/>
              </a:rPr>
              <a:t>tombak </a:t>
            </a:r>
            <a:r>
              <a:rPr lang="cs-CZ" sz="2000" dirty="0">
                <a:latin typeface="Arial" panose="020B0604020202020204" pitchFamily="34" charset="0"/>
                <a:cs typeface="Arial" panose="020B0604020202020204" pitchFamily="34" charset="0"/>
              </a:rPr>
              <a:t>používaný k výrobě plášťů střel. </a:t>
            </a: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Stále větší význam má měď ve </a:t>
            </a:r>
            <a:r>
              <a:rPr lang="cs-CZ" sz="2000" b="1" dirty="0" err="1">
                <a:latin typeface="Arial" panose="020B0604020202020204" pitchFamily="34" charset="0"/>
                <a:cs typeface="Arial" panose="020B0604020202020204" pitchFamily="34" charset="0"/>
              </a:rPr>
              <a:t>fotovoltaice</a:t>
            </a:r>
            <a:r>
              <a:rPr lang="cs-CZ" sz="2000" dirty="0">
                <a:latin typeface="Arial" panose="020B0604020202020204" pitchFamily="34" charset="0"/>
                <a:cs typeface="Arial" panose="020B0604020202020204" pitchFamily="34" charset="0"/>
              </a:rPr>
              <a:t>, kde je jednou ze složek moderních tenkovrstvých fotoelektrických článků CIGS, využívaných ke konstrukci trubicových fotoelektrických panelů </a:t>
            </a:r>
          </a:p>
          <a:p>
            <a:pPr algn="just"/>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73549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5643" y="228600"/>
            <a:ext cx="8839200" cy="3785652"/>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Síran měďnatý </a:t>
            </a:r>
            <a:r>
              <a:rPr lang="cs-CZ" sz="2000" dirty="0">
                <a:latin typeface="Arial" panose="020B0604020202020204" pitchFamily="34" charset="0"/>
                <a:cs typeface="Arial" panose="020B0604020202020204" pitchFamily="34" charset="0"/>
              </a:rPr>
              <a:t>CuSO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·5H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t>
            </a:r>
            <a:r>
              <a:rPr lang="cs-CZ" sz="2000" i="1" dirty="0">
                <a:latin typeface="Arial" panose="020B0604020202020204" pitchFamily="34" charset="0"/>
                <a:cs typeface="Arial" panose="020B0604020202020204" pitchFamily="34" charset="0"/>
              </a:rPr>
              <a:t>(modrá skalice)</a:t>
            </a:r>
            <a:r>
              <a:rPr lang="cs-CZ" sz="2000" dirty="0">
                <a:latin typeface="Arial" panose="020B0604020202020204" pitchFamily="34" charset="0"/>
                <a:cs typeface="Arial" panose="020B0604020202020204" pitchFamily="34" charset="0"/>
              </a:rPr>
              <a:t> je nejpoužívanější sloučeninou mědi. Modrá skalice nachází použití jako součást bazénové chemie, prostředek k moření dřeva a osiva, algicid k likvidaci řas, k odstraňování mechů a lišejníků a ke konzervaci preparovaných živočichů. Směs modré skalice s vápenným mlékem Ca(OH)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pod názvem Bordeauxská jícha používá již velmi dlouhou dobu k ochraně vinné révy před plísňovým onemocněním. Další využití nalézá modrá skalice jako součást elektrolytu při galvanickém poměďování a jako desinfekční prostředek v akvaristice a v chovech drobného hospodářského zvířectva. Opatrným zahříváním lze krystalickou vodu odstranit a vzniká bezvodá sůl CuSO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která má bílou barvu. Velmi ochotně přijímá vodu zpět, čehož lze využít k sušení některých nepolárních organických rozpouštědel.</a:t>
            </a:r>
          </a:p>
        </p:txBody>
      </p:sp>
      <p:sp>
        <p:nvSpPr>
          <p:cNvPr id="4" name="TextovéPole 3">
            <a:extLst>
              <a:ext uri="{FF2B5EF4-FFF2-40B4-BE49-F238E27FC236}">
                <a16:creationId xmlns:a16="http://schemas.microsoft.com/office/drawing/2014/main" id="{80386B5A-AFD2-4580-8186-1DF42F754AEA}"/>
              </a:ext>
            </a:extLst>
          </p:cNvPr>
          <p:cNvSpPr txBox="1"/>
          <p:nvPr/>
        </p:nvSpPr>
        <p:spPr>
          <a:xfrm>
            <a:off x="155643" y="5715000"/>
            <a:ext cx="8839200" cy="1015663"/>
          </a:xfrm>
          <a:prstGeom prst="rect">
            <a:avLst/>
          </a:prstGeom>
          <a:noFill/>
        </p:spPr>
        <p:txBody>
          <a:bodyPr wrap="square">
            <a:spAutoFit/>
          </a:bodyPr>
          <a:lstStyle/>
          <a:p>
            <a:pPr algn="just"/>
            <a:r>
              <a:rPr lang="cs-CZ" sz="2000" b="1" dirty="0">
                <a:latin typeface="Arial" panose="020B0604020202020204" pitchFamily="34" charset="0"/>
                <a:cs typeface="Arial" panose="020B0604020202020204" pitchFamily="34" charset="0"/>
              </a:rPr>
              <a:t>Uhličitan měďnatý </a:t>
            </a:r>
            <a:r>
              <a:rPr lang="cs-CZ" sz="2000" dirty="0">
                <a:latin typeface="Arial" panose="020B0604020202020204" pitchFamily="34" charset="0"/>
                <a:cs typeface="Arial" panose="020B0604020202020204" pitchFamily="34" charset="0"/>
              </a:rPr>
              <a:t>CuCO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je používán jako barvivo glazur, při výpalu v redukčním prostředí poskytuje červené zbarvení, při oxidačním výpalu barví glazuru zeleně. </a:t>
            </a:r>
          </a:p>
        </p:txBody>
      </p:sp>
      <p:pic>
        <p:nvPicPr>
          <p:cNvPr id="4098" name="Picture 2" descr="Copper sulphate being heated - Stock Image - A500/0825 ...">
            <a:extLst>
              <a:ext uri="{FF2B5EF4-FFF2-40B4-BE49-F238E27FC236}">
                <a16:creationId xmlns:a16="http://schemas.microsoft.com/office/drawing/2014/main" id="{5777EB60-E004-4474-A949-03B7CB548B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2209" y="3733800"/>
            <a:ext cx="1324928" cy="1981200"/>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728D5260-62C2-476F-826E-DF1BA58DBBB9}"/>
              </a:ext>
            </a:extLst>
          </p:cNvPr>
          <p:cNvPicPr>
            <a:picLocks noChangeAspect="1"/>
          </p:cNvPicPr>
          <p:nvPr/>
        </p:nvPicPr>
        <p:blipFill>
          <a:blip r:embed="rId3"/>
          <a:stretch>
            <a:fillRect/>
          </a:stretch>
        </p:blipFill>
        <p:spPr>
          <a:xfrm>
            <a:off x="5306113" y="3997128"/>
            <a:ext cx="2063026" cy="1644615"/>
          </a:xfrm>
          <a:prstGeom prst="rect">
            <a:avLst/>
          </a:prstGeom>
        </p:spPr>
      </p:pic>
      <p:pic>
        <p:nvPicPr>
          <p:cNvPr id="4102" name="Picture 6" descr="(PDF) Origins of Contrasting Copper Coordination ...">
            <a:extLst>
              <a:ext uri="{FF2B5EF4-FFF2-40B4-BE49-F238E27FC236}">
                <a16:creationId xmlns:a16="http://schemas.microsoft.com/office/drawing/2014/main" id="{52822179-FC21-4C04-9916-4894625A3E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508" y="4043697"/>
            <a:ext cx="1612374" cy="1612374"/>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E25F4B64-36A2-46D2-9DF4-925702F2C667}"/>
              </a:ext>
            </a:extLst>
          </p:cNvPr>
          <p:cNvPicPr>
            <a:picLocks noChangeAspect="1"/>
          </p:cNvPicPr>
          <p:nvPr/>
        </p:nvPicPr>
        <p:blipFill>
          <a:blip r:embed="rId5"/>
          <a:stretch>
            <a:fillRect/>
          </a:stretch>
        </p:blipFill>
        <p:spPr>
          <a:xfrm>
            <a:off x="2658308" y="4039215"/>
            <a:ext cx="2352675" cy="1638300"/>
          </a:xfrm>
          <a:prstGeom prst="rect">
            <a:avLst/>
          </a:prstGeom>
        </p:spPr>
      </p:pic>
    </p:spTree>
    <p:extLst>
      <p:ext uri="{BB962C8B-B14F-4D97-AF65-F5344CB8AC3E}">
        <p14:creationId xmlns:p14="http://schemas.microsoft.com/office/powerpoint/2010/main" val="22846868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76200" y="76200"/>
            <a:ext cx="8915400" cy="6494085"/>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Hydroxid měďnatý </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používá jako modrý pigment </a:t>
            </a:r>
            <a:r>
              <a:rPr lang="cs-CZ" sz="2000" i="1" dirty="0">
                <a:latin typeface="Arial" panose="020B0604020202020204" pitchFamily="34" charset="0"/>
                <a:cs typeface="Arial" panose="020B0604020202020204" pitchFamily="34" charset="0"/>
              </a:rPr>
              <a:t>(brémská modř)</a:t>
            </a:r>
            <a:r>
              <a:rPr lang="cs-CZ" sz="20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pPr algn="just"/>
            <a:endParaRPr lang="cs-CZ" sz="8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Roztoky </a:t>
            </a:r>
            <a:r>
              <a:rPr lang="cs-CZ" sz="2000" b="1" dirty="0">
                <a:latin typeface="Arial" panose="020B0604020202020204" pitchFamily="34" charset="0"/>
                <a:cs typeface="Arial" panose="020B0604020202020204" pitchFamily="34" charset="0"/>
              </a:rPr>
              <a:t>dusičnanu měďnatého </a:t>
            </a:r>
            <a:r>
              <a:rPr lang="cs-CZ" sz="2000" dirty="0">
                <a:latin typeface="Arial" panose="020B0604020202020204" pitchFamily="34" charset="0"/>
                <a:cs typeface="Arial" panose="020B0604020202020204" pitchFamily="34" charset="0"/>
              </a:rPr>
              <a:t>se používají k povrchové úpravě povrchu železných slitků (moření) před dalším zpracováním.</a:t>
            </a:r>
            <a:endParaRPr lang="en-US" sz="2000" dirty="0">
              <a:latin typeface="Arial" panose="020B0604020202020204" pitchFamily="34" charset="0"/>
              <a:cs typeface="Arial" panose="020B0604020202020204" pitchFamily="34" charset="0"/>
            </a:endParaRPr>
          </a:p>
          <a:p>
            <a:pPr algn="just"/>
            <a:endParaRPr lang="cs-CZ" sz="8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Mezi další používané měďnaté pigmenty patří </a:t>
            </a:r>
            <a:r>
              <a:rPr lang="cs-CZ" sz="2000" b="1" dirty="0">
                <a:latin typeface="Arial" panose="020B0604020202020204" pitchFamily="34" charset="0"/>
                <a:cs typeface="Arial" panose="020B0604020202020204" pitchFamily="34" charset="0"/>
              </a:rPr>
              <a:t>modrý </a:t>
            </a:r>
            <a:r>
              <a:rPr lang="cs-CZ" sz="2000" b="1" dirty="0" err="1">
                <a:latin typeface="Arial" panose="020B0604020202020204" pitchFamily="34" charset="0"/>
                <a:cs typeface="Arial" panose="020B0604020202020204" pitchFamily="34" charset="0"/>
              </a:rPr>
              <a:t>verditer</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2CuCO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·Cu(OH)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zelený </a:t>
            </a:r>
            <a:r>
              <a:rPr lang="cs-CZ" sz="2000" b="1" dirty="0" err="1">
                <a:latin typeface="Arial" panose="020B0604020202020204" pitchFamily="34" charset="0"/>
                <a:cs typeface="Arial" panose="020B0604020202020204" pitchFamily="34" charset="0"/>
              </a:rPr>
              <a:t>verditer</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CuCO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·Cu(OH)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Scheeleova</a:t>
            </a:r>
            <a:r>
              <a:rPr lang="cs-CZ" sz="2000" b="1" dirty="0">
                <a:latin typeface="Arial" panose="020B0604020202020204" pitchFamily="34" charset="0"/>
                <a:cs typeface="Arial" panose="020B0604020202020204" pitchFamily="34" charset="0"/>
              </a:rPr>
              <a:t> zeleň </a:t>
            </a:r>
            <a:r>
              <a:rPr lang="cs-CZ" sz="2000" dirty="0">
                <a:latin typeface="Arial" panose="020B0604020202020204" pitchFamily="34" charset="0"/>
                <a:cs typeface="Arial" panose="020B0604020202020204" pitchFamily="34" charset="0"/>
              </a:rPr>
              <a:t>CuHAsO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brunšvická zeleň </a:t>
            </a:r>
            <a:r>
              <a:rPr lang="cs-CZ" sz="2000" dirty="0">
                <a:latin typeface="Arial" panose="020B0604020202020204" pitchFamily="34" charset="0"/>
                <a:cs typeface="Arial" panose="020B0604020202020204" pitchFamily="34" charset="0"/>
              </a:rPr>
              <a:t>CuCl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·CuO·nH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t>
            </a:r>
            <a:r>
              <a:rPr lang="cs-CZ" sz="2000" b="1" dirty="0">
                <a:latin typeface="Arial" panose="020B0604020202020204" pitchFamily="34" charset="0"/>
                <a:cs typeface="Arial" panose="020B0604020202020204" pitchFamily="34" charset="0"/>
              </a:rPr>
              <a:t>svinibrodská zeleň </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(CH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COO)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·3Cu(AsO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nebo nejstarší známý syntetický pigment </a:t>
            </a:r>
            <a:r>
              <a:rPr lang="cs-CZ" sz="2000" b="1" dirty="0">
                <a:latin typeface="Arial" panose="020B0604020202020204" pitchFamily="34" charset="0"/>
                <a:cs typeface="Arial" panose="020B0604020202020204" pitchFamily="34" charset="0"/>
              </a:rPr>
              <a:t>egyptská modř </a:t>
            </a:r>
            <a:r>
              <a:rPr lang="cs-CZ" sz="2000" dirty="0">
                <a:latin typeface="Arial" panose="020B0604020202020204" pitchFamily="34" charset="0"/>
                <a:cs typeface="Arial" panose="020B0604020202020204" pitchFamily="34" charset="0"/>
              </a:rPr>
              <a:t>CuO·SiO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·CaO. </a:t>
            </a:r>
            <a:endParaRPr lang="en-US"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  Hydroxid </a:t>
            </a:r>
            <a:r>
              <a:rPr lang="cs-CZ" sz="2000" b="1" dirty="0" err="1">
                <a:latin typeface="Arial" panose="020B0604020202020204" pitchFamily="34" charset="0"/>
                <a:cs typeface="Arial" panose="020B0604020202020204" pitchFamily="34" charset="0"/>
              </a:rPr>
              <a:t>tetraamin</a:t>
            </a:r>
            <a:r>
              <a:rPr lang="cs-CZ" sz="2000" b="1" dirty="0">
                <a:latin typeface="Arial" panose="020B0604020202020204" pitchFamily="34" charset="0"/>
                <a:cs typeface="Arial" panose="020B0604020202020204" pitchFamily="34" charset="0"/>
              </a:rPr>
              <a:t>-měďnatý </a:t>
            </a:r>
            <a:r>
              <a:rPr lang="cs-CZ" sz="2000" dirty="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a:t>
            </a:r>
            <a:r>
              <a:rPr lang="cs-CZ" sz="2000" i="1" dirty="0" err="1">
                <a:latin typeface="Arial" panose="020B0604020202020204" pitchFamily="34" charset="0"/>
                <a:cs typeface="Arial" panose="020B0604020202020204" pitchFamily="34" charset="0"/>
              </a:rPr>
              <a:t>Schweizerovo</a:t>
            </a:r>
            <a:r>
              <a:rPr lang="cs-CZ" sz="2000" i="1" dirty="0">
                <a:latin typeface="Arial" panose="020B0604020202020204" pitchFamily="34" charset="0"/>
                <a:cs typeface="Arial" panose="020B0604020202020204" pitchFamily="34" charset="0"/>
              </a:rPr>
              <a:t> činidlo)</a:t>
            </a:r>
            <a:r>
              <a:rPr lang="cs-CZ" sz="2000" dirty="0">
                <a:latin typeface="Arial" panose="020B0604020202020204" pitchFamily="34" charset="0"/>
                <a:cs typeface="Arial" panose="020B0604020202020204" pitchFamily="34" charset="0"/>
              </a:rPr>
              <a:t> se požívá jako rozpouštědlo celulózy při výrobě umělého hedvábí a celofánu. </a:t>
            </a:r>
            <a:endParaRPr lang="en-US" sz="2000" dirty="0">
              <a:latin typeface="Arial" panose="020B0604020202020204" pitchFamily="34" charset="0"/>
              <a:cs typeface="Arial" panose="020B0604020202020204" pitchFamily="34" charset="0"/>
            </a:endParaRPr>
          </a:p>
          <a:p>
            <a:pPr algn="just"/>
            <a:endParaRPr lang="en-US" sz="8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Výbušný </a:t>
            </a:r>
            <a:r>
              <a:rPr lang="cs-CZ" sz="2000" b="1" dirty="0">
                <a:latin typeface="Arial" panose="020B0604020202020204" pitchFamily="34" charset="0"/>
                <a:cs typeface="Arial" panose="020B0604020202020204" pitchFamily="34" charset="0"/>
              </a:rPr>
              <a:t>acetylid měďný </a:t>
            </a:r>
            <a:r>
              <a:rPr lang="cs-CZ" sz="2000" dirty="0">
                <a:latin typeface="Arial" panose="020B0604020202020204" pitchFamily="34" charset="0"/>
                <a:cs typeface="Arial" panose="020B0604020202020204" pitchFamily="34" charset="0"/>
              </a:rPr>
              <a:t>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používá k výrobě rozbušek.</a:t>
            </a:r>
          </a:p>
        </p:txBody>
      </p:sp>
      <p:pic>
        <p:nvPicPr>
          <p:cNvPr id="3074" name="Picture 2" descr="Egyptian Blue - The Oldest Known Artificial Pigment ...">
            <a:extLst>
              <a:ext uri="{FF2B5EF4-FFF2-40B4-BE49-F238E27FC236}">
                <a16:creationId xmlns:a16="http://schemas.microsoft.com/office/drawing/2014/main" id="{1094A02B-9302-47C0-929A-C86544A50F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1555" y="2950060"/>
            <a:ext cx="3820044" cy="204372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lue Verditer | KREMER-made and historic Pigments ...">
            <a:extLst>
              <a:ext uri="{FF2B5EF4-FFF2-40B4-BE49-F238E27FC236}">
                <a16:creationId xmlns:a16="http://schemas.microsoft.com/office/drawing/2014/main" id="{6649D28E-DAC4-4D58-8FF3-6EEB02CEAB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437" y="3276600"/>
            <a:ext cx="2741769" cy="1824038"/>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C668E804-BD4C-4615-9E92-714541C3B045}"/>
              </a:ext>
            </a:extLst>
          </p:cNvPr>
          <p:cNvSpPr txBox="1"/>
          <p:nvPr/>
        </p:nvSpPr>
        <p:spPr>
          <a:xfrm>
            <a:off x="3117854" y="4655230"/>
            <a:ext cx="1528281" cy="338554"/>
          </a:xfrm>
          <a:prstGeom prst="rect">
            <a:avLst/>
          </a:prstGeom>
          <a:noFill/>
        </p:spPr>
        <p:txBody>
          <a:bodyPr wrap="square">
            <a:spAutoFit/>
          </a:bodyPr>
          <a:lstStyle/>
          <a:p>
            <a:r>
              <a:rPr lang="cs-CZ" sz="1600" dirty="0">
                <a:latin typeface="Arial" panose="020B0604020202020204" pitchFamily="34" charset="0"/>
                <a:cs typeface="Arial" panose="020B0604020202020204" pitchFamily="34" charset="0"/>
              </a:rPr>
              <a:t>modrý </a:t>
            </a:r>
            <a:r>
              <a:rPr lang="cs-CZ" sz="1600" dirty="0" err="1">
                <a:latin typeface="Arial" panose="020B0604020202020204" pitchFamily="34" charset="0"/>
                <a:cs typeface="Arial" panose="020B0604020202020204" pitchFamily="34" charset="0"/>
              </a:rPr>
              <a:t>verditer</a:t>
            </a:r>
            <a:r>
              <a:rPr lang="cs-CZ" sz="1600" dirty="0">
                <a:latin typeface="Arial" panose="020B0604020202020204" pitchFamily="34" charset="0"/>
                <a:cs typeface="Arial" panose="020B0604020202020204" pitchFamily="34" charset="0"/>
              </a:rPr>
              <a:t> </a:t>
            </a:r>
            <a:endParaRPr lang="cs-CZ" sz="1600" dirty="0"/>
          </a:p>
        </p:txBody>
      </p:sp>
      <p:sp>
        <p:nvSpPr>
          <p:cNvPr id="10" name="TextovéPole 9">
            <a:extLst>
              <a:ext uri="{FF2B5EF4-FFF2-40B4-BE49-F238E27FC236}">
                <a16:creationId xmlns:a16="http://schemas.microsoft.com/office/drawing/2014/main" id="{C31AA054-4143-413B-9B7F-088C390EAECF}"/>
              </a:ext>
            </a:extLst>
          </p:cNvPr>
          <p:cNvSpPr txBox="1"/>
          <p:nvPr/>
        </p:nvSpPr>
        <p:spPr>
          <a:xfrm>
            <a:off x="3628685" y="3323242"/>
            <a:ext cx="1810429" cy="338554"/>
          </a:xfrm>
          <a:prstGeom prst="rect">
            <a:avLst/>
          </a:prstGeom>
          <a:noFill/>
        </p:spPr>
        <p:txBody>
          <a:bodyPr wrap="square">
            <a:spAutoFit/>
          </a:bodyPr>
          <a:lstStyle/>
          <a:p>
            <a:r>
              <a:rPr lang="cs-CZ" sz="1600" dirty="0">
                <a:latin typeface="Arial" panose="020B0604020202020204" pitchFamily="34" charset="0"/>
                <a:cs typeface="Arial" panose="020B0604020202020204" pitchFamily="34" charset="0"/>
              </a:rPr>
              <a:t>egyptská modř </a:t>
            </a:r>
            <a:endParaRPr lang="cs-CZ" sz="1600" dirty="0"/>
          </a:p>
        </p:txBody>
      </p:sp>
    </p:spTree>
    <p:extLst>
      <p:ext uri="{BB962C8B-B14F-4D97-AF65-F5344CB8AC3E}">
        <p14:creationId xmlns:p14="http://schemas.microsoft.com/office/powerpoint/2010/main" val="24458790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2400" y="228600"/>
            <a:ext cx="8839200" cy="1631216"/>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Oxid měďnatý </a:t>
            </a:r>
            <a:r>
              <a:rPr lang="cs-CZ" sz="2000" dirty="0" err="1">
                <a:latin typeface="Arial" panose="020B0604020202020204" pitchFamily="34" charset="0"/>
                <a:cs typeface="Arial" panose="020B0604020202020204" pitchFamily="34" charset="0"/>
              </a:rPr>
              <a:t>CuO</a:t>
            </a:r>
            <a:r>
              <a:rPr lang="cs-CZ" sz="2000" dirty="0">
                <a:latin typeface="Arial" panose="020B0604020202020204" pitchFamily="34" charset="0"/>
                <a:cs typeface="Arial" panose="020B0604020202020204" pitchFamily="34" charset="0"/>
              </a:rPr>
              <a:t> se používá k barvení skla a smaltů na zeleno, modro nebo červeno a v keramickém průmyslu k přípravě emailů pro zdobení keramiky. Dále se ho využívá v </a:t>
            </a:r>
            <a:r>
              <a:rPr lang="cs-CZ" sz="2000" dirty="0" err="1">
                <a:latin typeface="Arial" panose="020B0604020202020204" pitchFamily="34" charset="0"/>
                <a:cs typeface="Arial" panose="020B0604020202020204" pitchFamily="34" charset="0"/>
              </a:rPr>
              <a:t>kupronových</a:t>
            </a:r>
            <a:r>
              <a:rPr lang="cs-CZ" sz="2000" dirty="0">
                <a:latin typeface="Arial" panose="020B0604020202020204" pitchFamily="34" charset="0"/>
                <a:cs typeface="Arial" panose="020B0604020202020204" pitchFamily="34" charset="0"/>
              </a:rPr>
              <a:t> článcích jako depolarizátor, v organické elementární analýze jako oxidační činidlo a v lékařství se používá v mastech. </a:t>
            </a:r>
          </a:p>
        </p:txBody>
      </p:sp>
      <p:pic>
        <p:nvPicPr>
          <p:cNvPr id="3" name="Obrázek 2">
            <a:extLst>
              <a:ext uri="{FF2B5EF4-FFF2-40B4-BE49-F238E27FC236}">
                <a16:creationId xmlns:a16="http://schemas.microsoft.com/office/drawing/2014/main" id="{C4FDD2C1-E890-4D14-BFFF-755BC866ACD3}"/>
              </a:ext>
            </a:extLst>
          </p:cNvPr>
          <p:cNvPicPr>
            <a:picLocks noChangeAspect="1"/>
          </p:cNvPicPr>
          <p:nvPr/>
        </p:nvPicPr>
        <p:blipFill>
          <a:blip r:embed="rId2"/>
          <a:stretch>
            <a:fillRect/>
          </a:stretch>
        </p:blipFill>
        <p:spPr>
          <a:xfrm>
            <a:off x="4800599" y="1600200"/>
            <a:ext cx="4080387" cy="1828800"/>
          </a:xfrm>
          <a:prstGeom prst="rect">
            <a:avLst/>
          </a:prstGeom>
        </p:spPr>
      </p:pic>
      <p:sp>
        <p:nvSpPr>
          <p:cNvPr id="6" name="TextovéPole 5">
            <a:extLst>
              <a:ext uri="{FF2B5EF4-FFF2-40B4-BE49-F238E27FC236}">
                <a16:creationId xmlns:a16="http://schemas.microsoft.com/office/drawing/2014/main" id="{0C752E0E-37AE-4D54-988A-7847AE615F2B}"/>
              </a:ext>
            </a:extLst>
          </p:cNvPr>
          <p:cNvSpPr txBox="1"/>
          <p:nvPr/>
        </p:nvSpPr>
        <p:spPr>
          <a:xfrm>
            <a:off x="152400" y="1983075"/>
            <a:ext cx="4080388" cy="1323439"/>
          </a:xfrm>
          <a:prstGeom prst="rect">
            <a:avLst/>
          </a:prstGeom>
          <a:noFill/>
        </p:spPr>
        <p:txBody>
          <a:bodyPr wrap="square">
            <a:spAutoFit/>
          </a:bodyPr>
          <a:lstStyle/>
          <a:p>
            <a:pPr algn="just"/>
            <a:r>
              <a:rPr lang="cs-CZ" sz="2000" b="1" i="1" dirty="0" err="1">
                <a:latin typeface="Arial" panose="020B0604020202020204" pitchFamily="34" charset="0"/>
                <a:cs typeface="Arial" panose="020B0604020202020204" pitchFamily="34" charset="0"/>
              </a:rPr>
              <a:t>Beilsteinova</a:t>
            </a:r>
            <a:r>
              <a:rPr lang="cs-CZ" sz="2000" b="1" i="1" dirty="0">
                <a:latin typeface="Arial" panose="020B0604020202020204" pitchFamily="34" charset="0"/>
                <a:cs typeface="Arial" panose="020B0604020202020204" pitchFamily="34" charset="0"/>
              </a:rPr>
              <a:t> zkouška. </a:t>
            </a:r>
            <a:r>
              <a:rPr lang="cs-CZ" sz="2000" dirty="0">
                <a:latin typeface="Arial" panose="020B0604020202020204" pitchFamily="34" charset="0"/>
                <a:cs typeface="Arial" panose="020B0604020202020204" pitchFamily="34" charset="0"/>
              </a:rPr>
              <a:t>Termický rozklad organických látek za přítomnosti </a:t>
            </a:r>
            <a:r>
              <a:rPr lang="cs-CZ" sz="2000" dirty="0" err="1">
                <a:latin typeface="Arial" panose="020B0604020202020204" pitchFamily="34" charset="0"/>
                <a:cs typeface="Arial" panose="020B0604020202020204" pitchFamily="34" charset="0"/>
              </a:rPr>
              <a:t>CuO</a:t>
            </a:r>
            <a:r>
              <a:rPr lang="cs-CZ" sz="2000" dirty="0">
                <a:latin typeface="Arial" panose="020B0604020202020204" pitchFamily="34" charset="0"/>
                <a:cs typeface="Arial" panose="020B0604020202020204" pitchFamily="34" charset="0"/>
              </a:rPr>
              <a:t> slouží k důkazu halogenů. </a:t>
            </a:r>
          </a:p>
        </p:txBody>
      </p:sp>
      <p:pic>
        <p:nvPicPr>
          <p:cNvPr id="7" name="Picture 6" descr="Print page">
            <a:extLst>
              <a:ext uri="{FF2B5EF4-FFF2-40B4-BE49-F238E27FC236}">
                <a16:creationId xmlns:a16="http://schemas.microsoft.com/office/drawing/2014/main" id="{3C8120E6-2D1D-4BFB-9811-B84801FFE2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399" y="4903933"/>
            <a:ext cx="2286000" cy="16877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C395702B-47B3-42A2-892C-87AC9ABFAA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756" y="4945925"/>
            <a:ext cx="2167844" cy="1770405"/>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5A0FF7E5-3F3A-4C5A-8118-12387441DD82}"/>
              </a:ext>
            </a:extLst>
          </p:cNvPr>
          <p:cNvSpPr txBox="1"/>
          <p:nvPr/>
        </p:nvSpPr>
        <p:spPr>
          <a:xfrm>
            <a:off x="96520" y="3551487"/>
            <a:ext cx="8950960" cy="1323439"/>
          </a:xfrm>
          <a:prstGeom prst="rect">
            <a:avLst/>
          </a:prstGeom>
          <a:noFill/>
        </p:spPr>
        <p:txBody>
          <a:bodyPr wrap="square">
            <a:spAutoFit/>
          </a:bodyPr>
          <a:lstStyle/>
          <a:p>
            <a:pPr algn="just"/>
            <a:r>
              <a:rPr lang="cs-CZ" sz="2000" b="1" dirty="0" err="1">
                <a:latin typeface="Arial" panose="020B0604020202020204" pitchFamily="34" charset="0"/>
                <a:cs typeface="Arial" panose="020B0604020202020204" pitchFamily="34" charset="0"/>
              </a:rPr>
              <a:t>Biuretová</a:t>
            </a:r>
            <a:r>
              <a:rPr lang="cs-CZ" sz="2000" b="1" dirty="0">
                <a:latin typeface="Arial" panose="020B0604020202020204" pitchFamily="34" charset="0"/>
                <a:cs typeface="Arial" panose="020B0604020202020204" pitchFamily="34" charset="0"/>
              </a:rPr>
              <a:t> reakce</a:t>
            </a:r>
            <a:r>
              <a:rPr lang="cs-CZ" sz="2000" dirty="0">
                <a:latin typeface="Arial" panose="020B0604020202020204" pitchFamily="34" charset="0"/>
                <a:cs typeface="Arial" panose="020B0604020202020204" pitchFamily="34" charset="0"/>
              </a:rPr>
              <a:t>. V alkalickém prostředí v přítomnosti měďnatých solí dávají bílkoviny fialové zbarvení. Reakci obecně poskytují látky obsahující v molekule alespoň dvě peptidové vazby (-CO-NH-) nebo dvě skupiny -CO-NH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Reakce tedy není specifická pouze pro bílkoviny.</a:t>
            </a:r>
          </a:p>
        </p:txBody>
      </p:sp>
      <p:pic>
        <p:nvPicPr>
          <p:cNvPr id="10" name="Picture 8" descr="Chemistry of Protein Assays | Thermo Fisher Scientific - US">
            <a:extLst>
              <a:ext uri="{FF2B5EF4-FFF2-40B4-BE49-F238E27FC236}">
                <a16:creationId xmlns:a16="http://schemas.microsoft.com/office/drawing/2014/main" id="{30E03159-F266-49C7-916C-B41C80A95A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3132" y="4774915"/>
            <a:ext cx="3257735" cy="2022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4314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BB17C044-B93A-4EF7-9F99-B67CF79465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909" y="4104227"/>
            <a:ext cx="3367891" cy="2547235"/>
          </a:xfrm>
          <a:prstGeom prst="rect">
            <a:avLst/>
          </a:prstGeom>
        </p:spPr>
      </p:pic>
      <p:pic>
        <p:nvPicPr>
          <p:cNvPr id="6" name="Obrázek 5" descr="Obsah obrázku text&#10;&#10;Popis byl vytvořen automaticky">
            <a:extLst>
              <a:ext uri="{FF2B5EF4-FFF2-40B4-BE49-F238E27FC236}">
                <a16:creationId xmlns:a16="http://schemas.microsoft.com/office/drawing/2014/main" id="{A448554B-222F-4A36-A466-D665FBF0B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5118" y="3784214"/>
            <a:ext cx="4628960" cy="2990682"/>
          </a:xfrm>
          <a:prstGeom prst="rect">
            <a:avLst/>
          </a:prstGeom>
        </p:spPr>
      </p:pic>
      <p:sp>
        <p:nvSpPr>
          <p:cNvPr id="8" name="TextovéPole 7">
            <a:extLst>
              <a:ext uri="{FF2B5EF4-FFF2-40B4-BE49-F238E27FC236}">
                <a16:creationId xmlns:a16="http://schemas.microsoft.com/office/drawing/2014/main" id="{66A6EEA2-0DB1-49C9-BB92-7091E484543A}"/>
              </a:ext>
            </a:extLst>
          </p:cNvPr>
          <p:cNvSpPr txBox="1"/>
          <p:nvPr/>
        </p:nvSpPr>
        <p:spPr>
          <a:xfrm>
            <a:off x="65458" y="83104"/>
            <a:ext cx="8896380" cy="1015663"/>
          </a:xfrm>
          <a:prstGeom prst="rect">
            <a:avLst/>
          </a:prstGeom>
          <a:noFill/>
        </p:spPr>
        <p:txBody>
          <a:bodyPr wrap="square">
            <a:spAutoFit/>
          </a:bodyPr>
          <a:lstStyle/>
          <a:p>
            <a:pPr algn="just"/>
            <a:r>
              <a:rPr lang="cs-CZ" sz="2000" dirty="0">
                <a:latin typeface="Arial" panose="020B0604020202020204" pitchFamily="34" charset="0"/>
                <a:cs typeface="Arial" panose="020B0604020202020204" pitchFamily="34" charset="0"/>
              </a:rPr>
              <a:t>Kromě toho je měď centrálním kovem organokovové sloučeniny </a:t>
            </a:r>
            <a:r>
              <a:rPr lang="cs-CZ" sz="2000" b="1" dirty="0">
                <a:latin typeface="Arial" panose="020B0604020202020204" pitchFamily="34" charset="0"/>
                <a:cs typeface="Arial" panose="020B0604020202020204" pitchFamily="34" charset="0"/>
              </a:rPr>
              <a:t>hemocyaninu</a:t>
            </a:r>
            <a:r>
              <a:rPr lang="cs-CZ" sz="2000" dirty="0">
                <a:latin typeface="Arial" panose="020B0604020202020204" pitchFamily="34" charset="0"/>
                <a:cs typeface="Arial" panose="020B0604020202020204" pitchFamily="34" charset="0"/>
              </a:rPr>
              <a:t>, který u měkkýšů a některých členovců (např. krabů funguje jako přenašeč kyslíku – analogie k hemoglobinu u teplokrevných živočichů. </a:t>
            </a:r>
          </a:p>
        </p:txBody>
      </p:sp>
      <p:pic>
        <p:nvPicPr>
          <p:cNvPr id="2058" name="Picture 10" descr="Quelles sont les différentes couleurs du sang dans le ...">
            <a:extLst>
              <a:ext uri="{FF2B5EF4-FFF2-40B4-BE49-F238E27FC236}">
                <a16:creationId xmlns:a16="http://schemas.microsoft.com/office/drawing/2014/main" id="{8189759D-F043-4C2B-A93E-A233685166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0602" y="1486242"/>
            <a:ext cx="3219600" cy="213298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Dolkhaler i stærk tilbagegang">
            <a:extLst>
              <a:ext uri="{FF2B5EF4-FFF2-40B4-BE49-F238E27FC236}">
                <a16:creationId xmlns:a16="http://schemas.microsoft.com/office/drawing/2014/main" id="{7F9C0807-317D-4BD4-83AD-34CEB46012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486242"/>
            <a:ext cx="2622524" cy="213298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ULg Bicentenaire - Biograpghie Léon Fredericq">
            <a:extLst>
              <a:ext uri="{FF2B5EF4-FFF2-40B4-BE49-F238E27FC236}">
                <a16:creationId xmlns:a16="http://schemas.microsoft.com/office/drawing/2014/main" id="{BBA4A115-B350-4ABD-AB12-F29069A367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9680" y="1584104"/>
            <a:ext cx="2572158" cy="1714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5149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76200" y="152400"/>
            <a:ext cx="8915400" cy="6986528"/>
          </a:xfrm>
          <a:prstGeom prst="rect">
            <a:avLst/>
          </a:prstGeom>
        </p:spPr>
        <p:txBody>
          <a:bodyPr wrap="square">
            <a:spAutoFit/>
          </a:bodyPr>
          <a:lstStyle/>
          <a:p>
            <a:pPr algn="ctr"/>
            <a:r>
              <a:rPr lang="cs-CZ" sz="2800" b="1" dirty="0">
                <a:latin typeface="Arial" panose="020B0604020202020204" pitchFamily="34" charset="0"/>
                <a:cs typeface="Arial" panose="020B0604020202020204" pitchFamily="34" charset="0"/>
              </a:rPr>
              <a:t>Stříbro</a:t>
            </a:r>
            <a:r>
              <a:rPr lang="cs-CZ" sz="2800" dirty="0">
                <a:latin typeface="Arial" panose="020B0604020202020204" pitchFamily="34" charset="0"/>
                <a:cs typeface="Arial" panose="020B0604020202020204" pitchFamily="34" charset="0"/>
              </a:rPr>
              <a:t> </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bílý, měkký a velmi tažný lesklý kov, krystaluje v tetragonální soustavě. Stříbro přímo reaguje s halogeny, sirovodíkem a rtutí. Rozpouští se bez vývoje vodíku v koncentrovaných kyselinách dusičné a sírové a v roztocích alkalických kyanidů (</a:t>
            </a:r>
            <a:r>
              <a:rPr lang="cs-CZ" sz="2000" i="1" dirty="0">
                <a:latin typeface="Arial" panose="020B0604020202020204" pitchFamily="34" charset="0"/>
                <a:cs typeface="Arial" panose="020B0604020202020204" pitchFamily="34" charset="0"/>
              </a:rPr>
              <a:t>za přítomnosti vzduchu nebo peroxidu kyslíku</a:t>
            </a:r>
            <a:r>
              <a:rPr lang="cs-CZ" sz="2000" dirty="0">
                <a:latin typeface="Arial" panose="020B0604020202020204" pitchFamily="34" charset="0"/>
                <a:cs typeface="Arial" panose="020B0604020202020204" pitchFamily="34" charset="0"/>
              </a:rPr>
              <a:t>):</a:t>
            </a:r>
          </a:p>
          <a:p>
            <a:pPr algn="ctr"/>
            <a:r>
              <a:rPr lang="cs-CZ" sz="2000" dirty="0">
                <a:latin typeface="Arial" panose="020B0604020202020204" pitchFamily="34" charset="0"/>
                <a:cs typeface="Arial" panose="020B0604020202020204" pitchFamily="34" charset="0"/>
              </a:rPr>
              <a:t>3Ag + 4HNO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3AgNO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NO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2Ag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Ag</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SO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4Ag + 8KCN + 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4K[</a:t>
            </a:r>
            <a:r>
              <a:rPr lang="cs-CZ" sz="2000" dirty="0" err="1">
                <a:latin typeface="Arial" panose="020B0604020202020204" pitchFamily="34" charset="0"/>
                <a:cs typeface="Arial" panose="020B0604020202020204" pitchFamily="34" charset="0"/>
              </a:rPr>
              <a:t>Ag</a:t>
            </a:r>
            <a:r>
              <a:rPr lang="cs-CZ" sz="2000" dirty="0">
                <a:latin typeface="Arial" panose="020B0604020202020204" pitchFamily="34" charset="0"/>
                <a:cs typeface="Arial" panose="020B0604020202020204" pitchFamily="34" charset="0"/>
              </a:rPr>
              <a:t>(CN)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+ 4KOH</a:t>
            </a:r>
          </a:p>
          <a:p>
            <a:pPr algn="just"/>
            <a:r>
              <a:rPr lang="cs-CZ" sz="2000" dirty="0">
                <a:latin typeface="Arial" panose="020B0604020202020204" pitchFamily="34" charset="0"/>
                <a:cs typeface="Arial" panose="020B0604020202020204" pitchFamily="34" charset="0"/>
              </a:rPr>
              <a:t>Na suchém čistém vzduchu je stříbro neomezeně stálé. Stačí však i velmi nízké množství sulfanu (sirovodíku)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aby stříbro začalo černat, protože na jeho povrchu vzniká vrstva sulfidu stříbrného Ag</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a:t>
            </a:r>
          </a:p>
          <a:p>
            <a:pPr algn="just"/>
            <a:r>
              <a:rPr lang="cs-CZ" sz="2000" dirty="0">
                <a:latin typeface="Arial" panose="020B0604020202020204" pitchFamily="34" charset="0"/>
                <a:cs typeface="Arial" panose="020B0604020202020204" pitchFamily="34" charset="0"/>
              </a:rPr>
              <a:t>   Tvoří velkou řadu koordinačních sloučenin. Ve svých sloučeninách vystupuje stříbro </a:t>
            </a:r>
            <a:r>
              <a:rPr lang="en-US" sz="2000" u="sng" dirty="0" err="1">
                <a:latin typeface="Arial" panose="020B0604020202020204" pitchFamily="34" charset="0"/>
                <a:cs typeface="Arial" panose="020B0604020202020204" pitchFamily="34" charset="0"/>
              </a:rPr>
              <a:t>zpravidla</a:t>
            </a:r>
            <a:r>
              <a:rPr lang="cs-CZ" sz="2000" u="sng" dirty="0">
                <a:latin typeface="Arial" panose="020B0604020202020204" pitchFamily="34" charset="0"/>
                <a:cs typeface="Arial" panose="020B0604020202020204" pitchFamily="34" charset="0"/>
              </a:rPr>
              <a:t> </a:t>
            </a:r>
            <a:r>
              <a:rPr lang="en-US" sz="2000" u="sng" dirty="0">
                <a:latin typeface="Arial" panose="020B0604020202020204" pitchFamily="34" charset="0"/>
                <a:cs typeface="Arial" panose="020B0604020202020204" pitchFamily="34" charset="0"/>
              </a:rPr>
              <a:t>s</a:t>
            </a:r>
            <a:r>
              <a:rPr lang="cs-CZ" sz="2000" u="sng" dirty="0">
                <a:latin typeface="Arial" panose="020B0604020202020204" pitchFamily="34" charset="0"/>
                <a:cs typeface="Arial" panose="020B0604020202020204" pitchFamily="34" charset="0"/>
              </a:rPr>
              <a:t> oxidačním čísle</a:t>
            </a:r>
            <a:r>
              <a:rPr lang="en-US" sz="2000" u="sng" dirty="0">
                <a:latin typeface="Arial" panose="020B0604020202020204" pitchFamily="34" charset="0"/>
                <a:cs typeface="Arial" panose="020B0604020202020204" pitchFamily="34" charset="0"/>
              </a:rPr>
              <a:t>m</a:t>
            </a:r>
            <a:r>
              <a:rPr lang="cs-CZ" sz="2000" u="sng" dirty="0">
                <a:latin typeface="Arial" panose="020B0604020202020204" pitchFamily="34" charset="0"/>
                <a:cs typeface="Arial" panose="020B0604020202020204" pitchFamily="34" charset="0"/>
              </a:rPr>
              <a:t> I</a:t>
            </a:r>
            <a:r>
              <a:rPr lang="cs-CZ" sz="2000" dirty="0">
                <a:latin typeface="Arial" panose="020B0604020202020204" pitchFamily="34" charset="0"/>
                <a:cs typeface="Arial" panose="020B0604020202020204" pitchFamily="34" charset="0"/>
              </a:rPr>
              <a:t>, ostatní </a:t>
            </a:r>
            <a:r>
              <a:rPr lang="cs-CZ" sz="2000" dirty="0" err="1">
                <a:latin typeface="Arial" panose="020B0604020202020204" pitchFamily="34" charset="0"/>
                <a:cs typeface="Arial" panose="020B0604020202020204" pitchFamily="34" charset="0"/>
              </a:rPr>
              <a:t>ox</a:t>
            </a:r>
            <a:r>
              <a:rPr lang="cs-CZ" sz="2000" dirty="0">
                <a:latin typeface="Arial" panose="020B0604020202020204" pitchFamily="34" charset="0"/>
                <a:cs typeface="Arial" panose="020B0604020202020204" pitchFamily="34" charset="0"/>
              </a:rPr>
              <a:t>. stavy jsou méně obvyklé. Dvoumocné stříbro se vyskytuje pouze v oxidu stříbrnatém Ag</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fluoridu stříbrnatém AgF</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trojmocné stříbro je známé např. v </a:t>
            </a:r>
            <a:r>
              <a:rPr lang="cs-CZ" sz="2000" dirty="0" err="1">
                <a:latin typeface="Arial" panose="020B0604020202020204" pitchFamily="34" charset="0"/>
                <a:cs typeface="Arial" panose="020B0604020202020204" pitchFamily="34" charset="0"/>
              </a:rPr>
              <a:t>tetrafluorostříbřitanu</a:t>
            </a:r>
            <a:r>
              <a:rPr lang="cs-CZ" sz="2000" dirty="0">
                <a:latin typeface="Arial" panose="020B0604020202020204" pitchFamily="34" charset="0"/>
                <a:cs typeface="Arial" panose="020B0604020202020204" pitchFamily="34" charset="0"/>
              </a:rPr>
              <a:t> draselném K[AgF</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nebo v komplexní sloučenině Na</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Ag</a:t>
            </a:r>
            <a:r>
              <a:rPr lang="cs-CZ" sz="2000" dirty="0">
                <a:latin typeface="Arial" panose="020B0604020202020204" pitchFamily="34" charset="0"/>
                <a:cs typeface="Arial" panose="020B0604020202020204" pitchFamily="34" charset="0"/>
              </a:rPr>
              <a:t>(TeO</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p>
          <a:p>
            <a:pPr algn="just"/>
            <a:r>
              <a:rPr lang="cs-CZ" sz="2000" dirty="0">
                <a:latin typeface="Arial" panose="020B0604020202020204" pitchFamily="34" charset="0"/>
                <a:cs typeface="Arial" panose="020B0604020202020204" pitchFamily="34" charset="0"/>
              </a:rPr>
              <a:t>  Naprostá většina solí stříbra je ve vodě nerozpustná, výjimku tvoří dobře rozpustný dusičnan stříbrný AgNO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chloristan stříbrný AgClO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fluorid stříbrný </a:t>
            </a:r>
            <a:r>
              <a:rPr lang="cs-CZ" sz="2000" dirty="0" err="1">
                <a:latin typeface="Arial" panose="020B0604020202020204" pitchFamily="34" charset="0"/>
                <a:cs typeface="Arial" panose="020B0604020202020204" pitchFamily="34" charset="0"/>
              </a:rPr>
              <a:t>AgF</a:t>
            </a:r>
            <a:r>
              <a:rPr lang="cs-CZ" sz="2000" dirty="0">
                <a:latin typeface="Arial" panose="020B0604020202020204" pitchFamily="34" charset="0"/>
                <a:cs typeface="Arial" panose="020B0604020202020204" pitchFamily="34" charset="0"/>
              </a:rPr>
              <a:t> a omezeně rozpustný síran stříbrný Ag</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 dusitan stříbrný AgNO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p>
          <a:p>
            <a:pPr algn="just"/>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54920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76200" y="131088"/>
            <a:ext cx="8915400" cy="6247864"/>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V přírodě se stříbro nalézá ryzí v krystalické podobě, častěji se ryzí stříbro vyskytuje ve </a:t>
            </a:r>
            <a:r>
              <a:rPr lang="cs-CZ" sz="2000" dirty="0" err="1">
                <a:latin typeface="Arial" panose="020B0604020202020204" pitchFamily="34" charset="0"/>
                <a:cs typeface="Arial" panose="020B0604020202020204" pitchFamily="34" charset="0"/>
              </a:rPr>
              <a:t>fromě</a:t>
            </a:r>
            <a:r>
              <a:rPr lang="cs-CZ" sz="2000" dirty="0">
                <a:latin typeface="Arial" panose="020B0604020202020204" pitchFamily="34" charset="0"/>
                <a:cs typeface="Arial" panose="020B0604020202020204" pitchFamily="34" charset="0"/>
              </a:rPr>
              <a:t> plechů, drátků nebo kostrovitých a kusovitých agregátů a v řadě minerálů, např. </a:t>
            </a:r>
            <a:r>
              <a:rPr lang="cs-CZ" sz="2000" b="1" dirty="0">
                <a:latin typeface="Arial" panose="020B0604020202020204" pitchFamily="34" charset="0"/>
                <a:cs typeface="Arial" panose="020B0604020202020204" pitchFamily="34" charset="0"/>
              </a:rPr>
              <a:t>argentit</a:t>
            </a:r>
            <a:r>
              <a:rPr lang="cs-CZ" sz="2000" dirty="0">
                <a:latin typeface="Arial" panose="020B0604020202020204" pitchFamily="34" charset="0"/>
                <a:cs typeface="Arial" panose="020B0604020202020204" pitchFamily="34" charset="0"/>
              </a:rPr>
              <a:t> (</a:t>
            </a:r>
            <a:r>
              <a:rPr lang="cs-CZ" sz="2000" i="1" dirty="0" err="1">
                <a:latin typeface="Arial" panose="020B0604020202020204" pitchFamily="34" charset="0"/>
                <a:cs typeface="Arial" panose="020B0604020202020204" pitchFamily="34" charset="0"/>
              </a:rPr>
              <a:t>akantit</a:t>
            </a:r>
            <a:r>
              <a:rPr lang="cs-CZ" sz="2000" dirty="0">
                <a:latin typeface="Arial" panose="020B0604020202020204" pitchFamily="34" charset="0"/>
                <a:cs typeface="Arial" panose="020B0604020202020204" pitchFamily="34" charset="0"/>
              </a:rPr>
              <a:t>) Ag</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Stříbro doprovází olovo v olověných rudách </a:t>
            </a:r>
            <a:r>
              <a:rPr lang="cs-CZ" sz="2000" b="1" dirty="0">
                <a:latin typeface="Arial" panose="020B0604020202020204" pitchFamily="34" charset="0"/>
                <a:cs typeface="Arial" panose="020B0604020202020204" pitchFamily="34" charset="0"/>
              </a:rPr>
              <a:t>anglesit</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cerusit</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galenit</a:t>
            </a:r>
            <a:r>
              <a:rPr lang="cs-CZ" sz="2000" dirty="0">
                <a:latin typeface="Arial" panose="020B0604020202020204" pitchFamily="34" charset="0"/>
                <a:cs typeface="Arial" panose="020B0604020202020204" pitchFamily="34" charset="0"/>
              </a:rPr>
              <a:t> a </a:t>
            </a:r>
            <a:r>
              <a:rPr lang="cs-CZ" sz="2000" b="1" dirty="0" err="1">
                <a:latin typeface="Arial" panose="020B0604020202020204" pitchFamily="34" charset="0"/>
                <a:cs typeface="Arial" panose="020B0604020202020204" pitchFamily="34" charset="0"/>
              </a:rPr>
              <a:t>plumbojarosit</a:t>
            </a:r>
            <a:r>
              <a:rPr lang="cs-CZ" sz="2000" dirty="0">
                <a:latin typeface="Arial" panose="020B0604020202020204" pitchFamily="34" charset="0"/>
                <a:cs typeface="Arial" panose="020B0604020202020204" pitchFamily="34" charset="0"/>
              </a:rPr>
              <a:t>. </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Výroba stříbra se nejčastěji provádí </a:t>
            </a:r>
            <a:r>
              <a:rPr lang="cs-CZ" sz="2000" b="1" dirty="0">
                <a:latin typeface="Arial" panose="020B0604020202020204" pitchFamily="34" charset="0"/>
                <a:cs typeface="Arial" panose="020B0604020202020204" pitchFamily="34" charset="0"/>
              </a:rPr>
              <a:t>kyanidovým loužením </a:t>
            </a:r>
            <a:r>
              <a:rPr lang="cs-CZ" sz="2000" dirty="0">
                <a:latin typeface="Arial" panose="020B0604020202020204" pitchFamily="34" charset="0"/>
                <a:cs typeface="Arial" panose="020B0604020202020204" pitchFamily="34" charset="0"/>
              </a:rPr>
              <a:t>stříbrných rud, v minulosti se používal i </a:t>
            </a:r>
            <a:r>
              <a:rPr lang="cs-CZ" sz="2000" b="1" dirty="0">
                <a:latin typeface="Arial" panose="020B0604020202020204" pitchFamily="34" charset="0"/>
                <a:cs typeface="Arial" panose="020B0604020202020204" pitchFamily="34" charset="0"/>
              </a:rPr>
              <a:t>amalgamový postup </a:t>
            </a:r>
            <a:r>
              <a:rPr lang="cs-CZ" sz="2000" dirty="0">
                <a:latin typeface="Arial" panose="020B0604020202020204" pitchFamily="34" charset="0"/>
                <a:cs typeface="Arial" panose="020B0604020202020204" pitchFamily="34" charset="0"/>
              </a:rPr>
              <a:t>nebo se stříbro z rudy </a:t>
            </a:r>
            <a:r>
              <a:rPr lang="cs-CZ" sz="2000" b="1" dirty="0">
                <a:latin typeface="Arial" panose="020B0604020202020204" pitchFamily="34" charset="0"/>
                <a:cs typeface="Arial" panose="020B0604020202020204" pitchFamily="34" charset="0"/>
              </a:rPr>
              <a:t>vyluhovalo roztoky </a:t>
            </a:r>
            <a:r>
              <a:rPr lang="cs-CZ" sz="2000" b="1" dirty="0" err="1">
                <a:latin typeface="Arial" panose="020B0604020202020204" pitchFamily="34" charset="0"/>
                <a:cs typeface="Arial" panose="020B0604020202020204" pitchFamily="34" charset="0"/>
              </a:rPr>
              <a:t>thiosíranů</a:t>
            </a:r>
            <a:r>
              <a:rPr lang="cs-CZ" sz="2000" dirty="0">
                <a:latin typeface="Arial" panose="020B0604020202020204" pitchFamily="34" charset="0"/>
                <a:cs typeface="Arial" panose="020B0604020202020204" pitchFamily="34" charset="0"/>
              </a:rPr>
              <a:t>. Výroba stříbra se také provádí různými chemickými postupy z odpadních produktů po rafinaci niklu, mědi, zinku a olova.</a:t>
            </a:r>
          </a:p>
          <a:p>
            <a:pPr algn="just"/>
            <a:r>
              <a:rPr lang="cs-CZ" sz="2000" b="1" dirty="0">
                <a:latin typeface="Arial" panose="020B0604020202020204" pitchFamily="34" charset="0"/>
                <a:cs typeface="Arial" panose="020B0604020202020204" pitchFamily="34" charset="0"/>
              </a:rPr>
              <a:t>  Rafinace</a:t>
            </a:r>
            <a:r>
              <a:rPr lang="cs-CZ" sz="2000" dirty="0">
                <a:latin typeface="Arial" panose="020B0604020202020204" pitchFamily="34" charset="0"/>
                <a:cs typeface="Arial" panose="020B0604020202020204" pitchFamily="34" charset="0"/>
              </a:rPr>
              <a:t> stříbra se provádí elektrolýzou, jako elektrolyt se používá 2% roztok dusičnanu stříbrného okyselený kyselinou dusičnou. Katodou je plech z čistého stříbra, anodou je surové stříbro zavěšené v plátěných vacích, ve kterých se zachycují anodové kaly. Odpadní anodové kaly po elektrolytické rafinaci stříbra jsou zdrojem zlata a platinových kovů.</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Stříbro má ze všech kovů nejvyšší elektrickou a tepelnou vodivost. Po mechanické a metalurgické stránce je velmi dobře zpracovatelné – má dobrou kujnost a dobře se odlévá (dobrá </a:t>
            </a:r>
            <a:r>
              <a:rPr lang="cs-CZ" sz="2000" dirty="0" err="1">
                <a:latin typeface="Arial" panose="020B0604020202020204" pitchFamily="34" charset="0"/>
                <a:cs typeface="Arial" panose="020B0604020202020204" pitchFamily="34" charset="0"/>
              </a:rPr>
              <a:t>zatékavost</a:t>
            </a:r>
            <a:r>
              <a:rPr lang="cs-CZ" sz="2000" dirty="0">
                <a:latin typeface="Arial" panose="020B0604020202020204" pitchFamily="34" charset="0"/>
                <a:cs typeface="Arial" panose="020B0604020202020204" pitchFamily="34" charset="0"/>
              </a:rPr>
              <a:t>). </a:t>
            </a:r>
          </a:p>
          <a:p>
            <a:pPr algn="just"/>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2866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6200" y="152400"/>
            <a:ext cx="8915400" cy="6555641"/>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P</a:t>
            </a:r>
            <a:r>
              <a:rPr lang="cs-CZ" sz="2000" dirty="0" err="1">
                <a:latin typeface="Arial" panose="020B0604020202020204" pitchFamily="34" charset="0"/>
                <a:cs typeface="Arial" panose="020B0604020202020204" pitchFamily="34" charset="0"/>
              </a:rPr>
              <a:t>oužívá</a:t>
            </a:r>
            <a:r>
              <a:rPr lang="cs-CZ" sz="2000" dirty="0">
                <a:latin typeface="Arial" panose="020B0604020202020204" pitchFamily="34" charset="0"/>
                <a:cs typeface="Arial" panose="020B0604020202020204" pitchFamily="34" charset="0"/>
              </a:rPr>
              <a:t> se k </a:t>
            </a:r>
            <a:r>
              <a:rPr lang="cs-CZ" sz="2000" b="1" dirty="0">
                <a:latin typeface="Arial" panose="020B0604020202020204" pitchFamily="34" charset="0"/>
                <a:cs typeface="Arial" panose="020B0604020202020204" pitchFamily="34" charset="0"/>
              </a:rPr>
              <a:t>povrchové úpravě železa</a:t>
            </a:r>
            <a:r>
              <a:rPr lang="cs-CZ" sz="2000" dirty="0">
                <a:latin typeface="Arial" panose="020B0604020202020204" pitchFamily="34" charset="0"/>
                <a:cs typeface="Arial" panose="020B0604020202020204" pitchFamily="34" charset="0"/>
              </a:rPr>
              <a:t>, k výrobě plechů a zejména řady slitin. Pozinkovaný železný plech se vyrábí řadou postupů, nejčastější je galvanické pokovování, postřikování, napařování nebo žárové nanášení tenkého povlaku zinku. </a:t>
            </a:r>
          </a:p>
          <a:p>
            <a:pPr algn="just"/>
            <a:r>
              <a:rPr lang="cs-CZ" sz="2000" dirty="0">
                <a:latin typeface="Arial" panose="020B0604020202020204" pitchFamily="34" charset="0"/>
                <a:cs typeface="Arial" panose="020B0604020202020204" pitchFamily="34" charset="0"/>
              </a:rPr>
              <a:t>   Zinek má velmi dobré vlastnosti pro </a:t>
            </a:r>
            <a:r>
              <a:rPr lang="cs-CZ" sz="2000" b="1" dirty="0">
                <a:latin typeface="Arial" panose="020B0604020202020204" pitchFamily="34" charset="0"/>
                <a:cs typeface="Arial" panose="020B0604020202020204" pitchFamily="34" charset="0"/>
              </a:rPr>
              <a:t>výrobu odlitků</a:t>
            </a:r>
            <a:r>
              <a:rPr lang="cs-CZ" sz="2000" dirty="0">
                <a:latin typeface="Arial" panose="020B0604020202020204" pitchFamily="34" charset="0"/>
                <a:cs typeface="Arial" panose="020B0604020202020204" pitchFamily="34" charset="0"/>
              </a:rPr>
              <a:t> – díky výborné </a:t>
            </a:r>
            <a:r>
              <a:rPr lang="cs-CZ" sz="2000" dirty="0" err="1">
                <a:latin typeface="Arial" panose="020B0604020202020204" pitchFamily="34" charset="0"/>
                <a:cs typeface="Arial" panose="020B0604020202020204" pitchFamily="34" charset="0"/>
              </a:rPr>
              <a:t>zatékavosti</a:t>
            </a:r>
            <a:r>
              <a:rPr lang="cs-CZ" sz="2000" dirty="0">
                <a:latin typeface="Arial" panose="020B0604020202020204" pitchFamily="34" charset="0"/>
                <a:cs typeface="Arial" panose="020B0604020202020204" pitchFamily="34" charset="0"/>
              </a:rPr>
              <a:t> vyplňuje roztavený zinek dokonale odlévací formu. Vyrábí se tak kovové součástky, které jsou dobře odolné vůči atmosférickým vlivům (v suchu nekorodují, ale ve vlhku výrazně), ale nemusejí snášet výrazné mechanické namáhání, protože zinek je mechanicky velmi málo odolný. Příkladem mohou být některé části motorových karburátorů, kovové ozdoby, okenní kliky, konve, vědra, vany, střešní okapy, střechy, obkládání nádrží, skříní, ledniček apod.</a:t>
            </a:r>
            <a:endParaRPr lang="en-US"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Jako </a:t>
            </a:r>
            <a:r>
              <a:rPr lang="cs-CZ" sz="2000" b="1" dirty="0">
                <a:latin typeface="Arial" panose="020B0604020202020204" pitchFamily="34" charset="0"/>
                <a:cs typeface="Arial" panose="020B0604020202020204" pitchFamily="34" charset="0"/>
              </a:rPr>
              <a:t>legující přísada </a:t>
            </a:r>
            <a:r>
              <a:rPr lang="cs-CZ" sz="2000" dirty="0">
                <a:latin typeface="Arial" panose="020B0604020202020204" pitchFamily="34" charset="0"/>
                <a:cs typeface="Arial" panose="020B0604020202020204" pitchFamily="34" charset="0"/>
              </a:rPr>
              <a:t>podstatným způsobem zvyšuje pevnost slitin hliníku, ale má negativní vliv na jejich korozivzdornost. </a:t>
            </a:r>
            <a:endParaRPr lang="en-US"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Kovový zinek nalézá uplatnění také při laboratorní </a:t>
            </a:r>
            <a:r>
              <a:rPr lang="cs-CZ" sz="2000" b="1" dirty="0">
                <a:latin typeface="Arial" panose="020B0604020202020204" pitchFamily="34" charset="0"/>
                <a:cs typeface="Arial" panose="020B0604020202020204" pitchFamily="34" charset="0"/>
              </a:rPr>
              <a:t>přípravě vodíku</a:t>
            </a:r>
            <a:r>
              <a:rPr lang="cs-CZ" sz="2000" dirty="0">
                <a:latin typeface="Arial" panose="020B0604020202020204" pitchFamily="34" charset="0"/>
                <a:cs typeface="Arial" panose="020B0604020202020204" pitchFamily="34" charset="0"/>
              </a:rPr>
              <a:t>, práškový zinek je v laboratorní praxi osvědčeným prostředkem k </a:t>
            </a:r>
            <a:r>
              <a:rPr lang="cs-CZ" sz="2000" b="1" dirty="0">
                <a:latin typeface="Arial" panose="020B0604020202020204" pitchFamily="34" charset="0"/>
                <a:cs typeface="Arial" panose="020B0604020202020204" pitchFamily="34" charset="0"/>
              </a:rPr>
              <a:t>likvidaci rozlité rtuti</a:t>
            </a:r>
            <a:r>
              <a:rPr lang="cs-CZ" sz="2000" dirty="0">
                <a:latin typeface="Arial" panose="020B0604020202020204" pitchFamily="34" charset="0"/>
                <a:cs typeface="Arial" panose="020B0604020202020204" pitchFamily="34" charset="0"/>
              </a:rPr>
              <a:t>.</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Poměrně významné místo patřilo zinku ve výrobě </a:t>
            </a:r>
            <a:r>
              <a:rPr lang="cs-CZ" sz="2000" b="1" dirty="0">
                <a:latin typeface="Arial" panose="020B0604020202020204" pitchFamily="34" charset="0"/>
                <a:cs typeface="Arial" panose="020B0604020202020204" pitchFamily="34" charset="0"/>
              </a:rPr>
              <a:t>galvanických článků </a:t>
            </a:r>
            <a:r>
              <a:rPr lang="cs-CZ" sz="2000" dirty="0">
                <a:latin typeface="Arial" panose="020B0604020202020204" pitchFamily="34" charset="0"/>
                <a:cs typeface="Arial" panose="020B0604020202020204" pitchFamily="34" charset="0"/>
              </a:rPr>
              <a:t>(a jejich baterií). Dodnes je běžně užíván </a:t>
            </a:r>
            <a:r>
              <a:rPr lang="cs-CZ" sz="2000" dirty="0" err="1">
                <a:latin typeface="Arial" panose="020B0604020202020204" pitchFamily="34" charset="0"/>
                <a:cs typeface="Arial" panose="020B0604020202020204" pitchFamily="34" charset="0"/>
              </a:rPr>
              <a:t>zinko</a:t>
            </a:r>
            <a:r>
              <a:rPr lang="cs-CZ" sz="2000" dirty="0">
                <a:latin typeface="Arial" panose="020B0604020202020204" pitchFamily="34" charset="0"/>
                <a:cs typeface="Arial" panose="020B0604020202020204" pitchFamily="34" charset="0"/>
              </a:rPr>
              <a:t>-uhlíkový článek. V této oblasti se ale stále více využívají jiné principy, které pracují s jinými prvky, zejména niklem a lithiem.</a:t>
            </a:r>
          </a:p>
        </p:txBody>
      </p:sp>
    </p:spTree>
    <p:extLst>
      <p:ext uri="{BB962C8B-B14F-4D97-AF65-F5344CB8AC3E}">
        <p14:creationId xmlns:p14="http://schemas.microsoft.com/office/powerpoint/2010/main" val="8368157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28600" y="152400"/>
            <a:ext cx="8763000" cy="6247864"/>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Velmi tenká vrstva kovového stříbra se využívá jako </a:t>
            </a:r>
            <a:r>
              <a:rPr lang="cs-CZ" sz="2000" b="1" dirty="0">
                <a:latin typeface="Arial" panose="020B0604020202020204" pitchFamily="34" charset="0"/>
                <a:cs typeface="Arial" panose="020B0604020202020204" pitchFamily="34" charset="0"/>
              </a:rPr>
              <a:t>záznamové médium na CD a DVD </a:t>
            </a:r>
            <a:r>
              <a:rPr lang="cs-CZ" sz="2000" dirty="0">
                <a:latin typeface="Arial" panose="020B0604020202020204" pitchFamily="34" charset="0"/>
                <a:cs typeface="Arial" panose="020B0604020202020204" pitchFamily="34" charset="0"/>
              </a:rPr>
              <a:t>kompaktních discích. Vrstva stříbra se vakuově nanáší na plastovou podložku a po překrytí další plastovou vrstvou se na ni zaznamenávají stopy generované laserem, který poté slouží i pro čtení uloženého záznamu. </a:t>
            </a:r>
          </a:p>
          <a:p>
            <a:pPr algn="just"/>
            <a:r>
              <a:rPr lang="cs-CZ" sz="2000" dirty="0">
                <a:latin typeface="Arial" panose="020B0604020202020204" pitchFamily="34" charset="0"/>
                <a:cs typeface="Arial" panose="020B0604020202020204" pitchFamily="34" charset="0"/>
              </a:rPr>
              <a:t>Vysoké optické odrazivosti stříbra se již po dlouhou dobu využívá při </a:t>
            </a:r>
            <a:r>
              <a:rPr lang="cs-CZ" sz="2000" b="1" dirty="0">
                <a:latin typeface="Arial" panose="020B0604020202020204" pitchFamily="34" charset="0"/>
                <a:cs typeface="Arial" panose="020B0604020202020204" pitchFamily="34" charset="0"/>
              </a:rPr>
              <a:t>výrobě kvalitních zrcadel</a:t>
            </a:r>
            <a:r>
              <a:rPr lang="cs-CZ" sz="2000" dirty="0">
                <a:latin typeface="Arial" panose="020B0604020202020204" pitchFamily="34" charset="0"/>
                <a:cs typeface="Arial" panose="020B0604020202020204" pitchFamily="34" charset="0"/>
              </a:rPr>
              <a:t>. Zde je tenká vrstva stříbra nanášena na skleněnou podložku a druhou skleněnou deskou je chráněna proti korozi atmosférickými plyny.</a:t>
            </a:r>
          </a:p>
          <a:p>
            <a:pPr algn="just"/>
            <a:r>
              <a:rPr lang="cs-CZ" sz="2000" dirty="0">
                <a:latin typeface="Arial" panose="020B0604020202020204" pitchFamily="34" charset="0"/>
                <a:cs typeface="Arial" panose="020B0604020202020204" pitchFamily="34" charset="0"/>
              </a:rPr>
              <a:t>Stříbro jako drahý kov je materiálem pro </a:t>
            </a:r>
            <a:r>
              <a:rPr lang="cs-CZ" sz="2000" b="1" dirty="0">
                <a:latin typeface="Arial" panose="020B0604020202020204" pitchFamily="34" charset="0"/>
                <a:cs typeface="Arial" panose="020B0604020202020204" pitchFamily="34" charset="0"/>
              </a:rPr>
              <a:t>výrobu šperků, pamětních mincí a medailí</a:t>
            </a:r>
            <a:r>
              <a:rPr lang="cs-CZ" sz="2000" dirty="0">
                <a:latin typeface="Arial" panose="020B0604020202020204" pitchFamily="34" charset="0"/>
                <a:cs typeface="Arial" panose="020B0604020202020204" pitchFamily="34" charset="0"/>
              </a:rPr>
              <a:t>. Stříbrné mince byly raženy již ve starověku i ve středověku. </a:t>
            </a:r>
          </a:p>
          <a:p>
            <a:pPr algn="just"/>
            <a:r>
              <a:rPr lang="cs-CZ" sz="2000" dirty="0"/>
              <a:t> </a:t>
            </a:r>
            <a:r>
              <a:rPr lang="cs-CZ" sz="2000" dirty="0">
                <a:latin typeface="Arial" panose="020B0604020202020204" pitchFamily="34" charset="0"/>
                <a:cs typeface="Arial" panose="020B0604020202020204" pitchFamily="34" charset="0"/>
              </a:rPr>
              <a:t>Kovové stříbro i jeho sloučeniny jsou základním prvkem vysoce účinných miniaturních elektrických článků (</a:t>
            </a:r>
            <a:r>
              <a:rPr lang="cs-CZ" sz="2000" b="1" dirty="0">
                <a:latin typeface="Arial" panose="020B0604020202020204" pitchFamily="34" charset="0"/>
                <a:cs typeface="Arial" panose="020B0604020202020204" pitchFamily="34" charset="0"/>
              </a:rPr>
              <a:t>baterií</a:t>
            </a:r>
            <a:r>
              <a:rPr lang="cs-CZ" sz="2000" dirty="0">
                <a:latin typeface="Arial" panose="020B0604020202020204" pitchFamily="34" charset="0"/>
                <a:cs typeface="Arial" panose="020B0604020202020204" pitchFamily="34" charset="0"/>
              </a:rPr>
              <a:t>), používaných v moderních náramkových hodinkách a mnoha dalších malých elektrických spotřebičích.</a:t>
            </a:r>
          </a:p>
          <a:p>
            <a:pPr algn="just"/>
            <a:r>
              <a:rPr lang="cs-CZ" sz="2000" b="1" dirty="0" err="1">
                <a:latin typeface="Arial" panose="020B0604020202020204" pitchFamily="34" charset="0"/>
                <a:cs typeface="Arial" panose="020B0604020202020204" pitchFamily="34" charset="0"/>
              </a:rPr>
              <a:t>Stříbrozinkové</a:t>
            </a:r>
            <a:r>
              <a:rPr lang="cs-CZ" sz="2000" b="1" dirty="0">
                <a:latin typeface="Arial" panose="020B0604020202020204" pitchFamily="34" charset="0"/>
                <a:cs typeface="Arial" panose="020B0604020202020204" pitchFamily="34" charset="0"/>
              </a:rPr>
              <a:t> akumulátory </a:t>
            </a:r>
            <a:r>
              <a:rPr lang="cs-CZ" sz="2000" dirty="0">
                <a:latin typeface="Arial" panose="020B0604020202020204" pitchFamily="34" charset="0"/>
                <a:cs typeface="Arial" panose="020B0604020202020204" pitchFamily="34" charset="0"/>
              </a:rPr>
              <a:t>mají kladné desky z porézního </a:t>
            </a:r>
            <a:r>
              <a:rPr lang="cs-CZ" sz="2000" dirty="0" err="1">
                <a:latin typeface="Arial" panose="020B0604020202020204" pitchFamily="34" charset="0"/>
                <a:cs typeface="Arial" panose="020B0604020202020204" pitchFamily="34" charset="0"/>
              </a:rPr>
              <a:t>sintrovaného</a:t>
            </a:r>
            <a:r>
              <a:rPr lang="cs-CZ" sz="2000" dirty="0">
                <a:latin typeface="Arial" panose="020B0604020202020204" pitchFamily="34" charset="0"/>
                <a:cs typeface="Arial" panose="020B0604020202020204" pitchFamily="34" charset="0"/>
              </a:rPr>
              <a:t> stříbra a záporné ze sloučenin zinku. Jsou o 70 % lehčí a objemově asi o 60 % menší než olověné akumulátory, vynikají mechanickou odolností, mohou pracovat v rozsahu teplot −40 až +40 °C, vydrží vybíjení velkým proudem a snesou zkraty. Jejich nevýhodou je potřeba pečlivé údržby, vysoká cena a krátká doba života.</a:t>
            </a:r>
          </a:p>
        </p:txBody>
      </p:sp>
    </p:spTree>
    <p:extLst>
      <p:ext uri="{BB962C8B-B14F-4D97-AF65-F5344CB8AC3E}">
        <p14:creationId xmlns:p14="http://schemas.microsoft.com/office/powerpoint/2010/main" val="40583171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39430" y="228600"/>
            <a:ext cx="8839200" cy="6247864"/>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V organické syntetické chemii jsou stříbro a jeho sloučeniny využívány jako </a:t>
            </a:r>
            <a:r>
              <a:rPr lang="cs-CZ" sz="2000" b="1" dirty="0">
                <a:latin typeface="Arial" panose="020B0604020202020204" pitchFamily="34" charset="0"/>
                <a:cs typeface="Arial" panose="020B0604020202020204" pitchFamily="34" charset="0"/>
              </a:rPr>
              <a:t>katalyzátory</a:t>
            </a:r>
            <a:r>
              <a:rPr lang="cs-CZ" sz="2000" dirty="0">
                <a:latin typeface="Arial" panose="020B0604020202020204" pitchFamily="34" charset="0"/>
                <a:cs typeface="Arial" panose="020B0604020202020204" pitchFamily="34" charset="0"/>
              </a:rPr>
              <a:t> některých oxidačních reakcí. Příkladem je výroba formaldehydu oxidací </a:t>
            </a:r>
            <a:r>
              <a:rPr lang="cs-CZ" sz="2000" dirty="0" err="1">
                <a:latin typeface="Arial" panose="020B0604020202020204" pitchFamily="34" charset="0"/>
                <a:cs typeface="Arial" panose="020B0604020202020204" pitchFamily="34" charset="0"/>
              </a:rPr>
              <a:t>methanolu</a:t>
            </a:r>
            <a:r>
              <a:rPr lang="cs-CZ" sz="2000" dirty="0">
                <a:latin typeface="Arial" panose="020B0604020202020204" pitchFamily="34" charset="0"/>
                <a:cs typeface="Arial" panose="020B0604020202020204" pitchFamily="34" charset="0"/>
              </a:rPr>
              <a:t>.</a:t>
            </a:r>
          </a:p>
          <a:p>
            <a:pPr algn="just"/>
            <a:r>
              <a:rPr lang="cs-CZ" sz="2000" dirty="0">
                <a:latin typeface="Arial" panose="020B0604020202020204" pitchFamily="34" charset="0"/>
                <a:cs typeface="Arial" panose="020B0604020202020204" pitchFamily="34" charset="0"/>
              </a:rPr>
              <a:t>Stříbro je důležitým </a:t>
            </a:r>
            <a:r>
              <a:rPr lang="cs-CZ" sz="2000" b="1" dirty="0">
                <a:latin typeface="Arial" panose="020B0604020202020204" pitchFamily="34" charset="0"/>
                <a:cs typeface="Arial" panose="020B0604020202020204" pitchFamily="34" charset="0"/>
              </a:rPr>
              <a:t>legujícím prvkem </a:t>
            </a:r>
            <a:r>
              <a:rPr lang="cs-CZ" sz="2000" dirty="0">
                <a:latin typeface="Arial" panose="020B0604020202020204" pitchFamily="34" charset="0"/>
                <a:cs typeface="Arial" panose="020B0604020202020204" pitchFamily="34" charset="0"/>
              </a:rPr>
              <a:t>při přípravě řady slitin hliníku, ve kterých podstatně zvyšuje odolnost proti korozi a pevnost.</a:t>
            </a:r>
          </a:p>
          <a:p>
            <a:pPr algn="just"/>
            <a:r>
              <a:rPr lang="cs-CZ" sz="2000" b="1" dirty="0">
                <a:latin typeface="Arial" panose="020B0604020202020204" pitchFamily="34" charset="0"/>
                <a:cs typeface="Arial" panose="020B0604020202020204" pitchFamily="34" charset="0"/>
              </a:rPr>
              <a:t>Slitina stříbra s palladiem </a:t>
            </a:r>
            <a:r>
              <a:rPr lang="cs-CZ" sz="2000" dirty="0">
                <a:latin typeface="Arial" panose="020B0604020202020204" pitchFamily="34" charset="0"/>
                <a:cs typeface="Arial" panose="020B0604020202020204" pitchFamily="34" charset="0"/>
              </a:rPr>
              <a:t>se používá k výrobě polopropustných membrán pro difuzní rafinaci surového vodíku na čistotu až 99,99%.</a:t>
            </a:r>
          </a:p>
          <a:p>
            <a:pPr algn="just"/>
            <a:r>
              <a:rPr lang="cs-CZ" sz="2000" b="1" dirty="0">
                <a:latin typeface="Arial" panose="020B0604020202020204" pitchFamily="34" charset="0"/>
                <a:cs typeface="Arial" panose="020B0604020202020204" pitchFamily="34" charset="0"/>
              </a:rPr>
              <a:t>Klenotnické zlaté slitiny </a:t>
            </a:r>
            <a:r>
              <a:rPr lang="cs-CZ" sz="2000" dirty="0">
                <a:latin typeface="Arial" panose="020B0604020202020204" pitchFamily="34" charset="0"/>
                <a:cs typeface="Arial" panose="020B0604020202020204" pitchFamily="34" charset="0"/>
              </a:rPr>
              <a:t>obsahují téměř vždy určité procento stříbra. </a:t>
            </a:r>
          </a:p>
          <a:p>
            <a:pPr algn="just"/>
            <a:r>
              <a:rPr lang="cs-CZ" sz="2000" dirty="0">
                <a:latin typeface="Arial" panose="020B0604020202020204" pitchFamily="34" charset="0"/>
                <a:cs typeface="Arial" panose="020B0604020202020204" pitchFamily="34" charset="0"/>
              </a:rPr>
              <a:t>Klenotnické stříbro je obvykle slitinou s obsahem kolem 90 % stříbra, doplněné mědí. Pro zvýšení povrchové kvality stříbrných šperků (lesk, odolnost) se někdy tyto předměty pokrývají velmi tenkými vrstvičkami kovového rhodia.</a:t>
            </a:r>
          </a:p>
          <a:p>
            <a:pPr algn="just"/>
            <a:r>
              <a:rPr lang="cs-CZ" sz="2000" dirty="0">
                <a:latin typeface="Arial" panose="020B0604020202020204" pitchFamily="34" charset="0"/>
                <a:cs typeface="Arial" panose="020B0604020202020204" pitchFamily="34" charset="0"/>
              </a:rPr>
              <a:t>  Velmi významné místo patří slitinám stříbra jako základu pájek pro využití především v elektrotechnice. </a:t>
            </a:r>
            <a:r>
              <a:rPr lang="cs-CZ" sz="2000" b="1" dirty="0">
                <a:latin typeface="Arial" panose="020B0604020202020204" pitchFamily="34" charset="0"/>
                <a:cs typeface="Arial" panose="020B0604020202020204" pitchFamily="34" charset="0"/>
              </a:rPr>
              <a:t>Stříbrné pájky </a:t>
            </a:r>
            <a:r>
              <a:rPr lang="cs-CZ" sz="2000" dirty="0">
                <a:latin typeface="Arial" panose="020B0604020202020204" pitchFamily="34" charset="0"/>
                <a:cs typeface="Arial" panose="020B0604020202020204" pitchFamily="34" charset="0"/>
              </a:rPr>
              <a:t>se vyznačují vysokou elektrickou vodivostí, tvrdostí a relativně vysokým bodem tání. Slitiny stříbra s cínem, kadmiem a zinkem slouží v elektrotechnice jako </a:t>
            </a:r>
            <a:r>
              <a:rPr lang="cs-CZ" sz="2000" b="1" dirty="0">
                <a:latin typeface="Arial" panose="020B0604020202020204" pitchFamily="34" charset="0"/>
                <a:cs typeface="Arial" panose="020B0604020202020204" pitchFamily="34" charset="0"/>
              </a:rPr>
              <a:t>spojovací materiál pro konstrukci plošných spojů </a:t>
            </a:r>
            <a:r>
              <a:rPr lang="cs-CZ" sz="2000" dirty="0">
                <a:latin typeface="Arial" panose="020B0604020202020204" pitchFamily="34" charset="0"/>
                <a:cs typeface="Arial" panose="020B0604020202020204" pitchFamily="34" charset="0"/>
              </a:rPr>
              <a:t>a další aplikace.</a:t>
            </a:r>
          </a:p>
          <a:p>
            <a:pPr algn="just"/>
            <a:r>
              <a:rPr lang="cs-CZ" sz="2000" dirty="0">
                <a:latin typeface="Arial" panose="020B0604020202020204" pitchFamily="34" charset="0"/>
                <a:cs typeface="Arial" panose="020B0604020202020204" pitchFamily="34" charset="0"/>
              </a:rPr>
              <a:t>Jako </a:t>
            </a:r>
            <a:r>
              <a:rPr lang="cs-CZ" sz="2000" b="1" dirty="0">
                <a:latin typeface="Arial" panose="020B0604020202020204" pitchFamily="34" charset="0"/>
                <a:cs typeface="Arial" panose="020B0604020202020204" pitchFamily="34" charset="0"/>
              </a:rPr>
              <a:t>potravinářské barvivo </a:t>
            </a:r>
            <a:r>
              <a:rPr lang="cs-CZ" sz="2000" dirty="0">
                <a:latin typeface="Arial" panose="020B0604020202020204" pitchFamily="34" charset="0"/>
                <a:cs typeface="Arial" panose="020B0604020202020204" pitchFamily="34" charset="0"/>
              </a:rPr>
              <a:t>E 174 se stříbro využívá k barvení čokolád, likérů a cukrovinek. </a:t>
            </a:r>
          </a:p>
          <a:p>
            <a:pPr algn="just"/>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85587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76200"/>
            <a:ext cx="8763000" cy="4708981"/>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  V medicíně nacházejí uplatnění slitiny stříbra především v dentálních aplikacích. Relativní zdravotní neškodnost a chemická odolnost stříbra se uplatňuje především ve slitinách s převládajícím obsahem palladia, ale existuje celá řada dentálních slitin na bázi zlata, které obsahují menší množství stříbra. </a:t>
            </a:r>
          </a:p>
          <a:p>
            <a:pPr algn="just"/>
            <a:r>
              <a:rPr lang="cs-CZ" sz="2000" dirty="0">
                <a:latin typeface="Arial" panose="020B0604020202020204" pitchFamily="34" charset="0"/>
                <a:cs typeface="Arial" panose="020B0604020202020204" pitchFamily="34" charset="0"/>
              </a:rPr>
              <a:t>  Speciálním případem dentálního využití stříbra jsou amalgámy. Tyto slitiny se používají jako výplně otvorů vzniklých po odvrtání zubního kazu. Jejich hlavními složkami je rtuť a slitiny stříbra s mědí a cínem.</a:t>
            </a:r>
          </a:p>
          <a:p>
            <a:pPr algn="just"/>
            <a:r>
              <a:rPr lang="cs-CZ" sz="2000" dirty="0">
                <a:latin typeface="Arial" panose="020B0604020202020204" pitchFamily="34" charset="0"/>
                <a:cs typeface="Arial" panose="020B0604020202020204" pitchFamily="34" charset="0"/>
              </a:rPr>
              <a:t>   Antibakteriální aktivita stříbra je známa již po staletí. Od dob antického Řecka a Říma se používají stříbrné nádoby na uchovávání a konzervaci vody i jiných tekutin.</a:t>
            </a:r>
          </a:p>
          <a:p>
            <a:pPr algn="just"/>
            <a:r>
              <a:rPr lang="cs-CZ" sz="2000" dirty="0">
                <a:latin typeface="Arial" panose="020B0604020202020204" pitchFamily="34" charset="0"/>
                <a:cs typeface="Arial" panose="020B0604020202020204" pitchFamily="34" charset="0"/>
              </a:rPr>
              <a:t>Koloidní stříbro má baktericidní účinky (</a:t>
            </a:r>
            <a:r>
              <a:rPr lang="cs-CZ" sz="2000" i="1" dirty="0" err="1">
                <a:latin typeface="Arial" panose="020B0604020202020204" pitchFamily="34" charset="0"/>
                <a:cs typeface="Arial" panose="020B0604020202020204" pitchFamily="34" charset="0"/>
              </a:rPr>
              <a:t>oligodynamický</a:t>
            </a:r>
            <a:r>
              <a:rPr lang="cs-CZ" sz="2000" i="1" dirty="0">
                <a:latin typeface="Arial" panose="020B0604020202020204" pitchFamily="34" charset="0"/>
                <a:cs typeface="Arial" panose="020B0604020202020204" pitchFamily="34" charset="0"/>
              </a:rPr>
              <a:t> efekt</a:t>
            </a:r>
            <a:r>
              <a:rPr lang="cs-CZ" sz="2000" dirty="0">
                <a:latin typeface="Arial" panose="020B0604020202020204" pitchFamily="34" charset="0"/>
                <a:cs typeface="Arial" panose="020B0604020202020204" pitchFamily="34" charset="0"/>
              </a:rPr>
              <a:t>) a používá se v medicíně. </a:t>
            </a:r>
          </a:p>
          <a:p>
            <a:pPr algn="just"/>
            <a:r>
              <a:rPr lang="cs-CZ" sz="20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a:t>
            </a:r>
          </a:p>
        </p:txBody>
      </p:sp>
      <p:pic>
        <p:nvPicPr>
          <p:cNvPr id="8" name="Picture 6"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199" y="3900791"/>
            <a:ext cx="5891841" cy="2744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5581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173476" y="304800"/>
            <a:ext cx="8754893" cy="1631216"/>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Nanočástice stříbra</a:t>
            </a:r>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velikost 400 – 750 </a:t>
            </a:r>
            <a:r>
              <a:rPr lang="cs-CZ" sz="2000" dirty="0" err="1">
                <a:latin typeface="Arial" panose="020B0604020202020204" pitchFamily="34" charset="0"/>
                <a:cs typeface="Arial" panose="020B0604020202020204" pitchFamily="34" charset="0"/>
              </a:rPr>
              <a:t>nm</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b</a:t>
            </a:r>
            <a:r>
              <a:rPr lang="cs-CZ" sz="2000" dirty="0" err="1">
                <a:latin typeface="Arial" panose="020B0604020202020204" pitchFamily="34" charset="0"/>
                <a:cs typeface="Arial" panose="020B0604020202020204" pitchFamily="34" charset="0"/>
              </a:rPr>
              <a:t>aktericidní</a:t>
            </a:r>
            <a:r>
              <a:rPr lang="cs-CZ" sz="2000" dirty="0">
                <a:latin typeface="Arial" panose="020B0604020202020204" pitchFamily="34" charset="0"/>
                <a:cs typeface="Arial" panose="020B0604020202020204" pitchFamily="34" charset="0"/>
              </a:rPr>
              <a:t> a fungicidní vlastnosti (lepší než </a:t>
            </a:r>
            <a:r>
              <a:rPr lang="cs-CZ" sz="2000" dirty="0" err="1">
                <a:latin typeface="Arial" panose="020B0604020202020204" pitchFamily="34" charset="0"/>
                <a:cs typeface="Arial" panose="020B0604020202020204" pitchFamily="34" charset="0"/>
              </a:rPr>
              <a:t>Ag</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ionty), používají se k dezinfekci.</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Mechanismus biocidního účinku působení nanočástic zatím není zcela objasněn. </a:t>
            </a:r>
          </a:p>
        </p:txBody>
      </p:sp>
      <p:pic>
        <p:nvPicPr>
          <p:cNvPr id="8" name="Picture 9"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9106" y="1936016"/>
            <a:ext cx="4737369" cy="34780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Obr. 1A - Nanočástice stříbra (35 nm) z pohledu transmisní elektronové mikroskopie">
            <a:hlinkClick r:id="rId3" tooltip="Obr. 1A - Nanočástice stříbra (35 nm) z pohledu transmisní elektronové mikroskopi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387" y="2362200"/>
            <a:ext cx="2362200"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7097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457200"/>
            <a:ext cx="2022163" cy="246779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7981" y="60092"/>
            <a:ext cx="3497419" cy="261937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Zobrazit zdrojový obrá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909" y="304799"/>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Nalezený obrázek pro silver nanoparticle col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3886200"/>
            <a:ext cx="3677529" cy="27290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Zobrazit zdrojový obráze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3962400"/>
            <a:ext cx="3657600" cy="2761561"/>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04799" y="3472934"/>
            <a:ext cx="2621230" cy="400110"/>
          </a:xfrm>
          <a:prstGeom prst="rect">
            <a:avLst/>
          </a:prstGeom>
          <a:noFill/>
        </p:spPr>
        <p:txBody>
          <a:bodyPr wrap="none" rtlCol="0">
            <a:spAutoFit/>
          </a:bodyPr>
          <a:lstStyle/>
          <a:p>
            <a:r>
              <a:rPr lang="cs-CZ" sz="2000" b="1" dirty="0">
                <a:latin typeface="Arial" panose="020B0604020202020204" pitchFamily="34" charset="0"/>
                <a:cs typeface="Arial" panose="020B0604020202020204" pitchFamily="34" charset="0"/>
              </a:rPr>
              <a:t>Příprava nanočástic</a:t>
            </a:r>
          </a:p>
        </p:txBody>
      </p:sp>
    </p:spTree>
    <p:extLst>
      <p:ext uri="{BB962C8B-B14F-4D97-AF65-F5344CB8AC3E}">
        <p14:creationId xmlns:p14="http://schemas.microsoft.com/office/powerpoint/2010/main" val="32570837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AgF2 - Silver(II) fluoride Polymer">
            <a:extLst>
              <a:ext uri="{FF2B5EF4-FFF2-40B4-BE49-F238E27FC236}">
                <a16:creationId xmlns:a16="http://schemas.microsoft.com/office/drawing/2014/main" id="{27EDD6EA-C24B-4E17-8153-7FA7061B7A1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56388" y="3386061"/>
            <a:ext cx="1818010" cy="1765026"/>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44694" y="132278"/>
            <a:ext cx="8839200" cy="3539430"/>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Halogenidy stříbra, zejména </a:t>
            </a:r>
            <a:r>
              <a:rPr lang="cs-CZ" sz="2000" b="1" dirty="0">
                <a:latin typeface="Arial" panose="020B0604020202020204" pitchFamily="34" charset="0"/>
                <a:cs typeface="Arial" panose="020B0604020202020204" pitchFamily="34" charset="0"/>
              </a:rPr>
              <a:t>bromid stříbrný </a:t>
            </a:r>
            <a:r>
              <a:rPr lang="cs-CZ" sz="2000" dirty="0" err="1">
                <a:latin typeface="Arial" panose="020B0604020202020204" pitchFamily="34" charset="0"/>
                <a:cs typeface="Arial" panose="020B0604020202020204" pitchFamily="34" charset="0"/>
              </a:rPr>
              <a:t>AgBr</a:t>
            </a:r>
            <a:r>
              <a:rPr lang="cs-CZ" sz="2000" dirty="0">
                <a:latin typeface="Arial" panose="020B0604020202020204" pitchFamily="34" charset="0"/>
                <a:cs typeface="Arial" panose="020B0604020202020204" pitchFamily="34" charset="0"/>
              </a:rPr>
              <a:t>, jsou základem </a:t>
            </a:r>
            <a:r>
              <a:rPr lang="cs-CZ" sz="2000" u="sng" dirty="0">
                <a:latin typeface="Arial" panose="020B0604020202020204" pitchFamily="34" charset="0"/>
                <a:cs typeface="Arial" panose="020B0604020202020204" pitchFamily="34" charset="0"/>
              </a:rPr>
              <a:t>fotografické chemie</a:t>
            </a:r>
            <a:r>
              <a:rPr lang="cs-CZ" sz="2000" dirty="0">
                <a:latin typeface="Arial" panose="020B0604020202020204" pitchFamily="34" charset="0"/>
                <a:cs typeface="Arial" panose="020B0604020202020204" pitchFamily="34" charset="0"/>
              </a:rPr>
              <a:t>. </a:t>
            </a:r>
          </a:p>
          <a:p>
            <a:pPr algn="just"/>
            <a:endParaRPr lang="cs-CZ" sz="8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Dusičnan stříbrný </a:t>
            </a:r>
            <a:r>
              <a:rPr lang="cs-CZ" sz="2000" dirty="0">
                <a:latin typeface="Arial" panose="020B0604020202020204" pitchFamily="34" charset="0"/>
                <a:cs typeface="Arial" panose="020B0604020202020204" pitchFamily="34" charset="0"/>
              </a:rPr>
              <a:t>AgNO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je důležitým laboratorním činidlem v analytické chemii </a:t>
            </a:r>
            <a:r>
              <a:rPr lang="cs-CZ" sz="2000" i="1" dirty="0">
                <a:latin typeface="Arial" panose="020B0604020202020204" pitchFamily="34" charset="0"/>
                <a:cs typeface="Arial" panose="020B0604020202020204" pitchFamily="34" charset="0"/>
              </a:rPr>
              <a:t>(např. </a:t>
            </a:r>
            <a:r>
              <a:rPr lang="cs-CZ" sz="2000" i="1" dirty="0" err="1">
                <a:latin typeface="Arial" panose="020B0604020202020204" pitchFamily="34" charset="0"/>
                <a:cs typeface="Arial" panose="020B0604020202020204" pitchFamily="34" charset="0"/>
              </a:rPr>
              <a:t>argentometrické</a:t>
            </a:r>
            <a:r>
              <a:rPr lang="cs-CZ" sz="2000" i="1" dirty="0">
                <a:latin typeface="Arial" panose="020B0604020202020204" pitchFamily="34" charset="0"/>
                <a:cs typeface="Arial" panose="020B0604020202020204" pitchFamily="34" charset="0"/>
              </a:rPr>
              <a:t> stanovení rozpustných halogenidů)</a:t>
            </a:r>
            <a:r>
              <a:rPr lang="cs-CZ" sz="2000" dirty="0">
                <a:latin typeface="Arial" panose="020B0604020202020204" pitchFamily="34" charset="0"/>
                <a:cs typeface="Arial" panose="020B0604020202020204" pitchFamily="34" charset="0"/>
              </a:rPr>
              <a:t> a je výchozí látkou k přípravě dalších sloučenin stříbra. Jako tzv. pekelný kamínek, se používal k léčbě bradavic.</a:t>
            </a:r>
          </a:p>
          <a:p>
            <a:pPr algn="just"/>
            <a:endParaRPr lang="cs-CZ" sz="800" b="1"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Amoniakální roztok </a:t>
            </a:r>
            <a:r>
              <a:rPr lang="cs-CZ" sz="2000" b="1" dirty="0">
                <a:latin typeface="Arial" panose="020B0604020202020204" pitchFamily="34" charset="0"/>
                <a:cs typeface="Arial" panose="020B0604020202020204" pitchFamily="34" charset="0"/>
              </a:rPr>
              <a:t>oxidu stříbrného </a:t>
            </a:r>
            <a:r>
              <a:rPr lang="cs-CZ" sz="2000" dirty="0">
                <a:latin typeface="Arial" panose="020B0604020202020204" pitchFamily="34" charset="0"/>
                <a:cs typeface="Arial" panose="020B0604020202020204" pitchFamily="34" charset="0"/>
              </a:rPr>
              <a:t>Ag</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t>
            </a:r>
            <a:r>
              <a:rPr lang="cs-CZ" sz="2000" i="1" dirty="0">
                <a:latin typeface="Arial" panose="020B0604020202020204" pitchFamily="34" charset="0"/>
                <a:cs typeface="Arial" panose="020B0604020202020204" pitchFamily="34" charset="0"/>
              </a:rPr>
              <a:t>(</a:t>
            </a:r>
            <a:r>
              <a:rPr lang="cs-CZ" sz="2000" i="1" dirty="0" err="1">
                <a:latin typeface="Arial" panose="020B0604020202020204" pitchFamily="34" charset="0"/>
                <a:cs typeface="Arial" panose="020B0604020202020204" pitchFamily="34" charset="0"/>
              </a:rPr>
              <a:t>Tollensovo</a:t>
            </a:r>
            <a:r>
              <a:rPr lang="cs-CZ" sz="2000" i="1" dirty="0">
                <a:latin typeface="Arial" panose="020B0604020202020204" pitchFamily="34" charset="0"/>
                <a:cs typeface="Arial" panose="020B0604020202020204" pitchFamily="34" charset="0"/>
              </a:rPr>
              <a:t> činidlo)</a:t>
            </a:r>
            <a:r>
              <a:rPr lang="cs-CZ" sz="2000" dirty="0">
                <a:latin typeface="Arial" panose="020B0604020202020204" pitchFamily="34" charset="0"/>
                <a:cs typeface="Arial" panose="020B0604020202020204" pitchFamily="34" charset="0"/>
              </a:rPr>
              <a:t> se v analytické chemii používá k důkazu alifatických a aromatických aldehydů. </a:t>
            </a:r>
          </a:p>
          <a:p>
            <a:pPr algn="just"/>
            <a:endParaRPr lang="cs-CZ" sz="800" b="1" dirty="0">
              <a:latin typeface="Arial" panose="020B0604020202020204" pitchFamily="34" charset="0"/>
              <a:cs typeface="Arial" panose="020B0604020202020204" pitchFamily="34" charset="0"/>
            </a:endParaRPr>
          </a:p>
          <a:p>
            <a:pPr algn="just"/>
            <a:r>
              <a:rPr lang="cs-CZ" sz="2000" b="1" dirty="0" err="1">
                <a:latin typeface="Arial" panose="020B0604020202020204" pitchFamily="34" charset="0"/>
                <a:cs typeface="Arial" panose="020B0604020202020204" pitchFamily="34" charset="0"/>
              </a:rPr>
              <a:t>Dikyanostříbrnan</a:t>
            </a:r>
            <a:r>
              <a:rPr lang="cs-CZ" sz="2000" b="1" dirty="0">
                <a:latin typeface="Arial" panose="020B0604020202020204" pitchFamily="34" charset="0"/>
                <a:cs typeface="Arial" panose="020B0604020202020204" pitchFamily="34" charset="0"/>
              </a:rPr>
              <a:t> draselný </a:t>
            </a:r>
            <a:r>
              <a:rPr lang="cs-CZ" sz="2000" dirty="0">
                <a:latin typeface="Arial" panose="020B0604020202020204" pitchFamily="34" charset="0"/>
                <a:cs typeface="Arial" panose="020B0604020202020204" pitchFamily="34" charset="0"/>
              </a:rPr>
              <a:t>K[</a:t>
            </a:r>
            <a:r>
              <a:rPr lang="cs-CZ" sz="2000" dirty="0" err="1">
                <a:latin typeface="Arial" panose="020B0604020202020204" pitchFamily="34" charset="0"/>
                <a:cs typeface="Arial" panose="020B0604020202020204" pitchFamily="34" charset="0"/>
              </a:rPr>
              <a:t>Ag</a:t>
            </a:r>
            <a:r>
              <a:rPr lang="cs-CZ" sz="2000" dirty="0">
                <a:latin typeface="Arial" panose="020B0604020202020204" pitchFamily="34" charset="0"/>
                <a:cs typeface="Arial" panose="020B0604020202020204" pitchFamily="34" charset="0"/>
              </a:rPr>
              <a:t>(CN)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a:t>
            </a:r>
            <a:r>
              <a:rPr lang="cs-CZ" sz="2000" b="1" dirty="0">
                <a:latin typeface="Arial" panose="020B0604020202020204" pitchFamily="34" charset="0"/>
                <a:cs typeface="Arial" panose="020B0604020202020204" pitchFamily="34" charset="0"/>
              </a:rPr>
              <a:t>kyanid stříbrný </a:t>
            </a:r>
            <a:r>
              <a:rPr lang="cs-CZ" sz="2000" dirty="0" err="1">
                <a:latin typeface="Arial" panose="020B0604020202020204" pitchFamily="34" charset="0"/>
                <a:cs typeface="Arial" panose="020B0604020202020204" pitchFamily="34" charset="0"/>
              </a:rPr>
              <a:t>AgCN</a:t>
            </a:r>
            <a:r>
              <a:rPr lang="cs-CZ" sz="2000" dirty="0">
                <a:latin typeface="Arial" panose="020B0604020202020204" pitchFamily="34" charset="0"/>
                <a:cs typeface="Arial" panose="020B0604020202020204" pitchFamily="34" charset="0"/>
              </a:rPr>
              <a:t> se využívají pro galvanické postříbřování.</a:t>
            </a:r>
          </a:p>
        </p:txBody>
      </p:sp>
      <p:pic>
        <p:nvPicPr>
          <p:cNvPr id="3" name="Obrázek 2">
            <a:extLst>
              <a:ext uri="{FF2B5EF4-FFF2-40B4-BE49-F238E27FC236}">
                <a16:creationId xmlns:a16="http://schemas.microsoft.com/office/drawing/2014/main" id="{61F9C682-7D8A-491F-BB2F-12637335CB0D}"/>
              </a:ext>
            </a:extLst>
          </p:cNvPr>
          <p:cNvPicPr>
            <a:picLocks noChangeAspect="1"/>
          </p:cNvPicPr>
          <p:nvPr/>
        </p:nvPicPr>
        <p:blipFill>
          <a:blip r:embed="rId3"/>
          <a:stretch>
            <a:fillRect/>
          </a:stretch>
        </p:blipFill>
        <p:spPr>
          <a:xfrm>
            <a:off x="7543800" y="5259392"/>
            <a:ext cx="1243186" cy="1413331"/>
          </a:xfrm>
          <a:prstGeom prst="rect">
            <a:avLst/>
          </a:prstGeom>
        </p:spPr>
      </p:pic>
      <p:sp>
        <p:nvSpPr>
          <p:cNvPr id="6" name="TextovéPole 5">
            <a:extLst>
              <a:ext uri="{FF2B5EF4-FFF2-40B4-BE49-F238E27FC236}">
                <a16:creationId xmlns:a16="http://schemas.microsoft.com/office/drawing/2014/main" id="{32AB913B-201A-41F1-A36B-B781FD4FBFEA}"/>
              </a:ext>
            </a:extLst>
          </p:cNvPr>
          <p:cNvSpPr txBox="1"/>
          <p:nvPr/>
        </p:nvSpPr>
        <p:spPr>
          <a:xfrm>
            <a:off x="144694" y="4545488"/>
            <a:ext cx="4932684" cy="2246769"/>
          </a:xfrm>
          <a:prstGeom prst="rect">
            <a:avLst/>
          </a:prstGeom>
          <a:noFill/>
        </p:spPr>
        <p:txBody>
          <a:bodyPr wrap="square">
            <a:spAutoFit/>
          </a:bodyPr>
          <a:lstStyle/>
          <a:p>
            <a:pPr algn="just"/>
            <a:r>
              <a:rPr lang="cs-CZ" sz="2000" b="1" dirty="0">
                <a:latin typeface="Arial" panose="020B0604020202020204" pitchFamily="34" charset="0"/>
                <a:cs typeface="Arial" panose="020B0604020202020204" pitchFamily="34" charset="0"/>
              </a:rPr>
              <a:t>Sulfid stříbrný </a:t>
            </a:r>
            <a:r>
              <a:rPr lang="cs-CZ" sz="2000" dirty="0">
                <a:latin typeface="Arial" panose="020B0604020202020204" pitchFamily="34" charset="0"/>
                <a:cs typeface="Arial" panose="020B0604020202020204" pitchFamily="34" charset="0"/>
              </a:rPr>
              <a:t>Ag</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je černá, nerozpustná sloučenina, jejíž vznik </a:t>
            </a:r>
            <a:r>
              <a:rPr lang="cs-CZ" sz="2000" u="sng" dirty="0">
                <a:latin typeface="Arial" panose="020B0604020202020204" pitchFamily="34" charset="0"/>
                <a:cs typeface="Arial" panose="020B0604020202020204" pitchFamily="34" charset="0"/>
              </a:rPr>
              <a:t>způsobuje černání stříbrných předmětů</a:t>
            </a:r>
            <a:r>
              <a:rPr lang="cs-CZ" sz="2000" dirty="0">
                <a:latin typeface="Arial" panose="020B0604020202020204" pitchFamily="34" charset="0"/>
                <a:cs typeface="Arial" panose="020B0604020202020204" pitchFamily="34" charset="0"/>
              </a:rPr>
              <a:t> působením i stopových množství sulfanu (sirovodíku) v atmosféře. Ag</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patří mezi nejméně rozpustné známé soli anorganických kyselin. </a:t>
            </a:r>
          </a:p>
        </p:txBody>
      </p:sp>
      <p:pic>
        <p:nvPicPr>
          <p:cNvPr id="5122" name="Picture 2" descr="Фторид серебра AgF2">
            <a:extLst>
              <a:ext uri="{FF2B5EF4-FFF2-40B4-BE49-F238E27FC236}">
                <a16:creationId xmlns:a16="http://schemas.microsoft.com/office/drawing/2014/main" id="{EE2F8AF5-47F4-419C-B9CC-E4B7993CD0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0900" y="3766997"/>
            <a:ext cx="1206962" cy="778491"/>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5BADA61F-F1DC-4604-82E5-DDE6638127FE}"/>
              </a:ext>
            </a:extLst>
          </p:cNvPr>
          <p:cNvSpPr txBox="1"/>
          <p:nvPr/>
        </p:nvSpPr>
        <p:spPr>
          <a:xfrm>
            <a:off x="185862" y="3754655"/>
            <a:ext cx="5237490" cy="707886"/>
          </a:xfrm>
          <a:prstGeom prst="rect">
            <a:avLst/>
          </a:prstGeom>
          <a:noFill/>
        </p:spPr>
        <p:txBody>
          <a:bodyPr wrap="square">
            <a:spAutoFit/>
          </a:bodyPr>
          <a:lstStyle/>
          <a:p>
            <a:pPr algn="just"/>
            <a:r>
              <a:rPr lang="cs-CZ" sz="2000" b="1" dirty="0">
                <a:latin typeface="Arial" panose="020B0604020202020204" pitchFamily="34" charset="0"/>
                <a:cs typeface="Arial" panose="020B0604020202020204" pitchFamily="34" charset="0"/>
              </a:rPr>
              <a:t>Fluorid stříbrnatý </a:t>
            </a:r>
            <a:r>
              <a:rPr lang="cs-CZ" sz="2000" dirty="0">
                <a:latin typeface="Arial" panose="020B0604020202020204" pitchFamily="34" charset="0"/>
                <a:cs typeface="Arial" panose="020B0604020202020204" pitchFamily="34" charset="0"/>
              </a:rPr>
              <a:t>AgF</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je důležité fluorační činidlo.</a:t>
            </a:r>
          </a:p>
        </p:txBody>
      </p:sp>
      <p:pic>
        <p:nvPicPr>
          <p:cNvPr id="9" name="Obrázek 8">
            <a:extLst>
              <a:ext uri="{FF2B5EF4-FFF2-40B4-BE49-F238E27FC236}">
                <a16:creationId xmlns:a16="http://schemas.microsoft.com/office/drawing/2014/main" id="{C76048B6-B8E6-4AC1-B977-41DFA0AD4450}"/>
              </a:ext>
            </a:extLst>
          </p:cNvPr>
          <p:cNvPicPr>
            <a:picLocks noChangeAspect="1"/>
          </p:cNvPicPr>
          <p:nvPr/>
        </p:nvPicPr>
        <p:blipFill>
          <a:blip r:embed="rId5"/>
          <a:stretch>
            <a:fillRect/>
          </a:stretch>
        </p:blipFill>
        <p:spPr>
          <a:xfrm>
            <a:off x="5105400" y="4857575"/>
            <a:ext cx="2290704" cy="1868147"/>
          </a:xfrm>
          <a:prstGeom prst="rect">
            <a:avLst/>
          </a:prstGeom>
        </p:spPr>
      </p:pic>
    </p:spTree>
    <p:extLst>
      <p:ext uri="{BB962C8B-B14F-4D97-AF65-F5344CB8AC3E}">
        <p14:creationId xmlns:p14="http://schemas.microsoft.com/office/powerpoint/2010/main" val="19024624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26032" y="2816842"/>
            <a:ext cx="8686800" cy="1631216"/>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Některé sloučeniny stříbra mají silné </a:t>
            </a:r>
            <a:r>
              <a:rPr lang="cs-CZ" sz="2000" u="sng" dirty="0">
                <a:latin typeface="Arial" panose="020B0604020202020204" pitchFamily="34" charset="0"/>
                <a:cs typeface="Arial" panose="020B0604020202020204" pitchFamily="34" charset="0"/>
              </a:rPr>
              <a:t>explozivní účinky</a:t>
            </a:r>
            <a:r>
              <a:rPr lang="cs-CZ" sz="2000" dirty="0">
                <a:latin typeface="Arial" panose="020B0604020202020204" pitchFamily="34" charset="0"/>
                <a:cs typeface="Arial" panose="020B0604020202020204" pitchFamily="34" charset="0"/>
              </a:rPr>
              <a:t>, velice jednoduchým způsobem lze připravit prudce výbušnou sloučeninu "třaskavé stříbro" </a:t>
            </a:r>
            <a:r>
              <a:rPr lang="cs-CZ" sz="2000" b="1" dirty="0">
                <a:latin typeface="Arial" panose="020B0604020202020204" pitchFamily="34" charset="0"/>
                <a:cs typeface="Arial" panose="020B0604020202020204" pitchFamily="34" charset="0"/>
              </a:rPr>
              <a:t>nitrid stříbrný </a:t>
            </a:r>
            <a:r>
              <a:rPr lang="cs-CZ" sz="2000" dirty="0">
                <a:latin typeface="Arial" panose="020B0604020202020204" pitchFamily="34" charset="0"/>
                <a:cs typeface="Arial" panose="020B0604020202020204" pitchFamily="34" charset="0"/>
              </a:rPr>
              <a:t>Ag</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N. Jako neobyčejně silné třaskaviny se chovají také další sloučeniny stříbra, </a:t>
            </a:r>
            <a:r>
              <a:rPr lang="cs-CZ" sz="2000" b="1" dirty="0">
                <a:latin typeface="Arial" panose="020B0604020202020204" pitchFamily="34" charset="0"/>
                <a:cs typeface="Arial" panose="020B0604020202020204" pitchFamily="34" charset="0"/>
              </a:rPr>
              <a:t>fulminát stříbrný </a:t>
            </a:r>
            <a:r>
              <a:rPr lang="cs-CZ" sz="2000" dirty="0" err="1">
                <a:latin typeface="Arial" panose="020B0604020202020204" pitchFamily="34" charset="0"/>
                <a:cs typeface="Arial" panose="020B0604020202020204" pitchFamily="34" charset="0"/>
              </a:rPr>
              <a:t>AgONC</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azid stříbrný </a:t>
            </a:r>
            <a:r>
              <a:rPr lang="cs-CZ" sz="2000" dirty="0">
                <a:latin typeface="Arial" panose="020B0604020202020204" pitchFamily="34" charset="0"/>
                <a:cs typeface="Arial" panose="020B0604020202020204" pitchFamily="34" charset="0"/>
              </a:rPr>
              <a:t>AgN</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 zejména </a:t>
            </a:r>
            <a:r>
              <a:rPr lang="cs-CZ" sz="2000" b="1" dirty="0">
                <a:latin typeface="Arial" panose="020B0604020202020204" pitchFamily="34" charset="0"/>
                <a:cs typeface="Arial" panose="020B0604020202020204" pitchFamily="34" charset="0"/>
              </a:rPr>
              <a:t>acetylid stříbrný </a:t>
            </a:r>
            <a:r>
              <a:rPr lang="cs-CZ" sz="2000" dirty="0">
                <a:latin typeface="Arial" panose="020B0604020202020204" pitchFamily="34" charset="0"/>
                <a:cs typeface="Arial" panose="020B0604020202020204" pitchFamily="34" charset="0"/>
              </a:rPr>
              <a:t>Ag</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p>
        </p:txBody>
      </p:sp>
      <p:pic>
        <p:nvPicPr>
          <p:cNvPr id="3" name="Obrázek 2" descr="Obsah obrázku zvíře, jídlo, držení&#10;&#10;Popis byl vytvořen automaticky">
            <a:extLst>
              <a:ext uri="{FF2B5EF4-FFF2-40B4-BE49-F238E27FC236}">
                <a16:creationId xmlns:a16="http://schemas.microsoft.com/office/drawing/2014/main" id="{79A9090F-A60D-4D0F-848C-3E20179998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1167" y="4493815"/>
            <a:ext cx="3064267" cy="2298200"/>
          </a:xfrm>
          <a:prstGeom prst="rect">
            <a:avLst/>
          </a:prstGeom>
        </p:spPr>
      </p:pic>
      <p:sp>
        <p:nvSpPr>
          <p:cNvPr id="6" name="TextovéPole 5">
            <a:extLst>
              <a:ext uri="{FF2B5EF4-FFF2-40B4-BE49-F238E27FC236}">
                <a16:creationId xmlns:a16="http://schemas.microsoft.com/office/drawing/2014/main" id="{29BF9029-A783-4255-BEFA-BC277C40D40D}"/>
              </a:ext>
            </a:extLst>
          </p:cNvPr>
          <p:cNvSpPr txBox="1"/>
          <p:nvPr/>
        </p:nvSpPr>
        <p:spPr>
          <a:xfrm>
            <a:off x="226032" y="374663"/>
            <a:ext cx="8686800" cy="2062103"/>
          </a:xfrm>
          <a:prstGeom prst="rect">
            <a:avLst/>
          </a:prstGeom>
          <a:noFill/>
        </p:spPr>
        <p:txBody>
          <a:bodyPr wrap="square">
            <a:spAutoFit/>
          </a:bodyPr>
          <a:lstStyle/>
          <a:p>
            <a:pPr algn="just"/>
            <a:r>
              <a:rPr lang="cs-CZ" sz="2000" b="1" dirty="0">
                <a:latin typeface="Arial" panose="020B0604020202020204" pitchFamily="34" charset="0"/>
                <a:cs typeface="Arial" panose="020B0604020202020204" pitchFamily="34" charset="0"/>
              </a:rPr>
              <a:t>Fosforečnan stříbrný </a:t>
            </a:r>
            <a:r>
              <a:rPr lang="cs-CZ" sz="2000" dirty="0">
                <a:latin typeface="Arial" panose="020B0604020202020204" pitchFamily="34" charset="0"/>
                <a:cs typeface="Arial" panose="020B0604020202020204" pitchFamily="34" charset="0"/>
              </a:rPr>
              <a:t>Ag</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PO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se využívá v lékařství. </a:t>
            </a:r>
          </a:p>
          <a:p>
            <a:pPr algn="just"/>
            <a:endParaRPr lang="cs-CZ"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Síran stříbrný </a:t>
            </a:r>
            <a:r>
              <a:rPr lang="cs-CZ" sz="2000" dirty="0">
                <a:latin typeface="Arial" panose="020B0604020202020204" pitchFamily="34" charset="0"/>
                <a:cs typeface="Arial" panose="020B0604020202020204" pitchFamily="34" charset="0"/>
              </a:rPr>
              <a:t>Ag</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je desinfekční činidlo. </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Sloučeniny stříbra jsou základem celého průmyslového odvětví – </a:t>
            </a:r>
            <a:r>
              <a:rPr lang="cs-CZ" sz="2000" u="sng" dirty="0">
                <a:latin typeface="Arial" panose="020B0604020202020204" pitchFamily="34" charset="0"/>
                <a:cs typeface="Arial" panose="020B0604020202020204" pitchFamily="34" charset="0"/>
              </a:rPr>
              <a:t>fotografického průmyslu</a:t>
            </a:r>
            <a:r>
              <a:rPr lang="cs-CZ" sz="2000" dirty="0">
                <a:latin typeface="Arial" panose="020B0604020202020204" pitchFamily="34" charset="0"/>
                <a:cs typeface="Arial" panose="020B0604020202020204" pitchFamily="34" charset="0"/>
              </a:rPr>
              <a:t>, které se zabývá výrobou produktů pro získávání fotografií a filmů. </a:t>
            </a:r>
          </a:p>
        </p:txBody>
      </p:sp>
      <p:sp>
        <p:nvSpPr>
          <p:cNvPr id="7" name="TextovéPole 6">
            <a:extLst>
              <a:ext uri="{FF2B5EF4-FFF2-40B4-BE49-F238E27FC236}">
                <a16:creationId xmlns:a16="http://schemas.microsoft.com/office/drawing/2014/main" id="{0157DA40-71DC-48A5-A99C-0FF9EAAB4E51}"/>
              </a:ext>
            </a:extLst>
          </p:cNvPr>
          <p:cNvSpPr txBox="1"/>
          <p:nvPr/>
        </p:nvSpPr>
        <p:spPr>
          <a:xfrm>
            <a:off x="226032" y="4876800"/>
            <a:ext cx="5409343" cy="1015663"/>
          </a:xfrm>
          <a:prstGeom prst="rect">
            <a:avLst/>
          </a:prstGeom>
          <a:noFill/>
        </p:spPr>
        <p:txBody>
          <a:bodyPr wrap="square">
            <a:spAutoFit/>
          </a:bodyPr>
          <a:lstStyle/>
          <a:p>
            <a:pPr algn="just"/>
            <a:r>
              <a:rPr lang="cs-CZ" sz="2000" dirty="0">
                <a:latin typeface="Arial" panose="020B0604020202020204" pitchFamily="34" charset="0"/>
                <a:cs typeface="Arial" panose="020B0604020202020204" pitchFamily="34" charset="0"/>
              </a:rPr>
              <a:t>Při styku pokožky roztoky </a:t>
            </a:r>
            <a:r>
              <a:rPr lang="cs-CZ" sz="2000" dirty="0" err="1">
                <a:latin typeface="Arial" panose="020B0604020202020204" pitchFamily="34" charset="0"/>
                <a:cs typeface="Arial" panose="020B0604020202020204" pitchFamily="34" charset="0"/>
              </a:rPr>
              <a:t>Ag</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dochází ke vzniku </a:t>
            </a:r>
            <a:r>
              <a:rPr lang="cs-CZ" sz="2000" u="sng" dirty="0">
                <a:latin typeface="Arial" panose="020B0604020202020204" pitchFamily="34" charset="0"/>
                <a:cs typeface="Arial" panose="020B0604020202020204" pitchFamily="34" charset="0"/>
              </a:rPr>
              <a:t>tmavých skvrn </a:t>
            </a:r>
            <a:r>
              <a:rPr lang="cs-CZ" sz="2000" dirty="0">
                <a:latin typeface="Arial" panose="020B0604020202020204" pitchFamily="34" charset="0"/>
                <a:cs typeface="Arial" panose="020B0604020202020204" pitchFamily="34" charset="0"/>
              </a:rPr>
              <a:t>– komplexních sloučenin stříbra a bílkovin v pokožce.</a:t>
            </a:r>
          </a:p>
        </p:txBody>
      </p:sp>
    </p:spTree>
    <p:extLst>
      <p:ext uri="{BB962C8B-B14F-4D97-AF65-F5344CB8AC3E}">
        <p14:creationId xmlns:p14="http://schemas.microsoft.com/office/powerpoint/2010/main" val="13598404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15156" y="3227574"/>
            <a:ext cx="8915400" cy="2369880"/>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Snadno se </a:t>
            </a:r>
            <a:r>
              <a:rPr lang="cs-CZ" sz="2000" u="sng" dirty="0">
                <a:latin typeface="Arial" panose="020B0604020202020204" pitchFamily="34" charset="0"/>
                <a:cs typeface="Arial" panose="020B0604020202020204" pitchFamily="34" charset="0"/>
              </a:rPr>
              <a:t>rozpouští ve vodném roztoku chloru</a:t>
            </a:r>
            <a:r>
              <a:rPr lang="cs-CZ" sz="2000" dirty="0">
                <a:latin typeface="Arial" panose="020B0604020202020204" pitchFamily="34" charset="0"/>
                <a:cs typeface="Arial" panose="020B0604020202020204" pitchFamily="34" charset="0"/>
              </a:rPr>
              <a:t>:</a:t>
            </a:r>
          </a:p>
          <a:p>
            <a:pPr algn="ctr"/>
            <a:r>
              <a:rPr lang="cs-CZ" sz="2000" dirty="0">
                <a:latin typeface="Arial" panose="020B0604020202020204" pitchFamily="34" charset="0"/>
                <a:cs typeface="Arial" panose="020B0604020202020204" pitchFamily="34" charset="0"/>
              </a:rPr>
              <a:t>2Au + 3Cl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2H[AuCl</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(OH)]</a:t>
            </a:r>
          </a:p>
          <a:p>
            <a:pPr algn="just"/>
            <a:endParaRPr lang="en-US" sz="800" u="sng" dirty="0">
              <a:latin typeface="Arial" panose="020B0604020202020204" pitchFamily="34" charset="0"/>
              <a:cs typeface="Arial" panose="020B0604020202020204" pitchFamily="34" charset="0"/>
            </a:endParaRPr>
          </a:p>
          <a:p>
            <a:pPr algn="just"/>
            <a:r>
              <a:rPr lang="cs-CZ" sz="2000" u="sng" dirty="0">
                <a:latin typeface="Arial" panose="020B0604020202020204" pitchFamily="34" charset="0"/>
                <a:cs typeface="Arial" panose="020B0604020202020204" pitchFamily="34" charset="0"/>
              </a:rPr>
              <a:t>Ochotně reaguje</a:t>
            </a:r>
            <a:r>
              <a:rPr lang="cs-CZ" sz="2000" dirty="0">
                <a:latin typeface="Arial" panose="020B0604020202020204" pitchFamily="34" charset="0"/>
                <a:cs typeface="Arial" panose="020B0604020202020204" pitchFamily="34" charset="0"/>
              </a:rPr>
              <a:t> s</a:t>
            </a:r>
            <a:r>
              <a:rPr lang="en-US" sz="2000" dirty="0">
                <a:latin typeface="Arial" panose="020B0604020202020204" pitchFamily="34" charset="0"/>
                <a:cs typeface="Arial" panose="020B0604020202020204" pitchFamily="34" charset="0"/>
              </a:rPr>
              <a:t> </a:t>
            </a:r>
            <a:r>
              <a:rPr lang="cs-CZ" sz="2000" u="sng" dirty="0">
                <a:latin typeface="Arial" panose="020B0604020202020204" pitchFamily="34" charset="0"/>
                <a:cs typeface="Arial" panose="020B0604020202020204" pitchFamily="34" charset="0"/>
              </a:rPr>
              <a:t>halogeny</a:t>
            </a:r>
            <a:r>
              <a:rPr lang="cs-CZ" sz="2000" dirty="0">
                <a:latin typeface="Arial" panose="020B0604020202020204" pitchFamily="34" charset="0"/>
                <a:cs typeface="Arial" panose="020B0604020202020204" pitchFamily="34" charset="0"/>
              </a:rPr>
              <a:t>, s bromem se slučuje již za laboratorní teploty na bromid zlatný </a:t>
            </a:r>
            <a:r>
              <a:rPr lang="cs-CZ" sz="2000" dirty="0" err="1">
                <a:latin typeface="Arial" panose="020B0604020202020204" pitchFamily="34" charset="0"/>
                <a:cs typeface="Arial" panose="020B0604020202020204" pitchFamily="34" charset="0"/>
              </a:rPr>
              <a:t>AuBr</a:t>
            </a:r>
            <a:r>
              <a:rPr lang="cs-CZ" sz="2000" dirty="0">
                <a:latin typeface="Arial" panose="020B0604020202020204" pitchFamily="34" charset="0"/>
                <a:cs typeface="Arial" panose="020B0604020202020204" pitchFamily="34" charset="0"/>
              </a:rPr>
              <a:t> i bromid zlatitý AuBr</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 chlorem reaguje při teplotě do 150°C za vzniku chloridu zlatitého</a:t>
            </a:r>
            <a:r>
              <a:rPr lang="en-US" sz="2000" dirty="0">
                <a:latin typeface="Arial" panose="020B0604020202020204" pitchFamily="34" charset="0"/>
                <a:cs typeface="Arial" panose="020B0604020202020204" pitchFamily="34" charset="0"/>
              </a:rPr>
              <a:t> AuCl</a:t>
            </a:r>
            <a:r>
              <a:rPr lang="en-US"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při teplotě mezi 150-250 °C vzniká chlorid zlatný</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AuCl</a:t>
            </a:r>
            <a:r>
              <a:rPr lang="en-US" sz="2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T</a:t>
            </a:r>
            <a:r>
              <a:rPr lang="cs-CZ" sz="2000" dirty="0" err="1">
                <a:latin typeface="Arial" panose="020B0604020202020204" pitchFamily="34" charset="0"/>
                <a:cs typeface="Arial" panose="020B0604020202020204" pitchFamily="34" charset="0"/>
              </a:rPr>
              <a:t>eprve</a:t>
            </a:r>
            <a:r>
              <a:rPr lang="cs-CZ" sz="2000" dirty="0">
                <a:latin typeface="Arial" panose="020B0604020202020204" pitchFamily="34" charset="0"/>
                <a:cs typeface="Arial" panose="020B0604020202020204" pitchFamily="34" charset="0"/>
              </a:rPr>
              <a:t> při teplotách nad 300 °C reaguje s fluorem na fluorid zlatitý AuF</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p>
        </p:txBody>
      </p:sp>
      <p:pic>
        <p:nvPicPr>
          <p:cNvPr id="3" name="Picture 4" descr="How to know if an ion is planar">
            <a:extLst>
              <a:ext uri="{FF2B5EF4-FFF2-40B4-BE49-F238E27FC236}">
                <a16:creationId xmlns:a16="http://schemas.microsoft.com/office/drawing/2014/main" id="{7A6D9B1D-02ED-4535-AB9F-4E7125D7BD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6360" y="2322269"/>
            <a:ext cx="2249712" cy="124984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907780A2-3586-46C9-8C6E-F807A653E9EF}"/>
              </a:ext>
            </a:extLst>
          </p:cNvPr>
          <p:cNvSpPr txBox="1"/>
          <p:nvPr/>
        </p:nvSpPr>
        <p:spPr>
          <a:xfrm>
            <a:off x="236876" y="608180"/>
            <a:ext cx="5715000" cy="2554545"/>
          </a:xfrm>
          <a:prstGeom prst="rect">
            <a:avLst/>
          </a:prstGeom>
          <a:noFill/>
        </p:spPr>
        <p:txBody>
          <a:bodyPr wrap="square">
            <a:spAutoFit/>
          </a:bodyPr>
          <a:lstStyle/>
          <a:p>
            <a:pPr algn="just"/>
            <a:r>
              <a:rPr lang="cs-CZ" sz="2000" dirty="0">
                <a:latin typeface="Arial" panose="020B0604020202020204" pitchFamily="34" charset="0"/>
                <a:cs typeface="Arial" panose="020B0604020202020204" pitchFamily="34" charset="0"/>
              </a:rPr>
              <a:t>= žlutý, lesklý, na vzduchu stálý a měkký kov. V běžných kyselinách ani zásadách, se s výjimkou lučavky královské, zlato </a:t>
            </a:r>
            <a:r>
              <a:rPr lang="cs-CZ" sz="2000" u="sng" dirty="0">
                <a:latin typeface="Arial" panose="020B0604020202020204" pitchFamily="34" charset="0"/>
                <a:cs typeface="Arial" panose="020B0604020202020204" pitchFamily="34" charset="0"/>
              </a:rPr>
              <a:t>nerozpouští</a:t>
            </a:r>
            <a:r>
              <a:rPr lang="cs-CZ" sz="2000" dirty="0">
                <a:latin typeface="Arial" panose="020B0604020202020204" pitchFamily="34" charset="0"/>
                <a:cs typeface="Arial" panose="020B0604020202020204" pitchFamily="34" charset="0"/>
              </a:rPr>
              <a:t>. Reakcí zlata s lučavkou královskou vzniká chlorid zlatitý AuCl</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při nadbytku </a:t>
            </a:r>
            <a:r>
              <a:rPr lang="cs-CZ" sz="2000" dirty="0" err="1">
                <a:latin typeface="Arial" panose="020B0604020202020204" pitchFamily="34" charset="0"/>
                <a:cs typeface="Arial" panose="020B0604020202020204" pitchFamily="34" charset="0"/>
              </a:rPr>
              <a:t>HCl</a:t>
            </a:r>
            <a:r>
              <a:rPr lang="cs-CZ" sz="2000" dirty="0">
                <a:latin typeface="Arial" panose="020B0604020202020204" pitchFamily="34" charset="0"/>
                <a:cs typeface="Arial" panose="020B0604020202020204" pitchFamily="34" charset="0"/>
              </a:rPr>
              <a:t> je produktem reakce </a:t>
            </a:r>
            <a:r>
              <a:rPr lang="cs-CZ" sz="2000" u="sng" dirty="0">
                <a:latin typeface="Arial" panose="020B0604020202020204" pitchFamily="34" charset="0"/>
                <a:cs typeface="Arial" panose="020B0604020202020204" pitchFamily="34" charset="0"/>
              </a:rPr>
              <a:t>kyselina </a:t>
            </a:r>
            <a:r>
              <a:rPr lang="cs-CZ" sz="2000" u="sng" dirty="0" err="1">
                <a:latin typeface="Arial" panose="020B0604020202020204" pitchFamily="34" charset="0"/>
                <a:cs typeface="Arial" panose="020B0604020202020204" pitchFamily="34" charset="0"/>
              </a:rPr>
              <a:t>tetrachlorozlatitá</a:t>
            </a:r>
            <a:r>
              <a:rPr lang="cs-CZ" sz="2000" dirty="0">
                <a:latin typeface="Arial" panose="020B0604020202020204" pitchFamily="34" charset="0"/>
                <a:cs typeface="Arial" panose="020B0604020202020204" pitchFamily="34" charset="0"/>
              </a:rPr>
              <a:t>:</a:t>
            </a:r>
          </a:p>
          <a:p>
            <a:r>
              <a:rPr lang="cs-CZ" sz="2000" dirty="0">
                <a:latin typeface="Arial" panose="020B0604020202020204" pitchFamily="34" charset="0"/>
                <a:cs typeface="Arial" panose="020B0604020202020204" pitchFamily="34" charset="0"/>
              </a:rPr>
              <a:t>       Au + 3HCl + 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AuCl</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NO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     Au + 4HCl + 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H[AuCl</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NO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endParaRPr lang="cs-CZ" sz="2000" dirty="0"/>
          </a:p>
        </p:txBody>
      </p:sp>
      <p:sp>
        <p:nvSpPr>
          <p:cNvPr id="7" name="TextovéPole 6">
            <a:extLst>
              <a:ext uri="{FF2B5EF4-FFF2-40B4-BE49-F238E27FC236}">
                <a16:creationId xmlns:a16="http://schemas.microsoft.com/office/drawing/2014/main" id="{74242629-21BE-4096-9B34-106F02EB2C4E}"/>
              </a:ext>
            </a:extLst>
          </p:cNvPr>
          <p:cNvSpPr txBox="1"/>
          <p:nvPr/>
        </p:nvSpPr>
        <p:spPr>
          <a:xfrm>
            <a:off x="1671476" y="146515"/>
            <a:ext cx="2832671" cy="461665"/>
          </a:xfrm>
          <a:prstGeom prst="rect">
            <a:avLst/>
          </a:prstGeom>
          <a:noFill/>
        </p:spPr>
        <p:txBody>
          <a:bodyPr wrap="square">
            <a:spAutoFit/>
          </a:bodyPr>
          <a:lstStyle/>
          <a:p>
            <a:pPr algn="ctr"/>
            <a:r>
              <a:rPr lang="cs-CZ" sz="2400" b="1" dirty="0">
                <a:latin typeface="Arial" panose="020B0604020202020204" pitchFamily="34" charset="0"/>
                <a:cs typeface="Arial" panose="020B0604020202020204" pitchFamily="34" charset="0"/>
              </a:rPr>
              <a:t>Zlato </a:t>
            </a:r>
          </a:p>
        </p:txBody>
      </p:sp>
      <p:pic>
        <p:nvPicPr>
          <p:cNvPr id="8" name="Picture 2" descr="كلوريد الذهب الثلاثي - ويكيبيديا">
            <a:extLst>
              <a:ext uri="{FF2B5EF4-FFF2-40B4-BE49-F238E27FC236}">
                <a16:creationId xmlns:a16="http://schemas.microsoft.com/office/drawing/2014/main" id="{174D2BC4-D816-4D73-A577-0EC79C3202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876" y="543331"/>
            <a:ext cx="3078680" cy="1759246"/>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2E43B945-8920-429A-A378-8B369B581F0C}"/>
              </a:ext>
            </a:extLst>
          </p:cNvPr>
          <p:cNvSpPr txBox="1"/>
          <p:nvPr/>
        </p:nvSpPr>
        <p:spPr>
          <a:xfrm>
            <a:off x="132280" y="5657137"/>
            <a:ext cx="8910263" cy="707886"/>
          </a:xfrm>
          <a:prstGeom prst="rect">
            <a:avLst/>
          </a:prstGeom>
          <a:noFill/>
        </p:spPr>
        <p:txBody>
          <a:bodyPr wrap="square">
            <a:spAutoFit/>
          </a:bodyPr>
          <a:lstStyle/>
          <a:p>
            <a:pPr algn="just"/>
            <a:r>
              <a:rPr lang="cs-CZ" sz="2000" dirty="0">
                <a:latin typeface="Arial" panose="020B0604020202020204" pitchFamily="34" charset="0"/>
                <a:cs typeface="Arial" panose="020B0604020202020204" pitchFamily="34" charset="0"/>
              </a:rPr>
              <a:t>V přítomnosti vzdušného kyslíku se zlato </a:t>
            </a:r>
            <a:r>
              <a:rPr lang="cs-CZ" sz="2000" u="sng" dirty="0">
                <a:latin typeface="Arial" panose="020B0604020202020204" pitchFamily="34" charset="0"/>
                <a:cs typeface="Arial" panose="020B0604020202020204" pitchFamily="34" charset="0"/>
              </a:rPr>
              <a:t>dobře rozpouští také ve zředěných roztocích kyanidů alkalických kovů, thiosíranech a thiomočovině</a:t>
            </a:r>
            <a:r>
              <a:rPr lang="cs-CZ"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0492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12735"/>
            <a:ext cx="8839200" cy="6432530"/>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D</a:t>
            </a:r>
            <a:r>
              <a:rPr lang="cs-CZ" sz="2000" dirty="0" err="1">
                <a:latin typeface="Arial" panose="020B0604020202020204" pitchFamily="34" charset="0"/>
                <a:cs typeface="Arial" panose="020B0604020202020204" pitchFamily="34" charset="0"/>
              </a:rPr>
              <a:t>obře</a:t>
            </a:r>
            <a:r>
              <a:rPr lang="cs-CZ" sz="2000" dirty="0">
                <a:latin typeface="Arial" panose="020B0604020202020204" pitchFamily="34" charset="0"/>
                <a:cs typeface="Arial" panose="020B0604020202020204" pitchFamily="34" charset="0"/>
              </a:rPr>
              <a:t> rozpustné je </a:t>
            </a:r>
            <a:r>
              <a:rPr lang="en-US" sz="2000" dirty="0">
                <a:latin typeface="Arial" panose="020B0604020202020204" pitchFamily="34" charset="0"/>
                <a:cs typeface="Arial" panose="020B0604020202020204" pitchFamily="34" charset="0"/>
              </a:rPr>
              <a:t>Au </a:t>
            </a:r>
            <a:r>
              <a:rPr lang="cs-CZ" sz="2000" dirty="0">
                <a:latin typeface="Arial" panose="020B0604020202020204" pitchFamily="34" charset="0"/>
                <a:cs typeface="Arial" panose="020B0604020202020204" pitchFamily="34" charset="0"/>
              </a:rPr>
              <a:t>v kyselině selenové za vzniku </a:t>
            </a:r>
            <a:r>
              <a:rPr lang="cs-CZ" sz="2000" dirty="0" err="1">
                <a:latin typeface="Arial" panose="020B0604020202020204" pitchFamily="34" charset="0"/>
                <a:cs typeface="Arial" panose="020B0604020202020204" pitchFamily="34" charset="0"/>
              </a:rPr>
              <a:t>selenanu</a:t>
            </a:r>
            <a:r>
              <a:rPr lang="cs-CZ" sz="2000" dirty="0">
                <a:latin typeface="Arial" panose="020B0604020202020204" pitchFamily="34" charset="0"/>
                <a:cs typeface="Arial" panose="020B0604020202020204" pitchFamily="34" charset="0"/>
              </a:rPr>
              <a:t> zlatitého Au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(SeO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2Au + 6H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SeO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Au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(SeO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SeO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endParaRPr lang="cs-CZ" sz="8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Ještě ochotněji než se samotnými halogeny reaguje zlato s roztoky halogenů v jejich bezkyslíkatých kyselinách. Např. již za normální teploty reaguje s roztokem jodu v koncentrované kyselině jodovodíkové za vzniku komplexní </a:t>
            </a:r>
            <a:r>
              <a:rPr lang="cs-CZ" sz="2000" u="sng" dirty="0">
                <a:latin typeface="Arial" panose="020B0604020202020204" pitchFamily="34" charset="0"/>
                <a:cs typeface="Arial" panose="020B0604020202020204" pitchFamily="34" charset="0"/>
              </a:rPr>
              <a:t>kyseliny </a:t>
            </a:r>
            <a:r>
              <a:rPr lang="cs-CZ" sz="2000" u="sng" dirty="0" err="1">
                <a:latin typeface="Arial" panose="020B0604020202020204" pitchFamily="34" charset="0"/>
                <a:cs typeface="Arial" panose="020B0604020202020204" pitchFamily="34" charset="0"/>
              </a:rPr>
              <a:t>tetrajodozlatité</a:t>
            </a:r>
            <a:r>
              <a:rPr lang="cs-CZ" sz="2000" dirty="0">
                <a:latin typeface="Arial" panose="020B0604020202020204" pitchFamily="34" charset="0"/>
                <a:cs typeface="Arial" panose="020B0604020202020204" pitchFamily="34" charset="0"/>
              </a:rPr>
              <a:t>, reakce zlata s ostatními halogeny a jejich kyselinami jsou obdobné:</a:t>
            </a:r>
          </a:p>
          <a:p>
            <a:pPr algn="ctr"/>
            <a:r>
              <a:rPr lang="cs-CZ" sz="2000" dirty="0">
                <a:latin typeface="Arial" panose="020B0604020202020204" pitchFamily="34" charset="0"/>
                <a:cs typeface="Arial" panose="020B0604020202020204" pitchFamily="34" charset="0"/>
              </a:rPr>
              <a:t>Au + 3I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+ 2HI → 2H[AuI</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p>
          <a:p>
            <a:pPr algn="just"/>
            <a:endParaRPr lang="cs-CZ" sz="8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Reakcí zlata s taveninami oxidujících alkalických látek vznikají při teplotě nad 350°C alkalické </a:t>
            </a:r>
            <a:r>
              <a:rPr lang="cs-CZ" sz="2000" b="1" dirty="0" err="1">
                <a:latin typeface="Arial" panose="020B0604020202020204" pitchFamily="34" charset="0"/>
                <a:cs typeface="Arial" panose="020B0604020202020204" pitchFamily="34" charset="0"/>
              </a:rPr>
              <a:t>zlatitany</a:t>
            </a:r>
            <a:r>
              <a:rPr lang="cs-CZ" sz="2000" dirty="0">
                <a:latin typeface="Arial" panose="020B0604020202020204" pitchFamily="34" charset="0"/>
                <a:cs typeface="Arial" panose="020B0604020202020204" pitchFamily="34" charset="0"/>
              </a:rPr>
              <a:t>:</a:t>
            </a:r>
          </a:p>
          <a:p>
            <a:pPr algn="ctr"/>
            <a:r>
              <a:rPr lang="cs-CZ" sz="2000" dirty="0">
                <a:latin typeface="Arial" panose="020B0604020202020204" pitchFamily="34" charset="0"/>
                <a:cs typeface="Arial" panose="020B0604020202020204" pitchFamily="34" charset="0"/>
              </a:rPr>
              <a:t>Au + NaNO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NaAuO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NO</a:t>
            </a:r>
          </a:p>
          <a:p>
            <a:pPr algn="just"/>
            <a:endParaRPr lang="cs-CZ" sz="8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Již za laboratorní teploty prudce reaguje s vysoce reaktivním fluoridem bromitým BrF</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za vzniku </a:t>
            </a:r>
            <a:r>
              <a:rPr lang="cs-CZ" sz="2000" dirty="0" err="1">
                <a:latin typeface="Arial" panose="020B0604020202020204" pitchFamily="34" charset="0"/>
                <a:cs typeface="Arial" panose="020B0604020202020204" pitchFamily="34" charset="0"/>
              </a:rPr>
              <a:t>hexafluorobromitanu</a:t>
            </a:r>
            <a:r>
              <a:rPr lang="cs-CZ" sz="2000" dirty="0">
                <a:latin typeface="Arial" panose="020B0604020202020204" pitchFamily="34" charset="0"/>
                <a:cs typeface="Arial" panose="020B0604020202020204" pitchFamily="34" charset="0"/>
              </a:rPr>
              <a:t> zlatitého:</a:t>
            </a:r>
          </a:p>
          <a:p>
            <a:pPr algn="ctr"/>
            <a:r>
              <a:rPr lang="cs-CZ" sz="2000" dirty="0">
                <a:latin typeface="Arial" panose="020B0604020202020204" pitchFamily="34" charset="0"/>
                <a:cs typeface="Arial" panose="020B0604020202020204" pitchFamily="34" charset="0"/>
              </a:rPr>
              <a:t>2Au + 4BrF</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2Au[BrF</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 Br</a:t>
            </a:r>
            <a:r>
              <a:rPr lang="cs-CZ" sz="2000" baseline="-25000" dirty="0">
                <a:latin typeface="Arial" panose="020B0604020202020204" pitchFamily="34" charset="0"/>
                <a:cs typeface="Arial" panose="020B0604020202020204" pitchFamily="34" charset="0"/>
              </a:rPr>
              <a:t>2</a:t>
            </a:r>
          </a:p>
          <a:p>
            <a:pPr algn="just"/>
            <a:endParaRPr lang="cs-CZ" sz="8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Tvoří četné komplexní sloučeniny, </a:t>
            </a:r>
            <a:r>
              <a:rPr lang="cs-CZ" sz="2000" u="sng" dirty="0">
                <a:latin typeface="Arial" panose="020B0604020202020204" pitchFamily="34" charset="0"/>
                <a:cs typeface="Arial" panose="020B0604020202020204" pitchFamily="34" charset="0"/>
              </a:rPr>
              <a:t>zejména s komplexním anionem</a:t>
            </a:r>
            <a:r>
              <a:rPr lang="cs-CZ" sz="2000" dirty="0">
                <a:latin typeface="Arial" panose="020B0604020202020204" pitchFamily="34" charset="0"/>
                <a:cs typeface="Arial" panose="020B0604020202020204" pitchFamily="34" charset="0"/>
              </a:rPr>
              <a:t>, sloučeniny s komplexním kationem se vyskytují zřídka, např. dusičnan nebo chroman </a:t>
            </a:r>
            <a:r>
              <a:rPr lang="cs-CZ" sz="2000" dirty="0" err="1">
                <a:latin typeface="Arial" panose="020B0604020202020204" pitchFamily="34" charset="0"/>
                <a:cs typeface="Arial" panose="020B0604020202020204" pitchFamily="34" charset="0"/>
              </a:rPr>
              <a:t>tetraaminzlatitý</a:t>
            </a:r>
            <a:r>
              <a:rPr lang="cs-CZ" sz="2000" dirty="0">
                <a:latin typeface="Arial" panose="020B0604020202020204" pitchFamily="34" charset="0"/>
                <a:cs typeface="Arial" panose="020B0604020202020204" pitchFamily="34" charset="0"/>
              </a:rPr>
              <a:t> [Au(NH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[Au(NH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(CrO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5792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43470"/>
            <a:ext cx="8839200" cy="6247864"/>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Ve sloučeninách se zlato vyskytuje téměř výhradně jako </a:t>
            </a:r>
            <a:r>
              <a:rPr lang="cs-CZ" sz="2000" b="1" dirty="0">
                <a:latin typeface="Arial" panose="020B0604020202020204" pitchFamily="34" charset="0"/>
                <a:cs typeface="Arial" panose="020B0604020202020204" pitchFamily="34" charset="0"/>
              </a:rPr>
              <a:t>trojmocné</a:t>
            </a:r>
            <a:r>
              <a:rPr lang="cs-CZ" sz="2000" dirty="0">
                <a:latin typeface="Arial" panose="020B0604020202020204" pitchFamily="34" charset="0"/>
                <a:cs typeface="Arial" panose="020B0604020202020204" pitchFamily="34" charset="0"/>
              </a:rPr>
              <a:t>, ze sloučenin </a:t>
            </a:r>
            <a:r>
              <a:rPr lang="cs-CZ" sz="2000" b="1" dirty="0">
                <a:latin typeface="Arial" panose="020B0604020202020204" pitchFamily="34" charset="0"/>
                <a:cs typeface="Arial" panose="020B0604020202020204" pitchFamily="34" charset="0"/>
              </a:rPr>
              <a:t>jednomocného</a:t>
            </a:r>
            <a:r>
              <a:rPr lang="cs-CZ" sz="2000" dirty="0">
                <a:latin typeface="Arial" panose="020B0604020202020204" pitchFamily="34" charset="0"/>
                <a:cs typeface="Arial" panose="020B0604020202020204" pitchFamily="34" charset="0"/>
              </a:rPr>
              <a:t> zlata je znám např. oxid zlatný Au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sulfid zlatný Au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kyanid zlatný </a:t>
            </a:r>
            <a:r>
              <a:rPr lang="cs-CZ" sz="2000" dirty="0" err="1">
                <a:latin typeface="Arial" panose="020B0604020202020204" pitchFamily="34" charset="0"/>
                <a:cs typeface="Arial" panose="020B0604020202020204" pitchFamily="34" charset="0"/>
              </a:rPr>
              <a:t>AuCN</a:t>
            </a:r>
            <a:r>
              <a:rPr lang="cs-CZ" sz="2000" dirty="0">
                <a:latin typeface="Arial" panose="020B0604020202020204" pitchFamily="34" charset="0"/>
                <a:cs typeface="Arial" panose="020B0604020202020204" pitchFamily="34" charset="0"/>
              </a:rPr>
              <a:t> a nestabilní chlorid, bromid a jodid. Všechny binární sloučeniny jednomocného zlata jsou ve vodě téměř nerozpustné, naopak velmi dobře rozpustné a v roztocích stabilní jsou komplexní sloučeniny jednomocného zlata. Ze sloučenin </a:t>
            </a:r>
            <a:r>
              <a:rPr lang="cs-CZ" sz="2000" b="1" dirty="0">
                <a:latin typeface="Arial" panose="020B0604020202020204" pitchFamily="34" charset="0"/>
                <a:cs typeface="Arial" panose="020B0604020202020204" pitchFamily="34" charset="0"/>
              </a:rPr>
              <a:t>pětimocného zlata </a:t>
            </a:r>
            <a:r>
              <a:rPr lang="cs-CZ" sz="2000" dirty="0">
                <a:latin typeface="Arial" panose="020B0604020202020204" pitchFamily="34" charset="0"/>
                <a:cs typeface="Arial" panose="020B0604020202020204" pitchFamily="34" charset="0"/>
              </a:rPr>
              <a:t>je znám </a:t>
            </a:r>
            <a:r>
              <a:rPr lang="cs-CZ" sz="2000" u="sng" dirty="0" err="1">
                <a:latin typeface="Arial" panose="020B0604020202020204" pitchFamily="34" charset="0"/>
                <a:cs typeface="Arial" panose="020B0604020202020204" pitchFamily="34" charset="0"/>
              </a:rPr>
              <a:t>heptafluorozlatičnan</a:t>
            </a:r>
            <a:r>
              <a:rPr lang="cs-CZ" sz="2000" u="sng" dirty="0">
                <a:latin typeface="Arial" panose="020B0604020202020204" pitchFamily="34" charset="0"/>
                <a:cs typeface="Arial" panose="020B0604020202020204" pitchFamily="34" charset="0"/>
              </a:rPr>
              <a:t> </a:t>
            </a:r>
            <a:r>
              <a:rPr lang="cs-CZ" sz="2000" u="sng" dirty="0" err="1">
                <a:latin typeface="Arial" panose="020B0604020202020204" pitchFamily="34" charset="0"/>
                <a:cs typeface="Arial" panose="020B0604020202020204" pitchFamily="34" charset="0"/>
              </a:rPr>
              <a:t>kryptnatý</a:t>
            </a:r>
            <a:r>
              <a:rPr lang="cs-CZ" sz="2000" u="sng"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Kr</a:t>
            </a:r>
            <a:r>
              <a:rPr lang="cs-CZ" sz="2000" dirty="0">
                <a:latin typeface="Arial" panose="020B0604020202020204" pitchFamily="34" charset="0"/>
                <a:cs typeface="Arial" panose="020B0604020202020204" pitchFamily="34" charset="0"/>
              </a:rPr>
              <a:t>[AuF</a:t>
            </a:r>
            <a:r>
              <a:rPr lang="cs-CZ" sz="2000" baseline="-25000" dirty="0">
                <a:latin typeface="Arial" panose="020B0604020202020204" pitchFamily="34" charset="0"/>
                <a:cs typeface="Arial" panose="020B0604020202020204" pitchFamily="34" charset="0"/>
              </a:rPr>
              <a:t>7</a:t>
            </a:r>
            <a:r>
              <a:rPr lang="cs-CZ" sz="2000" dirty="0">
                <a:latin typeface="Arial" panose="020B0604020202020204" pitchFamily="34" charset="0"/>
                <a:cs typeface="Arial" panose="020B0604020202020204" pitchFamily="34" charset="0"/>
              </a:rPr>
              <a:t>], který se připravuje reakcí zlata s extrémně silným oxidačním činidlem fluoridem </a:t>
            </a:r>
            <a:r>
              <a:rPr lang="cs-CZ" sz="2000" dirty="0" err="1">
                <a:latin typeface="Arial" panose="020B0604020202020204" pitchFamily="34" charset="0"/>
                <a:cs typeface="Arial" panose="020B0604020202020204" pitchFamily="34" charset="0"/>
              </a:rPr>
              <a:t>kryptnatým</a:t>
            </a:r>
            <a:r>
              <a:rPr lang="cs-CZ" sz="2000" dirty="0">
                <a:latin typeface="Arial" panose="020B0604020202020204" pitchFamily="34" charset="0"/>
                <a:cs typeface="Arial" panose="020B0604020202020204" pitchFamily="34" charset="0"/>
              </a:rPr>
              <a:t> KrF</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p>
          <a:p>
            <a:pPr algn="ctr"/>
            <a:r>
              <a:rPr lang="cs-CZ" sz="2000" dirty="0">
                <a:latin typeface="Arial" panose="020B0604020202020204" pitchFamily="34" charset="0"/>
                <a:cs typeface="Arial" panose="020B0604020202020204" pitchFamily="34" charset="0"/>
              </a:rPr>
              <a:t>2Au + 7KrF</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2Kr[AuF</a:t>
            </a:r>
            <a:r>
              <a:rPr lang="cs-CZ" sz="2000" baseline="-25000" dirty="0">
                <a:latin typeface="Arial" panose="020B0604020202020204" pitchFamily="34" charset="0"/>
                <a:cs typeface="Arial" panose="020B0604020202020204" pitchFamily="34" charset="0"/>
              </a:rPr>
              <a:t>7</a:t>
            </a:r>
            <a:r>
              <a:rPr lang="cs-CZ" sz="2000" dirty="0">
                <a:latin typeface="Arial" panose="020B0604020202020204" pitchFamily="34" charset="0"/>
                <a:cs typeface="Arial" panose="020B0604020202020204" pitchFamily="34" charset="0"/>
              </a:rPr>
              <a:t>] + 5Kr</a:t>
            </a:r>
          </a:p>
          <a:p>
            <a:pPr algn="just"/>
            <a:r>
              <a:rPr lang="cs-CZ" sz="2000" dirty="0">
                <a:latin typeface="Arial" panose="020B0604020202020204" pitchFamily="34" charset="0"/>
                <a:cs typeface="Arial" panose="020B0604020202020204" pitchFamily="34" charset="0"/>
              </a:rPr>
              <a:t>Tepelným rozkladem </a:t>
            </a:r>
            <a:r>
              <a:rPr lang="cs-CZ" sz="2000" dirty="0" err="1">
                <a:latin typeface="Arial" panose="020B0604020202020204" pitchFamily="34" charset="0"/>
                <a:cs typeface="Arial" panose="020B0604020202020204" pitchFamily="34" charset="0"/>
              </a:rPr>
              <a:t>heptafluorozlatičnanu</a:t>
            </a:r>
            <a:r>
              <a:rPr lang="cs-CZ" sz="2000" dirty="0">
                <a:latin typeface="Arial" panose="020B0604020202020204" pitchFamily="34" charset="0"/>
                <a:cs typeface="Arial" panose="020B0604020202020204" pitchFamily="34" charset="0"/>
              </a:rPr>
              <a:t> při teplotě 60°C je možné získat druhou známou sloučeninu pětimocného zlata fluorid </a:t>
            </a:r>
            <a:r>
              <a:rPr lang="cs-CZ" sz="2000" dirty="0" err="1">
                <a:latin typeface="Arial" panose="020B0604020202020204" pitchFamily="34" charset="0"/>
                <a:cs typeface="Arial" panose="020B0604020202020204" pitchFamily="34" charset="0"/>
              </a:rPr>
              <a:t>zlatičný</a:t>
            </a:r>
            <a:r>
              <a:rPr lang="cs-CZ" sz="2000" dirty="0">
                <a:latin typeface="Arial" panose="020B0604020202020204" pitchFamily="34" charset="0"/>
                <a:cs typeface="Arial" panose="020B0604020202020204" pitchFamily="34" charset="0"/>
              </a:rPr>
              <a:t> AuF</a:t>
            </a:r>
            <a:r>
              <a:rPr lang="cs-CZ" sz="2000" baseline="-25000" dirty="0">
                <a:latin typeface="Arial" panose="020B0604020202020204" pitchFamily="34" charset="0"/>
                <a:cs typeface="Arial" panose="020B0604020202020204" pitchFamily="34" charset="0"/>
              </a:rPr>
              <a:t>5</a:t>
            </a:r>
            <a:r>
              <a:rPr lang="cs-CZ" sz="2000" dirty="0">
                <a:latin typeface="Arial" panose="020B0604020202020204" pitchFamily="34" charset="0"/>
                <a:cs typeface="Arial" panose="020B0604020202020204" pitchFamily="34" charset="0"/>
              </a:rPr>
              <a:t>:</a:t>
            </a:r>
          </a:p>
          <a:p>
            <a:pPr algn="ctr"/>
            <a:r>
              <a:rPr lang="cs-CZ" sz="2000" dirty="0">
                <a:latin typeface="Arial" panose="020B0604020202020204" pitchFamily="34" charset="0"/>
                <a:cs typeface="Arial" panose="020B0604020202020204" pitchFamily="34" charset="0"/>
              </a:rPr>
              <a:t>2Kr[AuF</a:t>
            </a:r>
            <a:r>
              <a:rPr lang="cs-CZ" sz="2000" baseline="-25000" dirty="0">
                <a:latin typeface="Arial" panose="020B0604020202020204" pitchFamily="34" charset="0"/>
                <a:cs typeface="Arial" panose="020B0604020202020204" pitchFamily="34" charset="0"/>
              </a:rPr>
              <a:t>7</a:t>
            </a:r>
            <a:r>
              <a:rPr lang="cs-CZ" sz="2000" dirty="0">
                <a:latin typeface="Arial" panose="020B0604020202020204" pitchFamily="34" charset="0"/>
                <a:cs typeface="Arial" panose="020B0604020202020204" pitchFamily="34" charset="0"/>
              </a:rPr>
              <a:t>] → AuF</a:t>
            </a:r>
            <a:r>
              <a:rPr lang="cs-CZ" sz="2000" baseline="-25000" dirty="0">
                <a:latin typeface="Arial" panose="020B0604020202020204" pitchFamily="34" charset="0"/>
                <a:cs typeface="Arial" panose="020B0604020202020204" pitchFamily="34" charset="0"/>
              </a:rPr>
              <a:t>5</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Kr</a:t>
            </a:r>
            <a:r>
              <a:rPr lang="cs-CZ" sz="2000" dirty="0">
                <a:latin typeface="Arial" panose="020B0604020202020204" pitchFamily="34" charset="0"/>
                <a:cs typeface="Arial" panose="020B0604020202020204" pitchFamily="34" charset="0"/>
              </a:rPr>
              <a:t> + F</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Zlato má ze všech přechodných prvků </a:t>
            </a:r>
            <a:r>
              <a:rPr lang="cs-CZ" sz="2000" u="sng" dirty="0">
                <a:latin typeface="Arial" panose="020B0604020202020204" pitchFamily="34" charset="0"/>
                <a:cs typeface="Arial" panose="020B0604020202020204" pitchFamily="34" charset="0"/>
              </a:rPr>
              <a:t>nejvyšší elektronegativitu</a:t>
            </a:r>
            <a:r>
              <a:rPr lang="cs-CZ" sz="2000" dirty="0">
                <a:latin typeface="Arial" panose="020B0604020202020204" pitchFamily="34" charset="0"/>
                <a:cs typeface="Arial" panose="020B0604020202020204" pitchFamily="34" charset="0"/>
              </a:rPr>
              <a:t>. Sloučeniny ve kterých vystupuje zlato </a:t>
            </a:r>
            <a:r>
              <a:rPr lang="cs-CZ" sz="2000" b="1" dirty="0">
                <a:latin typeface="Arial" panose="020B0604020202020204" pitchFamily="34" charset="0"/>
                <a:cs typeface="Arial" panose="020B0604020202020204" pitchFamily="34" charset="0"/>
              </a:rPr>
              <a:t>v oxidačním stupni -I </a:t>
            </a:r>
            <a:r>
              <a:rPr lang="cs-CZ" sz="2000" dirty="0">
                <a:latin typeface="Arial" panose="020B0604020202020204" pitchFamily="34" charset="0"/>
                <a:cs typeface="Arial" panose="020B0604020202020204" pitchFamily="34" charset="0"/>
              </a:rPr>
              <a:t>se nazývají </a:t>
            </a:r>
            <a:r>
              <a:rPr lang="cs-CZ" sz="2000" u="sng" dirty="0" err="1">
                <a:latin typeface="Arial" panose="020B0604020202020204" pitchFamily="34" charset="0"/>
                <a:cs typeface="Arial" panose="020B0604020202020204" pitchFamily="34" charset="0"/>
              </a:rPr>
              <a:t>auridy</a:t>
            </a:r>
            <a:r>
              <a:rPr lang="cs-CZ" sz="2000" dirty="0">
                <a:latin typeface="Arial" panose="020B0604020202020204" pitchFamily="34" charset="0"/>
                <a:cs typeface="Arial" panose="020B0604020202020204" pitchFamily="34" charset="0"/>
              </a:rPr>
              <a:t>. Je znám např. </a:t>
            </a:r>
            <a:r>
              <a:rPr lang="cs-CZ" sz="2000" dirty="0" err="1">
                <a:latin typeface="Arial" panose="020B0604020202020204" pitchFamily="34" charset="0"/>
                <a:cs typeface="Arial" panose="020B0604020202020204" pitchFamily="34" charset="0"/>
              </a:rPr>
              <a:t>aurid</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cesný</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CsAu</a:t>
            </a:r>
            <a:r>
              <a:rPr lang="cs-CZ" sz="2000" dirty="0">
                <a:latin typeface="Arial" panose="020B0604020202020204" pitchFamily="34" charset="0"/>
                <a:cs typeface="Arial" panose="020B0604020202020204" pitchFamily="34" charset="0"/>
              </a:rPr>
              <a:t> nebo </a:t>
            </a:r>
            <a:r>
              <a:rPr lang="cs-CZ" sz="2000" dirty="0" err="1">
                <a:latin typeface="Arial" panose="020B0604020202020204" pitchFamily="34" charset="0"/>
                <a:cs typeface="Arial" panose="020B0604020202020204" pitchFamily="34" charset="0"/>
              </a:rPr>
              <a:t>aurid</a:t>
            </a:r>
            <a:r>
              <a:rPr lang="cs-CZ" sz="2000" dirty="0">
                <a:latin typeface="Arial" panose="020B0604020202020204" pitchFamily="34" charset="0"/>
                <a:cs typeface="Arial" panose="020B0604020202020204" pitchFamily="34" charset="0"/>
              </a:rPr>
              <a:t> rubidný </a:t>
            </a:r>
            <a:r>
              <a:rPr lang="cs-CZ" sz="2000" dirty="0" err="1">
                <a:latin typeface="Arial" panose="020B0604020202020204" pitchFamily="34" charset="0"/>
                <a:cs typeface="Arial" panose="020B0604020202020204" pitchFamily="34" charset="0"/>
              </a:rPr>
              <a:t>RbAu</a:t>
            </a:r>
            <a:r>
              <a:rPr lang="cs-CZ" sz="2000" dirty="0">
                <a:latin typeface="Arial" panose="020B0604020202020204" pitchFamily="34" charset="0"/>
                <a:cs typeface="Arial" panose="020B0604020202020204" pitchFamily="34" charset="0"/>
              </a:rPr>
              <a:t>.</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Standardní elektrodový potenciál zlata +1,52 V je </a:t>
            </a:r>
            <a:r>
              <a:rPr lang="cs-CZ" sz="2000" u="sng" dirty="0">
                <a:latin typeface="Arial" panose="020B0604020202020204" pitchFamily="34" charset="0"/>
                <a:cs typeface="Arial" panose="020B0604020202020204" pitchFamily="34" charset="0"/>
              </a:rPr>
              <a:t>nejvyšší ze všech prvků </a:t>
            </a:r>
            <a:r>
              <a:rPr lang="cs-CZ" sz="2000" dirty="0">
                <a:latin typeface="Arial" panose="020B0604020202020204" pitchFamily="34" charset="0"/>
                <a:cs typeface="Arial" panose="020B0604020202020204" pitchFamily="34" charset="0"/>
              </a:rPr>
              <a:t>a proto v elektrochemické řadě napětí stojí zlato zcela vpravo. Z vodných roztoků svých sloučenin, s výjimkou </a:t>
            </a:r>
            <a:r>
              <a:rPr lang="cs-CZ" sz="2000" dirty="0" err="1">
                <a:latin typeface="Arial" panose="020B0604020202020204" pitchFamily="34" charset="0"/>
                <a:cs typeface="Arial" panose="020B0604020202020204" pitchFamily="34" charset="0"/>
              </a:rPr>
              <a:t>kyanokomplexů</a:t>
            </a:r>
            <a:r>
              <a:rPr lang="cs-CZ" sz="2000" dirty="0">
                <a:latin typeface="Arial" panose="020B0604020202020204" pitchFamily="34" charset="0"/>
                <a:cs typeface="Arial" panose="020B0604020202020204" pitchFamily="34" charset="0"/>
              </a:rPr>
              <a:t> kde je velmi silně vázáno, může být zlato vyredukováno každým ostatním kovem. </a:t>
            </a:r>
          </a:p>
        </p:txBody>
      </p:sp>
    </p:spTree>
    <p:extLst>
      <p:ext uri="{BB962C8B-B14F-4D97-AF65-F5344CB8AC3E}">
        <p14:creationId xmlns:p14="http://schemas.microsoft.com/office/powerpoint/2010/main" val="4019639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05902" y="228600"/>
            <a:ext cx="8686800" cy="6247864"/>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   Ze slitin zinku je nejvýznamnější slitina s mědí – bílá a červená </a:t>
            </a:r>
            <a:r>
              <a:rPr lang="cs-CZ" sz="2000" b="1" dirty="0">
                <a:latin typeface="Arial" panose="020B0604020202020204" pitchFamily="34" charset="0"/>
                <a:cs typeface="Arial" panose="020B0604020202020204" pitchFamily="34" charset="0"/>
              </a:rPr>
              <a:t>mosaz</a:t>
            </a:r>
            <a:r>
              <a:rPr lang="cs-CZ" sz="2000" dirty="0">
                <a:latin typeface="Arial" panose="020B0604020202020204" pitchFamily="34" charset="0"/>
                <a:cs typeface="Arial" panose="020B0604020202020204" pitchFamily="34" charset="0"/>
              </a:rPr>
              <a:t>. Prakticky se využívá řady různých mosazí s odlišným poměrem obou kovů, které se liší jak barvou tak mechanickými vlastnostmi – tvrdostí, kujností, tažností i odolností proti vlivům okolního prostředí. Obecně se mosaz oproti čistému zinku vyznačuje výrazně lepší mechanickou odolností i vzhledem. Bílá mosaz se skládá z 85 % zinku, 5 % hliníku a 10 % mědi. </a:t>
            </a:r>
          </a:p>
          <a:p>
            <a:pPr algn="just"/>
            <a:r>
              <a:rPr lang="cs-CZ" sz="2000" dirty="0">
                <a:latin typeface="Arial" panose="020B0604020202020204" pitchFamily="34" charset="0"/>
                <a:cs typeface="Arial" panose="020B0604020202020204" pitchFamily="34" charset="0"/>
              </a:rPr>
              <a:t>   Zinek se v menší míře používá i při výrobě </a:t>
            </a:r>
            <a:r>
              <a:rPr lang="cs-CZ" sz="2000" b="1" dirty="0">
                <a:latin typeface="Arial" panose="020B0604020202020204" pitchFamily="34" charset="0"/>
                <a:cs typeface="Arial" panose="020B0604020202020204" pitchFamily="34" charset="0"/>
              </a:rPr>
              <a:t>klenotnických slitin</a:t>
            </a:r>
            <a:r>
              <a:rPr lang="cs-CZ" sz="2000" dirty="0">
                <a:latin typeface="Arial" panose="020B0604020202020204" pitchFamily="34" charset="0"/>
                <a:cs typeface="Arial" panose="020B0604020202020204" pitchFamily="34" charset="0"/>
              </a:rPr>
              <a:t> se zlatem, stříbrem, mědí a niklem. </a:t>
            </a:r>
          </a:p>
          <a:p>
            <a:pPr algn="just"/>
            <a:r>
              <a:rPr lang="cs-CZ" sz="2000" dirty="0">
                <a:latin typeface="Arial" panose="020B0604020202020204" pitchFamily="34" charset="0"/>
                <a:cs typeface="Arial" panose="020B0604020202020204" pitchFamily="34" charset="0"/>
              </a:rPr>
              <a:t>   Využívá se ho také k </a:t>
            </a:r>
            <a:r>
              <a:rPr lang="cs-CZ" sz="2000" b="1" dirty="0">
                <a:latin typeface="Arial" panose="020B0604020202020204" pitchFamily="34" charset="0"/>
                <a:cs typeface="Arial" panose="020B0604020202020204" pitchFamily="34" charset="0"/>
              </a:rPr>
              <a:t>srážení zlata </a:t>
            </a:r>
            <a:r>
              <a:rPr lang="cs-CZ" sz="2000" dirty="0">
                <a:latin typeface="Arial" panose="020B0604020202020204" pitchFamily="34" charset="0"/>
                <a:cs typeface="Arial" panose="020B0604020202020204" pitchFamily="34" charset="0"/>
              </a:rPr>
              <a:t>vyluhovaného kyanidem a v hutnictví k odstříbřování olova – tzv. </a:t>
            </a:r>
            <a:r>
              <a:rPr lang="cs-CZ" sz="2000" b="1" dirty="0">
                <a:latin typeface="Arial" panose="020B0604020202020204" pitchFamily="34" charset="0"/>
                <a:cs typeface="Arial" panose="020B0604020202020204" pitchFamily="34" charset="0"/>
              </a:rPr>
              <a:t>parkesování</a:t>
            </a:r>
            <a:r>
              <a:rPr lang="cs-CZ" sz="2000" dirty="0">
                <a:latin typeface="Arial" panose="020B0604020202020204" pitchFamily="34" charset="0"/>
                <a:cs typeface="Arial" panose="020B0604020202020204" pitchFamily="34" charset="0"/>
              </a:rPr>
              <a:t>. </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Další využití zinku je při </a:t>
            </a:r>
            <a:r>
              <a:rPr lang="cs-CZ" sz="2000" b="1" dirty="0">
                <a:latin typeface="Arial" panose="020B0604020202020204" pitchFamily="34" charset="0"/>
                <a:cs typeface="Arial" panose="020B0604020202020204" pitchFamily="34" charset="0"/>
              </a:rPr>
              <a:t>výrobě závaží </a:t>
            </a:r>
            <a:r>
              <a:rPr lang="cs-CZ" sz="2000" dirty="0">
                <a:latin typeface="Arial" panose="020B0604020202020204" pitchFamily="34" charset="0"/>
                <a:cs typeface="Arial" panose="020B0604020202020204" pitchFamily="34" charset="0"/>
              </a:rPr>
              <a:t>pro vyvažování automobilových kol jako náhrada za toxické olovo. </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Ze zinku se také razily </a:t>
            </a:r>
            <a:r>
              <a:rPr lang="cs-CZ" sz="2000" b="1" dirty="0">
                <a:latin typeface="Arial" panose="020B0604020202020204" pitchFamily="34" charset="0"/>
                <a:cs typeface="Arial" panose="020B0604020202020204" pitchFamily="34" charset="0"/>
              </a:rPr>
              <a:t>mince</a:t>
            </a:r>
            <a:r>
              <a:rPr lang="cs-CZ" sz="2000" dirty="0">
                <a:latin typeface="Arial" panose="020B0604020202020204" pitchFamily="34" charset="0"/>
                <a:cs typeface="Arial" panose="020B0604020202020204" pitchFamily="34" charset="0"/>
              </a:rPr>
              <a:t> (zejména za válečných období) – protektorátní 10, 20 a 50 haléře a 1 koruny a některé říšské </a:t>
            </a:r>
            <a:r>
              <a:rPr lang="cs-CZ" sz="2000" dirty="0" err="1">
                <a:latin typeface="Arial" panose="020B0604020202020204" pitchFamily="34" charset="0"/>
                <a:cs typeface="Arial" panose="020B0604020202020204" pitchFamily="34" charset="0"/>
              </a:rPr>
              <a:t>pfennigy</a:t>
            </a:r>
            <a:r>
              <a:rPr lang="cs-CZ" sz="2000" dirty="0">
                <a:latin typeface="Arial" panose="020B0604020202020204" pitchFamily="34" charset="0"/>
                <a:cs typeface="Arial" panose="020B0604020202020204" pitchFamily="34" charset="0"/>
              </a:rPr>
              <a:t>.</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Přítomnost zinku v organizmu je </a:t>
            </a:r>
            <a:r>
              <a:rPr lang="cs-CZ" sz="2000" b="1" dirty="0">
                <a:latin typeface="Arial" panose="020B0604020202020204" pitchFamily="34" charset="0"/>
                <a:cs typeface="Arial" panose="020B0604020202020204" pitchFamily="34" charset="0"/>
              </a:rPr>
              <a:t>nezbytnou podmínkou pro správné fungování řady enzymatických systémů</a:t>
            </a:r>
            <a:r>
              <a:rPr lang="cs-CZ" sz="2000" dirty="0">
                <a:latin typeface="Arial" panose="020B0604020202020204" pitchFamily="34" charset="0"/>
                <a:cs typeface="Arial" panose="020B0604020202020204" pitchFamily="34" charset="0"/>
              </a:rPr>
              <a:t> – nejvýznamnější je patrně inzulínový. </a:t>
            </a:r>
          </a:p>
        </p:txBody>
      </p:sp>
    </p:spTree>
    <p:extLst>
      <p:ext uri="{BB962C8B-B14F-4D97-AF65-F5344CB8AC3E}">
        <p14:creationId xmlns:p14="http://schemas.microsoft.com/office/powerpoint/2010/main" val="25674372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99745" y="1577158"/>
            <a:ext cx="8915400" cy="1815882"/>
          </a:xfrm>
          <a:prstGeom prst="rect">
            <a:avLst/>
          </a:prstGeom>
        </p:spPr>
        <p:txBody>
          <a:bodyPr wrap="square">
            <a:spAutoFit/>
          </a:bodyPr>
          <a:lstStyle/>
          <a:p>
            <a:pPr algn="just"/>
            <a:r>
              <a:rPr lang="en-US" sz="2400" b="1" dirty="0">
                <a:latin typeface="Arial" panose="020B0604020202020204" pitchFamily="34" charset="0"/>
                <a:cs typeface="Arial" panose="020B0604020202020204" pitchFamily="34" charset="0"/>
              </a:rPr>
              <a:t>Nano</a:t>
            </a:r>
            <a:r>
              <a:rPr lang="cs-CZ" sz="2400" b="1" dirty="0">
                <a:latin typeface="Arial" panose="020B0604020202020204" pitchFamily="34" charset="0"/>
                <a:cs typeface="Arial" panose="020B0604020202020204" pitchFamily="34" charset="0"/>
              </a:rPr>
              <a:t>částice zlata</a:t>
            </a:r>
            <a:endParaRPr lang="en-US" sz="2400" b="1" dirty="0">
              <a:latin typeface="Arial" panose="020B0604020202020204" pitchFamily="34" charset="0"/>
              <a:cs typeface="Arial" panose="020B0604020202020204" pitchFamily="34" charset="0"/>
            </a:endParaRPr>
          </a:p>
          <a:p>
            <a:pPr algn="just"/>
            <a:endParaRPr lang="en-US" sz="8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Přídavek roztoku chloridu cínatého SnCl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nebo jiného redukčního činidla k roztoku zlatitých iontů se projeví intenzivním červeným zabarvením, které způsobuje vyredukované nanočástice zlata (též koloidní zlato, </a:t>
            </a:r>
            <a:r>
              <a:rPr lang="cs-CZ" sz="2000" i="1" dirty="0" err="1">
                <a:latin typeface="Arial" panose="020B0604020202020204" pitchFamily="34" charset="0"/>
                <a:cs typeface="Arial" panose="020B0604020202020204" pitchFamily="34" charset="0"/>
              </a:rPr>
              <a:t>Cassiův</a:t>
            </a:r>
            <a:r>
              <a:rPr lang="cs-CZ" sz="2000" i="1" dirty="0">
                <a:latin typeface="Arial" panose="020B0604020202020204" pitchFamily="34" charset="0"/>
                <a:cs typeface="Arial" panose="020B0604020202020204" pitchFamily="34" charset="0"/>
              </a:rPr>
              <a:t> purpur</a:t>
            </a:r>
            <a:r>
              <a:rPr lang="cs-CZ" sz="2000" dirty="0">
                <a:latin typeface="Arial" panose="020B0604020202020204" pitchFamily="34" charset="0"/>
                <a:cs typeface="Arial" panose="020B0604020202020204" pitchFamily="34" charset="0"/>
              </a:rPr>
              <a:t>).</a:t>
            </a:r>
          </a:p>
        </p:txBody>
      </p:sp>
      <p:pic>
        <p:nvPicPr>
          <p:cNvPr id="3076" name="Picture 4"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5525" y="3262769"/>
            <a:ext cx="7119937" cy="240494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5669421"/>
            <a:ext cx="1926189" cy="1012885"/>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ECFF2376-5B92-4095-B5F4-D1832A4B4960}"/>
              </a:ext>
            </a:extLst>
          </p:cNvPr>
          <p:cNvSpPr txBox="1"/>
          <p:nvPr/>
        </p:nvSpPr>
        <p:spPr>
          <a:xfrm>
            <a:off x="114300" y="146584"/>
            <a:ext cx="8915400" cy="1015663"/>
          </a:xfrm>
          <a:prstGeom prst="rect">
            <a:avLst/>
          </a:prstGeom>
          <a:noFill/>
        </p:spPr>
        <p:txBody>
          <a:bodyPr wrap="square">
            <a:spAutoFit/>
          </a:bodyPr>
          <a:lstStyle/>
          <a:p>
            <a:pPr algn="just"/>
            <a:r>
              <a:rPr lang="cs-CZ" sz="2000" dirty="0">
                <a:latin typeface="Arial" panose="020B0604020202020204" pitchFamily="34" charset="0"/>
                <a:cs typeface="Arial" panose="020B0604020202020204" pitchFamily="34" charset="0"/>
              </a:rPr>
              <a:t>Výjimky z elektrochemické řady kovů tvoří kadmium, které zlato vyredukuje ve formě nikoliv čistého kovu, ale intermetalické sloučeniny Cd</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Au a rtuť, která roztoky zlatitých solí redukuje pouze na soli zlatné.</a:t>
            </a:r>
            <a:endParaRPr lang="cs-CZ" sz="2000" dirty="0"/>
          </a:p>
        </p:txBody>
      </p:sp>
    </p:spTree>
    <p:extLst>
      <p:ext uri="{BB962C8B-B14F-4D97-AF65-F5344CB8AC3E}">
        <p14:creationId xmlns:p14="http://schemas.microsoft.com/office/powerpoint/2010/main" val="20990181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aestheticwild.files.wordpress.com/2013/08/lycurgus-cup-1200x792.jpg?w=768">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072" y="2590800"/>
            <a:ext cx="4979563" cy="3282218"/>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295072" y="685800"/>
            <a:ext cx="8620328" cy="1631216"/>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Římský </a:t>
            </a:r>
            <a:r>
              <a:rPr lang="cs-CZ" sz="2000" b="1" dirty="0" err="1">
                <a:latin typeface="Arial" panose="020B0604020202020204" pitchFamily="34" charset="0"/>
                <a:cs typeface="Arial" panose="020B0604020202020204" pitchFamily="34" charset="0"/>
              </a:rPr>
              <a:t>Lycurgův</a:t>
            </a:r>
            <a:r>
              <a:rPr lang="cs-CZ" sz="2000" b="1" dirty="0">
                <a:latin typeface="Arial" panose="020B0604020202020204" pitchFamily="34" charset="0"/>
                <a:cs typeface="Arial" panose="020B0604020202020204" pitchFamily="34" charset="0"/>
              </a:rPr>
              <a:t> pohár </a:t>
            </a:r>
            <a:r>
              <a:rPr lang="cs-CZ" sz="2000" dirty="0">
                <a:latin typeface="Arial" panose="020B0604020202020204" pitchFamily="34" charset="0"/>
                <a:cs typeface="Arial" panose="020B0604020202020204" pitchFamily="34" charset="0"/>
              </a:rPr>
              <a:t>(cca 4. století) je zajímavý obzvláště tím, že mění barvu. Zbarví se "krví" vždy, když na něj dopadne světlo. Na poháru je výjev mýtického krále </a:t>
            </a:r>
            <a:r>
              <a:rPr lang="cs-CZ" sz="2000" dirty="0" err="1">
                <a:latin typeface="Arial" panose="020B0604020202020204" pitchFamily="34" charset="0"/>
                <a:cs typeface="Arial" panose="020B0604020202020204" pitchFamily="34" charset="0"/>
              </a:rPr>
              <a:t>Lycurga</a:t>
            </a:r>
            <a:r>
              <a:rPr lang="cs-CZ" sz="2000" dirty="0">
                <a:latin typeface="Arial" panose="020B0604020202020204" pitchFamily="34" charset="0"/>
                <a:cs typeface="Arial" panose="020B0604020202020204" pitchFamily="34" charset="0"/>
              </a:rPr>
              <a:t> z Thrákie, který zápasí s Ambrosií (v podobě vinné révy). Dichroický efekt skla byl dosáhnut příměsí nanočástic zlata a stříbra.</a:t>
            </a:r>
          </a:p>
        </p:txBody>
      </p:sp>
      <p:pic>
        <p:nvPicPr>
          <p:cNvPr id="4098" name="Picture 2" descr="Zobrazit zdrojový obrá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433913"/>
            <a:ext cx="32004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1491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ilver nanoparticles 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505200"/>
            <a:ext cx="5257800" cy="3241254"/>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76200" y="304800"/>
            <a:ext cx="8915400" cy="1323439"/>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Nano</a:t>
            </a:r>
            <a:r>
              <a:rPr lang="cs-CZ" sz="2000" dirty="0">
                <a:latin typeface="Arial" panose="020B0604020202020204" pitchFamily="34" charset="0"/>
                <a:cs typeface="Arial" panose="020B0604020202020204" pitchFamily="34" charset="0"/>
              </a:rPr>
              <a:t>částice významně</a:t>
            </a:r>
            <a:r>
              <a:rPr lang="en-US" sz="2000" dirty="0">
                <a:latin typeface="Arial" panose="020B0604020202020204" pitchFamily="34" charset="0"/>
                <a:cs typeface="Arial" panose="020B0604020202020204" pitchFamily="34" charset="0"/>
              </a:rPr>
              <a:t> absorb</a:t>
            </a:r>
            <a:r>
              <a:rPr lang="cs-CZ" sz="2000" dirty="0">
                <a:latin typeface="Arial" panose="020B0604020202020204" pitchFamily="34" charset="0"/>
                <a:cs typeface="Arial" panose="020B0604020202020204" pitchFamily="34" charset="0"/>
              </a:rPr>
              <a:t>ují</a:t>
            </a:r>
            <a:r>
              <a:rPr lang="en-US" sz="2000" dirty="0">
                <a:latin typeface="Arial" panose="020B0604020202020204" pitchFamily="34" charset="0"/>
                <a:cs typeface="Arial" panose="020B0604020202020204" pitchFamily="34" charset="0"/>
              </a:rPr>
              <a:t> a</a:t>
            </a:r>
            <a:r>
              <a:rPr lang="cs-CZ" sz="2000" dirty="0">
                <a:latin typeface="Arial" panose="020B0604020202020204" pitchFamily="34" charset="0"/>
                <a:cs typeface="Arial" panose="020B0604020202020204" pitchFamily="34" charset="0"/>
              </a:rPr>
              <a:t> rozptylují světlo </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 závislosti na velikosti a tvaru částic</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Jde o důsledek tzv. </a:t>
            </a:r>
            <a:r>
              <a:rPr lang="cs-CZ" sz="2000" b="1" dirty="0">
                <a:latin typeface="Arial" panose="020B0604020202020204" pitchFamily="34" charset="0"/>
                <a:cs typeface="Arial" panose="020B0604020202020204" pitchFamily="34" charset="0"/>
              </a:rPr>
              <a:t>povrchové </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plasmon</a:t>
            </a:r>
            <a:r>
              <a:rPr lang="cs-CZ" sz="2000" b="1" dirty="0" err="1">
                <a:latin typeface="Arial" panose="020B0604020202020204" pitchFamily="34" charset="0"/>
                <a:cs typeface="Arial" panose="020B0604020202020204" pitchFamily="34" charset="0"/>
              </a:rPr>
              <a:t>ové</a:t>
            </a:r>
            <a:r>
              <a:rPr lang="en-US" sz="2000" b="1" dirty="0">
                <a:latin typeface="Arial" panose="020B0604020202020204" pitchFamily="34" charset="0"/>
                <a:cs typeface="Arial" panose="020B0604020202020204" pitchFamily="34" charset="0"/>
              </a:rPr>
              <a:t> resonance</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SPR)</a:t>
            </a:r>
            <a:r>
              <a:rPr lang="cs-CZ" sz="2000" dirty="0">
                <a:latin typeface="Arial" panose="020B0604020202020204" pitchFamily="34" charset="0"/>
                <a:cs typeface="Arial" panose="020B0604020202020204" pitchFamily="34" charset="0"/>
              </a:rPr>
              <a:t>: vodivostní </a:t>
            </a:r>
            <a:r>
              <a:rPr lang="en-US" sz="2000" dirty="0" err="1">
                <a:latin typeface="Arial" panose="020B0604020202020204" pitchFamily="34" charset="0"/>
                <a:cs typeface="Arial" panose="020B0604020202020204" pitchFamily="34" charset="0"/>
              </a:rPr>
              <a:t>ele</a:t>
            </a:r>
            <a:r>
              <a:rPr lang="cs-CZ" sz="2000" dirty="0">
                <a:latin typeface="Arial" panose="020B0604020202020204" pitchFamily="34" charset="0"/>
                <a:cs typeface="Arial" panose="020B0604020202020204" pitchFamily="34" charset="0"/>
              </a:rPr>
              <a:t>k</a:t>
            </a:r>
            <a:r>
              <a:rPr lang="en-US" sz="2000" dirty="0" err="1">
                <a:latin typeface="Arial" panose="020B0604020202020204" pitchFamily="34" charset="0"/>
                <a:cs typeface="Arial" panose="020B0604020202020204" pitchFamily="34" charset="0"/>
              </a:rPr>
              <a:t>tron</a:t>
            </a:r>
            <a:r>
              <a:rPr lang="cs-CZ" sz="2000" dirty="0">
                <a:latin typeface="Arial" panose="020B0604020202020204" pitchFamily="34" charset="0"/>
                <a:cs typeface="Arial" panose="020B0604020202020204" pitchFamily="34" charset="0"/>
              </a:rPr>
              <a:t>y</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na povrchu kovu podléhají kolektivní oscilaci v důsledku </a:t>
            </a:r>
            <a:r>
              <a:rPr lang="en-US" sz="2000" dirty="0" err="1">
                <a:latin typeface="Arial" panose="020B0604020202020204" pitchFamily="34" charset="0"/>
                <a:cs typeface="Arial" panose="020B0604020202020204" pitchFamily="34" charset="0"/>
              </a:rPr>
              <a:t>excit</a:t>
            </a:r>
            <a:r>
              <a:rPr lang="cs-CZ" sz="2000" dirty="0" err="1">
                <a:latin typeface="Arial" panose="020B0604020202020204" pitchFamily="34" charset="0"/>
                <a:cs typeface="Arial" panose="020B0604020202020204" pitchFamily="34" charset="0"/>
              </a:rPr>
              <a:t>ace</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zářením vhodné vlnové délky.</a:t>
            </a:r>
          </a:p>
        </p:txBody>
      </p:sp>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145" y="1600200"/>
            <a:ext cx="2514600" cy="1641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65973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504" y="4267200"/>
            <a:ext cx="6455923" cy="2481262"/>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52398" y="2514600"/>
            <a:ext cx="8801100" cy="1631216"/>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N</a:t>
            </a:r>
            <a:r>
              <a:rPr lang="en-US" sz="2000" dirty="0" err="1">
                <a:latin typeface="Arial" panose="020B0604020202020204" pitchFamily="34" charset="0"/>
                <a:cs typeface="Arial" panose="020B0604020202020204" pitchFamily="34" charset="0"/>
              </a:rPr>
              <a:t>ano</a:t>
            </a:r>
            <a:r>
              <a:rPr lang="cs-CZ" sz="2000" dirty="0">
                <a:latin typeface="Arial" panose="020B0604020202020204" pitchFamily="34" charset="0"/>
                <a:cs typeface="Arial" panose="020B0604020202020204" pitchFamily="34" charset="0"/>
              </a:rPr>
              <a:t>částice zlata jsou</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ozářeny krátkým pulsem </a:t>
            </a:r>
            <a:r>
              <a:rPr lang="en-US" sz="2000" dirty="0">
                <a:latin typeface="Arial" panose="020B0604020202020204" pitchFamily="34" charset="0"/>
                <a:cs typeface="Arial" panose="020B0604020202020204" pitchFamily="34" charset="0"/>
              </a:rPr>
              <a:t>laser</a:t>
            </a:r>
            <a:r>
              <a:rPr lang="cs-CZ" sz="2000" dirty="0">
                <a:latin typeface="Arial" panose="020B0604020202020204" pitchFamily="34" charset="0"/>
                <a:cs typeface="Arial" panose="020B0604020202020204" pitchFamily="34" charset="0"/>
              </a:rPr>
              <a:t>u</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Je-li energie dodaná </a:t>
            </a:r>
            <a:r>
              <a:rPr lang="en-US" sz="2000" dirty="0">
                <a:latin typeface="Arial" panose="020B0604020202020204" pitchFamily="34" charset="0"/>
                <a:cs typeface="Arial" panose="020B0604020202020204" pitchFamily="34" charset="0"/>
              </a:rPr>
              <a:t>laser</a:t>
            </a:r>
            <a:r>
              <a:rPr lang="cs-CZ" sz="2000" dirty="0" err="1">
                <a:latin typeface="Arial" panose="020B0604020202020204" pitchFamily="34" charset="0"/>
                <a:cs typeface="Arial" panose="020B0604020202020204" pitchFamily="34" charset="0"/>
              </a:rPr>
              <a:t>em</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dostatečně velká jsou </a:t>
            </a:r>
            <a:r>
              <a:rPr lang="en-US" sz="2000" dirty="0" err="1">
                <a:latin typeface="Arial" panose="020B0604020202020204" pitchFamily="34" charset="0"/>
                <a:cs typeface="Arial" panose="020B0604020202020204" pitchFamily="34" charset="0"/>
              </a:rPr>
              <a:t>ele</a:t>
            </a:r>
            <a:r>
              <a:rPr lang="cs-CZ" sz="2000" dirty="0">
                <a:latin typeface="Arial" panose="020B0604020202020204" pitchFamily="34" charset="0"/>
                <a:cs typeface="Arial" panose="020B0604020202020204" pitchFamily="34" charset="0"/>
              </a:rPr>
              <a:t>k</a:t>
            </a:r>
            <a:r>
              <a:rPr lang="en-US" sz="2000" dirty="0" err="1">
                <a:latin typeface="Arial" panose="020B0604020202020204" pitchFamily="34" charset="0"/>
                <a:cs typeface="Arial" panose="020B0604020202020204" pitchFamily="34" charset="0"/>
              </a:rPr>
              <a:t>tron</a:t>
            </a:r>
            <a:r>
              <a:rPr lang="cs-CZ" sz="2000" dirty="0">
                <a:latin typeface="Arial" panose="020B0604020202020204" pitchFamily="34" charset="0"/>
                <a:cs typeface="Arial" panose="020B0604020202020204" pitchFamily="34" charset="0"/>
              </a:rPr>
              <a:t>y</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„odpáleny“ z atomů </a:t>
            </a:r>
            <a:r>
              <a:rPr lang="en-US" sz="2000" dirty="0">
                <a:latin typeface="Arial" panose="020B0604020202020204" pitchFamily="34" charset="0"/>
                <a:cs typeface="Arial" panose="020B0604020202020204" pitchFamily="34" charset="0"/>
              </a:rPr>
              <a:t>a</a:t>
            </a:r>
            <a:r>
              <a:rPr lang="cs-CZ" sz="2000" dirty="0">
                <a:latin typeface="Arial" panose="020B0604020202020204" pitchFamily="34" charset="0"/>
                <a:cs typeface="Arial" panose="020B0604020202020204" pitchFamily="34" charset="0"/>
              </a:rPr>
              <a:t> vzniklé</a:t>
            </a:r>
            <a:r>
              <a:rPr lang="en-US" sz="2000" dirty="0">
                <a:latin typeface="Arial" panose="020B0604020202020204" pitchFamily="34" charset="0"/>
                <a:cs typeface="Arial" panose="020B0604020202020204" pitchFamily="34" charset="0"/>
              </a:rPr>
              <a:t> ion</a:t>
            </a:r>
            <a:r>
              <a:rPr lang="cs-CZ" sz="2000" dirty="0">
                <a:latin typeface="Arial" panose="020B0604020202020204" pitchFamily="34" charset="0"/>
                <a:cs typeface="Arial" panose="020B0604020202020204" pitchFamily="34" charset="0"/>
              </a:rPr>
              <a:t>ty</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se navzájem odpuzují</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Pokud j</a:t>
            </a:r>
            <a:r>
              <a:rPr lang="en-US" sz="2000" dirty="0">
                <a:latin typeface="Arial" panose="020B0604020202020204" pitchFamily="34" charset="0"/>
                <a:cs typeface="Arial" panose="020B0604020202020204" pitchFamily="34" charset="0"/>
              </a:rPr>
              <a:t>e </a:t>
            </a:r>
            <a:r>
              <a:rPr lang="en-US" sz="2000" dirty="0" err="1">
                <a:latin typeface="Arial" panose="020B0604020202020204" pitchFamily="34" charset="0"/>
                <a:cs typeface="Arial" panose="020B0604020202020204" pitchFamily="34" charset="0"/>
              </a:rPr>
              <a:t>energ</a:t>
            </a:r>
            <a:r>
              <a:rPr lang="cs-CZ" sz="2000" dirty="0" err="1">
                <a:latin typeface="Arial" panose="020B0604020202020204" pitchFamily="34" charset="0"/>
                <a:cs typeface="Arial" panose="020B0604020202020204" pitchFamily="34" charset="0"/>
              </a:rPr>
              <a:t>ie</a:t>
            </a:r>
            <a:r>
              <a:rPr lang="en-US" sz="2000" dirty="0">
                <a:latin typeface="Arial" panose="020B0604020202020204" pitchFamily="34" charset="0"/>
                <a:cs typeface="Arial" panose="020B0604020202020204" pitchFamily="34" charset="0"/>
              </a:rPr>
              <a:t> ion</a:t>
            </a:r>
            <a:r>
              <a:rPr lang="cs-CZ" sz="2000" dirty="0" err="1">
                <a:latin typeface="Arial" panose="020B0604020202020204" pitchFamily="34" charset="0"/>
                <a:cs typeface="Arial" panose="020B0604020202020204" pitchFamily="34" charset="0"/>
              </a:rPr>
              <a:t>tů</a:t>
            </a:r>
            <a:r>
              <a:rPr lang="cs-CZ" sz="2000" dirty="0">
                <a:latin typeface="Arial" panose="020B0604020202020204" pitchFamily="34" charset="0"/>
                <a:cs typeface="Arial" panose="020B0604020202020204" pitchFamily="34" charset="0"/>
              </a:rPr>
              <a:t> dostatečná k překonání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repul</a:t>
            </a:r>
            <a:r>
              <a:rPr lang="cs-CZ" sz="2000" dirty="0">
                <a:latin typeface="Arial" panose="020B0604020202020204" pitchFamily="34" charset="0"/>
                <a:cs typeface="Arial" panose="020B0604020202020204" pitchFamily="34" charset="0"/>
              </a:rPr>
              <a:t>z</a:t>
            </a:r>
            <a:r>
              <a:rPr lang="en-US" sz="2000" dirty="0">
                <a:latin typeface="Arial" panose="020B0604020202020204" pitchFamily="34" charset="0"/>
                <a:cs typeface="Arial" panose="020B0604020202020204" pitchFamily="34" charset="0"/>
              </a:rPr>
              <a:t>iv</a:t>
            </a:r>
            <a:r>
              <a:rPr lang="cs-CZ" sz="2000" dirty="0" err="1">
                <a:latin typeface="Arial" panose="020B0604020202020204" pitchFamily="34" charset="0"/>
                <a:cs typeface="Arial" panose="020B0604020202020204" pitchFamily="34" charset="0"/>
              </a:rPr>
              <a:t>ních</a:t>
            </a:r>
            <a:r>
              <a:rPr lang="cs-CZ" sz="2000" dirty="0">
                <a:latin typeface="Arial" panose="020B0604020202020204" pitchFamily="34" charset="0"/>
                <a:cs typeface="Arial" panose="020B0604020202020204" pitchFamily="34" charset="0"/>
              </a:rPr>
              <a:t> sil</a:t>
            </a:r>
            <a:r>
              <a:rPr lang="en-US" sz="2000" dirty="0">
                <a:latin typeface="Arial" panose="020B0604020202020204" pitchFamily="34" charset="0"/>
                <a:cs typeface="Arial" panose="020B0604020202020204" pitchFamily="34" charset="0"/>
              </a:rPr>
              <a:t>, ion</a:t>
            </a:r>
            <a:r>
              <a:rPr lang="cs-CZ" sz="2000" dirty="0">
                <a:latin typeface="Arial" panose="020B0604020202020204" pitchFamily="34" charset="0"/>
                <a:cs typeface="Arial" panose="020B0604020202020204" pitchFamily="34" charset="0"/>
              </a:rPr>
              <a:t>ty</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se stávají </a:t>
            </a:r>
            <a:r>
              <a:rPr lang="en-US" sz="2000" dirty="0" err="1">
                <a:latin typeface="Arial" panose="020B0604020202020204" pitchFamily="34" charset="0"/>
                <a:cs typeface="Arial" panose="020B0604020202020204" pitchFamily="34" charset="0"/>
              </a:rPr>
              <a:t>nano</a:t>
            </a:r>
            <a:r>
              <a:rPr lang="cs-CZ" sz="2000" dirty="0">
                <a:latin typeface="Arial" panose="020B0604020202020204" pitchFamily="34" charset="0"/>
                <a:cs typeface="Arial" panose="020B0604020202020204" pitchFamily="34" charset="0"/>
              </a:rPr>
              <a:t>projektily,</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které nevratně poškodí rakovinnou buňku</a:t>
            </a:r>
            <a:r>
              <a:rPr lang="en-US" sz="2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pic>
        <p:nvPicPr>
          <p:cNvPr id="12292" name="Picture 4"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3161" y="4710112"/>
            <a:ext cx="2286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Zobrazit zdrojový obrá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260245"/>
            <a:ext cx="4965700" cy="2233279"/>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411805" y="762000"/>
            <a:ext cx="2590800" cy="830997"/>
          </a:xfrm>
          <a:prstGeom prst="rect">
            <a:avLst/>
          </a:prstGeom>
          <a:noFill/>
        </p:spPr>
        <p:txBody>
          <a:bodyPr wrap="square" rtlCol="0">
            <a:spAutoFit/>
          </a:bodyPr>
          <a:lstStyle/>
          <a:p>
            <a:r>
              <a:rPr lang="cs-CZ" sz="2400" b="1" dirty="0">
                <a:latin typeface="Arial" panose="020B0604020202020204" pitchFamily="34" charset="0"/>
                <a:cs typeface="Arial" panose="020B0604020202020204" pitchFamily="34" charset="0"/>
              </a:rPr>
              <a:t>Nanočástice zlata a rakovina</a:t>
            </a:r>
          </a:p>
        </p:txBody>
      </p:sp>
    </p:spTree>
    <p:extLst>
      <p:ext uri="{BB962C8B-B14F-4D97-AF65-F5344CB8AC3E}">
        <p14:creationId xmlns:p14="http://schemas.microsoft.com/office/powerpoint/2010/main" val="30887921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28600" y="838200"/>
            <a:ext cx="8628434" cy="3477875"/>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Podmínkou je </a:t>
            </a:r>
            <a:r>
              <a:rPr lang="cs-CZ" sz="2000" b="1" dirty="0">
                <a:latin typeface="Arial" panose="020B0604020202020204" pitchFamily="34" charset="0"/>
                <a:cs typeface="Arial" panose="020B0604020202020204" pitchFamily="34" charset="0"/>
              </a:rPr>
              <a:t>v</a:t>
            </a:r>
            <a:r>
              <a:rPr lang="cs-CZ" sz="2000" dirty="0">
                <a:latin typeface="Arial" panose="020B0604020202020204" pitchFamily="34" charset="0"/>
                <a:cs typeface="Arial" panose="020B0604020202020204" pitchFamily="34" charset="0"/>
              </a:rPr>
              <a:t>hodná </a:t>
            </a:r>
            <a:r>
              <a:rPr lang="en-US" sz="2000" dirty="0" err="1">
                <a:latin typeface="Arial" panose="020B0604020202020204" pitchFamily="34" charset="0"/>
                <a:cs typeface="Arial" panose="020B0604020202020204" pitchFamily="34" charset="0"/>
              </a:rPr>
              <a:t>ele</a:t>
            </a:r>
            <a:r>
              <a:rPr lang="cs-CZ" sz="2000" dirty="0">
                <a:latin typeface="Arial" panose="020B0604020202020204" pitchFamily="34" charset="0"/>
                <a:cs typeface="Arial" panose="020B0604020202020204" pitchFamily="34" charset="0"/>
              </a:rPr>
              <a:t>k</a:t>
            </a:r>
            <a:r>
              <a:rPr lang="en-US" sz="2000" dirty="0" err="1">
                <a:latin typeface="Arial" panose="020B0604020202020204" pitchFamily="34" charset="0"/>
                <a:cs typeface="Arial" panose="020B0604020202020204" pitchFamily="34" charset="0"/>
              </a:rPr>
              <a:t>tron</a:t>
            </a:r>
            <a:r>
              <a:rPr lang="cs-CZ" sz="2000" dirty="0" err="1">
                <a:latin typeface="Arial" panose="020B0604020202020204" pitchFamily="34" charset="0"/>
                <a:cs typeface="Arial" panose="020B0604020202020204" pitchFamily="34" charset="0"/>
              </a:rPr>
              <a:t>ová</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k</a:t>
            </a:r>
            <a:r>
              <a:rPr lang="en-US" sz="2000" dirty="0" err="1">
                <a:latin typeface="Arial" panose="020B0604020202020204" pitchFamily="34" charset="0"/>
                <a:cs typeface="Arial" panose="020B0604020202020204" pitchFamily="34" charset="0"/>
              </a:rPr>
              <a:t>onfigura</a:t>
            </a:r>
            <a:r>
              <a:rPr lang="cs-CZ" sz="2000" dirty="0" err="1">
                <a:latin typeface="Arial" panose="020B0604020202020204" pitchFamily="34" charset="0"/>
                <a:cs typeface="Arial" panose="020B0604020202020204" pitchFamily="34" charset="0"/>
              </a:rPr>
              <a:t>ce</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s</a:t>
            </a:r>
            <a:r>
              <a:rPr lang="en-US" sz="2000" baseline="30000" dirty="0">
                <a:latin typeface="Arial" panose="020B0604020202020204" pitchFamily="34" charset="0"/>
                <a:cs typeface="Arial" panose="020B0604020202020204" pitchFamily="34" charset="0"/>
              </a:rPr>
              <a:t>1</a:t>
            </a:r>
            <a:r>
              <a:rPr lang="en-US" sz="2000" i="1" dirty="0">
                <a:latin typeface="Arial" panose="020B0604020202020204" pitchFamily="34" charset="0"/>
                <a:cs typeface="Arial" panose="020B0604020202020204" pitchFamily="34" charset="0"/>
              </a:rPr>
              <a:t>d</a:t>
            </a:r>
            <a:r>
              <a:rPr lang="en-US" sz="2000" baseline="30000" dirty="0">
                <a:latin typeface="Arial" panose="020B0604020202020204" pitchFamily="34" charset="0"/>
                <a:cs typeface="Arial" panose="020B0604020202020204" pitchFamily="34" charset="0"/>
              </a:rPr>
              <a:t>10</a:t>
            </a:r>
            <a:r>
              <a:rPr lang="en-US" sz="2000" dirty="0">
                <a:latin typeface="Arial" panose="020B0604020202020204" pitchFamily="34" charset="0"/>
                <a:cs typeface="Arial" panose="020B0604020202020204" pitchFamily="34" charset="0"/>
              </a:rPr>
              <a:t> ↔ </a:t>
            </a:r>
            <a:r>
              <a:rPr lang="en-US" sz="2000" i="1" dirty="0">
                <a:latin typeface="Arial" panose="020B0604020202020204" pitchFamily="34" charset="0"/>
                <a:cs typeface="Arial" panose="020B0604020202020204" pitchFamily="34" charset="0"/>
              </a:rPr>
              <a:t>s</a:t>
            </a:r>
            <a:r>
              <a:rPr lang="en-US" sz="2000" baseline="30000" dirty="0">
                <a:latin typeface="Arial" panose="020B0604020202020204" pitchFamily="34" charset="0"/>
                <a:cs typeface="Arial" panose="020B0604020202020204" pitchFamily="34" charset="0"/>
              </a:rPr>
              <a:t>2</a:t>
            </a:r>
            <a:r>
              <a:rPr lang="en-US" sz="2000" i="1" dirty="0">
                <a:latin typeface="Arial" panose="020B0604020202020204" pitchFamily="34" charset="0"/>
                <a:cs typeface="Arial" panose="020B0604020202020204" pitchFamily="34" charset="0"/>
              </a:rPr>
              <a:t>d</a:t>
            </a:r>
            <a:r>
              <a:rPr lang="en-US" sz="2000" baseline="30000" dirty="0">
                <a:latin typeface="Arial" panose="020B0604020202020204" pitchFamily="34" charset="0"/>
                <a:cs typeface="Arial" panose="020B0604020202020204" pitchFamily="34" charset="0"/>
              </a:rPr>
              <a:t>9</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skupina</a:t>
            </a:r>
            <a:r>
              <a:rPr lang="en-US" sz="2000" dirty="0">
                <a:latin typeface="Arial" panose="020B0604020202020204" pitchFamily="34" charset="0"/>
                <a:cs typeface="Arial" panose="020B0604020202020204" pitchFamily="34" charset="0"/>
              </a:rPr>
              <a:t> 11, IB). </a:t>
            </a:r>
            <a:r>
              <a:rPr lang="cs-CZ" sz="2000" dirty="0">
                <a:latin typeface="Arial" panose="020B0604020202020204" pitchFamily="34" charset="0"/>
                <a:cs typeface="Arial" panose="020B0604020202020204" pitchFamily="34" charset="0"/>
              </a:rPr>
              <a:t>Hladiny</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s</a:t>
            </a:r>
            <a:r>
              <a:rPr lang="en-US" sz="2000" dirty="0">
                <a:latin typeface="Arial" panose="020B0604020202020204" pitchFamily="34" charset="0"/>
                <a:cs typeface="Arial" panose="020B0604020202020204" pitchFamily="34" charset="0"/>
              </a:rPr>
              <a:t> a </a:t>
            </a:r>
            <a:r>
              <a:rPr lang="en-US" sz="2000" i="1" dirty="0">
                <a:latin typeface="Arial" panose="020B0604020202020204" pitchFamily="34" charset="0"/>
                <a:cs typeface="Arial" panose="020B0604020202020204" pitchFamily="34" charset="0"/>
              </a:rPr>
              <a:t>d</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jsou dostatečně blízko sebe aby umožnily přechod </a:t>
            </a:r>
          </a:p>
          <a:p>
            <a:pPr algn="ctr"/>
            <a:r>
              <a:rPr lang="en-US" sz="2000" i="1" dirty="0">
                <a:latin typeface="Arial" panose="020B0604020202020204" pitchFamily="34" charset="0"/>
                <a:cs typeface="Arial" panose="020B0604020202020204" pitchFamily="34" charset="0"/>
              </a:rPr>
              <a:t>s</a:t>
            </a:r>
            <a:r>
              <a:rPr lang="en-US" sz="2000" baseline="30000" dirty="0">
                <a:latin typeface="Arial" panose="020B0604020202020204" pitchFamily="34" charset="0"/>
                <a:cs typeface="Arial" panose="020B0604020202020204" pitchFamily="34" charset="0"/>
              </a:rPr>
              <a:t>1</a:t>
            </a:r>
            <a:r>
              <a:rPr lang="en-US" sz="2000" i="1" dirty="0">
                <a:latin typeface="Arial" panose="020B0604020202020204" pitchFamily="34" charset="0"/>
                <a:cs typeface="Arial" panose="020B0604020202020204" pitchFamily="34" charset="0"/>
              </a:rPr>
              <a:t>d</a:t>
            </a:r>
            <a:r>
              <a:rPr lang="en-US" sz="2000" baseline="30000" dirty="0">
                <a:latin typeface="Arial" panose="020B0604020202020204" pitchFamily="34" charset="0"/>
                <a:cs typeface="Arial" panose="020B0604020202020204" pitchFamily="34" charset="0"/>
              </a:rPr>
              <a:t>10</a:t>
            </a:r>
            <a:r>
              <a:rPr lang="en-US" sz="2000" dirty="0">
                <a:latin typeface="Arial" panose="020B0604020202020204" pitchFamily="34" charset="0"/>
                <a:cs typeface="Arial" panose="020B0604020202020204" pitchFamily="34" charset="0"/>
              </a:rPr>
              <a:t> ↔ </a:t>
            </a:r>
            <a:r>
              <a:rPr lang="en-US" sz="2000" i="1" dirty="0">
                <a:latin typeface="Arial" panose="020B0604020202020204" pitchFamily="34" charset="0"/>
                <a:cs typeface="Arial" panose="020B0604020202020204" pitchFamily="34" charset="0"/>
              </a:rPr>
              <a:t>s</a:t>
            </a:r>
            <a:r>
              <a:rPr lang="en-US" sz="2000" baseline="30000" dirty="0">
                <a:latin typeface="Arial" panose="020B0604020202020204" pitchFamily="34" charset="0"/>
                <a:cs typeface="Arial" panose="020B0604020202020204" pitchFamily="34" charset="0"/>
              </a:rPr>
              <a:t>2</a:t>
            </a:r>
            <a:r>
              <a:rPr lang="en-US" sz="2000" i="1" dirty="0">
                <a:latin typeface="Arial" panose="020B0604020202020204" pitchFamily="34" charset="0"/>
                <a:cs typeface="Arial" panose="020B0604020202020204" pitchFamily="34" charset="0"/>
              </a:rPr>
              <a:t>d</a:t>
            </a:r>
            <a:r>
              <a:rPr lang="en-US" sz="2000" baseline="30000" dirty="0">
                <a:latin typeface="Arial" panose="020B0604020202020204" pitchFamily="34" charset="0"/>
                <a:cs typeface="Arial" panose="020B0604020202020204" pitchFamily="34" charset="0"/>
              </a:rPr>
              <a:t>9</a:t>
            </a:r>
            <a:r>
              <a:rPr lang="en-US" sz="2000" dirty="0">
                <a:latin typeface="Arial" panose="020B0604020202020204" pitchFamily="34" charset="0"/>
                <a:cs typeface="Arial" panose="020B0604020202020204" pitchFamily="34" charset="0"/>
              </a:rPr>
              <a:t> (Cu, Au).</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Zlato</a:t>
            </a:r>
            <a:r>
              <a:rPr lang="en-US" sz="2000" dirty="0">
                <a:latin typeface="Arial" panose="020B0604020202020204" pitchFamily="34" charset="0"/>
                <a:cs typeface="Arial" panose="020B0604020202020204" pitchFamily="34" charset="0"/>
              </a:rPr>
              <a:t> a </a:t>
            </a:r>
            <a:r>
              <a:rPr lang="cs-CZ" sz="2000" dirty="0">
                <a:latin typeface="Arial" panose="020B0604020202020204" pitchFamily="34" charset="0"/>
                <a:cs typeface="Arial" panose="020B0604020202020204" pitchFamily="34" charset="0"/>
              </a:rPr>
              <a:t>měď</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tak méně odrážejí záření krátkých vlnových délek</a:t>
            </a:r>
            <a:r>
              <a:rPr lang="en-US" sz="2000" dirty="0">
                <a:latin typeface="Arial" panose="020B0604020202020204" pitchFamily="34" charset="0"/>
                <a:cs typeface="Arial" panose="020B0604020202020204" pitchFamily="34" charset="0"/>
              </a:rPr>
              <a:t> a</a:t>
            </a:r>
            <a:r>
              <a:rPr lang="cs-CZ" sz="2000" dirty="0">
                <a:latin typeface="Arial" panose="020B0604020202020204" pitchFamily="34" charset="0"/>
                <a:cs typeface="Arial" panose="020B0604020202020204" pitchFamily="34" charset="0"/>
              </a:rPr>
              <a:t> odrážejí se tak hlavně červená a žlutá barva</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U </a:t>
            </a:r>
            <a:r>
              <a:rPr lang="cs-CZ" sz="2000" u="sng" dirty="0">
                <a:latin typeface="Arial" panose="020B0604020202020204" pitchFamily="34" charset="0"/>
                <a:cs typeface="Arial" panose="020B0604020202020204" pitchFamily="34" charset="0"/>
              </a:rPr>
              <a:t>zlata</a:t>
            </a:r>
            <a:r>
              <a:rPr lang="cs-CZ" sz="2000" dirty="0">
                <a:latin typeface="Arial" panose="020B0604020202020204" pitchFamily="34" charset="0"/>
                <a:cs typeface="Arial" panose="020B0604020202020204" pitchFamily="34" charset="0"/>
              </a:rPr>
              <a:t> je tento přechod umožněn relativistickým efektem.</a:t>
            </a:r>
          </a:p>
          <a:p>
            <a:pPr algn="just"/>
            <a:r>
              <a:rPr lang="cs-CZ" sz="2000" dirty="0">
                <a:latin typeface="Arial" panose="020B0604020202020204" pitchFamily="34" charset="0"/>
                <a:cs typeface="Arial" panose="020B0604020202020204" pitchFamily="34" charset="0"/>
              </a:rPr>
              <a:t>    Načervenalá barva </a:t>
            </a:r>
            <a:r>
              <a:rPr lang="cs-CZ" sz="2000" u="sng" dirty="0">
                <a:latin typeface="Arial" panose="020B0604020202020204" pitchFamily="34" charset="0"/>
                <a:cs typeface="Arial" panose="020B0604020202020204" pitchFamily="34" charset="0"/>
              </a:rPr>
              <a:t>mědi</a:t>
            </a:r>
            <a:r>
              <a:rPr lang="cs-CZ" sz="2000" dirty="0">
                <a:latin typeface="Arial" panose="020B0604020202020204" pitchFamily="34" charset="0"/>
                <a:cs typeface="Arial" panose="020B0604020202020204" pitchFamily="34" charset="0"/>
              </a:rPr>
              <a:t> je způsobena přítomností vrstvičky </a:t>
            </a:r>
            <a:r>
              <a:rPr lang="en-US" sz="2000" dirty="0">
                <a:latin typeface="Arial" panose="020B0604020202020204" pitchFamily="34" charset="0"/>
                <a:cs typeface="Arial" panose="020B0604020202020204" pitchFamily="34" charset="0"/>
              </a:rPr>
              <a:t>Cu</a:t>
            </a:r>
            <a:r>
              <a:rPr lang="cs-CZ"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O</a:t>
            </a:r>
            <a:r>
              <a:rPr lang="cs-CZ" sz="2000" dirty="0">
                <a:latin typeface="Arial" panose="020B0604020202020204" pitchFamily="34" charset="0"/>
                <a:cs typeface="Arial" panose="020B0604020202020204" pitchFamily="34" charset="0"/>
              </a:rPr>
              <a:t> na povrchu kovu</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samotná kovová měď je ve skutečnosti žlutá stejně jako zlato</a:t>
            </a:r>
            <a:r>
              <a:rPr lang="en-US" sz="2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Reflektivita stříbra a ostatních kovů se nemění s vlnovou délkou, jejich barva je tudíž blízká bílé barvě.</a:t>
            </a:r>
          </a:p>
        </p:txBody>
      </p:sp>
      <p:sp>
        <p:nvSpPr>
          <p:cNvPr id="6" name="TextovéPole 5"/>
          <p:cNvSpPr txBox="1"/>
          <p:nvPr/>
        </p:nvSpPr>
        <p:spPr>
          <a:xfrm>
            <a:off x="335604" y="361890"/>
            <a:ext cx="2775119" cy="400110"/>
          </a:xfrm>
          <a:prstGeom prst="rect">
            <a:avLst/>
          </a:prstGeom>
          <a:noFill/>
        </p:spPr>
        <p:txBody>
          <a:bodyPr wrap="none" rtlCol="0">
            <a:spAutoFit/>
          </a:bodyPr>
          <a:lstStyle/>
          <a:p>
            <a:r>
              <a:rPr lang="en-US" sz="2000" b="1" dirty="0" err="1">
                <a:latin typeface="Arial" panose="020B0604020202020204" pitchFamily="34" charset="0"/>
                <a:cs typeface="Arial" panose="020B0604020202020204" pitchFamily="34" charset="0"/>
              </a:rPr>
              <a:t>Zba</a:t>
            </a:r>
            <a:r>
              <a:rPr lang="cs-CZ" sz="2000" b="1" dirty="0" err="1">
                <a:latin typeface="Arial" panose="020B0604020202020204" pitchFamily="34" charset="0"/>
                <a:cs typeface="Arial" panose="020B0604020202020204" pitchFamily="34" charset="0"/>
              </a:rPr>
              <a:t>rv</a:t>
            </a:r>
            <a:r>
              <a:rPr lang="en-US" sz="2000" b="1" dirty="0" err="1">
                <a:latin typeface="Arial" panose="020B0604020202020204" pitchFamily="34" charset="0"/>
                <a:cs typeface="Arial" panose="020B0604020202020204" pitchFamily="34" charset="0"/>
              </a:rPr>
              <a:t>en</a:t>
            </a:r>
            <a:r>
              <a:rPr lang="cs-CZ" sz="2000" b="1" dirty="0">
                <a:latin typeface="Arial" panose="020B0604020202020204" pitchFamily="34" charset="0"/>
                <a:cs typeface="Arial" panose="020B0604020202020204" pitchFamily="34" charset="0"/>
              </a:rPr>
              <a:t>í mědi a zlata</a:t>
            </a:r>
          </a:p>
        </p:txBody>
      </p:sp>
      <p:pic>
        <p:nvPicPr>
          <p:cNvPr id="6146" name="Picture 2" descr="NatCopper.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1" y="4283278"/>
            <a:ext cx="2381250" cy="225742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Zlaté krystaly">
            <a:hlinkClick r:id="rId4" tooltip="Zlaté krystaly"/>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4448174"/>
            <a:ext cx="3483680" cy="22574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webexhibits.org/causesofcolor/images/content/2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4283278"/>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3397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04800"/>
            <a:ext cx="8763000" cy="4093428"/>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V přírodě se zlato většinou vyskytuje na hydrotermálních křemenných žilách obvykle v doprovodu minerálů antimonu jako ryzí kov s izomorfní příměsí stříbra ve formě drátků, plíšků či valounů a v minerálech </a:t>
            </a:r>
            <a:r>
              <a:rPr lang="cs-CZ" sz="2000" b="1" dirty="0" err="1">
                <a:latin typeface="Arial" panose="020B0604020202020204" pitchFamily="34" charset="0"/>
                <a:cs typeface="Arial" panose="020B0604020202020204" pitchFamily="34" charset="0"/>
              </a:rPr>
              <a:t>calaverit</a:t>
            </a:r>
            <a:r>
              <a:rPr lang="cs-CZ" sz="2000" dirty="0">
                <a:latin typeface="Arial" panose="020B0604020202020204" pitchFamily="34" charset="0"/>
                <a:cs typeface="Arial" panose="020B0604020202020204" pitchFamily="34" charset="0"/>
              </a:rPr>
              <a:t> AuTe</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sylvanit</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zlatá ruda písmenková</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Au,Ag</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Te</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elektrum</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Au,Ag</a:t>
            </a:r>
            <a:r>
              <a:rPr lang="cs-CZ" sz="2000" dirty="0">
                <a:latin typeface="Arial" panose="020B0604020202020204" pitchFamily="34" charset="0"/>
                <a:cs typeface="Arial" panose="020B0604020202020204" pitchFamily="34" charset="0"/>
              </a:rPr>
              <a:t>), </a:t>
            </a:r>
          </a:p>
          <a:p>
            <a:pPr algn="just"/>
            <a:endParaRPr lang="cs-CZ" sz="2000" dirty="0">
              <a:solidFill>
                <a:srgbClr val="FF0000"/>
              </a:solidFill>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Rýžování zlata</a:t>
            </a:r>
            <a:r>
              <a:rPr lang="cs-CZ" sz="2000" dirty="0">
                <a:latin typeface="Arial" panose="020B0604020202020204" pitchFamily="34" charset="0"/>
                <a:cs typeface="Arial" panose="020B0604020202020204" pitchFamily="34" charset="0"/>
              </a:rPr>
              <a:t> je mechanický proces získávání zlata pomocí rýžovací pánve založený na principu gravitačního ukládání drobných </a:t>
            </a:r>
            <a:r>
              <a:rPr lang="cs-CZ" sz="2000" u="sng" dirty="0" err="1">
                <a:latin typeface="Arial" panose="020B0604020202020204" pitchFamily="34" charset="0"/>
                <a:cs typeface="Arial" panose="020B0604020202020204" pitchFamily="34" charset="0"/>
              </a:rPr>
              <a:t>zlatinek</a:t>
            </a:r>
            <a:r>
              <a:rPr lang="cs-CZ" sz="2000" dirty="0">
                <a:latin typeface="Arial" panose="020B0604020202020204" pitchFamily="34" charset="0"/>
                <a:cs typeface="Arial" panose="020B0604020202020204" pitchFamily="34" charset="0"/>
              </a:rPr>
              <a:t> či malých valounků </a:t>
            </a:r>
            <a:r>
              <a:rPr lang="en-US" sz="2000" dirty="0">
                <a:latin typeface="Arial" panose="020B0604020202020204" pitchFamily="34" charset="0"/>
                <a:cs typeface="Arial" panose="020B0604020202020204" pitchFamily="34" charset="0"/>
              </a:rPr>
              <a:t>– </a:t>
            </a:r>
            <a:r>
              <a:rPr lang="en-US" sz="2000" u="sng" dirty="0" err="1">
                <a:latin typeface="Arial" panose="020B0604020202020204" pitchFamily="34" charset="0"/>
                <a:cs typeface="Arial" panose="020B0604020202020204" pitchFamily="34" charset="0"/>
              </a:rPr>
              <a:t>nuget</a:t>
            </a:r>
            <a:r>
              <a:rPr lang="cs-CZ" sz="2000" u="sng" dirty="0">
                <a:latin typeface="Arial" panose="020B0604020202020204" pitchFamily="34" charset="0"/>
                <a:cs typeface="Arial" panose="020B0604020202020204" pitchFamily="34" charset="0"/>
              </a:rPr>
              <a:t>ů</a:t>
            </a:r>
            <a:r>
              <a:rPr lang="cs-CZ" sz="2000" dirty="0">
                <a:latin typeface="Arial" panose="020B0604020202020204" pitchFamily="34" charset="0"/>
                <a:cs typeface="Arial" panose="020B0604020202020204" pitchFamily="34" charset="0"/>
              </a:rPr>
              <a:t>. Zlato se získává ze zlatonosných sedimentů, které postupně ukládá vodní tok tím, že eroduje zlatonosné oblasti a transportuje je do míst, kde dochází k jejich ukládání. </a:t>
            </a:r>
          </a:p>
          <a:p>
            <a:pPr algn="just"/>
            <a:r>
              <a:rPr lang="cs-CZ" sz="2000" dirty="0">
                <a:latin typeface="Arial" panose="020B0604020202020204" pitchFamily="34" charset="0"/>
                <a:cs typeface="Arial" panose="020B0604020202020204" pitchFamily="34" charset="0"/>
              </a:rPr>
              <a:t>  Během procesu získávání se tyto sedimenty nabírají na rýžovací pánev, se kterou se následně začne rotovat a tím odstraňovat voda a lehčí horninový materiál z pánve. </a:t>
            </a:r>
            <a:endParaRPr lang="cs-CZ" sz="2000" dirty="0">
              <a:solidFill>
                <a:srgbClr val="FF0000"/>
              </a:solidFill>
              <a:latin typeface="Arial" panose="020B0604020202020204" pitchFamily="34" charset="0"/>
              <a:cs typeface="Arial" panose="020B0604020202020204" pitchFamily="34" charset="0"/>
            </a:endParaRPr>
          </a:p>
        </p:txBody>
      </p:sp>
      <p:pic>
        <p:nvPicPr>
          <p:cNvPr id="5122"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4201323"/>
            <a:ext cx="3810000" cy="2512539"/>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228600" y="4495800"/>
            <a:ext cx="4572000" cy="1631216"/>
          </a:xfrm>
          <a:prstGeom prst="rect">
            <a:avLst/>
          </a:prstGeom>
        </p:spPr>
        <p:txBody>
          <a:bodyPr>
            <a:spAutoFit/>
          </a:bodyPr>
          <a:lstStyle/>
          <a:p>
            <a:pPr algn="just"/>
            <a:r>
              <a:rPr lang="cs-CZ" sz="2000" dirty="0">
                <a:latin typeface="Arial" panose="020B0604020202020204" pitchFamily="34" charset="0"/>
                <a:cs typeface="Arial" panose="020B0604020202020204" pitchFamily="34" charset="0"/>
              </a:rPr>
              <a:t>Těžší prvky (jako například zlato, které je přibližně 19 krát těžší než voda, 10 krát než písek a štěrk) zůstávají na dně pánve, zatímco lehčí částice jsou odplaveny s vodou. </a:t>
            </a:r>
            <a:endParaRPr lang="cs-CZ" sz="2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09328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90368" y="381000"/>
            <a:ext cx="8630055" cy="1323439"/>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Stejný princip se využívá i při rýžování zlata rýžovacích splavech opatřených na dně příčkami a ovčí kožešinou (takto mohla vzniknout starořecká báje o zlatém rounu) nebo jinými povrchy na zpomalení pohybu a sedimentaci částeček zlata. </a:t>
            </a:r>
          </a:p>
        </p:txBody>
      </p:sp>
      <p:pic>
        <p:nvPicPr>
          <p:cNvPr id="7170" name="Picture 2" descr="https://upload.wikimedia.org/wikipedia/commons/f/f1/De_re_metallica_p_2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057400"/>
            <a:ext cx="3746455" cy="434286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4691974"/>
            <a:ext cx="2610256" cy="195297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Zobrazit zdrojový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497" y="1981200"/>
            <a:ext cx="4199467"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3972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63749" y="152400"/>
            <a:ext cx="8839200" cy="6555641"/>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Kyanidové loužení</a:t>
            </a:r>
            <a:r>
              <a:rPr lang="cs-CZ" sz="2000" dirty="0">
                <a:latin typeface="Arial" panose="020B0604020202020204" pitchFamily="34" charset="0"/>
                <a:cs typeface="Arial" panose="020B0604020202020204" pitchFamily="34" charset="0"/>
              </a:rPr>
              <a:t> zlata se provádí působením velmi zředěného (0,1-0,2%) roztoku KCN nebo </a:t>
            </a:r>
            <a:r>
              <a:rPr lang="cs-CZ" sz="2000" dirty="0" err="1">
                <a:latin typeface="Arial" panose="020B0604020202020204" pitchFamily="34" charset="0"/>
                <a:cs typeface="Arial" panose="020B0604020202020204" pitchFamily="34" charset="0"/>
              </a:rPr>
              <a:t>NaCN</a:t>
            </a:r>
            <a:r>
              <a:rPr lang="cs-CZ" sz="2000" dirty="0">
                <a:latin typeface="Arial" panose="020B0604020202020204" pitchFamily="34" charset="0"/>
                <a:cs typeface="Arial" panose="020B0604020202020204" pitchFamily="34" charset="0"/>
              </a:rPr>
              <a:t> a vzdušného kyslíku na jemně rozemletou zlatonosnou horninu. Zlato ve formě komplexního kyanidu [Au(CN)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přejde do roztoku, ze kterého se posléze vyloučí cementací práškovým zinkem. Ze sraženiny se přebytečný zinek odstraní promýváním zředěnou kyselinou sírovou.</a:t>
            </a:r>
          </a:p>
          <a:p>
            <a:pPr algn="just"/>
            <a:r>
              <a:rPr lang="cs-CZ" sz="2000" dirty="0">
                <a:latin typeface="Arial" panose="020B0604020202020204" pitchFamily="34" charset="0"/>
                <a:cs typeface="Arial" panose="020B0604020202020204" pitchFamily="34" charset="0"/>
              </a:rPr>
              <a:t>Kyanizace se provádí za normálního tlaku v provzdušňovaných míchaných nádržích nebo za zvýšeného tlaku 2,5 </a:t>
            </a:r>
            <a:r>
              <a:rPr lang="cs-CZ" sz="2000" dirty="0" err="1">
                <a:latin typeface="Arial" panose="020B0604020202020204" pitchFamily="34" charset="0"/>
                <a:cs typeface="Arial" panose="020B0604020202020204" pitchFamily="34" charset="0"/>
              </a:rPr>
              <a:t>MPa</a:t>
            </a:r>
            <a:r>
              <a:rPr lang="cs-CZ" sz="2000" dirty="0">
                <a:latin typeface="Arial" panose="020B0604020202020204" pitchFamily="34" charset="0"/>
                <a:cs typeface="Arial" panose="020B0604020202020204" pitchFamily="34" charset="0"/>
              </a:rPr>
              <a:t> v trubkových autoklávech. Tlakové loužení je oproti atmosférickému podstatně rychlejší. Rozpouštění zlata v roztocích alkalických kyanidů a jeho následnou cementaci zinkem znázorňují rovnice:</a:t>
            </a:r>
          </a:p>
          <a:p>
            <a:pPr algn="ctr"/>
            <a:r>
              <a:rPr lang="cs-CZ" sz="2000" dirty="0">
                <a:latin typeface="Arial" panose="020B0604020202020204" pitchFamily="34" charset="0"/>
                <a:cs typeface="Arial" panose="020B0604020202020204" pitchFamily="34" charset="0"/>
              </a:rPr>
              <a:t>4Au + 8KCN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4KAu(CN)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+ 4KOH</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2KAu(CN)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+ 2Zn + 4KCN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2K</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Zn(CN)</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+ 2Au + 2KOH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Vysušený zbytek se přetaví s boraxem, tavenina obsahuje zlato s příměsí stříbra a platinových kovů. Rafinace zlata se dnes nejčastěji provádí elektrolyticky, elektrolytem je roztok kyseliny </a:t>
            </a:r>
            <a:r>
              <a:rPr lang="cs-CZ" sz="2000" dirty="0" err="1">
                <a:latin typeface="Arial" panose="020B0604020202020204" pitchFamily="34" charset="0"/>
                <a:cs typeface="Arial" panose="020B0604020202020204" pitchFamily="34" charset="0"/>
              </a:rPr>
              <a:t>tetrachlorozlatité</a:t>
            </a:r>
            <a:r>
              <a:rPr lang="cs-CZ" sz="2000" dirty="0">
                <a:latin typeface="Arial" panose="020B0604020202020204" pitchFamily="34" charset="0"/>
                <a:cs typeface="Arial" panose="020B0604020202020204" pitchFamily="34" charset="0"/>
              </a:rPr>
              <a:t>, anodou je surové zlato, katoda je z čistého zlata. Anodové kaly z elektrolytické rafinace zlata jsou zdrojem iridia, rhodia a ruthenia, platina zůstává rozpuštěna v elektrolytu. V minulosti se k oddělení stříbra od zlata používalo promývání vroucí koncentrovanou kyselinou sírovou - afinace, nebo kyselinou dusičnou - kvartace.</a:t>
            </a:r>
          </a:p>
        </p:txBody>
      </p:sp>
    </p:spTree>
    <p:extLst>
      <p:ext uri="{BB962C8B-B14F-4D97-AF65-F5344CB8AC3E}">
        <p14:creationId xmlns:p14="http://schemas.microsoft.com/office/powerpoint/2010/main" val="35596974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1179"/>
            <a:ext cx="8839200" cy="6555641"/>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  Modernější způsob využívá k separaci zlata z kyanidového výluhu iontoměniče, rozšířený je i tzv. </a:t>
            </a:r>
            <a:r>
              <a:rPr lang="cs-CZ" sz="2000" b="1" dirty="0">
                <a:latin typeface="Arial" panose="020B0604020202020204" pitchFamily="34" charset="0"/>
                <a:cs typeface="Arial" panose="020B0604020202020204" pitchFamily="34" charset="0"/>
              </a:rPr>
              <a:t>CIP proces</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a:t>
            </a:r>
            <a:r>
              <a:rPr lang="cs-CZ" sz="2000" i="1" dirty="0" err="1">
                <a:latin typeface="Arial" panose="020B0604020202020204" pitchFamily="34" charset="0"/>
                <a:cs typeface="Arial" panose="020B0604020202020204" pitchFamily="34" charset="0"/>
              </a:rPr>
              <a:t>carbon</a:t>
            </a:r>
            <a:r>
              <a:rPr lang="cs-CZ" sz="2000" i="1" dirty="0">
                <a:latin typeface="Arial" panose="020B0604020202020204" pitchFamily="34" charset="0"/>
                <a:cs typeface="Arial" panose="020B0604020202020204" pitchFamily="34" charset="0"/>
              </a:rPr>
              <a:t> in pulp)</a:t>
            </a:r>
            <a:r>
              <a:rPr lang="cs-CZ" sz="2000" dirty="0">
                <a:latin typeface="Arial" panose="020B0604020202020204" pitchFamily="34" charset="0"/>
                <a:cs typeface="Arial" panose="020B0604020202020204" pitchFamily="34" charset="0"/>
              </a:rPr>
              <a:t>, při kterém se zlato z kyanidového výluhu zachycuje na aktivním uhlí, vyrobeném ze skořápek kokosových ořechů. Z aktivního uhlí se zlato vymývá roztokem 5% </a:t>
            </a:r>
            <a:r>
              <a:rPr lang="cs-CZ" sz="2000" dirty="0" err="1">
                <a:latin typeface="Arial" panose="020B0604020202020204" pitchFamily="34" charset="0"/>
                <a:cs typeface="Arial" panose="020B0604020202020204" pitchFamily="34" charset="0"/>
              </a:rPr>
              <a:t>NaOH</a:t>
            </a:r>
            <a:r>
              <a:rPr lang="cs-CZ" sz="2000" dirty="0">
                <a:latin typeface="Arial" panose="020B0604020202020204" pitchFamily="34" charset="0"/>
                <a:cs typeface="Arial" panose="020B0604020202020204" pitchFamily="34" charset="0"/>
              </a:rPr>
              <a:t> a 2% </a:t>
            </a:r>
            <a:r>
              <a:rPr lang="cs-CZ" sz="2000" dirty="0" err="1">
                <a:latin typeface="Arial" panose="020B0604020202020204" pitchFamily="34" charset="0"/>
                <a:cs typeface="Arial" panose="020B0604020202020204" pitchFamily="34" charset="0"/>
              </a:rPr>
              <a:t>NaCN</a:t>
            </a:r>
            <a:r>
              <a:rPr lang="cs-CZ" sz="2000" dirty="0">
                <a:latin typeface="Arial" panose="020B0604020202020204" pitchFamily="34" charset="0"/>
                <a:cs typeface="Arial" panose="020B0604020202020204" pitchFamily="34" charset="0"/>
              </a:rPr>
              <a:t>. Roztok nasycený zlatem se vede do elektrolyzéru, anodou bývá ocelový plech, katodou je ocelová vlna v plastových koších. Použité aktivní uhlí se po promytí kyselinou chlorovodíkovou aktivuje párou při teplotě 700-900°C, po vychlazení v atmosféře dusíku se aktivní uhlí vrací zpět do procesu.</a:t>
            </a:r>
          </a:p>
          <a:p>
            <a:pPr algn="just"/>
            <a:r>
              <a:rPr lang="cs-CZ" sz="2000" dirty="0">
                <a:latin typeface="Arial" panose="020B0604020202020204" pitchFamily="34" charset="0"/>
                <a:cs typeface="Arial" panose="020B0604020202020204" pitchFamily="34" charset="0"/>
              </a:rPr>
              <a:t>  Pokud obsahuje ruda zvýšený podíl pyritu nebo arsenopyritu, provádí se před vlastním kyanidovým loužením ještě </a:t>
            </a:r>
            <a:r>
              <a:rPr lang="cs-CZ" sz="2000" b="1" dirty="0">
                <a:latin typeface="Arial" panose="020B0604020202020204" pitchFamily="34" charset="0"/>
                <a:cs typeface="Arial" panose="020B0604020202020204" pitchFamily="34" charset="0"/>
              </a:rPr>
              <a:t>biologické loužení</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a:t>
            </a:r>
            <a:r>
              <a:rPr lang="cs-CZ" sz="2000" i="1" dirty="0" err="1">
                <a:latin typeface="Arial" panose="020B0604020202020204" pitchFamily="34" charset="0"/>
                <a:cs typeface="Arial" panose="020B0604020202020204" pitchFamily="34" charset="0"/>
              </a:rPr>
              <a:t>bioleaching</a:t>
            </a:r>
            <a:r>
              <a:rPr lang="cs-CZ" sz="2000" i="1"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zlaté rudy. Účelem biologického loužení je rozpuštění sulfidických minerálů, které obklopují zlatou rudu a zhoršují výtěžek kyanidového loužení. Na flotační koncentrát zlaté rudy se působí roztokem </a:t>
            </a:r>
            <a:r>
              <a:rPr lang="cs-CZ" sz="2000" u="sng" dirty="0">
                <a:latin typeface="Arial" panose="020B0604020202020204" pitchFamily="34" charset="0"/>
                <a:cs typeface="Arial" panose="020B0604020202020204" pitchFamily="34" charset="0"/>
              </a:rPr>
              <a:t>termofilních </a:t>
            </a:r>
            <a:r>
              <a:rPr lang="cs-CZ" sz="2000" u="sng" dirty="0" err="1">
                <a:latin typeface="Arial" panose="020B0604020202020204" pitchFamily="34" charset="0"/>
                <a:cs typeface="Arial" panose="020B0604020202020204" pitchFamily="34" charset="0"/>
              </a:rPr>
              <a:t>chemolitotrofních</a:t>
            </a:r>
            <a:r>
              <a:rPr lang="cs-CZ" sz="2000" u="sng" dirty="0">
                <a:latin typeface="Arial" panose="020B0604020202020204" pitchFamily="34" charset="0"/>
                <a:cs typeface="Arial" panose="020B0604020202020204" pitchFamily="34" charset="0"/>
              </a:rPr>
              <a:t> bakterií</a:t>
            </a:r>
            <a:r>
              <a:rPr lang="cs-CZ" sz="2000" dirty="0">
                <a:latin typeface="Arial" panose="020B0604020202020204" pitchFamily="34" charset="0"/>
                <a:cs typeface="Arial" panose="020B0604020202020204" pitchFamily="34" charset="0"/>
              </a:rPr>
              <a:t>, které získávají energii oxidací anorganických látek. Nerozpustné sulfidy se oxidují na rozpustné sulfáty, účinnost kyanidového loužení se tímto postupem zvyšuje až na 95 %.</a:t>
            </a:r>
          </a:p>
          <a:p>
            <a:pPr algn="just"/>
            <a:r>
              <a:rPr lang="cs-CZ" sz="2000" dirty="0">
                <a:latin typeface="Arial" panose="020B0604020202020204" pitchFamily="34" charset="0"/>
                <a:cs typeface="Arial" panose="020B0604020202020204" pitchFamily="34" charset="0"/>
              </a:rPr>
              <a:t>Bylo patentováno několik technologií biologického loužení zlatých rud, některé způsoby se provádějí v tancích, jiné na volných hromadách. První závod na biologické loužení byl v roce 1986 uveden do provozu ve </a:t>
            </a:r>
            <a:r>
              <a:rPr lang="cs-CZ" sz="2000" dirty="0" err="1">
                <a:latin typeface="Arial" panose="020B0604020202020204" pitchFamily="34" charset="0"/>
                <a:cs typeface="Arial" panose="020B0604020202020204" pitchFamily="34" charset="0"/>
              </a:rPr>
              <a:t>Fairview</a:t>
            </a:r>
            <a:r>
              <a:rPr lang="cs-CZ" sz="2000" dirty="0">
                <a:latin typeface="Arial" panose="020B0604020202020204" pitchFamily="34" charset="0"/>
                <a:cs typeface="Arial" panose="020B0604020202020204" pitchFamily="34" charset="0"/>
              </a:rPr>
              <a:t> v JAR. </a:t>
            </a:r>
          </a:p>
        </p:txBody>
      </p:sp>
    </p:spTree>
    <p:extLst>
      <p:ext uri="{BB962C8B-B14F-4D97-AF65-F5344CB8AC3E}">
        <p14:creationId xmlns:p14="http://schemas.microsoft.com/office/powerpoint/2010/main" val="23126480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839200" cy="6555641"/>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Největší závod s kapacitou 960 t biologicky zpracovaného koncentrátu denně, provozuje od roku 1994 jihoafrická společnost Gold </a:t>
            </a:r>
            <a:r>
              <a:rPr lang="cs-CZ" sz="2000" dirty="0" err="1">
                <a:latin typeface="Arial" panose="020B0604020202020204" pitchFamily="34" charset="0"/>
                <a:cs typeface="Arial" panose="020B0604020202020204" pitchFamily="34" charset="0"/>
              </a:rPr>
              <a:t>Fields</a:t>
            </a:r>
            <a:r>
              <a:rPr lang="cs-CZ" sz="2000" dirty="0">
                <a:latin typeface="Arial" panose="020B0604020202020204" pitchFamily="34" charset="0"/>
                <a:cs typeface="Arial" panose="020B0604020202020204" pitchFamily="34" charset="0"/>
              </a:rPr>
              <a:t> v </a:t>
            </a:r>
            <a:r>
              <a:rPr lang="cs-CZ" sz="2000" dirty="0" err="1">
                <a:latin typeface="Arial" panose="020B0604020202020204" pitchFamily="34" charset="0"/>
                <a:cs typeface="Arial" panose="020B0604020202020204" pitchFamily="34" charset="0"/>
              </a:rPr>
              <a:t>Sansu</a:t>
            </a:r>
            <a:r>
              <a:rPr lang="cs-CZ" sz="2000" dirty="0">
                <a:latin typeface="Arial" panose="020B0604020202020204" pitchFamily="34" charset="0"/>
                <a:cs typeface="Arial" panose="020B0604020202020204" pitchFamily="34" charset="0"/>
              </a:rPr>
              <a:t> v Ghaně. Menší provozy jsou v činnosti v Austrálii, Brazílii, Číně , Peru i jinde.</a:t>
            </a:r>
          </a:p>
          <a:p>
            <a:pPr algn="just"/>
            <a:r>
              <a:rPr lang="cs-CZ" sz="2000" dirty="0">
                <a:latin typeface="Arial" panose="020B0604020202020204" pitchFamily="34" charset="0"/>
                <a:cs typeface="Arial" panose="020B0604020202020204" pitchFamily="34" charset="0"/>
              </a:rPr>
              <a:t>  Jako velice perspektivní se jeví </a:t>
            </a:r>
            <a:r>
              <a:rPr lang="cs-CZ" sz="2000" b="1" dirty="0" err="1">
                <a:latin typeface="Arial" panose="020B0604020202020204" pitchFamily="34" charset="0"/>
                <a:cs typeface="Arial" panose="020B0604020202020204" pitchFamily="34" charset="0"/>
              </a:rPr>
              <a:t>thiomočovinové</a:t>
            </a:r>
            <a:r>
              <a:rPr lang="cs-CZ" sz="2000" b="1" dirty="0">
                <a:latin typeface="Arial" panose="020B0604020202020204" pitchFamily="34" charset="0"/>
                <a:cs typeface="Arial" panose="020B0604020202020204" pitchFamily="34" charset="0"/>
              </a:rPr>
              <a:t> loužení</a:t>
            </a:r>
            <a:r>
              <a:rPr lang="cs-CZ" sz="2000" dirty="0">
                <a:latin typeface="Arial" panose="020B0604020202020204" pitchFamily="34" charset="0"/>
                <a:cs typeface="Arial" panose="020B0604020202020204" pitchFamily="34" charset="0"/>
              </a:rPr>
              <a:t> zlata, při kterém se jako </a:t>
            </a:r>
            <a:r>
              <a:rPr lang="cs-CZ" sz="2000" dirty="0" err="1">
                <a:latin typeface="Arial" panose="020B0604020202020204" pitchFamily="34" charset="0"/>
                <a:cs typeface="Arial" panose="020B0604020202020204" pitchFamily="34" charset="0"/>
              </a:rPr>
              <a:t>loužící</a:t>
            </a:r>
            <a:r>
              <a:rPr lang="cs-CZ" sz="2000" dirty="0">
                <a:latin typeface="Arial" panose="020B0604020202020204" pitchFamily="34" charset="0"/>
                <a:cs typeface="Arial" panose="020B0604020202020204" pitchFamily="34" charset="0"/>
              </a:rPr>
              <a:t> činidlo používá vodný roztok </a:t>
            </a:r>
            <a:r>
              <a:rPr lang="cs-CZ" sz="2000" dirty="0" err="1">
                <a:latin typeface="Arial" panose="020B0604020202020204" pitchFamily="34" charset="0"/>
                <a:cs typeface="Arial" panose="020B0604020202020204" pitchFamily="34" charset="0"/>
              </a:rPr>
              <a:t>thiomočoviny</a:t>
            </a:r>
            <a:r>
              <a:rPr lang="cs-CZ" sz="2000" dirty="0">
                <a:latin typeface="Arial" panose="020B0604020202020204" pitchFamily="34" charset="0"/>
                <a:cs typeface="Arial" panose="020B0604020202020204" pitchFamily="34" charset="0"/>
              </a:rPr>
              <a:t> CS(NH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p>
          <a:p>
            <a:pPr algn="just"/>
            <a:r>
              <a:rPr lang="cs-CZ" sz="2000" dirty="0">
                <a:latin typeface="Arial" panose="020B0604020202020204" pitchFamily="34" charset="0"/>
                <a:cs typeface="Arial" panose="020B0604020202020204" pitchFamily="34" charset="0"/>
              </a:rPr>
              <a:t>  K získávání z hornin, ve kterých se zlato vyskytuje ve větších částečkách, se využíval </a:t>
            </a:r>
            <a:r>
              <a:rPr lang="cs-CZ" sz="2000" b="1" dirty="0">
                <a:latin typeface="Arial" panose="020B0604020202020204" pitchFamily="34" charset="0"/>
                <a:cs typeface="Arial" panose="020B0604020202020204" pitchFamily="34" charset="0"/>
              </a:rPr>
              <a:t>amalgamový způsob</a:t>
            </a:r>
            <a:r>
              <a:rPr lang="cs-CZ" sz="2000" dirty="0">
                <a:latin typeface="Arial" panose="020B0604020202020204" pitchFamily="34" charset="0"/>
                <a:cs typeface="Arial" panose="020B0604020202020204" pitchFamily="34" charset="0"/>
              </a:rPr>
              <a:t> získávání zlata. Na rudný koncentrát se působilo rtutí, zlato vytvoří amalgam, ze kterého se posléze oddestiluje rtuť. Do objevu kyanidového způsobu (1886), byl používán </a:t>
            </a:r>
            <a:r>
              <a:rPr lang="cs-CZ" sz="2000" b="1" dirty="0">
                <a:latin typeface="Arial" panose="020B0604020202020204" pitchFamily="34" charset="0"/>
                <a:cs typeface="Arial" panose="020B0604020202020204" pitchFamily="34" charset="0"/>
              </a:rPr>
              <a:t>chlorační postup</a:t>
            </a:r>
            <a:r>
              <a:rPr lang="cs-CZ" sz="2000" dirty="0">
                <a:latin typeface="Arial" panose="020B0604020202020204" pitchFamily="34" charset="0"/>
                <a:cs typeface="Arial" panose="020B0604020202020204" pitchFamily="34" charset="0"/>
              </a:rPr>
              <a:t> získávání zlata, který spočíval v působení chloru na vlhkou zlatonosnou horninu. Zlato přešlo do roztoku jako rozpustný chlorid zlatitý a bylo vysráženo síranem železnatým nebo sirovodíkem.</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Zlato se používá zejména k </a:t>
            </a:r>
            <a:r>
              <a:rPr lang="cs-CZ" sz="2000" b="1" dirty="0">
                <a:latin typeface="Arial" panose="020B0604020202020204" pitchFamily="34" charset="0"/>
                <a:cs typeface="Arial" panose="020B0604020202020204" pitchFamily="34" charset="0"/>
              </a:rPr>
              <a:t>výrobě šperků </a:t>
            </a:r>
            <a:r>
              <a:rPr lang="cs-CZ" sz="2000" dirty="0">
                <a:latin typeface="Arial" panose="020B0604020202020204" pitchFamily="34" charset="0"/>
                <a:cs typeface="Arial" panose="020B0604020202020204" pitchFamily="34" charset="0"/>
              </a:rPr>
              <a:t>a to ve formě slitin se stříbrem, mědí, zinkem, palladiem či niklem). Samotné ryzí zlato je příliš měkké a šperky z něj zhotovené by se nehodily pro praktické použití. Příměsi palladia a niklu navíc zbarvují vzniklou slitinu. Slitina se stříbrem nebo zinkem je známá jako žluté zlato, slitina s niklem či palladiem je bílé zlato, slitina s mědí je červené zlato, slitina s kadmiem je zelené a slitina s kobaltem je modré zlato. </a:t>
            </a:r>
          </a:p>
          <a:p>
            <a:pPr algn="just"/>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3578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FIGURE 12.27 Coordination environments in CsCl, NaCl, and ...">
            <a:extLst>
              <a:ext uri="{FF2B5EF4-FFF2-40B4-BE49-F238E27FC236}">
                <a16:creationId xmlns:a16="http://schemas.microsoft.com/office/drawing/2014/main" id="{E6E7B66C-591D-4CF3-8D39-CDE29980BA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380180"/>
            <a:ext cx="6277479" cy="425189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8E409D87-3BAD-4D45-AC4B-8D2B343988CF}"/>
              </a:ext>
            </a:extLst>
          </p:cNvPr>
          <p:cNvSpPr txBox="1"/>
          <p:nvPr/>
        </p:nvSpPr>
        <p:spPr>
          <a:xfrm>
            <a:off x="152400" y="260169"/>
            <a:ext cx="8763000" cy="1938992"/>
          </a:xfrm>
          <a:prstGeom prst="rect">
            <a:avLst/>
          </a:prstGeom>
          <a:noFill/>
        </p:spPr>
        <p:txBody>
          <a:bodyPr wrap="square">
            <a:spAutoFit/>
          </a:bodyPr>
          <a:lstStyle/>
          <a:p>
            <a:pPr algn="just"/>
            <a:r>
              <a:rPr lang="cs-CZ" sz="2000" b="1" dirty="0">
                <a:latin typeface="Arial" panose="020B0604020202020204" pitchFamily="34" charset="0"/>
                <a:cs typeface="Arial" panose="020B0604020202020204" pitchFamily="34" charset="0"/>
              </a:rPr>
              <a:t>Sulfid zinečnatý</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ZnS</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zinkové blejno,</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sfalerit</a:t>
            </a:r>
            <a:r>
              <a:rPr lang="cs-CZ" sz="2000" dirty="0">
                <a:latin typeface="Arial" panose="020B0604020202020204" pitchFamily="34" charset="0"/>
                <a:cs typeface="Arial" panose="020B0604020202020204" pitchFamily="34" charset="0"/>
              </a:rPr>
              <a:t>, se používá jako </a:t>
            </a:r>
            <a:r>
              <a:rPr lang="cs-CZ" sz="2000" dirty="0" err="1">
                <a:latin typeface="Arial" panose="020B0604020202020204" pitchFamily="34" charset="0"/>
                <a:cs typeface="Arial" panose="020B0604020202020204" pitchFamily="34" charset="0"/>
              </a:rPr>
              <a:t>antikorózní</a:t>
            </a:r>
            <a:r>
              <a:rPr lang="cs-CZ" sz="2000" dirty="0">
                <a:latin typeface="Arial" panose="020B0604020202020204" pitchFamily="34" charset="0"/>
                <a:cs typeface="Arial" panose="020B0604020202020204" pitchFamily="34" charset="0"/>
              </a:rPr>
              <a:t> nátěr na železo, např. mosty a části strojů. Směsí sulfidu zinečnatého a síranu barnatého je bílý pigment </a:t>
            </a:r>
            <a:r>
              <a:rPr lang="cs-CZ" sz="2000" dirty="0" err="1">
                <a:latin typeface="Arial" panose="020B0604020202020204" pitchFamily="34" charset="0"/>
                <a:cs typeface="Arial" panose="020B0604020202020204" pitchFamily="34" charset="0"/>
              </a:rPr>
              <a:t>lithopon</a:t>
            </a:r>
            <a:r>
              <a:rPr lang="cs-CZ" sz="2000" dirty="0">
                <a:latin typeface="Arial" panose="020B0604020202020204" pitchFamily="34" charset="0"/>
                <a:cs typeface="Arial" panose="020B0604020202020204" pitchFamily="34" charset="0"/>
              </a:rPr>
              <a:t>. Hexagonální modifikace sulfidu zinečnatého </a:t>
            </a:r>
            <a:r>
              <a:rPr lang="el-GR" sz="2000" dirty="0">
                <a:latin typeface="Arial" panose="020B0604020202020204" pitchFamily="34" charset="0"/>
                <a:cs typeface="Arial" panose="020B0604020202020204" pitchFamily="34" charset="0"/>
              </a:rPr>
              <a:t>α-</a:t>
            </a:r>
            <a:r>
              <a:rPr lang="cs-CZ" sz="2000" dirty="0" err="1">
                <a:latin typeface="Arial" panose="020B0604020202020204" pitchFamily="34" charset="0"/>
                <a:cs typeface="Arial" panose="020B0604020202020204" pitchFamily="34" charset="0"/>
              </a:rPr>
              <a:t>ZnS</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a:t>
            </a:r>
            <a:r>
              <a:rPr lang="cs-CZ" sz="2000" i="1" dirty="0" err="1">
                <a:latin typeface="Arial" panose="020B0604020202020204" pitchFamily="34" charset="0"/>
                <a:cs typeface="Arial" panose="020B0604020202020204" pitchFamily="34" charset="0"/>
              </a:rPr>
              <a:t>Sidotovo</a:t>
            </a:r>
            <a:r>
              <a:rPr lang="cs-CZ" sz="2000" i="1" dirty="0">
                <a:latin typeface="Arial" panose="020B0604020202020204" pitchFamily="34" charset="0"/>
                <a:cs typeface="Arial" panose="020B0604020202020204" pitchFamily="34" charset="0"/>
              </a:rPr>
              <a:t> blejno, </a:t>
            </a:r>
            <a:r>
              <a:rPr lang="cs-CZ" sz="2000" i="1" dirty="0" err="1">
                <a:latin typeface="Arial" panose="020B0604020202020204" pitchFamily="34" charset="0"/>
                <a:cs typeface="Arial" panose="020B0604020202020204" pitchFamily="34" charset="0"/>
              </a:rPr>
              <a:t>wurtzit</a:t>
            </a:r>
            <a:r>
              <a:rPr lang="cs-CZ" sz="2000" i="1"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vykazuje vlivem radioaktivního záření výraznou modrou luminiscenci a používá se ke konstrukci stínítek indikačních přístrojů </a:t>
            </a:r>
            <a:r>
              <a:rPr lang="cs-CZ" sz="2000" i="1" dirty="0">
                <a:latin typeface="Arial" panose="020B0604020202020204" pitchFamily="34" charset="0"/>
                <a:cs typeface="Arial" panose="020B0604020202020204" pitchFamily="34" charset="0"/>
              </a:rPr>
              <a:t>(scintilátory)</a:t>
            </a:r>
            <a:r>
              <a:rPr lang="cs-CZ" sz="2000" dirty="0">
                <a:latin typeface="Arial" panose="020B0604020202020204" pitchFamily="34" charset="0"/>
                <a:cs typeface="Arial" panose="020B0604020202020204" pitchFamily="34" charset="0"/>
              </a:rPr>
              <a:t> a pro světélkující stupnice přístrojů.</a:t>
            </a:r>
          </a:p>
        </p:txBody>
      </p:sp>
    </p:spTree>
    <p:extLst>
      <p:ext uri="{BB962C8B-B14F-4D97-AF65-F5344CB8AC3E}">
        <p14:creationId xmlns:p14="http://schemas.microsoft.com/office/powerpoint/2010/main" val="20238472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10766" y="152400"/>
            <a:ext cx="8686800" cy="6555641"/>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Jako </a:t>
            </a:r>
            <a:r>
              <a:rPr lang="cs-CZ" sz="2000" b="1" dirty="0">
                <a:latin typeface="Arial" panose="020B0604020202020204" pitchFamily="34" charset="0"/>
                <a:cs typeface="Arial" panose="020B0604020202020204" pitchFamily="34" charset="0"/>
              </a:rPr>
              <a:t>potravinářské barvivo </a:t>
            </a:r>
            <a:r>
              <a:rPr lang="cs-CZ" sz="2000" dirty="0">
                <a:latin typeface="Arial" panose="020B0604020202020204" pitchFamily="34" charset="0"/>
                <a:cs typeface="Arial" panose="020B0604020202020204" pitchFamily="34" charset="0"/>
              </a:rPr>
              <a:t>E 175 se využívá k barvení čokolád, likérů a cukrovinek. </a:t>
            </a:r>
          </a:p>
          <a:p>
            <a:pPr algn="just"/>
            <a:r>
              <a:rPr lang="cs-CZ" sz="2000" dirty="0">
                <a:latin typeface="Arial" panose="020B0604020202020204" pitchFamily="34" charset="0"/>
                <a:cs typeface="Arial" panose="020B0604020202020204" pitchFamily="34" charset="0"/>
              </a:rPr>
              <a:t>Vzhledem ke své dobré elektrické vodivosti a inertnosti vůči vlivům prostředí je velmi často používáno v </a:t>
            </a:r>
            <a:r>
              <a:rPr lang="cs-CZ" sz="2000" b="1" dirty="0">
                <a:latin typeface="Arial" panose="020B0604020202020204" pitchFamily="34" charset="0"/>
                <a:cs typeface="Arial" panose="020B0604020202020204" pitchFamily="34" charset="0"/>
              </a:rPr>
              <a:t>mikroelektronice</a:t>
            </a:r>
            <a:r>
              <a:rPr lang="cs-CZ" sz="2000" dirty="0">
                <a:latin typeface="Arial" panose="020B0604020202020204" pitchFamily="34" charset="0"/>
                <a:cs typeface="Arial" panose="020B0604020202020204" pitchFamily="34" charset="0"/>
              </a:rPr>
              <a:t> a počítačovém průmyslu</a:t>
            </a:r>
          </a:p>
          <a:p>
            <a:pPr algn="just"/>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Pozlacování kovových materiálů </a:t>
            </a:r>
            <a:r>
              <a:rPr lang="cs-CZ" sz="2000" dirty="0">
                <a:latin typeface="Arial" panose="020B0604020202020204" pitchFamily="34" charset="0"/>
                <a:cs typeface="Arial" panose="020B0604020202020204" pitchFamily="34" charset="0"/>
              </a:rPr>
              <a:t>se obvykle provádí elektrolytickým vylučováním zlata na příslušném kovu, který je ponořen do zlatící lázně a je na něj vloženo záporné napětí (působí jako katoda). Kromě toho zlacení zvyšuje hodnotu pokoveného předmětu, jako příklad mohou sloužit různé sportovní a příležitostné medaile, pamětní mince, bižuterie apod. </a:t>
            </a:r>
          </a:p>
          <a:p>
            <a:pPr algn="just"/>
            <a:r>
              <a:rPr lang="cs-CZ" sz="2000" dirty="0">
                <a:latin typeface="Arial" panose="020B0604020202020204" pitchFamily="34" charset="0"/>
                <a:cs typeface="Arial" panose="020B0604020202020204" pitchFamily="34" charset="0"/>
              </a:rPr>
              <a:t>  Na </a:t>
            </a:r>
            <a:r>
              <a:rPr lang="cs-CZ" sz="2000" b="1" dirty="0">
                <a:latin typeface="Arial" panose="020B0604020202020204" pitchFamily="34" charset="0"/>
                <a:cs typeface="Arial" panose="020B0604020202020204" pitchFamily="34" charset="0"/>
              </a:rPr>
              <a:t>nekovové povrchy </a:t>
            </a:r>
            <a:r>
              <a:rPr lang="cs-CZ" sz="2000" dirty="0">
                <a:latin typeface="Arial" panose="020B0604020202020204" pitchFamily="34" charset="0"/>
                <a:cs typeface="Arial" panose="020B0604020202020204" pitchFamily="34" charset="0"/>
              </a:rPr>
              <a:t>(dřevo, kámen) se zlato nanáší mechanicky, přičemž se využívá faktu, že kovové zlato lze rozválcovat nebo vyklepat do mimořádně tenkých fólií o tloušťce pouze několika mikrometrů (z 1 g zlata lze vyrobit fólii o ploše až 1 m²). Zajímavé je, že tyto velmi tenké fólie mají při pohledu proti světlu zelenou barvu. V tomto případě má zlatá fólie na povrchu pozlacovaného předmětu funkci nejen ochrannou, ale i estetickou (pozlacené sochy, části staveb). </a:t>
            </a:r>
          </a:p>
          <a:p>
            <a:pPr algn="just"/>
            <a:r>
              <a:rPr lang="cs-CZ" sz="2000" dirty="0">
                <a:latin typeface="Arial" panose="020B0604020202020204" pitchFamily="34" charset="0"/>
                <a:cs typeface="Arial" panose="020B0604020202020204" pitchFamily="34" charset="0"/>
              </a:rPr>
              <a:t>Zlato se využívá i ve </a:t>
            </a:r>
            <a:r>
              <a:rPr lang="cs-CZ" sz="2000" b="1" dirty="0">
                <a:latin typeface="Arial" panose="020B0604020202020204" pitchFamily="34" charset="0"/>
                <a:cs typeface="Arial" panose="020B0604020202020204" pitchFamily="34" charset="0"/>
              </a:rPr>
              <a:t>sklářském průmyslu </a:t>
            </a:r>
            <a:r>
              <a:rPr lang="cs-CZ" sz="2000" dirty="0">
                <a:latin typeface="Arial" panose="020B0604020202020204" pitchFamily="34" charset="0"/>
                <a:cs typeface="Arial" panose="020B0604020202020204" pitchFamily="34" charset="0"/>
              </a:rPr>
              <a:t>k barvení nebo zlacení skla. Na povrch skleněného předmětu se přitom nejprve štětečkem nanáší roztok komplexních sloučenin zlata v organické matrici. Po vyžíhání se organické rozpouštědlo odpaří a na povrchu skla zůstane trvalá zlatá kresba. </a:t>
            </a:r>
          </a:p>
        </p:txBody>
      </p:sp>
    </p:spTree>
    <p:extLst>
      <p:ext uri="{BB962C8B-B14F-4D97-AF65-F5344CB8AC3E}">
        <p14:creationId xmlns:p14="http://schemas.microsoft.com/office/powerpoint/2010/main" val="39246095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184239"/>
            <a:ext cx="8763000" cy="5324535"/>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Přídavky malých množství zlata do hmoty skloviny se dosahuje zbarvení skla různými odstíny červené barvy. </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Zlato je součástí většiny </a:t>
            </a:r>
            <a:r>
              <a:rPr lang="cs-CZ" sz="2000" b="1" dirty="0">
                <a:latin typeface="Arial" panose="020B0604020202020204" pitchFamily="34" charset="0"/>
                <a:cs typeface="Arial" panose="020B0604020202020204" pitchFamily="34" charset="0"/>
              </a:rPr>
              <a:t>dentálních slitin</a:t>
            </a:r>
            <a:r>
              <a:rPr lang="cs-CZ" sz="2000" dirty="0">
                <a:latin typeface="Arial" panose="020B0604020202020204" pitchFamily="34" charset="0"/>
                <a:cs typeface="Arial" panose="020B0604020202020204" pitchFamily="34" charset="0"/>
              </a:rPr>
              <a:t>, tedy materiálů sloužících v zubním lékařství jako výplně zubů napadených zubním kazem nebo pro konstrukci můstků a jiných aplikacích. Důvodem je především zdravotní nezávadnost zlata, které je natolik chemicky inertní, že ani po mnohaletém působení poměrně agresivního prostředí v ústní dutině nepodléhá korozi. Čisté zlato je však příliš měkké a proto se v aplikují jeho slitiny především s mědí, stříbrem, palladiem, zinkem, cínem, antimonem, někdy je součástí dentální slitiny také indium, iridium, rhodium nebo platina. </a:t>
            </a:r>
          </a:p>
          <a:p>
            <a:pPr algn="just"/>
            <a:endParaRPr lang="cs-CZ" sz="20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Slitina zlata s indiem </a:t>
            </a:r>
            <a:r>
              <a:rPr lang="cs-CZ" sz="2000" dirty="0">
                <a:latin typeface="Arial" panose="020B0604020202020204" pitchFamily="34" charset="0"/>
                <a:cs typeface="Arial" panose="020B0604020202020204" pitchFamily="34" charset="0"/>
              </a:rPr>
              <a:t>má zajímavé fyzikální vlastnosti, dokonale smáčí sklo a využívá se proto k utěsňování skleněných průzorů kosmických lodí. </a:t>
            </a:r>
          </a:p>
          <a:p>
            <a:pPr algn="just"/>
            <a:r>
              <a:rPr lang="cs-CZ" sz="2000" b="1" dirty="0">
                <a:latin typeface="Arial" panose="020B0604020202020204" pitchFamily="34" charset="0"/>
                <a:cs typeface="Arial" panose="020B0604020202020204" pitchFamily="34" charset="0"/>
              </a:rPr>
              <a:t>Slitina s germaniem </a:t>
            </a:r>
            <a:r>
              <a:rPr lang="cs-CZ" sz="2000" dirty="0">
                <a:latin typeface="Arial" panose="020B0604020202020204" pitchFamily="34" charset="0"/>
                <a:cs typeface="Arial" panose="020B0604020202020204" pitchFamily="34" charset="0"/>
              </a:rPr>
              <a:t>je využívána jako klenotnická pájka. </a:t>
            </a:r>
          </a:p>
          <a:p>
            <a:pPr algn="just"/>
            <a:endParaRPr lang="cs-CZ" sz="2000" b="1"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Zlato je nejdůležitější investiční kov.</a:t>
            </a:r>
          </a:p>
        </p:txBody>
      </p:sp>
    </p:spTree>
    <p:extLst>
      <p:ext uri="{BB962C8B-B14F-4D97-AF65-F5344CB8AC3E}">
        <p14:creationId xmlns:p14="http://schemas.microsoft.com/office/powerpoint/2010/main" val="17197799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304800"/>
            <a:ext cx="8686800" cy="5940088"/>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Chlorid zlatitý </a:t>
            </a:r>
            <a:r>
              <a:rPr lang="cs-CZ" sz="2000" dirty="0">
                <a:latin typeface="Arial" panose="020B0604020202020204" pitchFamily="34" charset="0"/>
                <a:cs typeface="Arial" panose="020B0604020202020204" pitchFamily="34" charset="0"/>
              </a:rPr>
              <a:t>AuCl</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je výchozí látkou pro přípravu </a:t>
            </a:r>
            <a:r>
              <a:rPr lang="cs-CZ" sz="2000" dirty="0" err="1">
                <a:latin typeface="Arial" panose="020B0604020202020204" pitchFamily="34" charset="0"/>
                <a:cs typeface="Arial" panose="020B0604020202020204" pitchFamily="34" charset="0"/>
              </a:rPr>
              <a:t>Cassiova</a:t>
            </a:r>
            <a:r>
              <a:rPr lang="cs-CZ" sz="2000" dirty="0">
                <a:latin typeface="Arial" panose="020B0604020202020204" pitchFamily="34" charset="0"/>
                <a:cs typeface="Arial" panose="020B0604020202020204" pitchFamily="34" charset="0"/>
              </a:rPr>
              <a:t> purpuru (nanočástice zlata), který slouží k barvení skla na červeno. </a:t>
            </a: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r>
              <a:rPr lang="cs-CZ" sz="2000" b="1" dirty="0" err="1">
                <a:latin typeface="Arial" panose="020B0604020202020204" pitchFamily="34" charset="0"/>
                <a:cs typeface="Arial" panose="020B0604020202020204" pitchFamily="34" charset="0"/>
              </a:rPr>
              <a:t>Dikyanozlatnan</a:t>
            </a:r>
            <a:r>
              <a:rPr lang="cs-CZ" sz="2000" b="1" dirty="0">
                <a:latin typeface="Arial" panose="020B0604020202020204" pitchFamily="34" charset="0"/>
                <a:cs typeface="Arial" panose="020B0604020202020204" pitchFamily="34" charset="0"/>
              </a:rPr>
              <a:t> draselný </a:t>
            </a:r>
            <a:r>
              <a:rPr lang="cs-CZ" sz="2000" dirty="0">
                <a:latin typeface="Arial" panose="020B0604020202020204" pitchFamily="34" charset="0"/>
                <a:cs typeface="Arial" panose="020B0604020202020204" pitchFamily="34" charset="0"/>
              </a:rPr>
              <a:t>K[Au(CN)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používá k přípravě zlatících galvanických lázní.</a:t>
            </a:r>
          </a:p>
          <a:p>
            <a:pPr algn="just"/>
            <a:endParaRPr lang="cs-CZ" sz="2000" b="1" dirty="0">
              <a:latin typeface="Arial" panose="020B0604020202020204" pitchFamily="34" charset="0"/>
              <a:cs typeface="Arial" panose="020B0604020202020204" pitchFamily="34" charset="0"/>
            </a:endParaRPr>
          </a:p>
          <a:p>
            <a:pPr algn="just"/>
            <a:r>
              <a:rPr lang="cs-CZ" sz="2000" b="1" dirty="0" err="1">
                <a:latin typeface="Arial" panose="020B0604020202020204" pitchFamily="34" charset="0"/>
                <a:cs typeface="Arial" panose="020B0604020202020204" pitchFamily="34" charset="0"/>
              </a:rPr>
              <a:t>Tetrachlorozlatitan</a:t>
            </a:r>
            <a:r>
              <a:rPr lang="cs-CZ" sz="2000" b="1" dirty="0">
                <a:latin typeface="Arial" panose="020B0604020202020204" pitchFamily="34" charset="0"/>
                <a:cs typeface="Arial" panose="020B0604020202020204" pitchFamily="34" charset="0"/>
              </a:rPr>
              <a:t> sodný</a:t>
            </a:r>
            <a:r>
              <a:rPr lang="cs-CZ" sz="2000" dirty="0">
                <a:latin typeface="Arial" panose="020B0604020202020204" pitchFamily="34" charset="0"/>
                <a:cs typeface="Arial" panose="020B0604020202020204" pitchFamily="34" charset="0"/>
              </a:rPr>
              <a:t> Na[AuCl</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se používal ve fotografické chemii. </a:t>
            </a:r>
          </a:p>
          <a:p>
            <a:pPr algn="just"/>
            <a:endParaRPr lang="cs-CZ" sz="20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Fluorid zlatitý </a:t>
            </a:r>
            <a:r>
              <a:rPr lang="cs-CZ" sz="2000" dirty="0">
                <a:latin typeface="Arial" panose="020B0604020202020204" pitchFamily="34" charset="0"/>
                <a:cs typeface="Arial" panose="020B0604020202020204" pitchFamily="34" charset="0"/>
              </a:rPr>
              <a:t>AuF</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se používá jako silné fluorační činidlo. </a:t>
            </a:r>
          </a:p>
        </p:txBody>
      </p:sp>
      <p:pic>
        <p:nvPicPr>
          <p:cNvPr id="3" name="Obrázek 2" descr="Obsah obrázku interiér, stůl, hrníček, vsedě&#10;&#10;Popis byl vytvořen automaticky">
            <a:extLst>
              <a:ext uri="{FF2B5EF4-FFF2-40B4-BE49-F238E27FC236}">
                <a16:creationId xmlns:a16="http://schemas.microsoft.com/office/drawing/2014/main" id="{221F7E0A-32A3-49C2-98F1-9313DB542C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295400"/>
            <a:ext cx="4695825" cy="2562225"/>
          </a:xfrm>
          <a:prstGeom prst="rect">
            <a:avLst/>
          </a:prstGeom>
        </p:spPr>
      </p:pic>
    </p:spTree>
    <p:extLst>
      <p:ext uri="{BB962C8B-B14F-4D97-AF65-F5344CB8AC3E}">
        <p14:creationId xmlns:p14="http://schemas.microsoft.com/office/powerpoint/2010/main" val="32583463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l Pollo Real: Group 8 Love">
            <a:extLst>
              <a:ext uri="{FF2B5EF4-FFF2-40B4-BE49-F238E27FC236}">
                <a16:creationId xmlns:a16="http://schemas.microsoft.com/office/drawing/2014/main" id="{7EDE6618-50DE-4F0F-ADD1-A2F5C27CFC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71600"/>
            <a:ext cx="7772400" cy="5162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5946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lectronegativity trends | Chemistry.Com.Pk">
            <a:extLst>
              <a:ext uri="{FF2B5EF4-FFF2-40B4-BE49-F238E27FC236}">
                <a16:creationId xmlns:a16="http://schemas.microsoft.com/office/drawing/2014/main" id="{AB551A10-072A-46D3-A266-C94C3E6B8E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2209800"/>
            <a:ext cx="7391400" cy="455033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A13E4EC8-0106-4A46-BFD8-25374FC12E2D}"/>
              </a:ext>
            </a:extLst>
          </p:cNvPr>
          <p:cNvSpPr txBox="1"/>
          <p:nvPr/>
        </p:nvSpPr>
        <p:spPr>
          <a:xfrm>
            <a:off x="381000" y="381000"/>
            <a:ext cx="2361159" cy="461665"/>
          </a:xfrm>
          <a:prstGeom prst="rect">
            <a:avLst/>
          </a:prstGeom>
          <a:noFill/>
        </p:spPr>
        <p:txBody>
          <a:bodyPr wrap="none" rtlCol="0">
            <a:spAutoFit/>
          </a:bodyPr>
          <a:lstStyle/>
          <a:p>
            <a:r>
              <a:rPr lang="en-US" sz="2400" b="1" dirty="0" err="1"/>
              <a:t>Elektronegativita</a:t>
            </a:r>
            <a:endParaRPr lang="cs-CZ" sz="2400" b="1" dirty="0"/>
          </a:p>
        </p:txBody>
      </p:sp>
      <p:pic>
        <p:nvPicPr>
          <p:cNvPr id="6" name="Obrázek 5">
            <a:extLst>
              <a:ext uri="{FF2B5EF4-FFF2-40B4-BE49-F238E27FC236}">
                <a16:creationId xmlns:a16="http://schemas.microsoft.com/office/drawing/2014/main" id="{029E6B10-AA13-409F-9FFB-411E90246E7F}"/>
              </a:ext>
            </a:extLst>
          </p:cNvPr>
          <p:cNvPicPr>
            <a:picLocks noChangeAspect="1"/>
          </p:cNvPicPr>
          <p:nvPr/>
        </p:nvPicPr>
        <p:blipFill>
          <a:blip r:embed="rId3"/>
          <a:stretch>
            <a:fillRect/>
          </a:stretch>
        </p:blipFill>
        <p:spPr>
          <a:xfrm>
            <a:off x="4203115" y="247936"/>
            <a:ext cx="4712285" cy="2038064"/>
          </a:xfrm>
          <a:prstGeom prst="rect">
            <a:avLst/>
          </a:prstGeom>
        </p:spPr>
      </p:pic>
      <p:sp>
        <p:nvSpPr>
          <p:cNvPr id="3" name="Kosoúhelník 2">
            <a:extLst>
              <a:ext uri="{FF2B5EF4-FFF2-40B4-BE49-F238E27FC236}">
                <a16:creationId xmlns:a16="http://schemas.microsoft.com/office/drawing/2014/main" id="{B4F8C0FF-CF1D-4C7F-B5F0-4AFB5C3F0810}"/>
              </a:ext>
            </a:extLst>
          </p:cNvPr>
          <p:cNvSpPr/>
          <p:nvPr/>
        </p:nvSpPr>
        <p:spPr>
          <a:xfrm rot="879188">
            <a:off x="2514142" y="3866708"/>
            <a:ext cx="1516366" cy="1277522"/>
          </a:xfrm>
          <a:prstGeom prst="parallelogram">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1062820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429803" y="228600"/>
            <a:ext cx="2895600" cy="609600"/>
          </a:xfrm>
        </p:spPr>
        <p:txBody>
          <a:bodyPr>
            <a:normAutofit/>
          </a:bodyPr>
          <a:lstStyle/>
          <a:p>
            <a:r>
              <a:rPr lang="en-US" sz="3200" b="1" dirty="0"/>
              <a:t>T</a:t>
            </a:r>
            <a:r>
              <a:rPr lang="cs-CZ" sz="3200" b="1" dirty="0"/>
              <a:t>r</a:t>
            </a:r>
            <a:r>
              <a:rPr lang="en-US" sz="3200" b="1" dirty="0" err="1"/>
              <a:t>i</a:t>
            </a:r>
            <a:r>
              <a:rPr lang="cs-CZ" sz="3200" b="1" dirty="0"/>
              <a:t>á</a:t>
            </a:r>
            <a:r>
              <a:rPr lang="en-US" sz="3200" b="1" dirty="0"/>
              <a:t>da </a:t>
            </a:r>
            <a:r>
              <a:rPr lang="cs-CZ" sz="3200" b="1" dirty="0"/>
              <a:t>železa</a:t>
            </a:r>
          </a:p>
        </p:txBody>
      </p:sp>
      <p:pic>
        <p:nvPicPr>
          <p:cNvPr id="2052" name="Picture 4" descr="3 Electronic Configuration of Iron, Cobalt and Nickel ...">
            <a:extLst>
              <a:ext uri="{FF2B5EF4-FFF2-40B4-BE49-F238E27FC236}">
                <a16:creationId xmlns:a16="http://schemas.microsoft.com/office/drawing/2014/main" id="{FE98A3A3-0BD8-43C0-BD20-F1C3043159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063" y="2801504"/>
            <a:ext cx="3613900" cy="851886"/>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C2FAA197-01F2-40B1-9FFD-78404C81C1E3}"/>
              </a:ext>
            </a:extLst>
          </p:cNvPr>
          <p:cNvPicPr>
            <a:picLocks noChangeAspect="1"/>
          </p:cNvPicPr>
          <p:nvPr/>
        </p:nvPicPr>
        <p:blipFill>
          <a:blip r:embed="rId3"/>
          <a:stretch>
            <a:fillRect/>
          </a:stretch>
        </p:blipFill>
        <p:spPr>
          <a:xfrm>
            <a:off x="4753900" y="2252349"/>
            <a:ext cx="3914863" cy="2122800"/>
          </a:xfrm>
          <a:prstGeom prst="rect">
            <a:avLst/>
          </a:prstGeom>
        </p:spPr>
      </p:pic>
      <p:pic>
        <p:nvPicPr>
          <p:cNvPr id="8" name="Obrázek 7">
            <a:extLst>
              <a:ext uri="{FF2B5EF4-FFF2-40B4-BE49-F238E27FC236}">
                <a16:creationId xmlns:a16="http://schemas.microsoft.com/office/drawing/2014/main" id="{6F1F120D-95E5-40F4-BE64-3C41A11A9CAD}"/>
              </a:ext>
            </a:extLst>
          </p:cNvPr>
          <p:cNvPicPr>
            <a:picLocks noChangeAspect="1"/>
          </p:cNvPicPr>
          <p:nvPr/>
        </p:nvPicPr>
        <p:blipFill>
          <a:blip r:embed="rId4"/>
          <a:stretch>
            <a:fillRect/>
          </a:stretch>
        </p:blipFill>
        <p:spPr>
          <a:xfrm>
            <a:off x="4607839" y="112713"/>
            <a:ext cx="4236125" cy="2028162"/>
          </a:xfrm>
          <a:prstGeom prst="rect">
            <a:avLst/>
          </a:prstGeom>
        </p:spPr>
      </p:pic>
      <p:sp>
        <p:nvSpPr>
          <p:cNvPr id="9" name="TextovéPole 8">
            <a:extLst>
              <a:ext uri="{FF2B5EF4-FFF2-40B4-BE49-F238E27FC236}">
                <a16:creationId xmlns:a16="http://schemas.microsoft.com/office/drawing/2014/main" id="{2BD797D5-00F6-4CF6-908B-BAD4E4EBC855}"/>
              </a:ext>
            </a:extLst>
          </p:cNvPr>
          <p:cNvSpPr txBox="1"/>
          <p:nvPr/>
        </p:nvSpPr>
        <p:spPr>
          <a:xfrm>
            <a:off x="914400" y="990600"/>
            <a:ext cx="1376339" cy="461665"/>
          </a:xfrm>
          <a:prstGeom prst="rect">
            <a:avLst/>
          </a:prstGeom>
          <a:noFill/>
        </p:spPr>
        <p:txBody>
          <a:bodyPr wrap="none" rtlCol="0">
            <a:spAutoFit/>
          </a:bodyPr>
          <a:lstStyle/>
          <a:p>
            <a:r>
              <a:rPr lang="cs-CZ" sz="2400" b="1" dirty="0" err="1"/>
              <a:t>Fe</a:t>
            </a:r>
            <a:r>
              <a:rPr lang="cs-CZ" sz="2400" b="1" dirty="0"/>
              <a:t>, Co, Ni</a:t>
            </a:r>
          </a:p>
        </p:txBody>
      </p:sp>
      <p:pic>
        <p:nvPicPr>
          <p:cNvPr id="2054" name="Picture 6" descr="Physical properties of nickel, cobalt and iron. | Download Table">
            <a:extLst>
              <a:ext uri="{FF2B5EF4-FFF2-40B4-BE49-F238E27FC236}">
                <a16:creationId xmlns:a16="http://schemas.microsoft.com/office/drawing/2014/main" id="{541B8779-0F7F-4C1D-A882-D875C6AE2A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7766" y="4572000"/>
            <a:ext cx="4983014" cy="1990342"/>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a:extLst>
              <a:ext uri="{FF2B5EF4-FFF2-40B4-BE49-F238E27FC236}">
                <a16:creationId xmlns:a16="http://schemas.microsoft.com/office/drawing/2014/main" id="{27F5613A-0B7E-4C53-930C-546D85E0CD0B}"/>
              </a:ext>
            </a:extLst>
          </p:cNvPr>
          <p:cNvPicPr>
            <a:picLocks noChangeAspect="1"/>
          </p:cNvPicPr>
          <p:nvPr/>
        </p:nvPicPr>
        <p:blipFill>
          <a:blip r:embed="rId6"/>
          <a:stretch>
            <a:fillRect/>
          </a:stretch>
        </p:blipFill>
        <p:spPr>
          <a:xfrm>
            <a:off x="252090" y="5126691"/>
            <a:ext cx="3520540" cy="1273996"/>
          </a:xfrm>
          <a:prstGeom prst="rect">
            <a:avLst/>
          </a:prstGeom>
        </p:spPr>
      </p:pic>
    </p:spTree>
    <p:extLst>
      <p:ext uri="{BB962C8B-B14F-4D97-AF65-F5344CB8AC3E}">
        <p14:creationId xmlns:p14="http://schemas.microsoft.com/office/powerpoint/2010/main" val="31008165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90500" y="397401"/>
            <a:ext cx="8763000" cy="6063198"/>
          </a:xfrm>
          <a:prstGeom prst="rect">
            <a:avLst/>
          </a:prstGeom>
        </p:spPr>
        <p:txBody>
          <a:bodyPr wrap="square">
            <a:spAutoFit/>
          </a:bodyPr>
          <a:lstStyle/>
          <a:p>
            <a:pPr algn="ctr"/>
            <a:r>
              <a:rPr lang="cs-CZ" sz="2800" b="1" dirty="0">
                <a:latin typeface="Arial" panose="020B0604020202020204" pitchFamily="34" charset="0"/>
                <a:cs typeface="Arial" panose="020B0604020202020204" pitchFamily="34" charset="0"/>
              </a:rPr>
              <a:t>Železo</a:t>
            </a:r>
            <a:r>
              <a:rPr lang="cs-CZ" sz="2800" dirty="0">
                <a:latin typeface="Arial" panose="020B0604020202020204" pitchFamily="34" charset="0"/>
                <a:cs typeface="Arial" panose="020B0604020202020204" pitchFamily="34" charset="0"/>
              </a:rPr>
              <a:t> </a:t>
            </a:r>
          </a:p>
          <a:p>
            <a:endParaRPr lang="cs-CZ" sz="2000" dirty="0"/>
          </a:p>
          <a:p>
            <a:pPr algn="just"/>
            <a:r>
              <a:rPr lang="cs-CZ" sz="2000" dirty="0">
                <a:latin typeface="Arial" panose="020B0604020202020204" pitchFamily="34" charset="0"/>
                <a:cs typeface="Arial" panose="020B0604020202020204" pitchFamily="34" charset="0"/>
              </a:rPr>
              <a:t>= šedobílý, lesklý, středně tvrdý, feromagnetický kov. Na suchém vzduchu je železo stálé, na vlhkém vzduchu se pokrývá vrstvou hydroxidu. Za vyšší teploty dobře reaguje s chlorem, fosforem a sírou. Má značnou afinitu ke křemíku a kyslíku. Jemně rozptýlené nebo houbovité železo je na vzduchu </a:t>
            </a:r>
            <a:r>
              <a:rPr lang="cs-CZ" sz="2000" u="sng" dirty="0" err="1">
                <a:latin typeface="Arial" panose="020B0604020202020204" pitchFamily="34" charset="0"/>
                <a:cs typeface="Arial" panose="020B0604020202020204" pitchFamily="34" charset="0"/>
              </a:rPr>
              <a:t>pyroforní</a:t>
            </a:r>
            <a:r>
              <a:rPr lang="cs-CZ" sz="2000" dirty="0">
                <a:latin typeface="Arial" panose="020B0604020202020204" pitchFamily="34" charset="0"/>
                <a:cs typeface="Arial" panose="020B0604020202020204" pitchFamily="34" charset="0"/>
              </a:rPr>
              <a:t>.</a:t>
            </a:r>
          </a:p>
          <a:p>
            <a:pPr algn="just"/>
            <a:r>
              <a:rPr lang="cs-CZ" sz="2000" dirty="0">
                <a:latin typeface="Arial" panose="020B0604020202020204" pitchFamily="34" charset="0"/>
                <a:cs typeface="Arial" panose="020B0604020202020204" pitchFamily="34" charset="0"/>
              </a:rPr>
              <a:t>Ve sloučeninách vystupuje železo </a:t>
            </a:r>
            <a:r>
              <a:rPr lang="cs-CZ" sz="2000" u="sng" dirty="0">
                <a:latin typeface="Arial" panose="020B0604020202020204" pitchFamily="34" charset="0"/>
                <a:cs typeface="Arial" panose="020B0604020202020204" pitchFamily="34" charset="0"/>
              </a:rPr>
              <a:t>téměř vždy jako dvojmocné a trojmocné</a:t>
            </a:r>
            <a:r>
              <a:rPr lang="cs-CZ" sz="2000" dirty="0">
                <a:latin typeface="Arial" panose="020B0604020202020204" pitchFamily="34" charset="0"/>
                <a:cs typeface="Arial" panose="020B0604020202020204" pitchFamily="34" charset="0"/>
              </a:rPr>
              <a:t>. Ze sloučenin </a:t>
            </a:r>
            <a:r>
              <a:rPr lang="cs-CZ" sz="2000" u="sng" dirty="0">
                <a:latin typeface="Arial" panose="020B0604020202020204" pitchFamily="34" charset="0"/>
                <a:cs typeface="Arial" panose="020B0604020202020204" pitchFamily="34" charset="0"/>
              </a:rPr>
              <a:t>jednomocného</a:t>
            </a:r>
            <a:r>
              <a:rPr lang="cs-CZ" sz="2000" dirty="0">
                <a:latin typeface="Arial" panose="020B0604020202020204" pitchFamily="34" charset="0"/>
                <a:cs typeface="Arial" panose="020B0604020202020204" pitchFamily="34" charset="0"/>
              </a:rPr>
              <a:t> železa je znám např. jodid železný </a:t>
            </a:r>
            <a:r>
              <a:rPr lang="cs-CZ" sz="2000" dirty="0" err="1">
                <a:latin typeface="Arial" panose="020B0604020202020204" pitchFamily="34" charset="0"/>
                <a:cs typeface="Arial" panose="020B0604020202020204" pitchFamily="34" charset="0"/>
              </a:rPr>
              <a:t>FeI</a:t>
            </a:r>
            <a:r>
              <a:rPr lang="cs-CZ" sz="2000" dirty="0">
                <a:latin typeface="Arial" panose="020B0604020202020204" pitchFamily="34" charset="0"/>
                <a:cs typeface="Arial" panose="020B0604020202020204" pitchFamily="34" charset="0"/>
              </a:rPr>
              <a:t>, čtyřmocné železo je známo ze </a:t>
            </a:r>
            <a:r>
              <a:rPr lang="cs-CZ" sz="2000" u="sng" dirty="0" err="1">
                <a:latin typeface="Arial" panose="020B0604020202020204" pitchFamily="34" charset="0"/>
                <a:cs typeface="Arial" panose="020B0604020202020204" pitchFamily="34" charset="0"/>
              </a:rPr>
              <a:t>železičitanů</a:t>
            </a:r>
            <a:r>
              <a:rPr lang="cs-CZ" sz="2000" dirty="0">
                <a:latin typeface="Arial" panose="020B0604020202020204" pitchFamily="34" charset="0"/>
                <a:cs typeface="Arial" panose="020B0604020202020204" pitchFamily="34" charset="0"/>
              </a:rPr>
              <a:t> [FeO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30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šestimocné železo se vyskytuje v sytě červených </a:t>
            </a:r>
            <a:r>
              <a:rPr lang="cs-CZ" sz="2000" u="sng" dirty="0" err="1">
                <a:latin typeface="Arial" panose="020B0604020202020204" pitchFamily="34" charset="0"/>
                <a:cs typeface="Arial" panose="020B0604020202020204" pitchFamily="34" charset="0"/>
              </a:rPr>
              <a:t>železanech</a:t>
            </a:r>
            <a:r>
              <a:rPr lang="cs-CZ" sz="2000" dirty="0">
                <a:latin typeface="Arial" panose="020B0604020202020204" pitchFamily="34" charset="0"/>
                <a:cs typeface="Arial" panose="020B0604020202020204" pitchFamily="34" charset="0"/>
              </a:rPr>
              <a:t> [FeO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V </a:t>
            </a:r>
            <a:r>
              <a:rPr lang="cs-CZ" sz="2000" u="sng" dirty="0">
                <a:latin typeface="Arial" panose="020B0604020202020204" pitchFamily="34" charset="0"/>
                <a:cs typeface="Arial" panose="020B0604020202020204" pitchFamily="34" charset="0"/>
              </a:rPr>
              <a:t>oxidačním stavu 0 </a:t>
            </a:r>
            <a:r>
              <a:rPr lang="cs-CZ" sz="2000" dirty="0">
                <a:latin typeface="Arial" panose="020B0604020202020204" pitchFamily="34" charset="0"/>
                <a:cs typeface="Arial" panose="020B0604020202020204" pitchFamily="34" charset="0"/>
              </a:rPr>
              <a:t>se železo vyskytuje např. v </a:t>
            </a:r>
            <a:r>
              <a:rPr lang="cs-CZ" sz="2000" dirty="0" err="1">
                <a:latin typeface="Arial" panose="020B0604020202020204" pitchFamily="34" charset="0"/>
                <a:cs typeface="Arial" panose="020B0604020202020204" pitchFamily="34" charset="0"/>
              </a:rPr>
              <a:t>pentakarbonylu</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Fe</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5</a:t>
            </a:r>
            <a:r>
              <a:rPr lang="cs-CZ" sz="2000" dirty="0">
                <a:latin typeface="Arial" panose="020B0604020202020204" pitchFamily="34" charset="0"/>
                <a:cs typeface="Arial" panose="020B0604020202020204" pitchFamily="34" charset="0"/>
              </a:rPr>
              <a:t>] nebo </a:t>
            </a:r>
            <a:r>
              <a:rPr lang="cs-CZ" sz="2000" dirty="0" err="1">
                <a:latin typeface="Arial" panose="020B0604020202020204" pitchFamily="34" charset="0"/>
                <a:cs typeface="Arial" panose="020B0604020202020204" pitchFamily="34" charset="0"/>
              </a:rPr>
              <a:t>teranitrosylu</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Fe</a:t>
            </a:r>
            <a:r>
              <a:rPr lang="cs-CZ" sz="2000" dirty="0">
                <a:latin typeface="Arial" panose="020B0604020202020204" pitchFamily="34" charset="0"/>
                <a:cs typeface="Arial" panose="020B0604020202020204" pitchFamily="34" charset="0"/>
              </a:rPr>
              <a:t>(NO)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V </a:t>
            </a:r>
            <a:r>
              <a:rPr lang="cs-CZ" sz="2000" dirty="0" err="1">
                <a:latin typeface="Arial" panose="020B0604020202020204" pitchFamily="34" charset="0"/>
                <a:cs typeface="Arial" panose="020B0604020202020204" pitchFamily="34" charset="0"/>
              </a:rPr>
              <a:t>tetrakyrbonylferridu</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disodném</a:t>
            </a:r>
            <a:r>
              <a:rPr lang="cs-CZ" sz="2000" dirty="0">
                <a:latin typeface="Arial" panose="020B0604020202020204" pitchFamily="34" charset="0"/>
                <a:cs typeface="Arial" panose="020B0604020202020204" pitchFamily="34" charset="0"/>
              </a:rPr>
              <a:t>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Fe</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se vyskytuje i v záporném </a:t>
            </a:r>
            <a:r>
              <a:rPr lang="cs-CZ" sz="2000" u="sng" dirty="0">
                <a:latin typeface="Arial" panose="020B0604020202020204" pitchFamily="34" charset="0"/>
                <a:cs typeface="Arial" panose="020B0604020202020204" pitchFamily="34" charset="0"/>
              </a:rPr>
              <a:t>oxidačním stavu -II</a:t>
            </a:r>
            <a:r>
              <a:rPr lang="cs-CZ" sz="2000" dirty="0">
                <a:latin typeface="Arial" panose="020B0604020202020204" pitchFamily="34" charset="0"/>
                <a:cs typeface="Arial" panose="020B0604020202020204" pitchFamily="34" charset="0"/>
              </a:rPr>
              <a:t>.</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Ve zředěných kyselinách se železo dobře rozpouští za vzniku vodíku a železnaté soli:</a:t>
            </a:r>
          </a:p>
          <a:p>
            <a:pPr algn="ctr"/>
            <a:r>
              <a:rPr lang="cs-CZ" sz="2000" dirty="0" err="1">
                <a:latin typeface="Arial" panose="020B0604020202020204" pitchFamily="34" charset="0"/>
                <a:cs typeface="Arial" panose="020B0604020202020204" pitchFamily="34" charset="0"/>
              </a:rPr>
              <a:t>Fe</a:t>
            </a:r>
            <a:r>
              <a:rPr lang="cs-CZ" sz="2000" dirty="0">
                <a:latin typeface="Arial" panose="020B0604020202020204" pitchFamily="34" charset="0"/>
                <a:cs typeface="Arial" panose="020B0604020202020204" pitchFamily="34" charset="0"/>
              </a:rPr>
              <a:t> + 2HCl → FeCl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err="1">
                <a:latin typeface="Arial" panose="020B0604020202020204" pitchFamily="34" charset="0"/>
                <a:cs typeface="Arial" panose="020B0604020202020204" pitchFamily="34" charset="0"/>
              </a:rPr>
              <a:t>Fe</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FeSO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04559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2126" y="3575138"/>
            <a:ext cx="8839200" cy="3170099"/>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Reakcí železa s alkalickými oxidačními taveninami vznikají při teplotě 400°C alkalické </a:t>
            </a:r>
            <a:r>
              <a:rPr lang="cs-CZ" sz="2000" b="1" i="1" dirty="0" err="1">
                <a:latin typeface="Arial" panose="020B0604020202020204" pitchFamily="34" charset="0"/>
                <a:cs typeface="Arial" panose="020B0604020202020204" pitchFamily="34" charset="0"/>
              </a:rPr>
              <a:t>železany</a:t>
            </a:r>
            <a:r>
              <a:rPr lang="cs-CZ" sz="2000" b="1" i="1"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a:t>
            </a:r>
            <a:r>
              <a:rPr lang="cs-CZ" sz="2000" i="1" dirty="0" err="1">
                <a:latin typeface="Arial" panose="020B0604020202020204" pitchFamily="34" charset="0"/>
                <a:cs typeface="Arial" panose="020B0604020202020204" pitchFamily="34" charset="0"/>
              </a:rPr>
              <a:t>feráty</a:t>
            </a:r>
            <a:r>
              <a:rPr lang="cs-CZ" sz="2000" i="1"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a:t>
            </a:r>
          </a:p>
          <a:p>
            <a:pPr algn="ctr"/>
            <a:r>
              <a:rPr lang="cs-CZ" sz="2000" dirty="0" err="1">
                <a:latin typeface="Arial" panose="020B0604020202020204" pitchFamily="34" charset="0"/>
                <a:cs typeface="Arial" panose="020B0604020202020204" pitchFamily="34" charset="0"/>
              </a:rPr>
              <a:t>Fe</a:t>
            </a:r>
            <a:r>
              <a:rPr lang="cs-CZ" sz="2000" dirty="0">
                <a:latin typeface="Arial" panose="020B0604020202020204" pitchFamily="34" charset="0"/>
                <a:cs typeface="Arial" panose="020B0604020202020204" pitchFamily="34" charset="0"/>
              </a:rPr>
              <a:t> + 2KOH + 3KNO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K</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FeO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+ 3KNO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a:r>
              <a:rPr lang="cs-CZ" sz="2000" dirty="0" err="1">
                <a:latin typeface="Arial" panose="020B0604020202020204" pitchFamily="34" charset="0"/>
                <a:cs typeface="Arial" panose="020B0604020202020204" pitchFamily="34" charset="0"/>
              </a:rPr>
              <a:t>Železany</a:t>
            </a:r>
            <a:r>
              <a:rPr lang="cs-CZ" sz="2000" dirty="0">
                <a:latin typeface="Arial" panose="020B0604020202020204" pitchFamily="34" charset="0"/>
                <a:cs typeface="Arial" panose="020B0604020202020204" pitchFamily="34" charset="0"/>
              </a:rPr>
              <a:t> jsou stabilní pouze v alkalických roztocích nebo jako pevné látky, v neutrálních či kyselých roztocích se </a:t>
            </a:r>
            <a:r>
              <a:rPr lang="cs-CZ" sz="2000" dirty="0" err="1">
                <a:latin typeface="Arial" panose="020B0604020202020204" pitchFamily="34" charset="0"/>
                <a:cs typeface="Arial" panose="020B0604020202020204" pitchFamily="34" charset="0"/>
              </a:rPr>
              <a:t>železany</a:t>
            </a:r>
            <a:r>
              <a:rPr lang="cs-CZ" sz="2000" dirty="0">
                <a:latin typeface="Arial" panose="020B0604020202020204" pitchFamily="34" charset="0"/>
                <a:cs typeface="Arial" panose="020B0604020202020204" pitchFamily="34" charset="0"/>
              </a:rPr>
              <a:t> snadno redukují a působí jako </a:t>
            </a:r>
            <a:r>
              <a:rPr lang="cs-CZ" sz="2000" u="sng" dirty="0">
                <a:latin typeface="Arial" panose="020B0604020202020204" pitchFamily="34" charset="0"/>
                <a:cs typeface="Arial" panose="020B0604020202020204" pitchFamily="34" charset="0"/>
              </a:rPr>
              <a:t>velmi silná oxidační činidla</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Železany</a:t>
            </a:r>
            <a:r>
              <a:rPr lang="cs-CZ" sz="2000" dirty="0">
                <a:latin typeface="Arial" panose="020B0604020202020204" pitchFamily="34" charset="0"/>
                <a:cs typeface="Arial" panose="020B0604020202020204" pitchFamily="34" charset="0"/>
              </a:rPr>
              <a:t> se připravují oxidací železitých solí chlorem, bromem nebo jiným silným oxidačním činidlem v alkalickém prostředí:</a:t>
            </a:r>
          </a:p>
          <a:p>
            <a:pPr algn="ctr"/>
            <a:r>
              <a:rPr lang="cs-CZ" sz="2000" dirty="0">
                <a:latin typeface="Arial" panose="020B0604020202020204" pitchFamily="34" charset="0"/>
                <a:cs typeface="Arial" panose="020B0604020202020204" pitchFamily="34" charset="0"/>
              </a:rPr>
              <a:t>2FeCl</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+ 16KOH → 2K</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FeO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+ 12KCl + 8H</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Fe</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+ 3KNO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+ 4KOH → 2K</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FeO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+ 3KNO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p:txBody>
      </p:sp>
      <p:sp>
        <p:nvSpPr>
          <p:cNvPr id="6" name="TextovéPole 5">
            <a:extLst>
              <a:ext uri="{FF2B5EF4-FFF2-40B4-BE49-F238E27FC236}">
                <a16:creationId xmlns:a16="http://schemas.microsoft.com/office/drawing/2014/main" id="{7649EAEC-5DEE-4A48-B224-A267B8FEB68D}"/>
              </a:ext>
            </a:extLst>
          </p:cNvPr>
          <p:cNvSpPr txBox="1"/>
          <p:nvPr/>
        </p:nvSpPr>
        <p:spPr>
          <a:xfrm>
            <a:off x="152400" y="123894"/>
            <a:ext cx="8839200" cy="3170099"/>
          </a:xfrm>
          <a:prstGeom prst="rect">
            <a:avLst/>
          </a:prstGeom>
          <a:noFill/>
        </p:spPr>
        <p:txBody>
          <a:bodyPr wrap="square">
            <a:spAutoFit/>
          </a:bodyPr>
          <a:lstStyle/>
          <a:p>
            <a:pPr algn="just"/>
            <a:r>
              <a:rPr lang="cs-CZ" sz="2000" dirty="0">
                <a:latin typeface="Arial" panose="020B0604020202020204" pitchFamily="34" charset="0"/>
                <a:cs typeface="Arial" panose="020B0604020202020204" pitchFamily="34" charset="0"/>
              </a:rPr>
              <a:t>V koncentrované kyselině sírové a studené zředěné kyselině dusičné reaguje za vzniku železnaté soli bez vývoje vodíku, v koncentrované kyselině dusičné je díky pasivaci nerozpustné:</a:t>
            </a:r>
          </a:p>
          <a:p>
            <a:pPr algn="ctr"/>
            <a:r>
              <a:rPr lang="cs-CZ" sz="2000" dirty="0" err="1">
                <a:latin typeface="Arial" panose="020B0604020202020204" pitchFamily="34" charset="0"/>
                <a:cs typeface="Arial" panose="020B0604020202020204" pitchFamily="34" charset="0"/>
              </a:rPr>
              <a:t>Fe</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FeSO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SO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4Fe + 10HNO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4Fe(NO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NH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a:r>
              <a:rPr lang="cs-CZ" sz="2000" dirty="0">
                <a:latin typeface="Arial" panose="020B0604020202020204" pitchFamily="34" charset="0"/>
                <a:cs typeface="Arial" panose="020B0604020202020204" pitchFamily="34" charset="0"/>
              </a:rPr>
              <a:t>Se zředěnou horkou kyselinou dusičnou reaguje za vzniku železité soli, s extrémně zředěnou studenou kyselinou dusičnou reaguje za vzniku železnaté soli a vývoje elementárního dusíku:</a:t>
            </a:r>
          </a:p>
          <a:p>
            <a:pPr algn="ctr"/>
            <a:r>
              <a:rPr lang="cs-CZ" sz="2000" dirty="0" err="1">
                <a:latin typeface="Arial" panose="020B0604020202020204" pitchFamily="34" charset="0"/>
                <a:cs typeface="Arial" panose="020B0604020202020204" pitchFamily="34" charset="0"/>
              </a:rPr>
              <a:t>Fe</a:t>
            </a:r>
            <a:r>
              <a:rPr lang="cs-CZ" sz="2000" dirty="0">
                <a:latin typeface="Arial" panose="020B0604020202020204" pitchFamily="34" charset="0"/>
                <a:cs typeface="Arial" panose="020B0604020202020204" pitchFamily="34" charset="0"/>
              </a:rPr>
              <a:t> + 4HNO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Fe</a:t>
            </a:r>
            <a:r>
              <a:rPr lang="cs-CZ" sz="2000" dirty="0">
                <a:latin typeface="Arial" panose="020B0604020202020204" pitchFamily="34" charset="0"/>
                <a:cs typeface="Arial" panose="020B0604020202020204" pitchFamily="34" charset="0"/>
              </a:rPr>
              <a:t>(NO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NO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5Fe + 12HNO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5Fe(NO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+ 6H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p:txBody>
      </p:sp>
    </p:spTree>
    <p:extLst>
      <p:ext uri="{BB962C8B-B14F-4D97-AF65-F5344CB8AC3E}">
        <p14:creationId xmlns:p14="http://schemas.microsoft.com/office/powerpoint/2010/main" val="39639379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3429856"/>
            <a:ext cx="8839200" cy="2554545"/>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Reakcí </a:t>
            </a:r>
            <a:r>
              <a:rPr lang="cs-CZ" sz="2000" dirty="0" err="1">
                <a:latin typeface="Arial" panose="020B0604020202020204" pitchFamily="34" charset="0"/>
                <a:cs typeface="Arial" panose="020B0604020202020204" pitchFamily="34" charset="0"/>
              </a:rPr>
              <a:t>železanů</a:t>
            </a:r>
            <a:r>
              <a:rPr lang="cs-CZ" sz="2000" dirty="0">
                <a:latin typeface="Arial" panose="020B0604020202020204" pitchFamily="34" charset="0"/>
                <a:cs typeface="Arial" panose="020B0604020202020204" pitchFamily="34" charset="0"/>
              </a:rPr>
              <a:t> s hydroxidy alkalických kovů je možné připravit nestabilní </a:t>
            </a:r>
            <a:r>
              <a:rPr lang="cs-CZ" sz="2000" b="1" i="1" dirty="0" err="1">
                <a:latin typeface="Arial" panose="020B0604020202020204" pitchFamily="34" charset="0"/>
                <a:cs typeface="Arial" panose="020B0604020202020204" pitchFamily="34" charset="0"/>
              </a:rPr>
              <a:t>železičitany</a:t>
            </a:r>
            <a:r>
              <a:rPr lang="cs-CZ" sz="2000" dirty="0">
                <a:latin typeface="Arial" panose="020B0604020202020204" pitchFamily="34" charset="0"/>
                <a:cs typeface="Arial" panose="020B0604020202020204" pitchFamily="34" charset="0"/>
              </a:rPr>
              <a:t>:</a:t>
            </a:r>
          </a:p>
          <a:p>
            <a:pPr algn="ctr"/>
            <a:r>
              <a:rPr lang="cs-CZ" sz="2000" dirty="0">
                <a:latin typeface="Arial" panose="020B0604020202020204" pitchFamily="34" charset="0"/>
                <a:cs typeface="Arial" panose="020B0604020202020204" pitchFamily="34" charset="0"/>
              </a:rPr>
              <a:t>2K</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FeO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+ 4KOH → 2K</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FeO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O</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Reakcí oxidu železitého Fe</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 oxidem draselným K</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je možné připravit nestabilní </a:t>
            </a:r>
            <a:r>
              <a:rPr lang="cs-CZ" sz="2000" dirty="0" err="1">
                <a:latin typeface="Arial" panose="020B0604020202020204" pitchFamily="34" charset="0"/>
                <a:cs typeface="Arial" panose="020B0604020202020204" pitchFamily="34" charset="0"/>
              </a:rPr>
              <a:t>železičnan</a:t>
            </a:r>
            <a:r>
              <a:rPr lang="cs-CZ" sz="2000" dirty="0">
                <a:latin typeface="Arial" panose="020B0604020202020204" pitchFamily="34" charset="0"/>
                <a:cs typeface="Arial" panose="020B0604020202020204" pitchFamily="34" charset="0"/>
              </a:rPr>
              <a:t> draselný K</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FeO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což je jedna z mála známých sloučenin železa v oxidačním stupni V. Reakce probíhá při teplotě 450 °C za přístupu kyslíku:</a:t>
            </a:r>
          </a:p>
          <a:p>
            <a:pPr algn="ctr"/>
            <a:r>
              <a:rPr lang="cs-CZ" sz="2000" dirty="0">
                <a:latin typeface="Arial" panose="020B0604020202020204" pitchFamily="34" charset="0"/>
                <a:cs typeface="Arial" panose="020B0604020202020204" pitchFamily="34" charset="0"/>
              </a:rPr>
              <a:t>Fe</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+ 3K</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2K</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FeO</a:t>
            </a:r>
            <a:r>
              <a:rPr lang="cs-CZ" sz="2000" baseline="-25000" dirty="0">
                <a:latin typeface="Arial" panose="020B0604020202020204" pitchFamily="34" charset="0"/>
                <a:cs typeface="Arial" panose="020B0604020202020204" pitchFamily="34" charset="0"/>
              </a:rPr>
              <a:t>4</a:t>
            </a:r>
            <a:endParaRPr lang="cs-CZ" sz="2000" dirty="0">
              <a:latin typeface="Arial" panose="020B0604020202020204" pitchFamily="34" charset="0"/>
              <a:cs typeface="Arial" panose="020B0604020202020204" pitchFamily="34" charset="0"/>
            </a:endParaRPr>
          </a:p>
        </p:txBody>
      </p:sp>
      <p:pic>
        <p:nvPicPr>
          <p:cNvPr id="4" name="Picture 2" descr="Ferrate(VI) - Wikipedia">
            <a:extLst>
              <a:ext uri="{FF2B5EF4-FFF2-40B4-BE49-F238E27FC236}">
                <a16:creationId xmlns:a16="http://schemas.microsoft.com/office/drawing/2014/main" id="{4621A40F-5713-422D-8E2D-025542A3589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685800"/>
            <a:ext cx="1323695" cy="11252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2C0B30E-ED37-41E1-B4B4-88AC0B1003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87" y="334009"/>
            <a:ext cx="6156613"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492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28600" y="152400"/>
            <a:ext cx="8763000" cy="3785652"/>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Železo je druhý nejrozšířenější kov a čtvrtý nejrozšířenější prvek. V zemské kůře se vyskytuje pouze ve formě sloučenin, průměrný obsah železa v zemské kůře je 4,2 % hmot. V přírodě se železo vzácně nachází jako ryzí kov, nejdůležitější železné rudy jsou</a:t>
            </a:r>
          </a:p>
          <a:p>
            <a:pPr algn="just"/>
            <a:r>
              <a:rPr lang="cs-CZ" sz="2000" b="1" dirty="0">
                <a:latin typeface="Arial" panose="020B0604020202020204" pitchFamily="34" charset="0"/>
                <a:cs typeface="Arial" panose="020B0604020202020204" pitchFamily="34" charset="0"/>
              </a:rPr>
              <a:t>  magnetit</a:t>
            </a:r>
            <a:r>
              <a:rPr lang="cs-CZ" sz="2000" dirty="0">
                <a:latin typeface="Arial" panose="020B0604020202020204" pitchFamily="34" charset="0"/>
                <a:cs typeface="Arial" panose="020B0604020202020204" pitchFamily="34" charset="0"/>
              </a:rPr>
              <a:t> (magnetovec) Fe</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obsah železa 72 % </a:t>
            </a:r>
          </a:p>
          <a:p>
            <a:pPr algn="just"/>
            <a:r>
              <a:rPr lang="cs-CZ" sz="2000" b="1" dirty="0">
                <a:latin typeface="Arial" panose="020B0604020202020204" pitchFamily="34" charset="0"/>
                <a:cs typeface="Arial" panose="020B0604020202020204" pitchFamily="34" charset="0"/>
              </a:rPr>
              <a:t>  hematit</a:t>
            </a:r>
            <a:r>
              <a:rPr lang="cs-CZ" sz="2000" dirty="0">
                <a:latin typeface="Arial" panose="020B0604020202020204" pitchFamily="34" charset="0"/>
                <a:cs typeface="Arial" panose="020B0604020202020204" pitchFamily="34" charset="0"/>
              </a:rPr>
              <a:t> (krevel) Fe</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- 70 % </a:t>
            </a:r>
            <a:r>
              <a:rPr lang="cs-CZ" sz="2000" dirty="0" err="1">
                <a:latin typeface="Arial" panose="020B0604020202020204" pitchFamily="34" charset="0"/>
                <a:cs typeface="Arial" panose="020B0604020202020204" pitchFamily="34" charset="0"/>
              </a:rPr>
              <a:t>Fe</a:t>
            </a:r>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  goethit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FeO</a:t>
            </a:r>
            <a:r>
              <a:rPr lang="cs-CZ" sz="2000" dirty="0">
                <a:latin typeface="Arial" panose="020B0604020202020204" pitchFamily="34" charset="0"/>
                <a:cs typeface="Arial" panose="020B0604020202020204" pitchFamily="34" charset="0"/>
              </a:rPr>
              <a:t>(OH) - 63 % </a:t>
            </a:r>
            <a:r>
              <a:rPr lang="cs-CZ" sz="2000" dirty="0" err="1">
                <a:latin typeface="Arial" panose="020B0604020202020204" pitchFamily="34" charset="0"/>
                <a:cs typeface="Arial" panose="020B0604020202020204" pitchFamily="34" charset="0"/>
              </a:rPr>
              <a:t>Fe</a:t>
            </a:r>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  pyrhotin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FeS</a:t>
            </a:r>
            <a:r>
              <a:rPr lang="cs-CZ" sz="2000" dirty="0">
                <a:latin typeface="Arial" panose="020B0604020202020204" pitchFamily="34" charset="0"/>
                <a:cs typeface="Arial" panose="020B0604020202020204" pitchFamily="34" charset="0"/>
              </a:rPr>
              <a:t> - 63 % </a:t>
            </a:r>
            <a:r>
              <a:rPr lang="cs-CZ" sz="2000" dirty="0" err="1">
                <a:latin typeface="Arial" panose="020B0604020202020204" pitchFamily="34" charset="0"/>
                <a:cs typeface="Arial" panose="020B0604020202020204" pitchFamily="34" charset="0"/>
              </a:rPr>
              <a:t>Fe</a:t>
            </a:r>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  limonit</a:t>
            </a:r>
            <a:r>
              <a:rPr lang="cs-CZ" sz="2000" dirty="0">
                <a:latin typeface="Arial" panose="020B0604020202020204" pitchFamily="34" charset="0"/>
                <a:cs typeface="Arial" panose="020B0604020202020204" pitchFamily="34" charset="0"/>
              </a:rPr>
              <a:t> (hnědel) Fe</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- 52 až 62 % </a:t>
            </a:r>
            <a:r>
              <a:rPr lang="cs-CZ" sz="2000" dirty="0" err="1">
                <a:latin typeface="Arial" panose="020B0604020202020204" pitchFamily="34" charset="0"/>
                <a:cs typeface="Arial" panose="020B0604020202020204" pitchFamily="34" charset="0"/>
              </a:rPr>
              <a:t>Fe</a:t>
            </a:r>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favalit</a:t>
            </a:r>
            <a:r>
              <a:rPr lang="cs-CZ" sz="2000" dirty="0">
                <a:latin typeface="Arial" panose="020B0604020202020204" pitchFamily="34" charset="0"/>
                <a:cs typeface="Arial" panose="020B0604020202020204" pitchFamily="34" charset="0"/>
              </a:rPr>
              <a:t> Fe</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SiO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- 55 % </a:t>
            </a:r>
            <a:r>
              <a:rPr lang="cs-CZ" sz="2000" dirty="0" err="1">
                <a:latin typeface="Arial" panose="020B0604020202020204" pitchFamily="34" charset="0"/>
                <a:cs typeface="Arial" panose="020B0604020202020204" pitchFamily="34" charset="0"/>
              </a:rPr>
              <a:t>Fe</a:t>
            </a:r>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  siderit</a:t>
            </a:r>
            <a:r>
              <a:rPr lang="cs-CZ" sz="2000" dirty="0">
                <a:latin typeface="Arial" panose="020B0604020202020204" pitchFamily="34" charset="0"/>
                <a:cs typeface="Arial" panose="020B0604020202020204" pitchFamily="34" charset="0"/>
              </a:rPr>
              <a:t> (ocelek) FeCO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- 48 % </a:t>
            </a:r>
            <a:r>
              <a:rPr lang="cs-CZ" sz="2000" dirty="0" err="1">
                <a:latin typeface="Arial" panose="020B0604020202020204" pitchFamily="34" charset="0"/>
                <a:cs typeface="Arial" panose="020B0604020202020204" pitchFamily="34" charset="0"/>
              </a:rPr>
              <a:t>Fe</a:t>
            </a:r>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  pyrit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markasit</a:t>
            </a:r>
            <a:r>
              <a:rPr lang="cs-CZ" sz="2000" dirty="0">
                <a:latin typeface="Arial" panose="020B0604020202020204" pitchFamily="34" charset="0"/>
                <a:cs typeface="Arial" panose="020B0604020202020204" pitchFamily="34" charset="0"/>
              </a:rPr>
              <a:t>) FeS</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- 46 % </a:t>
            </a:r>
            <a:r>
              <a:rPr lang="cs-CZ" sz="2000" dirty="0" err="1">
                <a:latin typeface="Arial" panose="020B0604020202020204" pitchFamily="34" charset="0"/>
                <a:cs typeface="Arial" panose="020B0604020202020204" pitchFamily="34" charset="0"/>
              </a:rPr>
              <a:t>Fe</a:t>
            </a:r>
            <a:endParaRPr lang="cs-CZ" sz="2000" dirty="0">
              <a:latin typeface="Arial" panose="020B0604020202020204" pitchFamily="34" charset="0"/>
              <a:cs typeface="Arial" panose="020B0604020202020204" pitchFamily="34" charset="0"/>
            </a:endParaRPr>
          </a:p>
        </p:txBody>
      </p:sp>
      <p:pic>
        <p:nvPicPr>
          <p:cNvPr id="3074" name="Picture 2" descr="Magnetite - Wikipedia">
            <a:extLst>
              <a:ext uri="{FF2B5EF4-FFF2-40B4-BE49-F238E27FC236}">
                <a16:creationId xmlns:a16="http://schemas.microsoft.com/office/drawing/2014/main" id="{116356EB-87CF-40AA-AE2A-4E19AE037E0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101" y="4459690"/>
            <a:ext cx="1390841" cy="1419225"/>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C2ED656F-EE4F-470B-B05D-25785AEF0F41}"/>
              </a:ext>
            </a:extLst>
          </p:cNvPr>
          <p:cNvPicPr>
            <a:picLocks noChangeAspect="1"/>
          </p:cNvPicPr>
          <p:nvPr/>
        </p:nvPicPr>
        <p:blipFill>
          <a:blip r:embed="rId3"/>
          <a:stretch>
            <a:fillRect/>
          </a:stretch>
        </p:blipFill>
        <p:spPr>
          <a:xfrm>
            <a:off x="3630728" y="4528008"/>
            <a:ext cx="1557299" cy="1354173"/>
          </a:xfrm>
          <a:prstGeom prst="rect">
            <a:avLst/>
          </a:prstGeom>
        </p:spPr>
      </p:pic>
      <p:pic>
        <p:nvPicPr>
          <p:cNvPr id="3080" name="Picture 8" descr="Specimen Of Limonite Rock Photograph by Adam Hart-davis ...">
            <a:extLst>
              <a:ext uri="{FF2B5EF4-FFF2-40B4-BE49-F238E27FC236}">
                <a16:creationId xmlns:a16="http://schemas.microsoft.com/office/drawing/2014/main" id="{41C44AA5-E45E-4C6A-A911-9E1F570B2D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0478" y="4515009"/>
            <a:ext cx="2000250" cy="1380173"/>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C36684EE-B052-4F17-82C0-E010F5DECD4A}"/>
              </a:ext>
            </a:extLst>
          </p:cNvPr>
          <p:cNvPicPr>
            <a:picLocks noChangeAspect="1"/>
          </p:cNvPicPr>
          <p:nvPr/>
        </p:nvPicPr>
        <p:blipFill>
          <a:blip r:embed="rId5"/>
          <a:stretch>
            <a:fillRect/>
          </a:stretch>
        </p:blipFill>
        <p:spPr>
          <a:xfrm>
            <a:off x="7161522" y="4779159"/>
            <a:ext cx="1901240" cy="1242477"/>
          </a:xfrm>
          <a:prstGeom prst="rect">
            <a:avLst/>
          </a:prstGeom>
        </p:spPr>
      </p:pic>
      <p:pic>
        <p:nvPicPr>
          <p:cNvPr id="8" name="Obrázek 7">
            <a:extLst>
              <a:ext uri="{FF2B5EF4-FFF2-40B4-BE49-F238E27FC236}">
                <a16:creationId xmlns:a16="http://schemas.microsoft.com/office/drawing/2014/main" id="{391BF7AD-8252-475B-BF3F-6253F5D6E20D}"/>
              </a:ext>
            </a:extLst>
          </p:cNvPr>
          <p:cNvPicPr>
            <a:picLocks noChangeAspect="1"/>
          </p:cNvPicPr>
          <p:nvPr/>
        </p:nvPicPr>
        <p:blipFill>
          <a:blip r:embed="rId6"/>
          <a:stretch>
            <a:fillRect/>
          </a:stretch>
        </p:blipFill>
        <p:spPr>
          <a:xfrm>
            <a:off x="5275570" y="3379521"/>
            <a:ext cx="1557299" cy="1236678"/>
          </a:xfrm>
          <a:prstGeom prst="rect">
            <a:avLst/>
          </a:prstGeom>
        </p:spPr>
      </p:pic>
      <p:sp>
        <p:nvSpPr>
          <p:cNvPr id="14" name="TextovéPole 13">
            <a:extLst>
              <a:ext uri="{FF2B5EF4-FFF2-40B4-BE49-F238E27FC236}">
                <a16:creationId xmlns:a16="http://schemas.microsoft.com/office/drawing/2014/main" id="{B2F06278-E3B8-4F39-8573-0E323DFB80DA}"/>
              </a:ext>
            </a:extLst>
          </p:cNvPr>
          <p:cNvSpPr txBox="1"/>
          <p:nvPr/>
        </p:nvSpPr>
        <p:spPr>
          <a:xfrm>
            <a:off x="168101" y="6042184"/>
            <a:ext cx="1203499" cy="338554"/>
          </a:xfrm>
          <a:prstGeom prst="rect">
            <a:avLst/>
          </a:prstGeom>
          <a:noFill/>
        </p:spPr>
        <p:txBody>
          <a:bodyPr wrap="square">
            <a:spAutoFit/>
          </a:bodyPr>
          <a:lstStyle/>
          <a:p>
            <a:r>
              <a:rPr lang="cs-CZ" sz="1600" dirty="0">
                <a:latin typeface="Arial" panose="020B0604020202020204" pitchFamily="34" charset="0"/>
                <a:cs typeface="Arial" panose="020B0604020202020204" pitchFamily="34" charset="0"/>
              </a:rPr>
              <a:t>magnetit</a:t>
            </a:r>
            <a:endParaRPr lang="cs-CZ" sz="1600" dirty="0"/>
          </a:p>
        </p:txBody>
      </p:sp>
      <p:sp>
        <p:nvSpPr>
          <p:cNvPr id="16" name="TextovéPole 15">
            <a:extLst>
              <a:ext uri="{FF2B5EF4-FFF2-40B4-BE49-F238E27FC236}">
                <a16:creationId xmlns:a16="http://schemas.microsoft.com/office/drawing/2014/main" id="{DCD93D30-44D7-4C47-A21C-AF25B9B2821A}"/>
              </a:ext>
            </a:extLst>
          </p:cNvPr>
          <p:cNvSpPr txBox="1"/>
          <p:nvPr/>
        </p:nvSpPr>
        <p:spPr>
          <a:xfrm>
            <a:off x="7620000" y="6121032"/>
            <a:ext cx="1203499" cy="338554"/>
          </a:xfrm>
          <a:prstGeom prst="rect">
            <a:avLst/>
          </a:prstGeom>
          <a:noFill/>
        </p:spPr>
        <p:txBody>
          <a:bodyPr wrap="square">
            <a:spAutoFit/>
          </a:bodyPr>
          <a:lstStyle/>
          <a:p>
            <a:r>
              <a:rPr lang="cs-CZ" sz="1600" dirty="0">
                <a:latin typeface="Arial" panose="020B0604020202020204" pitchFamily="34" charset="0"/>
                <a:cs typeface="Arial" panose="020B0604020202020204" pitchFamily="34" charset="0"/>
              </a:rPr>
              <a:t>hematit </a:t>
            </a:r>
            <a:endParaRPr lang="cs-CZ" sz="1600" dirty="0"/>
          </a:p>
        </p:txBody>
      </p:sp>
      <p:sp>
        <p:nvSpPr>
          <p:cNvPr id="18" name="TextovéPole 17">
            <a:extLst>
              <a:ext uri="{FF2B5EF4-FFF2-40B4-BE49-F238E27FC236}">
                <a16:creationId xmlns:a16="http://schemas.microsoft.com/office/drawing/2014/main" id="{B3D577D3-D39E-41C9-B6AF-49FDB9590117}"/>
              </a:ext>
            </a:extLst>
          </p:cNvPr>
          <p:cNvSpPr txBox="1"/>
          <p:nvPr/>
        </p:nvSpPr>
        <p:spPr>
          <a:xfrm>
            <a:off x="2198387" y="5964031"/>
            <a:ext cx="1139764" cy="338554"/>
          </a:xfrm>
          <a:prstGeom prst="rect">
            <a:avLst/>
          </a:prstGeom>
          <a:noFill/>
        </p:spPr>
        <p:txBody>
          <a:bodyPr wrap="square">
            <a:spAutoFit/>
          </a:bodyPr>
          <a:lstStyle/>
          <a:p>
            <a:r>
              <a:rPr lang="cs-CZ" sz="1600" dirty="0">
                <a:latin typeface="Arial" panose="020B0604020202020204" pitchFamily="34" charset="0"/>
                <a:cs typeface="Arial" panose="020B0604020202020204" pitchFamily="34" charset="0"/>
              </a:rPr>
              <a:t>limonit </a:t>
            </a:r>
            <a:endParaRPr lang="cs-CZ" sz="1600" dirty="0"/>
          </a:p>
        </p:txBody>
      </p:sp>
      <p:sp>
        <p:nvSpPr>
          <p:cNvPr id="20" name="TextovéPole 19">
            <a:extLst>
              <a:ext uri="{FF2B5EF4-FFF2-40B4-BE49-F238E27FC236}">
                <a16:creationId xmlns:a16="http://schemas.microsoft.com/office/drawing/2014/main" id="{33C92BCB-5351-4299-976C-F0AF7ED3B7D0}"/>
              </a:ext>
            </a:extLst>
          </p:cNvPr>
          <p:cNvSpPr txBox="1"/>
          <p:nvPr/>
        </p:nvSpPr>
        <p:spPr>
          <a:xfrm>
            <a:off x="5733921" y="6133308"/>
            <a:ext cx="990600" cy="338554"/>
          </a:xfrm>
          <a:prstGeom prst="rect">
            <a:avLst/>
          </a:prstGeom>
          <a:noFill/>
        </p:spPr>
        <p:txBody>
          <a:bodyPr wrap="square">
            <a:spAutoFit/>
          </a:bodyPr>
          <a:lstStyle/>
          <a:p>
            <a:r>
              <a:rPr lang="cs-CZ" sz="1600" dirty="0">
                <a:latin typeface="Arial" panose="020B0604020202020204" pitchFamily="34" charset="0"/>
                <a:cs typeface="Arial" panose="020B0604020202020204" pitchFamily="34" charset="0"/>
              </a:rPr>
              <a:t>siderit</a:t>
            </a:r>
            <a:endParaRPr lang="cs-CZ" sz="1600" dirty="0"/>
          </a:p>
        </p:txBody>
      </p:sp>
      <p:sp>
        <p:nvSpPr>
          <p:cNvPr id="22" name="TextovéPole 21">
            <a:extLst>
              <a:ext uri="{FF2B5EF4-FFF2-40B4-BE49-F238E27FC236}">
                <a16:creationId xmlns:a16="http://schemas.microsoft.com/office/drawing/2014/main" id="{7478A40F-7961-4BD5-B703-5745A9706C5C}"/>
              </a:ext>
            </a:extLst>
          </p:cNvPr>
          <p:cNvSpPr txBox="1"/>
          <p:nvPr/>
        </p:nvSpPr>
        <p:spPr>
          <a:xfrm>
            <a:off x="4000242" y="5951755"/>
            <a:ext cx="838200" cy="338554"/>
          </a:xfrm>
          <a:prstGeom prst="rect">
            <a:avLst/>
          </a:prstGeom>
          <a:noFill/>
        </p:spPr>
        <p:txBody>
          <a:bodyPr wrap="square">
            <a:spAutoFit/>
          </a:bodyPr>
          <a:lstStyle/>
          <a:p>
            <a:r>
              <a:rPr lang="cs-CZ" sz="1600" dirty="0">
                <a:latin typeface="Arial" panose="020B0604020202020204" pitchFamily="34" charset="0"/>
                <a:cs typeface="Arial" panose="020B0604020202020204" pitchFamily="34" charset="0"/>
              </a:rPr>
              <a:t>pyrit</a:t>
            </a:r>
            <a:endParaRPr lang="cs-CZ" sz="1600" dirty="0"/>
          </a:p>
        </p:txBody>
      </p:sp>
      <p:pic>
        <p:nvPicPr>
          <p:cNvPr id="17" name="Obrázek 16">
            <a:extLst>
              <a:ext uri="{FF2B5EF4-FFF2-40B4-BE49-F238E27FC236}">
                <a16:creationId xmlns:a16="http://schemas.microsoft.com/office/drawing/2014/main" id="{DCD1B9F3-7D27-4C73-A3C5-AE84FD409E63}"/>
              </a:ext>
            </a:extLst>
          </p:cNvPr>
          <p:cNvPicPr>
            <a:picLocks noChangeAspect="1"/>
          </p:cNvPicPr>
          <p:nvPr/>
        </p:nvPicPr>
        <p:blipFill>
          <a:blip r:embed="rId7"/>
          <a:stretch>
            <a:fillRect/>
          </a:stretch>
        </p:blipFill>
        <p:spPr>
          <a:xfrm>
            <a:off x="7128499" y="3357517"/>
            <a:ext cx="1871663" cy="1188318"/>
          </a:xfrm>
          <a:prstGeom prst="rect">
            <a:avLst/>
          </a:prstGeom>
        </p:spPr>
      </p:pic>
      <p:pic>
        <p:nvPicPr>
          <p:cNvPr id="21" name="Obrázek 20">
            <a:extLst>
              <a:ext uri="{FF2B5EF4-FFF2-40B4-BE49-F238E27FC236}">
                <a16:creationId xmlns:a16="http://schemas.microsoft.com/office/drawing/2014/main" id="{986C1583-F85A-4CCA-859A-57B35D5CB0C0}"/>
              </a:ext>
            </a:extLst>
          </p:cNvPr>
          <p:cNvPicPr>
            <a:picLocks noChangeAspect="1"/>
          </p:cNvPicPr>
          <p:nvPr/>
        </p:nvPicPr>
        <p:blipFill>
          <a:blip r:embed="rId8"/>
          <a:stretch>
            <a:fillRect/>
          </a:stretch>
        </p:blipFill>
        <p:spPr>
          <a:xfrm>
            <a:off x="5275355" y="4774684"/>
            <a:ext cx="1628693" cy="1246952"/>
          </a:xfrm>
          <a:prstGeom prst="rect">
            <a:avLst/>
          </a:prstGeom>
        </p:spPr>
      </p:pic>
    </p:spTree>
    <p:extLst>
      <p:ext uri="{BB962C8B-B14F-4D97-AF65-F5344CB8AC3E}">
        <p14:creationId xmlns:p14="http://schemas.microsoft.com/office/powerpoint/2010/main" val="1754216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37929630-1C92-45D2-A890-B09A8BFF27D9}"/>
              </a:ext>
            </a:extLst>
          </p:cNvPr>
          <p:cNvPicPr>
            <a:picLocks noChangeAspect="1"/>
          </p:cNvPicPr>
          <p:nvPr/>
        </p:nvPicPr>
        <p:blipFill>
          <a:blip r:embed="rId2"/>
          <a:stretch>
            <a:fillRect/>
          </a:stretch>
        </p:blipFill>
        <p:spPr>
          <a:xfrm>
            <a:off x="1828800" y="35960"/>
            <a:ext cx="4191000" cy="1776843"/>
          </a:xfrm>
          <a:prstGeom prst="rect">
            <a:avLst/>
          </a:prstGeom>
        </p:spPr>
      </p:pic>
      <p:pic>
        <p:nvPicPr>
          <p:cNvPr id="5" name="Obrázek 4">
            <a:extLst>
              <a:ext uri="{FF2B5EF4-FFF2-40B4-BE49-F238E27FC236}">
                <a16:creationId xmlns:a16="http://schemas.microsoft.com/office/drawing/2014/main" id="{0C346E43-8275-4AF2-861B-CB7BAA41E986}"/>
              </a:ext>
            </a:extLst>
          </p:cNvPr>
          <p:cNvPicPr>
            <a:picLocks noChangeAspect="1"/>
          </p:cNvPicPr>
          <p:nvPr/>
        </p:nvPicPr>
        <p:blipFill>
          <a:blip r:embed="rId3"/>
          <a:stretch>
            <a:fillRect/>
          </a:stretch>
        </p:blipFill>
        <p:spPr>
          <a:xfrm>
            <a:off x="381000" y="2007292"/>
            <a:ext cx="5791200" cy="4698308"/>
          </a:xfrm>
          <a:prstGeom prst="rect">
            <a:avLst/>
          </a:prstGeom>
        </p:spPr>
      </p:pic>
      <p:pic>
        <p:nvPicPr>
          <p:cNvPr id="8" name="Picture 2" descr="Zinc Sulfide (activated) : United Nuclear , Scientific ...">
            <a:extLst>
              <a:ext uri="{FF2B5EF4-FFF2-40B4-BE49-F238E27FC236}">
                <a16:creationId xmlns:a16="http://schemas.microsoft.com/office/drawing/2014/main" id="{42861361-49F6-46B6-9248-D4C86B9C88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4238751"/>
            <a:ext cx="2059161" cy="2305031"/>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253B6319-2EF9-4923-B07E-5F9BF24D1D6A}"/>
              </a:ext>
            </a:extLst>
          </p:cNvPr>
          <p:cNvPicPr>
            <a:picLocks noChangeAspect="1"/>
          </p:cNvPicPr>
          <p:nvPr/>
        </p:nvPicPr>
        <p:blipFill>
          <a:blip r:embed="rId5"/>
          <a:stretch>
            <a:fillRect/>
          </a:stretch>
        </p:blipFill>
        <p:spPr>
          <a:xfrm>
            <a:off x="6573749" y="533400"/>
            <a:ext cx="2059160" cy="3169910"/>
          </a:xfrm>
          <a:prstGeom prst="rect">
            <a:avLst/>
          </a:prstGeom>
        </p:spPr>
      </p:pic>
    </p:spTree>
    <p:extLst>
      <p:ext uri="{BB962C8B-B14F-4D97-AF65-F5344CB8AC3E}">
        <p14:creationId xmlns:p14="http://schemas.microsoft.com/office/powerpoint/2010/main" val="29173873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2614" y="5148639"/>
            <a:ext cx="8839200" cy="1600438"/>
          </a:xfrm>
          <a:prstGeom prst="rect">
            <a:avLst/>
          </a:prstGeom>
        </p:spPr>
        <p:txBody>
          <a:bodyPr wrap="square">
            <a:spAutoFit/>
          </a:bodyPr>
          <a:lstStyle/>
          <a:p>
            <a:pPr algn="just"/>
            <a:r>
              <a:rPr lang="cs-CZ" dirty="0">
                <a:latin typeface="Arial" panose="020B0604020202020204" pitchFamily="34" charset="0"/>
                <a:cs typeface="Arial" panose="020B0604020202020204" pitchFamily="34" charset="0"/>
              </a:rPr>
              <a:t>Surové železo (</a:t>
            </a:r>
            <a:r>
              <a:rPr lang="cs-CZ" u="sng" dirty="0">
                <a:latin typeface="Arial" panose="020B0604020202020204" pitchFamily="34" charset="0"/>
                <a:cs typeface="Arial" panose="020B0604020202020204" pitchFamily="34" charset="0"/>
              </a:rPr>
              <a:t>litina</a:t>
            </a:r>
            <a:r>
              <a:rPr lang="cs-CZ" dirty="0">
                <a:latin typeface="Arial" panose="020B0604020202020204" pitchFamily="34" charset="0"/>
                <a:cs typeface="Arial" panose="020B0604020202020204" pitchFamily="34" charset="0"/>
              </a:rPr>
              <a:t>) se poté dále zpracovává na </a:t>
            </a:r>
            <a:r>
              <a:rPr lang="cs-CZ" u="sng" dirty="0">
                <a:latin typeface="Arial" panose="020B0604020202020204" pitchFamily="34" charset="0"/>
                <a:cs typeface="Arial" panose="020B0604020202020204" pitchFamily="34" charset="0"/>
              </a:rPr>
              <a:t>ocel</a:t>
            </a:r>
            <a:r>
              <a:rPr lang="cs-CZ" dirty="0">
                <a:latin typeface="Arial" panose="020B0604020202020204" pitchFamily="34" charset="0"/>
                <a:cs typeface="Arial" panose="020B0604020202020204" pitchFamily="34" charset="0"/>
              </a:rPr>
              <a:t> v elektrických pecích, konvertorech nebo Martinských pecích.</a:t>
            </a:r>
          </a:p>
          <a:p>
            <a:pPr algn="just"/>
            <a:endParaRPr lang="cs-CZ" sz="800" dirty="0">
              <a:latin typeface="Arial" panose="020B0604020202020204" pitchFamily="34" charset="0"/>
              <a:cs typeface="Arial" panose="020B0604020202020204" pitchFamily="34" charset="0"/>
            </a:endParaRPr>
          </a:p>
          <a:p>
            <a:pPr algn="just"/>
            <a:r>
              <a:rPr lang="cs-CZ" dirty="0">
                <a:latin typeface="Arial" panose="020B0604020202020204" pitchFamily="34" charset="0"/>
                <a:cs typeface="Arial" panose="020B0604020202020204" pitchFamily="34" charset="0"/>
              </a:rPr>
              <a:t>Čisté železo nemá větší praktický význam x technické železo (slitina železa s uhlíkem, fosforem, křemíkem a dalšími prvky) je nejdůležitějším konstrukčním materiálem a technickým kovem vůbec.</a:t>
            </a:r>
          </a:p>
        </p:txBody>
      </p:sp>
      <p:pic>
        <p:nvPicPr>
          <p:cNvPr id="3" name="Obrázek 2">
            <a:extLst>
              <a:ext uri="{FF2B5EF4-FFF2-40B4-BE49-F238E27FC236}">
                <a16:creationId xmlns:a16="http://schemas.microsoft.com/office/drawing/2014/main" id="{2D84D658-345E-41E1-AD43-4D34D4416D49}"/>
              </a:ext>
            </a:extLst>
          </p:cNvPr>
          <p:cNvPicPr>
            <a:picLocks noChangeAspect="1"/>
          </p:cNvPicPr>
          <p:nvPr/>
        </p:nvPicPr>
        <p:blipFill>
          <a:blip r:embed="rId2"/>
          <a:stretch>
            <a:fillRect/>
          </a:stretch>
        </p:blipFill>
        <p:spPr>
          <a:xfrm>
            <a:off x="5909002" y="359312"/>
            <a:ext cx="3042812" cy="4530194"/>
          </a:xfrm>
          <a:prstGeom prst="rect">
            <a:avLst/>
          </a:prstGeom>
        </p:spPr>
      </p:pic>
      <p:sp>
        <p:nvSpPr>
          <p:cNvPr id="5" name="TextovéPole 4">
            <a:extLst>
              <a:ext uri="{FF2B5EF4-FFF2-40B4-BE49-F238E27FC236}">
                <a16:creationId xmlns:a16="http://schemas.microsoft.com/office/drawing/2014/main" id="{ED5B1006-C0FC-441B-9A68-E36677C53283}"/>
              </a:ext>
            </a:extLst>
          </p:cNvPr>
          <p:cNvSpPr txBox="1"/>
          <p:nvPr/>
        </p:nvSpPr>
        <p:spPr>
          <a:xfrm>
            <a:off x="112614" y="347325"/>
            <a:ext cx="5562599" cy="4801314"/>
          </a:xfrm>
          <a:prstGeom prst="rect">
            <a:avLst/>
          </a:prstGeom>
          <a:noFill/>
        </p:spPr>
        <p:txBody>
          <a:bodyPr wrap="square">
            <a:spAutoFit/>
          </a:bodyPr>
          <a:lstStyle/>
          <a:p>
            <a:pPr algn="just"/>
            <a:r>
              <a:rPr lang="cs-CZ" sz="1800" dirty="0">
                <a:latin typeface="Arial" panose="020B0604020202020204" pitchFamily="34" charset="0"/>
                <a:cs typeface="Arial" panose="020B0604020202020204" pitchFamily="34" charset="0"/>
              </a:rPr>
              <a:t>Výroba surového železa se provádí redukcí železných ve vysoké peci. Ve vysoké peci probíhá při teplotách 400-1000°C nepřímá redukce železné rudy oxidem uhelnatým. Průběh nepřímé redukce železné rudy ve vysoké peci popisují rovnice:</a:t>
            </a:r>
          </a:p>
          <a:p>
            <a:pPr algn="ctr"/>
            <a:r>
              <a:rPr lang="cs-CZ" sz="1800" dirty="0">
                <a:latin typeface="Arial" panose="020B0604020202020204" pitchFamily="34" charset="0"/>
                <a:cs typeface="Arial" panose="020B0604020202020204" pitchFamily="34" charset="0"/>
              </a:rPr>
              <a:t>3Fe</a:t>
            </a:r>
            <a:r>
              <a:rPr lang="cs-CZ" sz="1800" baseline="-25000" dirty="0">
                <a:latin typeface="Arial" panose="020B0604020202020204" pitchFamily="34" charset="0"/>
                <a:cs typeface="Arial" panose="020B0604020202020204" pitchFamily="34" charset="0"/>
              </a:rPr>
              <a:t>2</a:t>
            </a:r>
            <a:r>
              <a:rPr lang="cs-CZ" sz="1800" dirty="0">
                <a:latin typeface="Arial" panose="020B0604020202020204" pitchFamily="34" charset="0"/>
                <a:cs typeface="Arial" panose="020B0604020202020204" pitchFamily="34" charset="0"/>
              </a:rPr>
              <a:t>O</a:t>
            </a:r>
            <a:r>
              <a:rPr lang="cs-CZ" sz="1800" baseline="-25000" dirty="0">
                <a:latin typeface="Arial" panose="020B0604020202020204" pitchFamily="34" charset="0"/>
                <a:cs typeface="Arial" panose="020B0604020202020204" pitchFamily="34" charset="0"/>
              </a:rPr>
              <a:t>3</a:t>
            </a:r>
            <a:r>
              <a:rPr lang="cs-CZ" sz="1800" dirty="0">
                <a:latin typeface="Arial" panose="020B0604020202020204" pitchFamily="34" charset="0"/>
                <a:cs typeface="Arial" panose="020B0604020202020204" pitchFamily="34" charset="0"/>
              </a:rPr>
              <a:t> + CO → 2Fe</a:t>
            </a:r>
            <a:r>
              <a:rPr lang="cs-CZ" sz="1800" baseline="-25000" dirty="0">
                <a:latin typeface="Arial" panose="020B0604020202020204" pitchFamily="34" charset="0"/>
                <a:cs typeface="Arial" panose="020B0604020202020204" pitchFamily="34" charset="0"/>
              </a:rPr>
              <a:t>3</a:t>
            </a:r>
            <a:r>
              <a:rPr lang="cs-CZ" sz="1800" dirty="0">
                <a:latin typeface="Arial" panose="020B0604020202020204" pitchFamily="34" charset="0"/>
                <a:cs typeface="Arial" panose="020B0604020202020204" pitchFamily="34" charset="0"/>
              </a:rPr>
              <a:t>O</a:t>
            </a:r>
            <a:r>
              <a:rPr lang="cs-CZ" sz="1800" baseline="-25000" dirty="0">
                <a:latin typeface="Arial" panose="020B0604020202020204" pitchFamily="34" charset="0"/>
                <a:cs typeface="Arial" panose="020B0604020202020204" pitchFamily="34" charset="0"/>
              </a:rPr>
              <a:t>4</a:t>
            </a:r>
            <a:r>
              <a:rPr lang="cs-CZ" sz="1800" dirty="0">
                <a:latin typeface="Arial" panose="020B0604020202020204" pitchFamily="34" charset="0"/>
                <a:cs typeface="Arial" panose="020B0604020202020204" pitchFamily="34" charset="0"/>
              </a:rPr>
              <a:t> + CO</a:t>
            </a:r>
            <a:r>
              <a:rPr lang="cs-CZ" sz="1800" baseline="-25000" dirty="0">
                <a:latin typeface="Arial" panose="020B0604020202020204" pitchFamily="34" charset="0"/>
                <a:cs typeface="Arial" panose="020B0604020202020204" pitchFamily="34" charset="0"/>
              </a:rPr>
              <a:t>2</a:t>
            </a:r>
            <a:br>
              <a:rPr lang="cs-CZ" sz="1800" dirty="0">
                <a:latin typeface="Arial" panose="020B0604020202020204" pitchFamily="34" charset="0"/>
                <a:cs typeface="Arial" panose="020B0604020202020204" pitchFamily="34" charset="0"/>
              </a:rPr>
            </a:br>
            <a:r>
              <a:rPr lang="cs-CZ" sz="1800" dirty="0">
                <a:latin typeface="Arial" panose="020B0604020202020204" pitchFamily="34" charset="0"/>
                <a:cs typeface="Arial" panose="020B0604020202020204" pitchFamily="34" charset="0"/>
              </a:rPr>
              <a:t>Fe</a:t>
            </a:r>
            <a:r>
              <a:rPr lang="cs-CZ" sz="1800" baseline="-25000" dirty="0">
                <a:latin typeface="Arial" panose="020B0604020202020204" pitchFamily="34" charset="0"/>
                <a:cs typeface="Arial" panose="020B0604020202020204" pitchFamily="34" charset="0"/>
              </a:rPr>
              <a:t>3</a:t>
            </a:r>
            <a:r>
              <a:rPr lang="cs-CZ" sz="1800" dirty="0">
                <a:latin typeface="Arial" panose="020B0604020202020204" pitchFamily="34" charset="0"/>
                <a:cs typeface="Arial" panose="020B0604020202020204" pitchFamily="34" charset="0"/>
              </a:rPr>
              <a:t>O</a:t>
            </a:r>
            <a:r>
              <a:rPr lang="cs-CZ" sz="1800" baseline="-25000" dirty="0">
                <a:latin typeface="Arial" panose="020B0604020202020204" pitchFamily="34" charset="0"/>
                <a:cs typeface="Arial" panose="020B0604020202020204" pitchFamily="34" charset="0"/>
              </a:rPr>
              <a:t>4</a:t>
            </a:r>
            <a:r>
              <a:rPr lang="cs-CZ" sz="1800" dirty="0">
                <a:latin typeface="Arial" panose="020B0604020202020204" pitchFamily="34" charset="0"/>
                <a:cs typeface="Arial" panose="020B0604020202020204" pitchFamily="34" charset="0"/>
              </a:rPr>
              <a:t> + CO → 3FeO + CO</a:t>
            </a:r>
            <a:r>
              <a:rPr lang="cs-CZ" sz="1800" baseline="-25000" dirty="0">
                <a:latin typeface="Arial" panose="020B0604020202020204" pitchFamily="34" charset="0"/>
                <a:cs typeface="Arial" panose="020B0604020202020204" pitchFamily="34" charset="0"/>
              </a:rPr>
              <a:t>2</a:t>
            </a:r>
            <a:br>
              <a:rPr lang="cs-CZ" sz="1800" dirty="0">
                <a:latin typeface="Arial" panose="020B0604020202020204" pitchFamily="34" charset="0"/>
                <a:cs typeface="Arial" panose="020B0604020202020204" pitchFamily="34" charset="0"/>
              </a:rPr>
            </a:br>
            <a:r>
              <a:rPr lang="cs-CZ" sz="1800" dirty="0">
                <a:latin typeface="Arial" panose="020B0604020202020204" pitchFamily="34" charset="0"/>
                <a:cs typeface="Arial" panose="020B0604020202020204" pitchFamily="34" charset="0"/>
              </a:rPr>
              <a:t>Fe</a:t>
            </a:r>
            <a:r>
              <a:rPr lang="cs-CZ" sz="1800" baseline="-25000" dirty="0">
                <a:latin typeface="Arial" panose="020B0604020202020204" pitchFamily="34" charset="0"/>
                <a:cs typeface="Arial" panose="020B0604020202020204" pitchFamily="34" charset="0"/>
              </a:rPr>
              <a:t>3</a:t>
            </a:r>
            <a:r>
              <a:rPr lang="cs-CZ" sz="1800" dirty="0">
                <a:latin typeface="Arial" panose="020B0604020202020204" pitchFamily="34" charset="0"/>
                <a:cs typeface="Arial" panose="020B0604020202020204" pitchFamily="34" charset="0"/>
              </a:rPr>
              <a:t>O</a:t>
            </a:r>
            <a:r>
              <a:rPr lang="cs-CZ" sz="1800" baseline="-25000" dirty="0">
                <a:latin typeface="Arial" panose="020B0604020202020204" pitchFamily="34" charset="0"/>
                <a:cs typeface="Arial" panose="020B0604020202020204" pitchFamily="34" charset="0"/>
              </a:rPr>
              <a:t>4</a:t>
            </a:r>
            <a:r>
              <a:rPr lang="cs-CZ" sz="1800" dirty="0">
                <a:latin typeface="Arial" panose="020B0604020202020204" pitchFamily="34" charset="0"/>
                <a:cs typeface="Arial" panose="020B0604020202020204" pitchFamily="34" charset="0"/>
              </a:rPr>
              <a:t> + 4CO → 3Fe + 4CO</a:t>
            </a:r>
            <a:r>
              <a:rPr lang="cs-CZ" sz="1800" baseline="-25000" dirty="0">
                <a:latin typeface="Arial" panose="020B0604020202020204" pitchFamily="34" charset="0"/>
                <a:cs typeface="Arial" panose="020B0604020202020204" pitchFamily="34" charset="0"/>
              </a:rPr>
              <a:t>2</a:t>
            </a:r>
            <a:br>
              <a:rPr lang="cs-CZ" sz="1800" dirty="0">
                <a:latin typeface="Arial" panose="020B0604020202020204" pitchFamily="34" charset="0"/>
                <a:cs typeface="Arial" panose="020B0604020202020204" pitchFamily="34" charset="0"/>
              </a:rPr>
            </a:br>
            <a:r>
              <a:rPr lang="cs-CZ" sz="1800" dirty="0" err="1">
                <a:latin typeface="Arial" panose="020B0604020202020204" pitchFamily="34" charset="0"/>
                <a:cs typeface="Arial" panose="020B0604020202020204" pitchFamily="34" charset="0"/>
              </a:rPr>
              <a:t>FeO</a:t>
            </a:r>
            <a:r>
              <a:rPr lang="cs-CZ" sz="1800" dirty="0">
                <a:latin typeface="Arial" panose="020B0604020202020204" pitchFamily="34" charset="0"/>
                <a:cs typeface="Arial" panose="020B0604020202020204" pitchFamily="34" charset="0"/>
              </a:rPr>
              <a:t> + CO → </a:t>
            </a:r>
            <a:r>
              <a:rPr lang="cs-CZ" sz="1800" dirty="0" err="1">
                <a:latin typeface="Arial" panose="020B0604020202020204" pitchFamily="34" charset="0"/>
                <a:cs typeface="Arial" panose="020B0604020202020204" pitchFamily="34" charset="0"/>
              </a:rPr>
              <a:t>Fe</a:t>
            </a:r>
            <a:r>
              <a:rPr lang="cs-CZ" sz="1800" dirty="0">
                <a:latin typeface="Arial" panose="020B0604020202020204" pitchFamily="34" charset="0"/>
                <a:cs typeface="Arial" panose="020B0604020202020204" pitchFamily="34" charset="0"/>
              </a:rPr>
              <a:t> + CO</a:t>
            </a:r>
            <a:r>
              <a:rPr lang="cs-CZ" sz="1800" baseline="-25000" dirty="0">
                <a:latin typeface="Arial" panose="020B0604020202020204" pitchFamily="34" charset="0"/>
                <a:cs typeface="Arial" panose="020B0604020202020204" pitchFamily="34" charset="0"/>
              </a:rPr>
              <a:t>2</a:t>
            </a:r>
            <a:br>
              <a:rPr lang="cs-CZ" sz="1800" dirty="0">
                <a:latin typeface="Arial" panose="020B0604020202020204" pitchFamily="34" charset="0"/>
                <a:cs typeface="Arial" panose="020B0604020202020204" pitchFamily="34" charset="0"/>
              </a:rPr>
            </a:br>
            <a:endParaRPr lang="cs-CZ" sz="1800" dirty="0">
              <a:latin typeface="Arial" panose="020B0604020202020204" pitchFamily="34" charset="0"/>
              <a:cs typeface="Arial" panose="020B0604020202020204" pitchFamily="34" charset="0"/>
            </a:endParaRPr>
          </a:p>
          <a:p>
            <a:pPr algn="just"/>
            <a:r>
              <a:rPr lang="cs-CZ" sz="1800" dirty="0">
                <a:latin typeface="Arial" panose="020B0604020202020204" pitchFamily="34" charset="0"/>
                <a:cs typeface="Arial" panose="020B0604020202020204" pitchFamily="34" charset="0"/>
              </a:rPr>
              <a:t>Při teplotách 950-1000 °C probíhá ve vysoké peci přímá redukce železné rudy uhlíkem. Průběh přímé redukce ve vysoké peci zobrazují rovnice:</a:t>
            </a:r>
          </a:p>
          <a:p>
            <a:pPr algn="ctr"/>
            <a:r>
              <a:rPr lang="cs-CZ" sz="1800" dirty="0">
                <a:latin typeface="Arial" panose="020B0604020202020204" pitchFamily="34" charset="0"/>
                <a:cs typeface="Arial" panose="020B0604020202020204" pitchFamily="34" charset="0"/>
              </a:rPr>
              <a:t>3Fe</a:t>
            </a:r>
            <a:r>
              <a:rPr lang="cs-CZ" sz="1800" baseline="-25000" dirty="0">
                <a:latin typeface="Arial" panose="020B0604020202020204" pitchFamily="34" charset="0"/>
                <a:cs typeface="Arial" panose="020B0604020202020204" pitchFamily="34" charset="0"/>
              </a:rPr>
              <a:t>2</a:t>
            </a:r>
            <a:r>
              <a:rPr lang="cs-CZ" sz="1800" dirty="0">
                <a:latin typeface="Arial" panose="020B0604020202020204" pitchFamily="34" charset="0"/>
                <a:cs typeface="Arial" panose="020B0604020202020204" pitchFamily="34" charset="0"/>
              </a:rPr>
              <a:t>O</a:t>
            </a:r>
            <a:r>
              <a:rPr lang="cs-CZ" sz="1800" baseline="-25000" dirty="0">
                <a:latin typeface="Arial" panose="020B0604020202020204" pitchFamily="34" charset="0"/>
                <a:cs typeface="Arial" panose="020B0604020202020204" pitchFamily="34" charset="0"/>
              </a:rPr>
              <a:t>3</a:t>
            </a:r>
            <a:r>
              <a:rPr lang="cs-CZ" sz="1800" dirty="0">
                <a:latin typeface="Arial" panose="020B0604020202020204" pitchFamily="34" charset="0"/>
                <a:cs typeface="Arial" panose="020B0604020202020204" pitchFamily="34" charset="0"/>
              </a:rPr>
              <a:t> + C → 2Fe</a:t>
            </a:r>
            <a:r>
              <a:rPr lang="cs-CZ" sz="1800" baseline="-25000" dirty="0">
                <a:latin typeface="Arial" panose="020B0604020202020204" pitchFamily="34" charset="0"/>
                <a:cs typeface="Arial" panose="020B0604020202020204" pitchFamily="34" charset="0"/>
              </a:rPr>
              <a:t>3</a:t>
            </a:r>
            <a:r>
              <a:rPr lang="cs-CZ" sz="1800" dirty="0">
                <a:latin typeface="Arial" panose="020B0604020202020204" pitchFamily="34" charset="0"/>
                <a:cs typeface="Arial" panose="020B0604020202020204" pitchFamily="34" charset="0"/>
              </a:rPr>
              <a:t>O</a:t>
            </a:r>
            <a:r>
              <a:rPr lang="cs-CZ" sz="1800" baseline="-25000" dirty="0">
                <a:latin typeface="Arial" panose="020B0604020202020204" pitchFamily="34" charset="0"/>
                <a:cs typeface="Arial" panose="020B0604020202020204" pitchFamily="34" charset="0"/>
              </a:rPr>
              <a:t>4</a:t>
            </a:r>
            <a:r>
              <a:rPr lang="cs-CZ" sz="1800" dirty="0">
                <a:latin typeface="Arial" panose="020B0604020202020204" pitchFamily="34" charset="0"/>
                <a:cs typeface="Arial" panose="020B0604020202020204" pitchFamily="34" charset="0"/>
              </a:rPr>
              <a:t> + CO</a:t>
            </a:r>
            <a:br>
              <a:rPr lang="cs-CZ" sz="1800" dirty="0">
                <a:latin typeface="Arial" panose="020B0604020202020204" pitchFamily="34" charset="0"/>
                <a:cs typeface="Arial" panose="020B0604020202020204" pitchFamily="34" charset="0"/>
              </a:rPr>
            </a:br>
            <a:r>
              <a:rPr lang="cs-CZ" sz="1800" dirty="0">
                <a:latin typeface="Arial" panose="020B0604020202020204" pitchFamily="34" charset="0"/>
                <a:cs typeface="Arial" panose="020B0604020202020204" pitchFamily="34" charset="0"/>
              </a:rPr>
              <a:t>Fe</a:t>
            </a:r>
            <a:r>
              <a:rPr lang="cs-CZ" sz="1800" baseline="-25000" dirty="0">
                <a:latin typeface="Arial" panose="020B0604020202020204" pitchFamily="34" charset="0"/>
                <a:cs typeface="Arial" panose="020B0604020202020204" pitchFamily="34" charset="0"/>
              </a:rPr>
              <a:t>3</a:t>
            </a:r>
            <a:r>
              <a:rPr lang="cs-CZ" sz="1800" dirty="0">
                <a:latin typeface="Arial" panose="020B0604020202020204" pitchFamily="34" charset="0"/>
                <a:cs typeface="Arial" panose="020B0604020202020204" pitchFamily="34" charset="0"/>
              </a:rPr>
              <a:t>O</a:t>
            </a:r>
            <a:r>
              <a:rPr lang="cs-CZ" sz="1800" baseline="-25000" dirty="0">
                <a:latin typeface="Arial" panose="020B0604020202020204" pitchFamily="34" charset="0"/>
                <a:cs typeface="Arial" panose="020B0604020202020204" pitchFamily="34" charset="0"/>
              </a:rPr>
              <a:t>4</a:t>
            </a:r>
            <a:r>
              <a:rPr lang="cs-CZ" sz="1800" dirty="0">
                <a:latin typeface="Arial" panose="020B0604020202020204" pitchFamily="34" charset="0"/>
                <a:cs typeface="Arial" panose="020B0604020202020204" pitchFamily="34" charset="0"/>
              </a:rPr>
              <a:t> + C → 3FeO + CO</a:t>
            </a:r>
            <a:br>
              <a:rPr lang="cs-CZ" sz="1800" dirty="0">
                <a:latin typeface="Arial" panose="020B0604020202020204" pitchFamily="34" charset="0"/>
                <a:cs typeface="Arial" panose="020B0604020202020204" pitchFamily="34" charset="0"/>
              </a:rPr>
            </a:br>
            <a:r>
              <a:rPr lang="cs-CZ" sz="1800" dirty="0">
                <a:latin typeface="Arial" panose="020B0604020202020204" pitchFamily="34" charset="0"/>
                <a:cs typeface="Arial" panose="020B0604020202020204" pitchFamily="34" charset="0"/>
              </a:rPr>
              <a:t>Fe</a:t>
            </a:r>
            <a:r>
              <a:rPr lang="cs-CZ" sz="1800" baseline="-25000" dirty="0">
                <a:latin typeface="Arial" panose="020B0604020202020204" pitchFamily="34" charset="0"/>
                <a:cs typeface="Arial" panose="020B0604020202020204" pitchFamily="34" charset="0"/>
              </a:rPr>
              <a:t>3</a:t>
            </a:r>
            <a:r>
              <a:rPr lang="cs-CZ" sz="1800" dirty="0">
                <a:latin typeface="Arial" panose="020B0604020202020204" pitchFamily="34" charset="0"/>
                <a:cs typeface="Arial" panose="020B0604020202020204" pitchFamily="34" charset="0"/>
              </a:rPr>
              <a:t>O</a:t>
            </a:r>
            <a:r>
              <a:rPr lang="cs-CZ" sz="1800" baseline="-25000" dirty="0">
                <a:latin typeface="Arial" panose="020B0604020202020204" pitchFamily="34" charset="0"/>
                <a:cs typeface="Arial" panose="020B0604020202020204" pitchFamily="34" charset="0"/>
              </a:rPr>
              <a:t>4</a:t>
            </a:r>
            <a:r>
              <a:rPr lang="cs-CZ" sz="1800" dirty="0">
                <a:latin typeface="Arial" panose="020B0604020202020204" pitchFamily="34" charset="0"/>
                <a:cs typeface="Arial" panose="020B0604020202020204" pitchFamily="34" charset="0"/>
              </a:rPr>
              <a:t> + 4C → 3Fe + 4CO</a:t>
            </a:r>
            <a:br>
              <a:rPr lang="cs-CZ" sz="1800" dirty="0">
                <a:latin typeface="Arial" panose="020B0604020202020204" pitchFamily="34" charset="0"/>
                <a:cs typeface="Arial" panose="020B0604020202020204" pitchFamily="34" charset="0"/>
              </a:rPr>
            </a:br>
            <a:r>
              <a:rPr lang="cs-CZ" sz="1800" dirty="0" err="1">
                <a:latin typeface="Arial" panose="020B0604020202020204" pitchFamily="34" charset="0"/>
                <a:cs typeface="Arial" panose="020B0604020202020204" pitchFamily="34" charset="0"/>
              </a:rPr>
              <a:t>FeO</a:t>
            </a:r>
            <a:r>
              <a:rPr lang="cs-CZ" sz="1800" dirty="0">
                <a:latin typeface="Arial" panose="020B0604020202020204" pitchFamily="34" charset="0"/>
                <a:cs typeface="Arial" panose="020B0604020202020204" pitchFamily="34" charset="0"/>
              </a:rPr>
              <a:t> + C → </a:t>
            </a:r>
            <a:r>
              <a:rPr lang="cs-CZ" sz="1800" dirty="0" err="1">
                <a:latin typeface="Arial" panose="020B0604020202020204" pitchFamily="34" charset="0"/>
                <a:cs typeface="Arial" panose="020B0604020202020204" pitchFamily="34" charset="0"/>
              </a:rPr>
              <a:t>Fe</a:t>
            </a:r>
            <a:r>
              <a:rPr lang="cs-CZ" sz="1800" dirty="0">
                <a:latin typeface="Arial" panose="020B0604020202020204" pitchFamily="34" charset="0"/>
                <a:cs typeface="Arial" panose="020B0604020202020204" pitchFamily="34" charset="0"/>
              </a:rPr>
              <a:t> + CO</a:t>
            </a:r>
          </a:p>
        </p:txBody>
      </p:sp>
    </p:spTree>
    <p:extLst>
      <p:ext uri="{BB962C8B-B14F-4D97-AF65-F5344CB8AC3E}">
        <p14:creationId xmlns:p14="http://schemas.microsoft.com/office/powerpoint/2010/main" val="37077573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irja: Pourbaix diagram">
            <a:extLst>
              <a:ext uri="{FF2B5EF4-FFF2-40B4-BE49-F238E27FC236}">
                <a16:creationId xmlns:a16="http://schemas.microsoft.com/office/drawing/2014/main" id="{4CDA9B14-1799-4DDD-BF64-18580D7997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418" y="3200400"/>
            <a:ext cx="4866414" cy="33821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L BLOG DE LEO: CORROSIÓN GALVANICA">
            <a:extLst>
              <a:ext uri="{FF2B5EF4-FFF2-40B4-BE49-F238E27FC236}">
                <a16:creationId xmlns:a16="http://schemas.microsoft.com/office/drawing/2014/main" id="{CCE7F96F-436C-4135-B92F-467A89AE04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2210" y="653494"/>
            <a:ext cx="4085622" cy="214495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35B19D75-70AD-44F9-A6AD-6085877C89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657600"/>
            <a:ext cx="3505200" cy="2625202"/>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B47E2D01-E85C-46A7-8400-457ED9BE24D8}"/>
              </a:ext>
            </a:extLst>
          </p:cNvPr>
          <p:cNvSpPr txBox="1"/>
          <p:nvPr/>
        </p:nvSpPr>
        <p:spPr>
          <a:xfrm>
            <a:off x="166168" y="930963"/>
            <a:ext cx="4390422" cy="2554545"/>
          </a:xfrm>
          <a:prstGeom prst="rect">
            <a:avLst/>
          </a:prstGeom>
          <a:noFill/>
        </p:spPr>
        <p:txBody>
          <a:bodyPr wrap="square">
            <a:spAutoFit/>
          </a:bodyPr>
          <a:lstStyle/>
          <a:p>
            <a:pPr algn="just"/>
            <a:r>
              <a:rPr lang="cs-CZ" sz="2000" b="0" i="0" dirty="0">
                <a:effectLst/>
              </a:rPr>
              <a:t>Koroze je způsobena elektrochemickými procesy. Hlavním činitelem koroze je </a:t>
            </a:r>
            <a:r>
              <a:rPr lang="cs-CZ" sz="2000" b="0" i="0" u="none" strike="noStrike" dirty="0">
                <a:effectLst/>
              </a:rPr>
              <a:t>atmosférický</a:t>
            </a:r>
            <a:r>
              <a:rPr lang="cs-CZ" sz="2000" b="0" i="0" dirty="0">
                <a:effectLst/>
              </a:rPr>
              <a:t> </a:t>
            </a:r>
            <a:r>
              <a:rPr lang="cs-CZ" sz="2000" b="0" i="0" u="none" strike="noStrike" dirty="0">
                <a:effectLst/>
              </a:rPr>
              <a:t>kyslík</a:t>
            </a:r>
            <a:r>
              <a:rPr lang="cs-CZ" sz="2000" b="0" i="0" dirty="0">
                <a:effectLst/>
              </a:rPr>
              <a:t>, resp. hydroxidová skupina (OH), dále </a:t>
            </a:r>
            <a:r>
              <a:rPr lang="cs-CZ" sz="2000" b="0" i="0" u="none" strike="noStrike" dirty="0">
                <a:effectLst/>
              </a:rPr>
              <a:t>anionty</a:t>
            </a:r>
            <a:r>
              <a:rPr lang="cs-CZ" sz="2000" b="0" i="0" dirty="0">
                <a:effectLst/>
              </a:rPr>
              <a:t> vzniklé z </a:t>
            </a:r>
            <a:r>
              <a:rPr lang="cs-CZ" sz="2000" b="0" i="0" u="none" strike="noStrike" dirty="0">
                <a:effectLst/>
              </a:rPr>
              <a:t>kyselin</a:t>
            </a:r>
            <a:r>
              <a:rPr lang="cs-CZ" sz="2000" b="0" i="0" dirty="0">
                <a:effectLst/>
              </a:rPr>
              <a:t> (CO</a:t>
            </a:r>
            <a:r>
              <a:rPr lang="cs-CZ" sz="2000" b="0" i="0" baseline="-25000" dirty="0">
                <a:effectLst/>
              </a:rPr>
              <a:t>3</a:t>
            </a:r>
            <a:r>
              <a:rPr lang="cs-CZ" sz="2000" b="0" i="0" baseline="30000" dirty="0">
                <a:effectLst/>
              </a:rPr>
              <a:t>2−</a:t>
            </a:r>
            <a:r>
              <a:rPr lang="cs-CZ" sz="2000" b="0" i="0" dirty="0">
                <a:effectLst/>
              </a:rPr>
              <a:t>, Cl</a:t>
            </a:r>
            <a:r>
              <a:rPr lang="cs-CZ" sz="2000" b="0" i="0" baseline="30000" dirty="0">
                <a:effectLst/>
              </a:rPr>
              <a:t>−</a:t>
            </a:r>
            <a:r>
              <a:rPr lang="cs-CZ" sz="2000" b="0" i="0" dirty="0">
                <a:effectLst/>
              </a:rPr>
              <a:t>, NO</a:t>
            </a:r>
            <a:r>
              <a:rPr lang="cs-CZ" sz="2000" b="0" i="0" baseline="-25000" dirty="0">
                <a:effectLst/>
              </a:rPr>
              <a:t>2</a:t>
            </a:r>
            <a:r>
              <a:rPr lang="cs-CZ" sz="2000" b="0" i="0" baseline="30000" dirty="0">
                <a:effectLst/>
              </a:rPr>
              <a:t>−</a:t>
            </a:r>
            <a:r>
              <a:rPr lang="cs-CZ" sz="2000" b="0" i="0" dirty="0">
                <a:effectLst/>
              </a:rPr>
              <a:t>, SO</a:t>
            </a:r>
            <a:r>
              <a:rPr lang="cs-CZ" sz="2000" b="0" i="0" baseline="-25000" dirty="0">
                <a:effectLst/>
              </a:rPr>
              <a:t>4</a:t>
            </a:r>
            <a:r>
              <a:rPr lang="cs-CZ" sz="2000" b="0" i="0" baseline="30000" dirty="0">
                <a:effectLst/>
              </a:rPr>
              <a:t>2−</a:t>
            </a:r>
            <a:r>
              <a:rPr lang="cs-CZ" sz="2000" b="0" i="0" dirty="0">
                <a:effectLst/>
              </a:rPr>
              <a:t>, apod.). </a:t>
            </a:r>
            <a:r>
              <a:rPr lang="cs-CZ" sz="2000" i="0" dirty="0">
                <a:effectLst/>
                <a:cs typeface="Arial" panose="020B0604020202020204" pitchFamily="34" charset="0"/>
              </a:rPr>
              <a:t>Koroze železa </a:t>
            </a:r>
            <a:r>
              <a:rPr lang="cs-CZ" sz="2000" b="0" i="0" dirty="0">
                <a:effectLst/>
                <a:cs typeface="Arial" panose="020B0604020202020204" pitchFamily="34" charset="0"/>
              </a:rPr>
              <a:t>narozdíl od jiných kovů má destrukční účinky - postupně zničí kov v celém jeho objemu.</a:t>
            </a:r>
            <a:endParaRPr lang="cs-CZ" sz="2000" dirty="0">
              <a:cs typeface="Arial" panose="020B0604020202020204" pitchFamily="34" charset="0"/>
            </a:endParaRPr>
          </a:p>
        </p:txBody>
      </p:sp>
      <p:sp>
        <p:nvSpPr>
          <p:cNvPr id="10" name="TextovéPole 9">
            <a:extLst>
              <a:ext uri="{FF2B5EF4-FFF2-40B4-BE49-F238E27FC236}">
                <a16:creationId xmlns:a16="http://schemas.microsoft.com/office/drawing/2014/main" id="{FBBA5153-7339-45A1-AE39-BF19BCD7D093}"/>
              </a:ext>
            </a:extLst>
          </p:cNvPr>
          <p:cNvSpPr txBox="1"/>
          <p:nvPr/>
        </p:nvSpPr>
        <p:spPr>
          <a:xfrm>
            <a:off x="152400" y="302794"/>
            <a:ext cx="4572000" cy="400110"/>
          </a:xfrm>
          <a:prstGeom prst="rect">
            <a:avLst/>
          </a:prstGeom>
          <a:noFill/>
        </p:spPr>
        <p:txBody>
          <a:bodyPr wrap="square">
            <a:spAutoFit/>
          </a:bodyPr>
          <a:lstStyle/>
          <a:p>
            <a:r>
              <a:rPr lang="cs-CZ" sz="2000" b="1" i="0" dirty="0">
                <a:solidFill>
                  <a:srgbClr val="494949"/>
                </a:solidFill>
                <a:effectLst/>
                <a:latin typeface="Arial" panose="020B0604020202020204" pitchFamily="34" charset="0"/>
                <a:cs typeface="Arial" panose="020B0604020202020204" pitchFamily="34" charset="0"/>
              </a:rPr>
              <a:t>Koroze</a:t>
            </a:r>
            <a:r>
              <a:rPr lang="cs-CZ" sz="2000" b="0" i="0" dirty="0">
                <a:solidFill>
                  <a:srgbClr val="494949"/>
                </a:solidFill>
                <a:effectLst/>
                <a:latin typeface="Arial" panose="020B0604020202020204" pitchFamily="34" charset="0"/>
                <a:cs typeface="Arial" panose="020B0604020202020204" pitchFamily="34" charset="0"/>
              </a:rPr>
              <a:t> </a:t>
            </a:r>
            <a:r>
              <a:rPr lang="cs-CZ" sz="2000" b="1" i="0" dirty="0">
                <a:solidFill>
                  <a:srgbClr val="494949"/>
                </a:solidFill>
                <a:effectLst/>
                <a:latin typeface="Arial" panose="020B0604020202020204" pitchFamily="34" charset="0"/>
                <a:cs typeface="Arial" panose="020B0604020202020204" pitchFamily="34" charset="0"/>
              </a:rPr>
              <a:t>železa („rez“)</a:t>
            </a:r>
            <a:r>
              <a:rPr lang="cs-CZ" sz="2000" b="0" i="0" dirty="0">
                <a:solidFill>
                  <a:srgbClr val="494949"/>
                </a:solidFill>
                <a:effectLst/>
                <a:latin typeface="Arial" panose="020B0604020202020204" pitchFamily="34" charset="0"/>
                <a:cs typeface="Arial" panose="020B0604020202020204" pitchFamily="34" charset="0"/>
              </a:rPr>
              <a:t> </a:t>
            </a:r>
            <a:endParaRPr lang="cs-CZ" sz="2000" dirty="0"/>
          </a:p>
        </p:txBody>
      </p:sp>
    </p:spTree>
    <p:extLst>
      <p:ext uri="{BB962C8B-B14F-4D97-AF65-F5344CB8AC3E}">
        <p14:creationId xmlns:p14="http://schemas.microsoft.com/office/powerpoint/2010/main" val="28048071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335845"/>
            <a:ext cx="8839200" cy="6494085"/>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Významné je využití železa jako katalyzátoru při výrobě čpavku přímou syntézou z vodíku a dusíku.</a:t>
            </a:r>
          </a:p>
          <a:p>
            <a:pPr algn="just"/>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Fluorid železnatý </a:t>
            </a:r>
            <a:r>
              <a:rPr lang="cs-CZ" sz="2000" dirty="0">
                <a:latin typeface="Arial" panose="020B0604020202020204" pitchFamily="34" charset="0"/>
                <a:cs typeface="Arial" panose="020B0604020202020204" pitchFamily="34" charset="0"/>
              </a:rPr>
              <a:t>FeF</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a:t>
            </a:r>
            <a:r>
              <a:rPr lang="cs-CZ" sz="2000" b="1" dirty="0">
                <a:latin typeface="Arial" panose="020B0604020202020204" pitchFamily="34" charset="0"/>
                <a:cs typeface="Arial" panose="020B0604020202020204" pitchFamily="34" charset="0"/>
              </a:rPr>
              <a:t>fluorid železitý </a:t>
            </a:r>
            <a:r>
              <a:rPr lang="cs-CZ" sz="2000" dirty="0">
                <a:latin typeface="Arial" panose="020B0604020202020204" pitchFamily="34" charset="0"/>
                <a:cs typeface="Arial" panose="020B0604020202020204" pitchFamily="34" charset="0"/>
              </a:rPr>
              <a:t>FeF</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se používají k přípravě keramických glazur. </a:t>
            </a:r>
          </a:p>
          <a:p>
            <a:pPr algn="just"/>
            <a:endParaRPr lang="cs-CZ"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Chlorid železnatý </a:t>
            </a:r>
            <a:r>
              <a:rPr lang="cs-CZ" sz="2000" dirty="0">
                <a:latin typeface="Arial" panose="020B0604020202020204" pitchFamily="34" charset="0"/>
                <a:cs typeface="Arial" panose="020B0604020202020204" pitchFamily="34" charset="0"/>
              </a:rPr>
              <a:t>FeCl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slouží jako flokulační činidlo při čištění odpadních vod. </a:t>
            </a:r>
          </a:p>
          <a:p>
            <a:pPr algn="just"/>
            <a:endParaRPr lang="cs-CZ"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Chlorid železitý </a:t>
            </a:r>
            <a:r>
              <a:rPr lang="cs-CZ" sz="2000" dirty="0">
                <a:latin typeface="Arial" panose="020B0604020202020204" pitchFamily="34" charset="0"/>
                <a:cs typeface="Arial" panose="020B0604020202020204" pitchFamily="34" charset="0"/>
              </a:rPr>
              <a:t>FeCl</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slouží k jednoduchému důkazu fenolů. </a:t>
            </a:r>
          </a:p>
          <a:p>
            <a:pPr algn="just"/>
            <a:endParaRPr lang="cs-CZ"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Bromid železitý </a:t>
            </a:r>
            <a:r>
              <a:rPr lang="cs-CZ" sz="2000" dirty="0">
                <a:latin typeface="Arial" panose="020B0604020202020204" pitchFamily="34" charset="0"/>
                <a:cs typeface="Arial" panose="020B0604020202020204" pitchFamily="34" charset="0"/>
              </a:rPr>
              <a:t>FeBr</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se používá v organické chemii jako </a:t>
            </a:r>
            <a:r>
              <a:rPr lang="cs-CZ" sz="2000" dirty="0" err="1">
                <a:latin typeface="Arial" panose="020B0604020202020204" pitchFamily="34" charset="0"/>
                <a:cs typeface="Arial" panose="020B0604020202020204" pitchFamily="34" charset="0"/>
              </a:rPr>
              <a:t>bromační</a:t>
            </a:r>
            <a:r>
              <a:rPr lang="cs-CZ" sz="2000" dirty="0">
                <a:latin typeface="Arial" panose="020B0604020202020204" pitchFamily="34" charset="0"/>
                <a:cs typeface="Arial" panose="020B0604020202020204" pitchFamily="34" charset="0"/>
              </a:rPr>
              <a:t> činidlo.</a:t>
            </a:r>
          </a:p>
          <a:p>
            <a:pPr algn="just"/>
            <a:r>
              <a:rPr lang="cs-CZ" sz="800" dirty="0">
                <a:latin typeface="Arial" panose="020B0604020202020204" pitchFamily="34" charset="0"/>
                <a:cs typeface="Arial" panose="020B0604020202020204" pitchFamily="34" charset="0"/>
              </a:rPr>
              <a:t> </a:t>
            </a:r>
          </a:p>
          <a:p>
            <a:pPr algn="just"/>
            <a:r>
              <a:rPr lang="cs-CZ" sz="2000" b="1" dirty="0">
                <a:latin typeface="Arial" panose="020B0604020202020204" pitchFamily="34" charset="0"/>
                <a:cs typeface="Arial" panose="020B0604020202020204" pitchFamily="34" charset="0"/>
              </a:rPr>
              <a:t>Jodid železnatý </a:t>
            </a:r>
            <a:r>
              <a:rPr lang="cs-CZ" sz="2000" dirty="0">
                <a:latin typeface="Arial" panose="020B0604020202020204" pitchFamily="34" charset="0"/>
                <a:cs typeface="Arial" panose="020B0604020202020204" pitchFamily="34" charset="0"/>
              </a:rPr>
              <a:t>FeI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je katalyzátorem řady organických reakcí. </a:t>
            </a:r>
          </a:p>
          <a:p>
            <a:pPr algn="just"/>
            <a:endParaRPr lang="cs-CZ" sz="8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Dusičnan železitý </a:t>
            </a:r>
            <a:r>
              <a:rPr lang="cs-CZ" sz="2000" dirty="0" err="1">
                <a:latin typeface="Arial" panose="020B0604020202020204" pitchFamily="34" charset="0"/>
                <a:cs typeface="Arial" panose="020B0604020202020204" pitchFamily="34" charset="0"/>
              </a:rPr>
              <a:t>Fe</a:t>
            </a:r>
            <a:r>
              <a:rPr lang="cs-CZ" sz="2000" dirty="0">
                <a:latin typeface="Arial" panose="020B0604020202020204" pitchFamily="34" charset="0"/>
                <a:cs typeface="Arial" panose="020B0604020202020204" pitchFamily="34" charset="0"/>
              </a:rPr>
              <a:t>(NO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je katalyzátorem při výrobě amidu sodného NaNH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p>
          <a:p>
            <a:pPr algn="just"/>
            <a:endParaRPr lang="cs-CZ" sz="8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Selenid železnatý </a:t>
            </a:r>
            <a:r>
              <a:rPr lang="cs-CZ" sz="2000" dirty="0" err="1">
                <a:latin typeface="Arial" panose="020B0604020202020204" pitchFamily="34" charset="0"/>
                <a:cs typeface="Arial" panose="020B0604020202020204" pitchFamily="34" charset="0"/>
              </a:rPr>
              <a:t>FeSe</a:t>
            </a:r>
            <a:r>
              <a:rPr lang="cs-CZ" sz="2000" dirty="0">
                <a:latin typeface="Arial" panose="020B0604020202020204" pitchFamily="34" charset="0"/>
                <a:cs typeface="Arial" panose="020B0604020202020204" pitchFamily="34" charset="0"/>
              </a:rPr>
              <a:t> a </a:t>
            </a:r>
            <a:r>
              <a:rPr lang="cs-CZ" sz="2000" b="1" dirty="0">
                <a:latin typeface="Arial" panose="020B0604020202020204" pitchFamily="34" charset="0"/>
                <a:cs typeface="Arial" panose="020B0604020202020204" pitchFamily="34" charset="0"/>
              </a:rPr>
              <a:t>fosfid </a:t>
            </a:r>
            <a:r>
              <a:rPr lang="cs-CZ" sz="2000" dirty="0">
                <a:latin typeface="Arial" panose="020B0604020202020204" pitchFamily="34" charset="0"/>
                <a:cs typeface="Arial" panose="020B0604020202020204" pitchFamily="34" charset="0"/>
              </a:rPr>
              <a:t>Fe</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P se používají k výrobě polovodičů. </a:t>
            </a:r>
          </a:p>
          <a:p>
            <a:pPr algn="just"/>
            <a:endParaRPr lang="cs-CZ" sz="800" b="1" dirty="0">
              <a:latin typeface="Arial" panose="020B0604020202020204" pitchFamily="34" charset="0"/>
              <a:cs typeface="Arial" panose="020B0604020202020204" pitchFamily="34" charset="0"/>
            </a:endParaRPr>
          </a:p>
          <a:p>
            <a:pPr algn="just"/>
            <a:r>
              <a:rPr lang="cs-CZ" sz="2000" b="1" dirty="0" err="1">
                <a:latin typeface="Arial" panose="020B0604020202020204" pitchFamily="34" charset="0"/>
                <a:cs typeface="Arial" panose="020B0604020202020204" pitchFamily="34" charset="0"/>
              </a:rPr>
              <a:t>Tetraborid</a:t>
            </a:r>
            <a:r>
              <a:rPr lang="cs-CZ" sz="2000" dirty="0">
                <a:latin typeface="Arial" panose="020B0604020202020204" pitchFamily="34" charset="0"/>
                <a:cs typeface="Arial" panose="020B0604020202020204" pitchFamily="34" charset="0"/>
              </a:rPr>
              <a:t> FeB</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je využíván ve výzkumu supravodivosti. </a:t>
            </a:r>
          </a:p>
          <a:p>
            <a:pPr algn="just"/>
            <a:endParaRPr lang="cs-CZ" sz="8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 analytické chemii se používá </a:t>
            </a:r>
            <a:r>
              <a:rPr lang="cs-CZ" sz="2000" b="1" dirty="0" err="1">
                <a:latin typeface="Arial" panose="020B0604020202020204" pitchFamily="34" charset="0"/>
                <a:cs typeface="Arial" panose="020B0604020202020204" pitchFamily="34" charset="0"/>
              </a:rPr>
              <a:t>hexahydrát</a:t>
            </a:r>
            <a:r>
              <a:rPr lang="cs-CZ" sz="2000" b="1" dirty="0">
                <a:latin typeface="Arial" panose="020B0604020202020204" pitchFamily="34" charset="0"/>
                <a:cs typeface="Arial" panose="020B0604020202020204" pitchFamily="34" charset="0"/>
              </a:rPr>
              <a:t> síranu </a:t>
            </a:r>
            <a:r>
              <a:rPr lang="cs-CZ" sz="2000" b="1" dirty="0" err="1">
                <a:latin typeface="Arial" panose="020B0604020202020204" pitchFamily="34" charset="0"/>
                <a:cs typeface="Arial" panose="020B0604020202020204" pitchFamily="34" charset="0"/>
              </a:rPr>
              <a:t>železnato</a:t>
            </a:r>
            <a:r>
              <a:rPr lang="cs-CZ" sz="2000" b="1" dirty="0">
                <a:latin typeface="Arial" panose="020B0604020202020204" pitchFamily="34" charset="0"/>
                <a:cs typeface="Arial" panose="020B0604020202020204" pitchFamily="34" charset="0"/>
              </a:rPr>
              <a:t>-amonného </a:t>
            </a:r>
            <a:r>
              <a:rPr lang="cs-CZ" sz="2000" dirty="0">
                <a:latin typeface="Arial" panose="020B0604020202020204" pitchFamily="34" charset="0"/>
                <a:cs typeface="Arial" panose="020B0604020202020204" pitchFamily="34" charset="0"/>
              </a:rPr>
              <a:t>(NH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Fe(SO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·6H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t>
            </a:r>
            <a:r>
              <a:rPr lang="cs-CZ" sz="2000" i="1" dirty="0">
                <a:latin typeface="Arial" panose="020B0604020202020204" pitchFamily="34" charset="0"/>
                <a:cs typeface="Arial" panose="020B0604020202020204" pitchFamily="34" charset="0"/>
              </a:rPr>
              <a:t>(</a:t>
            </a:r>
            <a:r>
              <a:rPr lang="cs-CZ" sz="2000" i="1" dirty="0" err="1">
                <a:latin typeface="Arial" panose="020B0604020202020204" pitchFamily="34" charset="0"/>
                <a:cs typeface="Arial" panose="020B0604020202020204" pitchFamily="34" charset="0"/>
              </a:rPr>
              <a:t>Mohrova</a:t>
            </a:r>
            <a:r>
              <a:rPr lang="cs-CZ" sz="2000" i="1" dirty="0">
                <a:latin typeface="Arial" panose="020B0604020202020204" pitchFamily="34" charset="0"/>
                <a:cs typeface="Arial" panose="020B0604020202020204" pitchFamily="34" charset="0"/>
              </a:rPr>
              <a:t> sůl)</a:t>
            </a:r>
            <a:r>
              <a:rPr lang="cs-CZ" sz="2000" dirty="0">
                <a:latin typeface="Arial" panose="020B0604020202020204" pitchFamily="34" charset="0"/>
                <a:cs typeface="Arial" panose="020B0604020202020204" pitchFamily="34" charset="0"/>
              </a:rPr>
              <a:t> jako zdroj stabilních iontů Fe</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p>
          <a:p>
            <a:pPr algn="just"/>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49204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42420B90-147B-4686-AAA3-965AA591979B}"/>
              </a:ext>
            </a:extLst>
          </p:cNvPr>
          <p:cNvPicPr>
            <a:picLocks noChangeAspect="1"/>
          </p:cNvPicPr>
          <p:nvPr/>
        </p:nvPicPr>
        <p:blipFill>
          <a:blip r:embed="rId2"/>
          <a:stretch>
            <a:fillRect/>
          </a:stretch>
        </p:blipFill>
        <p:spPr>
          <a:xfrm>
            <a:off x="2613440" y="1421572"/>
            <a:ext cx="4366956" cy="2027008"/>
          </a:xfrm>
          <a:prstGeom prst="rect">
            <a:avLst/>
          </a:prstGeom>
        </p:spPr>
      </p:pic>
      <p:sp>
        <p:nvSpPr>
          <p:cNvPr id="6" name="TextovéPole 5">
            <a:extLst>
              <a:ext uri="{FF2B5EF4-FFF2-40B4-BE49-F238E27FC236}">
                <a16:creationId xmlns:a16="http://schemas.microsoft.com/office/drawing/2014/main" id="{D07ED3B0-6EE9-4658-8F54-971A018C3418}"/>
              </a:ext>
            </a:extLst>
          </p:cNvPr>
          <p:cNvSpPr txBox="1"/>
          <p:nvPr/>
        </p:nvSpPr>
        <p:spPr>
          <a:xfrm>
            <a:off x="155397" y="114160"/>
            <a:ext cx="8763000" cy="1631216"/>
          </a:xfrm>
          <a:prstGeom prst="rect">
            <a:avLst/>
          </a:prstGeom>
          <a:noFill/>
        </p:spPr>
        <p:txBody>
          <a:bodyPr wrap="square">
            <a:spAutoFit/>
          </a:bodyPr>
          <a:lstStyle/>
          <a:p>
            <a:pPr algn="just"/>
            <a:r>
              <a:rPr lang="cs-CZ" sz="2000" b="1" i="0" dirty="0" err="1">
                <a:effectLst/>
                <a:latin typeface="Arial" panose="020B0604020202020204" pitchFamily="34" charset="0"/>
              </a:rPr>
              <a:t>Hexakyanoželeznatan</a:t>
            </a:r>
            <a:r>
              <a:rPr lang="cs-CZ" sz="2000" b="1" i="0" dirty="0">
                <a:effectLst/>
                <a:latin typeface="Arial" panose="020B0604020202020204" pitchFamily="34" charset="0"/>
              </a:rPr>
              <a:t> draselný</a:t>
            </a:r>
            <a:r>
              <a:rPr lang="cs-CZ" sz="2000" b="0" i="0" dirty="0">
                <a:effectLst/>
                <a:latin typeface="Arial" panose="020B0604020202020204" pitchFamily="34" charset="0"/>
              </a:rPr>
              <a:t> (</a:t>
            </a:r>
            <a:r>
              <a:rPr lang="cs-CZ" sz="2000" i="0" dirty="0">
                <a:effectLst/>
                <a:latin typeface="Arial" panose="020B0604020202020204" pitchFamily="34" charset="0"/>
              </a:rPr>
              <a:t>žlutá krevní sůl, ferrokyanid draselný) </a:t>
            </a:r>
            <a:r>
              <a:rPr lang="cs-CZ" sz="2000" b="1" i="0" dirty="0">
                <a:effectLst/>
                <a:latin typeface="Arial" panose="020B0604020202020204" pitchFamily="34" charset="0"/>
              </a:rPr>
              <a:t>K</a:t>
            </a:r>
            <a:r>
              <a:rPr lang="cs-CZ" sz="2000" b="1" i="0" baseline="-25000" dirty="0">
                <a:effectLst/>
                <a:latin typeface="Arial" panose="020B0604020202020204" pitchFamily="34" charset="0"/>
              </a:rPr>
              <a:t>4</a:t>
            </a:r>
            <a:r>
              <a:rPr lang="cs-CZ" sz="2000" b="1" i="0" dirty="0">
                <a:effectLst/>
                <a:latin typeface="Arial" panose="020B0604020202020204" pitchFamily="34" charset="0"/>
              </a:rPr>
              <a:t>[</a:t>
            </a:r>
            <a:r>
              <a:rPr lang="cs-CZ" sz="2000" b="1" i="0" dirty="0" err="1">
                <a:effectLst/>
                <a:latin typeface="Arial" panose="020B0604020202020204" pitchFamily="34" charset="0"/>
              </a:rPr>
              <a:t>Fe</a:t>
            </a:r>
            <a:r>
              <a:rPr lang="cs-CZ" sz="2000" b="1" i="0" dirty="0">
                <a:effectLst/>
                <a:latin typeface="Arial" panose="020B0604020202020204" pitchFamily="34" charset="0"/>
              </a:rPr>
              <a:t>(CN)</a:t>
            </a:r>
            <a:r>
              <a:rPr lang="cs-CZ" sz="2000" b="1" i="0" baseline="-25000" dirty="0">
                <a:effectLst/>
                <a:latin typeface="Arial" panose="020B0604020202020204" pitchFamily="34" charset="0"/>
              </a:rPr>
              <a:t>6</a:t>
            </a:r>
            <a:r>
              <a:rPr lang="cs-CZ" sz="2000" b="1" i="0" dirty="0">
                <a:effectLst/>
                <a:latin typeface="Arial" panose="020B0604020202020204" pitchFamily="34" charset="0"/>
              </a:rPr>
              <a:t>]</a:t>
            </a:r>
            <a:r>
              <a:rPr lang="cs-CZ" sz="2000" b="0" i="0" dirty="0">
                <a:effectLst/>
                <a:latin typeface="Arial" panose="020B0604020202020204" pitchFamily="34" charset="0"/>
              </a:rPr>
              <a:t>. Slouží k výrobě barviv. Reakcí s železitými </a:t>
            </a:r>
            <a:r>
              <a:rPr lang="cs-CZ" sz="2000" b="0" i="0" u="none" strike="noStrike" dirty="0">
                <a:effectLst/>
                <a:latin typeface="Arial" panose="020B0604020202020204" pitchFamily="34" charset="0"/>
              </a:rPr>
              <a:t>ionty</a:t>
            </a:r>
            <a:r>
              <a:rPr lang="cs-CZ" sz="2000" b="0" i="0" dirty="0">
                <a:effectLst/>
                <a:latin typeface="Arial" panose="020B0604020202020204" pitchFamily="34" charset="0"/>
              </a:rPr>
              <a:t> vzniká modrá sraženina, známá jako </a:t>
            </a:r>
            <a:r>
              <a:rPr lang="cs-CZ" sz="2000" b="1" i="0" u="none" strike="noStrike" dirty="0">
                <a:effectLst/>
                <a:latin typeface="Arial" panose="020B0604020202020204" pitchFamily="34" charset="0"/>
              </a:rPr>
              <a:t>berlínská (pruská) modř</a:t>
            </a:r>
            <a:r>
              <a:rPr lang="cs-CZ" sz="2000" b="1" i="0" dirty="0">
                <a:effectLst/>
                <a:latin typeface="Arial" panose="020B0604020202020204" pitchFamily="34" charset="0"/>
              </a:rPr>
              <a:t> </a:t>
            </a:r>
            <a:r>
              <a:rPr lang="cs-CZ" sz="2000" b="0" i="0" dirty="0">
                <a:effectLst/>
                <a:latin typeface="Arial" panose="020B0604020202020204" pitchFamily="34" charset="0"/>
              </a:rPr>
              <a:t>(Fe</a:t>
            </a:r>
            <a:r>
              <a:rPr lang="cs-CZ" sz="2000" b="0" i="0" baseline="-25000" dirty="0">
                <a:effectLst/>
                <a:latin typeface="Arial" panose="020B0604020202020204" pitchFamily="34" charset="0"/>
              </a:rPr>
              <a:t>4</a:t>
            </a:r>
            <a:r>
              <a:rPr lang="cs-CZ" sz="2000" b="0" i="0" dirty="0">
                <a:effectLst/>
                <a:latin typeface="Arial" panose="020B0604020202020204" pitchFamily="34" charset="0"/>
              </a:rPr>
              <a:t>[</a:t>
            </a:r>
            <a:r>
              <a:rPr lang="cs-CZ" sz="2000" b="0" i="0" dirty="0" err="1">
                <a:effectLst/>
                <a:latin typeface="Arial" panose="020B0604020202020204" pitchFamily="34" charset="0"/>
              </a:rPr>
              <a:t>Fe</a:t>
            </a:r>
            <a:r>
              <a:rPr lang="cs-CZ" sz="2000" b="0" i="0" dirty="0">
                <a:effectLst/>
                <a:latin typeface="Arial" panose="020B0604020202020204" pitchFamily="34" charset="0"/>
              </a:rPr>
              <a:t>(CN)</a:t>
            </a:r>
            <a:r>
              <a:rPr lang="cs-CZ" sz="2000" b="0" i="0" baseline="-25000" dirty="0">
                <a:effectLst/>
                <a:latin typeface="Arial" panose="020B0604020202020204" pitchFamily="34" charset="0"/>
              </a:rPr>
              <a:t>6</a:t>
            </a:r>
            <a:r>
              <a:rPr lang="cs-CZ" sz="2000" b="0" i="0" dirty="0">
                <a:effectLst/>
                <a:latin typeface="Arial" panose="020B0604020202020204" pitchFamily="34" charset="0"/>
              </a:rPr>
              <a:t>]</a:t>
            </a:r>
            <a:r>
              <a:rPr lang="cs-CZ" sz="2000" b="0" i="0" baseline="-25000" dirty="0">
                <a:effectLst/>
                <a:latin typeface="Arial" panose="020B0604020202020204" pitchFamily="34" charset="0"/>
              </a:rPr>
              <a:t>3</a:t>
            </a:r>
            <a:r>
              <a:rPr lang="cs-CZ" sz="2000" b="0" i="0" dirty="0">
                <a:effectLst/>
                <a:latin typeface="Arial" panose="020B0604020202020204" pitchFamily="34" charset="0"/>
              </a:rPr>
              <a:t>), čehož se využívá v </a:t>
            </a:r>
            <a:r>
              <a:rPr lang="cs-CZ" sz="2000" b="0" i="0" u="none" strike="noStrike" dirty="0">
                <a:effectLst/>
                <a:latin typeface="Arial" panose="020B0604020202020204" pitchFamily="34" charset="0"/>
              </a:rPr>
              <a:t>kvalitativní analýze</a:t>
            </a:r>
            <a:r>
              <a:rPr lang="cs-CZ" sz="2000" b="0" i="0" dirty="0">
                <a:effectLst/>
                <a:latin typeface="Arial" panose="020B0604020202020204" pitchFamily="34" charset="0"/>
              </a:rPr>
              <a:t>. V </a:t>
            </a:r>
            <a:r>
              <a:rPr lang="cs-CZ" sz="2000" b="0" i="0" u="none" strike="noStrike" dirty="0">
                <a:effectLst/>
                <a:latin typeface="Arial" panose="020B0604020202020204" pitchFamily="34" charset="0"/>
              </a:rPr>
              <a:t>potravinářství</a:t>
            </a:r>
            <a:r>
              <a:rPr lang="cs-CZ" sz="2000" b="0" i="0" dirty="0">
                <a:effectLst/>
                <a:latin typeface="Arial" panose="020B0604020202020204" pitchFamily="34" charset="0"/>
              </a:rPr>
              <a:t> a v </a:t>
            </a:r>
            <a:r>
              <a:rPr lang="cs-CZ" sz="2000" b="0" i="0" u="none" strike="noStrike" dirty="0">
                <a:effectLst/>
                <a:latin typeface="Arial" panose="020B0604020202020204" pitchFamily="34" charset="0"/>
              </a:rPr>
              <a:t>silniční údržbě</a:t>
            </a:r>
            <a:r>
              <a:rPr lang="cs-CZ" sz="2000" b="0" i="0" dirty="0">
                <a:effectLst/>
                <a:latin typeface="Arial" panose="020B0604020202020204" pitchFamily="34" charset="0"/>
              </a:rPr>
              <a:t> se používá jako protispékavá látka </a:t>
            </a:r>
            <a:r>
              <a:rPr lang="cs-CZ" sz="2000" b="0" i="0" u="none" strike="noStrike" dirty="0">
                <a:effectLst/>
                <a:latin typeface="Arial" panose="020B0604020202020204" pitchFamily="34" charset="0"/>
              </a:rPr>
              <a:t>kuchyňské soli (</a:t>
            </a:r>
            <a:r>
              <a:rPr lang="cs-CZ" sz="2000" i="0" dirty="0">
                <a:effectLst/>
                <a:latin typeface="Arial" panose="020B0604020202020204" pitchFamily="34" charset="0"/>
              </a:rPr>
              <a:t>E536)</a:t>
            </a:r>
            <a:r>
              <a:rPr lang="cs-CZ" sz="2000" b="0" i="0" dirty="0">
                <a:effectLst/>
                <a:latin typeface="Arial" panose="020B0604020202020204" pitchFamily="34" charset="0"/>
              </a:rPr>
              <a:t>.</a:t>
            </a:r>
            <a:endParaRPr lang="cs-CZ" sz="2000" dirty="0"/>
          </a:p>
        </p:txBody>
      </p:sp>
      <p:sp>
        <p:nvSpPr>
          <p:cNvPr id="8" name="TextovéPole 7">
            <a:extLst>
              <a:ext uri="{FF2B5EF4-FFF2-40B4-BE49-F238E27FC236}">
                <a16:creationId xmlns:a16="http://schemas.microsoft.com/office/drawing/2014/main" id="{7B0E7773-F4EB-49AF-9D27-37845F18929B}"/>
              </a:ext>
            </a:extLst>
          </p:cNvPr>
          <p:cNvSpPr txBox="1"/>
          <p:nvPr/>
        </p:nvSpPr>
        <p:spPr>
          <a:xfrm>
            <a:off x="136347" y="3408714"/>
            <a:ext cx="8801100" cy="1938992"/>
          </a:xfrm>
          <a:prstGeom prst="rect">
            <a:avLst/>
          </a:prstGeom>
          <a:noFill/>
        </p:spPr>
        <p:txBody>
          <a:bodyPr wrap="square">
            <a:spAutoFit/>
          </a:bodyPr>
          <a:lstStyle/>
          <a:p>
            <a:pPr algn="just"/>
            <a:r>
              <a:rPr lang="cs-CZ" sz="2000" b="1" i="0" dirty="0">
                <a:effectLst/>
                <a:latin typeface="Arial" panose="020B0604020202020204" pitchFamily="34" charset="0"/>
              </a:rPr>
              <a:t>Hexakyanoželezitan draselný</a:t>
            </a:r>
            <a:r>
              <a:rPr lang="cs-CZ" sz="2000" b="0" i="0" dirty="0">
                <a:effectLst/>
                <a:latin typeface="Arial" panose="020B0604020202020204" pitchFamily="34" charset="0"/>
              </a:rPr>
              <a:t> </a:t>
            </a:r>
            <a:r>
              <a:rPr lang="cs-CZ" sz="2000" i="0" dirty="0">
                <a:effectLst/>
                <a:latin typeface="Arial" panose="020B0604020202020204" pitchFamily="34" charset="0"/>
              </a:rPr>
              <a:t>(červená krevní sůl, </a:t>
            </a:r>
            <a:r>
              <a:rPr lang="cs-CZ" sz="2000" i="0" dirty="0" err="1">
                <a:effectLst/>
                <a:latin typeface="Arial" panose="020B0604020202020204" pitchFamily="34" charset="0"/>
              </a:rPr>
              <a:t>ferrikyanid</a:t>
            </a:r>
            <a:r>
              <a:rPr lang="cs-CZ" sz="2000" i="0" dirty="0">
                <a:effectLst/>
                <a:latin typeface="Arial" panose="020B0604020202020204" pitchFamily="34" charset="0"/>
              </a:rPr>
              <a:t> draselný) </a:t>
            </a:r>
            <a:r>
              <a:rPr lang="cs-CZ" sz="2000" b="1" i="0" dirty="0">
                <a:effectLst/>
                <a:latin typeface="Arial" panose="020B0604020202020204" pitchFamily="34" charset="0"/>
              </a:rPr>
              <a:t>K</a:t>
            </a:r>
            <a:r>
              <a:rPr lang="cs-CZ" sz="2000" b="1" i="0" baseline="-25000" dirty="0">
                <a:effectLst/>
                <a:latin typeface="Arial" panose="020B0604020202020204" pitchFamily="34" charset="0"/>
              </a:rPr>
              <a:t>3</a:t>
            </a:r>
            <a:r>
              <a:rPr lang="cs-CZ" sz="2000" b="1" i="0" dirty="0">
                <a:effectLst/>
                <a:latin typeface="Arial" panose="020B0604020202020204" pitchFamily="34" charset="0"/>
              </a:rPr>
              <a:t>[</a:t>
            </a:r>
            <a:r>
              <a:rPr lang="cs-CZ" sz="2000" b="1" i="0" dirty="0" err="1">
                <a:effectLst/>
                <a:latin typeface="Arial" panose="020B0604020202020204" pitchFamily="34" charset="0"/>
              </a:rPr>
              <a:t>Fe</a:t>
            </a:r>
            <a:r>
              <a:rPr lang="cs-CZ" sz="2000" b="1" i="0" dirty="0">
                <a:effectLst/>
                <a:latin typeface="Arial" panose="020B0604020202020204" pitchFamily="34" charset="0"/>
              </a:rPr>
              <a:t>(CN)</a:t>
            </a:r>
            <a:r>
              <a:rPr lang="cs-CZ" sz="2000" b="1" i="0" baseline="-25000" dirty="0">
                <a:effectLst/>
                <a:latin typeface="Arial" panose="020B0604020202020204" pitchFamily="34" charset="0"/>
              </a:rPr>
              <a:t>6</a:t>
            </a:r>
            <a:r>
              <a:rPr lang="cs-CZ" sz="2000" b="1" i="0" dirty="0">
                <a:effectLst/>
                <a:latin typeface="Arial" panose="020B0604020202020204" pitchFamily="34" charset="0"/>
              </a:rPr>
              <a:t>]</a:t>
            </a:r>
            <a:r>
              <a:rPr lang="cs-CZ" sz="2000" b="0" i="0" dirty="0">
                <a:effectLst/>
                <a:latin typeface="Arial" panose="020B0604020202020204" pitchFamily="34" charset="0"/>
              </a:rPr>
              <a:t>. Používá se ve fotografickém průmyslu k odstranění stříbra z negativů. Také se používá jako </a:t>
            </a:r>
            <a:r>
              <a:rPr lang="cs-CZ" sz="2000" b="0" i="0" u="none" strike="noStrike" dirty="0">
                <a:effectLst/>
                <a:latin typeface="Arial" panose="020B0604020202020204" pitchFamily="34" charset="0"/>
              </a:rPr>
              <a:t>oxidační činidlo</a:t>
            </a:r>
            <a:r>
              <a:rPr lang="cs-CZ" sz="2000" b="0" i="0" dirty="0">
                <a:effectLst/>
                <a:latin typeface="Arial" panose="020B0604020202020204" pitchFamily="34" charset="0"/>
              </a:rPr>
              <a:t> v organické chemii. Se solemi Fe</a:t>
            </a:r>
            <a:r>
              <a:rPr lang="cs-CZ" sz="2000" b="0" i="0" baseline="30000" dirty="0">
                <a:effectLst/>
                <a:latin typeface="Arial" panose="020B0604020202020204" pitchFamily="34" charset="0"/>
              </a:rPr>
              <a:t>+2</a:t>
            </a:r>
            <a:r>
              <a:rPr lang="cs-CZ" sz="2000" b="0" i="0" dirty="0">
                <a:effectLst/>
                <a:latin typeface="Arial" panose="020B0604020202020204" pitchFamily="34" charset="0"/>
              </a:rPr>
              <a:t> poskytuje modrou sraženinu, nazývanou </a:t>
            </a:r>
            <a:r>
              <a:rPr lang="cs-CZ" sz="2000" b="1" u="none" strike="noStrike" dirty="0" err="1">
                <a:effectLst/>
                <a:latin typeface="Arial" panose="020B0604020202020204" pitchFamily="34" charset="0"/>
              </a:rPr>
              <a:t>Turnbullova</a:t>
            </a:r>
            <a:r>
              <a:rPr lang="cs-CZ" sz="2000" b="1" u="none" strike="noStrike" dirty="0">
                <a:effectLst/>
                <a:latin typeface="Arial" panose="020B0604020202020204" pitchFamily="34" charset="0"/>
              </a:rPr>
              <a:t> modř</a:t>
            </a:r>
            <a:r>
              <a:rPr lang="cs-CZ" sz="2000" b="0" i="0" dirty="0">
                <a:effectLst/>
                <a:latin typeface="Arial" panose="020B0604020202020204" pitchFamily="34" charset="0"/>
              </a:rPr>
              <a:t>. Tato reakce je jedním z analytických důkazů přítomnosti   dvojmocného železa ve vzorku. Tohoto efektu se využívá v kyanotypii.</a:t>
            </a:r>
            <a:endParaRPr lang="cs-CZ" sz="2000" dirty="0"/>
          </a:p>
        </p:txBody>
      </p:sp>
      <p:pic>
        <p:nvPicPr>
          <p:cNvPr id="11" name="Obrázek 10">
            <a:extLst>
              <a:ext uri="{FF2B5EF4-FFF2-40B4-BE49-F238E27FC236}">
                <a16:creationId xmlns:a16="http://schemas.microsoft.com/office/drawing/2014/main" id="{DD04F626-FF1F-4B3C-AD39-0D3E349EC5FC}"/>
              </a:ext>
            </a:extLst>
          </p:cNvPr>
          <p:cNvPicPr>
            <a:picLocks noChangeAspect="1"/>
          </p:cNvPicPr>
          <p:nvPr/>
        </p:nvPicPr>
        <p:blipFill>
          <a:blip r:embed="rId3"/>
          <a:stretch>
            <a:fillRect/>
          </a:stretch>
        </p:blipFill>
        <p:spPr>
          <a:xfrm>
            <a:off x="250368" y="5542938"/>
            <a:ext cx="2274395" cy="1066800"/>
          </a:xfrm>
          <a:prstGeom prst="rect">
            <a:avLst/>
          </a:prstGeom>
        </p:spPr>
      </p:pic>
      <p:pic>
        <p:nvPicPr>
          <p:cNvPr id="5124" name="Picture 4">
            <a:extLst>
              <a:ext uri="{FF2B5EF4-FFF2-40B4-BE49-F238E27FC236}">
                <a16:creationId xmlns:a16="http://schemas.microsoft.com/office/drawing/2014/main" id="{90F70D2B-3247-44E5-9795-ED7FECE55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368" y="1939155"/>
            <a:ext cx="2363072" cy="1004306"/>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41219632-7EB2-461E-89AE-92F224FED918}"/>
              </a:ext>
            </a:extLst>
          </p:cNvPr>
          <p:cNvPicPr>
            <a:picLocks noChangeAspect="1"/>
          </p:cNvPicPr>
          <p:nvPr/>
        </p:nvPicPr>
        <p:blipFill>
          <a:blip r:embed="rId5"/>
          <a:stretch>
            <a:fillRect/>
          </a:stretch>
        </p:blipFill>
        <p:spPr>
          <a:xfrm>
            <a:off x="6888300" y="2514600"/>
            <a:ext cx="2150547" cy="845258"/>
          </a:xfrm>
          <a:prstGeom prst="rect">
            <a:avLst/>
          </a:prstGeom>
        </p:spPr>
      </p:pic>
      <p:pic>
        <p:nvPicPr>
          <p:cNvPr id="13" name="Obrázek 12">
            <a:extLst>
              <a:ext uri="{FF2B5EF4-FFF2-40B4-BE49-F238E27FC236}">
                <a16:creationId xmlns:a16="http://schemas.microsoft.com/office/drawing/2014/main" id="{6EFE9689-A873-4BC1-BF3B-A49911229DF2}"/>
              </a:ext>
            </a:extLst>
          </p:cNvPr>
          <p:cNvPicPr>
            <a:picLocks noChangeAspect="1"/>
          </p:cNvPicPr>
          <p:nvPr/>
        </p:nvPicPr>
        <p:blipFill>
          <a:blip r:embed="rId6"/>
          <a:stretch>
            <a:fillRect/>
          </a:stretch>
        </p:blipFill>
        <p:spPr>
          <a:xfrm>
            <a:off x="2819400" y="5436428"/>
            <a:ext cx="1295400" cy="1205515"/>
          </a:xfrm>
          <a:prstGeom prst="rect">
            <a:avLst/>
          </a:prstGeom>
        </p:spPr>
      </p:pic>
      <p:pic>
        <p:nvPicPr>
          <p:cNvPr id="7174" name="Picture 6" descr="Pigment and Mineral (portfolio assignment) Flashcards | Chegg.com">
            <a:extLst>
              <a:ext uri="{FF2B5EF4-FFF2-40B4-BE49-F238E27FC236}">
                <a16:creationId xmlns:a16="http://schemas.microsoft.com/office/drawing/2014/main" id="{82A57E6B-00F4-42D3-B70A-55B34720B4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5396562"/>
            <a:ext cx="1772791" cy="130743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Prussian blue - American Chemical Society">
            <a:extLst>
              <a:ext uri="{FF2B5EF4-FFF2-40B4-BE49-F238E27FC236}">
                <a16:creationId xmlns:a16="http://schemas.microsoft.com/office/drawing/2014/main" id="{98414E10-0E5E-41F8-B2D5-98D6F8C5A3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19315" y="1561435"/>
            <a:ext cx="1660162" cy="853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4507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6D6C363-BD4C-4E4E-AF8C-A95111C90674}"/>
              </a:ext>
            </a:extLst>
          </p:cNvPr>
          <p:cNvPicPr>
            <a:picLocks noChangeAspect="1"/>
          </p:cNvPicPr>
          <p:nvPr/>
        </p:nvPicPr>
        <p:blipFill>
          <a:blip r:embed="rId2"/>
          <a:stretch>
            <a:fillRect/>
          </a:stretch>
        </p:blipFill>
        <p:spPr>
          <a:xfrm>
            <a:off x="332198" y="572771"/>
            <a:ext cx="4267200" cy="793898"/>
          </a:xfrm>
          <a:prstGeom prst="rect">
            <a:avLst/>
          </a:prstGeom>
        </p:spPr>
      </p:pic>
      <p:pic>
        <p:nvPicPr>
          <p:cNvPr id="7" name="Obrázek 6">
            <a:extLst>
              <a:ext uri="{FF2B5EF4-FFF2-40B4-BE49-F238E27FC236}">
                <a16:creationId xmlns:a16="http://schemas.microsoft.com/office/drawing/2014/main" id="{8108FC68-745B-4596-B93C-CC6FDEC1CFE1}"/>
              </a:ext>
            </a:extLst>
          </p:cNvPr>
          <p:cNvPicPr>
            <a:picLocks noChangeAspect="1"/>
          </p:cNvPicPr>
          <p:nvPr/>
        </p:nvPicPr>
        <p:blipFill>
          <a:blip r:embed="rId3"/>
          <a:stretch>
            <a:fillRect/>
          </a:stretch>
        </p:blipFill>
        <p:spPr>
          <a:xfrm>
            <a:off x="4974832" y="184190"/>
            <a:ext cx="3836970" cy="1557731"/>
          </a:xfrm>
          <a:prstGeom prst="rect">
            <a:avLst/>
          </a:prstGeom>
        </p:spPr>
      </p:pic>
      <p:sp>
        <p:nvSpPr>
          <p:cNvPr id="10" name="Obdélník 9">
            <a:extLst>
              <a:ext uri="{FF2B5EF4-FFF2-40B4-BE49-F238E27FC236}">
                <a16:creationId xmlns:a16="http://schemas.microsoft.com/office/drawing/2014/main" id="{601EFF53-A816-46F4-BCA8-BE763F5F9002}"/>
              </a:ext>
            </a:extLst>
          </p:cNvPr>
          <p:cNvSpPr/>
          <p:nvPr/>
        </p:nvSpPr>
        <p:spPr>
          <a:xfrm>
            <a:off x="19692" y="4343400"/>
            <a:ext cx="8839200" cy="1323439"/>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Železo je také velmi významným </a:t>
            </a:r>
            <a:r>
              <a:rPr lang="cs-CZ" sz="2000" u="sng" dirty="0">
                <a:latin typeface="Arial" panose="020B0604020202020204" pitchFamily="34" charset="0"/>
                <a:cs typeface="Arial" panose="020B0604020202020204" pitchFamily="34" charset="0"/>
              </a:rPr>
              <a:t>biogenním prvkem</a:t>
            </a:r>
            <a:r>
              <a:rPr lang="cs-CZ" sz="2000" dirty="0">
                <a:latin typeface="Arial" panose="020B0604020202020204" pitchFamily="34" charset="0"/>
                <a:cs typeface="Arial" panose="020B0604020202020204" pitchFamily="34" charset="0"/>
              </a:rPr>
              <a:t>, v organismu se podílí na přenášení kyslíku k buňkám a tím umožňuje život mnoha organismů na naší planetě. Nedostatek železa vede k </a:t>
            </a:r>
            <a:r>
              <a:rPr lang="cs-CZ" sz="2000" u="sng" dirty="0">
                <a:latin typeface="Arial" panose="020B0604020202020204" pitchFamily="34" charset="0"/>
                <a:cs typeface="Arial" panose="020B0604020202020204" pitchFamily="34" charset="0"/>
              </a:rPr>
              <a:t>chudokrevnosti</a:t>
            </a:r>
            <a:r>
              <a:rPr lang="cs-CZ" sz="2000" dirty="0">
                <a:latin typeface="Arial" panose="020B0604020202020204" pitchFamily="34" charset="0"/>
                <a:cs typeface="Arial" panose="020B0604020202020204" pitchFamily="34" charset="0"/>
              </a:rPr>
              <a:t>, která se projevuje sníženou kapacitou krve pro dýchací plyny.</a:t>
            </a:r>
          </a:p>
        </p:txBody>
      </p:sp>
      <p:sp>
        <p:nvSpPr>
          <p:cNvPr id="11" name="Obdélník 10">
            <a:extLst>
              <a:ext uri="{FF2B5EF4-FFF2-40B4-BE49-F238E27FC236}">
                <a16:creationId xmlns:a16="http://schemas.microsoft.com/office/drawing/2014/main" id="{0CBBB136-1936-4077-8962-11B3D81D8B64}"/>
              </a:ext>
            </a:extLst>
          </p:cNvPr>
          <p:cNvSpPr/>
          <p:nvPr/>
        </p:nvSpPr>
        <p:spPr>
          <a:xfrm>
            <a:off x="123290" y="2383794"/>
            <a:ext cx="8839200" cy="707886"/>
          </a:xfrm>
          <a:prstGeom prst="rect">
            <a:avLst/>
          </a:prstGeom>
        </p:spPr>
        <p:txBody>
          <a:bodyPr wrap="square">
            <a:spAutoFit/>
          </a:bodyPr>
          <a:lstStyle/>
          <a:p>
            <a:pPr algn="just"/>
            <a:r>
              <a:rPr lang="cs-CZ" sz="2000" b="1" dirty="0" err="1">
                <a:latin typeface="Arial" panose="020B0604020202020204" pitchFamily="34" charset="0"/>
                <a:cs typeface="Arial" panose="020B0604020202020204" pitchFamily="34" charset="0"/>
              </a:rPr>
              <a:t>Hexathiokyanatoželezitan</a:t>
            </a:r>
            <a:r>
              <a:rPr lang="cs-CZ" sz="2000" b="1" dirty="0">
                <a:latin typeface="Arial" panose="020B0604020202020204" pitchFamily="34" charset="0"/>
                <a:cs typeface="Arial" panose="020B0604020202020204" pitchFamily="34" charset="0"/>
              </a:rPr>
              <a:t> železitý</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Fe</a:t>
            </a:r>
            <a:r>
              <a:rPr lang="cs-CZ" sz="2000" dirty="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Fe</a:t>
            </a:r>
            <a:r>
              <a:rPr lang="cs-CZ" sz="2000" dirty="0">
                <a:latin typeface="Arial" panose="020B0604020202020204" pitchFamily="34" charset="0"/>
                <a:cs typeface="Arial" panose="020B0604020202020204" pitchFamily="34" charset="0"/>
              </a:rPr>
              <a:t>(SCN)</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slouží k důkazu kyslíkatých látek v organické chemii </a:t>
            </a:r>
            <a:r>
              <a:rPr lang="cs-CZ" sz="2000" i="1" dirty="0">
                <a:latin typeface="Arial" panose="020B0604020202020204" pitchFamily="34" charset="0"/>
                <a:cs typeface="Arial" panose="020B0604020202020204" pitchFamily="34" charset="0"/>
              </a:rPr>
              <a:t>(</a:t>
            </a:r>
            <a:r>
              <a:rPr lang="cs-CZ" sz="2000" i="1" dirty="0" err="1">
                <a:latin typeface="Arial" panose="020B0604020202020204" pitchFamily="34" charset="0"/>
                <a:cs typeface="Arial" panose="020B0604020202020204" pitchFamily="34" charset="0"/>
              </a:rPr>
              <a:t>ferox</a:t>
            </a:r>
            <a:r>
              <a:rPr lang="cs-CZ" sz="2000" i="1" dirty="0">
                <a:latin typeface="Arial" panose="020B0604020202020204" pitchFamily="34" charset="0"/>
                <a:cs typeface="Arial" panose="020B0604020202020204" pitchFamily="34" charset="0"/>
              </a:rPr>
              <a:t> test)</a:t>
            </a:r>
            <a:r>
              <a:rPr lang="cs-CZ" sz="2000" dirty="0">
                <a:latin typeface="Arial" panose="020B0604020202020204" pitchFamily="34" charset="0"/>
                <a:cs typeface="Arial" panose="020B0604020202020204" pitchFamily="34" charset="0"/>
              </a:rPr>
              <a:t>. </a:t>
            </a:r>
          </a:p>
        </p:txBody>
      </p:sp>
      <p:sp>
        <p:nvSpPr>
          <p:cNvPr id="12" name="TextovéPole 11">
            <a:extLst>
              <a:ext uri="{FF2B5EF4-FFF2-40B4-BE49-F238E27FC236}">
                <a16:creationId xmlns:a16="http://schemas.microsoft.com/office/drawing/2014/main" id="{330E62E8-80C6-46CA-9797-6981505A0ABB}"/>
              </a:ext>
            </a:extLst>
          </p:cNvPr>
          <p:cNvSpPr txBox="1"/>
          <p:nvPr/>
        </p:nvSpPr>
        <p:spPr>
          <a:xfrm>
            <a:off x="19692" y="3231079"/>
            <a:ext cx="8839200" cy="707886"/>
          </a:xfrm>
          <a:prstGeom prst="rect">
            <a:avLst/>
          </a:prstGeom>
          <a:noFill/>
        </p:spPr>
        <p:txBody>
          <a:bodyPr wrap="square">
            <a:spAutoFit/>
          </a:bodyPr>
          <a:lstStyle/>
          <a:p>
            <a:pPr algn="just"/>
            <a:r>
              <a:rPr lang="cs-CZ" sz="2000" b="1" dirty="0" err="1">
                <a:latin typeface="Arial" panose="020B0604020202020204" pitchFamily="34" charset="0"/>
                <a:cs typeface="Arial" panose="020B0604020202020204" pitchFamily="34" charset="0"/>
              </a:rPr>
              <a:t>Železany</a:t>
            </a:r>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feráty</a:t>
            </a:r>
            <a:r>
              <a:rPr lang="cs-CZ" sz="2000" b="1" dirty="0">
                <a:latin typeface="Arial" panose="020B0604020202020204" pitchFamily="34" charset="0"/>
                <a:cs typeface="Arial" panose="020B0604020202020204" pitchFamily="34" charset="0"/>
              </a:rPr>
              <a:t>) alkalických kovů </a:t>
            </a:r>
            <a:r>
              <a:rPr lang="cs-CZ" sz="2000" dirty="0">
                <a:latin typeface="Arial" panose="020B0604020202020204" pitchFamily="34" charset="0"/>
                <a:cs typeface="Arial" panose="020B0604020202020204" pitchFamily="34" charset="0"/>
              </a:rPr>
              <a:t>a </a:t>
            </a:r>
            <a:r>
              <a:rPr lang="cs-CZ" sz="2000" b="1" dirty="0" err="1">
                <a:latin typeface="Arial" panose="020B0604020202020204" pitchFamily="34" charset="0"/>
                <a:cs typeface="Arial" panose="020B0604020202020204" pitchFamily="34" charset="0"/>
              </a:rPr>
              <a:t>železan</a:t>
            </a:r>
            <a:r>
              <a:rPr lang="cs-CZ" sz="2000" b="1" dirty="0">
                <a:latin typeface="Arial" panose="020B0604020202020204" pitchFamily="34" charset="0"/>
                <a:cs typeface="Arial" panose="020B0604020202020204" pitchFamily="34" charset="0"/>
              </a:rPr>
              <a:t> vápenatý </a:t>
            </a:r>
            <a:r>
              <a:rPr lang="cs-CZ" sz="2000" dirty="0">
                <a:latin typeface="Arial" panose="020B0604020202020204" pitchFamily="34" charset="0"/>
                <a:cs typeface="Arial" panose="020B0604020202020204" pitchFamily="34" charset="0"/>
              </a:rPr>
              <a:t>se jako silná oxidační činidla pokusně využívají při čištění vody. </a:t>
            </a:r>
          </a:p>
        </p:txBody>
      </p:sp>
    </p:spTree>
    <p:extLst>
      <p:ext uri="{BB962C8B-B14F-4D97-AF65-F5344CB8AC3E}">
        <p14:creationId xmlns:p14="http://schemas.microsoft.com/office/powerpoint/2010/main" val="14259571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B219AAED-2614-4256-AAEB-D15A0A394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82844">
            <a:off x="3417875" y="1756103"/>
            <a:ext cx="2285130" cy="2033765"/>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86C2B6B3-D1D9-4EA5-915B-8EDDA98BF8C3}"/>
              </a:ext>
            </a:extLst>
          </p:cNvPr>
          <p:cNvSpPr/>
          <p:nvPr/>
        </p:nvSpPr>
        <p:spPr>
          <a:xfrm>
            <a:off x="134419" y="304800"/>
            <a:ext cx="8852043" cy="1323439"/>
          </a:xfrm>
          <a:prstGeom prst="rect">
            <a:avLst/>
          </a:prstGeom>
        </p:spPr>
        <p:txBody>
          <a:bodyPr wrap="square">
            <a:spAutoFit/>
          </a:bodyPr>
          <a:lstStyle/>
          <a:p>
            <a:pPr algn="just"/>
            <a:r>
              <a:rPr lang="cs-CZ" sz="2000" b="1" dirty="0" err="1">
                <a:latin typeface="Arial" panose="020B0604020202020204" pitchFamily="34" charset="0"/>
                <a:cs typeface="Arial" panose="020B0604020202020204" pitchFamily="34" charset="0"/>
              </a:rPr>
              <a:t>Ferrocen</a:t>
            </a:r>
            <a:r>
              <a:rPr lang="cs-CZ" sz="2000" dirty="0">
                <a:latin typeface="Arial" panose="020B0604020202020204" pitchFamily="34" charset="0"/>
                <a:cs typeface="Arial" panose="020B0604020202020204" pitchFamily="34" charset="0"/>
              </a:rPr>
              <a:t> (C</a:t>
            </a:r>
            <a:r>
              <a:rPr lang="cs-CZ" sz="2000" baseline="-25000" dirty="0">
                <a:latin typeface="Arial" panose="020B0604020202020204" pitchFamily="34" charset="0"/>
                <a:cs typeface="Arial" panose="020B0604020202020204" pitchFamily="34" charset="0"/>
              </a:rPr>
              <a:t>10</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10</a:t>
            </a:r>
            <a:r>
              <a:rPr lang="cs-CZ" sz="2000" dirty="0">
                <a:latin typeface="Arial" panose="020B0604020202020204" pitchFamily="34" charset="0"/>
                <a:cs typeface="Arial" panose="020B0604020202020204" pitchFamily="34" charset="0"/>
              </a:rPr>
              <a:t>Fe) je organokovová sloučenina skládající se ze dvou </a:t>
            </a:r>
            <a:r>
              <a:rPr lang="cs-CZ" sz="2000" dirty="0" err="1">
                <a:latin typeface="Arial" panose="020B0604020202020204" pitchFamily="34" charset="0"/>
                <a:cs typeface="Arial" panose="020B0604020202020204" pitchFamily="34" charset="0"/>
              </a:rPr>
              <a:t>cyklopentadienidových</a:t>
            </a:r>
            <a:r>
              <a:rPr lang="cs-CZ" sz="2000" dirty="0">
                <a:latin typeface="Arial" panose="020B0604020202020204" pitchFamily="34" charset="0"/>
                <a:cs typeface="Arial" panose="020B0604020202020204" pitchFamily="34" charset="0"/>
              </a:rPr>
              <a:t> aromatických kruhů, mezi nimiž je koordinováno dvojmocné železo (+II) </a:t>
            </a:r>
            <a:r>
              <a:rPr lang="cs-CZ" sz="2000" dirty="0" err="1">
                <a:latin typeface="Arial" panose="020B0604020202020204" pitchFamily="34" charset="0"/>
                <a:cs typeface="Arial" panose="020B0604020202020204" pitchFamily="34" charset="0"/>
              </a:rPr>
              <a:t>pentahaptickou</a:t>
            </a:r>
            <a:r>
              <a:rPr lang="cs-CZ" sz="2000" dirty="0">
                <a:latin typeface="Arial" panose="020B0604020202020204" pitchFamily="34" charset="0"/>
                <a:cs typeface="Arial" panose="020B0604020202020204" pitchFamily="34" charset="0"/>
              </a:rPr>
              <a:t> vazbou (sendvičová struktura). </a:t>
            </a:r>
            <a:r>
              <a:rPr lang="cs-CZ" sz="2000" dirty="0" err="1">
                <a:latin typeface="Arial" panose="020B0604020202020204" pitchFamily="34" charset="0"/>
                <a:cs typeface="Arial" panose="020B0604020202020204" pitchFamily="34" charset="0"/>
              </a:rPr>
              <a:t>Ferrocen</a:t>
            </a:r>
            <a:r>
              <a:rPr lang="cs-CZ" sz="2000" dirty="0">
                <a:latin typeface="Arial" panose="020B0604020202020204" pitchFamily="34" charset="0"/>
                <a:cs typeface="Arial" panose="020B0604020202020204" pitchFamily="34" charset="0"/>
              </a:rPr>
              <a:t> se používá jako netoxická náhrada tetraethylolova. </a:t>
            </a:r>
          </a:p>
        </p:txBody>
      </p:sp>
      <p:pic>
        <p:nvPicPr>
          <p:cNvPr id="8194" name="Picture 2">
            <a:extLst>
              <a:ext uri="{FF2B5EF4-FFF2-40B4-BE49-F238E27FC236}">
                <a16:creationId xmlns:a16="http://schemas.microsoft.com/office/drawing/2014/main" id="{760ADEE4-F23A-4BB7-9CE7-904BA1A5EB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827475"/>
            <a:ext cx="2743200" cy="161639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Ferrocene - Wikipedia">
            <a:extLst>
              <a:ext uri="{FF2B5EF4-FFF2-40B4-BE49-F238E27FC236}">
                <a16:creationId xmlns:a16="http://schemas.microsoft.com/office/drawing/2014/main" id="{7824BC6C-9F27-4AA4-A537-455F3F47C6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2880" y="1861707"/>
            <a:ext cx="2881736" cy="1822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9057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152400"/>
            <a:ext cx="8763000" cy="6370975"/>
          </a:xfrm>
          <a:prstGeom prst="rect">
            <a:avLst/>
          </a:prstGeom>
        </p:spPr>
        <p:txBody>
          <a:bodyPr wrap="square">
            <a:spAutoFit/>
          </a:bodyPr>
          <a:lstStyle/>
          <a:p>
            <a:pPr algn="ctr"/>
            <a:r>
              <a:rPr lang="cs-CZ" sz="2800" b="1" dirty="0">
                <a:latin typeface="Arial" panose="020B0604020202020204" pitchFamily="34" charset="0"/>
                <a:cs typeface="Arial" panose="020B0604020202020204" pitchFamily="34" charset="0"/>
              </a:rPr>
              <a:t>Kobalt </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lesklý, šedý, velmi tvrdý a pevný kov, který má feromagnetické vlastnosti, při teplotě nad 1000°C je paramagnetický. Vyskytuje se ve dvou alotropických modifikacích, </a:t>
            </a:r>
            <a:r>
              <a:rPr lang="cs-CZ" sz="2000" u="sng" dirty="0">
                <a:latin typeface="Arial" panose="020B0604020202020204" pitchFamily="34" charset="0"/>
                <a:cs typeface="Arial" panose="020B0604020202020204" pitchFamily="34" charset="0"/>
              </a:rPr>
              <a:t>hexagonální </a:t>
            </a:r>
            <a:r>
              <a:rPr lang="el-GR" sz="2000" u="sng" dirty="0">
                <a:latin typeface="Arial" panose="020B0604020202020204" pitchFamily="34" charset="0"/>
                <a:cs typeface="Arial" panose="020B0604020202020204" pitchFamily="34" charset="0"/>
              </a:rPr>
              <a:t>α-</a:t>
            </a:r>
            <a:r>
              <a:rPr lang="cs-CZ" sz="2000" u="sng" dirty="0">
                <a:latin typeface="Arial" panose="020B0604020202020204" pitchFamily="34" charset="0"/>
                <a:cs typeface="Arial" panose="020B0604020202020204" pitchFamily="34" charset="0"/>
              </a:rPr>
              <a:t>Co </a:t>
            </a:r>
            <a:r>
              <a:rPr lang="cs-CZ" sz="2000" dirty="0">
                <a:latin typeface="Arial" panose="020B0604020202020204" pitchFamily="34" charset="0"/>
                <a:cs typeface="Arial" panose="020B0604020202020204" pitchFamily="34" charset="0"/>
              </a:rPr>
              <a:t>je stabilní do teploty 417°C, nad touto hranicí je stabilní </a:t>
            </a:r>
            <a:r>
              <a:rPr lang="cs-CZ" sz="2000" u="sng" dirty="0">
                <a:latin typeface="Arial" panose="020B0604020202020204" pitchFamily="34" charset="0"/>
                <a:cs typeface="Arial" panose="020B0604020202020204" pitchFamily="34" charset="0"/>
              </a:rPr>
              <a:t>kubická modifikace </a:t>
            </a:r>
            <a:r>
              <a:rPr lang="el-GR" sz="2000" u="sng" dirty="0">
                <a:latin typeface="Arial" panose="020B0604020202020204" pitchFamily="34" charset="0"/>
                <a:cs typeface="Arial" panose="020B0604020202020204" pitchFamily="34" charset="0"/>
              </a:rPr>
              <a:t>β-</a:t>
            </a:r>
            <a:r>
              <a:rPr lang="cs-CZ" sz="2000" u="sng" dirty="0">
                <a:latin typeface="Arial" panose="020B0604020202020204" pitchFamily="34" charset="0"/>
                <a:cs typeface="Arial" panose="020B0604020202020204" pitchFamily="34" charset="0"/>
              </a:rPr>
              <a:t>Co</a:t>
            </a:r>
            <a:r>
              <a:rPr lang="cs-CZ" sz="2000" dirty="0">
                <a:latin typeface="Arial" panose="020B0604020202020204" pitchFamily="34" charset="0"/>
                <a:cs typeface="Arial" panose="020B0604020202020204" pitchFamily="34" charset="0"/>
              </a:rPr>
              <a:t>. </a:t>
            </a:r>
          </a:p>
          <a:p>
            <a:pPr algn="just"/>
            <a:r>
              <a:rPr lang="cs-CZ" sz="2000" dirty="0">
                <a:latin typeface="Arial" panose="020B0604020202020204" pitchFamily="34" charset="0"/>
                <a:cs typeface="Arial" panose="020B0604020202020204" pitchFamily="34" charset="0"/>
              </a:rPr>
              <a:t>  Na vzduchu i ve vodě je kobalt stálý. Dobře se rozpouští ve zředěné kyselině dusičné, v koncentrované kyselině dusičné se nerozpouští:</a:t>
            </a:r>
          </a:p>
          <a:p>
            <a:pPr algn="ctr"/>
            <a:r>
              <a:rPr lang="cs-CZ" sz="2000" dirty="0">
                <a:latin typeface="Arial" panose="020B0604020202020204" pitchFamily="34" charset="0"/>
                <a:cs typeface="Arial" panose="020B0604020202020204" pitchFamily="34" charset="0"/>
              </a:rPr>
              <a:t>3Co + 8HNO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3Co(NO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+ 2NO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a:r>
              <a:rPr lang="cs-CZ" sz="2000" dirty="0">
                <a:latin typeface="Arial" panose="020B0604020202020204" pitchFamily="34" charset="0"/>
                <a:cs typeface="Arial" panose="020B0604020202020204" pitchFamily="34" charset="0"/>
              </a:rPr>
              <a:t>V ostatních silných kyselinách se rozpouští velmi pomalu za vzniku vodíku:</a:t>
            </a:r>
          </a:p>
          <a:p>
            <a:pPr algn="ctr"/>
            <a:r>
              <a:rPr lang="cs-CZ" sz="2000" dirty="0">
                <a:latin typeface="Arial" panose="020B0604020202020204" pitchFamily="34" charset="0"/>
                <a:cs typeface="Arial" panose="020B0604020202020204" pitchFamily="34" charset="0"/>
              </a:rPr>
              <a:t>Co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CoSO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Za vysokých teplot se přímo slučuje s řadou prvků, při zahřátí na teplotu 300°C reaguje na vzduchu s kyslíkem za vzniku šedozeleného </a:t>
            </a:r>
            <a:r>
              <a:rPr lang="cs-CZ" sz="2000" u="sng" dirty="0">
                <a:latin typeface="Arial" panose="020B0604020202020204" pitchFamily="34" charset="0"/>
                <a:cs typeface="Arial" panose="020B0604020202020204" pitchFamily="34" charset="0"/>
              </a:rPr>
              <a:t>oxidu kobaltnatého </a:t>
            </a:r>
            <a:r>
              <a:rPr lang="cs-CZ" sz="2000" u="sng" dirty="0" err="1">
                <a:latin typeface="Arial" panose="020B0604020202020204" pitchFamily="34" charset="0"/>
                <a:cs typeface="Arial" panose="020B0604020202020204" pitchFamily="34" charset="0"/>
              </a:rPr>
              <a:t>CoO</a:t>
            </a:r>
            <a:r>
              <a:rPr lang="cs-CZ" sz="2000" dirty="0">
                <a:latin typeface="Arial" panose="020B0604020202020204" pitchFamily="34" charset="0"/>
                <a:cs typeface="Arial" panose="020B0604020202020204" pitchFamily="34" charset="0"/>
              </a:rPr>
              <a:t>, při teplotách nad 500°C vzniká černý </a:t>
            </a:r>
            <a:r>
              <a:rPr lang="cs-CZ" sz="2000" u="sng" dirty="0">
                <a:latin typeface="Arial" panose="020B0604020202020204" pitchFamily="34" charset="0"/>
                <a:cs typeface="Arial" panose="020B0604020202020204" pitchFamily="34" charset="0"/>
              </a:rPr>
              <a:t>oxid </a:t>
            </a:r>
            <a:r>
              <a:rPr lang="cs-CZ" sz="2000" u="sng" dirty="0" err="1">
                <a:latin typeface="Arial" panose="020B0604020202020204" pitchFamily="34" charset="0"/>
                <a:cs typeface="Arial" panose="020B0604020202020204" pitchFamily="34" charset="0"/>
              </a:rPr>
              <a:t>kobaltnato</a:t>
            </a:r>
            <a:r>
              <a:rPr lang="cs-CZ" sz="2000" u="sng" dirty="0">
                <a:latin typeface="Arial" panose="020B0604020202020204" pitchFamily="34" charset="0"/>
                <a:cs typeface="Arial" panose="020B0604020202020204" pitchFamily="34" charset="0"/>
              </a:rPr>
              <a:t>-kobaltitý Co</a:t>
            </a:r>
            <a:r>
              <a:rPr lang="cs-CZ" sz="2000" u="sng" baseline="-25000" dirty="0">
                <a:latin typeface="Arial" panose="020B0604020202020204" pitchFamily="34" charset="0"/>
                <a:cs typeface="Arial" panose="020B0604020202020204" pitchFamily="34" charset="0"/>
              </a:rPr>
              <a:t>3</a:t>
            </a:r>
            <a:r>
              <a:rPr lang="cs-CZ" sz="2000" u="sng" dirty="0">
                <a:latin typeface="Arial" panose="020B0604020202020204" pitchFamily="34" charset="0"/>
                <a:cs typeface="Arial" panose="020B0604020202020204" pitchFamily="34" charset="0"/>
              </a:rPr>
              <a:t>O</a:t>
            </a:r>
            <a:r>
              <a:rPr lang="cs-CZ" sz="2000" u="sng"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t>
            </a:r>
          </a:p>
          <a:p>
            <a:pPr algn="just"/>
            <a:r>
              <a:rPr lang="cs-CZ" sz="2000" dirty="0">
                <a:latin typeface="Arial" panose="020B0604020202020204" pitchFamily="34" charset="0"/>
                <a:cs typeface="Arial" panose="020B0604020202020204" pitchFamily="34" charset="0"/>
              </a:rPr>
              <a:t>  Práškový kobalt reaguje již při teplotě 60°C s oxidem siřičitým, produktem reakce je </a:t>
            </a:r>
            <a:r>
              <a:rPr lang="cs-CZ" sz="2000" dirty="0" err="1">
                <a:latin typeface="Arial" panose="020B0604020202020204" pitchFamily="34" charset="0"/>
                <a:cs typeface="Arial" panose="020B0604020202020204" pitchFamily="34" charset="0"/>
              </a:rPr>
              <a:t>dithioničitan</a:t>
            </a:r>
            <a:r>
              <a:rPr lang="cs-CZ" sz="2000" dirty="0">
                <a:latin typeface="Arial" panose="020B0604020202020204" pitchFamily="34" charset="0"/>
                <a:cs typeface="Arial" panose="020B0604020202020204" pitchFamily="34" charset="0"/>
              </a:rPr>
              <a:t> kobaltnatý:</a:t>
            </a:r>
          </a:p>
          <a:p>
            <a:pPr algn="ctr"/>
            <a:r>
              <a:rPr lang="cs-CZ" sz="2000" dirty="0">
                <a:latin typeface="Arial" panose="020B0604020202020204" pitchFamily="34" charset="0"/>
                <a:cs typeface="Arial" panose="020B0604020202020204" pitchFamily="34" charset="0"/>
              </a:rPr>
              <a:t>Co + 2SO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CoS</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4</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Oxidačním tavením s hydroxidy alkalických kovů vznikají barevné alkalické </a:t>
            </a:r>
            <a:r>
              <a:rPr lang="cs-CZ" sz="2000" b="1" dirty="0" err="1">
                <a:latin typeface="Arial" panose="020B0604020202020204" pitchFamily="34" charset="0"/>
                <a:cs typeface="Arial" panose="020B0604020202020204" pitchFamily="34" charset="0"/>
              </a:rPr>
              <a:t>kobaltitany</a:t>
            </a:r>
            <a:r>
              <a:rPr lang="cs-CZ" sz="2000" dirty="0">
                <a:latin typeface="Arial" panose="020B0604020202020204" pitchFamily="34" charset="0"/>
                <a:cs typeface="Arial" panose="020B0604020202020204" pitchFamily="34" charset="0"/>
              </a:rPr>
              <a:t> [CoO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baseline="30000" dirty="0">
                <a:latin typeface="Arial" panose="020B0604020202020204" pitchFamily="34" charset="0"/>
                <a:cs typeface="Arial" panose="020B0604020202020204" pitchFamily="34" charset="0"/>
              </a:rPr>
              <a:t>-1</a:t>
            </a:r>
            <a:r>
              <a:rPr lang="cs-CZ"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0529984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339090"/>
            <a:ext cx="8763000" cy="5909310"/>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Kobalt tvoří velkou řadu sloučenin, ve kterých vystupuje </a:t>
            </a:r>
            <a:r>
              <a:rPr lang="cs-CZ" sz="2000" u="sng" dirty="0">
                <a:latin typeface="Arial" panose="020B0604020202020204" pitchFamily="34" charset="0"/>
                <a:cs typeface="Arial" panose="020B0604020202020204" pitchFamily="34" charset="0"/>
              </a:rPr>
              <a:t>v oxidačním stavu II a III. Sloučeniny jednomocného a čtyřmocného kobaltu jsou méně obvyklé</a:t>
            </a:r>
            <a:r>
              <a:rPr lang="cs-CZ" sz="2000" dirty="0">
                <a:latin typeface="Arial" panose="020B0604020202020204" pitchFamily="34" charset="0"/>
                <a:cs typeface="Arial" panose="020B0604020202020204" pitchFamily="34" charset="0"/>
              </a:rPr>
              <a:t>, jednomocný kobalt se vyskytuje např. v </a:t>
            </a:r>
            <a:r>
              <a:rPr lang="cs-CZ" sz="2000" dirty="0" err="1">
                <a:latin typeface="Arial" panose="020B0604020202020204" pitchFamily="34" charset="0"/>
                <a:cs typeface="Arial" panose="020B0604020202020204" pitchFamily="34" charset="0"/>
              </a:rPr>
              <a:t>CoBr</a:t>
            </a:r>
            <a:r>
              <a:rPr lang="cs-CZ" sz="2000" dirty="0">
                <a:latin typeface="Arial" panose="020B0604020202020204" pitchFamily="34" charset="0"/>
                <a:cs typeface="Arial" panose="020B0604020202020204" pitchFamily="34" charset="0"/>
              </a:rPr>
              <a:t>(NO)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nebo </a:t>
            </a:r>
            <a:r>
              <a:rPr lang="cs-CZ" sz="2000" dirty="0" err="1">
                <a:latin typeface="Arial" panose="020B0604020202020204" pitchFamily="34" charset="0"/>
                <a:cs typeface="Arial" panose="020B0604020202020204" pitchFamily="34" charset="0"/>
              </a:rPr>
              <a:t>HCo</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čtyřmocný kobalt je znám v oxidu </a:t>
            </a:r>
            <a:r>
              <a:rPr lang="cs-CZ" sz="2000" dirty="0" err="1">
                <a:latin typeface="Arial" panose="020B0604020202020204" pitchFamily="34" charset="0"/>
                <a:cs typeface="Arial" panose="020B0604020202020204" pitchFamily="34" charset="0"/>
              </a:rPr>
              <a:t>kobaltičitém</a:t>
            </a:r>
            <a:r>
              <a:rPr lang="cs-CZ" sz="2000" dirty="0">
                <a:latin typeface="Arial" panose="020B0604020202020204" pitchFamily="34" charset="0"/>
                <a:cs typeface="Arial" panose="020B0604020202020204" pitchFamily="34" charset="0"/>
              </a:rPr>
              <a:t> CoO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v podvojných oxidech Sr</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CoO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 Ba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CoO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V </a:t>
            </a:r>
            <a:r>
              <a:rPr lang="cs-CZ" sz="2000" dirty="0" err="1">
                <a:latin typeface="Arial" panose="020B0604020202020204" pitchFamily="34" charset="0"/>
                <a:cs typeface="Arial" panose="020B0604020202020204" pitchFamily="34" charset="0"/>
              </a:rPr>
              <a:t>tetrakarbonylu</a:t>
            </a:r>
            <a:r>
              <a:rPr lang="cs-CZ" sz="2000" dirty="0">
                <a:latin typeface="Arial" panose="020B0604020202020204" pitchFamily="34" charset="0"/>
                <a:cs typeface="Arial" panose="020B0604020202020204" pitchFamily="34" charset="0"/>
              </a:rPr>
              <a:t> [Co(CO)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se vyskytuje v záporném </a:t>
            </a:r>
            <a:r>
              <a:rPr lang="cs-CZ" sz="2000" u="sng" dirty="0">
                <a:latin typeface="Arial" panose="020B0604020202020204" pitchFamily="34" charset="0"/>
                <a:cs typeface="Arial" panose="020B0604020202020204" pitchFamily="34" charset="0"/>
              </a:rPr>
              <a:t>oxidačním stavu -I</a:t>
            </a:r>
            <a:r>
              <a:rPr lang="cs-CZ" sz="2000" dirty="0">
                <a:latin typeface="Arial" panose="020B0604020202020204" pitchFamily="34" charset="0"/>
                <a:cs typeface="Arial" panose="020B0604020202020204" pitchFamily="34" charset="0"/>
              </a:rPr>
              <a:t>. Trojmocný kobalt má silný sklon k tvorbě stabilních komplexních sloučenin s koordinačním číslem 4 nebo 6. Dvojmocný kobalt tvoří méně početné a nestabilní komplexní sloučeniny.</a:t>
            </a:r>
          </a:p>
          <a:p>
            <a:endParaRPr lang="cs-CZ" dirty="0"/>
          </a:p>
          <a:p>
            <a:pPr algn="just"/>
            <a:r>
              <a:rPr lang="cs-CZ" sz="2000" dirty="0">
                <a:latin typeface="Arial" panose="020B0604020202020204" pitchFamily="34" charset="0"/>
                <a:cs typeface="Arial" panose="020B0604020202020204" pitchFamily="34" charset="0"/>
              </a:rPr>
              <a:t>V přírodě se kobalt vyskytuje vždy v přítomnosti niklu. Důležité kobaltové rudy jsou </a:t>
            </a:r>
            <a:r>
              <a:rPr lang="cs-CZ" sz="2000" b="1" dirty="0">
                <a:latin typeface="Arial" panose="020B0604020202020204" pitchFamily="34" charset="0"/>
                <a:cs typeface="Arial" panose="020B0604020202020204" pitchFamily="34" charset="0"/>
              </a:rPr>
              <a:t>heterogenit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CoO</a:t>
            </a:r>
            <a:r>
              <a:rPr lang="cs-CZ" sz="2000" dirty="0">
                <a:latin typeface="Arial" panose="020B0604020202020204" pitchFamily="34" charset="0"/>
                <a:cs typeface="Arial" panose="020B0604020202020204" pitchFamily="34" charset="0"/>
              </a:rPr>
              <a:t>(OH) a </a:t>
            </a:r>
            <a:r>
              <a:rPr lang="cs-CZ" sz="2000" b="1" dirty="0" err="1">
                <a:latin typeface="Arial" panose="020B0604020202020204" pitchFamily="34" charset="0"/>
                <a:cs typeface="Arial" panose="020B0604020202020204" pitchFamily="34" charset="0"/>
              </a:rPr>
              <a:t>erytrit</a:t>
            </a:r>
            <a:r>
              <a:rPr lang="cs-CZ" sz="2000" dirty="0">
                <a:latin typeface="Arial" panose="020B0604020202020204" pitchFamily="34" charset="0"/>
                <a:cs typeface="Arial" panose="020B0604020202020204" pitchFamily="34" charset="0"/>
              </a:rPr>
              <a:t> 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·8H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Velmi perspektivní zdroje kobaltu jsou hlubokomořské polymetalické konkrece a </a:t>
            </a:r>
            <a:r>
              <a:rPr lang="cs-CZ" sz="2000" dirty="0" err="1">
                <a:latin typeface="Arial" panose="020B0604020202020204" pitchFamily="34" charset="0"/>
                <a:cs typeface="Arial" panose="020B0604020202020204" pitchFamily="34" charset="0"/>
              </a:rPr>
              <a:t>kobaltonosné</a:t>
            </a:r>
            <a:r>
              <a:rPr lang="cs-CZ" sz="2000" dirty="0">
                <a:latin typeface="Arial" panose="020B0604020202020204" pitchFamily="34" charset="0"/>
                <a:cs typeface="Arial" panose="020B0604020202020204" pitchFamily="34" charset="0"/>
              </a:rPr>
              <a:t> kůry na dně Tichého a Indického oceánu.</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Průmyslová výroba kobaltu se nejčastěji provádí </a:t>
            </a:r>
            <a:r>
              <a:rPr lang="cs-CZ" sz="2000" b="1" dirty="0">
                <a:latin typeface="Arial" panose="020B0604020202020204" pitchFamily="34" charset="0"/>
                <a:cs typeface="Arial" panose="020B0604020202020204" pitchFamily="34" charset="0"/>
              </a:rPr>
              <a:t>hydrometalurgickými postupy</a:t>
            </a:r>
            <a:r>
              <a:rPr lang="cs-CZ" sz="2000" dirty="0">
                <a:latin typeface="Arial" panose="020B0604020202020204" pitchFamily="34" charset="0"/>
                <a:cs typeface="Arial" panose="020B0604020202020204" pitchFamily="34" charset="0"/>
              </a:rPr>
              <a:t>, z kterých je nejdůležitější kyselé tlakové loužení rudného koncentrátu </a:t>
            </a:r>
            <a:r>
              <a:rPr lang="cs-CZ" sz="2000" i="1" dirty="0">
                <a:latin typeface="Arial" panose="020B0604020202020204" pitchFamily="34" charset="0"/>
                <a:cs typeface="Arial" panose="020B0604020202020204" pitchFamily="34" charset="0"/>
              </a:rPr>
              <a:t>(metoda PAL - </a:t>
            </a:r>
            <a:r>
              <a:rPr lang="cs-CZ" sz="2000" i="1" dirty="0" err="1">
                <a:latin typeface="Arial" panose="020B0604020202020204" pitchFamily="34" charset="0"/>
                <a:cs typeface="Arial" panose="020B0604020202020204" pitchFamily="34" charset="0"/>
              </a:rPr>
              <a:t>Pressure</a:t>
            </a:r>
            <a:r>
              <a:rPr lang="cs-CZ" sz="2000" i="1" dirty="0">
                <a:latin typeface="Arial" panose="020B0604020202020204" pitchFamily="34" charset="0"/>
                <a:cs typeface="Arial" panose="020B0604020202020204" pitchFamily="34" charset="0"/>
              </a:rPr>
              <a:t> Acid </a:t>
            </a:r>
            <a:r>
              <a:rPr lang="cs-CZ" sz="2000" i="1" dirty="0" err="1">
                <a:latin typeface="Arial" panose="020B0604020202020204" pitchFamily="34" charset="0"/>
                <a:cs typeface="Arial" panose="020B0604020202020204" pitchFamily="34" charset="0"/>
              </a:rPr>
              <a:t>Leaching</a:t>
            </a:r>
            <a:r>
              <a:rPr lang="cs-CZ" sz="2000" i="1"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při kterém se na rudu působí směsí minerálních kyselin při tlaku 4,5 </a:t>
            </a:r>
            <a:r>
              <a:rPr lang="cs-CZ" sz="2000" dirty="0" err="1">
                <a:latin typeface="Arial" panose="020B0604020202020204" pitchFamily="34" charset="0"/>
                <a:cs typeface="Arial" panose="020B0604020202020204" pitchFamily="34" charset="0"/>
              </a:rPr>
              <a:t>MPa</a:t>
            </a:r>
            <a:r>
              <a:rPr lang="cs-CZ" sz="2000" dirty="0">
                <a:latin typeface="Arial" panose="020B0604020202020204" pitchFamily="34" charset="0"/>
                <a:cs typeface="Arial" panose="020B0604020202020204" pitchFamily="34" charset="0"/>
              </a:rPr>
              <a:t> a teplotě 255°C. Přítomné kovy se z roztoku </a:t>
            </a:r>
            <a:r>
              <a:rPr lang="cs-CZ" sz="2000" dirty="0" err="1">
                <a:latin typeface="Arial" panose="020B0604020202020204" pitchFamily="34" charset="0"/>
                <a:cs typeface="Arial" panose="020B0604020202020204" pitchFamily="34" charset="0"/>
              </a:rPr>
              <a:t>vysrážeji</a:t>
            </a:r>
            <a:r>
              <a:rPr lang="cs-CZ" sz="2000" dirty="0">
                <a:latin typeface="Arial" panose="020B0604020202020204" pitchFamily="34" charset="0"/>
                <a:cs typeface="Arial" panose="020B0604020202020204" pitchFamily="34" charset="0"/>
              </a:rPr>
              <a:t> jako sulfidy pomocí sirovodíku.</a:t>
            </a:r>
          </a:p>
        </p:txBody>
      </p:sp>
    </p:spTree>
    <p:extLst>
      <p:ext uri="{BB962C8B-B14F-4D97-AF65-F5344CB8AC3E}">
        <p14:creationId xmlns:p14="http://schemas.microsoft.com/office/powerpoint/2010/main" val="42015158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0779" y="152400"/>
            <a:ext cx="8763000" cy="6555641"/>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Působením kyslíku za zvýšeného tlaku se nerozpustné sulfidy převedou na rozpustné sulfáty, sulfáty jednotlivých kovů se z roztoku oddělují pomocí kapalinové extrakce.</a:t>
            </a:r>
          </a:p>
          <a:p>
            <a:pPr algn="just"/>
            <a:r>
              <a:rPr lang="cs-CZ" sz="2000" b="1" dirty="0">
                <a:latin typeface="Arial" panose="020B0604020202020204" pitchFamily="34" charset="0"/>
                <a:cs typeface="Arial" panose="020B0604020202020204" pitchFamily="34" charset="0"/>
              </a:rPr>
              <a:t>  Pyrometalurgická výroba </a:t>
            </a:r>
            <a:r>
              <a:rPr lang="cs-CZ" sz="2000" dirty="0">
                <a:latin typeface="Arial" panose="020B0604020202020204" pitchFamily="34" charset="0"/>
                <a:cs typeface="Arial" panose="020B0604020202020204" pitchFamily="34" charset="0"/>
              </a:rPr>
              <a:t>kobaltu se obvykle prováděla tavením kobaltové rudy za přítomnosti ledku a sody. Tavenina se rozpustí v kyselině chlorovodíkové, doprovodné kovy se z roztoku vysrážejí pomocí sirovodíku. Z filtrátu se po oxidaci vyloučí kobalt ve formě Co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který se po kalcinaci redukuje antracitem v elektrické peci na surový kovový kobalt, z kterého se odlévají elektrody pro následnou elektrolytickou rafinaci. Odpadní produkty z elektrolytické rafinace kobaltu jsou velmi důležitým zdrojem pro výrobu arsenu. Výroba práškového kobaltu se provádí redukcí oxidu </a:t>
            </a:r>
            <a:r>
              <a:rPr lang="cs-CZ" sz="2000" dirty="0" err="1">
                <a:latin typeface="Arial" panose="020B0604020202020204" pitchFamily="34" charset="0"/>
                <a:cs typeface="Arial" panose="020B0604020202020204" pitchFamily="34" charset="0"/>
              </a:rPr>
              <a:t>kobaltnato</a:t>
            </a:r>
            <a:r>
              <a:rPr lang="cs-CZ" sz="2000" dirty="0">
                <a:latin typeface="Arial" panose="020B0604020202020204" pitchFamily="34" charset="0"/>
                <a:cs typeface="Arial" panose="020B0604020202020204" pitchFamily="34" charset="0"/>
              </a:rPr>
              <a:t>-kobaltitého oxidem uhelnatým nebo vodíkem:</a:t>
            </a:r>
          </a:p>
          <a:p>
            <a:pPr algn="ct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+ 4CO → 3Co + 4CO</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3Co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a:r>
              <a:rPr lang="cs-CZ" sz="2000" dirty="0">
                <a:latin typeface="Arial" panose="020B0604020202020204" pitchFamily="34" charset="0"/>
                <a:cs typeface="Arial" panose="020B0604020202020204" pitchFamily="34" charset="0"/>
              </a:rPr>
              <a:t>  Důležitým zdrojem pro výrobu kobaltu jsou </a:t>
            </a:r>
            <a:r>
              <a:rPr lang="cs-CZ" sz="2000" b="1" dirty="0">
                <a:latin typeface="Arial" panose="020B0604020202020204" pitchFamily="34" charset="0"/>
                <a:cs typeface="Arial" panose="020B0604020202020204" pitchFamily="34" charset="0"/>
              </a:rPr>
              <a:t>odpadní produkty po elektrolytické rafinaci niklu</a:t>
            </a:r>
            <a:r>
              <a:rPr lang="cs-CZ" sz="2000" dirty="0">
                <a:latin typeface="Arial" panose="020B0604020202020204" pitchFamily="34" charset="0"/>
                <a:cs typeface="Arial" panose="020B0604020202020204" pitchFamily="34" charset="0"/>
              </a:rPr>
              <a:t>. V elektrolytu se kobalt vyskytuje ve formě síranu kobaltnatého CoSO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Působením plynného chloru se nejprve Co</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oxiduje na Co</a:t>
            </a:r>
            <a:r>
              <a:rPr lang="cs-CZ" sz="2000" baseline="30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 uhličitanem nikelnatým NiCO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se poté vyloučí špatně rozpustný hydroxid kobaltitý Co(OH)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Hydroxid se po odfiltrování kalcinuje za vzniku oxidu </a:t>
            </a:r>
            <a:r>
              <a:rPr lang="cs-CZ" sz="2000" dirty="0" err="1">
                <a:latin typeface="Arial" panose="020B0604020202020204" pitchFamily="34" charset="0"/>
                <a:cs typeface="Arial" panose="020B0604020202020204" pitchFamily="34" charset="0"/>
              </a:rPr>
              <a:t>kobaltnato</a:t>
            </a:r>
            <a:r>
              <a:rPr lang="cs-CZ" sz="2000" dirty="0">
                <a:latin typeface="Arial" panose="020B0604020202020204" pitchFamily="34" charset="0"/>
                <a:cs typeface="Arial" panose="020B0604020202020204" pitchFamily="34" charset="0"/>
              </a:rPr>
              <a:t>-kobaltitého 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který se podrobí redukci na kovový kobalt.</a:t>
            </a:r>
          </a:p>
        </p:txBody>
      </p:sp>
    </p:spTree>
    <p:extLst>
      <p:ext uri="{BB962C8B-B14F-4D97-AF65-F5344CB8AC3E}">
        <p14:creationId xmlns:p14="http://schemas.microsoft.com/office/powerpoint/2010/main" val="254917440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228600"/>
            <a:ext cx="8839200" cy="3539430"/>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Kovový kobalt se využívá v metalurgii k </a:t>
            </a:r>
            <a:r>
              <a:rPr lang="cs-CZ" sz="2000" b="1" dirty="0">
                <a:latin typeface="Arial" panose="020B0604020202020204" pitchFamily="34" charset="0"/>
                <a:cs typeface="Arial" panose="020B0604020202020204" pitchFamily="34" charset="0"/>
              </a:rPr>
              <a:t>legování oceli </a:t>
            </a:r>
            <a:r>
              <a:rPr lang="cs-CZ" sz="2000" dirty="0">
                <a:latin typeface="Arial" panose="020B0604020202020204" pitchFamily="34" charset="0"/>
                <a:cs typeface="Arial" panose="020B0604020202020204" pitchFamily="34" charset="0"/>
              </a:rPr>
              <a:t>(</a:t>
            </a:r>
            <a:r>
              <a:rPr lang="cs-CZ" sz="2000" i="1" dirty="0">
                <a:latin typeface="Arial" panose="020B0604020202020204" pitchFamily="34" charset="0"/>
                <a:cs typeface="Arial" panose="020B0604020202020204" pitchFamily="34" charset="0"/>
              </a:rPr>
              <a:t>zlepšuje řezivost, zvyšuje magnetičnost a v menší míře i pevnost oceli</a:t>
            </a:r>
            <a:r>
              <a:rPr lang="cs-CZ" sz="2000" dirty="0">
                <a:latin typeface="Arial" panose="020B0604020202020204" pitchFamily="34" charset="0"/>
                <a:cs typeface="Arial" panose="020B0604020202020204" pitchFamily="34" charset="0"/>
              </a:rPr>
              <a:t>), některých </a:t>
            </a:r>
            <a:r>
              <a:rPr lang="cs-CZ" sz="2000" b="1" dirty="0">
                <a:latin typeface="Arial" panose="020B0604020202020204" pitchFamily="34" charset="0"/>
                <a:cs typeface="Arial" panose="020B0604020202020204" pitchFamily="34" charset="0"/>
              </a:rPr>
              <a:t>slitin hliníku </a:t>
            </a:r>
            <a:r>
              <a:rPr lang="cs-CZ" sz="2000" dirty="0">
                <a:latin typeface="Arial" panose="020B0604020202020204" pitchFamily="34" charset="0"/>
                <a:cs typeface="Arial" panose="020B0604020202020204" pitchFamily="34" charset="0"/>
              </a:rPr>
              <a:t>(</a:t>
            </a:r>
            <a:r>
              <a:rPr lang="cs-CZ" sz="2000" i="1" dirty="0">
                <a:latin typeface="Arial" panose="020B0604020202020204" pitchFamily="34" charset="0"/>
                <a:cs typeface="Arial" panose="020B0604020202020204" pitchFamily="34" charset="0"/>
              </a:rPr>
              <a:t>vylepšuje pevnostní i plastické vlastnosti</a:t>
            </a:r>
            <a:r>
              <a:rPr lang="cs-CZ" sz="2000" dirty="0">
                <a:latin typeface="Arial" panose="020B0604020202020204" pitchFamily="34" charset="0"/>
                <a:cs typeface="Arial" panose="020B0604020202020204" pitchFamily="34" charset="0"/>
              </a:rPr>
              <a:t>) a k výrobě </a:t>
            </a:r>
            <a:r>
              <a:rPr lang="cs-CZ" sz="2000" b="1" dirty="0">
                <a:latin typeface="Arial" panose="020B0604020202020204" pitchFamily="34" charset="0"/>
                <a:cs typeface="Arial" panose="020B0604020202020204" pitchFamily="34" charset="0"/>
              </a:rPr>
              <a:t>feromagnetických slitin</a:t>
            </a:r>
            <a:r>
              <a:rPr lang="cs-CZ" sz="2000" dirty="0">
                <a:latin typeface="Arial" panose="020B0604020202020204" pitchFamily="34" charset="0"/>
                <a:cs typeface="Arial" panose="020B0604020202020204" pitchFamily="34" charset="0"/>
              </a:rPr>
              <a:t>, práškový kobalt je součástí </a:t>
            </a:r>
            <a:r>
              <a:rPr lang="cs-CZ" sz="2000" b="1" dirty="0">
                <a:latin typeface="Arial" panose="020B0604020202020204" pitchFamily="34" charset="0"/>
                <a:cs typeface="Arial" panose="020B0604020202020204" pitchFamily="34" charset="0"/>
              </a:rPr>
              <a:t>slinutých karbidů</a:t>
            </a:r>
            <a:r>
              <a:rPr lang="cs-CZ" sz="2000" dirty="0">
                <a:latin typeface="Arial" panose="020B0604020202020204" pitchFamily="34" charset="0"/>
                <a:cs typeface="Arial" panose="020B0604020202020204" pitchFamily="34" charset="0"/>
              </a:rPr>
              <a:t>. </a:t>
            </a:r>
          </a:p>
          <a:p>
            <a:pPr algn="just"/>
            <a:r>
              <a:rPr lang="cs-CZ" sz="2000" dirty="0">
                <a:latin typeface="Arial" panose="020B0604020202020204" pitchFamily="34" charset="0"/>
                <a:cs typeface="Arial" panose="020B0604020202020204" pitchFamily="34" charset="0"/>
              </a:rPr>
              <a:t>  Slitina kobaltu se zlatem se využívá ve šperkařství pod názvem </a:t>
            </a:r>
            <a:r>
              <a:rPr lang="cs-CZ" sz="2000" b="1" dirty="0">
                <a:latin typeface="Arial" panose="020B0604020202020204" pitchFamily="34" charset="0"/>
                <a:cs typeface="Arial" panose="020B0604020202020204" pitchFamily="34" charset="0"/>
              </a:rPr>
              <a:t>modré zlato</a:t>
            </a:r>
            <a:r>
              <a:rPr lang="cs-CZ" sz="2000" dirty="0">
                <a:latin typeface="Arial" panose="020B0604020202020204" pitchFamily="34" charset="0"/>
                <a:cs typeface="Arial" panose="020B0604020202020204" pitchFamily="34" charset="0"/>
              </a:rPr>
              <a:t>.</a:t>
            </a:r>
          </a:p>
          <a:p>
            <a:pPr algn="just"/>
            <a:endParaRPr lang="cs-CZ" sz="8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Radioaktivní izotop </a:t>
            </a:r>
            <a:r>
              <a:rPr lang="cs-CZ" sz="2000" baseline="30000" dirty="0">
                <a:latin typeface="Arial" panose="020B0604020202020204" pitchFamily="34" charset="0"/>
                <a:cs typeface="Arial" panose="020B0604020202020204" pitchFamily="34" charset="0"/>
              </a:rPr>
              <a:t>60</a:t>
            </a:r>
            <a:r>
              <a:rPr lang="cs-CZ" sz="2000" dirty="0">
                <a:latin typeface="Arial" panose="020B0604020202020204" pitchFamily="34" charset="0"/>
                <a:cs typeface="Arial" panose="020B0604020202020204" pitchFamily="34" charset="0"/>
              </a:rPr>
              <a:t>Co </a:t>
            </a:r>
            <a:r>
              <a:rPr lang="cs-CZ" sz="2000" i="1" dirty="0">
                <a:latin typeface="Arial" panose="020B0604020202020204" pitchFamily="34" charset="0"/>
                <a:cs typeface="Arial" panose="020B0604020202020204" pitchFamily="34" charset="0"/>
              </a:rPr>
              <a:t>(T</a:t>
            </a:r>
            <a:r>
              <a:rPr lang="cs-CZ" sz="2000" i="1" baseline="-25000" dirty="0">
                <a:latin typeface="Arial" panose="020B0604020202020204" pitchFamily="34" charset="0"/>
                <a:cs typeface="Arial" panose="020B0604020202020204" pitchFamily="34" charset="0"/>
              </a:rPr>
              <a:t>1/2</a:t>
            </a:r>
            <a:r>
              <a:rPr lang="cs-CZ" sz="2000" i="1" dirty="0">
                <a:latin typeface="Arial" panose="020B0604020202020204" pitchFamily="34" charset="0"/>
                <a:cs typeface="Arial" panose="020B0604020202020204" pitchFamily="34" charset="0"/>
              </a:rPr>
              <a:t> = 5,27 roku)</a:t>
            </a:r>
            <a:r>
              <a:rPr lang="cs-CZ" sz="2000" dirty="0">
                <a:latin typeface="Arial" panose="020B0604020202020204" pitchFamily="34" charset="0"/>
                <a:cs typeface="Arial" panose="020B0604020202020204" pitchFamily="34" charset="0"/>
              </a:rPr>
              <a:t> nalézá jako silný zdroj tvrdého gama záření uplatnění v medicíně („kobaltové dělo“, „kobaltová bomba“) i v řadě technických aplikací.</a:t>
            </a:r>
          </a:p>
          <a:p>
            <a:pPr algn="just"/>
            <a:endParaRPr lang="cs-CZ" sz="8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Kobalt je součástí vitaminu B12 - </a:t>
            </a:r>
            <a:r>
              <a:rPr lang="cs-CZ" sz="2000" b="1" dirty="0">
                <a:latin typeface="Arial" panose="020B0604020202020204" pitchFamily="34" charset="0"/>
                <a:cs typeface="Arial" panose="020B0604020202020204" pitchFamily="34" charset="0"/>
              </a:rPr>
              <a:t>kobalaminu</a:t>
            </a:r>
            <a:r>
              <a:rPr lang="cs-CZ" sz="2000" dirty="0">
                <a:latin typeface="Arial" panose="020B0604020202020204" pitchFamily="34" charset="0"/>
                <a:cs typeface="Arial" panose="020B0604020202020204" pitchFamily="34" charset="0"/>
              </a:rPr>
              <a:t>.</a:t>
            </a:r>
          </a:p>
          <a:p>
            <a:pPr algn="just"/>
            <a:endParaRPr lang="cs-CZ" sz="800" dirty="0">
              <a:latin typeface="Arial" panose="020B0604020202020204" pitchFamily="34" charset="0"/>
              <a:cs typeface="Arial" panose="020B0604020202020204" pitchFamily="34" charset="0"/>
            </a:endParaRPr>
          </a:p>
        </p:txBody>
      </p:sp>
      <p:pic>
        <p:nvPicPr>
          <p:cNvPr id="1026"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4200" y="2888867"/>
            <a:ext cx="1904008" cy="238462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46120" y="3888519"/>
            <a:ext cx="6620595" cy="1323439"/>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Octan kobaltnatý </a:t>
            </a:r>
            <a:r>
              <a:rPr lang="cs-CZ" sz="2000" dirty="0">
                <a:latin typeface="Arial" panose="020B0604020202020204" pitchFamily="34" charset="0"/>
                <a:cs typeface="Arial" panose="020B0604020202020204" pitchFamily="34" charset="0"/>
              </a:rPr>
              <a:t>je součástí katalyzátorů používaných v organické chemii při oxidacích, urychluje také schnutí laků a fermeže.</a:t>
            </a:r>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71A4C0F7-DB33-4902-B53B-7F7E0688FEBB}"/>
              </a:ext>
            </a:extLst>
          </p:cNvPr>
          <p:cNvSpPr txBox="1"/>
          <p:nvPr/>
        </p:nvSpPr>
        <p:spPr>
          <a:xfrm>
            <a:off x="72353" y="5335016"/>
            <a:ext cx="7395247" cy="1323439"/>
          </a:xfrm>
          <a:prstGeom prst="rect">
            <a:avLst/>
          </a:prstGeom>
          <a:noFill/>
        </p:spPr>
        <p:txBody>
          <a:bodyPr wrap="square">
            <a:spAutoFit/>
          </a:bodyPr>
          <a:lstStyle/>
          <a:p>
            <a:pPr algn="just"/>
            <a:r>
              <a:rPr lang="cs-CZ" sz="2000" b="1" i="0" dirty="0">
                <a:solidFill>
                  <a:srgbClr val="494949"/>
                </a:solidFill>
                <a:effectLst/>
                <a:latin typeface="Arial" panose="020B0604020202020204" pitchFamily="34" charset="0"/>
                <a:cs typeface="Arial" panose="020B0604020202020204" pitchFamily="34" charset="0"/>
              </a:rPr>
              <a:t>Kobaltová</a:t>
            </a:r>
            <a:r>
              <a:rPr lang="cs-CZ" sz="2000" b="0" i="0" dirty="0">
                <a:solidFill>
                  <a:srgbClr val="494949"/>
                </a:solidFill>
                <a:effectLst/>
                <a:latin typeface="Arial" panose="020B0604020202020204" pitchFamily="34" charset="0"/>
                <a:cs typeface="Arial" panose="020B0604020202020204" pitchFamily="34" charset="0"/>
              </a:rPr>
              <a:t> </a:t>
            </a:r>
            <a:r>
              <a:rPr lang="cs-CZ" sz="2000" b="1" i="0" dirty="0">
                <a:solidFill>
                  <a:srgbClr val="494949"/>
                </a:solidFill>
                <a:effectLst/>
                <a:latin typeface="Arial" panose="020B0604020202020204" pitchFamily="34" charset="0"/>
                <a:cs typeface="Arial" panose="020B0604020202020204" pitchFamily="34" charset="0"/>
              </a:rPr>
              <a:t>modř</a:t>
            </a:r>
            <a:r>
              <a:rPr lang="cs-CZ" sz="2000" b="0" i="0" dirty="0">
                <a:solidFill>
                  <a:srgbClr val="494949"/>
                </a:solidFill>
                <a:effectLst/>
                <a:latin typeface="Arial" panose="020B0604020202020204" pitchFamily="34" charset="0"/>
                <a:cs typeface="Arial" panose="020B0604020202020204" pitchFamily="34" charset="0"/>
              </a:rPr>
              <a:t> je modrý pigment vyráběný </a:t>
            </a:r>
            <a:r>
              <a:rPr lang="cs-CZ" sz="2000" b="0" i="0" dirty="0" err="1">
                <a:solidFill>
                  <a:srgbClr val="494949"/>
                </a:solidFill>
                <a:effectLst/>
                <a:latin typeface="Arial" panose="020B0604020202020204" pitchFamily="34" charset="0"/>
                <a:cs typeface="Arial" panose="020B0604020202020204" pitchFamily="34" charset="0"/>
              </a:rPr>
              <a:t>sintrováním</a:t>
            </a:r>
            <a:r>
              <a:rPr lang="cs-CZ" sz="2000" b="0" i="0" dirty="0">
                <a:solidFill>
                  <a:srgbClr val="494949"/>
                </a:solidFill>
                <a:effectLst/>
                <a:latin typeface="Arial" panose="020B0604020202020204" pitchFamily="34" charset="0"/>
                <a:cs typeface="Arial" panose="020B0604020202020204" pitchFamily="34" charset="0"/>
              </a:rPr>
              <a:t> oxidu kobaltnatého a oxidu hlinitého při 1200 °C. Jedná se tedy o  oxid </a:t>
            </a:r>
            <a:r>
              <a:rPr lang="cs-CZ" sz="2000" b="0" i="0" dirty="0" err="1">
                <a:solidFill>
                  <a:srgbClr val="494949"/>
                </a:solidFill>
                <a:effectLst/>
                <a:latin typeface="Arial" panose="020B0604020202020204" pitchFamily="34" charset="0"/>
                <a:cs typeface="Arial" panose="020B0604020202020204" pitchFamily="34" charset="0"/>
              </a:rPr>
              <a:t>kobaltnato</a:t>
            </a:r>
            <a:r>
              <a:rPr lang="cs-CZ" sz="2000" b="0" i="0" dirty="0">
                <a:solidFill>
                  <a:srgbClr val="494949"/>
                </a:solidFill>
                <a:effectLst/>
                <a:latin typeface="Arial" panose="020B0604020202020204" pitchFamily="34" charset="0"/>
                <a:cs typeface="Arial" panose="020B0604020202020204" pitchFamily="34" charset="0"/>
              </a:rPr>
              <a:t>-hlinitý, nebo hlinitan kobaltnatý. Díky tepelné stabilitě se používá také k barvení porcelánu a smaltů.</a:t>
            </a:r>
            <a:endParaRPr lang="cs-CZ" sz="2000" dirty="0">
              <a:latin typeface="Arial" panose="020B0604020202020204" pitchFamily="34" charset="0"/>
              <a:cs typeface="Arial" panose="020B0604020202020204" pitchFamily="34" charset="0"/>
            </a:endParaRPr>
          </a:p>
        </p:txBody>
      </p:sp>
      <p:pic>
        <p:nvPicPr>
          <p:cNvPr id="7" name="Picture 4">
            <a:extLst>
              <a:ext uri="{FF2B5EF4-FFF2-40B4-BE49-F238E27FC236}">
                <a16:creationId xmlns:a16="http://schemas.microsoft.com/office/drawing/2014/main" id="{B4F4A257-9E3A-4187-93A2-E5E405D3BF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2758" y="5486400"/>
            <a:ext cx="1470635" cy="1256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744903"/>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14153</TotalTime>
  <Words>13147</Words>
  <Application>Microsoft Office PowerPoint</Application>
  <PresentationFormat>Předvádění na obrazovce (4:3)</PresentationFormat>
  <Paragraphs>655</Paragraphs>
  <Slides>106</Slides>
  <Notes>2</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106</vt:i4>
      </vt:variant>
    </vt:vector>
  </HeadingPairs>
  <TitlesOfParts>
    <vt:vector size="110" baseType="lpstr">
      <vt:lpstr>Arial</vt:lpstr>
      <vt:lpstr>Calibri</vt:lpstr>
      <vt:lpstr>Times New Roman</vt:lpstr>
      <vt:lpstr>Motiv systému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Doklad léčby rtutí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Cu           Ag       Au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Triáda železa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Lubomir Prokes</dc:creator>
  <cp:lastModifiedBy>Lubomir Prokes</cp:lastModifiedBy>
  <cp:revision>568</cp:revision>
  <dcterms:created xsi:type="dcterms:W3CDTF">2019-02-28T14:01:10Z</dcterms:created>
  <dcterms:modified xsi:type="dcterms:W3CDTF">2023-04-25T14:23:05Z</dcterms:modified>
</cp:coreProperties>
</file>