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65" r:id="rId3"/>
    <p:sldId id="366" r:id="rId4"/>
    <p:sldId id="353" r:id="rId5"/>
    <p:sldId id="265" r:id="rId6"/>
    <p:sldId id="355" r:id="rId7"/>
    <p:sldId id="264" r:id="rId8"/>
    <p:sldId id="356" r:id="rId9"/>
    <p:sldId id="352" r:id="rId10"/>
    <p:sldId id="358" r:id="rId11"/>
    <p:sldId id="360" r:id="rId12"/>
    <p:sldId id="359" r:id="rId13"/>
    <p:sldId id="361" r:id="rId14"/>
    <p:sldId id="364" r:id="rId15"/>
    <p:sldId id="363" r:id="rId16"/>
    <p:sldId id="36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3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2B119FC7-92D6-486B-8F93-706200C15F17}"/>
              </a:ext>
            </a:extLst>
          </p:cNvPr>
          <p:cNvSpPr txBox="1"/>
          <p:nvPr/>
        </p:nvSpPr>
        <p:spPr>
          <a:xfrm>
            <a:off x="149160" y="351354"/>
            <a:ext cx="8878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Kupritová (Cu</a:t>
            </a:r>
            <a:r>
              <a:rPr lang="cs-CZ" sz="2000" baseline="-25000" dirty="0"/>
              <a:t>2</a:t>
            </a:r>
            <a:r>
              <a:rPr lang="cs-CZ" sz="2000" dirty="0"/>
              <a:t>O) ruda obsahuje 36 % hlušiny. Kolik kg mědi se vyrobí ze 2,5 tuny této rudy?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E4EBCC-5E8E-4B30-9A2D-FD12F2667296}"/>
              </a:ext>
            </a:extLst>
          </p:cNvPr>
          <p:cNvSpPr txBox="1"/>
          <p:nvPr/>
        </p:nvSpPr>
        <p:spPr>
          <a:xfrm>
            <a:off x="7640586" y="859185"/>
            <a:ext cx="1135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1422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5956C37-EADB-40FB-9632-33CFC13DF6A3}"/>
              </a:ext>
            </a:extLst>
          </p:cNvPr>
          <p:cNvSpPr txBox="1"/>
          <p:nvPr/>
        </p:nvSpPr>
        <p:spPr>
          <a:xfrm>
            <a:off x="132964" y="1408051"/>
            <a:ext cx="8878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 2 tun rudy </a:t>
            </a:r>
            <a:r>
              <a:rPr lang="cs-CZ" sz="2000" dirty="0" err="1"/>
              <a:t>chalkosinu</a:t>
            </a:r>
            <a:r>
              <a:rPr lang="cs-CZ" sz="2000" dirty="0"/>
              <a:t> (Cu</a:t>
            </a:r>
            <a:r>
              <a:rPr lang="cs-CZ" sz="2000" baseline="-25000" dirty="0"/>
              <a:t>2</a:t>
            </a:r>
            <a:r>
              <a:rPr lang="cs-CZ" sz="2000" dirty="0"/>
              <a:t>S) bylo vyrobeno 1,5 tuny mědi. Kolik % hlušiny obsahovala ruda?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E783AE6-6C94-4542-90B5-D52ABBD8F8E6}"/>
              </a:ext>
            </a:extLst>
          </p:cNvPr>
          <p:cNvSpPr txBox="1"/>
          <p:nvPr/>
        </p:nvSpPr>
        <p:spPr>
          <a:xfrm>
            <a:off x="7720165" y="1815855"/>
            <a:ext cx="976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6,25 %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F80375-A464-45D9-8083-3BF572237B79}"/>
              </a:ext>
            </a:extLst>
          </p:cNvPr>
          <p:cNvSpPr txBox="1"/>
          <p:nvPr/>
        </p:nvSpPr>
        <p:spPr>
          <a:xfrm>
            <a:off x="132964" y="2464748"/>
            <a:ext cx="8704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Chromitová (FeO.Cr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3</a:t>
            </a:r>
            <a:r>
              <a:rPr lang="cs-CZ" sz="2000" dirty="0"/>
              <a:t>) ruda obsahuje 20 % hlušiny. Z kolika tun této rudy se vyrobí 6,5 tuny chromu?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5BA7526-C2E1-4C12-A927-39F5733C6ADC}"/>
              </a:ext>
            </a:extLst>
          </p:cNvPr>
          <p:cNvSpPr txBox="1"/>
          <p:nvPr/>
        </p:nvSpPr>
        <p:spPr>
          <a:xfrm>
            <a:off x="7720165" y="2972579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17,5 t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25319F0-FC9E-4FEF-B1EE-2357A71ABAB1}"/>
              </a:ext>
            </a:extLst>
          </p:cNvPr>
          <p:cNvSpPr txBox="1"/>
          <p:nvPr/>
        </p:nvSpPr>
        <p:spPr>
          <a:xfrm>
            <a:off x="149160" y="3572885"/>
            <a:ext cx="862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Železná ruda obsahuje stejné hmotnostní podíly (m</a:t>
            </a:r>
            <a:r>
              <a:rPr lang="cs-CZ" sz="2000" baseline="-25000" dirty="0"/>
              <a:t>m</a:t>
            </a:r>
            <a:r>
              <a:rPr lang="cs-CZ" sz="2000" dirty="0"/>
              <a:t>/</a:t>
            </a:r>
            <a:r>
              <a:rPr lang="cs-CZ" sz="2000" dirty="0" err="1"/>
              <a:t>m</a:t>
            </a:r>
            <a:r>
              <a:rPr lang="cs-CZ" sz="2000" baseline="-25000" dirty="0" err="1"/>
              <a:t>h</a:t>
            </a:r>
            <a:r>
              <a:rPr lang="cs-CZ" sz="2000" dirty="0"/>
              <a:t> = 1:1) magnetitu (Fe</a:t>
            </a:r>
            <a:r>
              <a:rPr lang="cs-CZ" sz="2000" baseline="-25000" dirty="0"/>
              <a:t>3</a:t>
            </a:r>
            <a:r>
              <a:rPr lang="cs-CZ" sz="2000" dirty="0"/>
              <a:t>O</a:t>
            </a:r>
            <a:r>
              <a:rPr lang="cs-CZ" sz="2000" baseline="-25000" dirty="0"/>
              <a:t>4</a:t>
            </a:r>
            <a:r>
              <a:rPr lang="cs-CZ" sz="2000" dirty="0"/>
              <a:t>) a hematitu (Fe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3</a:t>
            </a:r>
            <a:r>
              <a:rPr lang="cs-CZ" sz="2000" dirty="0"/>
              <a:t>). Z kolika tun této rudy lze vyrobit 41,3 tun železa?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15008D6-785B-404C-BC15-1B66E7D2B14D}"/>
              </a:ext>
            </a:extLst>
          </p:cNvPr>
          <p:cNvSpPr txBox="1"/>
          <p:nvPr/>
        </p:nvSpPr>
        <p:spPr>
          <a:xfrm>
            <a:off x="7914126" y="4080857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58 t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048BDC2-1E21-4554-B9A0-70428FFB31FD}"/>
              </a:ext>
            </a:extLst>
          </p:cNvPr>
          <p:cNvSpPr txBox="1"/>
          <p:nvPr/>
        </p:nvSpPr>
        <p:spPr>
          <a:xfrm>
            <a:off x="157257" y="4681384"/>
            <a:ext cx="8861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 20,6 tuny manganové rudy, obsahující </a:t>
            </a:r>
            <a:r>
              <a:rPr lang="cs-CZ" sz="2000" dirty="0" err="1"/>
              <a:t>MnS</a:t>
            </a:r>
            <a:r>
              <a:rPr lang="cs-CZ" sz="2000" dirty="0"/>
              <a:t> a MnS</a:t>
            </a:r>
            <a:r>
              <a:rPr lang="cs-CZ" sz="2000" baseline="-25000" dirty="0"/>
              <a:t>2</a:t>
            </a:r>
            <a:r>
              <a:rPr lang="cs-CZ" sz="2000" dirty="0"/>
              <a:t>, bylo vyrobeno 11 tun manganu. Kolik tun </a:t>
            </a:r>
            <a:r>
              <a:rPr lang="cs-CZ" sz="2000" dirty="0" err="1"/>
              <a:t>MnS</a:t>
            </a:r>
            <a:r>
              <a:rPr lang="cs-CZ" sz="2000" dirty="0"/>
              <a:t> a kolik tun MnS</a:t>
            </a:r>
            <a:r>
              <a:rPr lang="cs-CZ" sz="2000" baseline="-25000" dirty="0"/>
              <a:t>2</a:t>
            </a:r>
            <a:r>
              <a:rPr lang="cs-CZ" sz="2000" dirty="0"/>
              <a:t> ruda obsahovala?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0D7FB76-44AD-41B1-9251-45AEE79B24C2}"/>
              </a:ext>
            </a:extLst>
          </p:cNvPr>
          <p:cNvSpPr txBox="1"/>
          <p:nvPr/>
        </p:nvSpPr>
        <p:spPr>
          <a:xfrm flipH="1">
            <a:off x="6284263" y="5345817"/>
            <a:ext cx="2871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8,7 t </a:t>
            </a:r>
            <a:r>
              <a:rPr lang="cs-CZ" sz="2000" dirty="0" err="1"/>
              <a:t>MnS</a:t>
            </a:r>
            <a:r>
              <a:rPr lang="cs-CZ" sz="2000" dirty="0"/>
              <a:t> a 11,9 t MnS</a:t>
            </a:r>
            <a:r>
              <a:rPr lang="cs-CZ" sz="2000" baseline="-25000" dirty="0"/>
              <a:t>2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2576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07966DD-89FC-48E2-B962-AE7B1ABE8FC2}"/>
              </a:ext>
            </a:extLst>
          </p:cNvPr>
          <p:cNvSpPr txBox="1"/>
          <p:nvPr/>
        </p:nvSpPr>
        <p:spPr>
          <a:xfrm>
            <a:off x="223837" y="400049"/>
            <a:ext cx="8696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molární hmotnost plynu, je-li jeho hustota za normálních podmínek 1,43 g.dm</a:t>
            </a:r>
            <a:r>
              <a:rPr lang="cs-CZ" sz="2000" baseline="30000" dirty="0"/>
              <a:t>-3</a:t>
            </a:r>
            <a:r>
              <a:rPr lang="cs-CZ" sz="2000" dirty="0"/>
              <a:t>. Odhadněte, o který plyn se jedná.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339233F-91C2-4BC9-9A9D-10C8B6CE84F5}"/>
              </a:ext>
            </a:extLst>
          </p:cNvPr>
          <p:cNvSpPr txBox="1"/>
          <p:nvPr/>
        </p:nvSpPr>
        <p:spPr>
          <a:xfrm>
            <a:off x="6829425" y="907880"/>
            <a:ext cx="1603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32 g.mol</a:t>
            </a:r>
            <a:r>
              <a:rPr lang="cs-CZ" sz="2000" baseline="30000" dirty="0"/>
              <a:t>-1</a:t>
            </a:r>
            <a:r>
              <a:rPr lang="cs-CZ" sz="2000" dirty="0"/>
              <a:t>, O</a:t>
            </a:r>
            <a:r>
              <a:rPr lang="cs-CZ" sz="2000" baseline="-25000" dirty="0"/>
              <a:t>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5D7C099-9385-4F78-8754-1B49971E3E20}"/>
              </a:ext>
            </a:extLst>
          </p:cNvPr>
          <p:cNvSpPr txBox="1"/>
          <p:nvPr/>
        </p:nvSpPr>
        <p:spPr>
          <a:xfrm flipH="1">
            <a:off x="223837" y="1527094"/>
            <a:ext cx="8615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Kolik m</a:t>
            </a:r>
            <a:r>
              <a:rPr lang="cs-CZ" sz="2000" baseline="30000" dirty="0"/>
              <a:t>3</a:t>
            </a:r>
            <a:r>
              <a:rPr lang="cs-CZ" sz="2000" dirty="0"/>
              <a:t> vzduchu se spotřebuje za den v továrně na výrobu amoniaku, jestliže je denní spotřeba vzdušného dusíku 1250 tun.  Předpokládejte, že vzduch obsahuje 80 </a:t>
            </a:r>
            <a:r>
              <a:rPr lang="cs-CZ" sz="2000" dirty="0" err="1"/>
              <a:t>obj</a:t>
            </a:r>
            <a:r>
              <a:rPr lang="cs-CZ" sz="2000" dirty="0"/>
              <a:t>. % dusíku).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528339-97DA-43A8-A0FE-0892FEEA67AF}"/>
              </a:ext>
            </a:extLst>
          </p:cNvPr>
          <p:cNvSpPr txBox="1"/>
          <p:nvPr/>
        </p:nvSpPr>
        <p:spPr>
          <a:xfrm>
            <a:off x="7058025" y="2342702"/>
            <a:ext cx="15584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1 250 000 m</a:t>
            </a:r>
            <a:r>
              <a:rPr lang="cs-CZ" sz="2000" baseline="30000" dirty="0"/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3A9A59-E9B4-4B49-9D08-515ACEA1C108}"/>
              </a:ext>
            </a:extLst>
          </p:cNvPr>
          <p:cNvSpPr txBox="1"/>
          <p:nvPr/>
        </p:nvSpPr>
        <p:spPr>
          <a:xfrm>
            <a:off x="223837" y="3204477"/>
            <a:ext cx="8391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Kolik kg vzduchu je v místnosti o rozměrech 5 m x 4 m x 3 m při teplotě 293 K a normálním tlaku (101 325 Pa)?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138A0F0-0D12-4391-8522-294F5EB8A4F2}"/>
              </a:ext>
            </a:extLst>
          </p:cNvPr>
          <p:cNvSpPr txBox="1"/>
          <p:nvPr/>
        </p:nvSpPr>
        <p:spPr>
          <a:xfrm>
            <a:off x="7258050" y="3558420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72,4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295A547-F274-4795-B1D3-7CA7D188C15D}"/>
              </a:ext>
            </a:extLst>
          </p:cNvPr>
          <p:cNvSpPr txBox="1"/>
          <p:nvPr/>
        </p:nvSpPr>
        <p:spPr>
          <a:xfrm flipH="1">
            <a:off x="223836" y="4642070"/>
            <a:ext cx="8615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William </a:t>
            </a:r>
            <a:r>
              <a:rPr lang="cs-CZ" sz="2000" dirty="0" err="1"/>
              <a:t>Ramsay</a:t>
            </a:r>
            <a:r>
              <a:rPr lang="cs-CZ" sz="2000" dirty="0"/>
              <a:t> v roce 1894 izoloval plyn, který měl při teplotě 25 °C a tlaku 100 </a:t>
            </a:r>
            <a:r>
              <a:rPr lang="cs-CZ" sz="2000" dirty="0" err="1"/>
              <a:t>kPa</a:t>
            </a:r>
            <a:r>
              <a:rPr lang="cs-CZ" sz="2000" dirty="0"/>
              <a:t> hustotu 1,63 g.dm</a:t>
            </a:r>
            <a:r>
              <a:rPr lang="cs-CZ" sz="2000" baseline="30000" dirty="0"/>
              <a:t>-3</a:t>
            </a:r>
            <a:r>
              <a:rPr lang="cs-CZ" sz="2000" dirty="0"/>
              <a:t>. Který plyn </a:t>
            </a:r>
            <a:r>
              <a:rPr lang="cs-CZ" sz="2000" dirty="0" err="1"/>
              <a:t>Ramsay</a:t>
            </a:r>
            <a:r>
              <a:rPr lang="cs-CZ" sz="2000" dirty="0"/>
              <a:t> izoloval?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B284B3E-3101-47D2-9FE3-0F3F6270031F}"/>
              </a:ext>
            </a:extLst>
          </p:cNvPr>
          <p:cNvSpPr txBox="1"/>
          <p:nvPr/>
        </p:nvSpPr>
        <p:spPr>
          <a:xfrm>
            <a:off x="7446176" y="5226131"/>
            <a:ext cx="782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argon</a:t>
            </a:r>
          </a:p>
        </p:txBody>
      </p:sp>
    </p:spTree>
    <p:extLst>
      <p:ext uri="{BB962C8B-B14F-4D97-AF65-F5344CB8AC3E}">
        <p14:creationId xmlns:p14="http://schemas.microsoft.com/office/powerpoint/2010/main" val="117182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63E65D8-CAFD-498C-A14A-E7D320274BBC}"/>
              </a:ext>
            </a:extLst>
          </p:cNvPr>
          <p:cNvSpPr txBox="1"/>
          <p:nvPr/>
        </p:nvSpPr>
        <p:spPr>
          <a:xfrm>
            <a:off x="88944" y="5021016"/>
            <a:ext cx="887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Úplným spálením 2,66 g látky vzniklo 1,54 g CO</a:t>
            </a:r>
            <a:r>
              <a:rPr lang="cs-CZ" sz="2000" baseline="-25000" dirty="0"/>
              <a:t>2</a:t>
            </a:r>
            <a:r>
              <a:rPr lang="cs-CZ" sz="2000" dirty="0"/>
              <a:t> a 4,48 g SO</a:t>
            </a:r>
            <a:r>
              <a:rPr lang="cs-CZ" sz="2000" baseline="-25000" dirty="0"/>
              <a:t>2</a:t>
            </a:r>
            <a:r>
              <a:rPr lang="cs-CZ" sz="2000" dirty="0"/>
              <a:t>. Odvoďte vzorec látky.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D1DA9B3-7111-4A25-8A0A-1CD7EC54F8E0}"/>
              </a:ext>
            </a:extLst>
          </p:cNvPr>
          <p:cNvSpPr txBox="1"/>
          <p:nvPr/>
        </p:nvSpPr>
        <p:spPr>
          <a:xfrm flipH="1">
            <a:off x="7575090" y="5430612"/>
            <a:ext cx="855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CS</a:t>
            </a:r>
            <a:r>
              <a:rPr lang="cs-CZ" sz="2000" baseline="-25000" dirty="0"/>
              <a:t>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CFB687E-2B09-4BDB-90E0-F1ECBF53B899}"/>
              </a:ext>
            </a:extLst>
          </p:cNvPr>
          <p:cNvSpPr txBox="1"/>
          <p:nvPr/>
        </p:nvSpPr>
        <p:spPr>
          <a:xfrm>
            <a:off x="107275" y="213055"/>
            <a:ext cx="9081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Oxid chromu obsahuje 68,4 % chromu a 31,6 %. Určete stechiometrický vzorec oxidu.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A6F73D8-CEFA-4062-8240-C45C0531CDAC}"/>
              </a:ext>
            </a:extLst>
          </p:cNvPr>
          <p:cNvSpPr txBox="1"/>
          <p:nvPr/>
        </p:nvSpPr>
        <p:spPr>
          <a:xfrm>
            <a:off x="7923929" y="596058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Cr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6B31778-8344-4309-BD7C-38A0896F870C}"/>
              </a:ext>
            </a:extLst>
          </p:cNvPr>
          <p:cNvSpPr txBox="1"/>
          <p:nvPr/>
        </p:nvSpPr>
        <p:spPr>
          <a:xfrm>
            <a:off x="114299" y="1005654"/>
            <a:ext cx="86391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Jaký je empirický vzorec sloučeniny, jestliže z její elementární analýzy vyplývá, že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obsahuje 58,5 % uhlíku, 4,1 % vodíku, 11,4 % dusíku a 26,0 % kyslíku?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9BC9D5F-75A3-4749-A6EC-E0AF6850F1B2}"/>
              </a:ext>
            </a:extLst>
          </p:cNvPr>
          <p:cNvSpPr txBox="1"/>
          <p:nvPr/>
        </p:nvSpPr>
        <p:spPr>
          <a:xfrm>
            <a:off x="152399" y="2010992"/>
            <a:ext cx="85629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Minerál beryl obsahuje 13,96 % oxidu berylnatého, 18,97 % oxidu hlinitého a 67,07 % oxidu křemičitého. Jaký je jeho stechiometrický vzorec?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94DF401-A9CD-442D-B302-A6F93B77FB3C}"/>
              </a:ext>
            </a:extLst>
          </p:cNvPr>
          <p:cNvSpPr txBox="1"/>
          <p:nvPr/>
        </p:nvSpPr>
        <p:spPr>
          <a:xfrm>
            <a:off x="7806649" y="1470797"/>
            <a:ext cx="1323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4E8AC5F-3EAB-450C-93D6-BE7847A5440F}"/>
              </a:ext>
            </a:extLst>
          </p:cNvPr>
          <p:cNvSpPr txBox="1"/>
          <p:nvPr/>
        </p:nvSpPr>
        <p:spPr>
          <a:xfrm>
            <a:off x="6981246" y="2497706"/>
            <a:ext cx="24185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 3BeO.Al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.6SiO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CEDA8D4-1038-4320-86F9-74B4F8436477}"/>
              </a:ext>
            </a:extLst>
          </p:cNvPr>
          <p:cNvSpPr txBox="1"/>
          <p:nvPr/>
        </p:nvSpPr>
        <p:spPr>
          <a:xfrm>
            <a:off x="190114" y="3072472"/>
            <a:ext cx="84875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Kolik gramů krystalové vody obsahuje 13 gramů MgSO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. 7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O?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DB7E40F-BB54-475A-8E3B-1F57DA59CDD6}"/>
              </a:ext>
            </a:extLst>
          </p:cNvPr>
          <p:cNvSpPr txBox="1"/>
          <p:nvPr/>
        </p:nvSpPr>
        <p:spPr>
          <a:xfrm>
            <a:off x="7574125" y="3081958"/>
            <a:ext cx="13596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 6,65 g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8D1E1ED-2638-4D34-84B7-9094BBACCE3C}"/>
              </a:ext>
            </a:extLst>
          </p:cNvPr>
          <p:cNvSpPr txBox="1"/>
          <p:nvPr/>
        </p:nvSpPr>
        <p:spPr>
          <a:xfrm>
            <a:off x="190114" y="5893343"/>
            <a:ext cx="88780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i="0" dirty="0">
                <a:effectLst/>
              </a:rPr>
              <a:t>Spálením 1,54g plynného uhlovodíku vzniklo 4,24g CO</a:t>
            </a:r>
            <a:r>
              <a:rPr lang="cs-CZ" sz="2000" i="0" baseline="-25000" dirty="0">
                <a:effectLst/>
              </a:rPr>
              <a:t>2</a:t>
            </a:r>
            <a:r>
              <a:rPr lang="cs-CZ" sz="2000" i="0" dirty="0">
                <a:effectLst/>
              </a:rPr>
              <a:t> a 3,47 g H</a:t>
            </a:r>
            <a:r>
              <a:rPr lang="cs-CZ" sz="2000" i="0" baseline="-25000" dirty="0">
                <a:effectLst/>
              </a:rPr>
              <a:t>2</a:t>
            </a:r>
            <a:r>
              <a:rPr lang="cs-CZ" sz="2000" i="0" dirty="0">
                <a:effectLst/>
              </a:rPr>
              <a:t>O. Určete vzorec uhlovodíku a pojmenujte ho.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27FFF0F4-78D7-420D-9C0D-40D1E0AFBE61}"/>
              </a:ext>
            </a:extLst>
          </p:cNvPr>
          <p:cNvSpPr txBox="1"/>
          <p:nvPr/>
        </p:nvSpPr>
        <p:spPr>
          <a:xfrm>
            <a:off x="7261655" y="6312426"/>
            <a:ext cx="170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CH</a:t>
            </a:r>
            <a:r>
              <a:rPr lang="cs-CZ" sz="2000" baseline="-25000" dirty="0"/>
              <a:t>4</a:t>
            </a:r>
            <a:r>
              <a:rPr lang="cs-CZ" sz="2000" dirty="0"/>
              <a:t>, methan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495EA46-E0EB-4147-AF6E-E5ACB444D13A}"/>
              </a:ext>
            </a:extLst>
          </p:cNvPr>
          <p:cNvSpPr txBox="1"/>
          <p:nvPr/>
        </p:nvSpPr>
        <p:spPr>
          <a:xfrm>
            <a:off x="151821" y="3721466"/>
            <a:ext cx="8840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Vzorek 16,1 g hydrátu síranu sodného byl žíháním zbaven veškeré krystalové vody. Úbytek hmotnosti činil 9 g. Určete vzorec hydrátu.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EBEA2F7-1D6A-4CB9-A2F1-5FFCC21DEE58}"/>
              </a:ext>
            </a:extLst>
          </p:cNvPr>
          <p:cNvSpPr txBox="1"/>
          <p:nvPr/>
        </p:nvSpPr>
        <p:spPr>
          <a:xfrm>
            <a:off x="6944874" y="4210270"/>
            <a:ext cx="1848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. 10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82556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5" grpId="0"/>
      <p:bldP spid="18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18007C6-720B-4F73-B4D2-7772F56DCBE6}"/>
              </a:ext>
            </a:extLst>
          </p:cNvPr>
          <p:cNvSpPr txBox="1"/>
          <p:nvPr/>
        </p:nvSpPr>
        <p:spPr>
          <a:xfrm>
            <a:off x="161926" y="402200"/>
            <a:ext cx="8734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Jaký je molekulový vzorec sloučeniny, která obsahuje uhlík (w = 88,8%) a vodík (w = 11,2%). Jeden litr této plynné látky má za normálních podmínek hmotnost 2,41 g.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78131F-31A3-411E-BC3D-5BA28DE9CC82}"/>
              </a:ext>
            </a:extLst>
          </p:cNvPr>
          <p:cNvSpPr txBox="1"/>
          <p:nvPr/>
        </p:nvSpPr>
        <p:spPr>
          <a:xfrm>
            <a:off x="7515224" y="1068764"/>
            <a:ext cx="1381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3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808DC9-CE76-428E-946F-D49C11BE0120}"/>
              </a:ext>
            </a:extLst>
          </p:cNvPr>
          <p:cNvSpPr txBox="1"/>
          <p:nvPr/>
        </p:nvSpPr>
        <p:spPr>
          <a:xfrm>
            <a:off x="161927" y="1522481"/>
            <a:ext cx="87344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Dokonalým spálením 0,29 g organické látky obsahující uhlík a vodík vzniklo 0,88 g 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a 0,45 g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O. Určete empirický a molekulový vzorec látky. Relativní molekulová hmotnost je 58.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D4EE341-413C-4BD1-9E14-6AF092BD0E3B}"/>
              </a:ext>
            </a:extLst>
          </p:cNvPr>
          <p:cNvSpPr txBox="1"/>
          <p:nvPr/>
        </p:nvSpPr>
        <p:spPr>
          <a:xfrm>
            <a:off x="7553324" y="2270119"/>
            <a:ext cx="1343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5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10</a:t>
            </a:r>
            <a:endParaRPr lang="cs-CZ" sz="2000" baseline="-25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D70E502-CAB9-41A3-9C65-CE94F43C9E37}"/>
              </a:ext>
            </a:extLst>
          </p:cNvPr>
          <p:cNvSpPr txBox="1"/>
          <p:nvPr/>
        </p:nvSpPr>
        <p:spPr>
          <a:xfrm>
            <a:off x="161927" y="2787133"/>
            <a:ext cx="882014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V neznámé organické sloučenině byl elementární analýzou stanoven obsah uhlíku (w = 39,89 %), vodíku (w = 6,7 %) a kyslík (w = 53,01 %). Relativní molekulová hmotnost látky je 185. Určete empirický a molekulový vzorec.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59DAD2D-D5A8-47FF-83D2-F8B490555BB3}"/>
              </a:ext>
            </a:extLst>
          </p:cNvPr>
          <p:cNvSpPr txBox="1"/>
          <p:nvPr/>
        </p:nvSpPr>
        <p:spPr>
          <a:xfrm>
            <a:off x="7391399" y="3519590"/>
            <a:ext cx="16668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O, C</a:t>
            </a:r>
            <a:r>
              <a:rPr lang="cs-CZ" sz="2000" b="0" i="0" baseline="-25000" dirty="0">
                <a:effectLst/>
              </a:rPr>
              <a:t>6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12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7F34F91-8367-49D3-91AB-69602BD6BFF8}"/>
              </a:ext>
            </a:extLst>
          </p:cNvPr>
          <p:cNvSpPr txBox="1"/>
          <p:nvPr/>
        </p:nvSpPr>
        <p:spPr>
          <a:xfrm>
            <a:off x="161927" y="4144325"/>
            <a:ext cx="87344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Jaký empirický a molekulový vzorec má látka složená z vodíku, kyslíku a uhlíku. Její relativní molekulová hmotnost je 46. 0,253 g látky poskytlo 0,242 g oxidu uhličitého a 0,099 g vody.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71B691E-97D0-4E32-B2E5-2C4F7FEA6ED3}"/>
              </a:ext>
            </a:extLst>
          </p:cNvPr>
          <p:cNvSpPr txBox="1"/>
          <p:nvPr/>
        </p:nvSpPr>
        <p:spPr>
          <a:xfrm>
            <a:off x="7019923" y="4921000"/>
            <a:ext cx="2038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, HCOOH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CCDA361A-81E4-46B1-A761-E96B39D15416}"/>
              </a:ext>
            </a:extLst>
          </p:cNvPr>
          <p:cNvSpPr txBox="1"/>
          <p:nvPr/>
        </p:nvSpPr>
        <p:spPr>
          <a:xfrm>
            <a:off x="161926" y="5525332"/>
            <a:ext cx="88963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cs-CZ" sz="2000" dirty="0">
                <a:effectLst/>
              </a:rPr>
              <a:t>Úplným spálením 0,2036 g látky, obsahující uhlík, vodík a kyslík, bylo zjištěno 0,3895 g CO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 a 0,2390 g H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O. Určete empirický vzorec sloučeniny.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C4903B3-F756-44C7-A124-DF55E0CB96A3}"/>
              </a:ext>
            </a:extLst>
          </p:cNvPr>
          <p:cNvSpPr txBox="1"/>
          <p:nvPr/>
        </p:nvSpPr>
        <p:spPr>
          <a:xfrm>
            <a:off x="7653334" y="5961233"/>
            <a:ext cx="962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effectLst/>
              </a:rPr>
              <a:t>C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H</a:t>
            </a:r>
            <a:r>
              <a:rPr lang="cs-CZ" sz="2000" baseline="-25000" dirty="0">
                <a:effectLst/>
              </a:rPr>
              <a:t>6</a:t>
            </a:r>
            <a:r>
              <a:rPr lang="cs-CZ" sz="2000" dirty="0">
                <a:effectLst/>
              </a:rPr>
              <a:t>O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698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19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8D3757D-AD7B-4323-92BF-1162166BF79C}"/>
              </a:ext>
            </a:extLst>
          </p:cNvPr>
          <p:cNvSpPr txBox="1"/>
          <p:nvPr/>
        </p:nvSpPr>
        <p:spPr>
          <a:xfrm>
            <a:off x="161925" y="428625"/>
            <a:ext cx="8562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Dusičnan amonný a močovina jsou významná dusíkatá hnojiva. Ve které z těchto sloučenin je větší procentuální obsah dusíku?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2C47908-B5A1-4B57-96AE-F8979597DB27}"/>
              </a:ext>
            </a:extLst>
          </p:cNvPr>
          <p:cNvSpPr txBox="1"/>
          <p:nvPr/>
        </p:nvSpPr>
        <p:spPr>
          <a:xfrm>
            <a:off x="398074" y="1247775"/>
            <a:ext cx="8090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Obsah dusíku je vyšší v močovině (46,7 %) než v dusičnanu amonném (35 %)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E237A7D-2746-4AA5-9FAB-04F30BEBC84D}"/>
              </a:ext>
            </a:extLst>
          </p:cNvPr>
          <p:cNvSpPr txBox="1"/>
          <p:nvPr/>
        </p:nvSpPr>
        <p:spPr>
          <a:xfrm>
            <a:off x="185737" y="1854399"/>
            <a:ext cx="8772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Analýzou neznámého vzorku A bylo zjištěno 82,35 % dusíku a 17,65 % vodíku, analýzou vzorku B bylo zjištěno 87,5 % dusíku a 12,5 % vodíku. Který ze vzorků obsahoval amoniak?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74F19E4-D96D-48C7-BC35-81B0583126E0}"/>
              </a:ext>
            </a:extLst>
          </p:cNvPr>
          <p:cNvSpPr txBox="1"/>
          <p:nvPr/>
        </p:nvSpPr>
        <p:spPr>
          <a:xfrm>
            <a:off x="7400054" y="2676466"/>
            <a:ext cx="1088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Vzorek 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E252B19-2752-4168-9C87-7366D4940718}"/>
              </a:ext>
            </a:extLst>
          </p:cNvPr>
          <p:cNvSpPr txBox="1"/>
          <p:nvPr/>
        </p:nvSpPr>
        <p:spPr>
          <a:xfrm>
            <a:off x="161925" y="3326219"/>
            <a:ext cx="88868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Vzorky dvou bezvodých uhličitanů A </a:t>
            </a:r>
            <a:r>
              <a:rPr lang="cs-CZ" sz="2000" dirty="0" err="1"/>
              <a:t>a</a:t>
            </a:r>
            <a:r>
              <a:rPr lang="cs-CZ" sz="2000" dirty="0"/>
              <a:t> B byly žíhány do konstantní hmotnosti.  Hmotnost vzorku A poklesla z původní hmotnosti 2,5840 g na 1,4482 g, hmotnost vzorku B poklesla z původní hmotnosti 2,4585 g na 1,1753 g. Identifikujte oba vzorky víte-li, že jeden z nich obsahuje uhličitan hořečnatý a druhý uhličitan vápenatý.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2B20BA0-8183-4F88-98CB-989308DC127C}"/>
              </a:ext>
            </a:extLst>
          </p:cNvPr>
          <p:cNvSpPr txBox="1"/>
          <p:nvPr/>
        </p:nvSpPr>
        <p:spPr>
          <a:xfrm>
            <a:off x="6762750" y="4737731"/>
            <a:ext cx="209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 CaCO</a:t>
            </a:r>
            <a:r>
              <a:rPr lang="cs-CZ" sz="2000" baseline="-25000" dirty="0"/>
              <a:t>3</a:t>
            </a:r>
            <a:r>
              <a:rPr lang="cs-CZ" sz="2000" dirty="0"/>
              <a:t>, B MgCO</a:t>
            </a:r>
            <a:r>
              <a:rPr lang="cs-CZ" sz="2000" baseline="-25000" dirty="0"/>
              <a:t>3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4E913D-5DF2-4F73-A4B3-CD631C666C1A}"/>
              </a:ext>
            </a:extLst>
          </p:cNvPr>
          <p:cNvSpPr txBox="1"/>
          <p:nvPr/>
        </p:nvSpPr>
        <p:spPr>
          <a:xfrm>
            <a:off x="185736" y="5266284"/>
            <a:ext cx="8772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relativní atomovou hmotnost a vzorec sloučeniny obsahující pouze kov, chlor a kyslík v molárním poměru 1:1:3. Sloučenina obsahuje 39,168 % kyslíku a molekulová  hmotnost je menší než 150.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CB9516F-3B3C-4C25-8398-4D3B8C5C0AC6}"/>
              </a:ext>
            </a:extLst>
          </p:cNvPr>
          <p:cNvSpPr txBox="1"/>
          <p:nvPr/>
        </p:nvSpPr>
        <p:spPr>
          <a:xfrm>
            <a:off x="7456593" y="6097281"/>
            <a:ext cx="760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KClO</a:t>
            </a:r>
            <a:r>
              <a:rPr lang="cs-CZ" sz="2000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8006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0AC279FE-95D7-4FB8-9D34-CF2226690ABA}"/>
              </a:ext>
            </a:extLst>
          </p:cNvPr>
          <p:cNvSpPr txBox="1"/>
          <p:nvPr/>
        </p:nvSpPr>
        <p:spPr>
          <a:xfrm>
            <a:off x="257175" y="258246"/>
            <a:ext cx="8629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Jaký vzorec má látka složená z uhlíku, kyslíku a chloru sloučených v hmotnostním poměru 3:4:18. Jaký je její název?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55CDA95-3EC7-4154-B7EA-243B1D781C55}"/>
              </a:ext>
            </a:extLst>
          </p:cNvPr>
          <p:cNvSpPr txBox="1"/>
          <p:nvPr/>
        </p:nvSpPr>
        <p:spPr>
          <a:xfrm>
            <a:off x="142874" y="1240854"/>
            <a:ext cx="87248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0,0038 g jisté látky vznikne 0,0001 molu oxidu siřičitého a 1,12 ml oxidu uhličitého (za normálních podmínek). Určete hmotnostní poměr prvků ve sloučenině v nejmenších celých číslech a v procentech. Určete její vzorec.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393559-C1E6-44B4-8B2B-58D796FDF32A}"/>
              </a:ext>
            </a:extLst>
          </p:cNvPr>
          <p:cNvSpPr txBox="1"/>
          <p:nvPr/>
        </p:nvSpPr>
        <p:spPr>
          <a:xfrm>
            <a:off x="238122" y="2647403"/>
            <a:ext cx="86296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Analýzou 0,0019 g organické sloučeniny bylo zjištěno, že obsahuje 0,0003 g uhlíku, 0,0008 g síry, 0,0007 g dusíku a 0,0001 g vodíku. Určete empirický vzorec této sloučeniny. Znáte název sloučeniny?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F92898F-3F96-40F9-BD92-FD5E295A1CC9}"/>
              </a:ext>
            </a:extLst>
          </p:cNvPr>
          <p:cNvSpPr txBox="1"/>
          <p:nvPr/>
        </p:nvSpPr>
        <p:spPr>
          <a:xfrm>
            <a:off x="190498" y="4021803"/>
            <a:ext cx="8629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Určete molekulový vzorec organické sloučeniny, v jejíž molekule hmotnostní poměr C:N:H je 6:7:2 a víte-li, že molární hmotnost této látky je 60 g . mol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DB11DF-246C-46C3-BDF3-DCC7C662DEE2}"/>
              </a:ext>
            </a:extLst>
          </p:cNvPr>
          <p:cNvSpPr txBox="1"/>
          <p:nvPr/>
        </p:nvSpPr>
        <p:spPr>
          <a:xfrm>
            <a:off x="190498" y="5302181"/>
            <a:ext cx="88106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Hmotnostní poměr vápníku, uhlíku a kyslíku ve sloučenině je 5:3:8. Hydrát této sloučeniny obsahuje 12,36 % vody. Jaký je vzorec hydrátu? 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92733D2-373E-40C5-AB8B-1554B80BEAB5}"/>
              </a:ext>
            </a:extLst>
          </p:cNvPr>
          <p:cNvSpPr txBox="1"/>
          <p:nvPr/>
        </p:nvSpPr>
        <p:spPr>
          <a:xfrm>
            <a:off x="6924675" y="637724"/>
            <a:ext cx="1752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COCl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– fosgen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AD02CDA-D0E4-45AB-BF24-A4D1D9191917}"/>
              </a:ext>
            </a:extLst>
          </p:cNvPr>
          <p:cNvSpPr txBox="1"/>
          <p:nvPr/>
        </p:nvSpPr>
        <p:spPr>
          <a:xfrm>
            <a:off x="8277225" y="2079373"/>
            <a:ext cx="6095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CS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864A94B-E8B8-42A1-986E-EA05659A1AC8}"/>
              </a:ext>
            </a:extLst>
          </p:cNvPr>
          <p:cNvSpPr txBox="1"/>
          <p:nvPr/>
        </p:nvSpPr>
        <p:spPr>
          <a:xfrm>
            <a:off x="7877178" y="3477092"/>
            <a:ext cx="102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CSN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D98AB55A-B85E-41AC-AEAA-075691924265}"/>
              </a:ext>
            </a:extLst>
          </p:cNvPr>
          <p:cNvSpPr txBox="1"/>
          <p:nvPr/>
        </p:nvSpPr>
        <p:spPr>
          <a:xfrm>
            <a:off x="7967663" y="4674235"/>
            <a:ext cx="985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N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8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FE0485E-6654-4F40-B2FC-3C57B697DC58}"/>
              </a:ext>
            </a:extLst>
          </p:cNvPr>
          <p:cNvSpPr txBox="1"/>
          <p:nvPr/>
        </p:nvSpPr>
        <p:spPr>
          <a:xfrm>
            <a:off x="7181853" y="5810012"/>
            <a:ext cx="19621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Ca(COO)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.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77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72EF6A-9F39-415A-97C0-4E09FCF95B1C}"/>
              </a:ext>
            </a:extLst>
          </p:cNvPr>
          <p:cNvSpPr txBox="1"/>
          <p:nvPr/>
        </p:nvSpPr>
        <p:spPr>
          <a:xfrm>
            <a:off x="200024" y="265837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K elementární analýze bylo vzato 15,9 mg látky. Spálením tohoto množství vzniklo 46,19 mg 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a 14,28 mg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O. Relativní molekulová hmotnost sloučeniny je 302. Určete empirický a molekulový vzorec.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B8037A3-7693-49B1-839A-EAF71C8E285B}"/>
              </a:ext>
            </a:extLst>
          </p:cNvPr>
          <p:cNvSpPr txBox="1"/>
          <p:nvPr/>
        </p:nvSpPr>
        <p:spPr>
          <a:xfrm>
            <a:off x="6524625" y="977383"/>
            <a:ext cx="2228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10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15</a:t>
            </a:r>
            <a:r>
              <a:rPr lang="cs-CZ" sz="2000" b="0" i="0" dirty="0">
                <a:effectLst/>
              </a:rPr>
              <a:t>O, C</a:t>
            </a:r>
            <a:r>
              <a:rPr lang="cs-CZ" sz="2000" b="0" i="0" baseline="-25000" dirty="0">
                <a:effectLst/>
              </a:rPr>
              <a:t>20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30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053C187-F0C4-471D-9D9B-CE3FB4426DA1}"/>
              </a:ext>
            </a:extLst>
          </p:cNvPr>
          <p:cNvSpPr txBox="1"/>
          <p:nvPr/>
        </p:nvSpPr>
        <p:spPr>
          <a:xfrm>
            <a:off x="200024" y="1461126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0,33 g organické sloučeniny bylo získáno 336 cm3 oxidu uhličitého a 0,27 g vody. Objem látky je za normálních podmínek. Experimentálně určená relativní molekulová hmotnost je 88. Určete empirický a molekulový vzorec sloučeniny.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F63FB6D-5803-4BB7-8C50-23139CE2AE62}"/>
              </a:ext>
            </a:extLst>
          </p:cNvPr>
          <p:cNvSpPr txBox="1"/>
          <p:nvPr/>
        </p:nvSpPr>
        <p:spPr>
          <a:xfrm>
            <a:off x="6829423" y="2456360"/>
            <a:ext cx="1790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OH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8</a:t>
            </a:r>
            <a:endParaRPr lang="cs-CZ" sz="2000" baseline="-25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E9C71F-7A2D-4F62-9831-826E699D18B5}"/>
              </a:ext>
            </a:extLst>
          </p:cNvPr>
          <p:cNvSpPr txBox="1"/>
          <p:nvPr/>
        </p:nvSpPr>
        <p:spPr>
          <a:xfrm>
            <a:off x="128584" y="2925645"/>
            <a:ext cx="876776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0,7 g látky vzniklo 0,05 molu oxidu uhličitého a 0,05 molu vody. 0,1 g látky za normálních podmínek zaujímá objem 32 ml. Určete empirický a molekulový vzorec sloučeniny.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736F518-01F5-428B-A95E-DED19F0B65C8}"/>
              </a:ext>
            </a:extLst>
          </p:cNvPr>
          <p:cNvSpPr txBox="1"/>
          <p:nvPr/>
        </p:nvSpPr>
        <p:spPr>
          <a:xfrm>
            <a:off x="7105648" y="3617892"/>
            <a:ext cx="1362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5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10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779497D-28F8-4434-AC29-E34D127E5F9E}"/>
              </a:ext>
            </a:extLst>
          </p:cNvPr>
          <p:cNvSpPr txBox="1"/>
          <p:nvPr/>
        </p:nvSpPr>
        <p:spPr>
          <a:xfrm>
            <a:off x="128584" y="4106615"/>
            <a:ext cx="87915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Oxidačním žíháním se 1 gram minerálu, který je tvořen železem, mědí a sírou, převede na oxidy. Oxid siřičitý unikl ze vzorku a tuhý zbytek o hmotnosti 0,869 g obsahoval 39,87 % mědi a 35,04 % železa. Určete empirický vzorec minerálu. </a:t>
            </a:r>
            <a:endParaRPr lang="cs-CZ" sz="2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DB38F12-351B-4B7B-BECC-2431D264F36F}"/>
              </a:ext>
            </a:extLst>
          </p:cNvPr>
          <p:cNvSpPr txBox="1"/>
          <p:nvPr/>
        </p:nvSpPr>
        <p:spPr>
          <a:xfrm>
            <a:off x="7315198" y="5122278"/>
            <a:ext cx="11239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CuFeS</a:t>
            </a:r>
            <a:r>
              <a:rPr lang="cs-CZ" sz="2000" b="0" i="0" baseline="-25000" dirty="0">
                <a:effectLst/>
              </a:rPr>
              <a:t>2</a:t>
            </a:r>
            <a:endParaRPr lang="cs-CZ" sz="2000" baseline="-25000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4789DFE-465C-4F9F-85AB-3C08597C4A14}"/>
              </a:ext>
            </a:extLst>
          </p:cNvPr>
          <p:cNvSpPr txBox="1"/>
          <p:nvPr/>
        </p:nvSpPr>
        <p:spPr>
          <a:xfrm>
            <a:off x="128584" y="5559001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Oxid uhličitý a voda vznikající při spálení jistého uhlovodíku jsou v hmotnostním poměru 22:9. Normální hustota uhlovodíku </a:t>
            </a:r>
            <a:r>
              <a:rPr lang="el-GR" sz="2000" b="0" i="0" dirty="0">
                <a:effectLst/>
              </a:rPr>
              <a:t>ρ</a:t>
            </a:r>
            <a:r>
              <a:rPr lang="cs-CZ" sz="2000" b="0" i="0" baseline="-25000" dirty="0">
                <a:effectLst/>
              </a:rPr>
              <a:t>n</a:t>
            </a:r>
            <a:r>
              <a:rPr lang="cs-CZ" sz="2000" b="0" i="0" dirty="0">
                <a:effectLst/>
              </a:rPr>
              <a:t> = 1,88 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. Jaký je jeho molekulový vzorec?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9095B25-16C0-4759-A3C0-379D9D68AF8D}"/>
              </a:ext>
            </a:extLst>
          </p:cNvPr>
          <p:cNvSpPr txBox="1"/>
          <p:nvPr/>
        </p:nvSpPr>
        <p:spPr>
          <a:xfrm>
            <a:off x="7639050" y="6211167"/>
            <a:ext cx="714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3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89413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23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32F009C-AC6D-60E1-F51C-BA2D4BD53401}"/>
              </a:ext>
            </a:extLst>
          </p:cNvPr>
          <p:cNvSpPr txBox="1"/>
          <p:nvPr/>
        </p:nvSpPr>
        <p:spPr>
          <a:xfrm>
            <a:off x="342898" y="1841928"/>
            <a:ext cx="8315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effectLst/>
                <a:latin typeface="Arial" panose="020B0604020202020204" pitchFamily="34" charset="0"/>
              </a:rPr>
              <a:t>Sumární vzorec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udává druh a počet atomů v molekule dané sloučeniny</a:t>
            </a:r>
            <a:r>
              <a:rPr lang="en-US" b="0" i="0" dirty="0">
                <a:effectLst/>
                <a:latin typeface="Arial" panose="020B0604020202020204" pitchFamily="34" charset="0"/>
              </a:rPr>
              <a:t>,</a:t>
            </a:r>
            <a:r>
              <a:rPr lang="cs-CZ" b="0" i="0" dirty="0">
                <a:effectLst/>
                <a:latin typeface="Arial" panose="020B0604020202020204" pitchFamily="34" charset="0"/>
              </a:rPr>
              <a:t> může být totožný se stechiometrickým vzorcem, nebo je jeho celistvým násobkem</a:t>
            </a:r>
            <a:r>
              <a:rPr lang="en-US" b="0" i="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DF5CE90-50E1-ABBF-54E9-136536212045}"/>
              </a:ext>
            </a:extLst>
          </p:cNvPr>
          <p:cNvSpPr txBox="1"/>
          <p:nvPr/>
        </p:nvSpPr>
        <p:spPr>
          <a:xfrm>
            <a:off x="571499" y="243512"/>
            <a:ext cx="7858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effectLst/>
                <a:latin typeface="Arial" panose="020B0604020202020204" pitchFamily="34" charset="0"/>
              </a:rPr>
              <a:t>S</a:t>
            </a:r>
            <a:r>
              <a:rPr lang="cs-CZ" sz="2000" b="1" i="0" dirty="0" err="1">
                <a:effectLst/>
                <a:latin typeface="Arial" panose="020B0604020202020204" pitchFamily="34" charset="0"/>
              </a:rPr>
              <a:t>techiometrický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 </a:t>
            </a:r>
            <a:r>
              <a:rPr lang="cs-CZ" sz="2000" b="1" i="0" dirty="0">
                <a:effectLst/>
                <a:latin typeface="Arial" panose="020B0604020202020204" pitchFamily="34" charset="0"/>
              </a:rPr>
              <a:t> a sumární vzorec</a:t>
            </a:r>
            <a:endParaRPr lang="en-US" sz="2000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F6A0138-6B93-0E3C-4371-F378557F0D25}"/>
              </a:ext>
            </a:extLst>
          </p:cNvPr>
          <p:cNvSpPr txBox="1"/>
          <p:nvPr/>
        </p:nvSpPr>
        <p:spPr>
          <a:xfrm>
            <a:off x="400048" y="781110"/>
            <a:ext cx="83153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effectLst/>
                <a:latin typeface="Arial" panose="020B0604020202020204" pitchFamily="34" charset="0"/>
              </a:rPr>
              <a:t>Stechiometrický vzorec</a:t>
            </a:r>
            <a:r>
              <a:rPr lang="en-US" b="1" i="1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vyjadřuje základní složení sloučeniny</a:t>
            </a:r>
            <a:r>
              <a:rPr lang="en-US" b="0" i="0" dirty="0">
                <a:effectLst/>
                <a:latin typeface="Arial" panose="020B0604020202020204" pitchFamily="34" charset="0"/>
              </a:rPr>
              <a:t>, u</a:t>
            </a:r>
            <a:r>
              <a:rPr lang="cs-CZ" b="0" i="0" dirty="0">
                <a:effectLst/>
                <a:latin typeface="Arial" panose="020B0604020202020204" pitchFamily="34" charset="0"/>
              </a:rPr>
              <a:t>dává, z</a:t>
            </a:r>
            <a:r>
              <a:rPr lang="en-US" b="0" i="0" dirty="0">
                <a:effectLst/>
                <a:latin typeface="Arial" panose="020B0604020202020204" pitchFamily="34" charset="0"/>
              </a:rPr>
              <a:t>e</a:t>
            </a:r>
            <a:r>
              <a:rPr lang="cs-CZ" b="0" i="0" dirty="0">
                <a:effectLst/>
                <a:latin typeface="Arial" panose="020B0604020202020204" pitchFamily="34" charset="0"/>
              </a:rPr>
              <a:t> kterých prvků se sloučenina skládá a v jakém poměru jsou atomy těchto prvků ve sloučenině zastoupeny 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D14FDBF-CF2A-7260-2DB5-748E17035C4E}"/>
              </a:ext>
            </a:extLst>
          </p:cNvPr>
          <p:cNvSpPr txBox="1"/>
          <p:nvPr/>
        </p:nvSpPr>
        <p:spPr>
          <a:xfrm>
            <a:off x="400048" y="2709744"/>
            <a:ext cx="80295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effectLst/>
                <a:latin typeface="Arial" panose="020B0604020202020204" pitchFamily="34" charset="0"/>
              </a:rPr>
              <a:t>Nap</a:t>
            </a:r>
            <a:r>
              <a:rPr lang="cs-CZ" sz="1600" b="0" i="0" dirty="0">
                <a:effectLst/>
                <a:latin typeface="Arial" panose="020B0604020202020204" pitchFamily="34" charset="0"/>
              </a:rPr>
              <a:t>ř. 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</a:rPr>
              <a:t>  </a:t>
            </a:r>
            <a:r>
              <a:rPr lang="cs-CZ" sz="1600" b="1" i="1" dirty="0">
                <a:effectLst/>
                <a:latin typeface="Arial" panose="020B0604020202020204" pitchFamily="34" charset="0"/>
              </a:rPr>
              <a:t>peroxid vodíku </a:t>
            </a:r>
            <a:r>
              <a:rPr lang="cs-CZ" sz="1600" b="0" i="0" dirty="0">
                <a:effectLst/>
                <a:latin typeface="Arial" panose="020B0604020202020204" pitchFamily="34" charset="0"/>
              </a:rPr>
              <a:t>má stechiometrický vzorec 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{</a:t>
            </a:r>
            <a:r>
              <a:rPr lang="cs-CZ" sz="1600" b="0" i="0" dirty="0">
                <a:effectLst/>
                <a:latin typeface="Arial" panose="020B0604020202020204" pitchFamily="34" charset="0"/>
              </a:rPr>
              <a:t>HO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}</a:t>
            </a:r>
            <a:r>
              <a:rPr lang="cs-CZ" sz="1600" b="0" i="0" dirty="0">
                <a:effectLst/>
                <a:latin typeface="Arial" panose="020B0604020202020204" pitchFamily="34" charset="0"/>
              </a:rPr>
              <a:t> a sumární vzorec H</a:t>
            </a:r>
            <a:r>
              <a:rPr lang="cs-CZ" sz="1600" b="0" i="0" baseline="-25000" dirty="0"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effectLst/>
                <a:latin typeface="Arial" panose="020B0604020202020204" pitchFamily="34" charset="0"/>
              </a:rPr>
              <a:t>O</a:t>
            </a:r>
            <a:r>
              <a:rPr lang="cs-CZ" sz="1600" b="0" i="0" baseline="-25000" dirty="0">
                <a:effectLst/>
                <a:latin typeface="Arial" panose="020B0604020202020204" pitchFamily="34" charset="0"/>
              </a:rPr>
              <a:t>2</a:t>
            </a:r>
            <a:endParaRPr lang="cs-CZ" sz="1600" baseline="-25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A4F004A-D22A-0873-3B31-94728442276C}"/>
              </a:ext>
            </a:extLst>
          </p:cNvPr>
          <p:cNvSpPr txBox="1"/>
          <p:nvPr/>
        </p:nvSpPr>
        <p:spPr>
          <a:xfrm>
            <a:off x="485773" y="3655337"/>
            <a:ext cx="7858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0" dirty="0">
                <a:effectLst/>
                <a:latin typeface="Arial" panose="020B0604020202020204" pitchFamily="34" charset="0"/>
              </a:rPr>
              <a:t>Výpočet stechiometrického a sumárního vzorce</a:t>
            </a:r>
            <a:endParaRPr lang="en-US" sz="2000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A6E5B35-04E4-FF0B-3D61-7794B8976DE3}"/>
              </a:ext>
            </a:extLst>
          </p:cNvPr>
          <p:cNvSpPr txBox="1"/>
          <p:nvPr/>
        </p:nvSpPr>
        <p:spPr>
          <a:xfrm>
            <a:off x="238123" y="4254446"/>
            <a:ext cx="8343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effectLst/>
                <a:latin typeface="Arial" panose="020B0604020202020204" pitchFamily="34" charset="0"/>
              </a:rPr>
              <a:t>Atomový poměr prvků </a:t>
            </a:r>
            <a:r>
              <a:rPr lang="cs-CZ" b="0" i="0" dirty="0">
                <a:effectLst/>
                <a:latin typeface="Arial" panose="020B0604020202020204" pitchFamily="34" charset="0"/>
              </a:rPr>
              <a:t>ve vzorku zjistíme, dělíme-li množství jednotlivých prvků v procentech jejich relativními atomovými hmotnostmi.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A972E7-4AB6-7C77-2CBB-AB6CB8DD6E87}"/>
              </a:ext>
            </a:extLst>
          </p:cNvPr>
          <p:cNvSpPr txBox="1"/>
          <p:nvPr/>
        </p:nvSpPr>
        <p:spPr>
          <a:xfrm>
            <a:off x="238123" y="5040325"/>
            <a:ext cx="8477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effectLst/>
                <a:latin typeface="Arial" panose="020B0604020202020204" pitchFamily="34" charset="0"/>
              </a:rPr>
              <a:t>Stechiometrický vzorec </a:t>
            </a:r>
            <a:r>
              <a:rPr lang="cs-CZ" b="0" i="0" dirty="0">
                <a:effectLst/>
                <a:latin typeface="Arial" panose="020B0604020202020204" pitchFamily="34" charset="0"/>
              </a:rPr>
              <a:t>získáme, pokud vydělíme poměr nejmenším z čísel.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519028E-A505-35CE-D813-A8E72808BAB3}"/>
              </a:ext>
            </a:extLst>
          </p:cNvPr>
          <p:cNvSpPr txBox="1"/>
          <p:nvPr/>
        </p:nvSpPr>
        <p:spPr>
          <a:xfrm>
            <a:off x="238123" y="5615225"/>
            <a:ext cx="85724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Vzhledem k tomu, že ve sloučenině (v sumárním vzorci) jsou jednotlivé prvky v poměru celých čísel, snažíme se poměru celých čísel dosáhnout matematickými operacemi (násobení celým číslem).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70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14FA506-2C3B-FCD0-4055-764363AAF906}"/>
              </a:ext>
            </a:extLst>
          </p:cNvPr>
          <p:cNvSpPr txBox="1"/>
          <p:nvPr/>
        </p:nvSpPr>
        <p:spPr>
          <a:xfrm>
            <a:off x="295274" y="1862567"/>
            <a:ext cx="82962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Ze sumárního vzorce látky můžeme vypočítat </a:t>
            </a:r>
            <a:r>
              <a:rPr lang="cs-CZ" b="1" i="0" dirty="0">
                <a:effectLst/>
                <a:latin typeface="Arial" panose="020B0604020202020204" pitchFamily="34" charset="0"/>
              </a:rPr>
              <a:t>elementární složení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tak, že hmotnost jednotlivých prvků ( počet molů daného prvku vynásobená molární hmotností) se vydělí celkovou hmotností molekuly (1 mol × molární hmotnost molekuly). Aby byl výsledek v %, je třeba ho vynásobit 100.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838E9CD-5D0E-84E1-8150-B462DAC228AA}"/>
              </a:ext>
            </a:extLst>
          </p:cNvPr>
          <p:cNvSpPr txBox="1"/>
          <p:nvPr/>
        </p:nvSpPr>
        <p:spPr>
          <a:xfrm>
            <a:off x="295274" y="12494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0" dirty="0">
                <a:effectLst/>
                <a:latin typeface="Arial" panose="020B0604020202020204" pitchFamily="34" charset="0"/>
              </a:rPr>
              <a:t>Výpočet elementárního složení</a:t>
            </a:r>
            <a:endParaRPr lang="cs-CZ" sz="2000" b="1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A70132D-27F0-8EC0-C5E9-3523CF441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11" y="3429000"/>
            <a:ext cx="7986399" cy="133880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7A6756E-D789-DF22-DF31-4058DFD36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95" y="4793668"/>
            <a:ext cx="8095756" cy="183227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9AB9E00-AE88-90EF-03B6-5A5E799534DD}"/>
              </a:ext>
            </a:extLst>
          </p:cNvPr>
          <p:cNvSpPr txBox="1"/>
          <p:nvPr/>
        </p:nvSpPr>
        <p:spPr>
          <a:xfrm>
            <a:off x="204785" y="335974"/>
            <a:ext cx="84772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ověření „správnosti“ vypočteného vzorce lze využít: a) zpětný výpočet obsahu prvků; b) hodnotu DBE, která musí být celočíselná; c) NMR spektra.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52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55EF6-4B8C-48F9-8635-8D7EF66F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0" y="365127"/>
            <a:ext cx="6667500" cy="949324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Výpočty z chemického vzorce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F787A26-DE01-4BE1-A700-DFDAE7451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0" y="3293924"/>
            <a:ext cx="715327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F22B598-457B-4BC5-9FB3-56BD7E17D2FB}"/>
              </a:ext>
            </a:extLst>
          </p:cNvPr>
          <p:cNvSpPr txBox="1"/>
          <p:nvPr/>
        </p:nvSpPr>
        <p:spPr>
          <a:xfrm>
            <a:off x="204787" y="1314451"/>
            <a:ext cx="87344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 chemické analýze neznámé sloučeniny se zjišťuje zastoupení jednotlivých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prvků ve vzorku a podle jejich vzájemného poměru se následně vypočítá skutečné složení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sloučeniny. Pomocí experimentálně zjištěné molekulové hmotnosti pak lze odvodit sumární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vzorec analyzované látky.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Výpočty z chemického vzorce vycházejí ze základního vztahu:</a:t>
            </a:r>
          </a:p>
        </p:txBody>
      </p:sp>
      <p:pic>
        <p:nvPicPr>
          <p:cNvPr id="1026" name="Picture 2" descr="CH8 - Výpočty z chemických vzorců | Výuka chemie, fyziky a ...">
            <a:extLst>
              <a:ext uri="{FF2B5EF4-FFF2-40B4-BE49-F238E27FC236}">
                <a16:creationId xmlns:a16="http://schemas.microsoft.com/office/drawing/2014/main" id="{2A1609A9-DEC0-401E-B188-78DCEFF5A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0" y="4509671"/>
            <a:ext cx="6943728" cy="215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90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7F918947-2212-A0D9-7B45-720D533D50AB}"/>
              </a:ext>
            </a:extLst>
          </p:cNvPr>
          <p:cNvSpPr txBox="1"/>
          <p:nvPr/>
        </p:nvSpPr>
        <p:spPr>
          <a:xfrm>
            <a:off x="276225" y="394811"/>
            <a:ext cx="8648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1" dirty="0">
                <a:solidFill>
                  <a:srgbClr val="071F2E"/>
                </a:solidFill>
                <a:effectLst/>
                <a:latin typeface="Droid Sans"/>
              </a:rPr>
              <a:t>Vypočítejte stechiometrický vzorec sloučeniny se složením: 22,55 % Na; 30,38 % P a 47,07 % O. Jeden mol látky váží 407,85 g, jaký je sumární a strukturní vzorec látky?</a:t>
            </a: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E7B598D-250A-38CE-D4CC-CFB2C2D64192}"/>
              </a:ext>
            </a:extLst>
          </p:cNvPr>
          <p:cNvGraphicFramePr>
            <a:graphicFrameLocks noGrp="1"/>
          </p:cNvGraphicFramePr>
          <p:nvPr/>
        </p:nvGraphicFramePr>
        <p:xfrm>
          <a:off x="6534148" y="1431031"/>
          <a:ext cx="2190752" cy="1097280"/>
        </p:xfrm>
        <a:graphic>
          <a:graphicData uri="http://schemas.openxmlformats.org/drawingml/2006/table">
            <a:tbl>
              <a:tblPr/>
              <a:tblGrid>
                <a:gridCol w="1095376">
                  <a:extLst>
                    <a:ext uri="{9D8B030D-6E8A-4147-A177-3AD203B41FA5}">
                      <a16:colId xmlns:a16="http://schemas.microsoft.com/office/drawing/2014/main" val="1105591422"/>
                    </a:ext>
                  </a:extLst>
                </a:gridCol>
                <a:gridCol w="1095376">
                  <a:extLst>
                    <a:ext uri="{9D8B030D-6E8A-4147-A177-3AD203B41FA5}">
                      <a16:colId xmlns:a16="http://schemas.microsoft.com/office/drawing/2014/main" val="1734091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Na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22,99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765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30,97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693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16,00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267842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5950E8EA-41CA-133A-2C1C-24F51EC90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" y="1339403"/>
            <a:ext cx="5968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Budeme potřebovat atomové hmotnosti celkem tří prvků: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5A28334-6220-C1D1-3A5E-EEAEB5D1E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" y="2006996"/>
            <a:ext cx="5033429" cy="151569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x : y : z =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22,55/22,99 : 30,38/30,97 : 47,07/16,00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defTabSz="914400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x : y : z =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0,98 : 0,98 : 2,94</a:t>
            </a:r>
          </a:p>
          <a:p>
            <a:pPr lvl="0" defTabSz="914400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x : y : z = </a:t>
            </a:r>
            <a:r>
              <a:rPr lang="cs-CZ" dirty="0"/>
              <a:t>1 : 1 : 3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E09AD73-D99D-95C8-A3BA-7167811AA481}"/>
              </a:ext>
            </a:extLst>
          </p:cNvPr>
          <p:cNvSpPr txBox="1"/>
          <p:nvPr/>
        </p:nvSpPr>
        <p:spPr>
          <a:xfrm>
            <a:off x="4572000" y="3040618"/>
            <a:ext cx="3829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Stechiometrický vzorec je </a:t>
            </a:r>
            <a:r>
              <a:rPr lang="cs-CZ" b="1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{NaPO</a:t>
            </a:r>
            <a:r>
              <a:rPr lang="cs-CZ" b="1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063C971-D831-8BED-61FE-BEA145F7D7F3}"/>
              </a:ext>
            </a:extLst>
          </p:cNvPr>
          <p:cNvSpPr txBox="1"/>
          <p:nvPr/>
        </p:nvSpPr>
        <p:spPr>
          <a:xfrm>
            <a:off x="276225" y="3704908"/>
            <a:ext cx="87153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zadání je uvedena molární hmotnost látky M = </a:t>
            </a:r>
            <a:r>
              <a:rPr lang="cs-CZ" b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407,85 g/mol. 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Potřebujeme tedy zjistit kolikrát se nám hmotnost jednotky NaPO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(M = 101,96 </a:t>
            </a:r>
            <a:r>
              <a:rPr lang="cs-CZ" b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g/mol) 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vejde do zadané molární hmotnosti.</a:t>
            </a:r>
            <a:endParaRPr lang="cs-CZ" dirty="0">
              <a:solidFill>
                <a:srgbClr val="071F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0" i="0" dirty="0">
              <a:solidFill>
                <a:srgbClr val="071F2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407,85 / 101,96 = 4,00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D0F964B-D3DA-AD5F-0E07-22CFE5CD610B}"/>
              </a:ext>
            </a:extLst>
          </p:cNvPr>
          <p:cNvSpPr txBox="1"/>
          <p:nvPr/>
        </p:nvSpPr>
        <p:spPr>
          <a:xfrm>
            <a:off x="276225" y="5473551"/>
            <a:ext cx="52144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Látka obsahuje čtyři jednotky NaPO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její vzorec tedy bude Na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b="0" i="0" dirty="0">
              <a:solidFill>
                <a:srgbClr val="071F2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Jedná se o </a:t>
            </a:r>
            <a:r>
              <a:rPr lang="cs-CZ" b="0" i="1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cyklo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tetrafosforečnan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sodný.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623ADB7F-76F4-7E1A-2E4B-0D9FE98DE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4586547"/>
            <a:ext cx="2082800" cy="198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72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DF8D0A0-C597-41E1-8E15-43D01E1D1B5F}"/>
              </a:ext>
            </a:extLst>
          </p:cNvPr>
          <p:cNvSpPr txBox="1"/>
          <p:nvPr/>
        </p:nvSpPr>
        <p:spPr>
          <a:xfrm>
            <a:off x="123824" y="269439"/>
            <a:ext cx="8905875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Určete stechiometrický vzorec sloučeniny, která obsahuje 14,27 % Na, 9,95 % S, 19,86 % O a 55,91 % H</a:t>
            </a:r>
            <a:r>
              <a:rPr lang="cs-CZ" sz="20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lang="cs-CZ" sz="2000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M[Na] = 22,99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M[S] = 32,06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M[O] = 16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O] = 18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4373DE2-A685-4FDE-A85C-CF782EB19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039" y="1376282"/>
            <a:ext cx="6013234" cy="520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16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4F1F6D6-D974-2A77-6FD3-9E8CC6B3199C}"/>
              </a:ext>
            </a:extLst>
          </p:cNvPr>
          <p:cNvSpPr txBox="1"/>
          <p:nvPr/>
        </p:nvSpPr>
        <p:spPr>
          <a:xfrm>
            <a:off x="209549" y="1022151"/>
            <a:ext cx="85343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V tomto příkladě jde o opačný případ: známe složení látky, ale zajímá nás teoretický výsledek elementární analýzy.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F6303E0-4317-F79E-09CF-5563D4C46C2F}"/>
              </a:ext>
            </a:extLst>
          </p:cNvPr>
          <p:cNvSpPr txBox="1"/>
          <p:nvPr/>
        </p:nvSpPr>
        <p:spPr>
          <a:xfrm>
            <a:off x="209549" y="410260"/>
            <a:ext cx="86391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Vypočítejte hmotností zlomek jednotlivých prvků v dichromanu draselném K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40B7D36-305E-120D-A801-B803D3DEF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6" y="1980336"/>
            <a:ext cx="2818140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2631EEFA-1E47-FF66-B1A0-486AB1C675C6}"/>
              </a:ext>
            </a:extLst>
          </p:cNvPr>
          <p:cNvGraphicFramePr>
            <a:graphicFrameLocks noGrp="1"/>
          </p:cNvGraphicFramePr>
          <p:nvPr/>
        </p:nvGraphicFramePr>
        <p:xfrm>
          <a:off x="4946651" y="1600200"/>
          <a:ext cx="3987800" cy="1828800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1679704688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2422729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Atom/molekula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A</a:t>
                      </a:r>
                      <a:r>
                        <a:rPr lang="cs-CZ" baseline="-25000">
                          <a:effectLst/>
                        </a:rPr>
                        <a:t>r</a:t>
                      </a:r>
                      <a:r>
                        <a:rPr lang="cs-CZ">
                          <a:effectLst/>
                        </a:rPr>
                        <a:t>/M</a:t>
                      </a:r>
                      <a:r>
                        <a:rPr lang="cs-CZ" baseline="-25000">
                          <a:effectLst/>
                        </a:rPr>
                        <a:t>r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979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K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39,10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84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Cr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52,00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884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16,00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9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K</a:t>
                      </a:r>
                      <a:r>
                        <a:rPr lang="cs-CZ" baseline="-25000" dirty="0">
                          <a:effectLst/>
                        </a:rPr>
                        <a:t>2</a:t>
                      </a:r>
                      <a:r>
                        <a:rPr lang="cs-CZ" dirty="0">
                          <a:effectLst/>
                        </a:rPr>
                        <a:t>Cr</a:t>
                      </a:r>
                      <a:r>
                        <a:rPr lang="cs-CZ" baseline="-25000" dirty="0">
                          <a:effectLst/>
                        </a:rPr>
                        <a:t>2</a:t>
                      </a:r>
                      <a:r>
                        <a:rPr lang="cs-CZ" dirty="0">
                          <a:effectLst/>
                        </a:rPr>
                        <a:t>O</a:t>
                      </a:r>
                      <a:r>
                        <a:rPr lang="cs-CZ" baseline="-25000" dirty="0">
                          <a:effectLst/>
                        </a:rPr>
                        <a:t>7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294,18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71643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4B7C4796-DBF7-185E-FA5A-D2B6FD155EF4}"/>
              </a:ext>
            </a:extLst>
          </p:cNvPr>
          <p:cNvSpPr txBox="1"/>
          <p:nvPr/>
        </p:nvSpPr>
        <p:spPr>
          <a:xfrm>
            <a:off x="292100" y="3664097"/>
            <a:ext cx="8559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Výpočet procentuálního zastoupení je jednoduchý, stačí dát do poměru </a:t>
            </a:r>
            <a:r>
              <a:rPr lang="cs-CZ" b="0" i="1" dirty="0">
                <a:solidFill>
                  <a:srgbClr val="071F2E"/>
                </a:solidFill>
                <a:effectLst/>
                <a:latin typeface="Droid Sans"/>
              </a:rPr>
              <a:t>hmotnost prvku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 (nesmíme zapomenout na zastoupení prvku ve sloučenině) a </a:t>
            </a:r>
            <a:r>
              <a:rPr lang="cs-CZ" b="0" i="1" dirty="0">
                <a:solidFill>
                  <a:srgbClr val="071F2E"/>
                </a:solidFill>
                <a:effectLst/>
                <a:latin typeface="Droid Sans"/>
              </a:rPr>
              <a:t>hmotnost sloučeniny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:</a:t>
            </a:r>
            <a:endParaRPr lang="cs-CZ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5E5DBD2-D396-8124-E5C6-6338CCCD410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71475" y="4712646"/>
            <a:ext cx="3427741" cy="1705494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w(K) = 2.39,10/294,18 = 0,2658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w(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Cr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) = 2.52,00/294,18 = 0,3535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w(O) = 7.16,00/294,18 = 0,3807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FCE829-68F7-3CB9-CBE4-8B5228B07C4F}"/>
              </a:ext>
            </a:extLst>
          </p:cNvPr>
          <p:cNvSpPr txBox="1"/>
          <p:nvPr/>
        </p:nvSpPr>
        <p:spPr>
          <a:xfrm>
            <a:off x="4391026" y="4519136"/>
            <a:ext cx="445769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Dichroman draselný obsahuje 26,58 % K; 35,35 % 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Droid Sans"/>
              </a:rPr>
              <a:t>Cr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 a 38,07 5 O. </a:t>
            </a:r>
          </a:p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Jako rychlou kontrolu můžeme zkontrolovat součet procent, musí se rovnat 100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5E71422-429D-B8EE-C4B4-0056B56F4E3D}"/>
              </a:ext>
            </a:extLst>
          </p:cNvPr>
          <p:cNvSpPr txBox="1"/>
          <p:nvPr/>
        </p:nvSpPr>
        <p:spPr>
          <a:xfrm>
            <a:off x="5067300" y="6078408"/>
            <a:ext cx="335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26,58 + 35,35 + 38,07 = 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11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D44B1DA-0563-4234-9C55-5B8AF29C96A3}"/>
              </a:ext>
            </a:extLst>
          </p:cNvPr>
          <p:cNvSpPr txBox="1"/>
          <p:nvPr/>
        </p:nvSpPr>
        <p:spPr>
          <a:xfrm>
            <a:off x="98354" y="390418"/>
            <a:ext cx="38058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Kolik gramů dusíku, vodíku, síry a kyslíku je obsaženo v 264,32 gramech (NH</a:t>
            </a:r>
            <a:r>
              <a:rPr lang="cs-CZ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cs-CZ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</a:t>
            </a:r>
            <a:r>
              <a:rPr lang="cs-CZ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A287A65-2B93-4E38-A43F-633F0C317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549" y="261937"/>
            <a:ext cx="4686300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5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00733EAE-D8F2-4E33-A44E-1FFADB1FAE20}"/>
              </a:ext>
            </a:extLst>
          </p:cNvPr>
          <p:cNvSpPr txBox="1"/>
          <p:nvPr/>
        </p:nvSpPr>
        <p:spPr>
          <a:xfrm>
            <a:off x="85724" y="181132"/>
            <a:ext cx="89249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solidFill>
                  <a:srgbClr val="404040"/>
                </a:solidFill>
                <a:effectLst/>
              </a:rPr>
              <a:t>Oxid uhličitý lze připravit reakcí s kyselinou chlorovodíkovou. Vypočítejte, která z uvedených látek bude, s ohledem na hmotností poměr oxidu uhličitého uvolněného z n</a:t>
            </a:r>
            <a:r>
              <a:rPr lang="en-US" sz="2000" b="1" i="0" dirty="0">
                <a:solidFill>
                  <a:srgbClr val="404040"/>
                </a:solidFill>
                <a:effectLst/>
              </a:rPr>
              <a:t>a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vážky 100 g uhličitanu, pro přípravu oxidu uhličitého nejvýhodnější. </a:t>
            </a:r>
            <a:r>
              <a:rPr lang="cs-CZ" sz="2000" b="1" dirty="0"/>
              <a:t>   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1) CaCO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 2) Na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 3) K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 4) NaHCO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endParaRPr lang="cs-CZ" sz="2000" b="1" baseline="-25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C53DEF5-910C-47BB-AA4A-7298D093CD63}"/>
              </a:ext>
            </a:extLst>
          </p:cNvPr>
          <p:cNvSpPr txBox="1"/>
          <p:nvPr/>
        </p:nvSpPr>
        <p:spPr>
          <a:xfrm>
            <a:off x="176213" y="1654671"/>
            <a:ext cx="8791574" cy="5027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 jednoho molu všech čtyř látek vznikne vždy 1 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Nejvýhodnější tedy bude látka, která má nejmenší molární hmotnost. Je na první pohled zřejmé, že to bude NaHCO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ohledem na zadání vypočítáme látková množství jednotlivých solí: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1: n(CaCO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= 100/100 = 1 mol , vznikne 1 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2: n(Na2CO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= 100/105,99 = 0,9434mol, vznikne 0,9434mol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3: n(K2CO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= 100/138,21 = 0,7235mol; vznikne 0,7235 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4: n(NaHCO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= 100/84,01 = 1,19 mol, vznikne 1,19 molu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hydrogenuhličitanu bude navíc poloviční spotřeba </a:t>
            </a:r>
            <a:r>
              <a:rPr lang="cs-CZ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NaHCO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O;</a:t>
            </a:r>
          </a:p>
          <a:p>
            <a:pPr>
              <a:lnSpc>
                <a:spcPct val="150000"/>
              </a:lnSpc>
            </a:pP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naproti tomu třeba u CaCO3 to bude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+ 2HCl = CaCl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Na2CO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+ 2HCl = 2NaCl +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+ 2H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059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2799</TotalTime>
  <Words>1974</Words>
  <Application>Microsoft Office PowerPoint</Application>
  <PresentationFormat>Předvádění na obrazovce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Droid Sans</vt:lpstr>
      <vt:lpstr>Motiv Office</vt:lpstr>
      <vt:lpstr>Chemické výpočty</vt:lpstr>
      <vt:lpstr>Prezentace aplikace PowerPoint</vt:lpstr>
      <vt:lpstr>Prezentace aplikace PowerPoint</vt:lpstr>
      <vt:lpstr>Výpočty z chemického vzorce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182</cp:revision>
  <dcterms:created xsi:type="dcterms:W3CDTF">2021-03-09T19:08:48Z</dcterms:created>
  <dcterms:modified xsi:type="dcterms:W3CDTF">2023-04-27T07:19:39Z</dcterms:modified>
</cp:coreProperties>
</file>