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18" r:id="rId2"/>
    <p:sldId id="402" r:id="rId3"/>
    <p:sldId id="300" r:id="rId4"/>
    <p:sldId id="389" r:id="rId5"/>
    <p:sldId id="335" r:id="rId6"/>
    <p:sldId id="427" r:id="rId7"/>
    <p:sldId id="426" r:id="rId8"/>
    <p:sldId id="343" r:id="rId9"/>
    <p:sldId id="420" r:id="rId10"/>
    <p:sldId id="258" r:id="rId11"/>
    <p:sldId id="261" r:id="rId12"/>
    <p:sldId id="333" r:id="rId13"/>
    <p:sldId id="421" r:id="rId14"/>
    <p:sldId id="422" r:id="rId15"/>
    <p:sldId id="334" r:id="rId16"/>
    <p:sldId id="429" r:id="rId17"/>
    <p:sldId id="339" r:id="rId18"/>
    <p:sldId id="340" r:id="rId19"/>
    <p:sldId id="430" r:id="rId20"/>
    <p:sldId id="321" r:id="rId21"/>
    <p:sldId id="431" r:id="rId22"/>
    <p:sldId id="285" r:id="rId23"/>
    <p:sldId id="259" r:id="rId24"/>
    <p:sldId id="286" r:id="rId25"/>
    <p:sldId id="260" r:id="rId26"/>
    <p:sldId id="262" r:id="rId27"/>
    <p:sldId id="320" r:id="rId28"/>
    <p:sldId id="324" r:id="rId29"/>
    <p:sldId id="342" r:id="rId30"/>
    <p:sldId id="400" r:id="rId31"/>
    <p:sldId id="433" r:id="rId32"/>
    <p:sldId id="434" r:id="rId33"/>
    <p:sldId id="435" r:id="rId34"/>
    <p:sldId id="432" r:id="rId35"/>
    <p:sldId id="436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A7BA86-2441-4A75-8B90-8EBF35482A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924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231522A-A1B5-48B6-9833-9BAC530C46B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GB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7BA86-2441-4A75-8B90-8EBF35482AE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7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231522A-A1B5-48B6-9833-9BAC530C46B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GB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32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7BA86-2441-4A75-8B90-8EBF35482AE2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11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16FB-A1D3-4AF8-8A38-130E8A3B46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52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2B52-69DB-4E12-87F1-F7A9FA9B7A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80BA-5C9B-4554-9A5A-317EEF2B6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19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E43C-316B-4564-8D9F-66721D8C4E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49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B2F7-A1D6-49AE-8188-1139CC8302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BC446-9BC5-4A3F-84F3-28726373A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8B73-41A7-4085-AA8B-487EAD6253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89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DEEA-4C7B-4FE6-9013-77B9B0338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5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E980-7049-4DB1-8CF1-DE86C5B953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8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5137-47CA-44E0-9D24-59745EFC2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52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AF5C-1F96-4A91-844E-EE1FC468BA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6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1E18-954F-4B6D-AA93-48CA54FC3B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4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930B-A163-4374-A288-8839B94D4A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2035FD-9357-4D31-A0A5-732EE4A99E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Relationship Id="rId1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gif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image" Target="../media/image95.png"/><Relationship Id="rId9" Type="http://schemas.openxmlformats.org/officeDocument/2006/relationships/image" Target="../media/image10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EA84-F1AB-4CE8-B369-05DF0928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/>
          <a:lstStyle/>
          <a:p>
            <a:r>
              <a:rPr lang="cs-CZ" dirty="0" err="1"/>
              <a:t>Lewisovy</a:t>
            </a:r>
            <a:r>
              <a:rPr lang="cs-CZ" dirty="0"/>
              <a:t> vzorce</a:t>
            </a:r>
          </a:p>
        </p:txBody>
      </p:sp>
    </p:spTree>
    <p:extLst>
      <p:ext uri="{BB962C8B-B14F-4D97-AF65-F5344CB8AC3E}">
        <p14:creationId xmlns:p14="http://schemas.microsoft.com/office/powerpoint/2010/main" val="3203614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2D881F0-4954-4B76-A0A6-C207755C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5" y="293448"/>
            <a:ext cx="3830125" cy="14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EF3A8C-CDF1-421D-8EE3-1BF34CB0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3969"/>
            <a:ext cx="3830125" cy="13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0200FAE-F144-478F-B8E8-8FEABE7E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5" y="3429000"/>
            <a:ext cx="42386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2C1E52-8540-406B-AF7F-28E1C2BFA2A3}"/>
              </a:ext>
            </a:extLst>
          </p:cNvPr>
          <p:cNvSpPr txBox="1"/>
          <p:nvPr/>
        </p:nvSpPr>
        <p:spPr>
          <a:xfrm>
            <a:off x="323263" y="452131"/>
            <a:ext cx="41034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A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O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i="0" baseline="-25000" dirty="0">
              <a:solidFill>
                <a:srgbClr val="34495E"/>
              </a:solidFill>
              <a:effectLst/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r>
              <a:rPr lang="cs-CZ" sz="2400" b="1" dirty="0">
                <a:solidFill>
                  <a:srgbClr val="34495E"/>
                </a:solidFill>
              </a:rPr>
              <a:t>M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g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N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400" b="1" i="0" baseline="-25000" dirty="0">
              <a:solidFill>
                <a:srgbClr val="34495E"/>
              </a:solidFill>
              <a:effectLst/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r>
              <a:rPr lang="cs-CZ" sz="2400" b="1" dirty="0">
                <a:solidFill>
                  <a:srgbClr val="34495E"/>
                </a:solidFill>
              </a:rPr>
              <a:t>CC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4</a:t>
            </a:r>
            <a:endParaRPr lang="cs-CZ" sz="2400" b="1" i="0" dirty="0">
              <a:solidFill>
                <a:srgbClr val="34495E"/>
              </a:solidFill>
              <a:effectLst/>
            </a:endParaRP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>
                <a:solidFill>
                  <a:srgbClr val="34495E"/>
                </a:solidFill>
              </a:rPr>
              <a:t>NC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315DA-CA58-45F4-9FEA-AB4A6505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44" y="5335827"/>
            <a:ext cx="42862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06EC58-8F3E-4885-9BAA-3CE2E8EC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70" y="520826"/>
            <a:ext cx="5172007" cy="7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CD2927-3134-47FC-ADE2-DA55D99D21A4}"/>
              </a:ext>
            </a:extLst>
          </p:cNvPr>
          <p:cNvSpPr txBox="1"/>
          <p:nvPr/>
        </p:nvSpPr>
        <p:spPr>
          <a:xfrm>
            <a:off x="607353" y="681989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H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O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400" b="1" baseline="-25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2DE28D-D6FB-49A0-B710-09D889A0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50" y="1770552"/>
            <a:ext cx="2504991" cy="15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ABA813-2400-40BA-8F7C-94B21383242B}"/>
              </a:ext>
            </a:extLst>
          </p:cNvPr>
          <p:cNvSpPr txBox="1"/>
          <p:nvPr/>
        </p:nvSpPr>
        <p:spPr>
          <a:xfrm>
            <a:off x="607352" y="2073568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NH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3C30C8B-CB16-4B79-A943-B590D70C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88" y="3722188"/>
            <a:ext cx="1528782" cy="6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D2D141E-F7F1-49A0-8DAE-CB961FC32380}"/>
              </a:ext>
            </a:extLst>
          </p:cNvPr>
          <p:cNvSpPr txBox="1"/>
          <p:nvPr/>
        </p:nvSpPr>
        <p:spPr>
          <a:xfrm>
            <a:off x="607351" y="3765648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AlN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1907C85-2E59-433D-8A66-BE2B65D8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24" y="3765648"/>
            <a:ext cx="2939540" cy="6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7CB61F9-3576-4BFE-B8AA-9505153B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9" y="517321"/>
            <a:ext cx="864058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2. Určete celkový počet valenčních elektronů molekuly nebo iontu: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stanovte počet valenčních elektronů pro všechny atomy v molekule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přidejte 1 elektron pro každý celkový negativní náboj u aniontu nebo odečtěte 1 elektron pro každý celkový pozitivní náboj u kationtu. Potom vydělením celkového množství dostupných elektronů 2 získáme počet dostupných elektronových párů (E.P.). </a:t>
            </a:r>
          </a:p>
        </p:txBody>
      </p:sp>
      <p:pic>
        <p:nvPicPr>
          <p:cNvPr id="7" name="Picture 2" descr="Index of /~harding/IGOC/O">
            <a:extLst>
              <a:ext uri="{FF2B5EF4-FFF2-40B4-BE49-F238E27FC236}">
                <a16:creationId xmlns:a16="http://schemas.microsoft.com/office/drawing/2014/main" id="{E5736E29-7A5D-466B-947D-01B565E6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3" y="2924944"/>
            <a:ext cx="8263233" cy="3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3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0004F05-FA05-47E3-B938-AD3C5A1EB6A7}"/>
              </a:ext>
            </a:extLst>
          </p:cNvPr>
          <p:cNvSpPr txBox="1"/>
          <p:nvPr/>
        </p:nvSpPr>
        <p:spPr>
          <a:xfrm>
            <a:off x="201407" y="125842"/>
            <a:ext cx="87124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effectLst/>
              </a:rPr>
              <a:t>3. </a:t>
            </a:r>
            <a:r>
              <a:rPr lang="cs-CZ" sz="2000" b="0" i="0" dirty="0">
                <a:effectLst/>
              </a:rPr>
              <a:t>Nakreslete základ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stru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tur</a:t>
            </a:r>
            <a:r>
              <a:rPr lang="cs-CZ" sz="2000" b="0" i="0" dirty="0">
                <a:effectLst/>
              </a:rPr>
              <a:t>y</a:t>
            </a:r>
            <a:r>
              <a:rPr lang="en-US" sz="2000" b="0" i="0" dirty="0">
                <a:effectLst/>
              </a:rPr>
              <a:t> mole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ul</a:t>
            </a:r>
            <a:r>
              <a:rPr lang="cs-CZ" sz="2000" b="0" i="0" dirty="0">
                <a:effectLst/>
              </a:rPr>
              <a:t>y/</a:t>
            </a:r>
            <a:r>
              <a:rPr lang="en-US" sz="2000" b="0" i="0" dirty="0">
                <a:effectLst/>
              </a:rPr>
              <a:t>ion</a:t>
            </a:r>
            <a:r>
              <a:rPr lang="cs-CZ" sz="2000" b="0" i="0" dirty="0">
                <a:effectLst/>
              </a:rPr>
              <a:t>tu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u="sng" dirty="0">
                <a:effectLst/>
              </a:rPr>
              <a:t>rozmístěním </a:t>
            </a:r>
            <a:r>
              <a:rPr lang="en-US" sz="2000" b="0" i="0" u="sng" dirty="0">
                <a:effectLst/>
              </a:rPr>
              <a:t>atom</a:t>
            </a:r>
            <a:r>
              <a:rPr lang="cs-CZ" sz="2000" b="0" i="0" u="sng" dirty="0">
                <a:effectLst/>
              </a:rPr>
              <a:t>ů</a:t>
            </a:r>
            <a:r>
              <a:rPr lang="en-US" sz="2000" b="0" i="0" u="sng" dirty="0">
                <a:effectLst/>
              </a:rPr>
              <a:t> </a:t>
            </a:r>
            <a:r>
              <a:rPr lang="cs-CZ" sz="2000" b="0" i="0" u="sng" dirty="0">
                <a:effectLst/>
              </a:rPr>
              <a:t>okolo</a:t>
            </a:r>
            <a:r>
              <a:rPr lang="en-US" sz="2000" b="0" i="0" u="sng" dirty="0">
                <a:effectLst/>
              </a:rPr>
              <a:t> </a:t>
            </a:r>
            <a:r>
              <a:rPr lang="en-US" sz="2000" b="0" i="0" u="sng" dirty="0" err="1">
                <a:effectLst/>
              </a:rPr>
              <a:t>centr</a:t>
            </a:r>
            <a:r>
              <a:rPr lang="cs-CZ" sz="2000" b="0" i="0" u="sng" dirty="0">
                <a:effectLst/>
              </a:rPr>
              <a:t>á</a:t>
            </a:r>
            <a:r>
              <a:rPr lang="en-US" sz="2000" b="0" i="0" u="sng" dirty="0">
                <a:effectLst/>
              </a:rPr>
              <a:t>l</a:t>
            </a:r>
            <a:r>
              <a:rPr lang="cs-CZ" sz="2000" b="0" i="0" u="sng" dirty="0" err="1">
                <a:effectLst/>
              </a:rPr>
              <a:t>ního</a:t>
            </a:r>
            <a:r>
              <a:rPr lang="en-US" sz="2000" b="0" i="0" u="sng" dirty="0">
                <a:effectLst/>
              </a:rPr>
              <a:t> atom</a:t>
            </a:r>
            <a:r>
              <a:rPr lang="cs-CZ" sz="2000" b="0" i="0" u="sng" dirty="0">
                <a:effectLst/>
              </a:rPr>
              <a:t>u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Uspořádejte atomy tak, aby byl centrální atom </a:t>
            </a:r>
            <a:r>
              <a:rPr lang="en-US" sz="2000" b="0" i="0" dirty="0">
                <a:effectLst/>
              </a:rPr>
              <a:t>(</a:t>
            </a:r>
            <a:r>
              <a:rPr lang="cs-CZ" sz="2000" b="0" i="0" dirty="0">
                <a:effectLst/>
              </a:rPr>
              <a:t>zpravidla </a:t>
            </a:r>
            <a:r>
              <a:rPr lang="cs-CZ" sz="2000" b="0" i="0" u="sng" dirty="0">
                <a:effectLst/>
              </a:rPr>
              <a:t>atom nejméně </a:t>
            </a:r>
            <a:r>
              <a:rPr lang="en-US" sz="2000" b="0" i="0" u="sng" dirty="0">
                <a:effectLst/>
              </a:rPr>
              <a:t> </a:t>
            </a:r>
            <a:r>
              <a:rPr lang="en-US" sz="2000" b="0" i="0" u="sng" dirty="0" err="1">
                <a:effectLst/>
              </a:rPr>
              <a:t>ele</a:t>
            </a:r>
            <a:r>
              <a:rPr lang="cs-CZ" sz="2000" b="0" i="0" u="sng" dirty="0">
                <a:effectLst/>
              </a:rPr>
              <a:t>k</a:t>
            </a:r>
            <a:r>
              <a:rPr lang="en-US" sz="2000" b="0" i="0" u="sng" dirty="0" err="1">
                <a:effectLst/>
              </a:rPr>
              <a:t>tronegativ</a:t>
            </a:r>
            <a:r>
              <a:rPr lang="cs-CZ" sz="2000" b="0" i="0" u="sng" dirty="0">
                <a:effectLst/>
              </a:rPr>
              <a:t>ní</a:t>
            </a:r>
            <a:r>
              <a:rPr lang="en-US" sz="2000" b="0" i="0" dirty="0">
                <a:effectLst/>
              </a:rPr>
              <a:t>) </a:t>
            </a:r>
            <a:r>
              <a:rPr lang="cs-CZ" sz="2000" b="0" i="0" dirty="0">
                <a:effectLst/>
              </a:rPr>
              <a:t>obklopen vnějšími </a:t>
            </a:r>
            <a:r>
              <a:rPr lang="en-US" sz="2000" b="0" i="0" dirty="0">
                <a:effectLst/>
              </a:rPr>
              <a:t>atom</a:t>
            </a:r>
            <a:r>
              <a:rPr lang="cs-CZ" sz="2000" dirty="0"/>
              <a:t>y (ligandy)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Vodík nikdy nebývá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cs-CZ" sz="2000" b="0" i="0" dirty="0">
                <a:effectLst/>
              </a:rPr>
              <a:t> (</a:t>
            </a:r>
            <a:r>
              <a:rPr lang="cs-CZ" sz="2000" dirty="0"/>
              <a:t>má jediný valenční elektron, do elektronových vzorců se zapisuje jedinou vazebnou čárkou)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</a:t>
            </a:r>
            <a:r>
              <a:rPr lang="cs-CZ" sz="2000" b="0" i="0" dirty="0">
                <a:solidFill>
                  <a:srgbClr val="373A3C"/>
                </a:solidFill>
                <a:effectLst/>
              </a:rPr>
              <a:t>Pokud se jedná o oxokyselinu, pak musíme zachovat skupinu OH, vodík tedy v tomto případě bude na centrální atom připojen přes kyslík </a:t>
            </a:r>
            <a:endParaRPr lang="cs-CZ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8C477DE-4564-4A42-8871-C0D2BF30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07" y="2439766"/>
            <a:ext cx="881164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4. Určete předběžné rozdělení elektronů uspořádáním elektronových párů (E.P.). </a:t>
            </a:r>
            <a:r>
              <a:rPr lang="cs-CZ" sz="2000" b="0" i="0" dirty="0">
                <a:effectLst/>
              </a:rPr>
              <a:t>Atomy spojte vždy jednou vazbou 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en-US" sz="2000" b="0" i="0" dirty="0">
                <a:effectLst/>
              </a:rPr>
              <a:t> (</a:t>
            </a:r>
            <a:r>
              <a:rPr lang="cs-CZ" sz="2000" b="0" i="0" dirty="0">
                <a:effectLst/>
              </a:rPr>
              <a:t>tj. jedním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 err="1">
                <a:effectLst/>
              </a:rPr>
              <a:t>ovým</a:t>
            </a:r>
            <a:r>
              <a:rPr lang="en-US" sz="2000" b="0" i="0" dirty="0">
                <a:effectLst/>
              </a:rPr>
              <a:t> p</a:t>
            </a:r>
            <a:r>
              <a:rPr lang="cs-CZ" sz="2000" b="0" i="0" dirty="0">
                <a:effectLst/>
              </a:rPr>
              <a:t>árem)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  a) </a:t>
            </a:r>
            <a:r>
              <a:rPr lang="cs-CZ" altLang="cs-CZ" sz="2000" dirty="0"/>
              <a:t>přidáme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jeden elektronový pár (čárku) mezi centrální atom a každý vnější atom.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  b) přidáme tři další volné páry (čárky) ke každému vnějšímu atomu (kromě H, ke kterému se žádné další páry nepřidávají) tak, aby u každého atomu (kromě H) byly celkem 4 elektronové páry (čárky) tvořící oktet).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Picture 2" descr="alt">
            <a:extLst>
              <a:ext uri="{FF2B5EF4-FFF2-40B4-BE49-F238E27FC236}">
                <a16:creationId xmlns:a16="http://schemas.microsoft.com/office/drawing/2014/main" id="{7FE4B289-4A98-4558-9CCF-C4BB7DD9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40" y="5301208"/>
            <a:ext cx="4753719" cy="14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8693DCC-E84B-4E75-9C40-8ADB68026A45}"/>
              </a:ext>
            </a:extLst>
          </p:cNvPr>
          <p:cNvSpPr txBox="1"/>
          <p:nvPr/>
        </p:nvSpPr>
        <p:spPr>
          <a:xfrm>
            <a:off x="251520" y="332656"/>
            <a:ext cx="8712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c) </a:t>
            </a:r>
            <a:r>
              <a:rPr lang="cs-CZ" sz="2000" b="0" i="0" dirty="0">
                <a:effectLst/>
              </a:rPr>
              <a:t>uspořádejte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>
                <a:effectLst/>
              </a:rPr>
              <a:t>y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na vnějších </a:t>
            </a:r>
            <a:r>
              <a:rPr lang="en-US" sz="2000" b="0" i="0" dirty="0">
                <a:effectLst/>
              </a:rPr>
              <a:t>atom</a:t>
            </a:r>
            <a:r>
              <a:rPr lang="cs-CZ" sz="2000" b="0" i="0" dirty="0">
                <a:effectLst/>
              </a:rPr>
              <a:t>ech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do násobných vazeb 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cs-CZ" sz="2000" b="0" i="0" dirty="0">
                <a:effectLst/>
              </a:rPr>
              <a:t> tak,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aby byly vytvořeny oktety tam, kde je to možné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Pokud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jeden nebo více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nemá 8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mus</a:t>
            </a:r>
            <a:r>
              <a:rPr lang="cs-CZ" sz="2000" b="0" i="0" dirty="0">
                <a:effectLst/>
              </a:rPr>
              <a:t>í </a:t>
            </a:r>
            <a:r>
              <a:rPr lang="cs-CZ" sz="2000" b="0" i="0" dirty="0" err="1">
                <a:effectLst/>
              </a:rPr>
              <a:t>bý</a:t>
            </a:r>
            <a:r>
              <a:rPr lang="en-US" sz="2000" b="0" i="0" dirty="0">
                <a:effectLst/>
              </a:rPr>
              <a:t>t </a:t>
            </a:r>
            <a:r>
              <a:rPr lang="cs-CZ" sz="2000" b="0" i="0" dirty="0">
                <a:effectLst/>
              </a:rPr>
              <a:t>mezi nimi přítomna dvojná nebo trojná vazba (každá jednoduchá vazba zahrnuje 2 elektrony)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</a:t>
            </a:r>
            <a:r>
              <a:rPr lang="cs-CZ" sz="2000" dirty="0"/>
              <a:t>U dvojné vazby se kreslí 2 čárky (4 elektrony), u trojné vazby 3 čárky (6 elektronů).</a:t>
            </a:r>
            <a:endParaRPr lang="en-US" sz="2000" b="0" i="0" dirty="0">
              <a:effectLst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F176C71-A148-4AC6-AC21-798ABB6735B5}"/>
              </a:ext>
            </a:extLst>
          </p:cNvPr>
          <p:cNvSpPr txBox="1"/>
          <p:nvPr/>
        </p:nvSpPr>
        <p:spPr>
          <a:xfrm>
            <a:off x="287524" y="5351243"/>
            <a:ext cx="856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sz="2000" dirty="0"/>
              <a:t>d)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r</a:t>
            </a:r>
            <a:r>
              <a:rPr lang="cs-CZ" sz="2000" b="0" i="0" dirty="0">
                <a:effectLst/>
              </a:rPr>
              <a:t>ozmístěte všechny zbývající elektrony na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</a:t>
            </a:r>
            <a:r>
              <a:rPr lang="en-US" sz="2000" b="0" i="0" dirty="0">
                <a:effectLst/>
              </a:rPr>
              <a:t> atom.</a:t>
            </a:r>
            <a:r>
              <a:rPr lang="cs-CZ" sz="2000" b="0" i="0" dirty="0">
                <a:effectLst/>
              </a:rPr>
              <a:t> Pokud zjistíte přebytečné </a:t>
            </a:r>
            <a:r>
              <a:rPr lang="en-US" sz="2000" b="0" i="0" dirty="0" err="1">
                <a:effectLst/>
              </a:rPr>
              <a:t>valen</a:t>
            </a:r>
            <a:r>
              <a:rPr lang="cs-CZ" sz="2000" b="0" i="0" dirty="0">
                <a:effectLst/>
              </a:rPr>
              <a:t>ční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dirty="0"/>
              <a:t>y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effectLst/>
              </a:rPr>
              <a:t>přidejte je na centrální atom (mohou porušovat</a:t>
            </a:r>
            <a:r>
              <a:rPr lang="en-US" sz="2000" b="0" i="0" dirty="0">
                <a:effectLst/>
              </a:rPr>
              <a:t> o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tet</a:t>
            </a:r>
            <a:r>
              <a:rPr lang="cs-CZ" sz="2000" b="0" i="0" dirty="0" err="1">
                <a:effectLst/>
              </a:rPr>
              <a:t>ové</a:t>
            </a:r>
            <a:r>
              <a:rPr lang="cs-CZ" sz="2000" b="0" i="0" dirty="0">
                <a:effectLst/>
              </a:rPr>
              <a:t> pravidlo)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endParaRPr lang="cs-CZ" sz="2000" dirty="0"/>
          </a:p>
        </p:txBody>
      </p:sp>
      <p:pic>
        <p:nvPicPr>
          <p:cNvPr id="17" name="Picture 4" descr="Drawing the Lewis structure for acetic acid H3C-CO-OH">
            <a:extLst>
              <a:ext uri="{FF2B5EF4-FFF2-40B4-BE49-F238E27FC236}">
                <a16:creationId xmlns:a16="http://schemas.microsoft.com/office/drawing/2014/main" id="{13D4E47E-07F2-4DC8-8F1D-A31FE737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446240" cy="11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CDA4D60-497C-46BE-8B30-73C53F78A016}"/>
              </a:ext>
            </a:extLst>
          </p:cNvPr>
          <p:cNvSpPr txBox="1"/>
          <p:nvPr/>
        </p:nvSpPr>
        <p:spPr>
          <a:xfrm>
            <a:off x="251520" y="3742196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Tento krok lze vynechat a dvojné vazby doplnit až na základě analýzy formálních nábojů v bodu 7.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A73F354-B751-46AE-B917-674608B42DBF}"/>
              </a:ext>
            </a:extLst>
          </p:cNvPr>
          <p:cNvSpPr txBox="1"/>
          <p:nvPr/>
        </p:nvSpPr>
        <p:spPr>
          <a:xfrm>
            <a:off x="287524" y="4450512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solidFill>
                  <a:srgbClr val="0070C0"/>
                </a:solidFill>
              </a:rPr>
              <a:t>Dvojnou nebo násobnou vazbu jsou schopny tvořit jen C, N a O a v kombinaci s nimi částečně i S. Toto pravidlo se někdy nedodržuje.</a:t>
            </a:r>
          </a:p>
        </p:txBody>
      </p:sp>
    </p:spTree>
    <p:extLst>
      <p:ext uri="{BB962C8B-B14F-4D97-AF65-F5344CB8AC3E}">
        <p14:creationId xmlns:p14="http://schemas.microsoft.com/office/powerpoint/2010/main" val="17317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rawing a Lewis structure for dinitrogen monoxide (Nitrous oxide, N2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908720"/>
            <a:ext cx="8136904" cy="52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3AD3A4E-7F8A-690D-D950-3FBC4DBAD3B3}"/>
              </a:ext>
            </a:extLst>
          </p:cNvPr>
          <p:cNvSpPr txBox="1"/>
          <p:nvPr/>
        </p:nvSpPr>
        <p:spPr>
          <a:xfrm>
            <a:off x="6300192" y="5832889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!!! u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uvedeny</a:t>
            </a:r>
            <a:r>
              <a:rPr lang="en-US" dirty="0"/>
              <a:t> n</a:t>
            </a:r>
            <a:r>
              <a:rPr lang="cs-CZ" dirty="0"/>
              <a:t>á</a:t>
            </a:r>
            <a:r>
              <a:rPr lang="en-US" dirty="0" err="1"/>
              <a:t>boje</a:t>
            </a:r>
            <a:r>
              <a:rPr lang="cs-CZ" dirty="0"/>
              <a:t> +/-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67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E225934-4243-4E06-899B-F3F43407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93" y="198992"/>
            <a:ext cx="88088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5. Spočítejte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formální náboj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(F) na centrálním atomu.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/>
              <a:t>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a) Spočítejte elektrony sdílené ve vazbách (b).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b) Spočítejte elektrony ve volných elektronových párech (n).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endParaRPr lang="cs-CZ" altLang="cs-CZ" sz="20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 = V - (n + b/2)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kde V = počet valenčních elektronů atomu.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2223100-9206-4893-8322-EEFB135B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780928"/>
            <a:ext cx="6846176" cy="7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5848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F = (č.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skupiny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- [(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počet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vazeb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 +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počet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nevazeb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l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)]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CF50FB-36A9-4778-93E6-F2079E250DFE}"/>
              </a:ext>
            </a:extLst>
          </p:cNvPr>
          <p:cNvSpPr txBox="1"/>
          <p:nvPr/>
        </p:nvSpPr>
        <p:spPr>
          <a:xfrm>
            <a:off x="333911" y="3506822"/>
            <a:ext cx="8810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6.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 formální náboj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centr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ního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0 nebo je roven </a:t>
            </a:r>
            <a:r>
              <a:rPr lang="cs-CZ" sz="2000" b="0" i="0" dirty="0">
                <a:effectLst/>
              </a:rPr>
              <a:t>náboji iontu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rozdělení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ů 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správné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Vypočítej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náboj na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periferních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ech pro dokončení výsledného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vzorc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e.</a:t>
            </a:r>
            <a:endParaRPr lang="cs-CZ" sz="20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AE58DF5B-2014-4DF6-861F-24D33079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47" y="4869160"/>
            <a:ext cx="5180416" cy="14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1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5DB71C-1858-49E1-A878-648F9741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4" y="267294"/>
            <a:ext cx="856895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7. Pokud struktura není správná, spočítejte formální náboj na každém z periferních atomů. Pro získání správné struktury je třeba tvořit násobné vazby sdílením elektronového páru z periferního atomu tak, že má maximálně negativní formální náboj.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a) Pro centrální atomy z druhé (n = 2) periody periodické tabulky pokračuje tento proces postupně dokud centrální atom má 4 E.P. (oktet).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b) Pro všechny ostatní prvky pokračuje tento proces postupně dokud formální náboj na centrálním atomu je nulový nebo se vytvoří dvojné vazby. 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CE7CDE4-8FE9-4668-90B1-121F030B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4455238" cy="15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4EF86D-D115-4635-96A1-5B82E1CD1D7B}"/>
              </a:ext>
            </a:extLst>
          </p:cNvPr>
          <p:cNvSpPr txBox="1"/>
          <p:nvPr/>
        </p:nvSpPr>
        <p:spPr>
          <a:xfrm>
            <a:off x="179512" y="5085184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0" i="0" dirty="0">
                <a:solidFill>
                  <a:srgbClr val="000000"/>
                </a:solidFill>
                <a:effectLst/>
              </a:rPr>
              <a:t>V případě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1600" dirty="0">
                <a:solidFill>
                  <a:srgbClr val="000000"/>
                </a:solidFill>
              </a:rPr>
              <a:t>y vpravo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atom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P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nesplňuj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 o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tet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ové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pravidlo (5 elektronových párů), ale ve struktuře je méně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ních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nábojů na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atom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ech a také jsou možné 3 rezonanční struktury. </a:t>
            </a:r>
            <a:r>
              <a:rPr lang="cs-CZ" sz="1600" dirty="0">
                <a:solidFill>
                  <a:srgbClr val="000000"/>
                </a:solidFill>
              </a:rPr>
              <a:t>Studie založená na kvantové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mechanic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naznačují, že dominantní je struktura vlevo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Studium </a:t>
            </a:r>
            <a:r>
              <a:rPr lang="cs-CZ" sz="1600" dirty="0">
                <a:solidFill>
                  <a:srgbClr val="000000"/>
                </a:solidFill>
              </a:rPr>
              <a:t>v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azebných délek v iontu preferuje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spíše strukturu vpravo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T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ento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nesoulad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souvisí s tím, že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víc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 Lewis</a:t>
            </a:r>
            <a:r>
              <a:rPr lang="cs-CZ" sz="1600" dirty="0" err="1">
                <a:solidFill>
                  <a:srgbClr val="000000"/>
                </a:solidFill>
              </a:rPr>
              <a:t>ových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tur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(viz rezonance) může odrážet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skutečné rozdělení 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ů v atomu resp.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mole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ule.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6082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- Lewis ` octet ' model (pp. 168-182) PowerPoint ...">
            <a:extLst>
              <a:ext uri="{FF2B5EF4-FFF2-40B4-BE49-F238E27FC236}">
                <a16:creationId xmlns:a16="http://schemas.microsoft.com/office/drawing/2014/main" id="{B94EA9CD-C31E-4F4C-80CA-9B1055F4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upload.wikimedia.org/wikipedia/commons/3/38/Diazomethane-resonance-structures-2D.png">
            <a:extLst>
              <a:ext uri="{FF2B5EF4-FFF2-40B4-BE49-F238E27FC236}">
                <a16:creationId xmlns:a16="http://schemas.microsoft.com/office/drawing/2014/main" id="{D49EF807-563C-46A6-9602-BFF5D243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5224"/>
            <a:ext cx="3816424" cy="120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8933B-0062-4862-B388-655300D661CE}"/>
              </a:ext>
            </a:extLst>
          </p:cNvPr>
          <p:cNvSpPr txBox="1"/>
          <p:nvPr/>
        </p:nvSpPr>
        <p:spPr>
          <a:xfrm>
            <a:off x="323528" y="566390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</a:t>
            </a:r>
            <a:r>
              <a:rPr lang="cs-CZ" b="1" dirty="0" err="1"/>
              <a:t>diazomethanu</a:t>
            </a:r>
            <a:r>
              <a:rPr lang="cs-CZ" dirty="0"/>
              <a:t> je struktura stabilizována rezonancí, sloučenina je velmi reaktivní</a:t>
            </a:r>
          </a:p>
        </p:txBody>
      </p:sp>
    </p:spTree>
    <p:extLst>
      <p:ext uri="{BB962C8B-B14F-4D97-AF65-F5344CB8AC3E}">
        <p14:creationId xmlns:p14="http://schemas.microsoft.com/office/powerpoint/2010/main" val="201554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612F500-51ED-40CF-B515-247D6DA33502}"/>
              </a:ext>
            </a:extLst>
          </p:cNvPr>
          <p:cNvSpPr txBox="1"/>
          <p:nvPr/>
        </p:nvSpPr>
        <p:spPr>
          <a:xfrm>
            <a:off x="139657" y="1137390"/>
            <a:ext cx="8722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9. Oktetová struktura může být v ojedinělých případech rozšířena na 10 (</a:t>
            </a:r>
            <a:r>
              <a:rPr lang="cs-CZ" sz="2000" dirty="0" err="1"/>
              <a:t>decet</a:t>
            </a:r>
            <a:r>
              <a:rPr lang="cs-CZ" sz="2000" dirty="0"/>
              <a:t>), 12 (</a:t>
            </a:r>
            <a:r>
              <a:rPr lang="cs-CZ" sz="2000" dirty="0" err="1"/>
              <a:t>dodecet</a:t>
            </a:r>
            <a:r>
              <a:rPr lang="cs-CZ" sz="2000" dirty="0"/>
              <a:t>) nebo více elektronů, </a:t>
            </a:r>
            <a:r>
              <a:rPr lang="cs-CZ" sz="2000" u="sng" dirty="0"/>
              <a:t>nikdy však u prvků 2. periody </a:t>
            </a:r>
            <a:r>
              <a:rPr lang="cs-CZ" sz="2000" dirty="0"/>
              <a:t>(C, O, N, F).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C61B8C-C3EC-46BF-BDFE-344CB580D28F}"/>
              </a:ext>
            </a:extLst>
          </p:cNvPr>
          <p:cNvSpPr txBox="1"/>
          <p:nvPr/>
        </p:nvSpPr>
        <p:spPr>
          <a:xfrm>
            <a:off x="165344" y="278939"/>
            <a:ext cx="8697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8.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Přepočítej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náboj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každého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pro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získání výsledné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9" name="Picture 2" descr="Picture">
            <a:extLst>
              <a:ext uri="{FF2B5EF4-FFF2-40B4-BE49-F238E27FC236}">
                <a16:creationId xmlns:a16="http://schemas.microsoft.com/office/drawing/2014/main" id="{A32E90E2-717F-4C48-B730-0346025B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36" y="1945567"/>
            <a:ext cx="3600400" cy="1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EAB44-43DC-4636-95F3-54CF3DC75987}"/>
              </a:ext>
            </a:extLst>
          </p:cNvPr>
          <p:cNvSpPr txBox="1"/>
          <p:nvPr/>
        </p:nvSpPr>
        <p:spPr>
          <a:xfrm>
            <a:off x="165344" y="4178404"/>
            <a:ext cx="8722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10. Někdy může být mezi kovalentně vázanými atomy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sdíleno méně než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8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ů (</a:t>
            </a:r>
            <a:r>
              <a:rPr lang="cs-CZ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atomy III. A skupiny), např.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BeCl</a:t>
            </a:r>
            <a:r>
              <a:rPr lang="en-US" sz="2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nebo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BCl</a:t>
            </a:r>
            <a:r>
              <a:rPr lang="en-US" sz="2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lang="cs-CZ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E097B5-2A99-4256-8702-918C0C72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6290"/>
            <a:ext cx="2740729" cy="16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89C4464-B185-442C-A973-2113A6C241C5}"/>
              </a:ext>
            </a:extLst>
          </p:cNvPr>
          <p:cNvSpPr txBox="1"/>
          <p:nvPr/>
        </p:nvSpPr>
        <p:spPr>
          <a:xfrm>
            <a:off x="200345" y="4886290"/>
            <a:ext cx="534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Tyto atomy mohou doplnit oktet pomocí koordinačně kovalentní vazby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9ED837-5D8C-4A01-BBCF-22FBC1547427}"/>
              </a:ext>
            </a:extLst>
          </p:cNvPr>
          <p:cNvSpPr txBox="1"/>
          <p:nvPr/>
        </p:nvSpPr>
        <p:spPr>
          <a:xfrm>
            <a:off x="467544" y="574474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+ 2Cl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→ BeCl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2-</a:t>
            </a:r>
            <a:endParaRPr lang="cs-CZ" b="1" i="0" baseline="3000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cs-CZ" sz="800" b="1" dirty="0">
              <a:solidFill>
                <a:srgbClr val="222222"/>
              </a:solidFill>
            </a:endParaRPr>
          </a:p>
          <a:p>
            <a:pPr algn="just"/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BCl</a:t>
            </a:r>
            <a:r>
              <a:rPr lang="cs-CZ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+ Cl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→ BCl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4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20336E3-5BC5-4FEF-BADA-5DD52571B9D1}"/>
              </a:ext>
            </a:extLst>
          </p:cNvPr>
          <p:cNvSpPr txBox="1"/>
          <p:nvPr/>
        </p:nvSpPr>
        <p:spPr>
          <a:xfrm>
            <a:off x="209550" y="248841"/>
            <a:ext cx="8724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 err="1">
                <a:solidFill>
                  <a:srgbClr val="373A3C"/>
                </a:solidFill>
                <a:effectLst/>
              </a:rPr>
              <a:t>Lewisův</a:t>
            </a:r>
            <a:r>
              <a:rPr lang="cs-CZ" b="1" i="0" dirty="0">
                <a:solidFill>
                  <a:srgbClr val="373A3C"/>
                </a:solidFill>
                <a:effectLst/>
              </a:rPr>
              <a:t> vzorec </a:t>
            </a:r>
            <a:r>
              <a:rPr lang="cs-CZ" b="0" i="0" dirty="0">
                <a:solidFill>
                  <a:srgbClr val="373A3C"/>
                </a:solidFill>
                <a:effectLst/>
              </a:rPr>
              <a:t>je jednoduché grafické znázornění vazebných poměrů v molekule. Využívá počet valenčních elektronů v celé molekule, upravený případně podle náboje, pokud se jedná o ion. Elektronový pár budeme značit rovnou úsečkou (–), která reprezentuje dvojici elektronů – ať už vazebných nebo nevazebných (tzv. volných elektronových párů). Někdy se v literatuře můžeme setkat i se zobrazením elektronového páru jako dvojtečky. Vazby v molekulách H</a:t>
            </a:r>
            <a:r>
              <a:rPr lang="cs-CZ" b="0" i="0" baseline="-25000" dirty="0">
                <a:solidFill>
                  <a:srgbClr val="373A3C"/>
                </a:solidFill>
                <a:effectLst/>
              </a:rPr>
              <a:t>2</a:t>
            </a:r>
            <a:r>
              <a:rPr lang="cs-CZ" b="0" i="0" dirty="0">
                <a:solidFill>
                  <a:srgbClr val="373A3C"/>
                </a:solidFill>
                <a:effectLst/>
              </a:rPr>
              <a:t> (H–H) a O</a:t>
            </a:r>
            <a:r>
              <a:rPr lang="cs-CZ" b="0" i="0" baseline="-25000" dirty="0">
                <a:solidFill>
                  <a:srgbClr val="373A3C"/>
                </a:solidFill>
                <a:effectLst/>
              </a:rPr>
              <a:t>2</a:t>
            </a:r>
            <a:r>
              <a:rPr lang="cs-CZ" b="0" i="0" dirty="0">
                <a:solidFill>
                  <a:srgbClr val="373A3C"/>
                </a:solidFill>
                <a:effectLst/>
              </a:rPr>
              <a:t> (O=O) pak budou znázorněny jako H:H a O::O.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3DA799-2ACA-4274-BFD4-2ED4130C253D}"/>
              </a:ext>
            </a:extLst>
          </p:cNvPr>
          <p:cNvSpPr txBox="1"/>
          <p:nvPr/>
        </p:nvSpPr>
        <p:spPr>
          <a:xfrm>
            <a:off x="223891" y="2348880"/>
            <a:ext cx="879157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Důležitým pojmem je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oktetové pravidlo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Toto pravidlo lze formulovat dvěma způsoby:</a:t>
            </a:r>
          </a:p>
          <a:p>
            <a:pPr algn="just"/>
            <a:endParaRPr lang="cs-CZ" sz="800" b="0" i="0" dirty="0">
              <a:solidFill>
                <a:srgbClr val="373A3C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	a) Pokud je to možné, mají prvky 2. periody tendenci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obklopit se 8 elektrony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Jestliže k tomu nestačí jednoduché vazby, budou tvořit vazby násobné. Atomy C, N, O a F musí mít oktet (až na několik výjimek). Tendence ke tvoření násobných vazeb u prvků 3. a vyšších period výrazně klesá.</a:t>
            </a:r>
          </a:p>
          <a:p>
            <a:pPr algn="just"/>
            <a:endParaRPr lang="cs-CZ" sz="800" b="0" i="0" dirty="0">
              <a:solidFill>
                <a:srgbClr val="373A3C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	b) Počet elektronů okolo atomů 2. periody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nesmí být vyšší než 8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Odpovídá to kapacitním možnostem těchto prvků (do valenčních orbitalů 2s 2p se vejde nanejvýš 8 elektronů, orbital 3s už je pro ně energeticky nedostupný). </a:t>
            </a:r>
          </a:p>
          <a:p>
            <a:pPr algn="just"/>
            <a:endParaRPr lang="cs-CZ" dirty="0">
              <a:solidFill>
                <a:srgbClr val="373A3C"/>
              </a:solidFill>
            </a:endParaRPr>
          </a:p>
          <a:p>
            <a:pPr algn="just"/>
            <a:r>
              <a:rPr lang="cs-CZ" b="1" i="0" dirty="0" err="1">
                <a:solidFill>
                  <a:srgbClr val="373A3C"/>
                </a:solidFill>
                <a:effectLst/>
              </a:rPr>
              <a:t>Čtyřvaznost</a:t>
            </a:r>
            <a:r>
              <a:rPr lang="cs-CZ" b="1" i="0" dirty="0">
                <a:solidFill>
                  <a:srgbClr val="373A3C"/>
                </a:solidFill>
                <a:effectLst/>
              </a:rPr>
              <a:t> uhlíku</a:t>
            </a:r>
            <a:r>
              <a:rPr lang="cs-CZ" b="0" i="0" dirty="0">
                <a:solidFill>
                  <a:srgbClr val="373A3C"/>
                </a:solidFill>
                <a:effectLst/>
              </a:rPr>
              <a:t>, jak ji známe z organické chemie, je vlastně konkrétní důsledek oktetového pravidla.</a:t>
            </a:r>
          </a:p>
        </p:txBody>
      </p:sp>
    </p:spTree>
    <p:extLst>
      <p:ext uri="{BB962C8B-B14F-4D97-AF65-F5344CB8AC3E}">
        <p14:creationId xmlns:p14="http://schemas.microsoft.com/office/powerpoint/2010/main" val="318765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Lewis Dot Structure | Science Trends">
            <a:extLst>
              <a:ext uri="{FF2B5EF4-FFF2-40B4-BE49-F238E27FC236}">
                <a16:creationId xmlns:a16="http://schemas.microsoft.com/office/drawing/2014/main" id="{BC98597A-04A9-47A2-9167-508BD82A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4677"/>
            <a:ext cx="1145969" cy="6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olations of the Octet Rule - Chemistry LibreTexts">
            <a:extLst>
              <a:ext uri="{FF2B5EF4-FFF2-40B4-BE49-F238E27FC236}">
                <a16:creationId xmlns:a16="http://schemas.microsoft.com/office/drawing/2014/main" id="{B341DEB8-0C44-407A-A6F4-BFE1C3D2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5" y="1444951"/>
            <a:ext cx="1453594" cy="81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E10FEA-FF6B-448B-8E43-1259FB15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276311"/>
            <a:ext cx="1633591" cy="10100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F7EEFA-5BCA-4874-B888-1DF1D2C56AE0}"/>
              </a:ext>
            </a:extLst>
          </p:cNvPr>
          <p:cNvSpPr txBox="1"/>
          <p:nvPr/>
        </p:nvSpPr>
        <p:spPr>
          <a:xfrm>
            <a:off x="151356" y="260648"/>
            <a:ext cx="88412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11. V případě lichého počtu valenčních elektronů se nespárovaný elektron se označuje tečkou u atomu, ke kterému patří. Molekula je volným </a:t>
            </a:r>
            <a:r>
              <a:rPr lang="cs-CZ" sz="2000" u="sng" dirty="0"/>
              <a:t>radikálem</a:t>
            </a:r>
            <a:r>
              <a:rPr lang="cs-CZ" sz="2000" dirty="0"/>
              <a:t> a má paramagnetické vlastnosti.</a:t>
            </a:r>
          </a:p>
        </p:txBody>
      </p:sp>
    </p:spTree>
    <p:extLst>
      <p:ext uri="{BB962C8B-B14F-4D97-AF65-F5344CB8AC3E}">
        <p14:creationId xmlns:p14="http://schemas.microsoft.com/office/powerpoint/2010/main" val="416174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CEDA1F-1A8F-435E-8F05-F0B40039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42875"/>
            <a:ext cx="52959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6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23007FF-FFE8-4421-B5F3-DDA84298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004"/>
            <a:ext cx="6719299" cy="32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3994A08-EE75-412E-B871-F9F2668A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3" y="3830324"/>
            <a:ext cx="7428216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9A1E782-8F49-4F8E-A3AC-3BF9CFCB0D7B}"/>
              </a:ext>
            </a:extLst>
          </p:cNvPr>
          <p:cNvSpPr txBox="1"/>
          <p:nvPr/>
        </p:nvSpPr>
        <p:spPr>
          <a:xfrm>
            <a:off x="395536" y="4046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E00474-8C2A-455B-8C11-16B0CC05E6B9}"/>
              </a:ext>
            </a:extLst>
          </p:cNvPr>
          <p:cNvSpPr txBox="1"/>
          <p:nvPr/>
        </p:nvSpPr>
        <p:spPr>
          <a:xfrm>
            <a:off x="395536" y="38610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492344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4BE428A-5B60-4B42-99C2-B9C6F6608172}"/>
              </a:ext>
            </a:extLst>
          </p:cNvPr>
          <p:cNvSpPr txBox="1"/>
          <p:nvPr/>
        </p:nvSpPr>
        <p:spPr>
          <a:xfrm>
            <a:off x="145957" y="136169"/>
            <a:ext cx="7258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Nakreslete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Lewis</a:t>
            </a:r>
            <a:r>
              <a:rPr lang="cs-CZ" sz="2000" b="1" i="1" dirty="0" err="1">
                <a:solidFill>
                  <a:srgbClr val="34495E"/>
                </a:solidFill>
                <a:effectLst/>
                <a:latin typeface="+mn-lt"/>
              </a:rPr>
              <a:t>ův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 vzorec iontu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CO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3</a:t>
            </a:r>
            <a:r>
              <a:rPr lang="en-US" sz="2000" b="1" i="1" baseline="30000" dirty="0">
                <a:solidFill>
                  <a:srgbClr val="34495E"/>
                </a:solidFill>
                <a:effectLst/>
                <a:latin typeface="+mn-lt"/>
              </a:rPr>
              <a:t>2−</a:t>
            </a:r>
            <a:endParaRPr lang="cs-CZ" sz="2000" b="1" i="1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04D113-CDB2-4C0C-B805-9581AF2595F7}"/>
              </a:ext>
            </a:extLst>
          </p:cNvPr>
          <p:cNvSpPr txBox="1"/>
          <p:nvPr/>
        </p:nvSpPr>
        <p:spPr>
          <a:xfrm>
            <a:off x="145957" y="950947"/>
            <a:ext cx="84761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Počet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valen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čních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ele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tron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ů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= 4 + 3 x 6 = 22 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Počet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valen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čních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ele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tron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ů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b="0" i="0" baseline="30000" dirty="0">
                <a:solidFill>
                  <a:srgbClr val="34495E"/>
                </a:solidFill>
                <a:effectLst/>
                <a:latin typeface="ubuntu"/>
              </a:rPr>
              <a:t>2−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 = 22 + 2 = 24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elektronových párů = 12 </a:t>
            </a:r>
            <a:endParaRPr lang="cs-CZ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700BF1-FBCB-4F0B-8E1D-361D69FA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7374"/>
            <a:ext cx="18669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8D77F2-9209-4601-9581-81D962998525}"/>
              </a:ext>
            </a:extLst>
          </p:cNvPr>
          <p:cNvSpPr txBox="1"/>
          <p:nvPr/>
        </p:nvSpPr>
        <p:spPr>
          <a:xfrm>
            <a:off x="194782" y="2046827"/>
            <a:ext cx="8634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Ve výše uvedené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stru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tu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ř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e,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není kompletní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o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tet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na C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Proto musí být mezi 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C a O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násobná vazba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DE54F4-961A-459A-A51A-235D50DBA328}"/>
              </a:ext>
            </a:extLst>
          </p:cNvPr>
          <p:cNvSpPr txBox="1"/>
          <p:nvPr/>
        </p:nvSpPr>
        <p:spPr>
          <a:xfrm>
            <a:off x="323528" y="4968723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 valenčních  elektronů </a:t>
            </a:r>
            <a:r>
              <a:rPr lang="pt-BR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(N + 3xH) </a:t>
            </a:r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= </a:t>
            </a:r>
            <a:r>
              <a:rPr lang="pt-BR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5 + 3 x 1 = 8</a:t>
            </a:r>
          </a:p>
          <a:p>
            <a:pPr algn="l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1BBBD18-64D8-4ED7-9CE4-05423A72AE4D}"/>
              </a:ext>
            </a:extLst>
          </p:cNvPr>
          <p:cNvSpPr txBox="1"/>
          <p:nvPr/>
        </p:nvSpPr>
        <p:spPr>
          <a:xfrm>
            <a:off x="315405" y="5430388"/>
            <a:ext cx="420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elektronových párů = 4 </a:t>
            </a:r>
            <a:endParaRPr lang="cs-CZ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81D9530-EB14-4A9D-BC57-F8DCAE54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09293"/>
            <a:ext cx="1372315" cy="12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3151DF1-226F-495D-A7F2-DC875E70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62" y="5248043"/>
            <a:ext cx="996675" cy="902583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77A59E1A-516F-4127-A6C9-D315F8334748}"/>
              </a:ext>
            </a:extLst>
          </p:cNvPr>
          <p:cNvGrpSpPr/>
          <p:nvPr/>
        </p:nvGrpSpPr>
        <p:grpSpPr>
          <a:xfrm>
            <a:off x="160759" y="2762509"/>
            <a:ext cx="8433338" cy="2074713"/>
            <a:chOff x="160759" y="2762509"/>
            <a:chExt cx="8433338" cy="2074713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90C5625-DC1F-445F-8801-E5F98DCAC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047" y="2762509"/>
              <a:ext cx="421005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0FAC558-0C59-4ED3-8FA7-892E9288A47C}"/>
                </a:ext>
              </a:extLst>
            </p:cNvPr>
            <p:cNvSpPr txBox="1"/>
            <p:nvPr/>
          </p:nvSpPr>
          <p:spPr>
            <a:xfrm>
              <a:off x="160759" y="4437112"/>
              <a:ext cx="72586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000" b="1" i="1" dirty="0">
                  <a:solidFill>
                    <a:srgbClr val="34495E"/>
                  </a:solidFill>
                  <a:effectLst/>
                  <a:latin typeface="+mn-lt"/>
                </a:rPr>
                <a:t>Nakreslete </a:t>
              </a:r>
              <a:r>
                <a:rPr lang="en-US" sz="2000" b="1" i="1" dirty="0">
                  <a:solidFill>
                    <a:srgbClr val="34495E"/>
                  </a:solidFill>
                  <a:effectLst/>
                  <a:latin typeface="+mn-lt"/>
                </a:rPr>
                <a:t>Lewis</a:t>
              </a:r>
              <a:r>
                <a:rPr lang="cs-CZ" sz="2000" b="1" i="1" dirty="0" err="1">
                  <a:solidFill>
                    <a:srgbClr val="34495E"/>
                  </a:solidFill>
                  <a:effectLst/>
                  <a:latin typeface="+mn-lt"/>
                </a:rPr>
                <a:t>ův</a:t>
              </a:r>
              <a:r>
                <a:rPr lang="cs-CZ" sz="2000" b="1" i="1" dirty="0">
                  <a:solidFill>
                    <a:srgbClr val="34495E"/>
                  </a:solidFill>
                  <a:effectLst/>
                  <a:latin typeface="+mn-lt"/>
                </a:rPr>
                <a:t> vzorec amoniaku </a:t>
              </a:r>
              <a:r>
                <a:rPr lang="cs-CZ" sz="2000" b="1" i="1" dirty="0">
                  <a:solidFill>
                    <a:srgbClr val="373A3C"/>
                  </a:solidFill>
                  <a:effectLst/>
                  <a:latin typeface="+mn-lt"/>
                </a:rPr>
                <a:t>NH</a:t>
              </a:r>
              <a:r>
                <a:rPr lang="cs-CZ" sz="2000" b="1" i="1" baseline="-25000" dirty="0">
                  <a:solidFill>
                    <a:srgbClr val="373A3C"/>
                  </a:solidFill>
                  <a:effectLst/>
                  <a:latin typeface="+mn-lt"/>
                </a:rPr>
                <a:t>3</a:t>
              </a:r>
              <a:endParaRPr lang="cs-CZ" sz="2000" i="1" dirty="0">
                <a:latin typeface="+mn-lt"/>
              </a:endParaRP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E084C9E-AAEE-4F00-B61B-EA312896B0B3}"/>
                </a:ext>
              </a:extLst>
            </p:cNvPr>
            <p:cNvSpPr/>
            <p:nvPr/>
          </p:nvSpPr>
          <p:spPr>
            <a:xfrm>
              <a:off x="4577918" y="3584929"/>
              <a:ext cx="576064" cy="189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F09C585A-0164-4EFC-AC2E-B82699F63E5C}"/>
                </a:ext>
              </a:extLst>
            </p:cNvPr>
            <p:cNvSpPr/>
            <p:nvPr/>
          </p:nvSpPr>
          <p:spPr>
            <a:xfrm>
              <a:off x="7131419" y="3686754"/>
              <a:ext cx="576064" cy="189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4149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140E1A7-AB47-47A7-97EE-BBE95E79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1" y="548680"/>
            <a:ext cx="886399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3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C09617C-4746-4C7B-9D8A-D47DF31AB44D}"/>
              </a:ext>
            </a:extLst>
          </p:cNvPr>
          <p:cNvSpPr txBox="1"/>
          <p:nvPr/>
        </p:nvSpPr>
        <p:spPr>
          <a:xfrm>
            <a:off x="179512" y="860464"/>
            <a:ext cx="86148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onfigura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= 1s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onfigura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cs-CZ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800" dirty="0">
              <a:solidFill>
                <a:srgbClr val="3449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Odtud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 = 4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= 6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4 + 6 = 10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párů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 2 = 5</a:t>
            </a:r>
          </a:p>
          <a:p>
            <a:endParaRPr lang="cs-CZ" sz="2000" dirty="0">
              <a:solidFill>
                <a:srgbClr val="3449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Nakreslete jednoduchou vazbu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sdílený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ový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r)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a O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doplňte ok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O,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zbývající elektrony umístěte jako volný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EBD794-B4F5-4136-8432-04BCF1E7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0550"/>
            <a:ext cx="3009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B7E2E5-414B-4688-9488-067FF464F8CE}"/>
              </a:ext>
            </a:extLst>
          </p:cNvPr>
          <p:cNvSpPr txBox="1"/>
          <p:nvPr/>
        </p:nvSpPr>
        <p:spPr>
          <a:xfrm>
            <a:off x="179513" y="4357330"/>
            <a:ext cx="8614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  <a:latin typeface="ubuntu"/>
              </a:rPr>
              <a:t>Jelikož na C není plný oktet, bude mezi C a O násobná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(tr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ubuntu"/>
              </a:rPr>
              <a:t>ojná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)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ubuntu"/>
              </a:rPr>
              <a:t> vazba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endParaRPr lang="cs-CZ" sz="20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0024D7A-4397-4EA5-92E6-5B6C4B4F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24208"/>
            <a:ext cx="3603342" cy="8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11182D-78B0-4993-AFD6-1DF37D11E556}"/>
              </a:ext>
            </a:extLst>
          </p:cNvPr>
          <p:cNvSpPr txBox="1"/>
          <p:nvPr/>
        </p:nvSpPr>
        <p:spPr>
          <a:xfrm>
            <a:off x="271011" y="285719"/>
            <a:ext cx="7258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Nakreslete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Lewis</a:t>
            </a:r>
            <a:r>
              <a:rPr lang="cs-CZ" sz="2000" b="1" i="1" dirty="0" err="1">
                <a:solidFill>
                  <a:srgbClr val="34495E"/>
                </a:solidFill>
                <a:effectLst/>
                <a:latin typeface="+mn-lt"/>
              </a:rPr>
              <a:t>ův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 vzorec oxidu </a:t>
            </a:r>
            <a:r>
              <a:rPr lang="cs-CZ" sz="2000" b="1" i="1" dirty="0">
                <a:solidFill>
                  <a:srgbClr val="373A3C"/>
                </a:solidFill>
                <a:effectLst/>
                <a:latin typeface="+mn-lt"/>
              </a:rPr>
              <a:t>uhelnatého</a:t>
            </a:r>
            <a:endParaRPr 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22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9CD4FAE-04E4-42FB-9A0E-9593DADACFEA}"/>
              </a:ext>
            </a:extLst>
          </p:cNvPr>
          <p:cNvSpPr txBox="1"/>
          <p:nvPr/>
        </p:nvSpPr>
        <p:spPr>
          <a:xfrm>
            <a:off x="200346" y="400961"/>
            <a:ext cx="8116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Určete 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Lewis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ův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vzorec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chlor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ečnanového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ion</a:t>
            </a:r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ClO</a:t>
            </a:r>
            <a:r>
              <a:rPr lang="en-US" b="1" i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1" i="1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9A602C-87BA-4B28-AE6B-4955CEDB0BD8}"/>
              </a:ext>
            </a:extLst>
          </p:cNvPr>
          <p:cNvSpPr txBox="1"/>
          <p:nvPr/>
        </p:nvSpPr>
        <p:spPr>
          <a:xfrm>
            <a:off x="166132" y="1196752"/>
            <a:ext cx="6171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Cl: 7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 = 3 X 6 = 18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negativního náboje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7 + 18 +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2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</a:t>
            </a:r>
          </a:p>
          <a:p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el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párů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26 / 2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13</a:t>
            </a:r>
            <a:br>
              <a:rPr lang="en-US" dirty="0"/>
            </a:b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6409759-FAD5-4CE7-B726-CC12F4D6D693}"/>
              </a:ext>
            </a:extLst>
          </p:cNvPr>
          <p:cNvSpPr txBox="1"/>
          <p:nvPr/>
        </p:nvSpPr>
        <p:spPr>
          <a:xfrm>
            <a:off x="206709" y="3615280"/>
            <a:ext cx="85994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Formální náboj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Cl: FC = 7 - (2 + 10/2) = 0</a:t>
            </a:r>
            <a:br>
              <a:rPr lang="en-US" sz="800" dirty="0"/>
            </a:br>
            <a:endParaRPr lang="cs-CZ" sz="800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sdílející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FC = 6 - (4 + 4/2) = 0</a:t>
            </a:r>
            <a:br>
              <a:rPr lang="en-US" sz="800" dirty="0"/>
            </a:br>
            <a:br>
              <a:rPr lang="en-US" sz="800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sdílející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1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FC = 6 - (6 + 2/2) = - 1</a:t>
            </a:r>
            <a:endParaRPr lang="cs-CZ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0FFD88C2-4C51-484C-A9E7-A1CEB985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979838" cy="14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6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5551BF9-CCA1-4CA3-A12A-898F2AF27BEA}"/>
              </a:ext>
            </a:extLst>
          </p:cNvPr>
          <p:cNvSpPr txBox="1"/>
          <p:nvPr/>
        </p:nvSpPr>
        <p:spPr>
          <a:xfrm>
            <a:off x="163870" y="227174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/>
              <a:t>Napi</a:t>
            </a:r>
            <a:r>
              <a:rPr lang="cs-CZ" sz="2000" b="1" i="1" dirty="0"/>
              <a:t>š</a:t>
            </a:r>
            <a:r>
              <a:rPr lang="en-US" sz="2000" b="1" i="1" dirty="0" err="1"/>
              <a:t>te</a:t>
            </a:r>
            <a:r>
              <a:rPr lang="en-US" sz="2000" b="1" i="1" dirty="0"/>
              <a:t> </a:t>
            </a:r>
            <a:r>
              <a:rPr lang="en-US" sz="2000" b="1" i="1" dirty="0" err="1"/>
              <a:t>elektronov</a:t>
            </a:r>
            <a:r>
              <a:rPr lang="cs-CZ" sz="2000" b="1" i="1" dirty="0"/>
              <a:t>ý strukturní vzorec oxidu osmičelého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B103DA-F0D0-41D1-A723-DA084C2500CB}"/>
              </a:ext>
            </a:extLst>
          </p:cNvPr>
          <p:cNvSpPr txBox="1"/>
          <p:nvPr/>
        </p:nvSpPr>
        <p:spPr>
          <a:xfrm>
            <a:off x="2059414" y="1023655"/>
            <a:ext cx="684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000000"/>
                </a:solidFill>
                <a:effectLst/>
              </a:rPr>
              <a:t>1s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2s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2p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3d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4d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4f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14</a:t>
            </a:r>
            <a:r>
              <a:rPr lang="cs-CZ" sz="2000" b="0" i="0" dirty="0">
                <a:solidFill>
                  <a:srgbClr val="00B0F0"/>
                </a:solidFill>
                <a:effectLst/>
              </a:rPr>
              <a:t>5d</a:t>
            </a:r>
            <a:r>
              <a:rPr lang="cs-CZ" sz="2000" b="0" i="0" baseline="30000" dirty="0">
                <a:solidFill>
                  <a:srgbClr val="00B0F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B0F0"/>
                </a:solidFill>
                <a:effectLst/>
              </a:rPr>
              <a:t>6s</a:t>
            </a:r>
            <a:r>
              <a:rPr lang="cs-CZ" sz="2000" b="0" i="0" baseline="30000" dirty="0">
                <a:solidFill>
                  <a:srgbClr val="00B0F0"/>
                </a:solidFill>
                <a:effectLst/>
              </a:rPr>
              <a:t>2</a:t>
            </a:r>
            <a:endParaRPr lang="cs-CZ" sz="2000" dirty="0">
              <a:solidFill>
                <a:srgbClr val="00B0F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D6F6BE-C8B9-45EA-AE89-4B0934BDE17C}"/>
              </a:ext>
            </a:extLst>
          </p:cNvPr>
          <p:cNvSpPr txBox="1"/>
          <p:nvPr/>
        </p:nvSpPr>
        <p:spPr>
          <a:xfrm>
            <a:off x="243826" y="103497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Osmium</a:t>
            </a:r>
            <a:r>
              <a:rPr lang="cs-CZ" b="1" dirty="0"/>
              <a:t> Os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9AFC5E-8178-4CC8-A197-813609C85C66}"/>
              </a:ext>
            </a:extLst>
          </p:cNvPr>
          <p:cNvSpPr txBox="1"/>
          <p:nvPr/>
        </p:nvSpPr>
        <p:spPr>
          <a:xfrm>
            <a:off x="163870" y="1594243"/>
            <a:ext cx="8631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u="sng" dirty="0"/>
              <a:t>Osmium</a:t>
            </a:r>
            <a:r>
              <a:rPr lang="cs-CZ" dirty="0"/>
              <a:t> má 8 valenčních elektronů z 5d a 6s orbitalů. Ze 4 navázaných atomů </a:t>
            </a:r>
            <a:r>
              <a:rPr lang="cs-CZ" u="sng" dirty="0"/>
              <a:t>kyslíku</a:t>
            </a:r>
            <a:r>
              <a:rPr lang="cs-CZ" dirty="0"/>
              <a:t> přistupuje 24 dalších valenčních elektronů, celkem je 32 elektronů, které tvoří 16 elektronových párů. Tyto páry se znázorní tak, aby všechny atomy měly oktety. Osmium je  takto čtyřvazné, se 4 kladnými náboji a kyslík je jednovazný s příslušným záporným nábojem.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127186-4508-4F93-AA40-0ED2BA51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" y="3231251"/>
            <a:ext cx="2619130" cy="19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23EDFE-0CAC-48C8-9CC1-1D68E36E1202}"/>
              </a:ext>
            </a:extLst>
          </p:cNvPr>
          <p:cNvSpPr txBox="1"/>
          <p:nvPr/>
        </p:nvSpPr>
        <p:spPr>
          <a:xfrm>
            <a:off x="3056942" y="3211282"/>
            <a:ext cx="379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Oxid osmičelý je těkavá kapalina s nízkým bodem varu. To může být důsledkem rozložení nábojů (záporné na okraji molekuly, kladný ve středu), kdy se molekuly více odpuzují než přitahují.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0B4B241-0B13-4F4B-89B4-5BB76C28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8" y="4922513"/>
            <a:ext cx="1761376" cy="18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smium Tetroxide">
            <a:extLst>
              <a:ext uri="{FF2B5EF4-FFF2-40B4-BE49-F238E27FC236}">
                <a16:creationId xmlns:a16="http://schemas.microsoft.com/office/drawing/2014/main" id="{FFC698AE-C96A-4AA9-BE3C-30EDBA4A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5" y="5123288"/>
            <a:ext cx="1424529" cy="14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2979BB-82B9-4082-8986-E37F6381279F}"/>
              </a:ext>
            </a:extLst>
          </p:cNvPr>
          <p:cNvSpPr txBox="1"/>
          <p:nvPr/>
        </p:nvSpPr>
        <p:spPr>
          <a:xfrm>
            <a:off x="497391" y="5458831"/>
            <a:ext cx="45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 předpokladu, že Os nesplňuje oktetové pravidlo, kompenzujeme formální náboje s pomocí dvojných vazeb.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C56CA7-2982-412B-8175-7152F4F1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1014">
            <a:off x="6776343" y="3363631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3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Osmium tetroxide - Wikipedia">
            <a:extLst>
              <a:ext uri="{FF2B5EF4-FFF2-40B4-BE49-F238E27FC236}">
                <a16:creationId xmlns:a16="http://schemas.microsoft.com/office/drawing/2014/main" id="{802E8D17-8CB0-49DA-8C5D-315792921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Stick model osmium tetroxide">
            <a:extLst>
              <a:ext uri="{FF2B5EF4-FFF2-40B4-BE49-F238E27FC236}">
                <a16:creationId xmlns:a16="http://schemas.microsoft.com/office/drawing/2014/main" id="{9FA035CC-F8CC-4E67-84EB-8062CD4E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51" y="271968"/>
            <a:ext cx="2650733" cy="19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C58D081-EF17-4E9C-974D-E7CFCCB9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49" y="4571736"/>
            <a:ext cx="2584539" cy="19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wis structure of the manganate(VII) anion">
            <a:extLst>
              <a:ext uri="{FF2B5EF4-FFF2-40B4-BE49-F238E27FC236}">
                <a16:creationId xmlns:a16="http://schemas.microsoft.com/office/drawing/2014/main" id="{E1CC8F05-26B6-468F-8DAE-96F66B88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7" y="2403518"/>
            <a:ext cx="2436284" cy="19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keletal model of perchlorate showing various dimensions">
            <a:extLst>
              <a:ext uri="{FF2B5EF4-FFF2-40B4-BE49-F238E27FC236}">
                <a16:creationId xmlns:a16="http://schemas.microsoft.com/office/drawing/2014/main" id="{153FBF07-AC31-4B77-B8C1-A6B6B896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442065"/>
            <a:ext cx="2564791" cy="21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154CFE-6592-442D-BAEA-671655F5E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4622616"/>
            <a:ext cx="2564792" cy="193835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46CA13-A71E-41B3-B07C-84F078502604}"/>
              </a:ext>
            </a:extLst>
          </p:cNvPr>
          <p:cNvSpPr txBox="1"/>
          <p:nvPr/>
        </p:nvSpPr>
        <p:spPr>
          <a:xfrm>
            <a:off x="214802" y="188640"/>
            <a:ext cx="47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Oxid osmičelý a </a:t>
            </a:r>
            <a:r>
              <a:rPr lang="cs-CZ" b="1" dirty="0" err="1"/>
              <a:t>izoelektronové</a:t>
            </a:r>
            <a:r>
              <a:rPr lang="cs-CZ" b="1" dirty="0"/>
              <a:t> částice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597CC98-D546-473A-92F7-3866591F2D20}"/>
              </a:ext>
            </a:extLst>
          </p:cNvPr>
          <p:cNvSpPr txBox="1"/>
          <p:nvPr/>
        </p:nvSpPr>
        <p:spPr>
          <a:xfrm>
            <a:off x="381141" y="749408"/>
            <a:ext cx="581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Skutečnosti by tak možná spíše odpovídala struktura s </a:t>
            </a:r>
            <a:r>
              <a:rPr lang="cs-CZ" dirty="0" err="1"/>
              <a:t>delokalizací</a:t>
            </a:r>
            <a:r>
              <a:rPr lang="cs-CZ" dirty="0"/>
              <a:t> vazebných elektronů, uváděná u částic </a:t>
            </a:r>
            <a:r>
              <a:rPr lang="cs-CZ" dirty="0" err="1"/>
              <a:t>izoelektronových</a:t>
            </a:r>
            <a:r>
              <a:rPr lang="cs-CZ" dirty="0"/>
              <a:t> k OsO</a:t>
            </a:r>
            <a:r>
              <a:rPr lang="cs-CZ" baseline="-25000" dirty="0"/>
              <a:t>4</a:t>
            </a:r>
            <a:r>
              <a:rPr lang="cs-CZ" dirty="0"/>
              <a:t>.</a:t>
            </a:r>
          </a:p>
        </p:txBody>
      </p:sp>
      <p:pic>
        <p:nvPicPr>
          <p:cNvPr id="1030" name="Picture 6" descr="Sulfate - Wikipedia">
            <a:extLst>
              <a:ext uri="{FF2B5EF4-FFF2-40B4-BE49-F238E27FC236}">
                <a16:creationId xmlns:a16="http://schemas.microsoft.com/office/drawing/2014/main" id="{7D26D7E5-7409-40A5-9C94-986A227F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4" y="4622616"/>
            <a:ext cx="2564792" cy="19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ganate - Wikipedia">
            <a:extLst>
              <a:ext uri="{FF2B5EF4-FFF2-40B4-BE49-F238E27FC236}">
                <a16:creationId xmlns:a16="http://schemas.microsoft.com/office/drawing/2014/main" id="{2CC08AD3-74DD-4F99-8F1E-8B0DE6AA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8" y="2306451"/>
            <a:ext cx="2436284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66F6B73-5E28-4224-A702-BADC2B0DC447}"/>
              </a:ext>
            </a:extLst>
          </p:cNvPr>
          <p:cNvSpPr txBox="1"/>
          <p:nvPr/>
        </p:nvSpPr>
        <p:spPr>
          <a:xfrm>
            <a:off x="297138" y="2778345"/>
            <a:ext cx="1260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162.9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pm</a:t>
            </a:r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28C2468-C6FE-4D1E-A8BE-750CB632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305689"/>
            <a:ext cx="8589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Napište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vzorec iontu 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        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87A7798-07D1-4144-9FF2-CFD50DDB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60" y="392381"/>
            <a:ext cx="644837" cy="2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AAD16A5-6461-4D73-ABBD-505F9474119E}"/>
              </a:ext>
            </a:extLst>
          </p:cNvPr>
          <p:cNvSpPr txBox="1"/>
          <p:nvPr/>
        </p:nvSpPr>
        <p:spPr>
          <a:xfrm>
            <a:off x="102741" y="968863"/>
            <a:ext cx="87535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od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skupina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VII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A)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má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7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ů, stejně jako každý atom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chlor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skupina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VII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A).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Jeden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navíc se přidává díky náboji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-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tu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Celkový počet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 je tudíž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7 + (4 × 7) + 1 = 36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tom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jodu 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centr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l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ní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atom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tohoto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tu (J má nižší hodnotu elektronegativity než Cl)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 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řidání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8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okolo každého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atomu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Cl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včetně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vazebých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elektronových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árů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reprezentujících jednoduché vazby mezi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 a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každým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Cl)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vyžaduje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8 × 4 = 32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Proto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36 - 32 = 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y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 (2 volné elektronové páry)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bude umístěno na centrální atom jodu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: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B771328A-F0A2-4E33-A4AC-474EBD70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09" y="3530435"/>
            <a:ext cx="2109305" cy="10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D8E4B2-B7DE-4A27-B10F-2C917698F2EE}"/>
              </a:ext>
            </a:extLst>
          </p:cNvPr>
          <p:cNvSpPr txBox="1"/>
          <p:nvPr/>
        </p:nvSpPr>
        <p:spPr>
          <a:xfrm>
            <a:off x="184934" y="4875558"/>
            <a:ext cx="8671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Jod má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12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o 4 více než dává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o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0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33550" y="332656"/>
            <a:ext cx="6189120" cy="720080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00" b="1" dirty="0"/>
              <a:t>Počet valenčních elektronů </a:t>
            </a:r>
            <a:endParaRPr lang="en-GB" altLang="cs-CZ" sz="32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2689"/>
            <a:ext cx="7416824" cy="52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118614" y="2204864"/>
            <a:ext cx="58326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hnutá šipka doleva 3"/>
          <p:cNvSpPr/>
          <p:nvPr/>
        </p:nvSpPr>
        <p:spPr>
          <a:xfrm>
            <a:off x="8100392" y="764704"/>
            <a:ext cx="731520" cy="202554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76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DFCE61-5BCC-4D32-BDC4-F88B816F5262}"/>
              </a:ext>
            </a:extLst>
          </p:cNvPr>
          <p:cNvSpPr txBox="1"/>
          <p:nvPr/>
        </p:nvSpPr>
        <p:spPr>
          <a:xfrm>
            <a:off x="205800" y="225183"/>
            <a:ext cx="868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j-lt"/>
              </a:rPr>
              <a:t>Nakreslete </a:t>
            </a:r>
            <a:r>
              <a:rPr lang="cs-CZ" sz="2000" b="1" i="1" dirty="0" err="1">
                <a:effectLst/>
                <a:latin typeface="+mj-lt"/>
              </a:rPr>
              <a:t>Lewisův</a:t>
            </a:r>
            <a:r>
              <a:rPr lang="cs-CZ" sz="2000" b="1" i="1" dirty="0">
                <a:effectLst/>
                <a:latin typeface="+mj-lt"/>
              </a:rPr>
              <a:t> vzorec pro zadané molekuly CCl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SO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2–</a:t>
            </a:r>
            <a:r>
              <a:rPr lang="cs-CZ" sz="2000" b="1" i="1" dirty="0">
                <a:effectLst/>
                <a:latin typeface="+mj-lt"/>
              </a:rPr>
              <a:t>, CO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, SO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I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r>
              <a:rPr lang="cs-CZ" sz="2000" b="1" i="1" dirty="0">
                <a:effectLst/>
                <a:latin typeface="+mj-lt"/>
              </a:rPr>
              <a:t>, </a:t>
            </a:r>
            <a:r>
              <a:rPr lang="cs-CZ" sz="2000" b="1" i="1" dirty="0"/>
              <a:t>IO</a:t>
            </a:r>
            <a:r>
              <a:rPr lang="cs-CZ" sz="2000" b="1" i="1" baseline="-25000" dirty="0"/>
              <a:t>3</a:t>
            </a:r>
            <a:r>
              <a:rPr lang="cs-CZ" sz="2000" b="1" i="1" baseline="30000" dirty="0"/>
              <a:t>–</a:t>
            </a:r>
            <a:r>
              <a:rPr lang="cs-CZ" sz="2000" b="1" i="1" dirty="0"/>
              <a:t> a SeOF</a:t>
            </a:r>
            <a:r>
              <a:rPr lang="cs-CZ" sz="2000" b="1" i="1" baseline="-25000" dirty="0"/>
              <a:t>2</a:t>
            </a:r>
            <a:endParaRPr lang="cs-CZ" sz="2000" b="1" i="1" baseline="-25000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D200C-BF6C-4D9B-9527-C35CD175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0" y="1183625"/>
            <a:ext cx="1716439" cy="936105"/>
          </a:xfrm>
          <a:prstGeom prst="rect">
            <a:avLst/>
          </a:prstGeom>
        </p:spPr>
      </p:pic>
      <p:pic>
        <p:nvPicPr>
          <p:cNvPr id="2052" name="Picture 4" descr="CCl4 Lewis Structure | Science Trends">
            <a:extLst>
              <a:ext uri="{FF2B5EF4-FFF2-40B4-BE49-F238E27FC236}">
                <a16:creationId xmlns:a16="http://schemas.microsoft.com/office/drawing/2014/main" id="{93D71BED-47D4-4A6A-9FDC-6A8B0051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73" y="1155576"/>
            <a:ext cx="1148157" cy="11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F8F578-2246-4CF9-A9C4-B51BBFA5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66" y="2762698"/>
            <a:ext cx="943848" cy="707886"/>
          </a:xfrm>
          <a:prstGeom prst="rect">
            <a:avLst/>
          </a:prstGeom>
        </p:spPr>
      </p:pic>
      <p:pic>
        <p:nvPicPr>
          <p:cNvPr id="2054" name="Picture 6" descr="how to find what is the charge on SO4 - Science - Atoms ...">
            <a:extLst>
              <a:ext uri="{FF2B5EF4-FFF2-40B4-BE49-F238E27FC236}">
                <a16:creationId xmlns:a16="http://schemas.microsoft.com/office/drawing/2014/main" id="{18BDA604-6000-451E-8B5D-36C09E16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50" y="2560395"/>
            <a:ext cx="1647459" cy="15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0D38D1A-854E-4BBB-A158-35870843F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08" y="3894768"/>
            <a:ext cx="1570531" cy="866071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9C6C403-D201-46E5-AD8B-2C42DC3B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24" y="4238742"/>
            <a:ext cx="1354645" cy="3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96DE6ED-F060-4F28-BCC0-53C32BCC3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" y="5193018"/>
            <a:ext cx="1589440" cy="480660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C2D17C20-E3F6-41D2-9606-4B4BEABE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14" y="5084483"/>
            <a:ext cx="1337514" cy="6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DB2406D-1F58-4B9F-85FD-918A93DB0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809" y="6128618"/>
            <a:ext cx="1589440" cy="504199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4A02AA-9382-4E2B-BC4B-21253F8193AE}"/>
              </a:ext>
            </a:extLst>
          </p:cNvPr>
          <p:cNvSpPr txBox="1"/>
          <p:nvPr/>
        </p:nvSpPr>
        <p:spPr>
          <a:xfrm>
            <a:off x="170354" y="2707518"/>
            <a:ext cx="1233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SO</a:t>
            </a:r>
            <a:r>
              <a:rPr lang="cs-CZ" sz="3200" baseline="-25000" dirty="0">
                <a:effectLst/>
                <a:latin typeface="+mj-lt"/>
              </a:rPr>
              <a:t>4</a:t>
            </a:r>
            <a:r>
              <a:rPr lang="cs-CZ" sz="3200" baseline="30000" dirty="0">
                <a:effectLst/>
                <a:latin typeface="+mj-lt"/>
              </a:rPr>
              <a:t>2–</a:t>
            </a:r>
            <a:endParaRPr lang="cs-CZ" sz="3200" dirty="0"/>
          </a:p>
        </p:txBody>
      </p:sp>
      <p:pic>
        <p:nvPicPr>
          <p:cNvPr id="2062" name="Picture 14" descr="I3^- 루이스 구조 그리기. I3^- Lewis structure">
            <a:extLst>
              <a:ext uri="{FF2B5EF4-FFF2-40B4-BE49-F238E27FC236}">
                <a16:creationId xmlns:a16="http://schemas.microsoft.com/office/drawing/2014/main" id="{B826C560-863B-41DA-AAB8-773C9438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99" y="6089980"/>
            <a:ext cx="1456969" cy="50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O3- Lewis Structure: How to Draw the Lewis Structure for the Iodate ...">
            <a:extLst>
              <a:ext uri="{FF2B5EF4-FFF2-40B4-BE49-F238E27FC236}">
                <a16:creationId xmlns:a16="http://schemas.microsoft.com/office/drawing/2014/main" id="{1822A6E7-F8A8-BC60-F988-AC1C7F90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4" y="1131276"/>
            <a:ext cx="2907120" cy="16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aw the electron dot diagram and structural formula for each of the ...">
            <a:extLst>
              <a:ext uri="{FF2B5EF4-FFF2-40B4-BE49-F238E27FC236}">
                <a16:creationId xmlns:a16="http://schemas.microsoft.com/office/drawing/2014/main" id="{FE78E8B8-19E7-AFD0-B7E7-226AC707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25142"/>
            <a:ext cx="1966119" cy="12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9025AE-7509-A6F4-DAE9-B6F372055E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9348" y="5445224"/>
            <a:ext cx="2124955" cy="111771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A05EF82-4112-D9DB-7E40-709B355EDF44}"/>
              </a:ext>
            </a:extLst>
          </p:cNvPr>
          <p:cNvSpPr txBox="1"/>
          <p:nvPr/>
        </p:nvSpPr>
        <p:spPr>
          <a:xfrm>
            <a:off x="6417331" y="4760839"/>
            <a:ext cx="1587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1" dirty="0"/>
              <a:t>SeOF</a:t>
            </a:r>
            <a:r>
              <a:rPr lang="cs-CZ" sz="2800" b="1" i="1" baseline="-25000" dirty="0"/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6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4EA27CC-D2D5-4023-AACF-89C894096F59}"/>
              </a:ext>
            </a:extLst>
          </p:cNvPr>
          <p:cNvSpPr txBox="1"/>
          <p:nvPr/>
        </p:nvSpPr>
        <p:spPr>
          <a:xfrm>
            <a:off x="251520" y="332656"/>
            <a:ext cx="871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</a:rPr>
              <a:t>Nakreslete</a:t>
            </a:r>
            <a:r>
              <a:rPr lang="en-US" sz="2000" b="1" i="1" dirty="0">
                <a:effectLst/>
              </a:rPr>
              <a:t> Lewis</a:t>
            </a:r>
            <a:r>
              <a:rPr lang="cs-CZ" sz="2000" b="1" i="1" dirty="0">
                <a:effectLst/>
              </a:rPr>
              <a:t>ovy</a:t>
            </a:r>
            <a:r>
              <a:rPr lang="en-US" sz="2000" b="1" i="1" dirty="0">
                <a:effectLst/>
              </a:rPr>
              <a:t> </a:t>
            </a:r>
            <a:r>
              <a:rPr lang="en-US" sz="2000" b="1" i="1" dirty="0" err="1">
                <a:effectLst/>
              </a:rPr>
              <a:t>stru</a:t>
            </a:r>
            <a:r>
              <a:rPr lang="cs-CZ" sz="2000" b="1" i="1" dirty="0">
                <a:effectLst/>
              </a:rPr>
              <a:t>k</a:t>
            </a:r>
            <a:r>
              <a:rPr lang="en-US" sz="2000" b="1" i="1" dirty="0">
                <a:effectLst/>
              </a:rPr>
              <a:t>tur</a:t>
            </a:r>
            <a:r>
              <a:rPr lang="cs-CZ" sz="2000" b="1" i="1" dirty="0">
                <a:effectLst/>
              </a:rPr>
              <a:t>y</a:t>
            </a:r>
            <a:r>
              <a:rPr lang="en-US" sz="2000" b="1" i="1" dirty="0">
                <a:effectLst/>
              </a:rPr>
              <a:t> </a:t>
            </a:r>
            <a:r>
              <a:rPr lang="cs-CZ" sz="2000" b="1" i="1" dirty="0">
                <a:effectLst/>
              </a:rPr>
              <a:t>pro </a:t>
            </a:r>
            <a:r>
              <a:rPr lang="en-US" sz="2000" b="1" i="1" dirty="0">
                <a:effectLst/>
              </a:rPr>
              <a:t>H</a:t>
            </a:r>
            <a:r>
              <a:rPr lang="en-US" sz="2000" b="1" i="1" baseline="-25000" dirty="0">
                <a:effectLst/>
              </a:rPr>
              <a:t>2</a:t>
            </a:r>
            <a:r>
              <a:rPr lang="en-US" sz="2000" b="1" i="1" dirty="0">
                <a:effectLst/>
              </a:rPr>
              <a:t>CO</a:t>
            </a:r>
            <a:r>
              <a:rPr lang="en-US" sz="2000" b="1" i="1" baseline="-25000" dirty="0">
                <a:effectLst/>
              </a:rPr>
              <a:t>3</a:t>
            </a:r>
            <a:r>
              <a:rPr lang="en-US" sz="2000" b="1" i="1" dirty="0">
                <a:effectLst/>
              </a:rPr>
              <a:t>, SF</a:t>
            </a:r>
            <a:r>
              <a:rPr lang="en-US" sz="2000" b="1" i="1" baseline="-25000" dirty="0">
                <a:effectLst/>
              </a:rPr>
              <a:t>6</a:t>
            </a:r>
            <a:r>
              <a:rPr lang="en-US" sz="2000" b="1" i="1" dirty="0">
                <a:effectLst/>
              </a:rPr>
              <a:t>, PF</a:t>
            </a:r>
            <a:r>
              <a:rPr lang="en-US" sz="2000" b="1" i="1" baseline="-25000" dirty="0">
                <a:effectLst/>
              </a:rPr>
              <a:t>5</a:t>
            </a:r>
            <a:r>
              <a:rPr lang="en-US" sz="2000" b="1" i="1" dirty="0">
                <a:effectLst/>
              </a:rPr>
              <a:t>, IF</a:t>
            </a:r>
            <a:r>
              <a:rPr lang="en-US" sz="2000" b="1" i="1" baseline="-25000" dirty="0">
                <a:effectLst/>
              </a:rPr>
              <a:t>7</a:t>
            </a:r>
            <a:r>
              <a:rPr lang="en-US" sz="2000" b="1" i="1" dirty="0">
                <a:effectLst/>
              </a:rPr>
              <a:t> </a:t>
            </a:r>
            <a:r>
              <a:rPr lang="cs-CZ" sz="2000" b="1" i="1" dirty="0">
                <a:effectLst/>
              </a:rPr>
              <a:t>, XeF</a:t>
            </a:r>
            <a:r>
              <a:rPr lang="cs-CZ" sz="2000" b="1" i="1" baseline="-25000" dirty="0">
                <a:effectLst/>
              </a:rPr>
              <a:t>8</a:t>
            </a:r>
            <a:r>
              <a:rPr lang="cs-CZ" sz="2000" b="1" i="1" dirty="0">
                <a:effectLst/>
              </a:rPr>
              <a:t>, XeF</a:t>
            </a:r>
            <a:r>
              <a:rPr lang="cs-CZ" sz="2000" b="1" i="1" baseline="-25000" dirty="0">
                <a:effectLst/>
              </a:rPr>
              <a:t>4</a:t>
            </a:r>
            <a:r>
              <a:rPr lang="cs-CZ" sz="2000" b="1" i="1" dirty="0">
                <a:effectLst/>
              </a:rPr>
              <a:t>, XeO</a:t>
            </a:r>
            <a:r>
              <a:rPr lang="cs-CZ" sz="2000" b="1" i="1" baseline="-25000" dirty="0">
                <a:effectLst/>
              </a:rPr>
              <a:t>3</a:t>
            </a:r>
            <a:r>
              <a:rPr lang="cs-CZ" sz="2000" b="1" i="1" dirty="0">
                <a:effectLst/>
              </a:rPr>
              <a:t>, </a:t>
            </a:r>
            <a:r>
              <a:rPr lang="en-US" sz="2000" b="1" i="1" dirty="0">
                <a:effectLst/>
              </a:rPr>
              <a:t>a CS</a:t>
            </a:r>
            <a:r>
              <a:rPr lang="en-US" sz="2000" b="1" i="1" baseline="-25000" dirty="0">
                <a:effectLst/>
              </a:rPr>
              <a:t>2</a:t>
            </a:r>
            <a:r>
              <a:rPr lang="en-US" sz="2000" b="1" i="1" dirty="0">
                <a:effectLst/>
              </a:rPr>
              <a:t>. </a:t>
            </a:r>
            <a:endParaRPr lang="cs-CZ" sz="2000" b="1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681FEB-E816-4DE0-A15E-BA6B0DD9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91" y="5765387"/>
            <a:ext cx="1368152" cy="8196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8E7EB3-660B-4875-8E14-8CA93E75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4" y="1331383"/>
            <a:ext cx="1714299" cy="899713"/>
          </a:xfrm>
          <a:prstGeom prst="rect">
            <a:avLst/>
          </a:prstGeom>
        </p:spPr>
      </p:pic>
      <p:pic>
        <p:nvPicPr>
          <p:cNvPr id="3076" name="Picture 4" descr="What is the chemical reaction and balanced equation of CO2 ...">
            <a:extLst>
              <a:ext uri="{FF2B5EF4-FFF2-40B4-BE49-F238E27FC236}">
                <a16:creationId xmlns:a16="http://schemas.microsoft.com/office/drawing/2014/main" id="{FF2DE250-29E2-4387-B372-C34E6581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65" y="1236407"/>
            <a:ext cx="1621687" cy="9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2C4457E-C629-4B1C-BB05-0DEED300C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6165303"/>
            <a:ext cx="1413791" cy="39033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F30010-7019-4CE9-97D8-EA753216C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44" y="2780951"/>
            <a:ext cx="1630779" cy="915972"/>
          </a:xfrm>
          <a:prstGeom prst="rect">
            <a:avLst/>
          </a:prstGeom>
        </p:spPr>
      </p:pic>
      <p:pic>
        <p:nvPicPr>
          <p:cNvPr id="3080" name="Picture 8" descr="Lewis Structure For Sf6 - slidesharefile">
            <a:extLst>
              <a:ext uri="{FF2B5EF4-FFF2-40B4-BE49-F238E27FC236}">
                <a16:creationId xmlns:a16="http://schemas.microsoft.com/office/drawing/2014/main" id="{7B9AE9BD-20C2-48E1-B8D6-488DA3D9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53" y="2378614"/>
            <a:ext cx="1431753" cy="14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0F368AC-81AB-4B97-90C1-C215049C2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266" y="4275873"/>
            <a:ext cx="1685359" cy="1001055"/>
          </a:xfrm>
          <a:prstGeom prst="rect">
            <a:avLst/>
          </a:prstGeom>
        </p:spPr>
      </p:pic>
      <p:pic>
        <p:nvPicPr>
          <p:cNvPr id="3082" name="Picture 10" descr="PF5 Lewis and 3-D Structures - Dr. Sundin - UW-Platteville">
            <a:extLst>
              <a:ext uri="{FF2B5EF4-FFF2-40B4-BE49-F238E27FC236}">
                <a16:creationId xmlns:a16="http://schemas.microsoft.com/office/drawing/2014/main" id="{167D5775-3823-464A-B127-C14CC463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72" y="4005064"/>
            <a:ext cx="1139573" cy="11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6590E14-778A-4EA4-9787-07021F753B13}"/>
              </a:ext>
            </a:extLst>
          </p:cNvPr>
          <p:cNvSpPr txBox="1"/>
          <p:nvPr/>
        </p:nvSpPr>
        <p:spPr>
          <a:xfrm>
            <a:off x="467544" y="5800554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</a:rPr>
              <a:t>IF</a:t>
            </a:r>
            <a:r>
              <a:rPr lang="en-US" sz="3600" baseline="-25000" dirty="0">
                <a:effectLst/>
              </a:rPr>
              <a:t>7</a:t>
            </a:r>
            <a:endParaRPr lang="cs-CZ" sz="3600" dirty="0"/>
          </a:p>
        </p:txBody>
      </p:sp>
      <p:pic>
        <p:nvPicPr>
          <p:cNvPr id="3088" name="Picture 16" descr="If5 Lewis Structure">
            <a:extLst>
              <a:ext uri="{FF2B5EF4-FFF2-40B4-BE49-F238E27FC236}">
                <a16:creationId xmlns:a16="http://schemas.microsoft.com/office/drawing/2014/main" id="{003DAACB-4E57-4074-AFA7-313810C8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83" y="5403026"/>
            <a:ext cx="1431753" cy="13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46ED515-B2C0-DEAB-FDAC-C35ED5F4F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259" y="2873618"/>
            <a:ext cx="1963017" cy="1110764"/>
          </a:xfrm>
          <a:prstGeom prst="rect">
            <a:avLst/>
          </a:prstGeom>
        </p:spPr>
      </p:pic>
      <p:pic>
        <p:nvPicPr>
          <p:cNvPr id="2052" name="Picture 4" descr="Xenon trioxide - Alchetron, The Free Social Encyclopedia">
            <a:extLst>
              <a:ext uri="{FF2B5EF4-FFF2-40B4-BE49-F238E27FC236}">
                <a16:creationId xmlns:a16="http://schemas.microsoft.com/office/drawing/2014/main" id="{29E3D69D-FA48-33BF-E862-24CB7A2F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91" y="4404390"/>
            <a:ext cx="1826914" cy="11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ble Gas Chemical Compounds">
            <a:extLst>
              <a:ext uri="{FF2B5EF4-FFF2-40B4-BE49-F238E27FC236}">
                <a16:creationId xmlns:a16="http://schemas.microsoft.com/office/drawing/2014/main" id="{D90FE6D5-00EB-F534-614F-DC3F4BDD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30" y="1080873"/>
            <a:ext cx="1095725" cy="13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7F83DEB-0F99-38FD-D622-AE9F153246CA}"/>
              </a:ext>
            </a:extLst>
          </p:cNvPr>
          <p:cNvSpPr txBox="1"/>
          <p:nvPr/>
        </p:nvSpPr>
        <p:spPr>
          <a:xfrm>
            <a:off x="4950115" y="1438703"/>
            <a:ext cx="1368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1" dirty="0">
                <a:effectLst/>
              </a:rPr>
              <a:t>XeF</a:t>
            </a:r>
            <a:r>
              <a:rPr lang="cs-CZ" sz="2800" b="1" i="1" baseline="-25000" dirty="0">
                <a:effectLst/>
              </a:rPr>
              <a:t>8</a:t>
            </a:r>
            <a:endParaRPr lang="cs-CZ" sz="2800" dirty="0"/>
          </a:p>
        </p:txBody>
      </p:sp>
      <p:pic>
        <p:nvPicPr>
          <p:cNvPr id="2056" name="Picture 8" descr="discuss the shape of XeF4 using VSEPR THEORY - Chemistry - Chemical ...">
            <a:extLst>
              <a:ext uri="{FF2B5EF4-FFF2-40B4-BE49-F238E27FC236}">
                <a16:creationId xmlns:a16="http://schemas.microsoft.com/office/drawing/2014/main" id="{4B311E1F-87A2-622C-EF63-1EF03FAD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3" y="2581290"/>
            <a:ext cx="1681407" cy="131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3985072-8B66-90C5-5140-D187D81FAD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7620" y="4425551"/>
            <a:ext cx="1413791" cy="8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FB6EE37-0DD9-402F-9596-316FC8339764}"/>
              </a:ext>
            </a:extLst>
          </p:cNvPr>
          <p:cNvSpPr txBox="1"/>
          <p:nvPr/>
        </p:nvSpPr>
        <p:spPr>
          <a:xfrm>
            <a:off x="297210" y="332656"/>
            <a:ext cx="8549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j-lt"/>
              </a:rPr>
              <a:t>Nakreslete </a:t>
            </a:r>
            <a:r>
              <a:rPr lang="cs-CZ" sz="2000" b="1" i="1" dirty="0" err="1">
                <a:effectLst/>
                <a:latin typeface="+mj-lt"/>
              </a:rPr>
              <a:t>Lewisův</a:t>
            </a:r>
            <a:r>
              <a:rPr lang="cs-CZ" sz="2000" b="1" i="1" dirty="0">
                <a:effectLst/>
                <a:latin typeface="+mj-lt"/>
              </a:rPr>
              <a:t> vzorec pro zadané molekuly HNO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, H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SO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MnO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r>
              <a:rPr lang="cs-CZ" sz="2000" b="1" i="1" dirty="0">
                <a:effectLst/>
                <a:latin typeface="+mj-lt"/>
              </a:rPr>
              <a:t>, XeOF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 ICl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, H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PO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, HClO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AlH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Cr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O</a:t>
            </a:r>
            <a:r>
              <a:rPr lang="cs-CZ" sz="2000" b="1" i="1" baseline="-25000" dirty="0">
                <a:effectLst/>
                <a:latin typeface="+mj-lt"/>
              </a:rPr>
              <a:t>7</a:t>
            </a:r>
            <a:r>
              <a:rPr lang="cs-CZ" sz="2000" b="1" i="1" baseline="30000" dirty="0">
                <a:effectLst/>
                <a:latin typeface="+mj-lt"/>
              </a:rPr>
              <a:t>2–</a:t>
            </a:r>
            <a:r>
              <a:rPr lang="cs-CZ" sz="2000" b="1" i="1" dirty="0">
                <a:effectLst/>
                <a:latin typeface="+mj-lt"/>
              </a:rPr>
              <a:t> a </a:t>
            </a:r>
            <a:r>
              <a:rPr lang="cs-CZ" sz="2000" b="1" i="1" dirty="0"/>
              <a:t>lBr</a:t>
            </a:r>
            <a:r>
              <a:rPr lang="cs-CZ" sz="2000" b="1" i="1" baseline="-25000" dirty="0"/>
              <a:t>2</a:t>
            </a:r>
            <a:r>
              <a:rPr lang="cs-CZ" sz="2000" b="1" i="1" baseline="30000" dirty="0"/>
              <a:t>–</a:t>
            </a:r>
            <a:endParaRPr lang="cs-CZ" sz="2000" b="1" i="1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01C460-239F-49B8-B951-E7E17F58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01" y="1791538"/>
            <a:ext cx="1453889" cy="783351"/>
          </a:xfrm>
          <a:prstGeom prst="rect">
            <a:avLst/>
          </a:prstGeom>
        </p:spPr>
      </p:pic>
      <p:pic>
        <p:nvPicPr>
          <p:cNvPr id="4098" name="Picture 2" descr="The Lewis structure of HNO3 - Chemistry Stack Exchange">
            <a:extLst>
              <a:ext uri="{FF2B5EF4-FFF2-40B4-BE49-F238E27FC236}">
                <a16:creationId xmlns:a16="http://schemas.microsoft.com/office/drawing/2014/main" id="{9911CA5B-5997-45F7-8049-E7CD296C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46" y="1493034"/>
            <a:ext cx="2939395" cy="10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9578C1-0D08-4A45-8184-303500EEC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60" y="3373380"/>
            <a:ext cx="1712033" cy="950967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17EC237-5813-4B5F-8B10-89507D08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3" y="2827063"/>
            <a:ext cx="2521424" cy="14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0AAB0F-058F-473A-AB11-A2B1C0110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322" y="4770975"/>
            <a:ext cx="1881678" cy="149251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B689647B-E26D-4F1C-94EC-BBC3FDDDFBCB}"/>
              </a:ext>
            </a:extLst>
          </p:cNvPr>
          <p:cNvSpPr txBox="1"/>
          <p:nvPr/>
        </p:nvSpPr>
        <p:spPr>
          <a:xfrm>
            <a:off x="615268" y="5467019"/>
            <a:ext cx="1426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effectLst/>
                <a:latin typeface="+mj-lt"/>
              </a:rPr>
              <a:t>MnO</a:t>
            </a:r>
            <a:r>
              <a:rPr lang="cs-CZ" sz="2800" baseline="-25000" dirty="0">
                <a:effectLst/>
                <a:latin typeface="+mj-lt"/>
              </a:rPr>
              <a:t>4</a:t>
            </a:r>
            <a:r>
              <a:rPr lang="cs-CZ" sz="2800" baseline="30000" dirty="0">
                <a:effectLst/>
                <a:latin typeface="+mj-lt"/>
              </a:rPr>
              <a:t>–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D41AA6-00FA-1510-C3F3-14D6A4572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242" y="1637154"/>
            <a:ext cx="2130823" cy="173622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890786-CAD0-681D-E93B-3884F0246183}"/>
              </a:ext>
            </a:extLst>
          </p:cNvPr>
          <p:cNvSpPr txBox="1"/>
          <p:nvPr/>
        </p:nvSpPr>
        <p:spPr>
          <a:xfrm>
            <a:off x="6675074" y="1087928"/>
            <a:ext cx="1512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i="1" dirty="0">
                <a:effectLst/>
                <a:latin typeface="+mj-lt"/>
              </a:rPr>
              <a:t>XeOF</a:t>
            </a:r>
            <a:r>
              <a:rPr lang="cs-CZ" sz="2800" b="1" i="1" baseline="-25000" dirty="0">
                <a:effectLst/>
                <a:latin typeface="+mj-lt"/>
              </a:rPr>
              <a:t>4</a:t>
            </a:r>
            <a:endParaRPr lang="cs-CZ" sz="2800" dirty="0"/>
          </a:p>
        </p:txBody>
      </p:sp>
      <p:pic>
        <p:nvPicPr>
          <p:cNvPr id="12" name="Picture 6" descr="A step-by-step explanation of how to draw the ICl3 Lewis Structure ...">
            <a:extLst>
              <a:ext uri="{FF2B5EF4-FFF2-40B4-BE49-F238E27FC236}">
                <a16:creationId xmlns:a16="http://schemas.microsoft.com/office/drawing/2014/main" id="{92E00727-706D-684B-AD30-97E640B4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62" y="3811532"/>
            <a:ext cx="2773928" cy="156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Cl3 Lewis Structure, Molecular Geometry, Hybridization, and Polarity ...">
            <a:extLst>
              <a:ext uri="{FF2B5EF4-FFF2-40B4-BE49-F238E27FC236}">
                <a16:creationId xmlns:a16="http://schemas.microsoft.com/office/drawing/2014/main" id="{377EF604-809A-16BE-F729-06B70EDF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91" y="5105354"/>
            <a:ext cx="1736651" cy="14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5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3297EFB-A5D7-4686-985A-3EC877C53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50" y="692868"/>
            <a:ext cx="1877720" cy="20020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2D43FC8-64F9-4F8E-9494-23FAE1690B07}"/>
              </a:ext>
            </a:extLst>
          </p:cNvPr>
          <p:cNvSpPr txBox="1"/>
          <p:nvPr/>
        </p:nvSpPr>
        <p:spPr>
          <a:xfrm>
            <a:off x="533798" y="4291027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AlH</a:t>
            </a:r>
            <a:r>
              <a:rPr lang="cs-CZ" sz="3200" baseline="-25000" dirty="0">
                <a:effectLst/>
                <a:latin typeface="+mj-lt"/>
              </a:rPr>
              <a:t>4</a:t>
            </a:r>
            <a:r>
              <a:rPr lang="cs-CZ" sz="3200" baseline="30000" dirty="0">
                <a:effectLst/>
                <a:latin typeface="+mj-lt"/>
              </a:rPr>
              <a:t>–</a:t>
            </a:r>
            <a:endParaRPr lang="cs-CZ" sz="3200" dirty="0"/>
          </a:p>
        </p:txBody>
      </p:sp>
      <p:pic>
        <p:nvPicPr>
          <p:cNvPr id="5124" name="Picture 4" descr="Illustrate the Lewis dot structure for AlH4^- - Brainly.com">
            <a:extLst>
              <a:ext uri="{FF2B5EF4-FFF2-40B4-BE49-F238E27FC236}">
                <a16:creationId xmlns:a16="http://schemas.microsoft.com/office/drawing/2014/main" id="{C9A71C5A-1473-41CD-975B-E27984C6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84" y="3717418"/>
            <a:ext cx="2206516" cy="14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90E708B-1DBB-48E4-B728-0C7DA00D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5" y="5354643"/>
            <a:ext cx="2068277" cy="136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EC51163-F786-4678-B520-DDDA669074B3}"/>
              </a:ext>
            </a:extLst>
          </p:cNvPr>
          <p:cNvSpPr txBox="1"/>
          <p:nvPr/>
        </p:nvSpPr>
        <p:spPr>
          <a:xfrm>
            <a:off x="429586" y="5743977"/>
            <a:ext cx="1704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Cr</a:t>
            </a:r>
            <a:r>
              <a:rPr lang="cs-CZ" sz="3200" baseline="-25000" dirty="0">
                <a:effectLst/>
                <a:latin typeface="+mj-lt"/>
              </a:rPr>
              <a:t>2</a:t>
            </a:r>
            <a:r>
              <a:rPr lang="cs-CZ" sz="3200" dirty="0">
                <a:effectLst/>
                <a:latin typeface="+mj-lt"/>
              </a:rPr>
              <a:t>O</a:t>
            </a:r>
            <a:r>
              <a:rPr lang="cs-CZ" sz="3200" baseline="-25000" dirty="0">
                <a:effectLst/>
                <a:latin typeface="+mj-lt"/>
              </a:rPr>
              <a:t>7</a:t>
            </a:r>
            <a:r>
              <a:rPr lang="cs-CZ" sz="3200" baseline="30000" dirty="0">
                <a:effectLst/>
                <a:latin typeface="+mj-lt"/>
              </a:rPr>
              <a:t>2–</a:t>
            </a:r>
            <a:endParaRPr lang="cs-CZ" sz="3200" dirty="0"/>
          </a:p>
        </p:txBody>
      </p:sp>
      <p:pic>
        <p:nvPicPr>
          <p:cNvPr id="5130" name="Picture 10" descr="What is the Lewis dot structure of (HSO4) ^-? What is the formal charge on  each atom? - Quora">
            <a:extLst>
              <a:ext uri="{FF2B5EF4-FFF2-40B4-BE49-F238E27FC236}">
                <a16:creationId xmlns:a16="http://schemas.microsoft.com/office/drawing/2014/main" id="{883D2037-96F3-4D62-BC2E-810DEBB6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10" y="2084412"/>
            <a:ext cx="1847157" cy="13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DCC3D1B1-9263-445A-99B4-836ED66CD290}"/>
              </a:ext>
            </a:extLst>
          </p:cNvPr>
          <p:cNvSpPr txBox="1"/>
          <p:nvPr/>
        </p:nvSpPr>
        <p:spPr>
          <a:xfrm>
            <a:off x="329002" y="2402509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HClO</a:t>
            </a:r>
            <a:r>
              <a:rPr lang="cs-CZ" sz="3200" baseline="-25000" dirty="0">
                <a:effectLst/>
                <a:latin typeface="+mj-lt"/>
              </a:rPr>
              <a:t>4</a:t>
            </a:r>
            <a:endParaRPr lang="cs-CZ" sz="3200" dirty="0"/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86DE1B63-AB09-4D77-AF3F-338A4429D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82" y="562477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hemEd DL Application: Models 360">
            <a:extLst>
              <a:ext uri="{FF2B5EF4-FFF2-40B4-BE49-F238E27FC236}">
                <a16:creationId xmlns:a16="http://schemas.microsoft.com/office/drawing/2014/main" id="{C1300BE3-CFD5-43F1-8578-4F97AA5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18" y="604497"/>
            <a:ext cx="1638783" cy="16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CD1BB75-0CBD-4DA8-9E15-572929EBCB67}"/>
              </a:ext>
            </a:extLst>
          </p:cNvPr>
          <p:cNvSpPr txBox="1"/>
          <p:nvPr/>
        </p:nvSpPr>
        <p:spPr>
          <a:xfrm>
            <a:off x="323528" y="677790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H</a:t>
            </a:r>
            <a:r>
              <a:rPr lang="cs-CZ" sz="3200" baseline="-25000" dirty="0">
                <a:effectLst/>
                <a:latin typeface="+mj-lt"/>
              </a:rPr>
              <a:t>3</a:t>
            </a:r>
            <a:r>
              <a:rPr lang="cs-CZ" sz="3200" dirty="0">
                <a:effectLst/>
                <a:latin typeface="+mj-lt"/>
              </a:rPr>
              <a:t>PO</a:t>
            </a:r>
            <a:r>
              <a:rPr lang="cs-CZ" sz="3200" baseline="-25000" dirty="0">
                <a:effectLst/>
                <a:latin typeface="+mj-lt"/>
              </a:rPr>
              <a:t>3</a:t>
            </a:r>
            <a:endParaRPr lang="cs-CZ" sz="3200" dirty="0"/>
          </a:p>
        </p:txBody>
      </p:sp>
      <p:pic>
        <p:nvPicPr>
          <p:cNvPr id="5122" name="Picture 2" descr="IBr2- Lewis Structure: How to Draw the Lewis Structure for IBr2- - YouTube">
            <a:extLst>
              <a:ext uri="{FF2B5EF4-FFF2-40B4-BE49-F238E27FC236}">
                <a16:creationId xmlns:a16="http://schemas.microsoft.com/office/drawing/2014/main" id="{472E8432-D87E-40CD-86C2-B2125E7E1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5" y="3620112"/>
            <a:ext cx="2864795" cy="16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raw out the Lewis structure for the given ion. IBr2- | Homework.Study.com">
            <a:extLst>
              <a:ext uri="{FF2B5EF4-FFF2-40B4-BE49-F238E27FC236}">
                <a16:creationId xmlns:a16="http://schemas.microsoft.com/office/drawing/2014/main" id="{8A1BB962-F062-1DB9-29B9-54E8AC25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12414"/>
            <a:ext cx="32766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E9EF8D4-6E08-41DF-AAF0-5BDE11D4ADB2}"/>
              </a:ext>
            </a:extLst>
          </p:cNvPr>
          <p:cNvSpPr txBox="1"/>
          <p:nvPr/>
        </p:nvSpPr>
        <p:spPr>
          <a:xfrm>
            <a:off x="251520" y="332656"/>
            <a:ext cx="8496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n-lt"/>
              </a:rPr>
              <a:t>Nakreslete </a:t>
            </a:r>
            <a:r>
              <a:rPr lang="cs-CZ" sz="2000" b="1" i="1" dirty="0" err="1">
                <a:effectLst/>
                <a:latin typeface="+mn-lt"/>
              </a:rPr>
              <a:t>Lewisův</a:t>
            </a:r>
            <a:r>
              <a:rPr lang="cs-CZ" sz="2000" b="1" i="1" dirty="0">
                <a:effectLst/>
                <a:latin typeface="+mn-lt"/>
              </a:rPr>
              <a:t> vzorec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XeF</a:t>
            </a:r>
            <a:r>
              <a:rPr kumimoji="0" lang="cs-CZ" altLang="cs-CZ" sz="2000" b="1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 HNO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 H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PO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</a:t>
            </a:r>
            <a:r>
              <a:rPr kumimoji="0" lang="cs-CZ" altLang="cs-CZ" sz="20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HCN, </a:t>
            </a:r>
            <a:r>
              <a:rPr lang="cs-CZ" altLang="cs-CZ" sz="2000" b="1" i="1" dirty="0">
                <a:solidFill>
                  <a:srgbClr val="000000"/>
                </a:solidFill>
              </a:rPr>
              <a:t>H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000" b="1" i="1" dirty="0">
                <a:solidFill>
                  <a:srgbClr val="000000"/>
                </a:solidFill>
              </a:rPr>
              <a:t>PO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000" b="1" i="1" dirty="0">
                <a:solidFill>
                  <a:srgbClr val="000000"/>
                </a:solidFill>
              </a:rPr>
              <a:t>, O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3</a:t>
            </a:r>
            <a:r>
              <a:rPr kumimoji="0" lang="cs-CZ" altLang="cs-CZ" sz="20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lang="cs-CZ" altLang="cs-CZ" sz="2000" b="1" i="1" dirty="0">
                <a:solidFill>
                  <a:srgbClr val="000000"/>
                </a:solidFill>
              </a:rPr>
              <a:t>N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000" b="1" i="1" baseline="30000" dirty="0">
                <a:solidFill>
                  <a:srgbClr val="000000"/>
                </a:solidFill>
              </a:rPr>
              <a:t>-</a:t>
            </a:r>
            <a:r>
              <a:rPr lang="cs-CZ" altLang="cs-CZ" sz="2000" b="1" i="1" dirty="0">
                <a:solidFill>
                  <a:srgbClr val="000000"/>
                </a:solidFill>
              </a:rPr>
              <a:t> </a:t>
            </a:r>
            <a:endParaRPr lang="cs-CZ" sz="2000" b="1" i="1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9DFDBC-7C5E-4C9F-9892-21BA34E6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69" y="1242885"/>
            <a:ext cx="2082767" cy="1142834"/>
          </a:xfrm>
          <a:prstGeom prst="rect">
            <a:avLst/>
          </a:prstGeom>
        </p:spPr>
      </p:pic>
      <p:pic>
        <p:nvPicPr>
          <p:cNvPr id="1028" name="Picture 4" descr="Xef2 Lewis Structure, Polarity, Hybridization and shape">
            <a:extLst>
              <a:ext uri="{FF2B5EF4-FFF2-40B4-BE49-F238E27FC236}">
                <a16:creationId xmlns:a16="http://schemas.microsoft.com/office/drawing/2014/main" id="{894298B6-D4EF-4411-A7BC-5B5D1C4D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26606"/>
            <a:ext cx="3093715" cy="18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250D0C0-7E6B-B740-3BDE-4AFD539603AC}"/>
              </a:ext>
            </a:extLst>
          </p:cNvPr>
          <p:cNvSpPr txBox="1"/>
          <p:nvPr/>
        </p:nvSpPr>
        <p:spPr>
          <a:xfrm>
            <a:off x="473009" y="3219396"/>
            <a:ext cx="108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HNO</a:t>
            </a:r>
            <a:r>
              <a:rPr kumimoji="0" lang="cs-CZ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2AE04B-3C07-7446-5EC4-05E4A410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72" y="4153576"/>
            <a:ext cx="1512168" cy="13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8C5FB0D-308C-D212-F40B-2F624CC955B0}"/>
              </a:ext>
            </a:extLst>
          </p:cNvPr>
          <p:cNvSpPr txBox="1"/>
          <p:nvPr/>
        </p:nvSpPr>
        <p:spPr>
          <a:xfrm>
            <a:off x="555495" y="4667040"/>
            <a:ext cx="127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kumimoji="0" lang="cs-CZ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PO</a:t>
            </a:r>
            <a:r>
              <a:rPr kumimoji="0" lang="cs-CZ" altLang="cs-CZ" sz="24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endParaRPr lang="cs-CZ" sz="24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8AE1ACA-969C-CFBD-2808-2C04EA7A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76" y="3007552"/>
            <a:ext cx="2163071" cy="10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CN Lewis Structure, Molecular Geometry, Hybridization, MO Diagram, and ...">
            <a:extLst>
              <a:ext uri="{FF2B5EF4-FFF2-40B4-BE49-F238E27FC236}">
                <a16:creationId xmlns:a16="http://schemas.microsoft.com/office/drawing/2014/main" id="{5628427E-E3DC-3F6D-F144-345E03AF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32" y="5808327"/>
            <a:ext cx="1181884" cy="7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7D1D4D8-3345-D4FE-38B0-46F329894980}"/>
              </a:ext>
            </a:extLst>
          </p:cNvPr>
          <p:cNvSpPr txBox="1"/>
          <p:nvPr/>
        </p:nvSpPr>
        <p:spPr>
          <a:xfrm>
            <a:off x="555495" y="5971456"/>
            <a:ext cx="1181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HCN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/>
          </a:p>
        </p:txBody>
      </p:sp>
      <p:sp>
        <p:nvSpPr>
          <p:cNvPr id="11" name="AutoShape 8" descr="mark electron pairs on atoms H3PO3">
            <a:extLst>
              <a:ext uri="{FF2B5EF4-FFF2-40B4-BE49-F238E27FC236}">
                <a16:creationId xmlns:a16="http://schemas.microsoft.com/office/drawing/2014/main" id="{CC03B4EB-B408-C129-B56A-5E91FF394A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053933E-535D-4DB6-5EE6-342D94A8C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239" y="2059471"/>
            <a:ext cx="2695492" cy="159573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DA4EF01-702D-F6E7-0698-BFDAAF9D08C1}"/>
              </a:ext>
            </a:extLst>
          </p:cNvPr>
          <p:cNvSpPr txBox="1"/>
          <p:nvPr/>
        </p:nvSpPr>
        <p:spPr>
          <a:xfrm>
            <a:off x="4967350" y="3006968"/>
            <a:ext cx="3093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H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dirty="0">
                <a:solidFill>
                  <a:srgbClr val="000000"/>
                </a:solidFill>
              </a:rPr>
              <a:t>PO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endParaRPr lang="cs-CZ" sz="2400" dirty="0"/>
          </a:p>
        </p:txBody>
      </p:sp>
      <p:pic>
        <p:nvPicPr>
          <p:cNvPr id="1034" name="Picture 10" descr="Illustrated Glossary of Organic Chemistry - Ozone">
            <a:extLst>
              <a:ext uri="{FF2B5EF4-FFF2-40B4-BE49-F238E27FC236}">
                <a16:creationId xmlns:a16="http://schemas.microsoft.com/office/drawing/2014/main" id="{0CB9BD38-B09F-C8B8-126E-7B2E9682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69" y="4054920"/>
            <a:ext cx="2001947" cy="10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41343FF-E6A2-17D2-1617-CD62D631B91E}"/>
              </a:ext>
            </a:extLst>
          </p:cNvPr>
          <p:cNvSpPr txBox="1"/>
          <p:nvPr/>
        </p:nvSpPr>
        <p:spPr>
          <a:xfrm>
            <a:off x="5272840" y="4444425"/>
            <a:ext cx="757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  <a:latin typeface="+mn-lt"/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kumimoji="0" lang="cs-CZ" altLang="cs-CZ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cs-CZ" sz="2400" dirty="0">
              <a:latin typeface="+mn-lt"/>
            </a:endParaRPr>
          </a:p>
        </p:txBody>
      </p:sp>
      <p:pic>
        <p:nvPicPr>
          <p:cNvPr id="1036" name="Picture 12" descr="What is the molecular geometry of N3? - Quora">
            <a:extLst>
              <a:ext uri="{FF2B5EF4-FFF2-40B4-BE49-F238E27FC236}">
                <a16:creationId xmlns:a16="http://schemas.microsoft.com/office/drawing/2014/main" id="{1F70884D-D457-2BB5-7776-23AA421F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16" y="5948274"/>
            <a:ext cx="2001948" cy="4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99C6C0F-B2DD-1ECE-CB12-6781DA1A801C}"/>
              </a:ext>
            </a:extLst>
          </p:cNvPr>
          <p:cNvSpPr txBox="1"/>
          <p:nvPr/>
        </p:nvSpPr>
        <p:spPr>
          <a:xfrm>
            <a:off x="5272840" y="5948274"/>
            <a:ext cx="965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N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3</a:t>
            </a:r>
            <a:r>
              <a:rPr lang="cs-CZ" altLang="cs-CZ" sz="2400" b="1" i="1" baseline="30000" dirty="0">
                <a:solidFill>
                  <a:srgbClr val="000000"/>
                </a:solidFill>
              </a:rPr>
              <a:t>-</a:t>
            </a:r>
            <a:r>
              <a:rPr lang="cs-CZ" altLang="cs-CZ" sz="2400" b="1" i="1" dirty="0">
                <a:solidFill>
                  <a:srgbClr val="000000"/>
                </a:solidFill>
              </a:rPr>
              <a:t>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4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5" grpId="0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3BO3 Lewis Structure: How to Draw the Lewis Structure for B(OH)3 - YouTube">
            <a:extLst>
              <a:ext uri="{FF2B5EF4-FFF2-40B4-BE49-F238E27FC236}">
                <a16:creationId xmlns:a16="http://schemas.microsoft.com/office/drawing/2014/main" id="{76F80249-8B11-7A4D-D8BD-971A65B3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4" y="1252040"/>
            <a:ext cx="29443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C3149DF-D66D-0AE9-DB9E-A245FEC4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11" y="1556792"/>
            <a:ext cx="1678312" cy="9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3B46120-8FD4-86AA-9FE2-0F2B4172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427498"/>
            <a:ext cx="2160240" cy="13743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88A43F-D1F8-74F7-22CE-236A69813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655" y="934439"/>
            <a:ext cx="2237528" cy="19737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38B80CD-5D36-D130-3579-C8BE383EC004}"/>
              </a:ext>
            </a:extLst>
          </p:cNvPr>
          <p:cNvSpPr txBox="1"/>
          <p:nvPr/>
        </p:nvSpPr>
        <p:spPr>
          <a:xfrm>
            <a:off x="251520" y="332656"/>
            <a:ext cx="8496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n-lt"/>
              </a:rPr>
              <a:t>Nakreslete </a:t>
            </a:r>
            <a:r>
              <a:rPr lang="cs-CZ" sz="2000" b="1" i="1" dirty="0" err="1">
                <a:effectLst/>
                <a:latin typeface="+mn-lt"/>
              </a:rPr>
              <a:t>Lewisův</a:t>
            </a:r>
            <a:r>
              <a:rPr lang="cs-CZ" sz="2000" b="1" i="1" dirty="0">
                <a:effectLst/>
                <a:latin typeface="+mn-lt"/>
              </a:rPr>
              <a:t> vzorec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H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BO</a:t>
            </a:r>
            <a:r>
              <a:rPr kumimoji="0" lang="cs-CZ" altLang="cs-CZ" sz="2000" b="1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 H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SO</a:t>
            </a:r>
            <a:r>
              <a:rPr lang="cs-CZ" altLang="cs-CZ" sz="2000" b="1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 HClO</a:t>
            </a:r>
            <a:r>
              <a:rPr kumimoji="0" lang="cs-CZ" altLang="cs-CZ" sz="2000" b="1" i="1" u="none" strike="noStrike" cap="none" normalizeH="0" baseline="-25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</a:t>
            </a:r>
            <a:r>
              <a:rPr kumimoji="0" lang="cs-CZ" altLang="cs-CZ" sz="20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HCl</a:t>
            </a:r>
            <a:r>
              <a:rPr lang="cs-CZ" altLang="cs-CZ" sz="2000" b="1" i="1" dirty="0">
                <a:solidFill>
                  <a:srgbClr val="000000"/>
                </a:solidFill>
              </a:rPr>
              <a:t>O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2</a:t>
            </a:r>
            <a:r>
              <a:rPr lang="cs-CZ" altLang="cs-CZ" sz="2000" b="1" i="1" dirty="0">
                <a:solidFill>
                  <a:srgbClr val="000000"/>
                </a:solidFill>
              </a:rPr>
              <a:t>, a AlF</a:t>
            </a:r>
            <a:r>
              <a:rPr lang="cs-CZ" altLang="cs-CZ" sz="2000" b="1" i="1" baseline="-25000" dirty="0">
                <a:solidFill>
                  <a:srgbClr val="000000"/>
                </a:solidFill>
              </a:rPr>
              <a:t>6</a:t>
            </a:r>
            <a:r>
              <a:rPr lang="cs-CZ" altLang="cs-CZ" sz="2000" b="1" i="1" baseline="30000" dirty="0">
                <a:solidFill>
                  <a:srgbClr val="000000"/>
                </a:solidFill>
              </a:rPr>
              <a:t>3-</a:t>
            </a:r>
            <a:r>
              <a:rPr lang="cs-CZ" altLang="cs-CZ" sz="2000" b="1" i="1" dirty="0">
                <a:solidFill>
                  <a:srgbClr val="000000"/>
                </a:solidFill>
              </a:rPr>
              <a:t> </a:t>
            </a:r>
            <a:endParaRPr lang="cs-CZ" sz="2000" b="1" i="1" dirty="0">
              <a:latin typeface="+mn-lt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2C40460-F4EC-DF90-DF72-A38803076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873" y="3427498"/>
            <a:ext cx="2381250" cy="9334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DF6B101-2141-C4A8-B4D1-A3080E804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288" y="5295830"/>
            <a:ext cx="1979712" cy="1114873"/>
          </a:xfrm>
          <a:prstGeom prst="rect">
            <a:avLst/>
          </a:prstGeom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B3D0A62B-FF71-B1E4-1C2F-3B616743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06286"/>
            <a:ext cx="2335865" cy="141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Lewis structure of HClO4, HClO3, HClO2, and HClO">
            <a:extLst>
              <a:ext uri="{FF2B5EF4-FFF2-40B4-BE49-F238E27FC236}">
                <a16:creationId xmlns:a16="http://schemas.microsoft.com/office/drawing/2014/main" id="{A67EC05A-2961-1946-6174-E2D3FA06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00" y="3596884"/>
            <a:ext cx="1575496" cy="10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1D07719-E1CE-3D55-E478-350BEA7A9778}"/>
              </a:ext>
            </a:extLst>
          </p:cNvPr>
          <p:cNvSpPr txBox="1"/>
          <p:nvPr/>
        </p:nvSpPr>
        <p:spPr>
          <a:xfrm>
            <a:off x="7481889" y="3663390"/>
            <a:ext cx="130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altLang="cs-CZ" sz="24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HCl</a:t>
            </a:r>
            <a:r>
              <a:rPr lang="cs-CZ" altLang="cs-CZ" sz="2400" b="1" i="1" dirty="0">
                <a:solidFill>
                  <a:srgbClr val="000000"/>
                </a:solidFill>
                <a:latin typeface="+mn-lt"/>
              </a:rPr>
              <a:t>O</a:t>
            </a:r>
            <a:r>
              <a:rPr lang="cs-CZ" altLang="cs-CZ" sz="2400" b="1" i="1" baseline="-25000" dirty="0">
                <a:solidFill>
                  <a:srgbClr val="000000"/>
                </a:solidFill>
                <a:latin typeface="+mn-lt"/>
              </a:rPr>
              <a:t>2</a:t>
            </a:r>
            <a:endParaRPr lang="cs-CZ" sz="2400" dirty="0">
              <a:latin typeface="+mn-lt"/>
            </a:endParaRPr>
          </a:p>
        </p:txBody>
      </p:sp>
      <p:pic>
        <p:nvPicPr>
          <p:cNvPr id="6162" name="Picture 18" descr="hexafluoroaluminate | AlF6 | ChemSpider">
            <a:extLst>
              <a:ext uri="{FF2B5EF4-FFF2-40B4-BE49-F238E27FC236}">
                <a16:creationId xmlns:a16="http://schemas.microsoft.com/office/drawing/2014/main" id="{BABE19C2-3DFC-AA63-BD96-23B3D917A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04" y="5200773"/>
            <a:ext cx="1328558" cy="13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5C46AC9-E435-2BC2-DAE9-C8D1D5A12A84}"/>
              </a:ext>
            </a:extLst>
          </p:cNvPr>
          <p:cNvSpPr txBox="1"/>
          <p:nvPr/>
        </p:nvSpPr>
        <p:spPr>
          <a:xfrm>
            <a:off x="7541097" y="5950192"/>
            <a:ext cx="1047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i="1" dirty="0">
                <a:solidFill>
                  <a:srgbClr val="000000"/>
                </a:solidFill>
              </a:rPr>
              <a:t>AlF</a:t>
            </a:r>
            <a:r>
              <a:rPr lang="cs-CZ" altLang="cs-CZ" sz="2400" b="1" i="1" baseline="-25000" dirty="0">
                <a:solidFill>
                  <a:srgbClr val="000000"/>
                </a:solidFill>
              </a:rPr>
              <a:t>6</a:t>
            </a:r>
            <a:r>
              <a:rPr lang="cs-CZ" altLang="cs-CZ" sz="2400" b="1" i="1" baseline="30000" dirty="0">
                <a:solidFill>
                  <a:srgbClr val="000000"/>
                </a:solidFill>
              </a:rPr>
              <a:t>3-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54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233F8C-CCEB-4E6A-802B-A51D9B93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62" y="3149514"/>
            <a:ext cx="4211847" cy="11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A2208B-363B-457C-BB61-F2165564E1B8}"/>
              </a:ext>
            </a:extLst>
          </p:cNvPr>
          <p:cNvSpPr txBox="1"/>
          <p:nvPr/>
        </p:nvSpPr>
        <p:spPr>
          <a:xfrm>
            <a:off x="226031" y="154093"/>
            <a:ext cx="8655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n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n-lt"/>
              </a:rPr>
              <a:t>ové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 pravidlo</a:t>
            </a:r>
            <a:endParaRPr lang="cs-CZ" sz="20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FEE08-42EC-4D7B-8712-1F7E44B1E467}"/>
              </a:ext>
            </a:extLst>
          </p:cNvPr>
          <p:cNvSpPr txBox="1"/>
          <p:nvPr/>
        </p:nvSpPr>
        <p:spPr>
          <a:xfrm>
            <a:off x="196060" y="597855"/>
            <a:ext cx="8856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Atom</a:t>
            </a:r>
            <a:r>
              <a:rPr lang="cs-CZ" sz="2000" dirty="0">
                <a:solidFill>
                  <a:srgbClr val="34495E"/>
                </a:solidFill>
                <a:latin typeface="+mn-lt"/>
              </a:rPr>
              <a:t>y se stávají stabilními doplněním oktetu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buď přenosem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 z jednoho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atom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u na druhý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(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přijetím nebo ztrátou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)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nebo jejich sdílením mezi atomy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endParaRPr lang="cs-CZ" sz="2000" b="0" i="0" dirty="0">
              <a:solidFill>
                <a:srgbClr val="34495E"/>
              </a:solidFill>
              <a:effectLst/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D948B5-9B7A-40C2-9CF1-E56C55F4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31114"/>
            <a:ext cx="930078" cy="4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0AD061A-5AFC-496C-8C4A-FD59F228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29" y="5198687"/>
            <a:ext cx="5402768" cy="13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480B219-78C0-401F-81EA-4AE33B69A8CC}"/>
              </a:ext>
            </a:extLst>
          </p:cNvPr>
          <p:cNvSpPr txBox="1"/>
          <p:nvPr/>
        </p:nvSpPr>
        <p:spPr>
          <a:xfrm>
            <a:off x="264929" y="4347750"/>
            <a:ext cx="881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2.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Centrální atomy z prvků 3.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a vyšších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period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, které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mají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d orbital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y,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mohou mít více než 8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Např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: PF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H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SO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 a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řada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oordina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č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ích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sloučenin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12A21A-5D9B-49CA-B239-57605BD42C32}"/>
              </a:ext>
            </a:extLst>
          </p:cNvPr>
          <p:cNvSpPr txBox="1"/>
          <p:nvPr/>
        </p:nvSpPr>
        <p:spPr>
          <a:xfrm>
            <a:off x="223008" y="203271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34495E"/>
                </a:solidFill>
                <a:effectLst/>
                <a:latin typeface="+mn-lt"/>
              </a:rPr>
              <a:t>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mezení 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n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n-lt"/>
              </a:rPr>
              <a:t>ového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 pravidla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03C6E8-C6E9-4BFE-BDC7-37D77202E699}"/>
              </a:ext>
            </a:extLst>
          </p:cNvPr>
          <p:cNvSpPr txBox="1"/>
          <p:nvPr/>
        </p:nvSpPr>
        <p:spPr>
          <a:xfrm>
            <a:off x="134712" y="2472437"/>
            <a:ext cx="8639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1.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některých sloučenin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j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e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počet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obklopujících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centr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atom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menší než 8, zejména prvky s méně než 4 valenčními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dirty="0">
                <a:solidFill>
                  <a:srgbClr val="34495E"/>
                </a:solidFill>
                <a:latin typeface="+mn-lt"/>
              </a:rPr>
              <a:t>y, např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LiCl, BeH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 a BCl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3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Prvky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Li, Be a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B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mají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1, 2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resp.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3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ční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trony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18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culty.concordia.ca/bird/c241/images/no3--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5994"/>
            <a:ext cx="5715360" cy="24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faculty.concordia.ca/bird/c241/images/clf3-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6144"/>
            <a:ext cx="5960160" cy="21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06352"/>
            <a:ext cx="2907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Splňuje oktetové pravidlo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874" y="3241200"/>
            <a:ext cx="3186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Nesplňuje oktetové pravidlo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EE122C-477B-4DDF-8E8F-CB985729231B}"/>
              </a:ext>
            </a:extLst>
          </p:cNvPr>
          <p:cNvSpPr txBox="1"/>
          <p:nvPr/>
        </p:nvSpPr>
        <p:spPr>
          <a:xfrm>
            <a:off x="251520" y="581501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Elektrony se pouze </a:t>
            </a:r>
            <a:r>
              <a:rPr lang="cs-CZ" sz="1600" u="sng" dirty="0"/>
              <a:t>přerozdělí</a:t>
            </a:r>
            <a:r>
              <a:rPr lang="cs-CZ" sz="1600" dirty="0"/>
              <a:t> mezi s, p a d orbitaly. Maximální počet vazebných párů vycházejících z centrálního atomu je roven počtu jeho valenčních elektronů (tj. číslu A skupiny v periodické tabulce)</a:t>
            </a:r>
          </a:p>
        </p:txBody>
      </p:sp>
    </p:spTree>
    <p:extLst>
      <p:ext uri="{BB962C8B-B14F-4D97-AF65-F5344CB8AC3E}">
        <p14:creationId xmlns:p14="http://schemas.microsoft.com/office/powerpoint/2010/main" val="299234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59632" y="223946"/>
            <a:ext cx="6189120" cy="720080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00" b="1" dirty="0"/>
              <a:t>Počet valenčních elektronů </a:t>
            </a:r>
            <a:endParaRPr lang="en-GB" altLang="cs-CZ" sz="32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5209"/>
            <a:ext cx="7416824" cy="52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932040" y="3707716"/>
            <a:ext cx="2016224" cy="13421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432361-8F44-4DED-920D-9A41B6109EED}"/>
              </a:ext>
            </a:extLst>
          </p:cNvPr>
          <p:cNvSpPr/>
          <p:nvPr/>
        </p:nvSpPr>
        <p:spPr>
          <a:xfrm>
            <a:off x="7092280" y="4581128"/>
            <a:ext cx="576064" cy="4687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0BAA17-6833-4576-90A8-7CE9E831C0F2}"/>
              </a:ext>
            </a:extLst>
          </p:cNvPr>
          <p:cNvSpPr/>
          <p:nvPr/>
        </p:nvSpPr>
        <p:spPr>
          <a:xfrm>
            <a:off x="1979712" y="2852936"/>
            <a:ext cx="2088232" cy="316835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5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FA2208B-363B-457C-BB61-F2165564E1B8}"/>
              </a:ext>
            </a:extLst>
          </p:cNvPr>
          <p:cNvSpPr txBox="1"/>
          <p:nvPr/>
        </p:nvSpPr>
        <p:spPr>
          <a:xfrm>
            <a:off x="226031" y="154093"/>
            <a:ext cx="8655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+mj-lt"/>
              </a:rPr>
              <a:t>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j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j-lt"/>
              </a:rPr>
              <a:t>ové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j-lt"/>
              </a:rPr>
              <a:t> pravidlo</a:t>
            </a:r>
            <a:endParaRPr lang="cs-CZ" sz="2000" b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FEE08-42EC-4D7B-8712-1F7E44B1E467}"/>
              </a:ext>
            </a:extLst>
          </p:cNvPr>
          <p:cNvSpPr txBox="1"/>
          <p:nvPr/>
        </p:nvSpPr>
        <p:spPr>
          <a:xfrm>
            <a:off x="194764" y="815692"/>
            <a:ext cx="8655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  <a:latin typeface="+mn-lt"/>
              </a:rPr>
              <a:t>   </a:t>
            </a:r>
            <a:r>
              <a:rPr lang="en-US" sz="2000" b="0" i="0" dirty="0">
                <a:effectLst/>
                <a:latin typeface="+mn-lt"/>
              </a:rPr>
              <a:t>3. </a:t>
            </a:r>
            <a:r>
              <a:rPr lang="cs-CZ" sz="2000" b="0" i="0" dirty="0">
                <a:effectLst/>
                <a:latin typeface="+mn-lt"/>
              </a:rPr>
              <a:t>U molekul s lichým počtem</a:t>
            </a:r>
            <a:r>
              <a:rPr lang="en-US" sz="2000" b="0" i="0" dirty="0">
                <a:effectLst/>
                <a:latin typeface="+mn-lt"/>
              </a:rPr>
              <a:t> </a:t>
            </a:r>
            <a:r>
              <a:rPr lang="cs-CZ" sz="2000" b="0" i="0" dirty="0">
                <a:effectLst/>
                <a:latin typeface="+mn-lt"/>
              </a:rPr>
              <a:t>elektronů</a:t>
            </a:r>
            <a:r>
              <a:rPr lang="en-US" sz="2000" b="0" i="0" dirty="0">
                <a:effectLst/>
                <a:latin typeface="+mn-lt"/>
              </a:rPr>
              <a:t> of </a:t>
            </a:r>
            <a:r>
              <a:rPr lang="en-US" sz="2000" b="0" i="0" dirty="0" err="1">
                <a:effectLst/>
                <a:latin typeface="+mn-lt"/>
              </a:rPr>
              <a:t>ele</a:t>
            </a:r>
            <a:r>
              <a:rPr lang="cs-CZ" sz="2000" b="0" i="0" dirty="0">
                <a:effectLst/>
                <a:latin typeface="+mn-lt"/>
              </a:rPr>
              <a:t>k</a:t>
            </a:r>
            <a:r>
              <a:rPr lang="en-US" sz="2000" b="0" i="0" dirty="0" err="1">
                <a:effectLst/>
                <a:latin typeface="+mn-lt"/>
              </a:rPr>
              <a:t>tron</a:t>
            </a:r>
            <a:r>
              <a:rPr lang="cs-CZ" sz="2000" b="0" i="0" dirty="0">
                <a:effectLst/>
                <a:latin typeface="+mn-lt"/>
              </a:rPr>
              <a:t>ů není </a:t>
            </a:r>
            <a:r>
              <a:rPr lang="en-US" sz="2000" b="0" i="0" dirty="0">
                <a:effectLst/>
                <a:latin typeface="+mn-lt"/>
              </a:rPr>
              <a:t>o</a:t>
            </a:r>
            <a:r>
              <a:rPr lang="cs-CZ" sz="2000" b="0" i="0" dirty="0">
                <a:effectLst/>
                <a:latin typeface="+mn-lt"/>
              </a:rPr>
              <a:t>k</a:t>
            </a:r>
            <a:r>
              <a:rPr lang="en-US" sz="2000" b="0" i="0" dirty="0" err="1">
                <a:effectLst/>
                <a:latin typeface="+mn-lt"/>
              </a:rPr>
              <a:t>tet</a:t>
            </a:r>
            <a:r>
              <a:rPr lang="cs-CZ" sz="2000" b="0" i="0" dirty="0" err="1">
                <a:effectLst/>
                <a:latin typeface="+mn-lt"/>
              </a:rPr>
              <a:t>ové</a:t>
            </a:r>
            <a:r>
              <a:rPr lang="cs-CZ" sz="2000" b="0" i="0" dirty="0">
                <a:effectLst/>
                <a:latin typeface="+mn-lt"/>
              </a:rPr>
              <a:t> pravidlo splněno</a:t>
            </a:r>
            <a:r>
              <a:rPr lang="en-US" sz="2000" b="0" i="0" dirty="0">
                <a:effectLst/>
                <a:latin typeface="+mn-lt"/>
              </a:rPr>
              <a:t> </a:t>
            </a:r>
            <a:r>
              <a:rPr lang="cs-CZ" sz="2000" b="0" i="0" dirty="0">
                <a:effectLst/>
                <a:latin typeface="+mn-lt"/>
              </a:rPr>
              <a:t>pro všechny atomy. Např. </a:t>
            </a:r>
            <a:r>
              <a:rPr lang="en-US" sz="2000" b="0" i="0" dirty="0">
                <a:effectLst/>
                <a:latin typeface="+mn-lt"/>
              </a:rPr>
              <a:t>NO, </a:t>
            </a:r>
            <a:r>
              <a:rPr lang="cs-CZ" sz="2000" b="0" i="0" dirty="0">
                <a:effectLst/>
                <a:latin typeface="+mn-lt"/>
              </a:rPr>
              <a:t>NO</a:t>
            </a:r>
            <a:r>
              <a:rPr lang="cs-CZ" sz="2000" b="0" i="0" baseline="-25000" dirty="0">
                <a:effectLst/>
                <a:latin typeface="+mn-lt"/>
              </a:rPr>
              <a:t>2</a:t>
            </a:r>
            <a:r>
              <a:rPr lang="cs-CZ" sz="2000" b="0" i="0" dirty="0">
                <a:effectLst/>
                <a:latin typeface="+mn-lt"/>
              </a:rPr>
              <a:t>, ClO</a:t>
            </a:r>
            <a:r>
              <a:rPr lang="cs-CZ" sz="2000" b="0" i="0" baseline="-25000" dirty="0">
                <a:effectLst/>
                <a:latin typeface="+mn-lt"/>
              </a:rPr>
              <a:t>2</a:t>
            </a:r>
            <a:r>
              <a:rPr lang="cs-CZ" sz="2000" b="0" i="0" dirty="0">
                <a:effectLst/>
                <a:latin typeface="+mn-lt"/>
              </a:rPr>
              <a:t>, </a:t>
            </a:r>
            <a:r>
              <a:rPr lang="en-US" sz="2000" b="0" i="0" dirty="0">
                <a:effectLst/>
                <a:latin typeface="+mn-lt"/>
              </a:rPr>
              <a:t>. </a:t>
            </a:r>
            <a:endParaRPr lang="cs-CZ" sz="2000" b="0" i="0" dirty="0">
              <a:effectLst/>
              <a:latin typeface="+mn-lt"/>
            </a:endParaRPr>
          </a:p>
        </p:txBody>
      </p:sp>
      <p:pic>
        <p:nvPicPr>
          <p:cNvPr id="2054" name="Picture 6" descr="Exceptions to the Octet Rule | Chemistry for Non-Majors">
            <a:extLst>
              <a:ext uri="{FF2B5EF4-FFF2-40B4-BE49-F238E27FC236}">
                <a16:creationId xmlns:a16="http://schemas.microsoft.com/office/drawing/2014/main" id="{06B077BA-291B-4915-8522-A60C3D9A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3" y="2983329"/>
            <a:ext cx="142303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organic chemistry - Are any bonds broken when NO2 ...">
            <a:extLst>
              <a:ext uri="{FF2B5EF4-FFF2-40B4-BE49-F238E27FC236}">
                <a16:creationId xmlns:a16="http://schemas.microsoft.com/office/drawing/2014/main" id="{FCB67F5A-8516-44BD-AD66-D1301612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5067"/>
            <a:ext cx="4690546" cy="11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7E9B33-9EFE-48D3-83E3-F38FF152B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2050208"/>
            <a:ext cx="1725043" cy="7078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EC9E2F-D6C1-4F3F-BB85-3F71BA273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4282716"/>
            <a:ext cx="2016224" cy="916465"/>
          </a:xfrm>
          <a:prstGeom prst="rect">
            <a:avLst/>
          </a:prstGeom>
        </p:spPr>
      </p:pic>
      <p:pic>
        <p:nvPicPr>
          <p:cNvPr id="2058" name="Picture 10" descr="Category:Chlorine dioxide - Wikimedia Commons">
            <a:extLst>
              <a:ext uri="{FF2B5EF4-FFF2-40B4-BE49-F238E27FC236}">
                <a16:creationId xmlns:a16="http://schemas.microsoft.com/office/drawing/2014/main" id="{648A8E28-452F-47B9-B705-E02AA93F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7" y="4099907"/>
            <a:ext cx="1569584" cy="8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CB46BB-8EE4-4ED5-B352-27218A65A6BF}"/>
              </a:ext>
            </a:extLst>
          </p:cNvPr>
          <p:cNvSpPr txBox="1"/>
          <p:nvPr/>
        </p:nvSpPr>
        <p:spPr>
          <a:xfrm>
            <a:off x="244011" y="5517232"/>
            <a:ext cx="8655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/>
              <a:t>V případě lichého počtu valenčních elektronů se nespárovaný elektron se označuje tečkou u atomu, ke kterému patří. Molekula je volným </a:t>
            </a:r>
            <a:r>
              <a:rPr lang="cs-CZ" sz="1800" u="sng" dirty="0"/>
              <a:t>radikálem</a:t>
            </a:r>
            <a:r>
              <a:rPr lang="cs-CZ" sz="1800" dirty="0"/>
              <a:t> a má paramagnetické vlastnosti.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01EFFDAD-3AD1-4046-924B-916339FF6907}"/>
              </a:ext>
            </a:extLst>
          </p:cNvPr>
          <p:cNvSpPr/>
          <p:nvPr/>
        </p:nvSpPr>
        <p:spPr>
          <a:xfrm>
            <a:off x="5436096" y="3212976"/>
            <a:ext cx="45719" cy="80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04ACA1-6ADC-48D3-9962-680F71772A06}"/>
              </a:ext>
            </a:extLst>
          </p:cNvPr>
          <p:cNvSpPr txBox="1"/>
          <p:nvPr/>
        </p:nvSpPr>
        <p:spPr>
          <a:xfrm>
            <a:off x="5528046" y="343031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 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AAA737-20CF-40BE-AA5F-A6EAA1468DA9}"/>
              </a:ext>
            </a:extLst>
          </p:cNvPr>
          <p:cNvSpPr txBox="1"/>
          <p:nvPr/>
        </p:nvSpPr>
        <p:spPr>
          <a:xfrm>
            <a:off x="6156176" y="442754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dusitan</a:t>
            </a:r>
          </a:p>
        </p:txBody>
      </p:sp>
    </p:spTree>
    <p:extLst>
      <p:ext uri="{BB962C8B-B14F-4D97-AF65-F5344CB8AC3E}">
        <p14:creationId xmlns:p14="http://schemas.microsoft.com/office/powerpoint/2010/main" val="11665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C0774DA-CB7D-4131-93F8-225D8DFE9CC8}"/>
              </a:ext>
            </a:extLst>
          </p:cNvPr>
          <p:cNvSpPr txBox="1"/>
          <p:nvPr/>
        </p:nvSpPr>
        <p:spPr>
          <a:xfrm>
            <a:off x="92468" y="319977"/>
            <a:ext cx="849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není splněno oktetové pravidlo: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OF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BCl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PCl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000" b="1" i="1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7286AE1-BB69-4649-AAD6-F0A84825C710}"/>
              </a:ext>
            </a:extLst>
          </p:cNvPr>
          <p:cNvSpPr txBox="1"/>
          <p:nvPr/>
        </p:nvSpPr>
        <p:spPr>
          <a:xfrm>
            <a:off x="184935" y="1961241"/>
            <a:ext cx="8733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není splněno oktetové pravidlo: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PCl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NO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NO, BF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 , H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S,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6</a:t>
            </a:r>
            <a:endParaRPr lang="cs-CZ" sz="2000" b="1" i="1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C2C041-98C3-4750-8541-43822212F8F7}"/>
              </a:ext>
            </a:extLst>
          </p:cNvPr>
          <p:cNvSpPr txBox="1"/>
          <p:nvPr/>
        </p:nvSpPr>
        <p:spPr>
          <a:xfrm>
            <a:off x="190072" y="3865708"/>
            <a:ext cx="8763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s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íry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není splněno oktetové pravidlo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: 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.</a:t>
            </a:r>
            <a:endParaRPr lang="cs-CZ" sz="2000" b="1" i="1" dirty="0">
              <a:latin typeface="+mn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19BF658-5C35-4496-AE6A-02A35CD4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5548891"/>
            <a:ext cx="8681005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Který z uvedených atomů bude vždy splňovat  oktet pravidlo: S, C, P, Br?     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     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5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CCC3C7A-D6D5-4B54-9FCC-6D506A828AF1}"/>
              </a:ext>
            </a:extLst>
          </p:cNvPr>
          <p:cNvSpPr txBox="1"/>
          <p:nvPr/>
        </p:nvSpPr>
        <p:spPr>
          <a:xfrm>
            <a:off x="184935" y="215757"/>
            <a:ext cx="87433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1. 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č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ete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zda je </a:t>
            </a:r>
            <a:r>
              <a:rPr lang="cs-CZ" sz="2000" b="0" i="0" u="sng" dirty="0">
                <a:solidFill>
                  <a:srgbClr val="000000"/>
                </a:solidFill>
                <a:effectLst/>
              </a:rPr>
              <a:t>sloučenina k</a:t>
            </a:r>
            <a:r>
              <a:rPr lang="en-US" sz="2000" b="0" i="0" u="sng" dirty="0" err="1">
                <a:solidFill>
                  <a:srgbClr val="000000"/>
                </a:solidFill>
                <a:effectLst/>
              </a:rPr>
              <a:t>ovalent</a:t>
            </a:r>
            <a:r>
              <a:rPr lang="cs-CZ" sz="2000" b="0" i="0" u="sng" dirty="0">
                <a:solidFill>
                  <a:srgbClr val="000000"/>
                </a:solidFill>
                <a:effectLst/>
              </a:rPr>
              <a:t>ní nebo</a:t>
            </a:r>
            <a:r>
              <a:rPr lang="en-US" sz="2000" b="0" i="0" u="sng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u="sng" dirty="0" err="1">
                <a:solidFill>
                  <a:srgbClr val="000000"/>
                </a:solidFill>
                <a:effectLst/>
              </a:rPr>
              <a:t>tová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ovalent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určuje se vzorec celé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mole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ul</a:t>
            </a:r>
            <a:r>
              <a:rPr lang="cs-CZ" sz="2000" dirty="0">
                <a:solidFill>
                  <a:srgbClr val="000000"/>
                </a:solidFill>
              </a:rPr>
              <a:t>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 </a:t>
            </a:r>
            <a:r>
              <a:rPr lang="cs-CZ" sz="2000" b="0" i="0" u="sng" dirty="0">
                <a:solidFill>
                  <a:srgbClr val="000000"/>
                </a:solidFill>
                <a:effectLst/>
              </a:rPr>
              <a:t>iontová, určuje se vzorec každého iontu zvlášť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Sloučeniny kovů s nízkou a nekovů s vysokou hodnotou elektronegativity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(ΔEN &gt; 1.6)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jsou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tové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 stejně jako sloučeniny kovů s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polyatomickými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anionty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monoatom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ických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tů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jejich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ová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onfigura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repre</a:t>
            </a:r>
            <a:r>
              <a:rPr lang="cs-CZ" sz="2000" dirty="0">
                <a:solidFill>
                  <a:srgbClr val="000000"/>
                </a:solidFill>
              </a:rPr>
              <a:t>z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ent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uje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správnou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sloučenin obsahujících komplexní ionty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musíte nejprve odlišit vzorce kationtu a aniontu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4" name="Picture 2" descr="alt">
            <a:extLst>
              <a:ext uri="{FF2B5EF4-FFF2-40B4-BE49-F238E27FC236}">
                <a16:creationId xmlns:a16="http://schemas.microsoft.com/office/drawing/2014/main" id="{9E9B2D33-87D6-4565-8292-F68A54F8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128792" cy="36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35866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8971</TotalTime>
  <Words>2455</Words>
  <Application>Microsoft Office PowerPoint</Application>
  <PresentationFormat>Předvádění na obrazovce (4:3)</PresentationFormat>
  <Paragraphs>151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Arial</vt:lpstr>
      <vt:lpstr>Calibri</vt:lpstr>
      <vt:lpstr>Roboto</vt:lpstr>
      <vt:lpstr>Source Sans Pro</vt:lpstr>
      <vt:lpstr>Times New Roman</vt:lpstr>
      <vt:lpstr>ubuntu</vt:lpstr>
      <vt:lpstr>Výchozí návrh</vt:lpstr>
      <vt:lpstr>Lewisovy vzorce</vt:lpstr>
      <vt:lpstr>Prezentace aplikace PowerPoint</vt:lpstr>
      <vt:lpstr>Počet valenčních elektronů </vt:lpstr>
      <vt:lpstr>Prezentace aplikace PowerPoint</vt:lpstr>
      <vt:lpstr>Prezentace aplikace PowerPoint</vt:lpstr>
      <vt:lpstr>Počet valenčních elektronů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Lubomir Prokes</cp:lastModifiedBy>
  <cp:revision>228</cp:revision>
  <cp:lastPrinted>2021-03-29T18:44:29Z</cp:lastPrinted>
  <dcterms:created xsi:type="dcterms:W3CDTF">2009-10-04T22:25:50Z</dcterms:created>
  <dcterms:modified xsi:type="dcterms:W3CDTF">2023-03-27T15:27:15Z</dcterms:modified>
</cp:coreProperties>
</file>