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0"/>
  </p:notesMasterIdLst>
  <p:sldIdLst>
    <p:sldId id="256" r:id="rId2"/>
    <p:sldId id="476" r:id="rId3"/>
    <p:sldId id="257" r:id="rId4"/>
    <p:sldId id="274" r:id="rId5"/>
    <p:sldId id="258" r:id="rId6"/>
    <p:sldId id="276" r:id="rId7"/>
    <p:sldId id="332" r:id="rId8"/>
    <p:sldId id="259" r:id="rId9"/>
    <p:sldId id="412" r:id="rId10"/>
    <p:sldId id="275" r:id="rId11"/>
    <p:sldId id="471" r:id="rId12"/>
    <p:sldId id="271" r:id="rId13"/>
    <p:sldId id="272" r:id="rId14"/>
    <p:sldId id="466" r:id="rId15"/>
    <p:sldId id="273" r:id="rId16"/>
    <p:sldId id="463" r:id="rId17"/>
    <p:sldId id="464" r:id="rId18"/>
    <p:sldId id="465" r:id="rId19"/>
    <p:sldId id="277" r:id="rId20"/>
    <p:sldId id="472" r:id="rId21"/>
    <p:sldId id="468" r:id="rId22"/>
    <p:sldId id="278" r:id="rId23"/>
    <p:sldId id="279" r:id="rId24"/>
    <p:sldId id="469" r:id="rId25"/>
    <p:sldId id="280" r:id="rId26"/>
    <p:sldId id="260" r:id="rId27"/>
    <p:sldId id="474" r:id="rId28"/>
    <p:sldId id="47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32A6-CAEC-4E2D-ABB3-B1DDED9AA83B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8962A-C7FB-4D30-B7A2-69B9AC28D8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05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962A-C7FB-4D30-B7A2-69B9AC28D80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07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8962A-C7FB-4D30-B7A2-69B9AC28D80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55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59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05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1B8953-E337-4BA8-82EE-783FF1B09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C18DC0-98CC-4ADB-B23C-B7125BE61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DFB8471-BB97-422E-AC3E-832DECDDB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5F8A9-4B8F-45AB-8C01-4BD3995DBB54}" type="slidenum">
              <a:rPr lang="tr-TR" altLang="cs-CZ"/>
              <a:pPr/>
              <a:t>‹#›</a:t>
            </a:fld>
            <a:endParaRPr lang="tr-TR" altLang="cs-CZ"/>
          </a:p>
        </p:txBody>
      </p:sp>
    </p:spTree>
    <p:extLst>
      <p:ext uri="{BB962C8B-B14F-4D97-AF65-F5344CB8AC3E}">
        <p14:creationId xmlns:p14="http://schemas.microsoft.com/office/powerpoint/2010/main" val="370978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7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4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1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45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9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0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09AF-4C23-451E-B59E-A43DD1B26D84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C98A-6CEA-442E-8BCD-422812F447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gif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BBB2F918-E6D9-8F47-667F-D5FEA04AB694}"/>
              </a:ext>
            </a:extLst>
          </p:cNvPr>
          <p:cNvSpPr txBox="1"/>
          <p:nvPr/>
        </p:nvSpPr>
        <p:spPr>
          <a:xfrm>
            <a:off x="1295649" y="1232684"/>
            <a:ext cx="1181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CN</a:t>
            </a:r>
            <a:r>
              <a:rPr kumimoji="0" lang="en-US" altLang="cs-CZ" sz="24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-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647BA56-1855-994D-CE21-A17096BC33B2}"/>
              </a:ext>
            </a:extLst>
          </p:cNvPr>
          <p:cNvSpPr txBox="1"/>
          <p:nvPr/>
        </p:nvSpPr>
        <p:spPr>
          <a:xfrm>
            <a:off x="2277843" y="3192514"/>
            <a:ext cx="757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  <a:latin typeface="+mn-lt"/>
              </a:rPr>
              <a:t>O</a:t>
            </a:r>
            <a:r>
              <a:rPr lang="cs-CZ" altLang="cs-CZ" sz="2400" b="1" i="1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1EE6019-7773-196D-B7AF-DE5A74127E4D}"/>
              </a:ext>
            </a:extLst>
          </p:cNvPr>
          <p:cNvSpPr txBox="1"/>
          <p:nvPr/>
        </p:nvSpPr>
        <p:spPr>
          <a:xfrm>
            <a:off x="6893407" y="3147152"/>
            <a:ext cx="965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</a:rPr>
              <a:t>N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400" b="1" i="1" baseline="30000" dirty="0">
                <a:solidFill>
                  <a:srgbClr val="000000"/>
                </a:solidFill>
              </a:rPr>
              <a:t>-</a:t>
            </a:r>
            <a:r>
              <a:rPr lang="cs-CZ" altLang="cs-CZ" sz="2400" b="1" i="1" dirty="0">
                <a:solidFill>
                  <a:srgbClr val="000000"/>
                </a:solidFill>
              </a:rPr>
              <a:t> </a:t>
            </a:r>
            <a:endParaRPr lang="cs-CZ" sz="2400" dirty="0"/>
          </a:p>
        </p:txBody>
      </p:sp>
      <p:pic>
        <p:nvPicPr>
          <p:cNvPr id="1026" name="Picture 2" descr="Lewis Dot Structure For Carbon Monoxide - slide share">
            <a:extLst>
              <a:ext uri="{FF2B5EF4-FFF2-40B4-BE49-F238E27FC236}">
                <a16:creationId xmlns:a16="http://schemas.microsoft.com/office/drawing/2014/main" id="{F6EAF86A-0F63-7E13-444C-68EE3FA60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12" y="171471"/>
            <a:ext cx="4768963" cy="7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>
            <a:extLst>
              <a:ext uri="{FF2B5EF4-FFF2-40B4-BE49-F238E27FC236}">
                <a16:creationId xmlns:a16="http://schemas.microsoft.com/office/drawing/2014/main" id="{5BD6981B-4D98-0B7B-AE00-686C810A425B}"/>
              </a:ext>
            </a:extLst>
          </p:cNvPr>
          <p:cNvGrpSpPr/>
          <p:nvPr/>
        </p:nvGrpSpPr>
        <p:grpSpPr>
          <a:xfrm>
            <a:off x="3035242" y="1176112"/>
            <a:ext cx="3568814" cy="710712"/>
            <a:chOff x="2279537" y="1513846"/>
            <a:chExt cx="3568814" cy="710712"/>
          </a:xfrm>
        </p:grpSpPr>
        <p:pic>
          <p:nvPicPr>
            <p:cNvPr id="1028" name="Picture 4" descr="Draw a Lewis structure for the cyanide ion, including lone pairs and ...">
              <a:extLst>
                <a:ext uri="{FF2B5EF4-FFF2-40B4-BE49-F238E27FC236}">
                  <a16:creationId xmlns:a16="http://schemas.microsoft.com/office/drawing/2014/main" id="{312A3F79-0437-CCC4-9179-ADFD38E04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537" y="1513846"/>
              <a:ext cx="1238251" cy="710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9D00ECE7-9C6A-B57E-92B6-7EF04CCB9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4409" y="1681471"/>
              <a:ext cx="1433942" cy="468421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717D7947-3042-EE73-4E7D-F887ED805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9273" y="1709750"/>
              <a:ext cx="1010232" cy="411864"/>
            </a:xfrm>
            <a:prstGeom prst="rect">
              <a:avLst/>
            </a:prstGeom>
          </p:spPr>
        </p:pic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FBD4D3A-7B19-21E9-CD57-9103CDE962C3}"/>
              </a:ext>
            </a:extLst>
          </p:cNvPr>
          <p:cNvSpPr txBox="1"/>
          <p:nvPr/>
        </p:nvSpPr>
        <p:spPr>
          <a:xfrm>
            <a:off x="1376609" y="409899"/>
            <a:ext cx="1039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</a:t>
            </a:r>
            <a:r>
              <a:rPr kumimoji="0" lang="en-US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  <p:pic>
        <p:nvPicPr>
          <p:cNvPr id="1032" name="Picture 8" descr="Solved: 1. Which Of The Four Resonance Structures For Ozon... | Chegg.com">
            <a:extLst>
              <a:ext uri="{FF2B5EF4-FFF2-40B4-BE49-F238E27FC236}">
                <a16:creationId xmlns:a16="http://schemas.microsoft.com/office/drawing/2014/main" id="{91A96EBF-162F-4422-E7F4-E643FF9C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8" y="3615822"/>
            <a:ext cx="4474431" cy="30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lved 1) In the oxalate ion (C2O | Chegg.com">
            <a:extLst>
              <a:ext uri="{FF2B5EF4-FFF2-40B4-BE49-F238E27FC236}">
                <a16:creationId xmlns:a16="http://schemas.microsoft.com/office/drawing/2014/main" id="{E67233C0-5F92-6AB8-203A-26E24894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27" y="3586399"/>
            <a:ext cx="4009746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lecular Structure - Dinitrogen monoxide">
            <a:extLst>
              <a:ext uri="{FF2B5EF4-FFF2-40B4-BE49-F238E27FC236}">
                <a16:creationId xmlns:a16="http://schemas.microsoft.com/office/drawing/2014/main" id="{D69468C1-306C-EAA6-22C9-D2F3BC48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10" y="5984309"/>
            <a:ext cx="3546494" cy="6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399BB8B-2947-29A7-9323-94B314BDAF01}"/>
              </a:ext>
            </a:extLst>
          </p:cNvPr>
          <p:cNvSpPr txBox="1"/>
          <p:nvPr/>
        </p:nvSpPr>
        <p:spPr>
          <a:xfrm>
            <a:off x="6734457" y="5597752"/>
            <a:ext cx="1039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</a:t>
            </a:r>
            <a:r>
              <a:rPr kumimoji="0" lang="en-US" altLang="cs-CZ" sz="24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en-US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0464CFD-838B-DFA0-6E28-E633D73F35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5163" y="1939070"/>
            <a:ext cx="2541922" cy="81391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CF340486-691F-9ACE-C42A-382AE12D45D4}"/>
              </a:ext>
            </a:extLst>
          </p:cNvPr>
          <p:cNvSpPr txBox="1"/>
          <p:nvPr/>
        </p:nvSpPr>
        <p:spPr>
          <a:xfrm>
            <a:off x="1285653" y="2125767"/>
            <a:ext cx="1039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83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6" grpId="0"/>
      <p:bldP spid="17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A5C708F-4285-423A-BCB6-FC2E47810EAD}"/>
              </a:ext>
            </a:extLst>
          </p:cNvPr>
          <p:cNvSpPr txBox="1"/>
          <p:nvPr/>
        </p:nvSpPr>
        <p:spPr>
          <a:xfrm>
            <a:off x="164386" y="258901"/>
            <a:ext cx="8815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solidFill>
                  <a:srgbClr val="444444"/>
                </a:solidFill>
                <a:effectLst/>
              </a:rPr>
              <a:t>4:</a:t>
            </a:r>
            <a:r>
              <a:rPr lang="cs-CZ" sz="2000" b="1" i="1" u="none" strike="noStrike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dirty="0"/>
              <a:t>Násobná vazba se chová ve VSEPR jako jeden</a:t>
            </a:r>
            <a:r>
              <a:rPr lang="en-US" sz="2000" dirty="0"/>
              <a:t> </a:t>
            </a:r>
            <a:r>
              <a:rPr lang="cs-CZ" sz="2000" dirty="0"/>
              <a:t>vazebný elektronový pár. Dva elektronové páry dvojné vazby však zaujímají větší prostor než jeden elektronový pár jednoduché vazby.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Vazebné úhly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zahrnující násobné vazby jsou tak obecně větší než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t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y zahrnující pouze jednoduché vazby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. </a:t>
            </a:r>
            <a:r>
              <a:rPr lang="cs-CZ" sz="2000" b="0" dirty="0">
                <a:effectLst/>
              </a:rPr>
              <a:t>Na druhou stranu, násobné vazby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nemají vliv na geometrii molekul</a:t>
            </a:r>
            <a:r>
              <a:rPr lang="en-US" sz="2000" b="0" dirty="0">
                <a:effectLst/>
              </a:rPr>
              <a:t>.</a:t>
            </a:r>
            <a:endParaRPr lang="cs-CZ" sz="2000" b="0" dirty="0">
              <a:effectLst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en-US" sz="2000" b="0" i="1" dirty="0">
              <a:effectLst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1A53A1-13CD-4870-B0D1-5A054F2DA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62" y="5093587"/>
            <a:ext cx="2305049" cy="150551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4EE68C-771F-49F4-932D-406077ED2EE3}"/>
              </a:ext>
            </a:extLst>
          </p:cNvPr>
          <p:cNvSpPr txBox="1"/>
          <p:nvPr/>
        </p:nvSpPr>
        <p:spPr>
          <a:xfrm>
            <a:off x="275583" y="5635277"/>
            <a:ext cx="6092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b="0" dirty="0">
                <a:solidFill>
                  <a:srgbClr val="444444"/>
                </a:solidFill>
                <a:effectLst/>
              </a:rPr>
              <a:t>Např.</a:t>
            </a:r>
            <a:r>
              <a:rPr lang="en-US" b="0" dirty="0">
                <a:solidFill>
                  <a:srgbClr val="444444"/>
                </a:solidFill>
                <a:effectLst/>
              </a:rPr>
              <a:t> </a:t>
            </a:r>
            <a:r>
              <a:rPr lang="cs-CZ" b="0" dirty="0">
                <a:solidFill>
                  <a:srgbClr val="444444"/>
                </a:solidFill>
                <a:effectLst/>
              </a:rPr>
              <a:t>vazebný úhel</a:t>
            </a:r>
            <a:r>
              <a:rPr lang="en-US" b="0" dirty="0">
                <a:solidFill>
                  <a:srgbClr val="444444"/>
                </a:solidFill>
                <a:effectLst/>
              </a:rPr>
              <a:t> </a:t>
            </a:r>
            <a:r>
              <a:rPr lang="en-US" b="0" dirty="0">
                <a:effectLst/>
              </a:rPr>
              <a:t>H-O-H </a:t>
            </a:r>
            <a:r>
              <a:rPr lang="cs-CZ" b="0" dirty="0">
                <a:effectLst/>
              </a:rPr>
              <a:t>v </a:t>
            </a:r>
            <a:r>
              <a:rPr lang="en-US" b="0" dirty="0">
                <a:effectLst/>
              </a:rPr>
              <a:t>H</a:t>
            </a:r>
            <a:r>
              <a:rPr lang="en-US" b="0" baseline="-25000" dirty="0">
                <a:effectLst/>
              </a:rPr>
              <a:t>2</a:t>
            </a:r>
            <a:r>
              <a:rPr lang="en-US" b="0" dirty="0">
                <a:effectLst/>
              </a:rPr>
              <a:t>O &gt;&gt; </a:t>
            </a:r>
            <a:r>
              <a:rPr lang="cs-CZ" b="0" dirty="0">
                <a:solidFill>
                  <a:srgbClr val="444444"/>
                </a:solidFill>
                <a:effectLst/>
              </a:rPr>
              <a:t>vazebný úhel</a:t>
            </a:r>
            <a:r>
              <a:rPr lang="en-US" b="0" dirty="0">
                <a:solidFill>
                  <a:srgbClr val="444444"/>
                </a:solidFill>
                <a:effectLst/>
              </a:rPr>
              <a:t> </a:t>
            </a:r>
            <a:r>
              <a:rPr lang="en-US" b="0" dirty="0">
                <a:effectLst/>
              </a:rPr>
              <a:t>H-S-H</a:t>
            </a:r>
            <a:r>
              <a:rPr lang="cs-CZ" b="0" dirty="0">
                <a:effectLst/>
              </a:rPr>
              <a:t> v</a:t>
            </a:r>
            <a:r>
              <a:rPr lang="en-US" b="0" dirty="0">
                <a:effectLst/>
              </a:rPr>
              <a:t> H</a:t>
            </a:r>
            <a:r>
              <a:rPr lang="en-US" b="0" baseline="-25000" dirty="0">
                <a:effectLst/>
              </a:rPr>
              <a:t>2</a:t>
            </a:r>
            <a:r>
              <a:rPr lang="en-US" b="0" dirty="0">
                <a:effectLst/>
              </a:rPr>
              <a:t>S.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960FB31-4C51-4BBA-9AF5-01071E102D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9539"/>
            <a:ext cx="6142724" cy="1226309"/>
          </a:xfrm>
          <a:noFill/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D0C3A7E-10DC-4FBC-9DA6-F255E1D4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77" y="3085848"/>
            <a:ext cx="6455988" cy="1202598"/>
          </a:xfrm>
          <a:prstGeom prst="rect">
            <a:avLst/>
          </a:prstGeom>
          <a:noFill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1DB2327-11BE-4F7B-B55D-F07D91CFF02E}"/>
              </a:ext>
            </a:extLst>
          </p:cNvPr>
          <p:cNvSpPr txBox="1"/>
          <p:nvPr/>
        </p:nvSpPr>
        <p:spPr>
          <a:xfrm>
            <a:off x="275582" y="4288446"/>
            <a:ext cx="8704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effectLst/>
              </a:rPr>
              <a:t>5:</a:t>
            </a:r>
            <a:r>
              <a:rPr lang="cs-CZ" sz="2000" b="1" i="1" u="none" strike="noStrike" dirty="0"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Odpuzování mezi 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ele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k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tron</a:t>
            </a:r>
            <a:r>
              <a:rPr lang="cs-CZ" sz="2000" b="0" dirty="0" err="1">
                <a:solidFill>
                  <a:srgbClr val="444444"/>
                </a:solidFill>
                <a:effectLst/>
              </a:rPr>
              <a:t>ovými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p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r</a:t>
            </a:r>
            <a:r>
              <a:rPr lang="cs-CZ" sz="2000" dirty="0">
                <a:solidFill>
                  <a:srgbClr val="444444"/>
                </a:solidFill>
              </a:rPr>
              <a:t>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zaplněné valenční sféře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j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e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větší než odpuzování mezi 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ele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k</a:t>
            </a:r>
            <a:r>
              <a:rPr lang="en-US" sz="2000" b="0" dirty="0" err="1">
                <a:solidFill>
                  <a:srgbClr val="444444"/>
                </a:solidFill>
                <a:effectLst/>
              </a:rPr>
              <a:t>tron</a:t>
            </a:r>
            <a:r>
              <a:rPr lang="cs-CZ" sz="2000" b="0" dirty="0" err="1">
                <a:solidFill>
                  <a:srgbClr val="444444"/>
                </a:solidFill>
                <a:effectLst/>
              </a:rPr>
              <a:t>ovými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p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r</a:t>
            </a:r>
            <a:r>
              <a:rPr lang="cs-CZ" sz="2000" dirty="0">
                <a:solidFill>
                  <a:srgbClr val="444444"/>
                </a:solidFill>
              </a:rPr>
              <a:t>y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v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b="0" dirty="0">
                <a:solidFill>
                  <a:srgbClr val="444444"/>
                </a:solidFill>
                <a:effectLst/>
              </a:rPr>
              <a:t>neúplně zaplněné valenční sféře (prázdné d-orbitaly)</a:t>
            </a:r>
            <a:r>
              <a:rPr lang="en-US" sz="2000" b="0" dirty="0">
                <a:solidFill>
                  <a:srgbClr val="444444"/>
                </a:solidFill>
                <a:effectLst/>
              </a:rPr>
              <a:t>. </a:t>
            </a:r>
            <a:endParaRPr lang="cs-CZ" sz="2000" b="0" dirty="0">
              <a:solidFill>
                <a:srgbClr val="44444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360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CC7255CB-A743-4FBE-819A-A14D7A30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6" y="0"/>
            <a:ext cx="5344229" cy="67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2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747D9C8F-1EA6-4275-8D0C-59B685C8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91" y="351234"/>
            <a:ext cx="8788417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BeCl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BeCl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               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 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má 2 vazebné páry </a:t>
            </a:r>
            <a:r>
              <a:rPr lang="cs-CZ" altLang="cs-CZ" sz="2000" dirty="0" err="1">
                <a:solidFill>
                  <a:srgbClr val="333333"/>
                </a:solidFill>
                <a:latin typeface="+mn-lt"/>
              </a:rPr>
              <a:t>Be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-Cl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(SN = 2).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Odpuzování mezi těmito 2 páry vede k tomu, že atomy jsou od sebe co možná nejdále.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Tvar molekuly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lineární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vazebný úhel Cl-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-Cl je 180°.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170" name="Picture 2" descr="wiki.chemprime.chemeddl.org">
            <a:extLst>
              <a:ext uri="{FF2B5EF4-FFF2-40B4-BE49-F238E27FC236}">
                <a16:creationId xmlns:a16="http://schemas.microsoft.com/office/drawing/2014/main" id="{4214877B-406C-41A2-AB39-7D7C316D0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27" y="793204"/>
            <a:ext cx="1566159" cy="50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23583DE-F910-4C92-8C7F-18495E314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07" y="4212404"/>
            <a:ext cx="4239279" cy="16286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115CAE4-977D-4F42-A1E3-49D4369E6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67" y="4284323"/>
            <a:ext cx="2547580" cy="8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7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64D8FB2-3F80-4864-8132-46DC1BFB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09" y="168801"/>
            <a:ext cx="8694791" cy="40010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BF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BF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 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Atom B má 3 vazebné páry B-F (SN = 3).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Minimalizace vzájemného odpuzování vede k tomu, že atomy F tvoří rovnostranný trojúhelník.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000" dirty="0">
                <a:latin typeface="+mn-lt"/>
              </a:rPr>
              <a:t>T</a:t>
            </a:r>
            <a:r>
              <a:rPr lang="cs-CZ" sz="2000" dirty="0">
                <a:latin typeface="+mn-lt"/>
              </a:rPr>
              <a:t>var </a:t>
            </a:r>
            <a:r>
              <a:rPr lang="en-US" sz="2000" dirty="0">
                <a:latin typeface="+mn-lt"/>
              </a:rPr>
              <a:t>mole</a:t>
            </a:r>
            <a:r>
              <a:rPr lang="cs-CZ" sz="2000" dirty="0">
                <a:latin typeface="+mn-lt"/>
              </a:rPr>
              <a:t>k</a:t>
            </a:r>
            <a:r>
              <a:rPr lang="en-US" sz="2000" dirty="0">
                <a:latin typeface="+mn-lt"/>
              </a:rPr>
              <a:t>ul</a:t>
            </a:r>
            <a:r>
              <a:rPr lang="cs-CZ" sz="2000" dirty="0">
                <a:latin typeface="+mn-lt"/>
              </a:rPr>
              <a:t>y</a:t>
            </a:r>
            <a:r>
              <a:rPr lang="en-US" sz="2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je</a:t>
            </a:r>
            <a:r>
              <a:rPr lang="en-US" sz="2000" dirty="0">
                <a:latin typeface="+mn-lt"/>
              </a:rPr>
              <a:t> </a:t>
            </a:r>
            <a:r>
              <a:rPr lang="cs-CZ" sz="2000" b="1" dirty="0">
                <a:latin typeface="+mn-lt"/>
              </a:rPr>
              <a:t>trojúhelník</a:t>
            </a:r>
            <a:r>
              <a:rPr lang="cs-CZ" sz="2000" dirty="0">
                <a:latin typeface="+mn-lt"/>
              </a:rPr>
              <a:t>, všechny </a:t>
            </a:r>
            <a:r>
              <a:rPr lang="en-US" sz="2000" dirty="0">
                <a:latin typeface="+mn-lt"/>
              </a:rPr>
              <a:t>atom</a:t>
            </a:r>
            <a:r>
              <a:rPr lang="cs-CZ" sz="2000" dirty="0">
                <a:latin typeface="+mn-lt"/>
              </a:rPr>
              <a:t>y jsou v téže rovině, vazebné úhly </a:t>
            </a:r>
          </a:p>
          <a:p>
            <a:r>
              <a:rPr lang="en-US" sz="2000" dirty="0">
                <a:latin typeface="+mn-lt"/>
              </a:rPr>
              <a:t>F-B-F </a:t>
            </a:r>
            <a:r>
              <a:rPr lang="cs-CZ" sz="2000" dirty="0">
                <a:latin typeface="+mn-lt"/>
              </a:rPr>
              <a:t>jsou </a:t>
            </a:r>
            <a:r>
              <a:rPr lang="en-US" sz="2000" dirty="0">
                <a:latin typeface="+mn-lt"/>
              </a:rPr>
              <a:t>120°.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08703FD-0A33-42BD-BE1D-56889AC8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90" y="4358671"/>
            <a:ext cx="2016222" cy="18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bElements Periodic Table » Boron » boron trifluoride">
            <a:extLst>
              <a:ext uri="{FF2B5EF4-FFF2-40B4-BE49-F238E27FC236}">
                <a16:creationId xmlns:a16="http://schemas.microsoft.com/office/drawing/2014/main" id="{9021C10F-DCB8-4B3A-B861-52C2AF08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39" y="4223745"/>
            <a:ext cx="2829674" cy="21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.11: Molecular Shapes: No Lone Pairs on Central Atoms ...">
            <a:extLst>
              <a:ext uri="{FF2B5EF4-FFF2-40B4-BE49-F238E27FC236}">
                <a16:creationId xmlns:a16="http://schemas.microsoft.com/office/drawing/2014/main" id="{25669E66-A703-4430-9E79-E04AC842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86" y="624139"/>
            <a:ext cx="1328630" cy="12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3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9D7B9A60-B7B9-498C-B114-1A1096506BB6}"/>
              </a:ext>
            </a:extLst>
          </p:cNvPr>
          <p:cNvSpPr txBox="1"/>
          <p:nvPr/>
        </p:nvSpPr>
        <p:spPr>
          <a:xfrm>
            <a:off x="111355" y="244467"/>
            <a:ext cx="84629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SO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  <a:endParaRPr lang="cs-CZ" sz="2000" b="1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cs-CZ" sz="2000" dirty="0">
              <a:solidFill>
                <a:srgbClr val="333333"/>
              </a:solidFill>
            </a:endParaRPr>
          </a:p>
          <a:p>
            <a:pPr algn="l" fontAlgn="base"/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SO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2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F6A95B1-71A5-44A6-9191-44E4A4C2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14" y="1950507"/>
            <a:ext cx="87428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 S má 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2 σ vazebné páry S-O a 1 volný pár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Geometrie elektronových párů v SO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je trojúhelníkovitá.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Protože se volné páry do tvaru molekuly nezahrnují, výsledný tvar molekuly SO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lomený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defTabSz="914400"/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Objemný 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Nunito Sans"/>
              </a:rPr>
              <a:t>volný pár stlačuje vazebný úhel O-S-O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Nunito Sans"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Nunito Sans"/>
              </a:rPr>
              <a:t>na cca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Nunito Sans"/>
              </a:rPr>
              <a:t>119°.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50" name="Picture 2" descr="SO2 polar mı apolar mı bir moleküldür? - Eodev.com">
            <a:extLst>
              <a:ext uri="{FF2B5EF4-FFF2-40B4-BE49-F238E27FC236}">
                <a16:creationId xmlns:a16="http://schemas.microsoft.com/office/drawing/2014/main" id="{49CDE940-1EF9-4BB3-BEA6-51AB9C97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01" y="884068"/>
            <a:ext cx="1555690" cy="75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wis Structure Sulfur Dioxide Resonance Sulfur Trioxide ...">
            <a:extLst>
              <a:ext uri="{FF2B5EF4-FFF2-40B4-BE49-F238E27FC236}">
                <a16:creationId xmlns:a16="http://schemas.microsoft.com/office/drawing/2014/main" id="{917CAE0C-87C6-43DF-B994-7E6C14FB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11" y="657582"/>
            <a:ext cx="1682511" cy="9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lphur Dioxide (SO2) Gas| Sulphur Dioxide Detector ...">
            <a:extLst>
              <a:ext uri="{FF2B5EF4-FFF2-40B4-BE49-F238E27FC236}">
                <a16:creationId xmlns:a16="http://schemas.microsoft.com/office/drawing/2014/main" id="{86AF5785-101D-48D7-B3B9-4D019414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92" y="5020877"/>
            <a:ext cx="2414426" cy="130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17F4573-9723-4F16-935C-77F1D5D8E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03" y="5015776"/>
            <a:ext cx="2700697" cy="1383987"/>
          </a:xfrm>
          <a:prstGeom prst="rect">
            <a:avLst/>
          </a:prstGeom>
        </p:spPr>
      </p:pic>
      <p:pic>
        <p:nvPicPr>
          <p:cNvPr id="15" name="Picture 2" descr="cnx.org">
            <a:extLst>
              <a:ext uri="{FF2B5EF4-FFF2-40B4-BE49-F238E27FC236}">
                <a16:creationId xmlns:a16="http://schemas.microsoft.com/office/drawing/2014/main" id="{A4FA9935-26CD-4611-9766-49A22362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093644"/>
            <a:ext cx="1941407" cy="14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1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849EDB6-4E63-439E-9528-0EF9171C1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23" y="435344"/>
            <a:ext cx="5000625" cy="15388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CH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CH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       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33AC546-6850-4844-8B7A-F38FC9A36637}"/>
              </a:ext>
            </a:extLst>
          </p:cNvPr>
          <p:cNvSpPr txBox="1"/>
          <p:nvPr/>
        </p:nvSpPr>
        <p:spPr>
          <a:xfrm>
            <a:off x="177230" y="2927829"/>
            <a:ext cx="8715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vazebné páry vycházející z centrálního atomu C jsou uspořádány do tetraedru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Tento tvar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minim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alizuje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repul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zi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vazebnými páry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DF390C4-622F-47DB-A3BC-32416B01B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93" y="3429000"/>
            <a:ext cx="1587223" cy="184025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FA1AB3F4-F421-4F8C-9CB9-906F5A276DA3}"/>
              </a:ext>
            </a:extLst>
          </p:cNvPr>
          <p:cNvSpPr txBox="1"/>
          <p:nvPr/>
        </p:nvSpPr>
        <p:spPr>
          <a:xfrm>
            <a:off x="214313" y="3918740"/>
            <a:ext cx="8715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Všechny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H-C-H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vazebné úhly mají stejnou velikost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109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5°.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lang="en-US" sz="2000" b="0" i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var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mole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ul</a:t>
            </a:r>
            <a:r>
              <a:rPr lang="cs-CZ" sz="2000" dirty="0">
                <a:solidFill>
                  <a:srgbClr val="333333"/>
                </a:solidFill>
              </a:rPr>
              <a:t>y CH</a:t>
            </a:r>
            <a:r>
              <a:rPr lang="cs-CZ" sz="2000" baseline="-25000" dirty="0">
                <a:solidFill>
                  <a:srgbClr val="333333"/>
                </a:solidFill>
              </a:rPr>
              <a:t>4</a:t>
            </a:r>
            <a:r>
              <a:rPr lang="cs-CZ" sz="2000" dirty="0">
                <a:solidFill>
                  <a:srgbClr val="333333"/>
                </a:solidFill>
              </a:rPr>
              <a:t> 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333333"/>
                </a:solidFill>
                <a:effectLst/>
              </a:rPr>
              <a:t>tetraedr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412D31-0742-497A-BA16-9EC138EBE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620" y="279209"/>
            <a:ext cx="3055372" cy="24994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B424244-8889-4BEC-BE57-FC82456D0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17" y="4589317"/>
            <a:ext cx="2266147" cy="17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4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C9ABC55-25DC-47E1-9CDD-6693A4F56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02" y="431093"/>
            <a:ext cx="8752546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NH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NH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3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 N má 3 vazebné páry N-H a 1 volný pár. Geometrie elektronových párů molekuly NH3 je tetraedrická, tvar molekuly ale zahrnuje pouze vazebné páry. Výsledným tvarem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trigonální pyramida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F74CD9-AEEA-400A-A44F-6EB75D0CC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224" y="655637"/>
            <a:ext cx="30829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8EECBD3-F5C1-4AD3-BC44-0A67E2DA04BD}"/>
              </a:ext>
            </a:extLst>
          </p:cNvPr>
          <p:cNvSpPr txBox="1"/>
          <p:nvPr/>
        </p:nvSpPr>
        <p:spPr>
          <a:xfrm>
            <a:off x="220003" y="4853318"/>
            <a:ext cx="8752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Větší odpuzování volného páru vede ke zmenšení vazebného úhlu: oproti úhlu v CH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109.5°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je v molekule NH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vazebný úhel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H-N-H 107.3°.</a:t>
            </a:r>
          </a:p>
        </p:txBody>
      </p:sp>
      <p:pic>
        <p:nvPicPr>
          <p:cNvPr id="3074" name="Picture 2" descr="Lewis Dot Diagram Of Nh3">
            <a:extLst>
              <a:ext uri="{FF2B5EF4-FFF2-40B4-BE49-F238E27FC236}">
                <a16:creationId xmlns:a16="http://schemas.microsoft.com/office/drawing/2014/main" id="{4C7CF91A-5E8B-4300-A102-4749AAC6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70" y="331671"/>
            <a:ext cx="1347874" cy="9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3 | Free Listening on SoundCloud">
            <a:extLst>
              <a:ext uri="{FF2B5EF4-FFF2-40B4-BE49-F238E27FC236}">
                <a16:creationId xmlns:a16="http://schemas.microsoft.com/office/drawing/2014/main" id="{52CFB8B4-C056-4B88-8FC7-449B77E8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44" y="2834888"/>
            <a:ext cx="1769071" cy="17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rque el numero de oxidación de nitrógeno en NH3 es -3 ...">
            <a:extLst>
              <a:ext uri="{FF2B5EF4-FFF2-40B4-BE49-F238E27FC236}">
                <a16:creationId xmlns:a16="http://schemas.microsoft.com/office/drawing/2014/main" id="{58B609CB-53CD-42E5-9E0B-33F6E6F5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79" y="3099124"/>
            <a:ext cx="2391313" cy="15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7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61710868-4F90-49F0-B0EB-073C35AC4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24247"/>
            <a:ext cx="4478594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H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 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F4F6154C-9CEB-418A-B9A7-B7A5C69322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87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563A22-14FB-4C98-A932-8AB5DDD0A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25" y="2096124"/>
            <a:ext cx="87295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Centrální atom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O má 2 vazebné páry O-H a 2 volné páry, geometrie elektronových párů je tetraedrická, tvar molekuly ale zahrnuje pouze vazebné páry. Výsledný tvar molekuly H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lomený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A89ED3C1-3637-4894-9B94-68DF1D7E80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1199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A8C8C4B-22A0-46A4-AFBC-446DD0A55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086" y="2988004"/>
            <a:ext cx="2098728" cy="2128371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8C0E3CE-2E78-4EC6-A2C6-2A147E0BE9D4}"/>
              </a:ext>
            </a:extLst>
          </p:cNvPr>
          <p:cNvSpPr txBox="1"/>
          <p:nvPr/>
        </p:nvSpPr>
        <p:spPr>
          <a:xfrm>
            <a:off x="374650" y="5748031"/>
            <a:ext cx="8563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Vazebný úhel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H-O-H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104.5°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je menší než v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NH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107.3°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i v CH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4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109.5°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) v důsledku větší repulze dvou volných párů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</a:p>
        </p:txBody>
      </p:sp>
      <p:pic>
        <p:nvPicPr>
          <p:cNvPr id="4098" name="Picture 2" descr="물 분자. H2O molecule">
            <a:extLst>
              <a:ext uri="{FF2B5EF4-FFF2-40B4-BE49-F238E27FC236}">
                <a16:creationId xmlns:a16="http://schemas.microsoft.com/office/drawing/2014/main" id="{D97D2083-E51F-4B4B-B98D-732F4344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61" y="1109969"/>
            <a:ext cx="1541283" cy="6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5D0449F-AD6C-4BA4-ACD7-DE4254A2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54" y="3576716"/>
            <a:ext cx="2505034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0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C4B4261-2752-450F-A656-24224033B25A}"/>
              </a:ext>
            </a:extLst>
          </p:cNvPr>
          <p:cNvSpPr txBox="1"/>
          <p:nvPr/>
        </p:nvSpPr>
        <p:spPr>
          <a:xfrm>
            <a:off x="136776" y="322480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PCl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cs-CZ" sz="2000" dirty="0">
              <a:solidFill>
                <a:srgbClr val="333333"/>
              </a:solidFill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PCl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5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12290" name="Picture 2" descr="chem.libretexts.org">
            <a:extLst>
              <a:ext uri="{FF2B5EF4-FFF2-40B4-BE49-F238E27FC236}">
                <a16:creationId xmlns:a16="http://schemas.microsoft.com/office/drawing/2014/main" id="{384A9CED-53B3-4200-97B3-A5534D1C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59" y="533803"/>
            <a:ext cx="1574871" cy="13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53FCCCC-CC72-47A9-AEEA-74D7408E46F3}"/>
              </a:ext>
            </a:extLst>
          </p:cNvPr>
          <p:cNvSpPr txBox="1"/>
          <p:nvPr/>
        </p:nvSpPr>
        <p:spPr>
          <a:xfrm>
            <a:off x="176212" y="1964575"/>
            <a:ext cx="8791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 důsledku odchylky od oktetového pravidla má centrální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atom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P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5 vazebných párů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Geometrie vazebných párů odpovídá 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trigonální </a:t>
            </a:r>
            <a:r>
              <a:rPr lang="cs-CZ" sz="2000" b="1" i="0" dirty="0" err="1">
                <a:solidFill>
                  <a:srgbClr val="333333"/>
                </a:solidFill>
                <a:effectLst/>
              </a:rPr>
              <a:t>bipyramidě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60036FA-B6A2-4CF0-994F-46314AE09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82" y="2844212"/>
            <a:ext cx="89677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Atomy Cl v této molekule zaujímají 2 typy poloh: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b="1" i="1" dirty="0">
                <a:solidFill>
                  <a:srgbClr val="333333"/>
                </a:solidFill>
                <a:latin typeface="+mn-lt"/>
              </a:rPr>
              <a:t>Axiální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: 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 atomy Cl leží na přímce procházející centrálním atomem shora dolů.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Ekvatoriální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: 3 atomy Cl leží v rovině procházející centrálním atomem a kolmou na tuto přímku.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</a:p>
        </p:txBody>
      </p:sp>
      <p:pic>
        <p:nvPicPr>
          <p:cNvPr id="5122" name="Picture 2" descr="Phosphorus pentachloride - PCl5">
            <a:extLst>
              <a:ext uri="{FF2B5EF4-FFF2-40B4-BE49-F238E27FC236}">
                <a16:creationId xmlns:a16="http://schemas.microsoft.com/office/drawing/2014/main" id="{D953D750-DDFC-4DA8-AE2E-5F56BC87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55" y="4105558"/>
            <a:ext cx="1869356" cy="2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scibe the hybridisation in case of PCl5. Why are the axial bonds longer  as compared to equatorial bonds? from Chemistry Chemical Bonding and  Molecular Structure Class 11 Haryana Board - English Medium">
            <a:extLst>
              <a:ext uri="{FF2B5EF4-FFF2-40B4-BE49-F238E27FC236}">
                <a16:creationId xmlns:a16="http://schemas.microsoft.com/office/drawing/2014/main" id="{1F314125-A8F6-4396-A24E-D238958B2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1" y="3921941"/>
            <a:ext cx="5405356" cy="26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3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0B274DCB-9DED-4398-8973-536097B9E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7" y="4255765"/>
            <a:ext cx="8815043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SF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SF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5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(4 vazebné S-F páry a 1 volný) odpovídá trigonální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bipyramidě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9921A6B-5BFF-4C9B-9453-103BC0283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700" y="2168525"/>
            <a:ext cx="19523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140630E-27C5-4CA5-83BE-3366C4A8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68" y="4255765"/>
            <a:ext cx="1368244" cy="13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00B04389-44BA-45D2-A199-065F63F7A51C}"/>
              </a:ext>
            </a:extLst>
          </p:cNvPr>
          <p:cNvSpPr txBox="1"/>
          <p:nvPr/>
        </p:nvSpPr>
        <p:spPr>
          <a:xfrm>
            <a:off x="164477" y="447799"/>
            <a:ext cx="54041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Vazebný úhel Cl-P-Cl mezi atomem Cl v ekvatoriální a atomy Cl v axiální poloze je 90°, mezi atomy v ekvatoriální poloze je vazebný úhel Cl-P-Cl 120°.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EA172FC5-2375-4ABC-AA1C-A13E33C64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38" y="257338"/>
            <a:ext cx="1869272" cy="17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1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4E193C2-02EF-D04A-4912-CA791ADF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833437"/>
            <a:ext cx="7258050" cy="2428875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4D934A2-B7B5-02C3-99CB-715A6BDD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915023"/>
            <a:ext cx="4448174" cy="11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258768-2B06-9EF8-7E95-7CA3C19786A2}"/>
              </a:ext>
            </a:extLst>
          </p:cNvPr>
          <p:cNvSpPr txBox="1"/>
          <p:nvPr/>
        </p:nvSpPr>
        <p:spPr>
          <a:xfrm>
            <a:off x="1209453" y="4249864"/>
            <a:ext cx="1039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</a:t>
            </a:r>
            <a:r>
              <a:rPr kumimoji="0" lang="en-US" altLang="cs-CZ" sz="24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5120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79921A6B-5BFF-4C9B-9453-103BC0283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700" y="2168525"/>
            <a:ext cx="19523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4C353E3-0905-4BB3-9B82-F9648AE8EA08}"/>
              </a:ext>
            </a:extLst>
          </p:cNvPr>
          <p:cNvSpPr txBox="1"/>
          <p:nvPr/>
        </p:nvSpPr>
        <p:spPr>
          <a:xfrm>
            <a:off x="393700" y="4604330"/>
            <a:ext cx="56609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Vazebný úhel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F–S–F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ekvatoriálními atomy Cl je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173.1°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 rozdíl od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180°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 PCl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= důsledek přítomnosti volného páru v ekvatoriální poloze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algn="just" fontAlgn="base"/>
            <a:r>
              <a:rPr lang="cs-CZ" sz="2000" b="0" i="0" dirty="0">
                <a:solidFill>
                  <a:srgbClr val="333333"/>
                </a:solidFill>
                <a:effectLst/>
              </a:rPr>
              <a:t>Z téhož důvodu je vazebný úhel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F-S-F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axiálními a ekvatoriálními Cl zmenšen na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101.6°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 rozdíl od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120°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 PCl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6148" name="Picture 4" descr="SF4 Lewis and 3-D Structure- Dr. Sundin - UW-Platteville">
            <a:extLst>
              <a:ext uri="{FF2B5EF4-FFF2-40B4-BE49-F238E27FC236}">
                <a16:creationId xmlns:a16="http://schemas.microsoft.com/office/drawing/2014/main" id="{5ACC6DB5-A481-4FA6-BED1-F54F7DCBC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71" y="4419813"/>
            <a:ext cx="2055321" cy="209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6E4623C6-D7F7-4426-BB39-22A4C535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10" y="712596"/>
            <a:ext cx="3944926" cy="33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3F54E9-E1F6-4D4E-81B7-67115408FDAF}"/>
              </a:ext>
            </a:extLst>
          </p:cNvPr>
          <p:cNvSpPr txBox="1"/>
          <p:nvPr/>
        </p:nvSpPr>
        <p:spPr>
          <a:xfrm>
            <a:off x="167693" y="1882400"/>
            <a:ext cx="5065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Tvar molekuly ale zahrnuje pouze vazebné páry. Výsledný tvar  molekuly je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deformovaný tetraedr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(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see-saw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).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32EAA56-5AAA-4514-AEBD-5E60D64DB80F}"/>
              </a:ext>
            </a:extLst>
          </p:cNvPr>
          <p:cNvSpPr txBox="1"/>
          <p:nvPr/>
        </p:nvSpPr>
        <p:spPr>
          <a:xfrm>
            <a:off x="161263" y="145252"/>
            <a:ext cx="8821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Volný  pár se vyskytuje v ekvatoriální pozici – díky tomu je nejvíce vzdálen od vazebných párů.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5" name="Picture 5" descr="upload.wikimedia.org">
            <a:extLst>
              <a:ext uri="{FF2B5EF4-FFF2-40B4-BE49-F238E27FC236}">
                <a16:creationId xmlns:a16="http://schemas.microsoft.com/office/drawing/2014/main" id="{990437F2-B25E-4027-B974-0C05AC01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47" y="499195"/>
            <a:ext cx="1932399" cy="13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A2341066-389F-4B87-A23F-6BCA7EBB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22" y="2968889"/>
            <a:ext cx="2769132" cy="15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5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79921A6B-5BFF-4C9B-9453-103BC0283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3700" y="2168525"/>
            <a:ext cx="19523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B8A98DD-6414-44EC-97A8-CD8D3C18DB8E}"/>
              </a:ext>
            </a:extLst>
          </p:cNvPr>
          <p:cNvSpPr txBox="1"/>
          <p:nvPr/>
        </p:nvSpPr>
        <p:spPr>
          <a:xfrm>
            <a:off x="214910" y="82568"/>
            <a:ext cx="8714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ClF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ClF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3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5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(3 vazebné Cl-F páry a 2 páry volné) odpovídá trigonální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bipyramidě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800" dirty="0">
              <a:solidFill>
                <a:srgbClr val="333333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Oba volné páry se vyskytují v ekvatoriální pozici – díky tomu jsou nejvíce vzdáleny navzájem </a:t>
            </a:r>
            <a:r>
              <a:rPr lang="cs-CZ" altLang="cs-CZ" sz="2000" dirty="0">
                <a:solidFill>
                  <a:srgbClr val="333333"/>
                </a:solidFill>
              </a:rPr>
              <a:t>a také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od vazebných párů a tím minimalizují repulzi.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99501F78-C670-481C-9D1D-73225ACA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55" y="453772"/>
            <a:ext cx="1296776" cy="9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D1C446D-DC40-4638-9125-6667FC72D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31" y="3977183"/>
            <a:ext cx="2067770" cy="149242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C78F332-B53B-4433-BE6A-68E818AEA881}"/>
              </a:ext>
            </a:extLst>
          </p:cNvPr>
          <p:cNvSpPr txBox="1"/>
          <p:nvPr/>
        </p:nvSpPr>
        <p:spPr>
          <a:xfrm>
            <a:off x="174661" y="5760584"/>
            <a:ext cx="87141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33333"/>
                </a:solidFill>
                <a:effectLst/>
              </a:rPr>
              <a:t>M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ole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ul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a má tvar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d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eformovaného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protože 2 volné páry zmenšují vazebný úhel </a:t>
            </a:r>
            <a:r>
              <a:rPr lang="en-US" sz="2000" b="0" i="0" dirty="0">
                <a:effectLst/>
              </a:rPr>
              <a:t>F-S-F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mezi axiálními a ekvatoriálním atomem F na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86.98°,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oproti z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90°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u PCl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5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a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úhel mezi axiálními atomy F je redukován ze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180°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173.96°.</a:t>
            </a:r>
            <a:endParaRPr lang="cs-CZ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C5DF0D-4B11-406D-B12A-676D3C233C23}"/>
              </a:ext>
            </a:extLst>
          </p:cNvPr>
          <p:cNvSpPr txBox="1"/>
          <p:nvPr/>
        </p:nvSpPr>
        <p:spPr>
          <a:xfrm>
            <a:off x="174661" y="2865185"/>
            <a:ext cx="8693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Tvar molekuly ale zahrnuje pouze vazebné páry. Výsledný tvar molekuly je deformovaný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tvar 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 (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“distorted-T”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)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198" name="Picture 6" descr="Why is the ClF3 bond unequal? - Quora">
            <a:extLst>
              <a:ext uri="{FF2B5EF4-FFF2-40B4-BE49-F238E27FC236}">
                <a16:creationId xmlns:a16="http://schemas.microsoft.com/office/drawing/2014/main" id="{C5F75318-A6E2-4728-AADA-316776D1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62" y="3508679"/>
            <a:ext cx="1955812" cy="196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What is the molecular geometry of ClF3? - Quora">
            <a:extLst>
              <a:ext uri="{FF2B5EF4-FFF2-40B4-BE49-F238E27FC236}">
                <a16:creationId xmlns:a16="http://schemas.microsoft.com/office/drawing/2014/main" id="{1B7E1531-9011-4767-AE0B-4A8706EA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66" y="4001808"/>
            <a:ext cx="1914410" cy="13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VSEPR">
            <a:extLst>
              <a:ext uri="{FF2B5EF4-FFF2-40B4-BE49-F238E27FC236}">
                <a16:creationId xmlns:a16="http://schemas.microsoft.com/office/drawing/2014/main" id="{378993CB-E46D-439E-ADB1-3410A8AD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03" y="3766192"/>
            <a:ext cx="1914410" cy="19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2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 descr="chemlab.truman.edu">
            <a:extLst>
              <a:ext uri="{FF2B5EF4-FFF2-40B4-BE49-F238E27FC236}">
                <a16:creationId xmlns:a16="http://schemas.microsoft.com/office/drawing/2014/main" id="{37CEEF28-BBFF-4126-B5FC-1355EB1702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259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A57AC29-B5DC-402F-9D6C-744ED81910F2}"/>
              </a:ext>
            </a:extLst>
          </p:cNvPr>
          <p:cNvSpPr txBox="1"/>
          <p:nvPr/>
        </p:nvSpPr>
        <p:spPr>
          <a:xfrm>
            <a:off x="69850" y="217005"/>
            <a:ext cx="4296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XeF</a:t>
            </a:r>
            <a:r>
              <a:rPr lang="en-US" sz="20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?</a:t>
            </a:r>
          </a:p>
          <a:p>
            <a:pPr algn="l" fontAlgn="base"/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/>
            <a:endParaRPr lang="cs-CZ" sz="2000" dirty="0">
              <a:solidFill>
                <a:srgbClr val="333333"/>
              </a:solidFill>
            </a:endParaRPr>
          </a:p>
          <a:p>
            <a:pPr algn="l" fontAlgn="base"/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XeF</a:t>
            </a:r>
            <a:r>
              <a:rPr lang="en-US" sz="2000" b="0" i="0" baseline="-25000" dirty="0">
                <a:solidFill>
                  <a:srgbClr val="333333"/>
                </a:solidFill>
                <a:effectLst/>
              </a:rPr>
              <a:t>2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FAC2622-F180-444F-A8F9-EFF08F587F3E}"/>
              </a:ext>
            </a:extLst>
          </p:cNvPr>
          <p:cNvSpPr txBox="1"/>
          <p:nvPr/>
        </p:nvSpPr>
        <p:spPr>
          <a:xfrm>
            <a:off x="114301" y="2035314"/>
            <a:ext cx="89598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5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(2 vazebné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Xe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-F páry a 3 páry volné) odpovídá trigonální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bipyramidě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Všechny 3 volné páry se vyskytují v ekvatoriální pozici – díky tomu jsou nejvíce vzdáleny navzájem </a:t>
            </a:r>
            <a:r>
              <a:rPr lang="cs-CZ" altLang="cs-CZ" sz="2000" dirty="0">
                <a:solidFill>
                  <a:srgbClr val="333333"/>
                </a:solidFill>
              </a:rPr>
              <a:t>a také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od vazebných párů a tím minimalizují repulzi.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4345" name="Picture 9" descr="XeF2 Lewis and 3-D Structure- Dr. Sundin - UW-Platteville">
            <a:extLst>
              <a:ext uri="{FF2B5EF4-FFF2-40B4-BE49-F238E27FC236}">
                <a16:creationId xmlns:a16="http://schemas.microsoft.com/office/drawing/2014/main" id="{C1F87DDD-155E-4207-A9AC-457EDF7D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34" y="3771730"/>
            <a:ext cx="2133600" cy="16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Xenon Difluoride (XeF2)">
            <a:extLst>
              <a:ext uri="{FF2B5EF4-FFF2-40B4-BE49-F238E27FC236}">
                <a16:creationId xmlns:a16="http://schemas.microsoft.com/office/drawing/2014/main" id="{2818B9B4-E4FB-4D5F-852B-C17F69AE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83" y="3958415"/>
            <a:ext cx="1835173" cy="12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0744E36C-1D51-40E6-8ED6-998EEC5778E6}"/>
              </a:ext>
            </a:extLst>
          </p:cNvPr>
          <p:cNvSpPr txBox="1"/>
          <p:nvPr/>
        </p:nvSpPr>
        <p:spPr>
          <a:xfrm>
            <a:off x="134206" y="5665959"/>
            <a:ext cx="8875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</a:rPr>
              <a:t>Tvar molekuly zahrnuje pouze vazebné páry. Výsledný tvar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line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á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r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ní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vazebný úhel </a:t>
            </a:r>
          </a:p>
          <a:p>
            <a:pPr algn="l" fontAlgn="base"/>
            <a:r>
              <a:rPr lang="en-US" sz="2000" b="0" i="0" dirty="0">
                <a:solidFill>
                  <a:srgbClr val="333333"/>
                </a:solidFill>
                <a:effectLst/>
              </a:rPr>
              <a:t>F-Xe-F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je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180°.</a:t>
            </a:r>
          </a:p>
        </p:txBody>
      </p:sp>
      <p:pic>
        <p:nvPicPr>
          <p:cNvPr id="9218" name="Picture 2" descr="OneClass: Draw Lewis structure of XeF2.">
            <a:extLst>
              <a:ext uri="{FF2B5EF4-FFF2-40B4-BE49-F238E27FC236}">
                <a16:creationId xmlns:a16="http://schemas.microsoft.com/office/drawing/2014/main" id="{ABBCA7DE-0556-4D86-9F2A-FA477891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41" y="838098"/>
            <a:ext cx="2099729" cy="10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91B4395-11C3-487E-8A6C-A0B1F2AA2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20" y="4069352"/>
            <a:ext cx="2955143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3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3DE80F5-4B13-40DC-80FC-1D5FD9EA9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19551"/>
            <a:ext cx="8712200" cy="21544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SF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6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SF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6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cs-CZ" sz="2000" dirty="0">
              <a:solidFill>
                <a:srgbClr val="333333"/>
              </a:solidFill>
              <a:latin typeface="+mn-lt"/>
            </a:endParaRPr>
          </a:p>
          <a:p>
            <a:pPr defTabSz="914400"/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6 vazebných S-F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odpovídá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oktaedru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který má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2 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elektronové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páry v axiální a 4 v ekvatoriální poloze.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66C003A-2E91-4663-8F2E-F34AE95D92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982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4" name="Picture 4" descr="Skeletal formula of sulfur hexafluoride with assorted dimensions">
            <a:extLst>
              <a:ext uri="{FF2B5EF4-FFF2-40B4-BE49-F238E27FC236}">
                <a16:creationId xmlns:a16="http://schemas.microsoft.com/office/drawing/2014/main" id="{2CF661E9-102A-4C1F-8872-344561C2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69" y="2942239"/>
            <a:ext cx="1884162" cy="19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F6 - JapaneseClass.jp">
            <a:extLst>
              <a:ext uri="{FF2B5EF4-FFF2-40B4-BE49-F238E27FC236}">
                <a16:creationId xmlns:a16="http://schemas.microsoft.com/office/drawing/2014/main" id="{47497377-7EBC-4A88-ABCD-F81DF3EC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44" y="207798"/>
            <a:ext cx="1357561" cy="136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4DC59F-2CE7-407C-9C92-9A6518029C16}"/>
              </a:ext>
            </a:extLst>
          </p:cNvPr>
          <p:cNvSpPr txBox="1"/>
          <p:nvPr/>
        </p:nvSpPr>
        <p:spPr>
          <a:xfrm>
            <a:off x="101591" y="5564261"/>
            <a:ext cx="8826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Vazebný úhel Cl-S-Cl mezi atomem Cl v ekvatoriální a atomy Cl v axiální poloze je 90°, mezi atomy v ekvatoriální poloze je vazebný úhel Cl-P-Cl také 90°.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44" name="Picture 4" descr="SF6 is known but SCl6 is not. Why? - Quora">
            <a:extLst>
              <a:ext uri="{FF2B5EF4-FFF2-40B4-BE49-F238E27FC236}">
                <a16:creationId xmlns:a16="http://schemas.microsoft.com/office/drawing/2014/main" id="{BF83196D-F4F5-454F-8972-3B5D1EBE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45" y="2942239"/>
            <a:ext cx="1808614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hat is the smallest bond angle in SF_6 ? A) 109.5° B) 60° C) 120° D) 90° |  Socratic">
            <a:extLst>
              <a:ext uri="{FF2B5EF4-FFF2-40B4-BE49-F238E27FC236}">
                <a16:creationId xmlns:a16="http://schemas.microsoft.com/office/drawing/2014/main" id="{F5019EE7-B62E-48D7-B9CD-8FCA2FDD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9" y="3020682"/>
            <a:ext cx="4308871" cy="21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C66C003A-2E91-4663-8F2E-F34AE95D92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982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5392A15-5DB9-41A6-A9E3-69A598EC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9414"/>
            <a:ext cx="8823601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IF</a:t>
            </a:r>
            <a:r>
              <a:rPr kumimoji="0" lang="cs-CZ" altLang="cs-CZ" sz="2000" b="1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5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IF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5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       </a:t>
            </a:r>
            <a:endParaRPr kumimoji="0" lang="en-US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defTabSz="914400"/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6 vazebných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(5 vazebných I-F párů a 1 pár volný) odpovídá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oktaedru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Volný elektronový pár se nachází v axiální poloze. Tvar molekuly zahrnuje pouze vazebné páry. Výsledný tvar molekuly je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cs-CZ" altLang="cs-CZ" sz="2000" b="1" dirty="0">
                <a:solidFill>
                  <a:srgbClr val="333333"/>
                </a:solidFill>
                <a:latin typeface="+mn-lt"/>
              </a:rPr>
              <a:t>tetragonální pyramida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2FEAC-9AE7-4973-94FA-FEBBB9C4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91" y="231756"/>
            <a:ext cx="1277350" cy="12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A6675007-F201-47D0-B419-8E99B7FCF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63" y="5610581"/>
            <a:ext cx="88592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Vazebné úhly  F-I-F mezi atomy v ekvatoriální poloze jsou 90°, vazebný úhel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F-I-F mezi atomem F v axiální a atomy v ekvatoriální poloze je menší než 90° vlivem volného páru.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5374" name="Picture 14" descr="Is IF5 Polar or Nonpolar?">
            <a:extLst>
              <a:ext uri="{FF2B5EF4-FFF2-40B4-BE49-F238E27FC236}">
                <a16:creationId xmlns:a16="http://schemas.microsoft.com/office/drawing/2014/main" id="{76825F21-7AD1-4E37-9CF2-A0474FC09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93" y="3429000"/>
            <a:ext cx="2066799" cy="17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hich element between If5 ,Xef4 ,Sf6 and CH4 dipole moment ...">
            <a:extLst>
              <a:ext uri="{FF2B5EF4-FFF2-40B4-BE49-F238E27FC236}">
                <a16:creationId xmlns:a16="http://schemas.microsoft.com/office/drawing/2014/main" id="{2BEE2FA6-40A8-4E58-A1DD-CFC19CA7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50" y="3309842"/>
            <a:ext cx="2375630" cy="20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Why is IF5 molecule polar? - Quora">
            <a:extLst>
              <a:ext uri="{FF2B5EF4-FFF2-40B4-BE49-F238E27FC236}">
                <a16:creationId xmlns:a16="http://schemas.microsoft.com/office/drawing/2014/main" id="{FA9A6848-FE56-4F21-A5B5-2CE10A2B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8" y="3499258"/>
            <a:ext cx="2702638" cy="17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74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997D954-A501-407B-93E6-0D1A38EAD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02" y="175803"/>
            <a:ext cx="8842796" cy="3385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XeF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 vzorec XeF</a:t>
            </a:r>
            <a:r>
              <a:rPr kumimoji="0" lang="cs-CZ" altLang="cs-CZ" sz="2000" b="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cs-CZ" sz="2000" dirty="0">
              <a:solidFill>
                <a:srgbClr val="333333"/>
              </a:solidFill>
              <a:latin typeface="+mn-lt"/>
            </a:endParaRPr>
          </a:p>
          <a:p>
            <a:pPr defTabSz="914400"/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Geometrie 6 vazebných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elektronových párů (5 vazebných I-F párů a 1 pár volný) odpovídá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oktaedru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Oba volné elektronové páry se nachází v axiální poloze. Tvar molekuly zahrnuje pouze vazebné páry. Výsledný tvar molekuly je</a:t>
            </a:r>
            <a:r>
              <a:rPr lang="cs-CZ" altLang="cs-CZ" sz="2000" dirty="0">
                <a:solidFill>
                  <a:srgbClr val="333333"/>
                </a:solidFill>
                <a:latin typeface="+mn-lt"/>
              </a:rPr>
              <a:t>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čtverec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cs-CZ" sz="20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3C353512-0129-4035-80B4-D9B55F0B26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563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89" name="Picture 5" descr="How can the Lewis structure for XeF4 be determined? - Quora">
            <a:extLst>
              <a:ext uri="{FF2B5EF4-FFF2-40B4-BE49-F238E27FC236}">
                <a16:creationId xmlns:a16="http://schemas.microsoft.com/office/drawing/2014/main" id="{1E935B69-A3C2-4000-A35C-ECBA8D4F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90" y="309626"/>
            <a:ext cx="1590980" cy="11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What is the structure of XeF4? - Quora">
            <a:extLst>
              <a:ext uri="{FF2B5EF4-FFF2-40B4-BE49-F238E27FC236}">
                <a16:creationId xmlns:a16="http://schemas.microsoft.com/office/drawing/2014/main" id="{BEC90C29-86F9-449B-84D0-1C013224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15" y="3695168"/>
            <a:ext cx="1944584" cy="18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C37C5C7-1852-452A-B0AD-EFB4E158C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3429000"/>
            <a:ext cx="2178229" cy="2202078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F6FFD91E-A479-4CBB-AECF-DF717B12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36" y="3356928"/>
            <a:ext cx="3846976" cy="222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F89C0BF-09B6-4275-89C8-64AC0B628D41}"/>
              </a:ext>
            </a:extLst>
          </p:cNvPr>
          <p:cNvSpPr txBox="1"/>
          <p:nvPr/>
        </p:nvSpPr>
        <p:spPr>
          <a:xfrm>
            <a:off x="150602" y="5971271"/>
            <a:ext cx="8715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Vazebné úhly F-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Xe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-F mezi sousedními atomy F jsou 90°.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15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5F15455-2AD7-4850-81D6-55F2D6C2C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6" y="365227"/>
            <a:ext cx="9011908" cy="61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8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54CEFBC-2D51-4537-AB51-0863EE71E482}"/>
              </a:ext>
            </a:extLst>
          </p:cNvPr>
          <p:cNvSpPr txBox="1"/>
          <p:nvPr/>
        </p:nvSpPr>
        <p:spPr>
          <a:xfrm>
            <a:off x="1813384" y="58846"/>
            <a:ext cx="105438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TeCl</a:t>
            </a:r>
            <a:r>
              <a:rPr lang="cs-CZ" baseline="-25000" dirty="0"/>
              <a:t>4</a:t>
            </a:r>
            <a:endParaRPr lang="cs-CZ" dirty="0"/>
          </a:p>
          <a:p>
            <a:r>
              <a:rPr lang="cs-CZ" dirty="0"/>
              <a:t>SO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Se</a:t>
            </a:r>
          </a:p>
          <a:p>
            <a:r>
              <a:rPr lang="cs-CZ" dirty="0" err="1"/>
              <a:t>BrF</a:t>
            </a:r>
            <a:endParaRPr lang="cs-CZ" dirty="0"/>
          </a:p>
          <a:p>
            <a:r>
              <a:rPr lang="cs-CZ" dirty="0"/>
              <a:t>I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</a:p>
          <a:p>
            <a:r>
              <a:rPr lang="cs-CZ" dirty="0"/>
              <a:t>WF</a:t>
            </a:r>
            <a:r>
              <a:rPr lang="cs-CZ" baseline="-25000" dirty="0"/>
              <a:t>6</a:t>
            </a:r>
          </a:p>
          <a:p>
            <a:r>
              <a:rPr lang="cs-CZ" dirty="0"/>
              <a:t>CS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baseline="30000" dirty="0"/>
              <a:t>2-</a:t>
            </a:r>
            <a:endParaRPr lang="cs-CZ" dirty="0"/>
          </a:p>
          <a:p>
            <a:r>
              <a:rPr lang="cs-CZ" dirty="0"/>
              <a:t>IF</a:t>
            </a:r>
            <a:r>
              <a:rPr lang="cs-CZ" baseline="-25000" dirty="0"/>
              <a:t>4</a:t>
            </a:r>
            <a:r>
              <a:rPr lang="en-US" baseline="30000" dirty="0"/>
              <a:t>-</a:t>
            </a:r>
            <a:endParaRPr lang="cs-CZ" dirty="0"/>
          </a:p>
          <a:p>
            <a:r>
              <a:rPr lang="cs-CZ" dirty="0"/>
              <a:t>IF</a:t>
            </a:r>
            <a:r>
              <a:rPr lang="cs-CZ" baseline="-25000" dirty="0"/>
              <a:t>4</a:t>
            </a:r>
            <a:r>
              <a:rPr lang="en-US" baseline="30000" dirty="0"/>
              <a:t>+</a:t>
            </a:r>
            <a:endParaRPr lang="cs-CZ" dirty="0"/>
          </a:p>
          <a:p>
            <a:r>
              <a:rPr lang="cs-CZ" dirty="0"/>
              <a:t>O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H</a:t>
            </a:r>
            <a:r>
              <a:rPr lang="cs-CZ" baseline="-25000" dirty="0"/>
              <a:t>3</a:t>
            </a:r>
            <a:r>
              <a:rPr lang="cs-CZ" dirty="0"/>
              <a:t>BO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SbCl</a:t>
            </a:r>
            <a:r>
              <a:rPr lang="cs-CZ" baseline="-25000" dirty="0"/>
              <a:t>5</a:t>
            </a:r>
            <a:endParaRPr lang="cs-CZ" dirty="0"/>
          </a:p>
          <a:p>
            <a:r>
              <a:rPr lang="cs-CZ" dirty="0"/>
              <a:t>BrF</a:t>
            </a:r>
            <a:r>
              <a:rPr lang="cs-CZ" baseline="-25000" dirty="0"/>
              <a:t>5</a:t>
            </a:r>
          </a:p>
          <a:p>
            <a:r>
              <a:rPr lang="cs-CZ" dirty="0"/>
              <a:t>AsCl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 err="1"/>
              <a:t>HClO</a:t>
            </a:r>
            <a:endParaRPr lang="cs-CZ" dirty="0"/>
          </a:p>
          <a:p>
            <a:r>
              <a:rPr lang="cs-CZ" dirty="0"/>
              <a:t>HClO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OF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NO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cs-CZ" dirty="0"/>
          </a:p>
          <a:p>
            <a:r>
              <a:rPr lang="cs-CZ" dirty="0"/>
              <a:t>ClF</a:t>
            </a:r>
            <a:r>
              <a:rPr lang="cs-CZ" baseline="-25000" dirty="0"/>
              <a:t>3</a:t>
            </a:r>
            <a:endParaRPr lang="cs-CZ" dirty="0"/>
          </a:p>
          <a:p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baseline="30000" dirty="0"/>
              <a:t>2-</a:t>
            </a:r>
            <a:endParaRPr lang="cs-CZ" dirty="0"/>
          </a:p>
          <a:p>
            <a:r>
              <a:rPr lang="cs-CZ" dirty="0"/>
              <a:t>NO</a:t>
            </a:r>
            <a:r>
              <a:rPr lang="cs-CZ" baseline="-25000" dirty="0"/>
              <a:t>2</a:t>
            </a:r>
            <a:r>
              <a:rPr lang="cs-CZ" baseline="30000" dirty="0"/>
              <a:t>-</a:t>
            </a:r>
            <a:endParaRPr lang="cs-CZ" dirty="0"/>
          </a:p>
          <a:p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SF</a:t>
            </a:r>
            <a:r>
              <a:rPr kumimoji="0" lang="cs-CZ" altLang="cs-CZ" sz="1800" i="0" u="none" strike="noStrike" cap="none" normalizeH="0" baseline="-2500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4</a:t>
            </a:r>
          </a:p>
          <a:p>
            <a:r>
              <a:rPr lang="cs-CZ" dirty="0"/>
              <a:t>AsCl</a:t>
            </a:r>
            <a:r>
              <a:rPr lang="cs-CZ" baseline="-25000" dirty="0"/>
              <a:t>3</a:t>
            </a:r>
            <a:r>
              <a:rPr lang="cs-CZ" baseline="30000" dirty="0"/>
              <a:t>2-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9D5E5F-61F3-4034-9942-3471F0CF0885}"/>
              </a:ext>
            </a:extLst>
          </p:cNvPr>
          <p:cNvSpPr txBox="1"/>
          <p:nvPr/>
        </p:nvSpPr>
        <p:spPr>
          <a:xfrm>
            <a:off x="220894" y="339315"/>
            <a:ext cx="1392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Jaký je tvar molekuly?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79BD207-CEA4-4648-AE40-EA7CF4BBE3E2}"/>
              </a:ext>
            </a:extLst>
          </p:cNvPr>
          <p:cNvSpPr txBox="1"/>
          <p:nvPr/>
        </p:nvSpPr>
        <p:spPr>
          <a:xfrm>
            <a:off x="2809972" y="6329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</a:t>
            </a:r>
            <a:r>
              <a:rPr lang="en-US" dirty="0" err="1"/>
              <a:t>deformova</a:t>
            </a:r>
            <a:r>
              <a:rPr lang="cs-CZ" dirty="0"/>
              <a:t>ný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29663D-6BB1-413F-A0EF-9B84171E10B8}"/>
              </a:ext>
            </a:extLst>
          </p:cNvPr>
          <p:cNvSpPr txBox="1"/>
          <p:nvPr/>
        </p:nvSpPr>
        <p:spPr>
          <a:xfrm>
            <a:off x="2820249" y="33900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3E8C4E8-9102-4771-A82E-A22FB53BB2F0}"/>
              </a:ext>
            </a:extLst>
          </p:cNvPr>
          <p:cNvSpPr txBox="1"/>
          <p:nvPr/>
        </p:nvSpPr>
        <p:spPr>
          <a:xfrm>
            <a:off x="2809972" y="580290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 (x platí </a:t>
            </a:r>
            <a:r>
              <a:rPr lang="cs-CZ" dirty="0" err="1"/>
              <a:t>Dragovo</a:t>
            </a:r>
            <a:r>
              <a:rPr lang="cs-CZ" dirty="0"/>
              <a:t> pravidlo!!!),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0AE1AED-733E-4F0F-A9CD-C5BDABC902EC}"/>
              </a:ext>
            </a:extLst>
          </p:cNvPr>
          <p:cNvSpPr txBox="1"/>
          <p:nvPr/>
        </p:nvSpPr>
        <p:spPr>
          <a:xfrm>
            <a:off x="2809972" y="820212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lineární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9A554D-57E4-49F0-9478-4A10915329D0}"/>
              </a:ext>
            </a:extLst>
          </p:cNvPr>
          <p:cNvSpPr txBox="1"/>
          <p:nvPr/>
        </p:nvSpPr>
        <p:spPr>
          <a:xfrm>
            <a:off x="2809972" y="1074716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lineární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F4318F-0C11-43D6-9B37-F8E69AEAD63F}"/>
              </a:ext>
            </a:extLst>
          </p:cNvPr>
          <p:cNvSpPr txBox="1"/>
          <p:nvPr/>
        </p:nvSpPr>
        <p:spPr>
          <a:xfrm>
            <a:off x="2809972" y="1359156"/>
            <a:ext cx="502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oktaedr, oktaedr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1EF4EE3-2DE1-4CD9-9AE1-7BD3691E8CE0}"/>
              </a:ext>
            </a:extLst>
          </p:cNvPr>
          <p:cNvSpPr txBox="1"/>
          <p:nvPr/>
        </p:nvSpPr>
        <p:spPr>
          <a:xfrm>
            <a:off x="2820249" y="1656451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en-US" dirty="0"/>
              <a:t>, </a:t>
            </a:r>
            <a:r>
              <a:rPr lang="cs-CZ" dirty="0"/>
              <a:t>lineární, lineární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E607D8E-75EC-413D-BBEE-C319190515FC}"/>
              </a:ext>
            </a:extLst>
          </p:cNvPr>
          <p:cNvSpPr txBox="1"/>
          <p:nvPr/>
        </p:nvSpPr>
        <p:spPr>
          <a:xfrm>
            <a:off x="2838870" y="4744121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F85AAF2-6065-447B-8B57-1F77295841E9}"/>
              </a:ext>
            </a:extLst>
          </p:cNvPr>
          <p:cNvSpPr txBox="1"/>
          <p:nvPr/>
        </p:nvSpPr>
        <p:spPr>
          <a:xfrm>
            <a:off x="2809974" y="1937260"/>
            <a:ext cx="6210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rovnostranný trojúhelník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D1D90CB-AD41-4B9F-B426-C86EE70BC377}"/>
              </a:ext>
            </a:extLst>
          </p:cNvPr>
          <p:cNvSpPr txBox="1"/>
          <p:nvPr/>
        </p:nvSpPr>
        <p:spPr>
          <a:xfrm>
            <a:off x="2809971" y="2239356"/>
            <a:ext cx="502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oktaedr, čtverec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DA3992A-068D-4965-BA58-8019E8DF6075}"/>
              </a:ext>
            </a:extLst>
          </p:cNvPr>
          <p:cNvSpPr txBox="1"/>
          <p:nvPr/>
        </p:nvSpPr>
        <p:spPr>
          <a:xfrm>
            <a:off x="2820249" y="247840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</a:t>
            </a:r>
            <a:r>
              <a:rPr lang="en-US" dirty="0" err="1"/>
              <a:t>deformova</a:t>
            </a:r>
            <a:r>
              <a:rPr lang="cs-CZ" dirty="0"/>
              <a:t>ný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F5E2BF6-F03F-42AE-876B-38A7B0F4F2A1}"/>
              </a:ext>
            </a:extLst>
          </p:cNvPr>
          <p:cNvSpPr txBox="1"/>
          <p:nvPr/>
        </p:nvSpPr>
        <p:spPr>
          <a:xfrm>
            <a:off x="2838871" y="2764359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DDBD75B-B332-4552-BC9D-E992C31D3D7C}"/>
              </a:ext>
            </a:extLst>
          </p:cNvPr>
          <p:cNvSpPr txBox="1"/>
          <p:nvPr/>
        </p:nvSpPr>
        <p:spPr>
          <a:xfrm>
            <a:off x="2858779" y="3053514"/>
            <a:ext cx="6210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rovnostranný trojúhelník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30DB62D-7B04-497C-8D59-FB0EBBE4F719}"/>
              </a:ext>
            </a:extLst>
          </p:cNvPr>
          <p:cNvSpPr txBox="1"/>
          <p:nvPr/>
        </p:nvSpPr>
        <p:spPr>
          <a:xfrm>
            <a:off x="2887677" y="5553801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75382D2-CE3E-452C-BD7A-EF900D75FFB8}"/>
              </a:ext>
            </a:extLst>
          </p:cNvPr>
          <p:cNvSpPr txBox="1"/>
          <p:nvPr/>
        </p:nvSpPr>
        <p:spPr>
          <a:xfrm>
            <a:off x="2838870" y="3309380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trigonální </a:t>
            </a:r>
            <a:r>
              <a:rPr lang="cs-CZ" dirty="0" err="1"/>
              <a:t>bipyramida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E28AF59-F9B1-4D9A-AE26-742401CEB9FA}"/>
              </a:ext>
            </a:extLst>
          </p:cNvPr>
          <p:cNvSpPr txBox="1"/>
          <p:nvPr/>
        </p:nvSpPr>
        <p:spPr>
          <a:xfrm>
            <a:off x="2820248" y="3610719"/>
            <a:ext cx="502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oktaedr, tetragonální 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874A6B4-D5CE-4D53-9FA3-56BBF4AFF11D}"/>
              </a:ext>
            </a:extLst>
          </p:cNvPr>
          <p:cNvSpPr txBox="1"/>
          <p:nvPr/>
        </p:nvSpPr>
        <p:spPr>
          <a:xfrm>
            <a:off x="2829559" y="3903312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trigonální 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A30BD3A-9430-4D5D-AC81-B34A4CE0C499}"/>
              </a:ext>
            </a:extLst>
          </p:cNvPr>
          <p:cNvSpPr txBox="1"/>
          <p:nvPr/>
        </p:nvSpPr>
        <p:spPr>
          <a:xfrm>
            <a:off x="2858778" y="4197254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C303D1D-4FCB-4A1E-926B-9613EE383C4C}"/>
              </a:ext>
            </a:extLst>
          </p:cNvPr>
          <p:cNvSpPr txBox="1"/>
          <p:nvPr/>
        </p:nvSpPr>
        <p:spPr>
          <a:xfrm>
            <a:off x="2858778" y="4455108"/>
            <a:ext cx="6113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, </a:t>
            </a:r>
            <a:r>
              <a:rPr lang="cs-CZ" dirty="0"/>
              <a:t>tetraedr, trigonální pyramida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1F25331-92F8-4511-92C1-F4D5546E6309}"/>
              </a:ext>
            </a:extLst>
          </p:cNvPr>
          <p:cNvSpPr txBox="1"/>
          <p:nvPr/>
        </p:nvSpPr>
        <p:spPr>
          <a:xfrm>
            <a:off x="2858778" y="5007940"/>
            <a:ext cx="6210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rovnostranný trojúhelník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144E417-F02D-440C-AFF2-530E1036B6CA}"/>
              </a:ext>
            </a:extLst>
          </p:cNvPr>
          <p:cNvSpPr txBox="1"/>
          <p:nvPr/>
        </p:nvSpPr>
        <p:spPr>
          <a:xfrm>
            <a:off x="2848665" y="526797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T-tvar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6464F7A-EE80-45CF-AC94-FE9358F3DA4E}"/>
              </a:ext>
            </a:extLst>
          </p:cNvPr>
          <p:cNvSpPr txBox="1"/>
          <p:nvPr/>
        </p:nvSpPr>
        <p:spPr>
          <a:xfrm>
            <a:off x="2867771" y="6322859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T-tvar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06DBA6F-090E-4E15-A667-1DB24F8794E5}"/>
              </a:ext>
            </a:extLst>
          </p:cNvPr>
          <p:cNvSpPr txBox="1"/>
          <p:nvPr/>
        </p:nvSpPr>
        <p:spPr>
          <a:xfrm>
            <a:off x="2858218" y="5794354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2</a:t>
            </a:r>
            <a:r>
              <a:rPr lang="en-US" dirty="0"/>
              <a:t>, </a:t>
            </a:r>
            <a:r>
              <a:rPr lang="cs-CZ" dirty="0"/>
              <a:t>rovnostranný trojúhelník, lomený tvar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37ACF1E-CD10-41B3-8138-F8168F0CA297}"/>
              </a:ext>
            </a:extLst>
          </p:cNvPr>
          <p:cNvSpPr txBox="1"/>
          <p:nvPr/>
        </p:nvSpPr>
        <p:spPr>
          <a:xfrm>
            <a:off x="2867770" y="6060295"/>
            <a:ext cx="5029201" cy="36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sp</a:t>
            </a:r>
            <a:r>
              <a:rPr lang="cs-CZ" baseline="30000" dirty="0"/>
              <a:t>3</a:t>
            </a:r>
            <a:r>
              <a:rPr lang="en-US" dirty="0"/>
              <a:t>d, </a:t>
            </a:r>
            <a:r>
              <a:rPr lang="cs-CZ" dirty="0"/>
              <a:t>trigonální </a:t>
            </a:r>
            <a:r>
              <a:rPr lang="cs-CZ" dirty="0" err="1"/>
              <a:t>bipyramida</a:t>
            </a:r>
            <a:r>
              <a:rPr lang="cs-CZ" dirty="0"/>
              <a:t>, deformovaný tetraedr</a:t>
            </a:r>
            <a:r>
              <a:rPr lang="en-US" dirty="0"/>
              <a:t>]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6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DF997E6-A5FB-4E80-B74B-0BD74E61AF95}"/>
              </a:ext>
            </a:extLst>
          </p:cNvPr>
          <p:cNvSpPr txBox="1"/>
          <p:nvPr/>
        </p:nvSpPr>
        <p:spPr>
          <a:xfrm>
            <a:off x="575353" y="339047"/>
            <a:ext cx="7938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ZnCl</a:t>
            </a:r>
            <a:r>
              <a:rPr lang="cs-CZ" baseline="-25000" dirty="0"/>
              <a:t>4</a:t>
            </a:r>
            <a:r>
              <a:rPr lang="cs-CZ" baseline="30000" dirty="0"/>
              <a:t>2-</a:t>
            </a:r>
          </a:p>
          <a:p>
            <a:r>
              <a:rPr lang="cs-CZ" dirty="0"/>
              <a:t>AgCl</a:t>
            </a:r>
            <a:r>
              <a:rPr lang="cs-CZ" baseline="-25000" dirty="0"/>
              <a:t>2</a:t>
            </a:r>
            <a:r>
              <a:rPr lang="cs-CZ" baseline="30000" dirty="0"/>
              <a:t>-</a:t>
            </a:r>
          </a:p>
          <a:p>
            <a:r>
              <a:rPr lang="cs-CZ" dirty="0"/>
              <a:t>PCl</a:t>
            </a:r>
            <a:r>
              <a:rPr lang="cs-CZ" baseline="-25000" dirty="0"/>
              <a:t>5</a:t>
            </a:r>
          </a:p>
          <a:p>
            <a:r>
              <a:rPr lang="cs-CZ" dirty="0"/>
              <a:t>XeF</a:t>
            </a:r>
            <a:r>
              <a:rPr lang="cs-CZ" baseline="-25000" dirty="0"/>
              <a:t>4</a:t>
            </a:r>
          </a:p>
          <a:p>
            <a:r>
              <a:rPr lang="cs-CZ" dirty="0"/>
              <a:t>BF</a:t>
            </a:r>
            <a:r>
              <a:rPr lang="cs-CZ" baseline="-25000" dirty="0"/>
              <a:t>4</a:t>
            </a:r>
            <a:r>
              <a:rPr lang="cs-CZ" baseline="30000" dirty="0"/>
              <a:t>-</a:t>
            </a:r>
          </a:p>
          <a:p>
            <a:r>
              <a:rPr lang="cs-CZ" dirty="0"/>
              <a:t>BeCl</a:t>
            </a:r>
            <a:r>
              <a:rPr lang="cs-CZ" baseline="-25000" dirty="0"/>
              <a:t>2</a:t>
            </a:r>
          </a:p>
          <a:p>
            <a:r>
              <a:rPr lang="cs-CZ" dirty="0"/>
              <a:t>MnO</a:t>
            </a:r>
            <a:r>
              <a:rPr lang="cs-CZ" baseline="-25000" dirty="0"/>
              <a:t>4</a:t>
            </a:r>
            <a:r>
              <a:rPr lang="cs-CZ" baseline="30000" dirty="0"/>
              <a:t>-</a:t>
            </a:r>
            <a:endParaRPr lang="cs-CZ" baseline="-25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9CE7D42-4BB1-4009-8F9A-17F9FD8B09E6}"/>
              </a:ext>
            </a:extLst>
          </p:cNvPr>
          <p:cNvSpPr txBox="1"/>
          <p:nvPr/>
        </p:nvSpPr>
        <p:spPr>
          <a:xfrm>
            <a:off x="1993186" y="339047"/>
            <a:ext cx="22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, tetraedr, tetraedr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63C4473-9703-4FE8-8519-153215EFBF7C}"/>
              </a:ext>
            </a:extLst>
          </p:cNvPr>
          <p:cNvSpPr txBox="1"/>
          <p:nvPr/>
        </p:nvSpPr>
        <p:spPr>
          <a:xfrm>
            <a:off x="1993186" y="606175"/>
            <a:ext cx="285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sp</a:t>
            </a:r>
            <a:r>
              <a:rPr lang="cs-CZ" dirty="0"/>
              <a:t>, lineární tvar, lineární tvar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376B27-1D3C-47E4-BF0C-80441C2A9AEB}"/>
              </a:ext>
            </a:extLst>
          </p:cNvPr>
          <p:cNvSpPr txBox="1"/>
          <p:nvPr/>
        </p:nvSpPr>
        <p:spPr>
          <a:xfrm>
            <a:off x="1993186" y="873303"/>
            <a:ext cx="488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d, trigonální </a:t>
            </a:r>
            <a:r>
              <a:rPr lang="cs-CZ" dirty="0" err="1"/>
              <a:t>bipyramida</a:t>
            </a:r>
            <a:r>
              <a:rPr lang="cs-CZ" dirty="0"/>
              <a:t>, trigonální </a:t>
            </a:r>
            <a:r>
              <a:rPr lang="cs-CZ" dirty="0" err="1"/>
              <a:t>bipyramida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B194139-34B1-453B-94F2-F256984F2A1E}"/>
              </a:ext>
            </a:extLst>
          </p:cNvPr>
          <p:cNvSpPr txBox="1"/>
          <p:nvPr/>
        </p:nvSpPr>
        <p:spPr>
          <a:xfrm>
            <a:off x="1993186" y="1160979"/>
            <a:ext cx="292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d</a:t>
            </a:r>
            <a:r>
              <a:rPr lang="cs-CZ" baseline="30000" dirty="0"/>
              <a:t>2</a:t>
            </a:r>
            <a:r>
              <a:rPr lang="cs-CZ" dirty="0"/>
              <a:t>, oktaedr, čtvercový tvar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DD66A4C-FCE0-4C83-962F-83DC81FD3195}"/>
              </a:ext>
            </a:extLst>
          </p:cNvPr>
          <p:cNvSpPr txBox="1"/>
          <p:nvPr/>
        </p:nvSpPr>
        <p:spPr>
          <a:xfrm>
            <a:off x="1993186" y="1468935"/>
            <a:ext cx="22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, tetraedr, tetraedr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F65E56-C6C7-479E-A87E-B6E6B213F7B2}"/>
              </a:ext>
            </a:extLst>
          </p:cNvPr>
          <p:cNvSpPr txBox="1"/>
          <p:nvPr/>
        </p:nvSpPr>
        <p:spPr>
          <a:xfrm>
            <a:off x="2036176" y="1756611"/>
            <a:ext cx="285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sp</a:t>
            </a:r>
            <a:r>
              <a:rPr lang="cs-CZ" dirty="0"/>
              <a:t>, lineární tvar, lineární tvar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B093F38-C8E3-4D88-B76A-31598B194166}"/>
              </a:ext>
            </a:extLst>
          </p:cNvPr>
          <p:cNvSpPr txBox="1"/>
          <p:nvPr/>
        </p:nvSpPr>
        <p:spPr>
          <a:xfrm>
            <a:off x="2036176" y="2064567"/>
            <a:ext cx="22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3</a:t>
            </a:r>
            <a:r>
              <a:rPr lang="cs-CZ" dirty="0"/>
              <a:t>, tetraedr, tetraedr</a:t>
            </a:r>
          </a:p>
        </p:txBody>
      </p:sp>
    </p:spTree>
    <p:extLst>
      <p:ext uri="{BB962C8B-B14F-4D97-AF65-F5344CB8AC3E}">
        <p14:creationId xmlns:p14="http://schemas.microsoft.com/office/powerpoint/2010/main" val="11328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ONANCE">
            <a:extLst>
              <a:ext uri="{FF2B5EF4-FFF2-40B4-BE49-F238E27FC236}">
                <a16:creationId xmlns:a16="http://schemas.microsoft.com/office/drawing/2014/main" id="{98169508-7A20-45B9-4A26-8E6F9C6A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40" y="2144300"/>
            <a:ext cx="4484802" cy="123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C905781-5031-E8A3-5E92-930CF5E5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86" y="4076699"/>
            <a:ext cx="4114780" cy="25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Lewis structure of HNO3 - Chemistry Stack Exchange">
            <a:extLst>
              <a:ext uri="{FF2B5EF4-FFF2-40B4-BE49-F238E27FC236}">
                <a16:creationId xmlns:a16="http://schemas.microsoft.com/office/drawing/2014/main" id="{FD4B870F-8F27-830F-1C5D-8BF31DA6B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11" y="505736"/>
            <a:ext cx="2651510" cy="94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8D1BAF3-5F6E-E8CA-B4BB-B160C0020B7D}"/>
              </a:ext>
            </a:extLst>
          </p:cNvPr>
          <p:cNvSpPr txBox="1"/>
          <p:nvPr/>
        </p:nvSpPr>
        <p:spPr>
          <a:xfrm>
            <a:off x="1435582" y="832577"/>
            <a:ext cx="965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cs-CZ" sz="2400" b="1" i="1" dirty="0">
                <a:solidFill>
                  <a:srgbClr val="000000"/>
                </a:solidFill>
              </a:rPr>
              <a:t>H</a:t>
            </a:r>
            <a:r>
              <a:rPr lang="cs-CZ" altLang="cs-CZ" sz="2400" b="1" i="1" dirty="0">
                <a:solidFill>
                  <a:srgbClr val="000000"/>
                </a:solidFill>
              </a:rPr>
              <a:t>N</a:t>
            </a:r>
            <a:r>
              <a:rPr lang="en-US" altLang="cs-CZ" sz="2400" b="1" i="1" dirty="0">
                <a:solidFill>
                  <a:srgbClr val="000000"/>
                </a:solidFill>
              </a:rPr>
              <a:t>O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400" b="1" i="1" dirty="0">
                <a:solidFill>
                  <a:srgbClr val="000000"/>
                </a:solidFill>
              </a:rPr>
              <a:t> </a:t>
            </a:r>
            <a:endParaRPr 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5F7C41-BFBF-3F5B-E2BC-FF5319743AD0}"/>
              </a:ext>
            </a:extLst>
          </p:cNvPr>
          <p:cNvSpPr txBox="1"/>
          <p:nvPr/>
        </p:nvSpPr>
        <p:spPr>
          <a:xfrm>
            <a:off x="1530832" y="2301055"/>
            <a:ext cx="965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</a:rPr>
              <a:t>N</a:t>
            </a:r>
            <a:r>
              <a:rPr lang="en-US" altLang="cs-CZ" sz="2400" b="1" i="1" dirty="0">
                <a:solidFill>
                  <a:srgbClr val="000000"/>
                </a:solidFill>
              </a:rPr>
              <a:t>O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400" b="1" i="1" baseline="30000" dirty="0">
                <a:solidFill>
                  <a:srgbClr val="000000"/>
                </a:solidFill>
              </a:rPr>
              <a:t>-</a:t>
            </a:r>
            <a:r>
              <a:rPr lang="cs-CZ" altLang="cs-CZ" sz="2400" b="1" i="1" dirty="0">
                <a:solidFill>
                  <a:srgbClr val="000000"/>
                </a:solidFill>
              </a:rPr>
              <a:t>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7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893AC-3170-452D-BA32-85DBD376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77" y="175719"/>
            <a:ext cx="7886700" cy="58457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VSEPR</a:t>
            </a:r>
            <a:endParaRPr lang="cs-CZ" sz="32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089DE6-AE95-4600-A1D5-09B614F822D2}"/>
              </a:ext>
            </a:extLst>
          </p:cNvPr>
          <p:cNvSpPr txBox="1"/>
          <p:nvPr/>
        </p:nvSpPr>
        <p:spPr>
          <a:xfrm>
            <a:off x="77057" y="900813"/>
            <a:ext cx="8763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444444"/>
                </a:solidFill>
                <a:effectLst/>
              </a:rPr>
              <a:t>Valence shell electron pair repulsion (VSEPR) </a:t>
            </a:r>
            <a:r>
              <a:rPr lang="en-US" sz="2000" i="0" dirty="0">
                <a:solidFill>
                  <a:srgbClr val="444444"/>
                </a:solidFill>
                <a:effectLst/>
              </a:rPr>
              <a:t>model</a:t>
            </a:r>
            <a:r>
              <a:rPr lang="en-US" sz="2000" b="1" i="0" dirty="0">
                <a:solidFill>
                  <a:srgbClr val="444444"/>
                </a:solidFill>
                <a:effectLst/>
              </a:rPr>
              <a:t> </a:t>
            </a:r>
            <a:r>
              <a:rPr lang="en-US" sz="2000" i="0" dirty="0" err="1">
                <a:effectLst/>
              </a:rPr>
              <a:t>predi</a:t>
            </a:r>
            <a:r>
              <a:rPr lang="cs-CZ" sz="2000" i="0" dirty="0">
                <a:effectLst/>
              </a:rPr>
              <a:t>kuje tvary </a:t>
            </a:r>
            <a:r>
              <a:rPr lang="en-US" sz="2000" b="0" i="0" dirty="0">
                <a:effectLst/>
              </a:rPr>
              <a:t>mole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>
                <a:effectLst/>
              </a:rPr>
              <a:t>ul a ion</a:t>
            </a:r>
            <a:r>
              <a:rPr lang="cs-CZ" sz="2000" b="0" i="0" dirty="0" err="1">
                <a:effectLst/>
              </a:rPr>
              <a:t>tů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u nichž jsou valenční elektronové páry rozmístěny kolem cen</a:t>
            </a:r>
            <a:r>
              <a:rPr lang="en-US" sz="2000" b="0" i="0" dirty="0">
                <a:effectLst/>
              </a:rPr>
              <a:t>t</a:t>
            </a:r>
            <a:r>
              <a:rPr lang="cs-CZ" sz="2000" b="0" i="0" dirty="0" err="1">
                <a:effectLst/>
              </a:rPr>
              <a:t>rálního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>
                <a:effectLst/>
              </a:rPr>
              <a:t>u</a:t>
            </a:r>
            <a:r>
              <a:rPr lang="en-US" sz="2000" b="0" i="0" dirty="0">
                <a:effectLst/>
              </a:rPr>
              <a:t>. </a:t>
            </a:r>
            <a:r>
              <a:rPr lang="cs-CZ" sz="2000" b="0" i="0" dirty="0">
                <a:effectLst/>
              </a:rPr>
              <a:t>Tím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že se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 err="1">
                <a:effectLst/>
              </a:rPr>
              <a:t>ové</a:t>
            </a:r>
            <a:r>
              <a:rPr lang="cs-CZ" sz="2000" b="0" i="0" dirty="0">
                <a:effectLst/>
              </a:rPr>
              <a:t> páry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dr</a:t>
            </a:r>
            <a:r>
              <a:rPr lang="cs-CZ" sz="2000" b="0" i="0" dirty="0" err="1">
                <a:effectLst/>
              </a:rPr>
              <a:t>ží</a:t>
            </a:r>
            <a:r>
              <a:rPr lang="cs-CZ" sz="2000" b="0" i="0" dirty="0">
                <a:effectLst/>
              </a:rPr>
              <a:t> od sebe co možná nejdále, se </a:t>
            </a:r>
            <a:r>
              <a:rPr lang="en-US" sz="2000" b="0" i="0" dirty="0">
                <a:effectLst/>
              </a:rPr>
              <a:t>minim</a:t>
            </a:r>
            <a:r>
              <a:rPr lang="cs-CZ" sz="2000" b="0" i="0" dirty="0" err="1">
                <a:effectLst/>
              </a:rPr>
              <a:t>alizuje</a:t>
            </a:r>
            <a:r>
              <a:rPr lang="cs-CZ" sz="2000" b="0" i="0" dirty="0">
                <a:effectLst/>
              </a:rPr>
              <a:t> jejich vzájemné odpuzování</a:t>
            </a:r>
            <a:r>
              <a:rPr lang="en-US" sz="2000" b="0" i="0" dirty="0">
                <a:effectLst/>
              </a:rPr>
              <a:t>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CE003D-62E1-4595-AE8E-25F84E75EBD1}"/>
              </a:ext>
            </a:extLst>
          </p:cNvPr>
          <p:cNvSpPr txBox="1"/>
          <p:nvPr/>
        </p:nvSpPr>
        <p:spPr>
          <a:xfrm>
            <a:off x="170487" y="2566664"/>
            <a:ext cx="86704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Nakreslet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Lewis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ův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vzorec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mole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ul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y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Určet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steric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ké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číslo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centr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l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ního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atom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Určet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orientaci 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ele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333333"/>
                </a:solidFill>
                <a:effectLst/>
              </a:rPr>
              <a:t>tron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ových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p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r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na základě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steric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kého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čísla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Určet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e p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o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l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ohu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volných párů a odchylky od „pravidelných“ tvarů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US" sz="800" b="0" i="0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 Pojmenujte tvar na základě polohy vazebných a volných elektronových párů.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666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9A865B85-ABCD-4A37-B20D-C27E6807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8" y="35321"/>
            <a:ext cx="4055437" cy="67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3D73EB6-4B5F-4429-94F2-A35BAA11B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82" y="35321"/>
            <a:ext cx="3728526" cy="67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9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B5F57AA-1993-4B8F-8127-6BDDDD8864E8}"/>
              </a:ext>
            </a:extLst>
          </p:cNvPr>
          <p:cNvSpPr txBox="1"/>
          <p:nvPr/>
        </p:nvSpPr>
        <p:spPr>
          <a:xfrm>
            <a:off x="143839" y="289992"/>
            <a:ext cx="8856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effectLst/>
              </a:rPr>
              <a:t>1</a:t>
            </a:r>
            <a:r>
              <a:rPr lang="en-US" sz="2000" b="1" i="0" u="none" strike="noStrike" dirty="0">
                <a:effectLst/>
              </a:rPr>
              <a:t>:</a:t>
            </a:r>
            <a:r>
              <a:rPr lang="cs-CZ" sz="2000" b="1" i="0" u="none" strike="noStrike" dirty="0">
                <a:effectLst/>
              </a:rPr>
              <a:t> </a:t>
            </a:r>
            <a:r>
              <a:rPr lang="cs-CZ" sz="2000" b="0" u="none" strike="noStrike" dirty="0">
                <a:effectLst/>
              </a:rPr>
              <a:t>Pokud j</a:t>
            </a:r>
            <a:r>
              <a:rPr lang="en-US" sz="2000" b="0" u="none" strike="noStrike" dirty="0">
                <a:effectLst/>
              </a:rPr>
              <a:t>e </a:t>
            </a:r>
            <a:r>
              <a:rPr lang="en-US" sz="2000" b="0" u="none" strike="noStrike" dirty="0" err="1">
                <a:effectLst/>
              </a:rPr>
              <a:t>centr</a:t>
            </a:r>
            <a:r>
              <a:rPr lang="cs-CZ" sz="2000" b="0" u="none" strike="noStrike" dirty="0">
                <a:effectLst/>
              </a:rPr>
              <a:t>á</a:t>
            </a:r>
            <a:r>
              <a:rPr lang="en-US" sz="2000" b="0" u="none" strike="noStrike" dirty="0">
                <a:effectLst/>
              </a:rPr>
              <a:t>l</a:t>
            </a:r>
            <a:r>
              <a:rPr lang="cs-CZ" sz="2000" b="0" u="none" strike="noStrike" dirty="0">
                <a:effectLst/>
              </a:rPr>
              <a:t>ní</a:t>
            </a:r>
            <a:r>
              <a:rPr lang="en-US" sz="2000" b="0" u="none" strike="noStrike" dirty="0">
                <a:effectLst/>
              </a:rPr>
              <a:t> atom </a:t>
            </a:r>
            <a:r>
              <a:rPr lang="cs-CZ" sz="2000" b="0" u="none" strike="noStrike" dirty="0">
                <a:effectLst/>
              </a:rPr>
              <a:t>v</a:t>
            </a:r>
            <a:r>
              <a:rPr lang="en-US" sz="2000" b="0" u="none" strike="noStrike" dirty="0">
                <a:effectLst/>
              </a:rPr>
              <a:t> mole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>
                <a:effectLst/>
              </a:rPr>
              <a:t>ule </a:t>
            </a:r>
            <a:r>
              <a:rPr lang="cs-CZ" sz="2000" b="0" u="none" strike="noStrike" dirty="0">
                <a:effectLst/>
              </a:rPr>
              <a:t>obklopen pouze vazebnými</a:t>
            </a:r>
            <a:r>
              <a:rPr lang="en-US" sz="2000" b="0" u="none" strike="noStrike" dirty="0">
                <a:effectLst/>
              </a:rPr>
              <a:t> </a:t>
            </a:r>
            <a:r>
              <a:rPr lang="en-US" sz="2000" b="0" u="none" strike="noStrike" dirty="0" err="1">
                <a:effectLst/>
              </a:rPr>
              <a:t>ele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 err="1">
                <a:effectLst/>
              </a:rPr>
              <a:t>tron</a:t>
            </a:r>
            <a:r>
              <a:rPr lang="cs-CZ" sz="2000" b="0" u="none" strike="noStrike" dirty="0" err="1">
                <a:effectLst/>
              </a:rPr>
              <a:t>ovými</a:t>
            </a:r>
            <a:r>
              <a:rPr lang="en-US" sz="2000" b="0" u="none" strike="noStrike" dirty="0">
                <a:effectLst/>
              </a:rPr>
              <a:t> p</a:t>
            </a:r>
            <a:r>
              <a:rPr lang="cs-CZ" sz="2000" b="0" u="none" strike="noStrike" dirty="0">
                <a:effectLst/>
              </a:rPr>
              <a:t>áry</a:t>
            </a:r>
            <a:r>
              <a:rPr lang="en-US" sz="2000" b="0" u="none" strike="noStrike" dirty="0">
                <a:effectLst/>
              </a:rPr>
              <a:t> a n</a:t>
            </a:r>
            <a:r>
              <a:rPr lang="cs-CZ" sz="2000" b="0" u="none" strike="noStrike" dirty="0" err="1">
                <a:effectLst/>
              </a:rPr>
              <a:t>emá</a:t>
            </a:r>
            <a:r>
              <a:rPr lang="en-US" sz="2000" b="0" u="none" strike="noStrike" dirty="0">
                <a:effectLst/>
              </a:rPr>
              <a:t> </a:t>
            </a:r>
            <a:r>
              <a:rPr lang="cs-CZ" sz="2000" b="0" u="none" strike="noStrike" dirty="0">
                <a:effectLst/>
              </a:rPr>
              <a:t>volné (</a:t>
            </a:r>
            <a:r>
              <a:rPr lang="en-US" sz="2000" b="0" u="none" strike="noStrike" dirty="0">
                <a:effectLst/>
              </a:rPr>
              <a:t>n</a:t>
            </a:r>
            <a:r>
              <a:rPr lang="cs-CZ" sz="2000" b="0" u="none" strike="noStrike" dirty="0" err="1">
                <a:effectLst/>
              </a:rPr>
              <a:t>evazebné</a:t>
            </a:r>
            <a:r>
              <a:rPr lang="cs-CZ" sz="2000" b="0" u="none" strike="noStrike" dirty="0">
                <a:effectLst/>
              </a:rPr>
              <a:t>)</a:t>
            </a:r>
            <a:r>
              <a:rPr lang="en-US" sz="2000" b="0" u="none" strike="noStrike" dirty="0">
                <a:effectLst/>
              </a:rPr>
              <a:t> </a:t>
            </a:r>
            <a:r>
              <a:rPr lang="en-US" sz="2000" b="0" u="none" strike="noStrike" dirty="0" err="1">
                <a:effectLst/>
              </a:rPr>
              <a:t>ele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 err="1">
                <a:effectLst/>
              </a:rPr>
              <a:t>tron</a:t>
            </a:r>
            <a:r>
              <a:rPr lang="cs-CZ" sz="2000" b="0" u="none" strike="noStrike" dirty="0" err="1">
                <a:effectLst/>
              </a:rPr>
              <a:t>ové</a:t>
            </a:r>
            <a:r>
              <a:rPr lang="en-US" sz="2000" b="0" u="none" strike="noStrike" dirty="0">
                <a:effectLst/>
              </a:rPr>
              <a:t> p</a:t>
            </a:r>
            <a:r>
              <a:rPr lang="cs-CZ" sz="2000" b="0" u="none" strike="noStrike" dirty="0">
                <a:effectLst/>
              </a:rPr>
              <a:t>áry,</a:t>
            </a:r>
            <a:r>
              <a:rPr lang="en-US" sz="2000" b="0" u="none" strike="noStrike" dirty="0">
                <a:effectLst/>
              </a:rPr>
              <a:t> </a:t>
            </a:r>
            <a:r>
              <a:rPr lang="cs-CZ" sz="2000" b="0" u="none" strike="noStrike" dirty="0">
                <a:effectLst/>
              </a:rPr>
              <a:t>bud</a:t>
            </a:r>
            <a:r>
              <a:rPr lang="en-US" sz="2000" b="0" u="none" strike="noStrike" dirty="0">
                <a:effectLst/>
              </a:rPr>
              <a:t>e </a:t>
            </a:r>
            <a:r>
              <a:rPr lang="en-US" sz="2000" b="0" u="none" strike="noStrike" dirty="0" err="1">
                <a:effectLst/>
              </a:rPr>
              <a:t>geometr</a:t>
            </a:r>
            <a:r>
              <a:rPr lang="cs-CZ" sz="2000" b="0" u="none" strike="noStrike" dirty="0" err="1">
                <a:effectLst/>
              </a:rPr>
              <a:t>ie</a:t>
            </a:r>
            <a:r>
              <a:rPr lang="en-US" sz="2000" b="0" u="none" strike="noStrike" dirty="0">
                <a:effectLst/>
              </a:rPr>
              <a:t> mole</a:t>
            </a:r>
            <a:r>
              <a:rPr lang="cs-CZ" sz="2000" b="0" u="none" strike="noStrike" dirty="0">
                <a:effectLst/>
              </a:rPr>
              <a:t>k</a:t>
            </a:r>
            <a:r>
              <a:rPr lang="en-US" sz="2000" b="0" u="none" strike="noStrike" dirty="0">
                <a:effectLst/>
              </a:rPr>
              <a:t>ul</a:t>
            </a:r>
            <a:r>
              <a:rPr lang="cs-CZ" sz="2000" b="0" u="none" strike="noStrike" dirty="0">
                <a:effectLst/>
              </a:rPr>
              <a:t>y pravidelná:</a:t>
            </a:r>
          </a:p>
        </p:txBody>
      </p:sp>
      <p:pic>
        <p:nvPicPr>
          <p:cNvPr id="3" name="Picture 6" descr="VSEPR(원자가껍질 전자쌍 반발) : 네이버 블로그">
            <a:extLst>
              <a:ext uri="{FF2B5EF4-FFF2-40B4-BE49-F238E27FC236}">
                <a16:creationId xmlns:a16="http://schemas.microsoft.com/office/drawing/2014/main" id="{A41940C4-C468-489F-B036-10FB69D2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3" y="1458300"/>
            <a:ext cx="8749265" cy="243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ED0925-D4A5-461B-B3D9-37EB178C0864}"/>
              </a:ext>
            </a:extLst>
          </p:cNvPr>
          <p:cNvSpPr txBox="1"/>
          <p:nvPr/>
        </p:nvSpPr>
        <p:spPr>
          <a:xfrm>
            <a:off x="143839" y="4153980"/>
            <a:ext cx="88563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000" b="1" i="1" u="none" strike="noStrike" dirty="0">
                <a:effectLst/>
              </a:rPr>
              <a:t>2: </a:t>
            </a:r>
            <a:r>
              <a:rPr lang="cs-CZ" sz="2000" dirty="0"/>
              <a:t>Pokud je</a:t>
            </a:r>
            <a:r>
              <a:rPr lang="en-US" sz="2000" dirty="0"/>
              <a:t> </a:t>
            </a:r>
            <a:r>
              <a:rPr lang="en-US" sz="2000" dirty="0" err="1"/>
              <a:t>centr</a:t>
            </a:r>
            <a:r>
              <a:rPr lang="cs-CZ" sz="2000" dirty="0"/>
              <a:t>á</a:t>
            </a:r>
            <a:r>
              <a:rPr lang="en-US" sz="2000" dirty="0"/>
              <a:t>l</a:t>
            </a:r>
            <a:r>
              <a:rPr lang="cs-CZ" sz="2000" dirty="0"/>
              <a:t>ní</a:t>
            </a:r>
            <a:r>
              <a:rPr lang="en-US" sz="2000" dirty="0"/>
              <a:t> atom </a:t>
            </a:r>
            <a:r>
              <a:rPr lang="cs-CZ" sz="2000" dirty="0"/>
              <a:t>v</a:t>
            </a:r>
            <a:r>
              <a:rPr lang="en-US" sz="2000" dirty="0"/>
              <a:t> mole</a:t>
            </a:r>
            <a:r>
              <a:rPr lang="cs-CZ" sz="2000" dirty="0"/>
              <a:t>k</a:t>
            </a:r>
            <a:r>
              <a:rPr lang="en-US" sz="2000" dirty="0"/>
              <a:t>ule </a:t>
            </a:r>
            <a:r>
              <a:rPr lang="cs-CZ" sz="2000" dirty="0"/>
              <a:t>obklopen vazebnými i nevazebnými elektronovými páry,</a:t>
            </a:r>
            <a:r>
              <a:rPr lang="en-US" sz="2000" dirty="0"/>
              <a:t> mole</a:t>
            </a:r>
            <a:r>
              <a:rPr lang="cs-CZ" sz="2000" dirty="0"/>
              <a:t>k</a:t>
            </a:r>
            <a:r>
              <a:rPr lang="en-US" sz="2000" dirty="0"/>
              <a:t>ul</a:t>
            </a:r>
            <a:r>
              <a:rPr lang="cs-CZ" sz="2000" dirty="0"/>
              <a:t>a</a:t>
            </a:r>
            <a:r>
              <a:rPr lang="en-US" sz="2000" dirty="0"/>
              <a:t> </a:t>
            </a:r>
            <a:r>
              <a:rPr lang="cs-CZ" sz="2000" dirty="0"/>
              <a:t>nemá pravidelný tvar</a:t>
            </a:r>
            <a:r>
              <a:rPr lang="en-US" sz="2000" dirty="0"/>
              <a:t>.</a:t>
            </a:r>
            <a:r>
              <a:rPr lang="cs-CZ" sz="2000" dirty="0"/>
              <a:t> V důsledku přítomnosti volných elektronových párů</a:t>
            </a:r>
            <a:r>
              <a:rPr lang="en-US" sz="2000" dirty="0"/>
              <a:t> </a:t>
            </a:r>
            <a:r>
              <a:rPr lang="cs-CZ" sz="2000" dirty="0"/>
              <a:t>na </a:t>
            </a:r>
            <a:r>
              <a:rPr lang="en-US" sz="2000" dirty="0" err="1"/>
              <a:t>centr</a:t>
            </a:r>
            <a:r>
              <a:rPr lang="cs-CZ" sz="2000" dirty="0"/>
              <a:t>á</a:t>
            </a:r>
            <a:r>
              <a:rPr lang="en-US" sz="2000" dirty="0"/>
              <a:t>l</a:t>
            </a:r>
            <a:r>
              <a:rPr lang="cs-CZ" sz="2000" dirty="0"/>
              <a:t>ním</a:t>
            </a:r>
            <a:r>
              <a:rPr lang="en-US" sz="2000" dirty="0"/>
              <a:t> atom</a:t>
            </a:r>
            <a:r>
              <a:rPr lang="cs-CZ" sz="2000" dirty="0"/>
              <a:t>u dochází k deformaci vazebných úhlů a tím i celkového tvaru molekuly</a:t>
            </a:r>
            <a:r>
              <a:rPr lang="en-US" sz="2000" dirty="0"/>
              <a:t>.</a:t>
            </a:r>
            <a:r>
              <a:rPr lang="cs-CZ" sz="2000" dirty="0"/>
              <a:t> </a:t>
            </a:r>
          </a:p>
          <a:p>
            <a:pPr algn="just" fontAlgn="base"/>
            <a:r>
              <a:rPr lang="cs-CZ" sz="2000" dirty="0"/>
              <a:t>    Volný (nevazebný) elektronový pár obvykle zabírá více prostoru než vazebný pár, protože volný elektronový pár je pouze pod vlivem jádra centrálního atomu a proto zabírá více prostoru s větší elektronovou hustotou než vazebný elektronový pár pod vlivem jader 2 atomů. </a:t>
            </a:r>
          </a:p>
        </p:txBody>
      </p:sp>
    </p:spTree>
    <p:extLst>
      <p:ext uri="{BB962C8B-B14F-4D97-AF65-F5344CB8AC3E}">
        <p14:creationId xmlns:p14="http://schemas.microsoft.com/office/powerpoint/2010/main" val="365884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E11E109-5127-49F6-8ACC-4E2F8FFC1BB2}"/>
              </a:ext>
            </a:extLst>
          </p:cNvPr>
          <p:cNvSpPr txBox="1"/>
          <p:nvPr/>
        </p:nvSpPr>
        <p:spPr>
          <a:xfrm>
            <a:off x="195208" y="2126912"/>
            <a:ext cx="875358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800" dirty="0"/>
          </a:p>
          <a:p>
            <a:pPr algn="just"/>
            <a:r>
              <a:rPr lang="cs-CZ" sz="2000" dirty="0"/>
              <a:t>Odpudivé (r</a:t>
            </a:r>
            <a:r>
              <a:rPr lang="en-US" sz="2000" dirty="0" err="1"/>
              <a:t>epul</a:t>
            </a:r>
            <a:r>
              <a:rPr lang="cs-CZ" sz="2000" dirty="0"/>
              <a:t>zní) síly výrazně klesají</a:t>
            </a:r>
            <a:r>
              <a:rPr lang="en-US" sz="2000" dirty="0"/>
              <a:t> </a:t>
            </a:r>
            <a:r>
              <a:rPr lang="cs-CZ" sz="2000" dirty="0"/>
              <a:t>s</a:t>
            </a:r>
            <a:r>
              <a:rPr lang="en-US" sz="2000" dirty="0"/>
              <a:t> </a:t>
            </a:r>
            <a:r>
              <a:rPr lang="cs-CZ" sz="2000" dirty="0"/>
              <a:t>rostoucím</a:t>
            </a:r>
            <a:r>
              <a:rPr lang="en-US" sz="2000" dirty="0"/>
              <a:t> </a:t>
            </a:r>
            <a:r>
              <a:rPr lang="cs-CZ" sz="2000" dirty="0"/>
              <a:t>úhlem mezi elektronovými páry</a:t>
            </a:r>
            <a:r>
              <a:rPr lang="en-US" sz="2000" dirty="0"/>
              <a:t>.</a:t>
            </a:r>
            <a:r>
              <a:rPr lang="cs-CZ" sz="2000" dirty="0"/>
              <a:t> Nejsilnější je při</a:t>
            </a:r>
            <a:r>
              <a:rPr lang="en-US" sz="2000" dirty="0"/>
              <a:t> 90</a:t>
            </a:r>
            <a:r>
              <a:rPr lang="cs-CZ" sz="2000" dirty="0"/>
              <a:t>°, slabší</a:t>
            </a:r>
            <a:r>
              <a:rPr lang="en-US" sz="2000" dirty="0"/>
              <a:t> </a:t>
            </a:r>
            <a:r>
              <a:rPr lang="cs-CZ" sz="2000" dirty="0"/>
              <a:t>při </a:t>
            </a:r>
            <a:r>
              <a:rPr lang="en-US" sz="2000" dirty="0"/>
              <a:t>120</a:t>
            </a:r>
            <a:r>
              <a:rPr lang="cs-CZ" sz="2000" dirty="0"/>
              <a:t>°</a:t>
            </a:r>
            <a:r>
              <a:rPr lang="en-US" sz="2000" dirty="0"/>
              <a:t> </a:t>
            </a:r>
            <a:r>
              <a:rPr lang="cs-CZ" sz="2000" dirty="0"/>
              <a:t>a velmi slabé při</a:t>
            </a:r>
            <a:r>
              <a:rPr lang="en-US" sz="2000" dirty="0"/>
              <a:t> 180</a:t>
            </a:r>
            <a:r>
              <a:rPr lang="cs-CZ" sz="2000" dirty="0"/>
              <a:t>°</a:t>
            </a:r>
            <a:r>
              <a:rPr lang="en-US" sz="2000" dirty="0"/>
              <a:t>.</a:t>
            </a:r>
            <a:r>
              <a:rPr lang="cs-CZ" sz="2000" dirty="0"/>
              <a:t> Pokles repulze probíhá v řadě: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       </a:t>
            </a:r>
            <a:r>
              <a:rPr lang="cs-CZ" sz="2000" b="1" dirty="0"/>
              <a:t>volný pár - volný pár &gt; volný pár - vazebný pár &gt; vazebný pár - vazebný pár 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b="0" i="0" dirty="0">
                <a:effectLst/>
              </a:rPr>
              <a:t>Volný elektronový pár odpuzuje vazebný elektronový pár, což vede k deformacím tvaru molekuly</a:t>
            </a:r>
            <a:r>
              <a:rPr lang="en-US" sz="2000" b="0" i="0" dirty="0">
                <a:effectLst/>
              </a:rPr>
              <a:t>.</a:t>
            </a:r>
            <a:endParaRPr lang="cs-CZ" sz="2000" dirty="0"/>
          </a:p>
          <a:p>
            <a:pPr algn="just"/>
            <a:endParaRPr lang="en-US" sz="2000" dirty="0">
              <a:highlight>
                <a:srgbClr val="FFFF00"/>
              </a:highlight>
            </a:endParaRPr>
          </a:p>
          <a:p>
            <a:pPr algn="just" fontAlgn="base"/>
            <a:r>
              <a:rPr lang="en-US" sz="2000" b="1" i="1" u="none" strike="noStrike" dirty="0">
                <a:effectLst/>
              </a:rPr>
              <a:t>3:</a:t>
            </a:r>
            <a:r>
              <a:rPr lang="en-US" sz="2000" b="0" i="1" u="none" strike="noStrike" dirty="0">
                <a:effectLst/>
              </a:rPr>
              <a:t> </a:t>
            </a:r>
            <a:r>
              <a:rPr lang="cs-CZ" sz="2000" b="0" dirty="0">
                <a:effectLst/>
              </a:rPr>
              <a:t>Vazebný úhel </a:t>
            </a:r>
            <a:r>
              <a:rPr lang="en-US" sz="2000" b="0" dirty="0">
                <a:effectLst/>
              </a:rPr>
              <a:t>B-A-B </a:t>
            </a:r>
            <a:r>
              <a:rPr lang="cs-CZ" sz="2000" b="0" dirty="0">
                <a:effectLst/>
              </a:rPr>
              <a:t>s</a:t>
            </a:r>
            <a:r>
              <a:rPr lang="en-US" sz="2000" b="0" dirty="0">
                <a:effectLst/>
              </a:rPr>
              <a:t>e </a:t>
            </a:r>
            <a:r>
              <a:rPr lang="cs-CZ" sz="2000" b="0" dirty="0">
                <a:effectLst/>
              </a:rPr>
              <a:t>zmenšuje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s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rostoucí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ele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 err="1">
                <a:effectLst/>
              </a:rPr>
              <a:t>tronegativit</a:t>
            </a:r>
            <a:r>
              <a:rPr lang="cs-CZ" sz="2000" b="0" dirty="0">
                <a:effectLst/>
              </a:rPr>
              <a:t>ou</a:t>
            </a:r>
            <a:r>
              <a:rPr lang="en-US" sz="2000" b="0" dirty="0">
                <a:effectLst/>
              </a:rPr>
              <a:t> atom</a:t>
            </a:r>
            <a:r>
              <a:rPr lang="cs-CZ" sz="2000" b="0" dirty="0">
                <a:effectLst/>
              </a:rPr>
              <a:t>u</a:t>
            </a:r>
            <a:r>
              <a:rPr lang="en-US" sz="2000" b="0" dirty="0">
                <a:effectLst/>
              </a:rPr>
              <a:t> B </a:t>
            </a:r>
            <a:r>
              <a:rPr lang="cs-CZ" sz="2000" b="0" dirty="0">
                <a:effectLst/>
              </a:rPr>
              <a:t>v</a:t>
            </a:r>
            <a:r>
              <a:rPr lang="en-US" sz="2000" b="0" dirty="0">
                <a:effectLst/>
              </a:rPr>
              <a:t> mole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>
                <a:effectLst/>
              </a:rPr>
              <a:t>ule AB </a:t>
            </a:r>
            <a:r>
              <a:rPr lang="cs-CZ" sz="2000" b="0" dirty="0">
                <a:effectLst/>
              </a:rPr>
              <a:t>(</a:t>
            </a:r>
            <a:r>
              <a:rPr lang="en-US" sz="2000" b="0" dirty="0">
                <a:effectLst/>
              </a:rPr>
              <a:t>A </a:t>
            </a:r>
            <a:r>
              <a:rPr lang="cs-CZ" sz="2000" dirty="0"/>
              <a:t>j</a:t>
            </a:r>
            <a:r>
              <a:rPr lang="en-US" sz="2000" b="0" dirty="0">
                <a:effectLst/>
              </a:rPr>
              <a:t>e </a:t>
            </a:r>
            <a:r>
              <a:rPr lang="en-US" sz="2000" b="0" dirty="0" err="1">
                <a:effectLst/>
              </a:rPr>
              <a:t>centr</a:t>
            </a:r>
            <a:r>
              <a:rPr lang="cs-CZ" sz="2000" b="0" dirty="0">
                <a:effectLst/>
              </a:rPr>
              <a:t>á</a:t>
            </a:r>
            <a:r>
              <a:rPr lang="en-US" sz="2000" b="0" dirty="0">
                <a:effectLst/>
              </a:rPr>
              <a:t>l</a:t>
            </a:r>
            <a:r>
              <a:rPr lang="cs-CZ" sz="2000" b="0" dirty="0">
                <a:effectLst/>
              </a:rPr>
              <a:t>ní</a:t>
            </a:r>
            <a:r>
              <a:rPr lang="en-US" sz="2000" b="0" dirty="0">
                <a:effectLst/>
              </a:rPr>
              <a:t> atom</a:t>
            </a:r>
            <a:r>
              <a:rPr lang="cs-CZ" sz="2000" b="0" dirty="0">
                <a:effectLst/>
              </a:rPr>
              <a:t>)</a:t>
            </a:r>
            <a:r>
              <a:rPr lang="en-US" sz="2000" b="0" dirty="0">
                <a:effectLst/>
              </a:rPr>
              <a:t>. </a:t>
            </a:r>
            <a:r>
              <a:rPr lang="cs-CZ" sz="2000" b="0" dirty="0">
                <a:effectLst/>
              </a:rPr>
              <a:t>S rostoucí </a:t>
            </a:r>
            <a:r>
              <a:rPr lang="en-US" sz="2000" b="0" dirty="0" err="1">
                <a:effectLst/>
              </a:rPr>
              <a:t>ele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 err="1">
                <a:effectLst/>
              </a:rPr>
              <a:t>tronegativit</a:t>
            </a:r>
            <a:r>
              <a:rPr lang="cs-CZ" sz="2000" b="0" dirty="0">
                <a:effectLst/>
              </a:rPr>
              <a:t>ou</a:t>
            </a:r>
            <a:r>
              <a:rPr lang="en-US" sz="2000" b="0" dirty="0">
                <a:effectLst/>
              </a:rPr>
              <a:t> atom</a:t>
            </a:r>
            <a:r>
              <a:rPr lang="cs-CZ" sz="2000" b="0" dirty="0">
                <a:effectLst/>
              </a:rPr>
              <a:t>u</a:t>
            </a:r>
            <a:r>
              <a:rPr lang="en-US" sz="2000" b="0" dirty="0">
                <a:effectLst/>
              </a:rPr>
              <a:t> B </a:t>
            </a:r>
            <a:r>
              <a:rPr lang="cs-CZ" sz="2000" b="0" dirty="0">
                <a:effectLst/>
              </a:rPr>
              <a:t>s</a:t>
            </a:r>
            <a:r>
              <a:rPr lang="en-US" sz="2000" b="0" dirty="0">
                <a:effectLst/>
              </a:rPr>
              <a:t>e </a:t>
            </a:r>
            <a:r>
              <a:rPr lang="cs-CZ" sz="2000" b="0" dirty="0">
                <a:effectLst/>
              </a:rPr>
              <a:t>poloha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vazebného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ele</a:t>
            </a:r>
            <a:r>
              <a:rPr lang="cs-CZ" sz="2000" b="0" dirty="0">
                <a:effectLst/>
              </a:rPr>
              <a:t>k</a:t>
            </a:r>
            <a:r>
              <a:rPr lang="en-US" sz="2000" b="0" dirty="0" err="1">
                <a:effectLst/>
              </a:rPr>
              <a:t>tron</a:t>
            </a:r>
            <a:r>
              <a:rPr lang="cs-CZ" sz="2000" b="0" dirty="0" err="1">
                <a:effectLst/>
              </a:rPr>
              <a:t>ového</a:t>
            </a:r>
            <a:r>
              <a:rPr lang="cs-CZ" sz="2000" b="0" dirty="0">
                <a:effectLst/>
              </a:rPr>
              <a:t> </a:t>
            </a:r>
            <a:r>
              <a:rPr lang="en-US" sz="2000" b="0" dirty="0">
                <a:effectLst/>
              </a:rPr>
              <a:t>p</a:t>
            </a:r>
            <a:r>
              <a:rPr lang="cs-CZ" sz="2000" b="0" dirty="0">
                <a:effectLst/>
              </a:rPr>
              <a:t>áru</a:t>
            </a:r>
            <a:r>
              <a:rPr lang="en-US" sz="2000" b="0" dirty="0">
                <a:effectLst/>
              </a:rPr>
              <a:t> </a:t>
            </a:r>
            <a:r>
              <a:rPr lang="cs-CZ" sz="2000" b="0" dirty="0">
                <a:effectLst/>
              </a:rPr>
              <a:t>posouvá z</a:t>
            </a:r>
            <a:r>
              <a:rPr lang="en-US" sz="2000" b="1" dirty="0">
                <a:effectLst/>
              </a:rPr>
              <a:t> </a:t>
            </a:r>
            <a:r>
              <a:rPr lang="en-US" sz="2000" dirty="0" err="1">
                <a:solidFill>
                  <a:srgbClr val="444444"/>
                </a:solidFill>
                <a:effectLst/>
              </a:rPr>
              <a:t>centr</a:t>
            </a:r>
            <a:r>
              <a:rPr lang="cs-CZ" sz="200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dirty="0">
                <a:solidFill>
                  <a:srgbClr val="444444"/>
                </a:solidFill>
                <a:effectLst/>
              </a:rPr>
              <a:t>l</a:t>
            </a:r>
            <a:r>
              <a:rPr lang="cs-CZ" sz="2000" dirty="0" err="1">
                <a:solidFill>
                  <a:srgbClr val="444444"/>
                </a:solidFill>
                <a:effectLst/>
              </a:rPr>
              <a:t>ního</a:t>
            </a:r>
            <a:r>
              <a:rPr lang="en-US" sz="2000" dirty="0">
                <a:solidFill>
                  <a:srgbClr val="444444"/>
                </a:solidFill>
                <a:effectLst/>
              </a:rPr>
              <a:t> atom</a:t>
            </a:r>
            <a:r>
              <a:rPr lang="cs-CZ" sz="2000" dirty="0">
                <a:solidFill>
                  <a:srgbClr val="444444"/>
                </a:solidFill>
                <a:effectLst/>
              </a:rPr>
              <a:t>u</a:t>
            </a:r>
            <a:r>
              <a:rPr lang="en-US" sz="2000" dirty="0">
                <a:solidFill>
                  <a:srgbClr val="444444"/>
                </a:solidFill>
                <a:effectLst/>
              </a:rPr>
              <a:t> A</a:t>
            </a:r>
            <a:r>
              <a:rPr lang="cs-CZ" sz="2000" dirty="0">
                <a:solidFill>
                  <a:srgbClr val="444444"/>
                </a:solidFill>
                <a:effectLst/>
              </a:rPr>
              <a:t> a</a:t>
            </a:r>
            <a:r>
              <a:rPr lang="en-US" sz="2000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dirty="0">
                <a:solidFill>
                  <a:srgbClr val="444444"/>
                </a:solidFill>
                <a:effectLst/>
              </a:rPr>
              <a:t>proto</a:t>
            </a:r>
            <a:r>
              <a:rPr lang="cs-CZ" sz="2000" b="1" dirty="0">
                <a:solidFill>
                  <a:srgbClr val="444444"/>
                </a:solidFill>
                <a:effectLst/>
              </a:rPr>
              <a:t> </a:t>
            </a:r>
            <a:r>
              <a:rPr lang="cs-CZ" sz="2000" dirty="0">
                <a:solidFill>
                  <a:srgbClr val="444444"/>
                </a:solidFill>
                <a:effectLst/>
              </a:rPr>
              <a:t>odpuzování vazebného elektronového páru na sousední </a:t>
            </a:r>
            <a:r>
              <a:rPr lang="en-US" sz="2000" dirty="0" err="1">
                <a:solidFill>
                  <a:srgbClr val="444444"/>
                </a:solidFill>
                <a:effectLst/>
              </a:rPr>
              <a:t>ele</a:t>
            </a:r>
            <a:r>
              <a:rPr lang="cs-CZ" sz="2000" dirty="0">
                <a:solidFill>
                  <a:srgbClr val="444444"/>
                </a:solidFill>
                <a:effectLst/>
              </a:rPr>
              <a:t>k</a:t>
            </a:r>
            <a:r>
              <a:rPr lang="en-US" sz="2000" dirty="0" err="1">
                <a:solidFill>
                  <a:srgbClr val="444444"/>
                </a:solidFill>
                <a:effectLst/>
              </a:rPr>
              <a:t>tron</a:t>
            </a:r>
            <a:r>
              <a:rPr lang="cs-CZ" sz="2000" dirty="0" err="1">
                <a:solidFill>
                  <a:srgbClr val="444444"/>
                </a:solidFill>
                <a:effectLst/>
              </a:rPr>
              <a:t>ový</a:t>
            </a:r>
            <a:r>
              <a:rPr lang="en-US" sz="2000" dirty="0">
                <a:solidFill>
                  <a:srgbClr val="444444"/>
                </a:solidFill>
                <a:effectLst/>
              </a:rPr>
              <a:t> p</a:t>
            </a:r>
            <a:r>
              <a:rPr lang="cs-CZ" sz="2000" dirty="0">
                <a:solidFill>
                  <a:srgbClr val="444444"/>
                </a:solidFill>
                <a:effectLst/>
              </a:rPr>
              <a:t>á</a:t>
            </a:r>
            <a:r>
              <a:rPr lang="en-US" sz="2000" dirty="0">
                <a:solidFill>
                  <a:srgbClr val="444444"/>
                </a:solidFill>
                <a:effectLst/>
              </a:rPr>
              <a:t>r </a:t>
            </a:r>
            <a:r>
              <a:rPr lang="cs-CZ" sz="2000" dirty="0">
                <a:solidFill>
                  <a:srgbClr val="444444"/>
                </a:solidFill>
                <a:effectLst/>
              </a:rPr>
              <a:t>na</a:t>
            </a:r>
            <a:r>
              <a:rPr lang="en-US" sz="2000" dirty="0">
                <a:solidFill>
                  <a:srgbClr val="444444"/>
                </a:solidFill>
                <a:effectLst/>
              </a:rPr>
              <a:t> atom</a:t>
            </a:r>
            <a:r>
              <a:rPr lang="cs-CZ" sz="2000" dirty="0">
                <a:solidFill>
                  <a:srgbClr val="444444"/>
                </a:solidFill>
                <a:effectLst/>
              </a:rPr>
              <a:t>u</a:t>
            </a:r>
            <a:r>
              <a:rPr lang="en-US" sz="2000" dirty="0">
                <a:solidFill>
                  <a:srgbClr val="444444"/>
                </a:solidFill>
                <a:effectLst/>
              </a:rPr>
              <a:t> A </a:t>
            </a:r>
            <a:r>
              <a:rPr lang="cs-CZ" sz="2000" dirty="0">
                <a:solidFill>
                  <a:srgbClr val="444444"/>
                </a:solidFill>
                <a:effectLst/>
              </a:rPr>
              <a:t>klesá</a:t>
            </a:r>
            <a:r>
              <a:rPr lang="en-US" sz="2000" b="1" dirty="0">
                <a:solidFill>
                  <a:srgbClr val="444444"/>
                </a:solidFill>
                <a:effectLst/>
              </a:rPr>
              <a:t>.</a:t>
            </a:r>
            <a:endParaRPr lang="en-US" sz="2000" b="0" dirty="0">
              <a:effectLst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cs-CZ" sz="2000" b="0" u="none" strike="noStrike" dirty="0">
                <a:solidFill>
                  <a:srgbClr val="444444"/>
                </a:solidFill>
                <a:effectLst/>
              </a:rPr>
              <a:t>	Např.</a:t>
            </a:r>
            <a:r>
              <a:rPr lang="en-US" sz="2000" b="0" u="none" strike="noStrike" dirty="0">
                <a:solidFill>
                  <a:srgbClr val="444444"/>
                </a:solidFill>
                <a:effectLst/>
              </a:rPr>
              <a:t>:</a:t>
            </a:r>
            <a:r>
              <a:rPr lang="cs-CZ" sz="2000" b="0" u="none" strike="noStrike" dirty="0">
                <a:solidFill>
                  <a:srgbClr val="444444"/>
                </a:solidFill>
                <a:effectLst/>
              </a:rPr>
              <a:t>		 </a:t>
            </a:r>
            <a:r>
              <a:rPr lang="en-US" sz="2000" b="1" u="none" strike="noStrike" dirty="0">
                <a:effectLst/>
              </a:rPr>
              <a:t>PI</a:t>
            </a:r>
            <a:r>
              <a:rPr lang="en-US" sz="2000" b="1" u="none" strike="noStrike" baseline="-25000" dirty="0">
                <a:effectLst/>
              </a:rPr>
              <a:t>3</a:t>
            </a:r>
            <a:r>
              <a:rPr lang="cs-CZ" sz="2000" b="1" u="none" strike="noStrike" baseline="-25000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&gt;</a:t>
            </a:r>
            <a:r>
              <a:rPr lang="cs-CZ" sz="2000" b="1" u="none" strike="noStrike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PBr</a:t>
            </a:r>
            <a:r>
              <a:rPr lang="en-US" sz="2000" b="1" u="none" strike="noStrike" baseline="-25000" dirty="0">
                <a:effectLst/>
              </a:rPr>
              <a:t>3</a:t>
            </a:r>
            <a:r>
              <a:rPr lang="cs-CZ" sz="2000" b="1" u="none" strike="noStrike" baseline="-25000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&gt;</a:t>
            </a:r>
            <a:r>
              <a:rPr lang="cs-CZ" sz="2000" b="1" u="none" strike="noStrike" dirty="0">
                <a:effectLst/>
              </a:rPr>
              <a:t> </a:t>
            </a:r>
            <a:r>
              <a:rPr lang="en-US" sz="2000" b="1" u="none" strike="noStrike" dirty="0">
                <a:effectLst/>
              </a:rPr>
              <a:t>PCl</a:t>
            </a:r>
            <a:r>
              <a:rPr lang="en-US" sz="2000" b="1" u="none" strike="noStrike" baseline="-25000" dirty="0">
                <a:effectLst/>
              </a:rPr>
              <a:t>3.</a:t>
            </a:r>
            <a:endParaRPr lang="en-US" sz="2000" b="0" dirty="0">
              <a:effectLst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endParaRPr lang="cs-CZ" sz="2000" b="1" i="1" u="none" strike="noStrike" dirty="0">
              <a:solidFill>
                <a:srgbClr val="444444"/>
              </a:solidFill>
              <a:effectLst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B8936C-ADE5-4A14-913B-A52B3EB7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128" y="268328"/>
            <a:ext cx="2916642" cy="180705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BEB13F9-18DA-42A2-A080-736529A81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39" y="600194"/>
            <a:ext cx="3811060" cy="11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3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a teoria VSEPR prevede che XeF2 sia lineare? - GufoSaggio">
            <a:extLst>
              <a:ext uri="{FF2B5EF4-FFF2-40B4-BE49-F238E27FC236}">
                <a16:creationId xmlns:a16="http://schemas.microsoft.com/office/drawing/2014/main" id="{43B3480D-A2DA-4BC0-BA5F-FD3E18A1A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4" y="195209"/>
            <a:ext cx="7959011" cy="63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6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>
            <a:extLst>
              <a:ext uri="{FF2B5EF4-FFF2-40B4-BE49-F238E27FC236}">
                <a16:creationId xmlns:a16="http://schemas.microsoft.com/office/drawing/2014/main" id="{7A52597C-8998-4A5C-837A-B0C0EED09DD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5584" y="1345621"/>
            <a:ext cx="5735686" cy="1506103"/>
          </a:xfrm>
          <a:noFill/>
        </p:spPr>
      </p:pic>
      <p:pic>
        <p:nvPicPr>
          <p:cNvPr id="11273" name="Picture 9">
            <a:extLst>
              <a:ext uri="{FF2B5EF4-FFF2-40B4-BE49-F238E27FC236}">
                <a16:creationId xmlns:a16="http://schemas.microsoft.com/office/drawing/2014/main" id="{DFAB9F55-9EB8-4B83-A6CA-332C867E0F7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5893" y="2734612"/>
            <a:ext cx="5575069" cy="1388776"/>
          </a:xfr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CF5A3B3-ECD0-4AF4-8F18-13CE1279D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314" y="0"/>
            <a:ext cx="6224801" cy="139017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6FBB3B-823E-4DA7-96F2-4CABEA15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87" y="4813924"/>
            <a:ext cx="1923247" cy="11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1341D70-AF47-4ECC-A63D-D5066752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70" y="4813924"/>
            <a:ext cx="1923247" cy="10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F62E62F-E9FE-454B-8D9D-4B200AF481C2}"/>
              </a:ext>
            </a:extLst>
          </p:cNvPr>
          <p:cNvSpPr txBox="1"/>
          <p:nvPr/>
        </p:nvSpPr>
        <p:spPr>
          <a:xfrm>
            <a:off x="4961693" y="6022050"/>
            <a:ext cx="3863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4495E"/>
                </a:solidFill>
                <a:effectLst/>
              </a:rPr>
              <a:t>NO</a:t>
            </a:r>
            <a:r>
              <a:rPr lang="en-US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b="1" i="0" baseline="30000" dirty="0">
                <a:solidFill>
                  <a:srgbClr val="34495E"/>
                </a:solidFill>
                <a:effectLst/>
              </a:rPr>
              <a:t>-</a:t>
            </a:r>
            <a:r>
              <a:rPr lang="en-US" b="0" i="0" dirty="0">
                <a:solidFill>
                  <a:srgbClr val="34495E"/>
                </a:solidFill>
                <a:effectLst/>
              </a:rPr>
              <a:t> has one unshared pair of electron.</a:t>
            </a:r>
            <a:endParaRPr lang="cs-CZ" b="0" i="0" dirty="0">
              <a:solidFill>
                <a:srgbClr val="34495E"/>
              </a:solidFill>
              <a:effectLst/>
            </a:endParaRPr>
          </a:p>
          <a:p>
            <a:r>
              <a:rPr lang="en-US" b="0" i="0" dirty="0">
                <a:solidFill>
                  <a:srgbClr val="34495E"/>
                </a:solidFill>
                <a:effectLst/>
              </a:rPr>
              <a:t>(Bond angle = 115</a:t>
            </a:r>
            <a:r>
              <a:rPr lang="cs-CZ" b="0" i="0" dirty="0">
                <a:solidFill>
                  <a:srgbClr val="34495E"/>
                </a:solidFill>
                <a:effectLst/>
              </a:rPr>
              <a:t>°</a:t>
            </a:r>
            <a:r>
              <a:rPr lang="en-US" b="0" i="0" dirty="0">
                <a:solidFill>
                  <a:srgbClr val="34495E"/>
                </a:solidFill>
                <a:effectLst/>
              </a:rPr>
              <a:t>)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ACF044B-071A-4F13-B9FC-CB26063A60F9}"/>
              </a:ext>
            </a:extLst>
          </p:cNvPr>
          <p:cNvSpPr txBox="1"/>
          <p:nvPr/>
        </p:nvSpPr>
        <p:spPr>
          <a:xfrm>
            <a:off x="855187" y="605160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4495E"/>
                </a:solidFill>
                <a:effectLst/>
              </a:rPr>
              <a:t>NO</a:t>
            </a:r>
            <a:r>
              <a:rPr lang="en-US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b="0" i="0" dirty="0">
                <a:solidFill>
                  <a:srgbClr val="34495E"/>
                </a:solidFill>
                <a:effectLst/>
              </a:rPr>
              <a:t> has one unshared electron</a:t>
            </a:r>
            <a:endParaRPr lang="cs-CZ" b="0" i="0" dirty="0">
              <a:solidFill>
                <a:srgbClr val="34495E"/>
              </a:solidFill>
              <a:effectLst/>
            </a:endParaRPr>
          </a:p>
          <a:p>
            <a:r>
              <a:rPr lang="en-US" b="0" i="0" dirty="0">
                <a:solidFill>
                  <a:srgbClr val="34495E"/>
                </a:solidFill>
                <a:effectLst/>
              </a:rPr>
              <a:t>(Bond angle = 132</a:t>
            </a:r>
            <a:r>
              <a:rPr lang="cs-CZ" b="0" i="0" dirty="0">
                <a:solidFill>
                  <a:srgbClr val="34495E"/>
                </a:solidFill>
                <a:effectLst/>
              </a:rPr>
              <a:t>°</a:t>
            </a:r>
            <a:r>
              <a:rPr lang="en-US" b="0" i="0" dirty="0">
                <a:solidFill>
                  <a:srgbClr val="34495E"/>
                </a:solidFill>
                <a:effectLst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30351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9468</TotalTime>
  <Words>1902</Words>
  <Application>Microsoft Office PowerPoint</Application>
  <PresentationFormat>Předvádění na obrazovce (4:3)</PresentationFormat>
  <Paragraphs>220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Nunito Sans</vt:lpstr>
      <vt:lpstr>Motiv Office</vt:lpstr>
      <vt:lpstr>Prezentace aplikace PowerPoint</vt:lpstr>
      <vt:lpstr>Prezentace aplikace PowerPoint</vt:lpstr>
      <vt:lpstr>Prezentace aplikace PowerPoint</vt:lpstr>
      <vt:lpstr>VSEPR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Lubomir Prokes</cp:lastModifiedBy>
  <cp:revision>423</cp:revision>
  <dcterms:created xsi:type="dcterms:W3CDTF">2021-03-07T11:25:22Z</dcterms:created>
  <dcterms:modified xsi:type="dcterms:W3CDTF">2023-04-03T15:36:31Z</dcterms:modified>
</cp:coreProperties>
</file>