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74" r:id="rId3"/>
    <p:sldId id="277" r:id="rId4"/>
    <p:sldId id="275" r:id="rId5"/>
    <p:sldId id="276" r:id="rId6"/>
    <p:sldId id="278" r:id="rId7"/>
    <p:sldId id="279" r:id="rId8"/>
    <p:sldId id="281" r:id="rId9"/>
    <p:sldId id="282" r:id="rId10"/>
    <p:sldId id="283" r:id="rId11"/>
    <p:sldId id="299" r:id="rId12"/>
    <p:sldId id="300" r:id="rId13"/>
    <p:sldId id="271" r:id="rId14"/>
    <p:sldId id="272" r:id="rId15"/>
    <p:sldId id="284" r:id="rId16"/>
    <p:sldId id="285" r:id="rId17"/>
    <p:sldId id="287" r:id="rId18"/>
    <p:sldId id="288" r:id="rId19"/>
    <p:sldId id="289" r:id="rId20"/>
    <p:sldId id="290" r:id="rId21"/>
    <p:sldId id="293" r:id="rId22"/>
    <p:sldId id="294" r:id="rId23"/>
    <p:sldId id="295" r:id="rId24"/>
    <p:sldId id="296" r:id="rId25"/>
    <p:sldId id="297" r:id="rId26"/>
    <p:sldId id="298" r:id="rId27"/>
    <p:sldId id="286" r:id="rId28"/>
    <p:sldId id="302" r:id="rId29"/>
    <p:sldId id="256" r:id="rId30"/>
    <p:sldId id="303" r:id="rId31"/>
    <p:sldId id="304" r:id="rId32"/>
    <p:sldId id="270" r:id="rId33"/>
    <p:sldId id="291" r:id="rId34"/>
    <p:sldId id="292" r:id="rId35"/>
    <p:sldId id="305" r:id="rId36"/>
    <p:sldId id="306" r:id="rId37"/>
    <p:sldId id="273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280" r:id="rId46"/>
    <p:sldId id="314" r:id="rId47"/>
    <p:sldId id="315" r:id="rId48"/>
    <p:sldId id="317" r:id="rId49"/>
    <p:sldId id="318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18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59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05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36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9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17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4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17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45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99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03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909AF-4C23-451E-B59E-A43DD1B26D84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26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gif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EB438-46F4-4AD9-B3A1-282F7D02F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23" y="2440506"/>
            <a:ext cx="7886700" cy="1325563"/>
          </a:xfrm>
        </p:spPr>
        <p:txBody>
          <a:bodyPr/>
          <a:lstStyle/>
          <a:p>
            <a:r>
              <a:rPr lang="cs-CZ" b="1" dirty="0"/>
              <a:t>Vyčíslování chemických rovnic</a:t>
            </a:r>
          </a:p>
        </p:txBody>
      </p:sp>
    </p:spTree>
    <p:extLst>
      <p:ext uri="{BB962C8B-B14F-4D97-AF65-F5344CB8AC3E}">
        <p14:creationId xmlns:p14="http://schemas.microsoft.com/office/powerpoint/2010/main" val="323505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68526BDD-65DC-492B-9EE5-6494DDF2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4" y="360077"/>
            <a:ext cx="5353355" cy="249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D4EF7E6-4DCA-424A-8B45-470BAC436412}"/>
              </a:ext>
            </a:extLst>
          </p:cNvPr>
          <p:cNvSpPr txBox="1"/>
          <p:nvPr/>
        </p:nvSpPr>
        <p:spPr>
          <a:xfrm>
            <a:off x="6381627" y="2884337"/>
            <a:ext cx="2121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h) 2,1,1,1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010C82C-B85F-9197-2023-7B664B5088B5}"/>
              </a:ext>
            </a:extLst>
          </p:cNvPr>
          <p:cNvSpPr txBox="1"/>
          <p:nvPr/>
        </p:nvSpPr>
        <p:spPr>
          <a:xfrm>
            <a:off x="6355262" y="281033"/>
            <a:ext cx="114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a) 1,3,3,2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1E539C-513A-06A5-3388-400B59A99CE4}"/>
              </a:ext>
            </a:extLst>
          </p:cNvPr>
          <p:cNvSpPr txBox="1"/>
          <p:nvPr/>
        </p:nvSpPr>
        <p:spPr>
          <a:xfrm>
            <a:off x="6361079" y="650365"/>
            <a:ext cx="1184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b) 1,6,2,3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B369A61-71DA-82F0-F469-85DDDC067426}"/>
              </a:ext>
            </a:extLst>
          </p:cNvPr>
          <p:cNvSpPr txBox="1"/>
          <p:nvPr/>
        </p:nvSpPr>
        <p:spPr>
          <a:xfrm>
            <a:off x="6355262" y="1019697"/>
            <a:ext cx="1595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c) 2,2,5,1,2,14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59FF011-F625-00A7-E70F-B325432CAEE2}"/>
              </a:ext>
            </a:extLst>
          </p:cNvPr>
          <p:cNvSpPr txBox="1"/>
          <p:nvPr/>
        </p:nvSpPr>
        <p:spPr>
          <a:xfrm>
            <a:off x="6355262" y="1389029"/>
            <a:ext cx="1440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d) 1,1,1,1,1,1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0D2E6BB-40B3-CC6B-1BDA-2161D743F2F8}"/>
              </a:ext>
            </a:extLst>
          </p:cNvPr>
          <p:cNvSpPr txBox="1"/>
          <p:nvPr/>
        </p:nvSpPr>
        <p:spPr>
          <a:xfrm>
            <a:off x="6381627" y="1758361"/>
            <a:ext cx="1163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e) 3,2,1,6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3778591-C60C-4640-F36A-53D6CB9AB747}"/>
              </a:ext>
            </a:extLst>
          </p:cNvPr>
          <p:cNvSpPr txBox="1"/>
          <p:nvPr/>
        </p:nvSpPr>
        <p:spPr>
          <a:xfrm>
            <a:off x="6381627" y="2127693"/>
            <a:ext cx="1235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f) 1,6,2,3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FA2AC75-18D6-EE8D-1E0C-3108155D8F40}"/>
              </a:ext>
            </a:extLst>
          </p:cNvPr>
          <p:cNvSpPr txBox="1"/>
          <p:nvPr/>
        </p:nvSpPr>
        <p:spPr>
          <a:xfrm>
            <a:off x="6355262" y="2486884"/>
            <a:ext cx="114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g) 2,1,1,2</a:t>
            </a:r>
          </a:p>
        </p:txBody>
      </p:sp>
    </p:spTree>
    <p:extLst>
      <p:ext uri="{BB962C8B-B14F-4D97-AF65-F5344CB8AC3E}">
        <p14:creationId xmlns:p14="http://schemas.microsoft.com/office/powerpoint/2010/main" val="10207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/>
              <a:t>Oxidační číslo</a:t>
            </a:r>
            <a:r>
              <a:rPr lang="cs-CZ" altLang="cs-CZ" sz="2800" dirty="0"/>
              <a:t> 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43662" y="838200"/>
            <a:ext cx="86407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/>
              <a:t>Oxidační číslo prvku ve sloučenině je výslednému náboji (skutečnému nebo myšlenému), který by daný atom získal při úplné polarizaci všech svých vazeb. Jde o formální pojem, často neodpovídá skutečné elektronové konfiguraci v molekule. píše se římskou číslicí, vpravo nahoře od značky prvku.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42374" y="5106034"/>
            <a:ext cx="844333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/>
              <a:t>!! Součet oxidačních čísel všech atomů v </a:t>
            </a:r>
            <a:r>
              <a:rPr lang="cs-CZ" altLang="cs-CZ" u="sng" dirty="0"/>
              <a:t>elektroneutrální molekule</a:t>
            </a:r>
            <a:r>
              <a:rPr lang="cs-CZ" altLang="cs-CZ" dirty="0"/>
              <a:t> je roven </a:t>
            </a:r>
            <a:r>
              <a:rPr lang="cs-CZ" altLang="cs-CZ" u="sng" dirty="0"/>
              <a:t>nule</a:t>
            </a:r>
            <a:r>
              <a:rPr lang="cs-CZ" altLang="cs-CZ" dirty="0"/>
              <a:t>.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!! Součet oxidačních čísel všech atomů v </a:t>
            </a:r>
            <a:r>
              <a:rPr lang="cs-CZ" altLang="cs-CZ" u="sng" dirty="0"/>
              <a:t>iontu</a:t>
            </a:r>
            <a:r>
              <a:rPr lang="cs-CZ" altLang="cs-CZ" dirty="0"/>
              <a:t> je roven jeho </a:t>
            </a:r>
            <a:r>
              <a:rPr lang="cs-CZ" altLang="cs-CZ" u="sng" dirty="0"/>
              <a:t>náboji</a:t>
            </a:r>
            <a:r>
              <a:rPr lang="cs-CZ" altLang="cs-CZ" dirty="0"/>
              <a:t>.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Volný atom má oxidační číslo nula.</a:t>
            </a:r>
          </a:p>
        </p:txBody>
      </p:sp>
      <p:pic>
        <p:nvPicPr>
          <p:cNvPr id="7" name="Picture 4" descr="SouvisejÃ­cÃ­ obrÃ¡zek">
            <a:extLst>
              <a:ext uri="{FF2B5EF4-FFF2-40B4-BE49-F238E27FC236}">
                <a16:creationId xmlns:a16="http://schemas.microsoft.com/office/drawing/2014/main" id="{37719EFF-57F9-4DCC-81AB-E7996DDE5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148138"/>
            <a:ext cx="5867400" cy="283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0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BCF97407-E14B-43A1-8EB1-A8164CAF5885}"/>
              </a:ext>
            </a:extLst>
          </p:cNvPr>
          <p:cNvSpPr txBox="1"/>
          <p:nvPr/>
        </p:nvSpPr>
        <p:spPr>
          <a:xfrm>
            <a:off x="397329" y="602135"/>
            <a:ext cx="8520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Maxim</a:t>
            </a:r>
            <a:r>
              <a:rPr lang="cs-CZ" sz="2000" b="1" dirty="0"/>
              <a:t>á</a:t>
            </a:r>
            <a:r>
              <a:rPr lang="en-US" sz="2000" b="1" dirty="0"/>
              <a:t>ln</a:t>
            </a:r>
            <a:r>
              <a:rPr lang="cs-CZ" sz="2000" b="1" dirty="0"/>
              <a:t>í oxidační číslo </a:t>
            </a:r>
            <a:r>
              <a:rPr lang="cs-CZ" sz="2000" dirty="0"/>
              <a:t>je u nekovů rovno číslu skupiny. </a:t>
            </a:r>
          </a:p>
          <a:p>
            <a:endParaRPr lang="cs-CZ" sz="2000" dirty="0"/>
          </a:p>
          <a:p>
            <a:r>
              <a:rPr lang="cs-CZ" sz="2000" b="1" dirty="0"/>
              <a:t>Minimální oxidační číslo </a:t>
            </a:r>
            <a:r>
              <a:rPr lang="cs-CZ" sz="2000" dirty="0"/>
              <a:t>je u nekovů rovno číslu skupiny - 8. </a:t>
            </a:r>
            <a:endParaRPr lang="en-US" sz="2000" dirty="0"/>
          </a:p>
        </p:txBody>
      </p:sp>
      <p:pic>
        <p:nvPicPr>
          <p:cNvPr id="12" name="Picture 4" descr="See the source image">
            <a:extLst>
              <a:ext uri="{FF2B5EF4-FFF2-40B4-BE49-F238E27FC236}">
                <a16:creationId xmlns:a16="http://schemas.microsoft.com/office/drawing/2014/main" id="{46C0B540-FAC8-41B8-A8F9-32EA9408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73" y="2402760"/>
            <a:ext cx="5455577" cy="36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2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 tepl164">
            <a:extLst>
              <a:ext uri="{FF2B5EF4-FFF2-40B4-BE49-F238E27FC236}">
                <a16:creationId xmlns:a16="http://schemas.microsoft.com/office/drawing/2014/main" id="{A34E874E-2839-454A-87F6-40B2C5FAD9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0011" y="537292"/>
            <a:ext cx="6103978" cy="59918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56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ee the source image">
            <a:extLst>
              <a:ext uri="{FF2B5EF4-FFF2-40B4-BE49-F238E27FC236}">
                <a16:creationId xmlns:a16="http://schemas.microsoft.com/office/drawing/2014/main" id="{CED33A14-8D59-4834-94AD-B31482DB0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17" y="271515"/>
            <a:ext cx="3539163" cy="21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ee the source image">
            <a:extLst>
              <a:ext uri="{FF2B5EF4-FFF2-40B4-BE49-F238E27FC236}">
                <a16:creationId xmlns:a16="http://schemas.microsoft.com/office/drawing/2014/main" id="{EB321360-BE62-43EB-BECF-4109A3C54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2642599"/>
            <a:ext cx="635317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93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37C4D32-0928-4EEA-8339-BF172F0BC236}"/>
              </a:ext>
            </a:extLst>
          </p:cNvPr>
          <p:cNvSpPr txBox="1"/>
          <p:nvPr/>
        </p:nvSpPr>
        <p:spPr>
          <a:xfrm>
            <a:off x="241443" y="32904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0" cap="all" dirty="0">
                <a:solidFill>
                  <a:srgbClr val="4D95C8"/>
                </a:solidFill>
                <a:effectLst/>
                <a:latin typeface="freight-sans-pro"/>
              </a:rPr>
              <a:t>OXIDAČNĚ-REDUKČNÍ (REDOXNÍ) ROVNICE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D791F15-8C9E-4798-BAF5-D5700751DBFE}"/>
              </a:ext>
            </a:extLst>
          </p:cNvPr>
          <p:cNvSpPr txBox="1"/>
          <p:nvPr/>
        </p:nvSpPr>
        <p:spPr>
          <a:xfrm>
            <a:off x="166955" y="1998699"/>
            <a:ext cx="881009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just"/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Zjistíme oxidační čísla všech atomů v rovnici.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800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Napíšeme parciální chemické rovnice pro oxidaci a redukci.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800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Matematicky je upravíme tak, aby bylo zachované pravidlo bilance počtu elektronů.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800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Obě parciální chemické rovnice sečteme a upravíme, přičemž získáme </a:t>
            </a:r>
            <a:r>
              <a:rPr lang="cs-CZ" dirty="0">
                <a:solidFill>
                  <a:srgbClr val="4F4F4F"/>
                </a:solidFill>
                <a:latin typeface="Segoe UI" panose="020B0502040204020203" pitchFamily="34" charset="0"/>
              </a:rPr>
              <a:t>z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krácenou redoxní rovnici (SRR).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800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Získané počty atomů zohledníme v chemické rovnici pomocí stechiometrických koeficientů.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800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Na základě bilance počtu atomů přiřadíme stechiometrické koeficienty látkám obsahujícím atomy, které nezměnily oxidační číslo.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800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Pokud máme iontovou redoxní rovnici, na zjištění stechiometrických koeficientů využijeme bilanci nábojových čísel.</a:t>
            </a:r>
          </a:p>
        </p:txBody>
      </p:sp>
      <p:pic>
        <p:nvPicPr>
          <p:cNvPr id="1026" name="Picture 2" descr="EduMission: Chemistry Form 5: Chapter 3 - Redox Reaction">
            <a:extLst>
              <a:ext uri="{FF2B5EF4-FFF2-40B4-BE49-F238E27FC236}">
                <a16:creationId xmlns:a16="http://schemas.microsoft.com/office/drawing/2014/main" id="{3697D1CE-494B-4E62-AD61-879E647F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54" y="246847"/>
            <a:ext cx="3159303" cy="236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7DDC774-F2FA-404D-912B-9190B6FC5800}"/>
              </a:ext>
            </a:extLst>
          </p:cNvPr>
          <p:cNvSpPr txBox="1"/>
          <p:nvPr/>
        </p:nvSpPr>
        <p:spPr>
          <a:xfrm>
            <a:off x="241443" y="1075369"/>
            <a:ext cx="50908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Při řešení redoxních rovnic dodržujeme obecná pravidla na výpočet stechiometrických koeficientů používáme následující postup:</a:t>
            </a:r>
          </a:p>
        </p:txBody>
      </p:sp>
    </p:spTree>
    <p:extLst>
      <p:ext uri="{BB962C8B-B14F-4D97-AF65-F5344CB8AC3E}">
        <p14:creationId xmlns:p14="http://schemas.microsoft.com/office/powerpoint/2010/main" val="31454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F646E9E3-EC10-453F-A928-23CAC61B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772" y="451726"/>
            <a:ext cx="4424864" cy="312892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878D759-BAB8-452F-B9BA-75B700B97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90" y="441147"/>
            <a:ext cx="3681675" cy="24926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EF30A7B-6A34-4619-9A88-3FA719085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99" y="3395479"/>
            <a:ext cx="4859738" cy="33766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C996B6-62D2-56E9-21BC-59E77F9FA999}"/>
              </a:ext>
            </a:extLst>
          </p:cNvPr>
          <p:cNvSpPr txBox="1"/>
          <p:nvPr/>
        </p:nvSpPr>
        <p:spPr>
          <a:xfrm>
            <a:off x="112364" y="26706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1)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5194CDA-985F-DCF4-838C-900E74BE59F6}"/>
              </a:ext>
            </a:extLst>
          </p:cNvPr>
          <p:cNvSpPr txBox="1"/>
          <p:nvPr/>
        </p:nvSpPr>
        <p:spPr>
          <a:xfrm>
            <a:off x="4198180" y="25648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2)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84E9064-2099-8F24-B633-821347B78D3F}"/>
              </a:ext>
            </a:extLst>
          </p:cNvPr>
          <p:cNvSpPr txBox="1"/>
          <p:nvPr/>
        </p:nvSpPr>
        <p:spPr>
          <a:xfrm>
            <a:off x="112364" y="321132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24603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3174922-91A5-4DA7-B6A5-043D8DA1A451}"/>
              </a:ext>
            </a:extLst>
          </p:cNvPr>
          <p:cNvSpPr txBox="1"/>
          <p:nvPr/>
        </p:nvSpPr>
        <p:spPr>
          <a:xfrm>
            <a:off x="308224" y="328746"/>
            <a:ext cx="81782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 err="1">
                <a:solidFill>
                  <a:srgbClr val="4F4F4F"/>
                </a:solidFill>
                <a:effectLst/>
              </a:rPr>
              <a:t>Urče</a:t>
            </a:r>
            <a:r>
              <a:rPr lang="it-IT" sz="2000" b="0" i="0" dirty="0">
                <a:solidFill>
                  <a:srgbClr val="4F4F4F"/>
                </a:solidFill>
                <a:effectLst/>
              </a:rPr>
              <a:t>te stechiometrické koeficienty v rovnici:</a:t>
            </a:r>
          </a:p>
          <a:p>
            <a:pPr algn="l"/>
            <a:r>
              <a:rPr lang="cs-CZ" sz="2000" b="0" i="0" dirty="0">
                <a:solidFill>
                  <a:srgbClr val="4F4F4F"/>
                </a:solidFill>
                <a:effectLst/>
              </a:rPr>
              <a:t>											</a:t>
            </a:r>
            <a:r>
              <a:rPr lang="cs-CZ" sz="2000" b="0" i="0" dirty="0" err="1">
                <a:solidFill>
                  <a:srgbClr val="4F4F4F"/>
                </a:solidFill>
                <a:effectLst/>
              </a:rPr>
              <a:t>Cr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 + H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SO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 → Cr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(SO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)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 + H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2</a:t>
            </a:r>
            <a:endParaRPr lang="cs-CZ" sz="2000" b="0" i="0" dirty="0">
              <a:solidFill>
                <a:srgbClr val="4F4F4F"/>
              </a:solidFill>
              <a:effectLst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9238150-FDE3-46D7-A7FB-327ABFF71D53}"/>
              </a:ext>
            </a:extLst>
          </p:cNvPr>
          <p:cNvSpPr txBox="1"/>
          <p:nvPr/>
        </p:nvSpPr>
        <p:spPr>
          <a:xfrm>
            <a:off x="154112" y="1305341"/>
            <a:ext cx="883577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Vypočítáme oxidační čísla všech atomů. Zjistíme, že se mění oxidační čísla atomů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Cr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 a  H: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ctr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H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–II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→Cr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III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(S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–II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H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Napíšeme parciální chemické rovnice oxidace a redukce: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Cr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3e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Cr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(oxidace)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H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+ 1e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 H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(redukce)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Jelikož počet přijatých a odevzdaných elektronů musí být stejný, druhou parciální chemickou rovnici vynásobíme třemi, aby se počet přijatých a odevzdaných elektronů rovnal: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Cr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3e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Cr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III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3H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+ 3e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 3H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Obě parciální chemické rovnice sečteme a upravíme: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Cr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3e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Cr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III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3H</a:t>
            </a:r>
            <a:r>
              <a:rPr lang="cs-CZ" sz="1800" b="0" i="0" u="sng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+ 3e</a:t>
            </a:r>
            <a:r>
              <a:rPr lang="cs-CZ" sz="1800" b="0" i="0" u="sng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→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3H</a:t>
            </a:r>
            <a:r>
              <a:rPr lang="cs-CZ" sz="1800" b="0" i="0" u="sng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                                             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Cr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3e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+ 3H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+ 3e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→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Cr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+ 3H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Po úpravě: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Cr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+ 3H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Cr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+ 3H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Tato chemická rovnice je </a:t>
            </a:r>
            <a:r>
              <a:rPr lang="cs-CZ" dirty="0">
                <a:solidFill>
                  <a:srgbClr val="4F4F4F"/>
                </a:solidFill>
                <a:latin typeface="Calibri" panose="020F0502020204030204" pitchFamily="34" charset="0"/>
              </a:rPr>
              <a:t>z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krácenou formou původní redoxní rovnice a vyjadřuje podstatu redoxního chemického děje (SRR). Číselné hodnoty, které jsme dostali, nejsou stechiometrické koeficienty, ale vyjadřují počty atomů, které musí být na levé a pravé straně rovnice. 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53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C07AB97-5190-4E2D-8CAB-E386D75F0750}"/>
              </a:ext>
            </a:extLst>
          </p:cNvPr>
          <p:cNvSpPr txBox="1"/>
          <p:nvPr/>
        </p:nvSpPr>
        <p:spPr>
          <a:xfrm>
            <a:off x="205483" y="199914"/>
            <a:ext cx="87741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Jestliže na levé straně rovnice jsou 3 atomy H, před vzorec H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SO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bychom museli dát zlomek. Stejný problém je s H i na pravé straně rovnice. Proto SRR vynásobíme dvěma: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2Cr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+ 6H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 2Cr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+ 6H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just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Na levé straně rovnice jsou 2 atomy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Cr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, proto před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Cr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 bude koeficient 2. Na pravé straně rovnice mají být rovněž 2 atomy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Cr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, ale ty jsou již zabezpečené stechiometrickým indexem 2 ve vzorci Cr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(SO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, takže tato látka bude mít koeficient 1:</a:t>
            </a:r>
          </a:p>
          <a:p>
            <a:pPr algn="just"/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ctr"/>
            <a:r>
              <a:rPr lang="cs-CZ" sz="1800" b="1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2Cr + 3 H</a:t>
            </a:r>
            <a:r>
              <a:rPr lang="cs-CZ" sz="1800" b="1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1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SO</a:t>
            </a:r>
            <a:r>
              <a:rPr lang="cs-CZ" sz="1800" b="1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1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 Cr</a:t>
            </a:r>
            <a:r>
              <a:rPr lang="cs-CZ" sz="1800" b="1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1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(SO</a:t>
            </a:r>
            <a:r>
              <a:rPr lang="cs-CZ" sz="1800" b="1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1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s-CZ" sz="1800" b="1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1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+ 3 H</a:t>
            </a:r>
            <a:r>
              <a:rPr lang="cs-CZ" sz="1800" b="1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040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2A15ECB-1B8C-40C1-B936-02EB5FC950BF}"/>
              </a:ext>
            </a:extLst>
          </p:cNvPr>
          <p:cNvSpPr txBox="1"/>
          <p:nvPr/>
        </p:nvSpPr>
        <p:spPr>
          <a:xfrm>
            <a:off x="313361" y="226703"/>
            <a:ext cx="8604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0" i="0" dirty="0" err="1">
                <a:solidFill>
                  <a:srgbClr val="4F4F4F"/>
                </a:solidFill>
                <a:effectLst/>
              </a:rPr>
              <a:t>Urče</a:t>
            </a:r>
            <a:r>
              <a:rPr lang="it-IT" sz="2000" b="0" i="0" dirty="0">
                <a:solidFill>
                  <a:srgbClr val="4F4F4F"/>
                </a:solidFill>
                <a:effectLst/>
              </a:rPr>
              <a:t>te stechiometrické koeficienty v rovnici 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:</a:t>
            </a:r>
          </a:p>
          <a:p>
            <a:pPr algn="l"/>
            <a:r>
              <a:rPr lang="cs-CZ" sz="2000" b="0" i="0" dirty="0">
                <a:solidFill>
                  <a:srgbClr val="4F4F4F"/>
                </a:solidFill>
                <a:effectLst/>
              </a:rPr>
              <a:t>									Ca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(PO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)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 + SiO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 + C → P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 + CaSiO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 + CO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4F90771-C255-4A59-851C-D175E165EA7A}"/>
              </a:ext>
            </a:extLst>
          </p:cNvPr>
          <p:cNvSpPr txBox="1"/>
          <p:nvPr/>
        </p:nvSpPr>
        <p:spPr>
          <a:xfrm>
            <a:off x="156680" y="1084703"/>
            <a:ext cx="891796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Vypočítáme oxidační čísla všech atomů. Zjistíme, že se mění oxidační čísla atomů P a C: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ctr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Ca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(P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–II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Si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IV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–II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C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P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Ca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Si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IV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–II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C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–II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Napíšeme parciální chemické rovnice oxidace a redukce: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C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2e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C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(oxidace)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P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+ 5e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P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(redukce)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Jelikož počet přijatých a odevzdaných elektronů musí byť stejný, první parciální chemickou rovnici vynásobíme 5, druhou parciální chemickou rovnici vynásobíme 2: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5C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10e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5C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2P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+ 10e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2P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Počet přijatých a odevzdaných elektronů je stejný. Aby se počet přijatých a odevzdaných elektronů rovnal, obě parciální chemické rovnice sečteme a dostaneme SRR: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5C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10e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5C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2P</a:t>
            </a:r>
            <a:r>
              <a:rPr lang="cs-CZ" sz="1800" b="0" i="0" u="sng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+ 10e</a:t>
            </a:r>
            <a:r>
              <a:rPr lang="cs-CZ" sz="1800" b="0" i="0" u="sng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→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2P</a:t>
            </a:r>
            <a:r>
              <a:rPr lang="cs-CZ" sz="1800" b="0" i="0" u="sng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                                                          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5C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10e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+ 2P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+ 10e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5C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+ 2P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po úpravě: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5C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+ 2P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5C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+ 2P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Na pravé straně rovnice jsou podle SRR 2 atomy P s oxidačním číslem 0. Ten je však tvořen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čtyřatomovými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 molekulami, takže stechiometrický koeficient by měl zlomkovou hodnotu. Proto SRR vynásobíme číslem 2: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10C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+ 4P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10C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+ 4P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4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0ABEA7A-02E8-4A79-86AF-173E5955B68D}"/>
              </a:ext>
            </a:extLst>
          </p:cNvPr>
          <p:cNvSpPr txBox="1"/>
          <p:nvPr/>
        </p:nvSpPr>
        <p:spPr>
          <a:xfrm>
            <a:off x="184934" y="329041"/>
            <a:ext cx="8188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0" cap="all" dirty="0">
                <a:solidFill>
                  <a:srgbClr val="4D95C8"/>
                </a:solidFill>
                <a:effectLst/>
                <a:latin typeface="freight-sans-pro"/>
              </a:rPr>
              <a:t>ROVNICE BEZE ZMĚNY OXIDAČNÍHO ČÍSLA (NEREDOXNÍ ROVNICE)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D35C13-AE0B-41EF-B247-7C5D9C403049}"/>
              </a:ext>
            </a:extLst>
          </p:cNvPr>
          <p:cNvSpPr txBox="1"/>
          <p:nvPr/>
        </p:nvSpPr>
        <p:spPr>
          <a:xfrm>
            <a:off x="231167" y="856802"/>
            <a:ext cx="87844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Neredoxn</a:t>
            </a:r>
            <a:r>
              <a:rPr lang="cs-CZ" dirty="0">
                <a:solidFill>
                  <a:srgbClr val="4F4F4F"/>
                </a:solidFill>
                <a:latin typeface="Segoe UI" panose="020B0502040204020203" pitchFamily="34" charset="0"/>
              </a:rPr>
              <a:t>í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rovnice jsou rovnice chemických reakcí, při kterých nedochází ke změně oxidačního čísla žádného z atomů. Na zjišťování stechiometrických koeficientů v rovnicích neredoxních reakcí neexistuje žádný jednoduchý a zároveň univerzální algoritmus. 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3531BB1-9F10-4136-B6AB-2B1714F40DCD}"/>
              </a:ext>
            </a:extLst>
          </p:cNvPr>
          <p:cNvSpPr txBox="1"/>
          <p:nvPr/>
        </p:nvSpPr>
        <p:spPr>
          <a:xfrm>
            <a:off x="184935" y="2297753"/>
            <a:ext cx="878440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Na začátku najdeme v chemické rovnici látku (reaktant nebo produkt), jejíž vzorec má největší stechiometrické indexy (resp. obsahuje největší počet atomů). Stechiometrický koeficient této látky budeme považovat za jednotkový.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800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Potom přidáme koeficienty před látky, které obsahují stejné atomy jako látka s přiděleným jednotkovým koeficientem (podle bilance počtu atomů, případně podle bilance nábojových čísel).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800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Postupně přidáváme koeficienty před látky, které ještě nemají přirazené koeficienty na základe počtu atomů v látkách, které už koeficienty mají (opět pomocí bilance počtu atomů, případně podle bilance nábojových čísel).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800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Jako předposlední zjišťujeme počty atomů vodíku a podle potřeby doplníme stechiometrické koeficienty.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800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Jako poslední zjistíme počty atomů kyslíku na obou stranách rovnice. Tento krok obvykle slouží ke kontrole již získaných koeficientů.</a:t>
            </a:r>
          </a:p>
        </p:txBody>
      </p:sp>
    </p:spTree>
    <p:extLst>
      <p:ext uri="{BB962C8B-B14F-4D97-AF65-F5344CB8AC3E}">
        <p14:creationId xmlns:p14="http://schemas.microsoft.com/office/powerpoint/2010/main" val="3029923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C59115D-3CAE-4679-9312-D90641BB2164}"/>
              </a:ext>
            </a:extLst>
          </p:cNvPr>
          <p:cNvSpPr txBox="1"/>
          <p:nvPr/>
        </p:nvSpPr>
        <p:spPr>
          <a:xfrm>
            <a:off x="123289" y="474345"/>
            <a:ext cx="888714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Na pravé straně rovnice jsou potřebné 4 atomy P už zabezpečeny stechiometrickým indexem 4 ve vzorci P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, takže tato látka bude mít koeficient 1: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ctr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2Ca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(PO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SiO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C → P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CaSiO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CO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Na obou stranách rovnice by mělo být 10 atomů C. Proto před C dáme koeficient 10 a stejně i před vzorec CO: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ctr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2Ca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(PO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SiO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+ 10C → P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CaSiO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+ 10CO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Ještě chybí koeficienty před SiO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a CaSiO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Na levé straně rovnice je 6 atomů Ca, proto před CaSiO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dáme koeficient 6. To ale znamená, že i na levé straně rovnice musí být 6 atomů Si, proto před SiO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dáme koeficient 6.</a:t>
            </a:r>
          </a:p>
          <a:p>
            <a:pPr algn="l"/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ctr"/>
            <a:r>
              <a:rPr lang="cs-CZ" sz="1800" b="1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2Ca</a:t>
            </a:r>
            <a:r>
              <a:rPr lang="cs-CZ" sz="1800" b="1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1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(PO</a:t>
            </a:r>
            <a:r>
              <a:rPr lang="cs-CZ" sz="1800" b="1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1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s-CZ" sz="1800" b="1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1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+ 6SiO</a:t>
            </a:r>
            <a:r>
              <a:rPr lang="cs-CZ" sz="1800" b="1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1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+ 10C → P</a:t>
            </a:r>
            <a:r>
              <a:rPr lang="cs-CZ" sz="1800" b="1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1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+ 6CaSiO</a:t>
            </a:r>
            <a:r>
              <a:rPr lang="cs-CZ" sz="1800" b="1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1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+ 10CO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endParaRPr lang="cs-CZ" b="0" i="1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cs-CZ" b="0" dirty="0">
                <a:solidFill>
                  <a:srgbClr val="4F4F4F"/>
                </a:solidFill>
                <a:effectLst/>
              </a:rPr>
              <a:t>Řešení ověříme spočítáním atomů O na obou stranách rovnice (28 = 28). Jelikož získané stechiometrické koeficienty (2, 6, 10 = 1, 6, 10) už kromě čísla 1 nemají žádného společného dělitele, vyčíslování rovnice je ukončeno.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715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EF89F98-3C58-45D0-AFD2-AB5EC052B71B}"/>
              </a:ext>
            </a:extLst>
          </p:cNvPr>
          <p:cNvSpPr txBox="1"/>
          <p:nvPr/>
        </p:nvSpPr>
        <p:spPr>
          <a:xfrm>
            <a:off x="192640" y="298622"/>
            <a:ext cx="8758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i="0" dirty="0" err="1">
                <a:solidFill>
                  <a:srgbClr val="4F4F4F"/>
                </a:solidFill>
                <a:effectLst/>
              </a:rPr>
              <a:t>Urče</a:t>
            </a:r>
            <a:r>
              <a:rPr lang="it-IT" sz="1800" b="0" i="0" dirty="0">
                <a:solidFill>
                  <a:srgbClr val="4F4F4F"/>
                </a:solidFill>
                <a:effectLst/>
              </a:rPr>
              <a:t>te stechiometrické koeficienty v rovnici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:</a:t>
            </a:r>
          </a:p>
          <a:p>
            <a:pPr algn="l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										</a:t>
            </a:r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Cu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+ HNO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→ </a:t>
            </a:r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Cu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(NO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)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NO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BCB3DAA-B17F-4577-891E-56AD07A35BE0}"/>
              </a:ext>
            </a:extLst>
          </p:cNvPr>
          <p:cNvSpPr txBox="1"/>
          <p:nvPr/>
        </p:nvSpPr>
        <p:spPr>
          <a:xfrm>
            <a:off x="192640" y="1145944"/>
            <a:ext cx="875871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Vypočítame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 oxidační čísla všech atomů. Zjistíme, že se mění oxidační čísla atomů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Cu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 a N: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ctr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Cu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H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–II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Cu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(N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–II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IV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–II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H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–II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Napíšeme parciální chemické rovnice oxidace a redukce: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Cu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2e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Cu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(oxidace)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IV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(redukce)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Obě parciální chemické rovnice sečteme: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Cu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2e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Cu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2N</a:t>
            </a:r>
            <a:r>
              <a:rPr lang="cs-CZ" sz="1800" b="0" i="0" u="sng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+ 2e</a:t>
            </a:r>
            <a:r>
              <a:rPr lang="cs-CZ" sz="1800" b="0" i="0" u="sng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→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2N</a:t>
            </a:r>
            <a:r>
              <a:rPr lang="cs-CZ" sz="1800" b="0" i="0" u="sng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IV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                                          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Cu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2e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+ 2N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+ 2e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Cu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+2N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IV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a po úpravě získáme SRR: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Cu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+ 2N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Cu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+2N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IV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Na obou stranách rovnice by měl být jeden atom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Cu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, koeficient před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Cu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 a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Cu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(NO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bude 1. Na pravé straně rovnice by měly být 2 atomy N s oxidačním číslem IV, proto před NO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dáme koeficient 2:</a:t>
            </a:r>
          </a:p>
          <a:p>
            <a:pPr algn="l"/>
            <a:endParaRPr lang="cs-CZ" dirty="0">
              <a:solidFill>
                <a:srgbClr val="4F4F4F"/>
              </a:solidFill>
              <a:latin typeface="Calibri" panose="020F0502020204030204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Na levé straně rovnice by měly být 2 atomy N s oxidačním číslem V, ale před HNO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nelze dát koeficient 2, protože ne všechny atomy N se účastnily redoxního procesu. Na pravé straně rovnice máme i atomy N s nezměněným oxidačním číslem – v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Cu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(NO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. Proto před HNO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musíme dát stechiometrický koeficient, který bude větší než ten, který vyplynul z řešení parciálních chemických reakcí. 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E7E041D-DDB5-4C33-92CC-4737B9B5210F}"/>
              </a:ext>
            </a:extLst>
          </p:cNvPr>
          <p:cNvSpPr txBox="1"/>
          <p:nvPr/>
        </p:nvSpPr>
        <p:spPr>
          <a:xfrm>
            <a:off x="1618179" y="489066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Cu + HNO</a:t>
            </a:r>
            <a:r>
              <a:rPr lang="pt-BR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pt-BR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Cu(NO</a:t>
            </a:r>
            <a:r>
              <a:rPr lang="pt-BR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pt-BR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pt-BR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pt-BR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+ 2NO</a:t>
            </a:r>
            <a:r>
              <a:rPr lang="pt-BR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pt-BR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H</a:t>
            </a:r>
            <a:r>
              <a:rPr lang="pt-BR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pt-BR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765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4EB3CF1-9BD0-4711-B579-8A0B41B9635C}"/>
              </a:ext>
            </a:extLst>
          </p:cNvPr>
          <p:cNvSpPr txBox="1"/>
          <p:nvPr/>
        </p:nvSpPr>
        <p:spPr>
          <a:xfrm>
            <a:off x="195209" y="365915"/>
            <a:ext cx="880495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dirty="0">
                <a:solidFill>
                  <a:srgbClr val="4F4F4F"/>
                </a:solidFill>
                <a:effectLst/>
              </a:rPr>
              <a:t>Tento koeficient tudíž musí zohlednit redoxní i neredoxní proces. Před </a:t>
            </a:r>
            <a:r>
              <a:rPr lang="cs-CZ" sz="1800" b="0" dirty="0" err="1">
                <a:solidFill>
                  <a:srgbClr val="4F4F4F"/>
                </a:solidFill>
                <a:effectLst/>
              </a:rPr>
              <a:t>Cu</a:t>
            </a:r>
            <a:r>
              <a:rPr lang="cs-CZ" sz="1800" b="0" dirty="0">
                <a:solidFill>
                  <a:srgbClr val="4F4F4F"/>
                </a:solidFill>
                <a:effectLst/>
              </a:rPr>
              <a:t>(NO</a:t>
            </a:r>
            <a:r>
              <a:rPr lang="cs-CZ" sz="1800" b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dirty="0">
                <a:solidFill>
                  <a:srgbClr val="4F4F4F"/>
                </a:solidFill>
                <a:effectLst/>
              </a:rPr>
              <a:t>)</a:t>
            </a:r>
            <a:r>
              <a:rPr lang="cs-CZ" sz="1800" b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dirty="0">
                <a:solidFill>
                  <a:srgbClr val="4F4F4F"/>
                </a:solidFill>
                <a:effectLst/>
              </a:rPr>
              <a:t> už máme koeficient 1, z toho vyplývá, že jsou v něm vázané 2 atomy N s oxidačním číslem V. Tudíž před HNO</a:t>
            </a:r>
            <a:r>
              <a:rPr lang="cs-CZ" sz="1800" b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dirty="0">
                <a:solidFill>
                  <a:srgbClr val="4F4F4F"/>
                </a:solidFill>
                <a:effectLst/>
              </a:rPr>
              <a:t> dáme koeficient 4: dva atomy dusíku se zúčastnily na redoxním procesu, dva nezměnily oxidační číslo:</a:t>
            </a:r>
            <a:endParaRPr lang="cs-CZ" b="0" dirty="0">
              <a:solidFill>
                <a:srgbClr val="4F4F4F"/>
              </a:solidFill>
              <a:effectLst/>
            </a:endParaRPr>
          </a:p>
          <a:p>
            <a:pPr algn="ctr"/>
            <a:r>
              <a:rPr lang="cs-CZ" sz="1800" b="0" dirty="0" err="1">
                <a:solidFill>
                  <a:srgbClr val="4F4F4F"/>
                </a:solidFill>
                <a:effectLst/>
              </a:rPr>
              <a:t>Cu</a:t>
            </a:r>
            <a:r>
              <a:rPr lang="cs-CZ" sz="1800" b="0" dirty="0">
                <a:solidFill>
                  <a:srgbClr val="4F4F4F"/>
                </a:solidFill>
                <a:effectLst/>
              </a:rPr>
              <a:t> + 4HNO</a:t>
            </a:r>
            <a:r>
              <a:rPr lang="cs-CZ" sz="1800" b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dirty="0">
                <a:solidFill>
                  <a:srgbClr val="4F4F4F"/>
                </a:solidFill>
                <a:effectLst/>
              </a:rPr>
              <a:t> → </a:t>
            </a:r>
            <a:r>
              <a:rPr lang="cs-CZ" sz="1800" b="0" dirty="0" err="1">
                <a:solidFill>
                  <a:srgbClr val="4F4F4F"/>
                </a:solidFill>
                <a:effectLst/>
              </a:rPr>
              <a:t>Cu</a:t>
            </a:r>
            <a:r>
              <a:rPr lang="cs-CZ" sz="1800" b="0" dirty="0">
                <a:solidFill>
                  <a:srgbClr val="4F4F4F"/>
                </a:solidFill>
                <a:effectLst/>
              </a:rPr>
              <a:t>(NO</a:t>
            </a:r>
            <a:r>
              <a:rPr lang="cs-CZ" sz="1800" b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dirty="0">
                <a:solidFill>
                  <a:srgbClr val="4F4F4F"/>
                </a:solidFill>
                <a:effectLst/>
              </a:rPr>
              <a:t>)</a:t>
            </a:r>
            <a:r>
              <a:rPr lang="cs-CZ" sz="1800" b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dirty="0">
                <a:solidFill>
                  <a:srgbClr val="4F4F4F"/>
                </a:solidFill>
                <a:effectLst/>
              </a:rPr>
              <a:t> + 2NO</a:t>
            </a:r>
            <a:r>
              <a:rPr lang="cs-CZ" sz="1800" b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dirty="0">
                <a:solidFill>
                  <a:srgbClr val="4F4F4F"/>
                </a:solidFill>
                <a:effectLst/>
              </a:rPr>
              <a:t> + H</a:t>
            </a:r>
            <a:r>
              <a:rPr lang="cs-CZ" sz="1800" b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dirty="0">
                <a:solidFill>
                  <a:srgbClr val="4F4F4F"/>
                </a:solidFill>
                <a:effectLst/>
              </a:rPr>
              <a:t>O</a:t>
            </a:r>
            <a:endParaRPr lang="cs-CZ" b="0" dirty="0">
              <a:solidFill>
                <a:srgbClr val="4F4F4F"/>
              </a:solidFill>
              <a:effectLst/>
            </a:endParaRPr>
          </a:p>
          <a:p>
            <a:pPr algn="l"/>
            <a:r>
              <a:rPr lang="cs-CZ" sz="1800" b="0" dirty="0">
                <a:solidFill>
                  <a:srgbClr val="4F4F4F"/>
                </a:solidFill>
                <a:effectLst/>
              </a:rPr>
              <a:t>Bez stechiometrického koeficientu zůstává voda. Na levé straně rovnice máme 4 atomy H, proto před H</a:t>
            </a:r>
            <a:r>
              <a:rPr lang="cs-CZ" sz="1800" b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dirty="0">
                <a:solidFill>
                  <a:srgbClr val="4F4F4F"/>
                </a:solidFill>
                <a:effectLst/>
              </a:rPr>
              <a:t>O dáme koeficient 2:</a:t>
            </a:r>
          </a:p>
          <a:p>
            <a:pPr algn="l"/>
            <a:endParaRPr lang="cs-CZ" b="0" dirty="0">
              <a:solidFill>
                <a:srgbClr val="4F4F4F"/>
              </a:solidFill>
              <a:effectLst/>
            </a:endParaRPr>
          </a:p>
          <a:p>
            <a:pPr algn="ctr"/>
            <a:r>
              <a:rPr lang="cs-CZ" sz="1800" b="1" dirty="0" err="1">
                <a:solidFill>
                  <a:srgbClr val="4F4F4F"/>
                </a:solidFill>
                <a:effectLst/>
              </a:rPr>
              <a:t>Cu</a:t>
            </a:r>
            <a:r>
              <a:rPr lang="cs-CZ" sz="1800" b="1" dirty="0">
                <a:solidFill>
                  <a:srgbClr val="4F4F4F"/>
                </a:solidFill>
                <a:effectLst/>
              </a:rPr>
              <a:t> + 4HNO</a:t>
            </a:r>
            <a:r>
              <a:rPr lang="cs-CZ" sz="1800" b="1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1" dirty="0">
                <a:solidFill>
                  <a:srgbClr val="4F4F4F"/>
                </a:solidFill>
                <a:effectLst/>
              </a:rPr>
              <a:t> → </a:t>
            </a:r>
            <a:r>
              <a:rPr lang="cs-CZ" sz="1800" b="1" dirty="0" err="1">
                <a:solidFill>
                  <a:srgbClr val="4F4F4F"/>
                </a:solidFill>
                <a:effectLst/>
              </a:rPr>
              <a:t>Cu</a:t>
            </a:r>
            <a:r>
              <a:rPr lang="cs-CZ" sz="1800" b="1" dirty="0">
                <a:solidFill>
                  <a:srgbClr val="4F4F4F"/>
                </a:solidFill>
                <a:effectLst/>
              </a:rPr>
              <a:t>(NO</a:t>
            </a:r>
            <a:r>
              <a:rPr lang="cs-CZ" sz="1800" b="1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1" dirty="0">
                <a:solidFill>
                  <a:srgbClr val="4F4F4F"/>
                </a:solidFill>
                <a:effectLst/>
              </a:rPr>
              <a:t>)</a:t>
            </a:r>
            <a:r>
              <a:rPr lang="cs-CZ" sz="1800" b="1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1" dirty="0">
                <a:solidFill>
                  <a:srgbClr val="4F4F4F"/>
                </a:solidFill>
                <a:effectLst/>
              </a:rPr>
              <a:t> + 2NO</a:t>
            </a:r>
            <a:r>
              <a:rPr lang="cs-CZ" sz="1800" b="1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1" dirty="0">
                <a:solidFill>
                  <a:srgbClr val="4F4F4F"/>
                </a:solidFill>
                <a:effectLst/>
              </a:rPr>
              <a:t> + 2H</a:t>
            </a:r>
            <a:r>
              <a:rPr lang="cs-CZ" sz="1800" b="1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1" dirty="0">
                <a:solidFill>
                  <a:srgbClr val="4F4F4F"/>
                </a:solidFill>
                <a:effectLst/>
              </a:rPr>
              <a:t>O</a:t>
            </a:r>
          </a:p>
          <a:p>
            <a:pPr algn="l"/>
            <a:endParaRPr lang="cs-CZ" b="0" dirty="0">
              <a:solidFill>
                <a:srgbClr val="4F4F4F"/>
              </a:solidFill>
              <a:effectLst/>
            </a:endParaRPr>
          </a:p>
          <a:p>
            <a:pPr algn="l"/>
            <a:r>
              <a:rPr lang="cs-CZ" b="0" dirty="0">
                <a:solidFill>
                  <a:srgbClr val="4F4F4F"/>
                </a:solidFill>
                <a:effectLst/>
              </a:rPr>
              <a:t>Spočítáním atomů kyslíku na obou stranách rovnice (12 = 12) ověříme koeficienty rovnice. Jelikož získané stechiometrické koeficienty (1, 4 = 1, 2, 2) už kromě čísla 1 nemají žádného společného dělitele, vyčíslování rovnice je ukončeno.</a:t>
            </a:r>
          </a:p>
        </p:txBody>
      </p:sp>
    </p:spTree>
    <p:extLst>
      <p:ext uri="{BB962C8B-B14F-4D97-AF65-F5344CB8AC3E}">
        <p14:creationId xmlns:p14="http://schemas.microsoft.com/office/powerpoint/2010/main" val="2405761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5147A82-8860-4BF3-98FE-992B61D6BE05}"/>
              </a:ext>
            </a:extLst>
          </p:cNvPr>
          <p:cNvSpPr txBox="1"/>
          <p:nvPr/>
        </p:nvSpPr>
        <p:spPr>
          <a:xfrm>
            <a:off x="261991" y="216428"/>
            <a:ext cx="8655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0" i="0" dirty="0" err="1">
                <a:solidFill>
                  <a:srgbClr val="4F4F4F"/>
                </a:solidFill>
                <a:effectLst/>
              </a:rPr>
              <a:t>Urče</a:t>
            </a:r>
            <a:r>
              <a:rPr lang="it-IT" sz="1800" b="0" i="0" dirty="0">
                <a:solidFill>
                  <a:srgbClr val="4F4F4F"/>
                </a:solidFill>
                <a:effectLst/>
              </a:rPr>
              <a:t>te stechiometrické koeficienty v rovnici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:</a:t>
            </a:r>
          </a:p>
          <a:p>
            <a:pPr algn="l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									KMnO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</a:t>
            </a:r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HBr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→ Br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MnBr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</a:t>
            </a:r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KBr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+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C8916E7-067C-493D-AD86-73027B49618B}"/>
              </a:ext>
            </a:extLst>
          </p:cNvPr>
          <p:cNvSpPr txBox="1"/>
          <p:nvPr/>
        </p:nvSpPr>
        <p:spPr>
          <a:xfrm>
            <a:off x="261991" y="1028343"/>
            <a:ext cx="86200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Vypočítáme oxidační čísla všech atomů, mění se oxidační čísla atomů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Mn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 a Br: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ctr"/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K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Mn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VII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–II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H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Br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Br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Mn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Br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K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Br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H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Napíšeme parciální chemické rovnice oxidace a redukce: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Br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1e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Br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(oxidace)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Mn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+ 5e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Mn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(redukce)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První parciální chemickou rovnici vynásobíme pěti a obě rovnice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sčítame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5Br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5e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5Br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cs-CZ" sz="1800" b="0" i="0" u="sng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Mn</a:t>
            </a:r>
            <a:r>
              <a:rPr lang="cs-CZ" sz="1800" b="0" i="0" u="sng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VII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+ 5e</a:t>
            </a:r>
            <a:r>
              <a:rPr lang="cs-CZ" sz="1800" b="0" i="0" u="sng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→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cs-CZ" sz="1800" b="0" i="0" u="sng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Mn</a:t>
            </a:r>
            <a:r>
              <a:rPr lang="cs-CZ" sz="1800" b="0" i="0" u="sng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                                                      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5Br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5e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Mn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+ 5e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= 5Br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Mn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a po úpravě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získame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 SRR: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5Br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Mn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5Br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Mn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Na pravé straně rovnice máme mít podle SRR 5 atomů Br s oxidačním číslem 0. Ten je však tvořen dvouatomovými molekulami, takže stechiometrický koeficient by měl zlomkovou hodnotu. Proto SRR vynásobíme číslem 2: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DEAB929-32C1-4934-A6A6-9236D5185FA7}"/>
              </a:ext>
            </a:extLst>
          </p:cNvPr>
          <p:cNvSpPr txBox="1"/>
          <p:nvPr/>
        </p:nvSpPr>
        <p:spPr>
          <a:xfrm>
            <a:off x="244011" y="4906327"/>
            <a:ext cx="86739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10Br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+ 2Mn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10Br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+ 2Mn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Získané číselné hodnoty vyjadřují počty atomů, které musí být na levé a pravé straně rovnice. Na obou stranách rovnice mají být 2 atomy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Mn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, koeficient před KMnO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a MnBr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bude 2:</a:t>
            </a:r>
            <a:endParaRPr lang="cs-CZ" dirty="0"/>
          </a:p>
          <a:p>
            <a:pPr algn="ctr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2KMnO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HBr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Br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+ 2MnBr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KBr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 + H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28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9A72725-D06A-494C-B119-9D972FD0F999}"/>
              </a:ext>
            </a:extLst>
          </p:cNvPr>
          <p:cNvSpPr txBox="1"/>
          <p:nvPr/>
        </p:nvSpPr>
        <p:spPr>
          <a:xfrm>
            <a:off x="66782" y="287407"/>
            <a:ext cx="90104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b="0" i="0" dirty="0">
                <a:solidFill>
                  <a:srgbClr val="4F4F4F"/>
                </a:solidFill>
                <a:effectLst/>
              </a:rPr>
              <a:t>Zároveň na levé straně má být 10 atomů Br s oxidačním číslem –I, ale před </a:t>
            </a:r>
            <a:r>
              <a:rPr lang="cs-CZ" sz="1800" b="0" i="0" dirty="0" err="1">
                <a:solidFill>
                  <a:srgbClr val="4F4F4F"/>
                </a:solidFill>
                <a:effectLst/>
              </a:rPr>
              <a:t>HBr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nemůžeme dát koeficient 10. Na pravé straně rovnice se totiž vyskytují i atomy Br s nezměněným oxidačním číslem –I.</a:t>
            </a:r>
            <a:endParaRPr lang="cs-CZ" b="0" i="0" dirty="0">
              <a:solidFill>
                <a:srgbClr val="4F4F4F"/>
              </a:solidFill>
              <a:effectLst/>
            </a:endParaRPr>
          </a:p>
          <a:p>
            <a:pPr algn="just"/>
            <a:r>
              <a:rPr lang="cs-CZ" sz="1800" b="0" i="0" dirty="0">
                <a:solidFill>
                  <a:srgbClr val="4F4F4F"/>
                </a:solidFill>
                <a:effectLst/>
              </a:rPr>
              <a:t>Koeficient před </a:t>
            </a:r>
            <a:r>
              <a:rPr lang="cs-CZ" sz="1800" b="0" i="0" dirty="0" err="1">
                <a:solidFill>
                  <a:srgbClr val="4F4F4F"/>
                </a:solidFill>
                <a:effectLst/>
              </a:rPr>
              <a:t>HBr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tak musí být větší než 10. Na pravé straně rovnice máme mít 10 atomů Br s oxidačním číslem 0, proto před Br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dáme koeficient 5:</a:t>
            </a:r>
            <a:endParaRPr lang="cs-CZ" b="0" i="0" dirty="0">
              <a:solidFill>
                <a:srgbClr val="4F4F4F"/>
              </a:solidFill>
              <a:effectLst/>
            </a:endParaRPr>
          </a:p>
          <a:p>
            <a:pPr algn="just"/>
            <a:r>
              <a:rPr lang="cs-CZ" sz="1800" b="0" i="0" dirty="0">
                <a:solidFill>
                  <a:srgbClr val="4F4F4F"/>
                </a:solidFill>
                <a:effectLst/>
              </a:rPr>
              <a:t>	2KMnO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</a:t>
            </a:r>
            <a:r>
              <a:rPr lang="cs-CZ" sz="1800" b="0" i="0" dirty="0" err="1">
                <a:solidFill>
                  <a:srgbClr val="4F4F4F"/>
                </a:solidFill>
                <a:effectLst/>
              </a:rPr>
              <a:t>HBr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→ 5Br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+ 2MnBr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</a:t>
            </a:r>
            <a:r>
              <a:rPr lang="cs-CZ" sz="1800" b="0" i="0" dirty="0" err="1">
                <a:solidFill>
                  <a:srgbClr val="4F4F4F"/>
                </a:solidFill>
                <a:effectLst/>
              </a:rPr>
              <a:t>KBr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+ H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O</a:t>
            </a:r>
            <a:endParaRPr lang="cs-CZ" b="0" i="0" dirty="0">
              <a:solidFill>
                <a:srgbClr val="4F4F4F"/>
              </a:solidFill>
              <a:effectLst/>
            </a:endParaRPr>
          </a:p>
          <a:p>
            <a:pPr algn="just"/>
            <a:r>
              <a:rPr lang="cs-CZ" sz="1800" b="0" i="0" dirty="0">
                <a:solidFill>
                  <a:srgbClr val="4F4F4F"/>
                </a:solidFill>
                <a:effectLst/>
              </a:rPr>
              <a:t>Na levé straně rovnice máme dva atomy K, proto před </a:t>
            </a:r>
            <a:r>
              <a:rPr lang="cs-CZ" sz="1800" b="0" i="0" dirty="0" err="1">
                <a:solidFill>
                  <a:srgbClr val="4F4F4F"/>
                </a:solidFill>
                <a:effectLst/>
              </a:rPr>
              <a:t>KBr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dáme koeficient 2:</a:t>
            </a:r>
            <a:endParaRPr lang="cs-CZ" b="0" i="0" dirty="0">
              <a:solidFill>
                <a:srgbClr val="4F4F4F"/>
              </a:solidFill>
              <a:effectLst/>
            </a:endParaRPr>
          </a:p>
          <a:p>
            <a:pPr algn="just"/>
            <a:r>
              <a:rPr lang="cs-CZ" sz="1800" b="0" i="0" dirty="0">
                <a:solidFill>
                  <a:srgbClr val="4F4F4F"/>
                </a:solidFill>
                <a:effectLst/>
              </a:rPr>
              <a:t>	2KMnO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</a:t>
            </a:r>
            <a:r>
              <a:rPr lang="cs-CZ" sz="1800" b="0" i="0" dirty="0" err="1">
                <a:solidFill>
                  <a:srgbClr val="4F4F4F"/>
                </a:solidFill>
                <a:effectLst/>
              </a:rPr>
              <a:t>HBr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→ 5Br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+ 2MnBr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+ 2KBr + H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O</a:t>
            </a:r>
            <a:endParaRPr lang="cs-CZ" b="0" i="0" dirty="0">
              <a:solidFill>
                <a:srgbClr val="4F4F4F"/>
              </a:solidFill>
              <a:effectLst/>
            </a:endParaRPr>
          </a:p>
          <a:p>
            <a:pPr algn="just"/>
            <a:r>
              <a:rPr lang="cs-CZ" sz="1800" b="0" i="0" dirty="0">
                <a:solidFill>
                  <a:srgbClr val="4F4F4F"/>
                </a:solidFill>
                <a:effectLst/>
              </a:rPr>
              <a:t>Jelikož na pravé straně rovnice už máme koeficienty před všemi látkami obsahujícími Br, zjistíme, že na pravé straně je 16 atomů Br, proto před </a:t>
            </a:r>
            <a:r>
              <a:rPr lang="cs-CZ" sz="1800" b="0" i="0" dirty="0" err="1">
                <a:solidFill>
                  <a:srgbClr val="4F4F4F"/>
                </a:solidFill>
                <a:effectLst/>
              </a:rPr>
              <a:t>HBr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dáme koeficient 16:</a:t>
            </a:r>
            <a:endParaRPr lang="cs-CZ" b="0" i="0" dirty="0">
              <a:solidFill>
                <a:srgbClr val="4F4F4F"/>
              </a:solidFill>
              <a:effectLst/>
            </a:endParaRPr>
          </a:p>
          <a:p>
            <a:pPr algn="just"/>
            <a:r>
              <a:rPr lang="cs-CZ" sz="1800" b="0" i="0" dirty="0">
                <a:solidFill>
                  <a:srgbClr val="4F4F4F"/>
                </a:solidFill>
                <a:effectLst/>
              </a:rPr>
              <a:t>	2KMnO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+ 16HBr → 5Br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+ 2MnBr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+ 2KBr + H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O</a:t>
            </a:r>
            <a:endParaRPr lang="cs-CZ" b="0" i="0" dirty="0">
              <a:solidFill>
                <a:srgbClr val="4F4F4F"/>
              </a:solidFill>
              <a:effectLst/>
            </a:endParaRPr>
          </a:p>
          <a:p>
            <a:pPr algn="just"/>
            <a:r>
              <a:rPr lang="cs-CZ" sz="1800" b="0" i="0" dirty="0">
                <a:solidFill>
                  <a:srgbClr val="4F4F4F"/>
                </a:solidFill>
                <a:effectLst/>
              </a:rPr>
              <a:t>Koeficient 16 před </a:t>
            </a:r>
            <a:r>
              <a:rPr lang="cs-CZ" sz="1800" b="0" i="0" dirty="0" err="1">
                <a:solidFill>
                  <a:srgbClr val="4F4F4F"/>
                </a:solidFill>
                <a:effectLst/>
              </a:rPr>
              <a:t>KBr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zároveň znamená, že 10 atomů Br se zúčastnilo redoxní reakce a zbylých 6 zůstalo nezměněných. Na levé straně rovnice je rovněž 16 atomů H, proto na pravé straně rovnice dáme před H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O koeficient 8:</a:t>
            </a:r>
            <a:endParaRPr lang="cs-CZ" b="0" i="0" dirty="0">
              <a:solidFill>
                <a:srgbClr val="4F4F4F"/>
              </a:solidFill>
              <a:effectLst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C4A0FFD-64E9-4DAF-9841-100AB79F5D4A}"/>
              </a:ext>
            </a:extLst>
          </p:cNvPr>
          <p:cNvSpPr txBox="1"/>
          <p:nvPr/>
        </p:nvSpPr>
        <p:spPr>
          <a:xfrm>
            <a:off x="169524" y="4257725"/>
            <a:ext cx="88049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4F4F4F"/>
                </a:solidFill>
                <a:effectLst/>
              </a:rPr>
              <a:t>2KMnO</a:t>
            </a:r>
            <a:r>
              <a:rPr lang="cs-CZ" sz="1800" b="1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sz="1800" b="1" dirty="0">
                <a:solidFill>
                  <a:srgbClr val="4F4F4F"/>
                </a:solidFill>
                <a:effectLst/>
              </a:rPr>
              <a:t> + 16HBr → 5Br</a:t>
            </a:r>
            <a:r>
              <a:rPr lang="cs-CZ" sz="1800" b="1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1" dirty="0">
                <a:solidFill>
                  <a:srgbClr val="4F4F4F"/>
                </a:solidFill>
                <a:effectLst/>
              </a:rPr>
              <a:t> + 2MnBr</a:t>
            </a:r>
            <a:r>
              <a:rPr lang="cs-CZ" sz="1800" b="1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1" dirty="0">
                <a:solidFill>
                  <a:srgbClr val="4F4F4F"/>
                </a:solidFill>
                <a:effectLst/>
              </a:rPr>
              <a:t> + 2KBr + 8H</a:t>
            </a:r>
            <a:r>
              <a:rPr lang="cs-CZ" sz="1800" b="1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1" dirty="0">
                <a:solidFill>
                  <a:srgbClr val="4F4F4F"/>
                </a:solidFill>
                <a:effectLst/>
              </a:rPr>
              <a:t>O</a:t>
            </a:r>
            <a:endParaRPr lang="cs-CZ" b="0" dirty="0">
              <a:solidFill>
                <a:srgbClr val="4F4F4F"/>
              </a:solidFill>
              <a:effectLst/>
            </a:endParaRPr>
          </a:p>
          <a:p>
            <a:pPr algn="l"/>
            <a:endParaRPr lang="cs-CZ" sz="1800" b="0" dirty="0">
              <a:solidFill>
                <a:srgbClr val="4F4F4F"/>
              </a:solidFill>
              <a:effectLst/>
            </a:endParaRPr>
          </a:p>
          <a:p>
            <a:pPr algn="just"/>
            <a:r>
              <a:rPr lang="cs-CZ" sz="1800" b="0" dirty="0">
                <a:solidFill>
                  <a:srgbClr val="4F4F4F"/>
                </a:solidFill>
                <a:effectLst/>
              </a:rPr>
              <a:t>Řešení ověříme spočítáním atomů O na obou stranách rovnice (8 = 8). Protože získané stechiometrické koeficienty (2, 16 = 5, 2, 2, 8) už kromě čísla 1 nemají žádný společný dělitel, vyčíslování rovnice je ukončeno.</a:t>
            </a:r>
            <a:endParaRPr lang="cs-CZ" b="0" dirty="0">
              <a:solidFill>
                <a:srgbClr val="4F4F4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8484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6F57FFB-694E-4578-92D8-0F3139F0292C}"/>
              </a:ext>
            </a:extLst>
          </p:cNvPr>
          <p:cNvSpPr txBox="1"/>
          <p:nvPr/>
        </p:nvSpPr>
        <p:spPr>
          <a:xfrm>
            <a:off x="192640" y="165058"/>
            <a:ext cx="8758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i="0" dirty="0" err="1">
                <a:solidFill>
                  <a:srgbClr val="4F4F4F"/>
                </a:solidFill>
                <a:effectLst/>
              </a:rPr>
              <a:t>Urče</a:t>
            </a:r>
            <a:r>
              <a:rPr lang="it-IT" sz="1800" b="0" i="0" dirty="0">
                <a:solidFill>
                  <a:srgbClr val="4F4F4F"/>
                </a:solidFill>
                <a:effectLst/>
              </a:rPr>
              <a:t>te stechiometrické koeficienty v rovnici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:</a:t>
            </a:r>
          </a:p>
          <a:p>
            <a:pPr algn="l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										</a:t>
            </a:r>
            <a:r>
              <a:rPr lang="cs-CZ" sz="1600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NO</a:t>
            </a:r>
            <a:r>
              <a:rPr lang="cs-CZ" sz="1600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sz="1600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NO + </a:t>
            </a:r>
            <a:r>
              <a:rPr lang="cs-CZ" sz="1600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NaOH</a:t>
            </a:r>
            <a:r>
              <a:rPr lang="cs-CZ" sz="1600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→ NaNO</a:t>
            </a:r>
            <a:r>
              <a:rPr lang="cs-CZ" sz="1600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sz="1600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H</a:t>
            </a:r>
            <a:r>
              <a:rPr lang="cs-CZ" sz="1600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sz="1600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6DEE206-10C4-4B77-AAF4-D899C7E8A9EF}"/>
              </a:ext>
            </a:extLst>
          </p:cNvPr>
          <p:cNvSpPr txBox="1"/>
          <p:nvPr/>
        </p:nvSpPr>
        <p:spPr>
          <a:xfrm>
            <a:off x="123290" y="889843"/>
            <a:ext cx="883577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Vypočítáme oxidační čísla všech atomů, zjistíme, že se mění jen oxidační číslo atomů N; jeho symboly podtrhneme: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ctr"/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IV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–II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 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H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1800" b="0" i="0" u="sng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</a:t>
            </a:r>
            <a:r>
              <a:rPr lang="cs-CZ" sz="18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III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–II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H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–II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Jde o 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synproporcionační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 rovnici. Napíšeme parciální chemické rovnice oxidace a redukce: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1e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(oxid</a:t>
            </a:r>
            <a:r>
              <a:rPr lang="en-US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ace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IV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+ 1e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(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redukc</a:t>
            </a:r>
            <a:r>
              <a:rPr lang="en-US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Protože je počet přijatých a odevzdaných elektronů stejný, rovnice sčítáme: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1e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III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N</a:t>
            </a:r>
            <a:r>
              <a:rPr lang="cs-CZ" sz="1800" b="0" i="0" u="sng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IV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+ 1e</a:t>
            </a:r>
            <a:r>
              <a:rPr lang="cs-CZ" sz="1800" b="0" i="0" u="sng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→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N</a:t>
            </a:r>
            <a:r>
              <a:rPr lang="cs-CZ" sz="1800" b="0" i="0" u="sng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III</a:t>
            </a:r>
            <a:r>
              <a:rPr lang="cs-CZ" sz="1800" b="0" i="0" u="sng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                                              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1e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IV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+ 1e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III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a po úpravě získáme SRR: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IV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2N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III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Ze SRR vyplývá, že na pravé straně rovnice máme mít 2 atomy N s oxidačním číslem III a na levé straně po jednom atomu N s oxidačním číslem II, resp. IV. Do redoxní rovnice doplníme stechiometrické koeficienty: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ctr"/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NO + </a:t>
            </a:r>
            <a:r>
              <a:rPr lang="cs-CZ" sz="18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NaOH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2NaNO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H</a:t>
            </a:r>
            <a:r>
              <a:rPr lang="cs-CZ" sz="1800" b="0" i="0" baseline="-25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O</a:t>
            </a:r>
          </a:p>
          <a:p>
            <a:pPr algn="l"/>
            <a:r>
              <a:rPr lang="cs-CZ" sz="1800" dirty="0">
                <a:solidFill>
                  <a:srgbClr val="4F4F4F"/>
                </a:solidFill>
                <a:effectLst/>
                <a:latin typeface="+mn-lt"/>
              </a:rPr>
              <a:t>Na pravé straně rovnice máme 2 atomy Na, proto před </a:t>
            </a:r>
            <a:r>
              <a:rPr lang="cs-CZ" sz="1800" dirty="0" err="1">
                <a:solidFill>
                  <a:srgbClr val="4F4F4F"/>
                </a:solidFill>
                <a:effectLst/>
                <a:latin typeface="+mn-lt"/>
              </a:rPr>
              <a:t>NaOH</a:t>
            </a:r>
            <a:r>
              <a:rPr lang="cs-CZ" sz="1800" dirty="0">
                <a:solidFill>
                  <a:srgbClr val="4F4F4F"/>
                </a:solidFill>
                <a:effectLst/>
                <a:latin typeface="+mn-lt"/>
              </a:rPr>
              <a:t> dáme koeficient 2:</a:t>
            </a:r>
          </a:p>
          <a:p>
            <a:pPr algn="ctr"/>
            <a:r>
              <a:rPr lang="cs-CZ" sz="1800" dirty="0">
                <a:solidFill>
                  <a:srgbClr val="4F4F4F"/>
                </a:solidFill>
                <a:effectLst/>
                <a:latin typeface="+mn-lt"/>
              </a:rPr>
              <a:t>NO</a:t>
            </a:r>
            <a:r>
              <a:rPr lang="cs-CZ" sz="1800" baseline="-25000" dirty="0">
                <a:solidFill>
                  <a:srgbClr val="4F4F4F"/>
                </a:solidFill>
                <a:effectLst/>
                <a:latin typeface="+mn-lt"/>
              </a:rPr>
              <a:t>2</a:t>
            </a:r>
            <a:r>
              <a:rPr lang="cs-CZ" sz="1800" dirty="0">
                <a:solidFill>
                  <a:srgbClr val="4F4F4F"/>
                </a:solidFill>
                <a:effectLst/>
                <a:latin typeface="+mn-lt"/>
              </a:rPr>
              <a:t> + NO + 2NaOH → 2NaNO</a:t>
            </a:r>
            <a:r>
              <a:rPr lang="cs-CZ" sz="1800" baseline="-25000" dirty="0">
                <a:solidFill>
                  <a:srgbClr val="4F4F4F"/>
                </a:solidFill>
                <a:effectLst/>
                <a:latin typeface="+mn-lt"/>
              </a:rPr>
              <a:t>2</a:t>
            </a:r>
            <a:r>
              <a:rPr lang="cs-CZ" sz="1800" dirty="0">
                <a:solidFill>
                  <a:srgbClr val="4F4F4F"/>
                </a:solidFill>
                <a:effectLst/>
                <a:latin typeface="+mn-lt"/>
              </a:rPr>
              <a:t> + H</a:t>
            </a:r>
            <a:r>
              <a:rPr lang="cs-CZ" sz="1800" baseline="-25000" dirty="0">
                <a:solidFill>
                  <a:srgbClr val="4F4F4F"/>
                </a:solidFill>
                <a:effectLst/>
                <a:latin typeface="+mn-lt"/>
              </a:rPr>
              <a:t>2</a:t>
            </a:r>
            <a:r>
              <a:rPr lang="cs-CZ" sz="1800" dirty="0">
                <a:solidFill>
                  <a:srgbClr val="4F4F4F"/>
                </a:solidFill>
                <a:effectLst/>
                <a:latin typeface="+mn-lt"/>
              </a:rPr>
              <a:t>O</a:t>
            </a:r>
          </a:p>
          <a:p>
            <a:pPr algn="l"/>
            <a:r>
              <a:rPr lang="cs-CZ" sz="1800" dirty="0">
                <a:solidFill>
                  <a:srgbClr val="4F4F4F"/>
                </a:solidFill>
                <a:effectLst/>
                <a:latin typeface="+mn-lt"/>
              </a:rPr>
              <a:t>Jedinou látkou bez stechiometrického koeficientu je voda. Na levé straně máme 2 atomy H, proto před H</a:t>
            </a:r>
            <a:r>
              <a:rPr lang="cs-CZ" sz="1800" baseline="-25000" dirty="0">
                <a:solidFill>
                  <a:srgbClr val="4F4F4F"/>
                </a:solidFill>
                <a:effectLst/>
                <a:latin typeface="+mn-lt"/>
              </a:rPr>
              <a:t>2</a:t>
            </a:r>
            <a:r>
              <a:rPr lang="cs-CZ" sz="1800" dirty="0">
                <a:solidFill>
                  <a:srgbClr val="4F4F4F"/>
                </a:solidFill>
                <a:effectLst/>
                <a:latin typeface="+mn-lt"/>
              </a:rPr>
              <a:t>O musí byť koeficient 1:</a:t>
            </a:r>
          </a:p>
          <a:p>
            <a:pPr algn="ctr"/>
            <a:r>
              <a:rPr lang="cs-CZ" sz="1800" b="1" dirty="0">
                <a:solidFill>
                  <a:srgbClr val="4F4F4F"/>
                </a:solidFill>
                <a:effectLst/>
                <a:latin typeface="+mn-lt"/>
              </a:rPr>
              <a:t>NO</a:t>
            </a:r>
            <a:r>
              <a:rPr lang="cs-CZ" sz="1800" b="1" baseline="-25000" dirty="0">
                <a:solidFill>
                  <a:srgbClr val="4F4F4F"/>
                </a:solidFill>
                <a:effectLst/>
                <a:latin typeface="+mn-lt"/>
              </a:rPr>
              <a:t>2</a:t>
            </a:r>
            <a:r>
              <a:rPr lang="cs-CZ" sz="1800" b="1" dirty="0">
                <a:solidFill>
                  <a:srgbClr val="4F4F4F"/>
                </a:solidFill>
                <a:effectLst/>
                <a:latin typeface="+mn-lt"/>
              </a:rPr>
              <a:t> + NO + 2NaOH → 2NaNO</a:t>
            </a:r>
            <a:r>
              <a:rPr lang="cs-CZ" sz="1800" b="1" baseline="-25000" dirty="0">
                <a:solidFill>
                  <a:srgbClr val="4F4F4F"/>
                </a:solidFill>
                <a:effectLst/>
                <a:latin typeface="+mn-lt"/>
              </a:rPr>
              <a:t>2</a:t>
            </a:r>
            <a:r>
              <a:rPr lang="cs-CZ" sz="1800" b="1" dirty="0">
                <a:solidFill>
                  <a:srgbClr val="4F4F4F"/>
                </a:solidFill>
                <a:effectLst/>
                <a:latin typeface="+mn-lt"/>
              </a:rPr>
              <a:t> + H</a:t>
            </a:r>
            <a:r>
              <a:rPr lang="cs-CZ" sz="1800" b="1" baseline="-25000" dirty="0">
                <a:solidFill>
                  <a:srgbClr val="4F4F4F"/>
                </a:solidFill>
                <a:effectLst/>
                <a:latin typeface="+mn-lt"/>
              </a:rPr>
              <a:t>2</a:t>
            </a:r>
            <a:r>
              <a:rPr lang="cs-CZ" sz="1800" b="1" dirty="0">
                <a:solidFill>
                  <a:srgbClr val="4F4F4F"/>
                </a:solidFill>
                <a:effectLst/>
                <a:latin typeface="+mn-lt"/>
              </a:rPr>
              <a:t>O</a:t>
            </a:r>
            <a:endParaRPr lang="cs-CZ" sz="1800" dirty="0">
              <a:solidFill>
                <a:srgbClr val="4F4F4F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63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2342317-20CF-4C0E-847C-8087FD698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958419"/>
              </p:ext>
            </p:extLst>
          </p:nvPr>
        </p:nvGraphicFramePr>
        <p:xfrm>
          <a:off x="207409" y="398832"/>
          <a:ext cx="8741381" cy="274320"/>
        </p:xfrm>
        <a:graphic>
          <a:graphicData uri="http://schemas.openxmlformats.org/drawingml/2006/table">
            <a:tbl>
              <a:tblPr/>
              <a:tblGrid>
                <a:gridCol w="8741381">
                  <a:extLst>
                    <a:ext uri="{9D8B030D-6E8A-4147-A177-3AD203B41FA5}">
                      <a16:colId xmlns:a16="http://schemas.microsoft.com/office/drawing/2014/main" val="12957110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cs-CZ" sz="1800" dirty="0">
                        <a:solidFill>
                          <a:srgbClr val="4F4F4F"/>
                        </a:solidFill>
                        <a:effectLst/>
                        <a:latin typeface="+mn-lt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3388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1A310786-3B24-4F65-9CFB-2C90698CA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09" y="222405"/>
            <a:ext cx="8753580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cs typeface="Segoe UI" panose="020B0502040204020203" pitchFamily="34" charset="0"/>
              </a:rPr>
              <a:t>Řešení </a:t>
            </a:r>
            <a:r>
              <a:rPr kumimoji="0" lang="cs-CZ" altLang="cs-CZ" b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cs typeface="Segoe UI" panose="020B0502040204020203" pitchFamily="34" charset="0"/>
              </a:rPr>
              <a:t>ješte</a:t>
            </a:r>
            <a:r>
              <a:rPr kumimoji="0" lang="cs-CZ" altLang="cs-CZ" b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cs typeface="Segoe UI" panose="020B0502040204020203" pitchFamily="34" charset="0"/>
              </a:rPr>
              <a:t> ověříme spočítáním atomů O na obou stranách rovnice (5 = 5). Protože získané stechiometrické koeficienty (1, 1, 2 = 2, 1) už kromě čísla 1 nemají žádného společného dělitele, je vyčíslování rovnice je ukončeno.</a:t>
            </a:r>
            <a:br>
              <a:rPr kumimoji="0" lang="cs-CZ" altLang="cs-CZ" b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cs typeface="Segoe UI" panose="020B0502040204020203" pitchFamily="34" charset="0"/>
              </a:rPr>
            </a:br>
            <a:endParaRPr kumimoji="0" lang="cs-CZ" altLang="cs-CZ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cs-CZ" altLang="cs-CZ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164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7B290F13-E9C0-4B36-9B9C-5CF8EFD1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6" y="174658"/>
            <a:ext cx="8772507" cy="514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DD78642-E2EA-4439-8347-F6A7FE0F075D}"/>
              </a:ext>
            </a:extLst>
          </p:cNvPr>
          <p:cNvSpPr txBox="1"/>
          <p:nvPr/>
        </p:nvSpPr>
        <p:spPr>
          <a:xfrm>
            <a:off x="7453901" y="4782518"/>
            <a:ext cx="1304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i) 3,6,1,5,3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282840C-AC67-6D8E-31B9-C7C6375240C5}"/>
              </a:ext>
            </a:extLst>
          </p:cNvPr>
          <p:cNvSpPr txBox="1"/>
          <p:nvPr/>
        </p:nvSpPr>
        <p:spPr>
          <a:xfrm>
            <a:off x="7112098" y="183054"/>
            <a:ext cx="1317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a) 3,4,3,4,2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C86558-17E3-8840-23EB-697AC41DA3EC}"/>
              </a:ext>
            </a:extLst>
          </p:cNvPr>
          <p:cNvSpPr txBox="1"/>
          <p:nvPr/>
        </p:nvSpPr>
        <p:spPr>
          <a:xfrm>
            <a:off x="7112098" y="563640"/>
            <a:ext cx="1327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b) 5,2,5,1,6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579903E-79A2-3B80-9021-CCB737DF23E5}"/>
              </a:ext>
            </a:extLst>
          </p:cNvPr>
          <p:cNvSpPr txBox="1"/>
          <p:nvPr/>
        </p:nvSpPr>
        <p:spPr>
          <a:xfrm>
            <a:off x="7076511" y="918469"/>
            <a:ext cx="2108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c) 2,11,11,6,2,11,8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79A9E7E-AF80-0D28-D63A-5A4217617770}"/>
              </a:ext>
            </a:extLst>
          </p:cNvPr>
          <p:cNvSpPr txBox="1"/>
          <p:nvPr/>
        </p:nvSpPr>
        <p:spPr>
          <a:xfrm>
            <a:off x="7076511" y="1217258"/>
            <a:ext cx="1442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d) 1,1,2,1,2,2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F47396A-5D8D-681A-474E-16E7B6E6F8B5}"/>
              </a:ext>
            </a:extLst>
          </p:cNvPr>
          <p:cNvSpPr txBox="1"/>
          <p:nvPr/>
        </p:nvSpPr>
        <p:spPr>
          <a:xfrm>
            <a:off x="7101823" y="1515907"/>
            <a:ext cx="1327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e) 4,11,2,8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5EF7E5-776E-5828-FC7D-00846C15DDF9}"/>
              </a:ext>
            </a:extLst>
          </p:cNvPr>
          <p:cNvSpPr txBox="1"/>
          <p:nvPr/>
        </p:nvSpPr>
        <p:spPr>
          <a:xfrm>
            <a:off x="7133753" y="1880972"/>
            <a:ext cx="1588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f) 3,10,2,1,18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89DC4C2-DB19-BE3F-6EA6-213BE2972093}"/>
              </a:ext>
            </a:extLst>
          </p:cNvPr>
          <p:cNvSpPr txBox="1"/>
          <p:nvPr/>
        </p:nvSpPr>
        <p:spPr>
          <a:xfrm>
            <a:off x="7133753" y="2247055"/>
            <a:ext cx="1385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g) 5,1,6,3,3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D6B8931-CF58-64A3-6E99-3CE75194636D}"/>
              </a:ext>
            </a:extLst>
          </p:cNvPr>
          <p:cNvSpPr txBox="1"/>
          <p:nvPr/>
        </p:nvSpPr>
        <p:spPr>
          <a:xfrm>
            <a:off x="7453901" y="4259594"/>
            <a:ext cx="126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h) 1,1,1,2</a:t>
            </a:r>
          </a:p>
        </p:txBody>
      </p:sp>
    </p:spTree>
    <p:extLst>
      <p:ext uri="{BB962C8B-B14F-4D97-AF65-F5344CB8AC3E}">
        <p14:creationId xmlns:p14="http://schemas.microsoft.com/office/powerpoint/2010/main" val="338183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69F276E-3109-499A-B201-2DC75AC4A138}"/>
              </a:ext>
            </a:extLst>
          </p:cNvPr>
          <p:cNvSpPr txBox="1"/>
          <p:nvPr/>
        </p:nvSpPr>
        <p:spPr>
          <a:xfrm>
            <a:off x="727241" y="194869"/>
            <a:ext cx="7267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Vyčíslete rovnici      </a:t>
            </a:r>
            <a:r>
              <a:rPr lang="en-US" sz="2000" dirty="0"/>
              <a:t>Ag</a:t>
            </a:r>
            <a:r>
              <a:rPr lang="en-US" sz="2000" b="1" baseline="-25000" dirty="0"/>
              <a:t>3</a:t>
            </a:r>
            <a:r>
              <a:rPr lang="en-US" sz="2000" dirty="0"/>
              <a:t>AsO</a:t>
            </a:r>
            <a:r>
              <a:rPr lang="en-US" sz="2000" baseline="-25000" dirty="0"/>
              <a:t>4</a:t>
            </a:r>
            <a:r>
              <a:rPr lang="en-US" sz="2000" dirty="0"/>
              <a:t> + Zn + H</a:t>
            </a:r>
            <a:r>
              <a:rPr lang="en-US" sz="2000" baseline="-25000" dirty="0"/>
              <a:t>2</a:t>
            </a:r>
            <a:r>
              <a:rPr lang="en-US" sz="2000" dirty="0"/>
              <a:t>SO</a:t>
            </a:r>
            <a:r>
              <a:rPr lang="en-US" sz="2000" baseline="-25000" dirty="0"/>
              <a:t>4</a:t>
            </a:r>
            <a:r>
              <a:rPr lang="en-US" sz="2000" dirty="0"/>
              <a:t> → Ag + AsH</a:t>
            </a:r>
            <a:r>
              <a:rPr lang="en-US" sz="2000" baseline="-25000" dirty="0"/>
              <a:t>3</a:t>
            </a:r>
            <a:r>
              <a:rPr lang="en-US" sz="2000" dirty="0"/>
              <a:t> + ZnSO</a:t>
            </a:r>
            <a:r>
              <a:rPr lang="en-US" sz="2000" baseline="-25000" dirty="0"/>
              <a:t>4</a:t>
            </a:r>
            <a:r>
              <a:rPr lang="en-US" sz="2000" dirty="0"/>
              <a:t> + 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730EFD-A65F-427F-ACAC-46CF85DE6854}"/>
              </a:ext>
            </a:extLst>
          </p:cNvPr>
          <p:cNvSpPr txBox="1"/>
          <p:nvPr/>
        </p:nvSpPr>
        <p:spPr>
          <a:xfrm>
            <a:off x="1163614" y="953243"/>
            <a:ext cx="59708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Ag</a:t>
            </a:r>
            <a:r>
              <a:rPr lang="en-US" sz="2000" b="1" baseline="-25000" dirty="0"/>
              <a:t>3</a:t>
            </a:r>
            <a:r>
              <a:rPr lang="en-US" sz="2000" baseline="30000" dirty="0"/>
              <a:t>III</a:t>
            </a:r>
            <a:r>
              <a:rPr lang="en-US" sz="2000" dirty="0"/>
              <a:t>As</a:t>
            </a:r>
            <a:r>
              <a:rPr lang="en-US" sz="2000" baseline="30000" dirty="0"/>
              <a:t>V</a:t>
            </a:r>
            <a:r>
              <a:rPr lang="en-US" sz="2000" dirty="0"/>
              <a:t>O</a:t>
            </a:r>
            <a:r>
              <a:rPr lang="en-US" sz="2000" baseline="-25000" dirty="0"/>
              <a:t>4</a:t>
            </a:r>
            <a:r>
              <a:rPr lang="en-US" sz="2000" dirty="0"/>
              <a:t> + Zn</a:t>
            </a:r>
            <a:r>
              <a:rPr lang="en-US" sz="2000" baseline="30000" dirty="0"/>
              <a:t>0</a:t>
            </a:r>
            <a:r>
              <a:rPr lang="en-US" sz="2000" dirty="0"/>
              <a:t> + H</a:t>
            </a:r>
            <a:r>
              <a:rPr lang="en-US" sz="2000" baseline="-25000" dirty="0"/>
              <a:t>2</a:t>
            </a:r>
            <a:r>
              <a:rPr lang="en-US" sz="2000" dirty="0"/>
              <a:t>SO</a:t>
            </a:r>
            <a:r>
              <a:rPr lang="en-US" sz="2000" baseline="-25000" dirty="0"/>
              <a:t>4</a:t>
            </a:r>
            <a:r>
              <a:rPr lang="en-US" sz="2000" dirty="0"/>
              <a:t> → Ag</a:t>
            </a:r>
            <a:r>
              <a:rPr lang="en-US" sz="2000" baseline="30000" dirty="0"/>
              <a:t>0</a:t>
            </a:r>
            <a:r>
              <a:rPr lang="en-US" sz="2000" dirty="0"/>
              <a:t> + As</a:t>
            </a:r>
            <a:r>
              <a:rPr lang="en-US" sz="2000" baseline="30000" dirty="0"/>
              <a:t>-III</a:t>
            </a:r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 + Zn</a:t>
            </a:r>
            <a:r>
              <a:rPr lang="en-US" sz="2000" baseline="30000" dirty="0"/>
              <a:t>II</a:t>
            </a:r>
            <a:r>
              <a:rPr lang="en-US" sz="2000" dirty="0"/>
              <a:t>SO</a:t>
            </a:r>
            <a:r>
              <a:rPr lang="en-US" sz="2000" baseline="-25000" dirty="0"/>
              <a:t>4</a:t>
            </a:r>
            <a:r>
              <a:rPr lang="en-US" sz="2000" dirty="0"/>
              <a:t> + 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</a:p>
          <a:p>
            <a:endParaRPr lang="en-US" sz="2000" dirty="0"/>
          </a:p>
          <a:p>
            <a:pPr algn="l"/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Zn</a:t>
            </a:r>
            <a:r>
              <a:rPr lang="en-US" sz="20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</a:t>
            </a:r>
            <a:r>
              <a:rPr lang="en-US" sz="2000" dirty="0">
                <a:solidFill>
                  <a:srgbClr val="4F4F4F"/>
                </a:solidFill>
                <a:latin typeface="Calibri" panose="020F0502020204030204" pitchFamily="34" charset="0"/>
              </a:rPr>
              <a:t>2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cs-CZ" sz="20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Zn</a:t>
            </a:r>
            <a:r>
              <a:rPr lang="cs-CZ" sz="20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 (oxid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ace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endParaRPr lang="cs-CZ" sz="2000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As</a:t>
            </a:r>
            <a:r>
              <a:rPr lang="cs-CZ" sz="20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8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cs-CZ" sz="20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As</a:t>
            </a:r>
            <a:r>
              <a:rPr lang="en-US" sz="2000" baseline="30000" dirty="0">
                <a:solidFill>
                  <a:srgbClr val="4F4F4F"/>
                </a:solidFill>
                <a:latin typeface="Calibri" panose="020F0502020204030204" pitchFamily="34" charset="0"/>
              </a:rPr>
              <a:t>-</a:t>
            </a:r>
            <a:r>
              <a:rPr lang="cs-CZ" sz="20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III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(</a:t>
            </a:r>
            <a:r>
              <a:rPr lang="cs-CZ" sz="20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redukc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2000" b="0" i="0" dirty="0">
              <a:solidFill>
                <a:srgbClr val="4F4F4F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3Ag</a:t>
            </a:r>
            <a:r>
              <a:rPr lang="en-US" sz="20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cs-CZ" sz="20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3Ag</a:t>
            </a:r>
            <a:r>
              <a:rPr lang="en-US" sz="2000" baseline="30000" dirty="0">
                <a:solidFill>
                  <a:srgbClr val="4F4F4F"/>
                </a:solidFill>
                <a:latin typeface="Calibri" panose="020F0502020204030204" pitchFamily="34" charset="0"/>
              </a:rPr>
              <a:t>0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(</a:t>
            </a:r>
            <a:r>
              <a:rPr lang="cs-CZ" sz="20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redukc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2000" b="0" i="0" dirty="0">
              <a:solidFill>
                <a:srgbClr val="4F4F4F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cs-CZ" sz="2000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11 Zn</a:t>
            </a:r>
            <a:r>
              <a:rPr lang="en-US" sz="20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0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– </a:t>
            </a:r>
            <a:r>
              <a:rPr lang="en-US" sz="2000" dirty="0">
                <a:solidFill>
                  <a:srgbClr val="4F4F4F"/>
                </a:solidFill>
                <a:latin typeface="Calibri" panose="020F0502020204030204" pitchFamily="34" charset="0"/>
              </a:rPr>
              <a:t>22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cs-CZ" sz="20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</a:t>
            </a:r>
            <a:r>
              <a:rPr lang="en-US" sz="2000" dirty="0">
                <a:solidFill>
                  <a:srgbClr val="4F4F4F"/>
                </a:solidFill>
                <a:latin typeface="Calibri" panose="020F0502020204030204" pitchFamily="34" charset="0"/>
              </a:rPr>
              <a:t>11 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Zn</a:t>
            </a:r>
            <a:r>
              <a:rPr lang="cs-CZ" sz="20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 (oxid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ace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endParaRPr lang="cs-CZ" sz="2000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 As</a:t>
            </a:r>
            <a:r>
              <a:rPr lang="cs-CZ" sz="20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V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16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cs-CZ" sz="20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2 As</a:t>
            </a:r>
            <a:r>
              <a:rPr lang="en-US" sz="2000" baseline="30000" dirty="0">
                <a:solidFill>
                  <a:srgbClr val="4F4F4F"/>
                </a:solidFill>
                <a:latin typeface="Calibri" panose="020F0502020204030204" pitchFamily="34" charset="0"/>
              </a:rPr>
              <a:t>-</a:t>
            </a:r>
            <a:r>
              <a:rPr lang="cs-CZ" sz="20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III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(</a:t>
            </a:r>
            <a:r>
              <a:rPr lang="cs-CZ" sz="20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redukc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2000" b="0" i="0" dirty="0">
              <a:solidFill>
                <a:srgbClr val="4F4F4F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	6 </a:t>
            </a:r>
            <a:r>
              <a:rPr lang="en-US" sz="20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Ag</a:t>
            </a:r>
            <a:r>
              <a:rPr lang="en-US" sz="2000" b="0" i="0" baseline="3000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+ 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6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cs-CZ" sz="20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→ 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6 Ag</a:t>
            </a:r>
            <a:r>
              <a:rPr lang="en-US" sz="2000" baseline="30000" dirty="0">
                <a:solidFill>
                  <a:srgbClr val="4F4F4F"/>
                </a:solidFill>
                <a:latin typeface="Calibri" panose="020F0502020204030204" pitchFamily="34" charset="0"/>
              </a:rPr>
              <a:t>0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 (</a:t>
            </a:r>
            <a:r>
              <a:rPr lang="cs-CZ" sz="2000" b="0" i="0" dirty="0" err="1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redukc</a:t>
            </a:r>
            <a:r>
              <a:rPr lang="en-US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cs-CZ" sz="20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2000" b="0" i="0" dirty="0">
              <a:solidFill>
                <a:srgbClr val="4F4F4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F6B1F624-E800-4B49-BDC9-3F17E31F22D0}"/>
              </a:ext>
            </a:extLst>
          </p:cNvPr>
          <p:cNvSpPr/>
          <p:nvPr/>
        </p:nvSpPr>
        <p:spPr>
          <a:xfrm>
            <a:off x="4626002" y="2043358"/>
            <a:ext cx="102741" cy="47261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730BFB-A931-4782-ABB5-C8EBE49C3F0C}"/>
              </a:ext>
            </a:extLst>
          </p:cNvPr>
          <p:cNvSpPr txBox="1"/>
          <p:nvPr/>
        </p:nvSpPr>
        <p:spPr>
          <a:xfrm>
            <a:off x="5073623" y="157323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6FAEC43-3632-4E4F-BAF7-A21C53201CA7}"/>
              </a:ext>
            </a:extLst>
          </p:cNvPr>
          <p:cNvSpPr txBox="1"/>
          <p:nvPr/>
        </p:nvSpPr>
        <p:spPr>
          <a:xfrm>
            <a:off x="5073623" y="2130835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 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C434644-7E61-4B20-9255-41EE4B4C1A67}"/>
              </a:ext>
            </a:extLst>
          </p:cNvPr>
          <p:cNvCxnSpPr>
            <a:cxnSpLocks/>
          </p:cNvCxnSpPr>
          <p:nvPr/>
        </p:nvCxnSpPr>
        <p:spPr>
          <a:xfrm>
            <a:off x="5660643" y="1731587"/>
            <a:ext cx="832526" cy="565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8ECA327-D4B8-4630-8030-20502315B3AD}"/>
              </a:ext>
            </a:extLst>
          </p:cNvPr>
          <p:cNvCxnSpPr/>
          <p:nvPr/>
        </p:nvCxnSpPr>
        <p:spPr>
          <a:xfrm flipV="1">
            <a:off x="5784252" y="1813780"/>
            <a:ext cx="708917" cy="482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50B0F41-CB36-4740-8B01-87CED650C1E7}"/>
              </a:ext>
            </a:extLst>
          </p:cNvPr>
          <p:cNvSpPr txBox="1"/>
          <p:nvPr/>
        </p:nvSpPr>
        <p:spPr>
          <a:xfrm>
            <a:off x="6715775" y="15469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11</a:t>
            </a:r>
            <a:endParaRPr lang="cs-CZ" u="sng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3F4383F-9C97-4443-BB9D-8DB73D09AC84}"/>
              </a:ext>
            </a:extLst>
          </p:cNvPr>
          <p:cNvSpPr txBox="1"/>
          <p:nvPr/>
        </p:nvSpPr>
        <p:spPr>
          <a:xfrm>
            <a:off x="6716467" y="22147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2</a:t>
            </a:r>
            <a:endParaRPr lang="cs-CZ" u="sng" dirty="0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E969311E-A5AE-4C6B-ABD9-0C0F336FB7AA}"/>
              </a:ext>
            </a:extLst>
          </p:cNvPr>
          <p:cNvSpPr/>
          <p:nvPr/>
        </p:nvSpPr>
        <p:spPr>
          <a:xfrm>
            <a:off x="2373332" y="3106180"/>
            <a:ext cx="606174" cy="7731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70B2656D-89C3-4845-B8BC-8ABBF0A8669F}"/>
              </a:ext>
            </a:extLst>
          </p:cNvPr>
          <p:cNvCxnSpPr>
            <a:cxnSpLocks/>
          </p:cNvCxnSpPr>
          <p:nvPr/>
        </p:nvCxnSpPr>
        <p:spPr>
          <a:xfrm>
            <a:off x="2979506" y="3465541"/>
            <a:ext cx="23675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599A7C5-B4A5-4F4F-A45C-9CC106975A05}"/>
              </a:ext>
            </a:extLst>
          </p:cNvPr>
          <p:cNvSpPr txBox="1"/>
          <p:nvPr/>
        </p:nvSpPr>
        <p:spPr>
          <a:xfrm>
            <a:off x="5392365" y="329344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 </a:t>
            </a:r>
            <a:r>
              <a:rPr lang="cs-CZ" sz="1800" b="0" i="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cs-CZ" sz="1800" b="0" i="0" baseline="30000" dirty="0">
                <a:solidFill>
                  <a:srgbClr val="4F4F4F"/>
                </a:solidFill>
                <a:effectLst/>
                <a:latin typeface="Calibri" panose="020F0502020204030204" pitchFamily="34" charset="0"/>
              </a:rPr>
              <a:t>–</a:t>
            </a:r>
            <a:endParaRPr lang="cs-CZ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2DE9ED3-929E-4B3A-A668-E379308E0012}"/>
              </a:ext>
            </a:extLst>
          </p:cNvPr>
          <p:cNvSpPr txBox="1"/>
          <p:nvPr/>
        </p:nvSpPr>
        <p:spPr>
          <a:xfrm>
            <a:off x="674732" y="4073154"/>
            <a:ext cx="81080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2 Ag</a:t>
            </a:r>
            <a:r>
              <a:rPr lang="en-US" sz="2000" baseline="-25000" dirty="0"/>
              <a:t>3</a:t>
            </a:r>
            <a:r>
              <a:rPr lang="en-US" sz="2000" dirty="0"/>
              <a:t>AsO</a:t>
            </a:r>
            <a:r>
              <a:rPr lang="en-US" sz="2000" baseline="-25000" dirty="0"/>
              <a:t>4</a:t>
            </a:r>
            <a:r>
              <a:rPr lang="en-US" sz="2000" dirty="0"/>
              <a:t> + 11 Zn + H</a:t>
            </a:r>
            <a:r>
              <a:rPr lang="en-US" sz="2000" baseline="-25000" dirty="0"/>
              <a:t>2</a:t>
            </a:r>
            <a:r>
              <a:rPr lang="en-US" sz="2000" dirty="0"/>
              <a:t>SO</a:t>
            </a:r>
            <a:r>
              <a:rPr lang="en-US" sz="2000" baseline="-25000" dirty="0"/>
              <a:t>4</a:t>
            </a:r>
            <a:r>
              <a:rPr lang="en-US" sz="2000" dirty="0"/>
              <a:t> → 6 Ag + 2 AsH</a:t>
            </a:r>
            <a:r>
              <a:rPr lang="en-US" sz="2000" baseline="-25000" dirty="0"/>
              <a:t>3</a:t>
            </a:r>
            <a:r>
              <a:rPr lang="en-US" sz="2000" dirty="0"/>
              <a:t> + 11 ZnSO</a:t>
            </a:r>
            <a:r>
              <a:rPr lang="en-US" sz="2000" baseline="-25000" dirty="0"/>
              <a:t>4</a:t>
            </a:r>
            <a:r>
              <a:rPr lang="en-US" sz="2000" dirty="0"/>
              <a:t> + 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endParaRPr lang="cs-CZ" sz="20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88879C8-5C47-4C69-9158-EB2BB2524384}"/>
              </a:ext>
            </a:extLst>
          </p:cNvPr>
          <p:cNvSpPr txBox="1"/>
          <p:nvPr/>
        </p:nvSpPr>
        <p:spPr>
          <a:xfrm>
            <a:off x="674732" y="4854119"/>
            <a:ext cx="81080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2 Ag</a:t>
            </a:r>
            <a:r>
              <a:rPr lang="en-US" sz="2000" baseline="-25000" dirty="0"/>
              <a:t>3</a:t>
            </a:r>
            <a:r>
              <a:rPr lang="en-US" sz="2000" dirty="0"/>
              <a:t>AsO</a:t>
            </a:r>
            <a:r>
              <a:rPr lang="en-US" sz="2000" baseline="-25000" dirty="0"/>
              <a:t>4</a:t>
            </a:r>
            <a:r>
              <a:rPr lang="en-US" sz="2000" dirty="0"/>
              <a:t> + 11 Zn + </a:t>
            </a:r>
            <a:r>
              <a:rPr lang="en-US" sz="2000" dirty="0">
                <a:solidFill>
                  <a:srgbClr val="0070C0"/>
                </a:solidFill>
              </a:rPr>
              <a:t>11 H</a:t>
            </a:r>
            <a:r>
              <a:rPr lang="en-US" sz="2000" baseline="-25000" dirty="0">
                <a:solidFill>
                  <a:srgbClr val="0070C0"/>
                </a:solidFill>
              </a:rPr>
              <a:t>2</a:t>
            </a:r>
            <a:r>
              <a:rPr lang="en-US" sz="2000" dirty="0">
                <a:solidFill>
                  <a:srgbClr val="0070C0"/>
                </a:solidFill>
              </a:rPr>
              <a:t>SO</a:t>
            </a:r>
            <a:r>
              <a:rPr lang="en-US" sz="2000" baseline="-25000" dirty="0">
                <a:solidFill>
                  <a:srgbClr val="0070C0"/>
                </a:solidFill>
              </a:rPr>
              <a:t>4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→ 6 Ag + 2 AsH</a:t>
            </a:r>
            <a:r>
              <a:rPr lang="en-US" sz="2000" baseline="-25000" dirty="0"/>
              <a:t>3</a:t>
            </a:r>
            <a:r>
              <a:rPr lang="en-US" sz="2000" dirty="0"/>
              <a:t> + </a:t>
            </a:r>
            <a:r>
              <a:rPr lang="en-US" sz="2000" dirty="0">
                <a:solidFill>
                  <a:srgbClr val="0070C0"/>
                </a:solidFill>
              </a:rPr>
              <a:t>11 </a:t>
            </a:r>
            <a:r>
              <a:rPr lang="en-US" sz="2000" dirty="0"/>
              <a:t>Zn</a:t>
            </a:r>
            <a:r>
              <a:rPr lang="en-US" sz="2000" dirty="0">
                <a:solidFill>
                  <a:srgbClr val="0070C0"/>
                </a:solidFill>
              </a:rPr>
              <a:t>SO</a:t>
            </a:r>
            <a:r>
              <a:rPr lang="en-US" sz="2000" baseline="-25000" dirty="0">
                <a:solidFill>
                  <a:srgbClr val="0070C0"/>
                </a:solidFill>
              </a:rPr>
              <a:t>4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+ </a:t>
            </a:r>
            <a:r>
              <a:rPr lang="en-US" sz="2000" dirty="0">
                <a:solidFill>
                  <a:srgbClr val="0070C0"/>
                </a:solidFill>
              </a:rPr>
              <a:t>8 H</a:t>
            </a:r>
            <a:r>
              <a:rPr lang="en-US" sz="2000" baseline="-25000" dirty="0">
                <a:solidFill>
                  <a:srgbClr val="0070C0"/>
                </a:solidFill>
              </a:rPr>
              <a:t>2</a:t>
            </a:r>
            <a:r>
              <a:rPr lang="en-US" sz="2000" dirty="0">
                <a:solidFill>
                  <a:srgbClr val="0070C0"/>
                </a:solidFill>
              </a:rPr>
              <a:t>O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70CA236-5D28-445E-8022-AA240A3FE7C5}"/>
              </a:ext>
            </a:extLst>
          </p:cNvPr>
          <p:cNvSpPr txBox="1"/>
          <p:nvPr/>
        </p:nvSpPr>
        <p:spPr>
          <a:xfrm>
            <a:off x="3648233" y="523267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 x 4 O = 8 O 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8898DC8-F8A9-4FF0-A687-B1BEC70FD6EE}"/>
              </a:ext>
            </a:extLst>
          </p:cNvPr>
          <p:cNvSpPr txBox="1"/>
          <p:nvPr/>
        </p:nvSpPr>
        <p:spPr>
          <a:xfrm>
            <a:off x="623361" y="6171703"/>
            <a:ext cx="81080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2 Ag</a:t>
            </a:r>
            <a:r>
              <a:rPr lang="en-US" sz="2000" b="1" baseline="-25000" dirty="0"/>
              <a:t>3</a:t>
            </a:r>
            <a:r>
              <a:rPr lang="en-US" sz="2000" b="1" dirty="0"/>
              <a:t>AsO</a:t>
            </a:r>
            <a:r>
              <a:rPr lang="en-US" sz="2000" b="1" baseline="-25000" dirty="0"/>
              <a:t>4</a:t>
            </a:r>
            <a:r>
              <a:rPr lang="en-US" sz="2000" b="1" dirty="0"/>
              <a:t> + 11 Zn + 11 H</a:t>
            </a:r>
            <a:r>
              <a:rPr lang="en-US" sz="2000" b="1" baseline="-25000" dirty="0"/>
              <a:t>2</a:t>
            </a:r>
            <a:r>
              <a:rPr lang="en-US" sz="2000" b="1" dirty="0"/>
              <a:t>SO</a:t>
            </a:r>
            <a:r>
              <a:rPr lang="en-US" sz="2000" b="1" baseline="-25000" dirty="0"/>
              <a:t>4</a:t>
            </a:r>
            <a:r>
              <a:rPr lang="en-US" sz="2000" b="1" dirty="0"/>
              <a:t> → 6 Ag + 2 AsH</a:t>
            </a:r>
            <a:r>
              <a:rPr lang="en-US" sz="2000" b="1" baseline="-25000" dirty="0"/>
              <a:t>3</a:t>
            </a:r>
            <a:r>
              <a:rPr lang="en-US" sz="2000" b="1" dirty="0"/>
              <a:t> + 11 ZnSO</a:t>
            </a:r>
            <a:r>
              <a:rPr lang="en-US" sz="2000" b="1" baseline="-25000" dirty="0"/>
              <a:t>4</a:t>
            </a:r>
            <a:r>
              <a:rPr lang="en-US" sz="2000" b="1" dirty="0"/>
              <a:t> + 8 H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  <a:endParaRPr lang="cs-CZ" sz="2000" b="1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1D273A2A-C17B-4DD0-8391-B01EC179DDDE}"/>
              </a:ext>
            </a:extLst>
          </p:cNvPr>
          <p:cNvSpPr txBox="1"/>
          <p:nvPr/>
        </p:nvSpPr>
        <p:spPr>
          <a:xfrm>
            <a:off x="3451587" y="450507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22 H = 6 H + 2 x 8 H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27D4289F-CA2E-4537-9B04-4BEC0DBBB13A}"/>
              </a:ext>
            </a:extLst>
          </p:cNvPr>
          <p:cNvSpPr txBox="1"/>
          <p:nvPr/>
        </p:nvSpPr>
        <p:spPr>
          <a:xfrm>
            <a:off x="674732" y="5568392"/>
            <a:ext cx="81080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2</a:t>
            </a:r>
            <a:r>
              <a:rPr lang="en-US" sz="2000" dirty="0"/>
              <a:t> Ag</a:t>
            </a:r>
            <a:r>
              <a:rPr lang="en-US" sz="2000" baseline="-25000" dirty="0"/>
              <a:t>3</a:t>
            </a:r>
            <a:r>
              <a:rPr lang="en-US" sz="2000" dirty="0"/>
              <a:t>As</a:t>
            </a:r>
            <a:r>
              <a:rPr lang="en-US" sz="2000" dirty="0">
                <a:solidFill>
                  <a:srgbClr val="00B050"/>
                </a:solidFill>
              </a:rPr>
              <a:t>O</a:t>
            </a:r>
            <a:r>
              <a:rPr lang="en-US" sz="2000" baseline="-25000" dirty="0">
                <a:solidFill>
                  <a:srgbClr val="00B050"/>
                </a:solidFill>
              </a:rPr>
              <a:t>4</a:t>
            </a:r>
            <a:r>
              <a:rPr lang="en-US" sz="2000" dirty="0"/>
              <a:t> + 11 Zn + 11 H</a:t>
            </a:r>
            <a:r>
              <a:rPr lang="en-US" sz="2000" baseline="-25000" dirty="0"/>
              <a:t>2</a:t>
            </a:r>
            <a:r>
              <a:rPr lang="en-US" sz="2000" dirty="0"/>
              <a:t>SO</a:t>
            </a:r>
            <a:r>
              <a:rPr lang="en-US" sz="2000" baseline="-25000" dirty="0"/>
              <a:t>4</a:t>
            </a:r>
            <a:r>
              <a:rPr lang="en-US" sz="2000" dirty="0"/>
              <a:t> → 6 Ag + 2 AsH</a:t>
            </a:r>
            <a:r>
              <a:rPr lang="en-US" sz="2000" baseline="-25000" dirty="0"/>
              <a:t>3</a:t>
            </a:r>
            <a:r>
              <a:rPr lang="en-US" sz="2000" dirty="0"/>
              <a:t> + 11 ZnSO</a:t>
            </a:r>
            <a:r>
              <a:rPr lang="en-US" sz="2000" baseline="-25000" dirty="0"/>
              <a:t>4</a:t>
            </a:r>
            <a:r>
              <a:rPr lang="en-US" sz="2000" dirty="0"/>
              <a:t> + </a:t>
            </a:r>
            <a:r>
              <a:rPr lang="en-US" sz="2000" dirty="0">
                <a:solidFill>
                  <a:srgbClr val="00B050"/>
                </a:solidFill>
              </a:rPr>
              <a:t>8</a:t>
            </a:r>
            <a:r>
              <a:rPr lang="en-US" sz="2000" dirty="0"/>
              <a:t> H</a:t>
            </a:r>
            <a:r>
              <a:rPr lang="en-US" sz="2000" baseline="-25000" dirty="0"/>
              <a:t>2</a:t>
            </a:r>
            <a:r>
              <a:rPr lang="en-US" sz="2000" dirty="0">
                <a:solidFill>
                  <a:srgbClr val="00B050"/>
                </a:solidFill>
              </a:rPr>
              <a:t>O</a:t>
            </a:r>
            <a:endParaRPr lang="cs-CZ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46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FCA8D8-C868-466D-9082-EB522F6CA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7676"/>
            <a:ext cx="7772400" cy="624048"/>
          </a:xfrm>
        </p:spPr>
        <p:txBody>
          <a:bodyPr>
            <a:normAutofit/>
          </a:bodyPr>
          <a:lstStyle/>
          <a:p>
            <a:r>
              <a:rPr lang="cs-CZ" sz="3200" b="1" dirty="0"/>
              <a:t>Iontové rovnice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ABA3334-11E3-4E69-AC28-F559F13BE45B}"/>
              </a:ext>
            </a:extLst>
          </p:cNvPr>
          <p:cNvSpPr txBox="1"/>
          <p:nvPr/>
        </p:nvSpPr>
        <p:spPr>
          <a:xfrm>
            <a:off x="197777" y="1161651"/>
            <a:ext cx="8748445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rgbClr val="000000"/>
                </a:solidFill>
                <a:effectLst/>
              </a:rPr>
              <a:t>Jsou chemické rovnice, jimiž zapisujeme reakce iontů ve vodných roztocích kyselin, hydroxidů a solí.</a:t>
            </a:r>
          </a:p>
          <a:p>
            <a:pPr algn="just"/>
            <a:endParaRPr lang="cs-CZ" sz="2000" dirty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effectLst/>
              </a:rPr>
              <a:t>Jako celé molekuly zapisujeme</a:t>
            </a:r>
            <a:endParaRPr lang="cs-CZ" sz="2000" dirty="0">
              <a:solidFill>
                <a:srgbClr val="000000"/>
              </a:solidFill>
            </a:endParaRPr>
          </a:p>
          <a:p>
            <a:pPr marL="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cs-CZ" sz="2000" b="1" i="0" u="none" strike="noStrike" kern="1200" dirty="0">
                <a:solidFill>
                  <a:srgbClr val="000000"/>
                </a:solidFill>
                <a:effectLst/>
              </a:rPr>
              <a:t>a)</a:t>
            </a:r>
            <a:r>
              <a:rPr lang="cs-CZ" sz="2000" b="0" i="0" u="none" strike="noStrike" kern="1200" dirty="0">
                <a:solidFill>
                  <a:srgbClr val="000000"/>
                </a:solidFill>
                <a:effectLst/>
              </a:rPr>
              <a:t> nerozpustné látky (PbI</a:t>
            </a:r>
            <a:r>
              <a:rPr lang="cs-CZ" sz="2000" b="0" i="0" u="none" strike="noStrike" kern="120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u="none" strike="noStrike" kern="1200" dirty="0">
                <a:solidFill>
                  <a:srgbClr val="000000"/>
                </a:solidFill>
                <a:effectLst/>
              </a:rPr>
              <a:t>, CaCO</a:t>
            </a:r>
            <a:r>
              <a:rPr lang="cs-CZ" sz="2000" b="0" i="0" u="none" strike="noStrike" kern="120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cs-CZ" sz="2000" b="0" i="0" u="none" strike="noStrike" kern="1200" dirty="0">
                <a:solidFill>
                  <a:srgbClr val="000000"/>
                </a:solidFill>
                <a:effectLst/>
              </a:rPr>
              <a:t>, </a:t>
            </a:r>
            <a:r>
              <a:rPr lang="cs-CZ" sz="2000" b="0" i="0" u="none" strike="noStrike" kern="1200" dirty="0" err="1">
                <a:solidFill>
                  <a:srgbClr val="000000"/>
                </a:solidFill>
                <a:effectLst/>
              </a:rPr>
              <a:t>AgBr</a:t>
            </a:r>
            <a:r>
              <a:rPr lang="cs-CZ" sz="2000" b="0" i="0" u="none" strike="noStrike" kern="1200" dirty="0">
                <a:solidFill>
                  <a:srgbClr val="000000"/>
                </a:solidFill>
                <a:effectLst/>
              </a:rPr>
              <a:t>, Ag</a:t>
            </a:r>
            <a:r>
              <a:rPr lang="cs-CZ" sz="2000" b="0" i="0" u="none" strike="noStrike" kern="120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u="none" strike="noStrike" kern="1200" dirty="0">
                <a:solidFill>
                  <a:srgbClr val="000000"/>
                </a:solidFill>
                <a:effectLst/>
              </a:rPr>
              <a:t>S, ...)</a:t>
            </a:r>
            <a:endParaRPr lang="cs-CZ" sz="2000" b="0" i="0" u="none" strike="noStrike" dirty="0">
              <a:effectLst/>
            </a:endParaRPr>
          </a:p>
          <a:p>
            <a:pPr marL="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1" i="0" u="none" strike="noStrike" kern="1200" dirty="0">
                <a:solidFill>
                  <a:srgbClr val="000000"/>
                </a:solidFill>
                <a:effectLst/>
              </a:rPr>
              <a:t>	</a:t>
            </a:r>
            <a:r>
              <a:rPr lang="pt-BR" sz="2000" b="1" i="0" u="none" strike="noStrike" kern="1200" dirty="0">
                <a:solidFill>
                  <a:srgbClr val="000000"/>
                </a:solidFill>
                <a:effectLst/>
              </a:rPr>
              <a:t>b)</a:t>
            </a:r>
            <a:r>
              <a:rPr lang="pt-BR" sz="2000" b="0" i="0" u="none" strike="noStrike" kern="1200" dirty="0">
                <a:solidFill>
                  <a:srgbClr val="000000"/>
                </a:solidFill>
                <a:effectLst/>
              </a:rPr>
              <a:t> slabé elektrolyty (H</a:t>
            </a:r>
            <a:r>
              <a:rPr lang="pt-BR" sz="2000" b="0" i="0" u="none" strike="noStrike" kern="120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pt-BR" sz="2000" b="0" i="0" u="none" strike="noStrike" kern="1200" dirty="0">
                <a:solidFill>
                  <a:srgbClr val="000000"/>
                </a:solidFill>
                <a:effectLst/>
              </a:rPr>
              <a:t>O, H</a:t>
            </a:r>
            <a:r>
              <a:rPr lang="pt-BR" sz="2000" b="0" i="0" u="none" strike="noStrike" kern="120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pt-BR" sz="2000" b="0" i="0" u="none" strike="noStrike" kern="1200" dirty="0">
                <a:solidFill>
                  <a:srgbClr val="000000"/>
                </a:solidFill>
                <a:effectLst/>
              </a:rPr>
              <a:t>CO</a:t>
            </a:r>
            <a:r>
              <a:rPr lang="pt-BR" sz="2000" b="0" i="0" u="none" strike="noStrike" kern="120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pt-BR" sz="2000" b="0" i="0" u="none" strike="noStrike" kern="1200" dirty="0">
                <a:solidFill>
                  <a:srgbClr val="000000"/>
                </a:solidFill>
                <a:effectLst/>
              </a:rPr>
              <a:t>, H</a:t>
            </a:r>
            <a:r>
              <a:rPr lang="pt-BR" sz="2000" b="0" i="0" u="none" strike="noStrike" kern="120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pt-BR" sz="2000" b="0" i="0" u="none" strike="noStrike" kern="1200" dirty="0">
                <a:solidFill>
                  <a:srgbClr val="000000"/>
                </a:solidFill>
                <a:effectLst/>
              </a:rPr>
              <a:t>S, HCN, CH</a:t>
            </a:r>
            <a:r>
              <a:rPr lang="pt-BR" sz="2000" b="0" i="0" u="none" strike="noStrike" kern="120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pt-BR" sz="2000" b="0" i="0" u="none" strike="noStrike" kern="1200" dirty="0">
                <a:solidFill>
                  <a:srgbClr val="000000"/>
                </a:solidFill>
                <a:effectLst/>
              </a:rPr>
              <a:t>COOH, NH</a:t>
            </a:r>
            <a:r>
              <a:rPr lang="pt-BR" sz="2000" b="0" i="0" u="none" strike="noStrike" kern="120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pt-BR" sz="2000" b="0" i="0" u="none" strike="noStrike" kern="1200" dirty="0">
                <a:solidFill>
                  <a:srgbClr val="000000"/>
                </a:solidFill>
                <a:effectLst/>
              </a:rPr>
              <a:t>OH, ...)</a:t>
            </a:r>
            <a:endParaRPr lang="cs-CZ" sz="2000" b="0" i="0" u="none" strike="noStrike" dirty="0">
              <a:effectLst/>
            </a:endParaRPr>
          </a:p>
          <a:p>
            <a:pPr marL="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1" i="0" u="none" strike="noStrike" kern="1200" dirty="0">
                <a:solidFill>
                  <a:srgbClr val="000000"/>
                </a:solidFill>
                <a:effectLst/>
              </a:rPr>
              <a:t>	</a:t>
            </a:r>
            <a:r>
              <a:rPr lang="pt-BR" sz="2000" b="1" i="0" u="none" strike="noStrike" kern="1200" dirty="0">
                <a:solidFill>
                  <a:srgbClr val="000000"/>
                </a:solidFill>
                <a:effectLst/>
              </a:rPr>
              <a:t>c)</a:t>
            </a:r>
            <a:r>
              <a:rPr lang="pt-BR" sz="2000" b="0" i="0" u="none" strike="noStrike" kern="1200" dirty="0">
                <a:solidFill>
                  <a:srgbClr val="000000"/>
                </a:solidFill>
                <a:effectLst/>
              </a:rPr>
              <a:t> plynné látky (H</a:t>
            </a:r>
            <a:r>
              <a:rPr lang="pt-BR" sz="2000" b="0" i="0" u="none" strike="noStrike" kern="120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pt-BR" sz="2000" b="0" i="0" u="none" strike="noStrike" kern="1200" dirty="0">
                <a:solidFill>
                  <a:srgbClr val="000000"/>
                </a:solidFill>
                <a:effectLst/>
              </a:rPr>
              <a:t>S, CO</a:t>
            </a:r>
            <a:r>
              <a:rPr lang="pt-BR" sz="2000" b="0" i="0" u="none" strike="noStrike" kern="120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pt-BR" sz="2000" b="0" i="0" u="none" strike="noStrike" kern="1200" dirty="0">
                <a:solidFill>
                  <a:srgbClr val="000000"/>
                </a:solidFill>
                <a:effectLst/>
              </a:rPr>
              <a:t>, SO</a:t>
            </a:r>
            <a:r>
              <a:rPr lang="pt-BR" sz="2000" b="0" i="0" u="none" strike="noStrike" kern="120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pt-BR" sz="2000" b="0" i="0" u="none" strike="noStrike" kern="1200" dirty="0">
                <a:solidFill>
                  <a:srgbClr val="000000"/>
                </a:solidFill>
                <a:effectLst/>
              </a:rPr>
              <a:t>, SO</a:t>
            </a:r>
            <a:r>
              <a:rPr lang="pt-BR" sz="2000" b="0" i="0" u="none" strike="noStrike" kern="120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pt-BR" sz="2000" b="0" i="0" u="none" strike="noStrike" kern="1200" dirty="0">
                <a:solidFill>
                  <a:srgbClr val="000000"/>
                </a:solidFill>
                <a:effectLst/>
              </a:rPr>
              <a:t>, NO, NO</a:t>
            </a:r>
            <a:r>
              <a:rPr lang="pt-BR" sz="2000" b="0" i="0" u="none" strike="noStrike" kern="120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pt-BR" sz="2000" b="0" i="0" u="none" strike="noStrike" kern="1200" dirty="0">
                <a:solidFill>
                  <a:srgbClr val="000000"/>
                </a:solidFill>
                <a:effectLst/>
              </a:rPr>
              <a:t>, HCN, NH</a:t>
            </a:r>
            <a:r>
              <a:rPr lang="pt-BR" sz="2000" b="0" i="0" u="none" strike="noStrike" kern="120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pt-BR" sz="2000" b="0" i="0" u="none" strike="noStrike" kern="1200" dirty="0">
                <a:solidFill>
                  <a:srgbClr val="000000"/>
                </a:solidFill>
                <a:effectLst/>
              </a:rPr>
              <a:t>, ...)</a:t>
            </a:r>
            <a:endParaRPr lang="cs-CZ" sz="2000" b="0" i="0" u="none" strike="noStrike" dirty="0">
              <a:effectLst/>
            </a:endParaRPr>
          </a:p>
          <a:p>
            <a:pPr algn="just"/>
            <a:endParaRPr lang="cs-CZ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5F2C75F-4D5E-4958-9224-B8A89E7CFB1B}"/>
              </a:ext>
            </a:extLst>
          </p:cNvPr>
          <p:cNvSpPr txBox="1"/>
          <p:nvPr/>
        </p:nvSpPr>
        <p:spPr>
          <a:xfrm>
            <a:off x="323634" y="4387907"/>
            <a:ext cx="86405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Aby se tyto reakce mohly uskutečnit, musí být splněna aspoň jedna podmínka z níže uvedených:</a:t>
            </a:r>
          </a:p>
          <a:p>
            <a:endParaRPr lang="cs-CZ" sz="800" dirty="0"/>
          </a:p>
          <a:p>
            <a:r>
              <a:rPr lang="cs-CZ" sz="2000" dirty="0"/>
              <a:t>1. Tvoří (rozpouští) se nerozpustná látka</a:t>
            </a:r>
          </a:p>
          <a:p>
            <a:r>
              <a:rPr lang="cs-CZ" sz="2000" dirty="0"/>
              <a:t>2. Tvoří se slabý elektrolyt</a:t>
            </a:r>
          </a:p>
          <a:p>
            <a:r>
              <a:rPr lang="cs-CZ" sz="2000" dirty="0"/>
              <a:t>3. Tvoří se plynná látka</a:t>
            </a:r>
          </a:p>
          <a:p>
            <a:r>
              <a:rPr lang="cs-CZ" sz="2000" dirty="0"/>
              <a:t>4. Mění se oxidační číslo atomu</a:t>
            </a:r>
          </a:p>
        </p:txBody>
      </p:sp>
    </p:spTree>
    <p:extLst>
      <p:ext uri="{BB962C8B-B14F-4D97-AF65-F5344CB8AC3E}">
        <p14:creationId xmlns:p14="http://schemas.microsoft.com/office/powerpoint/2010/main" val="173137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717527C2-C5F6-4DD2-92FE-5D8C1AEDE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73" y="660841"/>
            <a:ext cx="2951508" cy="7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F1974B-AA3E-41AF-B525-EC2B64C2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21" y="1913834"/>
            <a:ext cx="8779267" cy="11514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61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+mn-lt"/>
                <a:cs typeface="Segoe UI" panose="020B0502040204020203" pitchFamily="34" charset="0"/>
              </a:rPr>
              <a:t>a) Na levé straně rovnice  se Cl a H vyskytují dvakrát. Podle zákona zachování počtu atomů se musí stejný počet atomů nacházet i na pravé straně, proto napíšeme před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+mn-lt"/>
                <a:cs typeface="Segoe UI" panose="020B0502040204020203" pitchFamily="34" charset="0"/>
              </a:rPr>
              <a:t>HCl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+mn-lt"/>
                <a:cs typeface="Segoe UI" panose="020B0502040204020203" pitchFamily="34" charset="0"/>
              </a:rPr>
              <a:t> číslo 2. Výsledná rovnice: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                          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C631D8D3-D22B-4D48-BCF3-9E213C662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28" y="2777076"/>
            <a:ext cx="2008083" cy="60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B9B5E6EE-B1F0-4F19-AEAC-13AEC1FF2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28" y="4075331"/>
            <a:ext cx="2713868" cy="49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F2ED658-2703-4EE5-97F0-1215B907B27D}"/>
              </a:ext>
            </a:extLst>
          </p:cNvPr>
          <p:cNvSpPr txBox="1"/>
          <p:nvPr/>
        </p:nvSpPr>
        <p:spPr>
          <a:xfrm>
            <a:off x="210621" y="49806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 err="1">
                <a:solidFill>
                  <a:srgbClr val="4F4F4F"/>
                </a:solidFill>
                <a:effectLst/>
              </a:rPr>
              <a:t>Urče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te stechiometrické koeficienty rovnic: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380A4A0-5568-4A78-BD08-8C5BBBBC380D}"/>
              </a:ext>
            </a:extLst>
          </p:cNvPr>
          <p:cNvSpPr txBox="1"/>
          <p:nvPr/>
        </p:nvSpPr>
        <p:spPr>
          <a:xfrm>
            <a:off x="210621" y="3429000"/>
            <a:ext cx="8686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+mn-lt"/>
                <a:cs typeface="Segoe UI" panose="020B0502040204020203" pitchFamily="34" charset="0"/>
              </a:rPr>
              <a:t>b) Na pravé straně rovnice se Cl nachází dvakrát, ale na levé straně jen jedenkrát. Proto napíšeme před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+mn-lt"/>
                <a:cs typeface="Segoe UI" panose="020B0502040204020203" pitchFamily="34" charset="0"/>
              </a:rPr>
              <a:t>HCl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+mn-lt"/>
                <a:cs typeface="Segoe UI" panose="020B0502040204020203" pitchFamily="34" charset="0"/>
              </a:rPr>
              <a:t> číslo 2. Počet ostatních prvků je stejný na obou stranách.</a:t>
            </a:r>
          </a:p>
        </p:txBody>
      </p:sp>
    </p:spTree>
    <p:extLst>
      <p:ext uri="{BB962C8B-B14F-4D97-AF65-F5344CB8AC3E}">
        <p14:creationId xmlns:p14="http://schemas.microsoft.com/office/powerpoint/2010/main" val="1671972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2BD04AB-C99D-4EC1-BF64-45AD41FD17C5}"/>
              </a:ext>
            </a:extLst>
          </p:cNvPr>
          <p:cNvSpPr txBox="1"/>
          <p:nvPr/>
        </p:nvSpPr>
        <p:spPr>
          <a:xfrm>
            <a:off x="200346" y="549947"/>
            <a:ext cx="874330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Při zapisování „obyčejných“ (molekulárních) rovnic nezohledňujeme, že do reakce vstupují ionty:</a:t>
            </a:r>
          </a:p>
          <a:p>
            <a:pPr algn="ctr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HCI +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NaOH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=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NaCl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+ 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O</a:t>
            </a:r>
          </a:p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Ve vodném roztoku ovšem prakticky neexistují žádné molekuly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HCl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ale pouze ionty H</a:t>
            </a:r>
            <a:r>
              <a:rPr lang="cs-CZ" sz="20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a Cl</a:t>
            </a:r>
            <a:r>
              <a:rPr lang="cs-CZ" sz="20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</a:t>
            </a:r>
            <a:r>
              <a:rPr lang="cs-CZ" sz="2000" dirty="0">
                <a:solidFill>
                  <a:srgbClr val="333333"/>
                </a:solidFill>
              </a:rPr>
              <a:t>a podobně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je tomu s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NaOH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 Správnější je proto iontový zápis:</a:t>
            </a:r>
          </a:p>
          <a:p>
            <a:pPr algn="ctr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H</a:t>
            </a:r>
            <a:r>
              <a:rPr lang="cs-CZ" sz="20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+ Cl</a:t>
            </a:r>
            <a:r>
              <a:rPr lang="cs-CZ" sz="20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+ Na</a:t>
            </a:r>
            <a:r>
              <a:rPr lang="cs-CZ" sz="20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+ OH</a:t>
            </a:r>
            <a:r>
              <a:rPr lang="cs-CZ" sz="20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= Na</a:t>
            </a:r>
            <a:r>
              <a:rPr lang="cs-CZ" sz="20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+ Cl</a:t>
            </a:r>
            <a:r>
              <a:rPr lang="cs-CZ" sz="20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+ 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O</a:t>
            </a:r>
          </a:p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Toto je </a:t>
            </a:r>
            <a:r>
              <a:rPr lang="cs-CZ" sz="2000" b="0" i="0" u="sng" dirty="0">
                <a:solidFill>
                  <a:srgbClr val="333333"/>
                </a:solidFill>
                <a:effectLst/>
              </a:rPr>
              <a:t>kompletní (úplná) iontová rovnice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Levá i pravá strana kompletní iontové rovnice obsahují stejné částice - Na+ a Cl-, které se během reakce nemění. Jejich odstraněním dostaneme </a:t>
            </a:r>
            <a:r>
              <a:rPr lang="cs-CZ" sz="2000" b="0" i="0" u="sng" dirty="0">
                <a:solidFill>
                  <a:srgbClr val="333333"/>
                </a:solidFill>
                <a:effectLst/>
              </a:rPr>
              <a:t>krátkou iontovou rovnici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:</a:t>
            </a:r>
          </a:p>
          <a:p>
            <a:pPr algn="ctr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H</a:t>
            </a:r>
            <a:r>
              <a:rPr lang="cs-CZ" sz="20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+ OH</a:t>
            </a:r>
            <a:r>
              <a:rPr lang="cs-CZ" sz="20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= 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5B9E105-EEB8-485C-8855-D7A4A761D7F7}"/>
              </a:ext>
            </a:extLst>
          </p:cNvPr>
          <p:cNvSpPr txBox="1"/>
          <p:nvPr/>
        </p:nvSpPr>
        <p:spPr>
          <a:xfrm>
            <a:off x="292814" y="4553727"/>
            <a:ext cx="86508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b="1" i="0" dirty="0">
                <a:solidFill>
                  <a:srgbClr val="282828"/>
                </a:solidFill>
                <a:effectLst/>
                <a:latin typeface="Josefin Sans"/>
              </a:rPr>
              <a:t>Algoritmus pro psaní iontových rovnic</a:t>
            </a:r>
          </a:p>
          <a:p>
            <a:pPr algn="l" fontAlgn="base">
              <a:buFont typeface="+mj-lt"/>
              <a:buAutoNum type="arabicPeriod"/>
            </a:pPr>
            <a:r>
              <a:rPr lang="cs-CZ" b="0" i="0" dirty="0">
                <a:solidFill>
                  <a:srgbClr val="333333"/>
                </a:solidFill>
                <a:effectLst/>
                <a:latin typeface="inherit"/>
              </a:rPr>
              <a:t>Sestavujeme rovnici molekulární reakce.</a:t>
            </a:r>
          </a:p>
          <a:p>
            <a:pPr algn="l" fontAlgn="base">
              <a:buFont typeface="+mj-lt"/>
              <a:buAutoNum type="arabicPeriod"/>
            </a:pPr>
            <a:r>
              <a:rPr lang="cs-CZ" b="0" i="0" dirty="0">
                <a:solidFill>
                  <a:srgbClr val="333333"/>
                </a:solidFill>
                <a:effectLst/>
                <a:latin typeface="inherit"/>
              </a:rPr>
              <a:t>Všechny částice disociující se v roztoku do značné míry se zaznamenávají ve formě iontů, látky, které nejsou náchylné k disociaci, zůstávají „ve formě molekul“.</a:t>
            </a:r>
          </a:p>
          <a:p>
            <a:pPr algn="l" fontAlgn="base">
              <a:buFont typeface="+mj-lt"/>
              <a:buAutoNum type="arabicPeriod"/>
            </a:pPr>
            <a:r>
              <a:rPr lang="cs-CZ" b="0" i="0" dirty="0">
                <a:solidFill>
                  <a:srgbClr val="333333"/>
                </a:solidFill>
                <a:effectLst/>
                <a:latin typeface="inherit"/>
              </a:rPr>
              <a:t>Odstraňujeme částice, které nejsou zapojeny do procesu.</a:t>
            </a:r>
          </a:p>
          <a:p>
            <a:pPr algn="l" fontAlgn="base">
              <a:buFont typeface="+mj-lt"/>
              <a:buAutoNum type="arabicPeriod"/>
            </a:pPr>
            <a:r>
              <a:rPr lang="cs-CZ" b="0" i="0" dirty="0">
                <a:solidFill>
                  <a:srgbClr val="333333"/>
                </a:solidFill>
                <a:effectLst/>
                <a:latin typeface="inherit"/>
              </a:rPr>
              <a:t>Zkontrolujeme koeficienty a dostaneme konečnou odpověď - krátkou iontovou rovnici.</a:t>
            </a:r>
          </a:p>
        </p:txBody>
      </p:sp>
    </p:spTree>
    <p:extLst>
      <p:ext uri="{BB962C8B-B14F-4D97-AF65-F5344CB8AC3E}">
        <p14:creationId xmlns:p14="http://schemas.microsoft.com/office/powerpoint/2010/main" val="4271713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0845CB6-878C-49EA-AA47-7AEFCD9DBD3F}"/>
              </a:ext>
            </a:extLst>
          </p:cNvPr>
          <p:cNvSpPr txBox="1"/>
          <p:nvPr/>
        </p:nvSpPr>
        <p:spPr>
          <a:xfrm>
            <a:off x="267128" y="681590"/>
            <a:ext cx="85891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1" i="0" dirty="0">
                <a:solidFill>
                  <a:srgbClr val="282828"/>
                </a:solidFill>
                <a:effectLst/>
              </a:rPr>
              <a:t>Ve formě iontů jsou psány: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rozpustné soli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zásady (kromě NH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OH),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silné kyseliny (H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SO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HNO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HCI,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HBr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HI, HCIO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HCIO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SO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, …).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11DA253-90C2-4C82-8A98-83D4D9669F92}"/>
              </a:ext>
            </a:extLst>
          </p:cNvPr>
          <p:cNvSpPr txBox="1"/>
          <p:nvPr/>
        </p:nvSpPr>
        <p:spPr>
          <a:xfrm>
            <a:off x="174660" y="2709808"/>
            <a:ext cx="878440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1" i="0" dirty="0">
                <a:solidFill>
                  <a:srgbClr val="282828"/>
                </a:solidFill>
                <a:effectLst/>
              </a:rPr>
              <a:t>Ve formě molekul jsou psány: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všechny nerozpustné soli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obecně všechny slabé elektrolyty (včetně vody).</a:t>
            </a:r>
          </a:p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     všechny slabé báze (včetně nerozpustných hydroxidů, NH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OH a podobných látek),</a:t>
            </a:r>
          </a:p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     všechny slabé kyseliny (H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CO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HNO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S, 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Si0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HCN,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HClO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téměř všechny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org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 kyseliny)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oxidy (všechny typy),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všechny plynné sloučeniny (zejména 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CO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SO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S, CO)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jednoduché látky (kovy a nekovy),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téměř všechny organické sloučeniny (s výjimkou solí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org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 kyselin rozpustných ve vodě).</a:t>
            </a:r>
          </a:p>
        </p:txBody>
      </p:sp>
    </p:spTree>
    <p:extLst>
      <p:ext uri="{BB962C8B-B14F-4D97-AF65-F5344CB8AC3E}">
        <p14:creationId xmlns:p14="http://schemas.microsoft.com/office/powerpoint/2010/main" val="4100779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lubility Rules Chart, Notebook Size, Pad of 30">
            <a:extLst>
              <a:ext uri="{FF2B5EF4-FFF2-40B4-BE49-F238E27FC236}">
                <a16:creationId xmlns:a16="http://schemas.microsoft.com/office/drawing/2014/main" id="{B76EC8C7-FA7D-4790-A532-6FBADCDDB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1" y="692649"/>
            <a:ext cx="8691937" cy="579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57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B0A0B18-F5C7-40CF-AC4A-784E518001FD}"/>
              </a:ext>
            </a:extLst>
          </p:cNvPr>
          <p:cNvSpPr txBox="1"/>
          <p:nvPr/>
        </p:nvSpPr>
        <p:spPr>
          <a:xfrm>
            <a:off x="359594" y="406608"/>
            <a:ext cx="847618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Příklad 1 - vytvoření nerozpustné látky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 Působením chloridu barnatého na síran sodný nebo síran hořečnatý vzniká sraženina síranu barnatého a v roztoku zůstává druhý produkt reakce: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BaCl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Na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BaSO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+ 2NaCl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BaCl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MgSO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BaSO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MgCl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Protože obě reakce probíhají v roztoku, jsou to reakce volně pohyblivých iontu: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+ 2Cl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+ 2Na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SO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BaSO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+ 2Na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+ 2Cl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+ 2Cl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Mg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SO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BaSO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Mg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+ 2Cl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Vynecháme-li na obou stranách rovnice ty ionty, které se reakce nezúčastnily (opakují se na obou stranách rovnice beze změny), napíšeme obě reakce zkrácenou 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iontovou rovnici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cs-CZ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SO</a:t>
            </a:r>
            <a:r>
              <a:rPr lang="cs-CZ" b="1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BaSO</a:t>
            </a:r>
            <a:r>
              <a:rPr lang="cs-CZ" b="1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Rovnice vyjadřuje podstatu reakce - 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barnatý kationt reagoval se síranovým aniontem a vznikl síran barnatý.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60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DD823AB-D92F-41AD-B6BF-57894412C08B}"/>
              </a:ext>
            </a:extLst>
          </p:cNvPr>
          <p:cNvSpPr txBox="1"/>
          <p:nvPr/>
        </p:nvSpPr>
        <p:spPr>
          <a:xfrm>
            <a:off x="159249" y="261962"/>
            <a:ext cx="882550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Příklad 2 - vytvoření nerozpustné látky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Reakci dusičnanu stříbrného s chloridem barnatým můžeme zapsat buď rovnicí: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2AgNO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BaCl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2AgCl + Ba(NO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nebo iontově: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2Ag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+ 2NO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Ba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+ 2Cl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2AgCl + Ba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+ 2NO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zkrácená iontová reakce: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cs-CZ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Cl</a:t>
            </a:r>
            <a:r>
              <a:rPr lang="cs-CZ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AgCl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↓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nerozpustn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 látka, sraženina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Příklad 3 - rozpouštění sraženiny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Reakci fosforečnanu vápenatého s kyselinou dusičnou můžeme zapsat rovnicí: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+ 6HNO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3Ca(NO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+ 2H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nebo iontově: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+ 6H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+ 6NO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3Ca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+ 6NO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+ 2H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zkrácená iontová reakce: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cs-CZ" b="1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cs-CZ" b="1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b="1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+ 6H</a:t>
            </a:r>
            <a:r>
              <a:rPr lang="cs-CZ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3Ca</a:t>
            </a:r>
            <a:r>
              <a:rPr lang="cs-CZ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+ 2H</a:t>
            </a:r>
            <a:r>
              <a:rPr lang="cs-CZ" b="1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b="1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72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9390513-3528-4725-9726-EE479D91ED3A}"/>
              </a:ext>
            </a:extLst>
          </p:cNvPr>
          <p:cNvSpPr txBox="1"/>
          <p:nvPr/>
        </p:nvSpPr>
        <p:spPr>
          <a:xfrm>
            <a:off x="148975" y="117693"/>
            <a:ext cx="884605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Příklad 4 - vytvoření slabého elektrolytu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Reakci hydroxidu sodného s kyselinou chlorovodíkovou můžeme zapsat buď rovnici: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nebo iontově: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OH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Cl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Na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Cl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zkrácená iontová reakce: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cs-CZ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cs-CZ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H</a:t>
            </a:r>
            <a:r>
              <a:rPr lang="cs-CZ" b="1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- slabý elektrolyt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Příklad 5 - vytvoření plynné látky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Reakci sulfidu draselného s kyselinou chlorovodíkovou můžeme zapsat buď rovnicí: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+ 2HCl = 2KCl + H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nebo iontově: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2K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S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+ 2H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+ 2Cl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2K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+ 2Cl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zkrácená iontová reakce: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+ 2H</a:t>
            </a:r>
            <a:r>
              <a:rPr lang="cs-CZ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H</a:t>
            </a:r>
            <a:r>
              <a:rPr lang="cs-CZ" b="1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- plynná látka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84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6B2CCC0-03C8-498E-90E3-FC14EB21DE01}"/>
              </a:ext>
            </a:extLst>
          </p:cNvPr>
          <p:cNvSpPr txBox="1"/>
          <p:nvPr/>
        </p:nvSpPr>
        <p:spPr>
          <a:xfrm>
            <a:off x="128427" y="172414"/>
            <a:ext cx="888714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Příklad 6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rovnice: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KNO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NaNO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iontově: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Cl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K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NO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Na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NO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K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Cl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KNO</a:t>
            </a:r>
            <a:r>
              <a:rPr lang="cs-CZ" b="1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= NEREAGUJÍ, protože nebyla splněna žádná z výše uvedených podmínek.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Máme směs roztoku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KNO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(přesněji směs iontů Na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Cl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NO</a:t>
            </a:r>
            <a:r>
              <a:rPr lang="cs-CZ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63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A7A53901-46F4-49BA-9EEF-863BA6789452}"/>
              </a:ext>
            </a:extLst>
          </p:cNvPr>
          <p:cNvSpPr txBox="1"/>
          <p:nvPr/>
        </p:nvSpPr>
        <p:spPr>
          <a:xfrm>
            <a:off x="192960" y="79012"/>
            <a:ext cx="8614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0070C0"/>
                </a:solidFill>
                <a:effectLst/>
              </a:rPr>
              <a:t>Zapište rovnici v iontovém tvaru: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DD79F0A-314E-482B-A732-9919D0650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35" y="59811"/>
            <a:ext cx="4142458" cy="5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D24760E-E655-4975-9259-49CB1C602AD2}"/>
              </a:ext>
            </a:extLst>
          </p:cNvPr>
          <p:cNvSpPr txBox="1"/>
          <p:nvPr/>
        </p:nvSpPr>
        <p:spPr>
          <a:xfrm>
            <a:off x="156999" y="826637"/>
            <a:ext cx="8686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</a:rPr>
              <a:t>Jako ionty můžeme zapsat jen vzorce silných kyselin a zásad a solí dobře rozpustných ve vodě. Ostatní látky se nerozpisují:</a:t>
            </a:r>
            <a:endParaRPr lang="cs-CZ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529B1A8-3117-4433-B555-670A2CE74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74" y="1364580"/>
            <a:ext cx="5278027" cy="194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D52149-251D-40EA-B3BE-CDC9FE63E115}"/>
              </a:ext>
            </a:extLst>
          </p:cNvPr>
          <p:cNvSpPr txBox="1"/>
          <p:nvPr/>
        </p:nvSpPr>
        <p:spPr>
          <a:xfrm>
            <a:off x="137576" y="4463944"/>
            <a:ext cx="8738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</a:rPr>
              <a:t>Nejprve napíšeme rovnici ve stechiometrickém tvaru: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F30804D-978C-4992-B248-5ADA3924B5D9}"/>
              </a:ext>
            </a:extLst>
          </p:cNvPr>
          <p:cNvSpPr txBox="1"/>
          <p:nvPr/>
        </p:nvSpPr>
        <p:spPr>
          <a:xfrm>
            <a:off x="192960" y="3878675"/>
            <a:ext cx="8501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Napište iontový zápis srážecí reakce kyseliny sírové s chloridem barnatým.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BFC4A99-256D-4CCA-A186-AF05AE6D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56" y="4732326"/>
            <a:ext cx="3940550" cy="51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3EB9A5B-08FA-4F4B-9072-E48FDF6DBCB5}"/>
              </a:ext>
            </a:extLst>
          </p:cNvPr>
          <p:cNvSpPr txBox="1"/>
          <p:nvPr/>
        </p:nvSpPr>
        <p:spPr>
          <a:xfrm>
            <a:off x="137576" y="5193974"/>
            <a:ext cx="7615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</a:rPr>
              <a:t>Následně rozepíšeme rovnici disociace a poté výslednou rovnici:</a:t>
            </a:r>
            <a:endParaRPr lang="cs-CZ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876A7FCC-347C-403A-93E8-2FAFE7052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08" y="5512669"/>
            <a:ext cx="5415603" cy="62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8BBD40FF-2A8D-476B-9D68-647BDA11D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06" y="6020533"/>
            <a:ext cx="3024275" cy="6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58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7802836-92B5-426A-8163-5DB32ADF50BC}"/>
              </a:ext>
            </a:extLst>
          </p:cNvPr>
          <p:cNvSpPr txBox="1"/>
          <p:nvPr/>
        </p:nvSpPr>
        <p:spPr>
          <a:xfrm>
            <a:off x="277402" y="1849349"/>
            <a:ext cx="7774885" cy="4380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Sestavte rovnice podle nichž probíhají přeměny</a:t>
            </a:r>
          </a:p>
          <a:p>
            <a:endParaRPr lang="cs-CZ" sz="800" dirty="0"/>
          </a:p>
          <a:p>
            <a:r>
              <a:rPr lang="cs-CZ" sz="2000" dirty="0"/>
              <a:t>								</a:t>
            </a:r>
            <a:r>
              <a:rPr lang="cs-CZ" sz="2000" dirty="0" err="1"/>
              <a:t>BaO</a:t>
            </a:r>
            <a:r>
              <a:rPr lang="cs-CZ" sz="2000" dirty="0"/>
              <a:t> → BaCl</a:t>
            </a:r>
            <a:r>
              <a:rPr lang="cs-CZ" sz="2000" baseline="-25000" dirty="0"/>
              <a:t>2</a:t>
            </a:r>
            <a:r>
              <a:rPr lang="cs-CZ" sz="2000" dirty="0"/>
              <a:t> → Ba(NO</a:t>
            </a:r>
            <a:r>
              <a:rPr lang="cs-CZ" sz="2000" baseline="-25000" dirty="0"/>
              <a:t>3</a:t>
            </a:r>
            <a:r>
              <a:rPr lang="cs-CZ" sz="2000" dirty="0"/>
              <a:t>)</a:t>
            </a:r>
            <a:r>
              <a:rPr lang="cs-CZ" sz="2000" baseline="-25000" dirty="0"/>
              <a:t>2</a:t>
            </a:r>
            <a:r>
              <a:rPr lang="cs-CZ" sz="2000" dirty="0"/>
              <a:t> → BaSO</a:t>
            </a:r>
            <a:r>
              <a:rPr lang="cs-CZ" sz="2000" baseline="-25000" dirty="0"/>
              <a:t>4</a:t>
            </a:r>
          </a:p>
          <a:p>
            <a:endParaRPr lang="cs-CZ" sz="2000" baseline="-25000" dirty="0"/>
          </a:p>
          <a:p>
            <a:r>
              <a:rPr lang="cs-CZ" sz="2000" dirty="0"/>
              <a:t>								MgSO</a:t>
            </a:r>
            <a:r>
              <a:rPr lang="cs-CZ" sz="2000" baseline="-25000" dirty="0"/>
              <a:t>4</a:t>
            </a:r>
            <a:r>
              <a:rPr lang="cs-CZ" sz="2000" dirty="0"/>
              <a:t> → Mg(OH)</a:t>
            </a:r>
            <a:r>
              <a:rPr lang="cs-CZ" sz="2000" baseline="-25000" dirty="0"/>
              <a:t>2</a:t>
            </a:r>
            <a:r>
              <a:rPr lang="cs-CZ" sz="2000" dirty="0"/>
              <a:t> → </a:t>
            </a:r>
            <a:r>
              <a:rPr lang="cs-CZ" sz="2000" dirty="0" err="1"/>
              <a:t>MgO</a:t>
            </a:r>
            <a:r>
              <a:rPr lang="cs-CZ" sz="2000" dirty="0"/>
              <a:t> → MgSO</a:t>
            </a:r>
            <a:r>
              <a:rPr lang="cs-CZ" sz="2000" baseline="-25000" dirty="0"/>
              <a:t>4</a:t>
            </a:r>
            <a:endParaRPr lang="cs-CZ" sz="2000" dirty="0"/>
          </a:p>
          <a:p>
            <a:endParaRPr lang="cs-CZ" sz="2000" baseline="-25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Lze připravit roztok, který zároveň obsahuje </a:t>
            </a:r>
          </a:p>
          <a:p>
            <a:r>
              <a:rPr lang="cs-CZ" sz="2000" dirty="0"/>
              <a:t>											Ba(OH)</a:t>
            </a:r>
            <a:r>
              <a:rPr lang="cs-CZ" sz="2000" baseline="-25000" dirty="0"/>
              <a:t>2</a:t>
            </a:r>
            <a:r>
              <a:rPr lang="cs-CZ" sz="2000" dirty="0"/>
              <a:t> a </a:t>
            </a:r>
            <a:r>
              <a:rPr lang="cs-CZ" sz="2000" dirty="0" err="1"/>
              <a:t>HCl</a:t>
            </a:r>
            <a:endParaRPr lang="cs-CZ" sz="2000" dirty="0"/>
          </a:p>
          <a:p>
            <a:endParaRPr lang="cs-CZ" sz="800" dirty="0"/>
          </a:p>
          <a:p>
            <a:r>
              <a:rPr lang="cs-CZ" sz="2000" dirty="0"/>
              <a:t>											CaCl</a:t>
            </a:r>
            <a:r>
              <a:rPr lang="cs-CZ" sz="2000" baseline="-25000" dirty="0"/>
              <a:t>2</a:t>
            </a:r>
            <a:r>
              <a:rPr lang="cs-CZ" sz="2000" dirty="0"/>
              <a:t> a Na</a:t>
            </a:r>
            <a:r>
              <a:rPr lang="cs-CZ" sz="2000" baseline="-25000" dirty="0"/>
              <a:t>2</a:t>
            </a:r>
            <a:r>
              <a:rPr lang="cs-CZ" sz="2000" dirty="0"/>
              <a:t>CO</a:t>
            </a:r>
            <a:r>
              <a:rPr lang="cs-CZ" sz="2000" baseline="-25000" dirty="0"/>
              <a:t>3</a:t>
            </a:r>
            <a:endParaRPr lang="cs-CZ" sz="2000" dirty="0"/>
          </a:p>
          <a:p>
            <a:endParaRPr lang="cs-CZ" sz="800" dirty="0"/>
          </a:p>
          <a:p>
            <a:r>
              <a:rPr lang="cs-CZ" sz="2000" dirty="0"/>
              <a:t>											</a:t>
            </a:r>
            <a:r>
              <a:rPr lang="cs-CZ" sz="2000" dirty="0" err="1"/>
              <a:t>KCl</a:t>
            </a:r>
            <a:r>
              <a:rPr lang="cs-CZ" sz="2000" dirty="0"/>
              <a:t> a NaNO</a:t>
            </a:r>
            <a:r>
              <a:rPr lang="cs-CZ" sz="2000" baseline="-25000" dirty="0"/>
              <a:t>3</a:t>
            </a:r>
          </a:p>
          <a:p>
            <a:endParaRPr lang="cs-CZ" sz="800" dirty="0"/>
          </a:p>
          <a:p>
            <a:r>
              <a:rPr lang="cs-CZ" sz="2000" dirty="0"/>
              <a:t>											</a:t>
            </a:r>
            <a:r>
              <a:rPr lang="cs-CZ" sz="2000" dirty="0" err="1"/>
              <a:t>NaCl</a:t>
            </a:r>
            <a:r>
              <a:rPr lang="cs-CZ" sz="2000" dirty="0"/>
              <a:t> a AgNO</a:t>
            </a:r>
            <a:r>
              <a:rPr lang="cs-CZ" sz="2000" baseline="-25000" dirty="0"/>
              <a:t>3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29E4CA8-0E3D-4A1B-B69A-1A1833A9D092}"/>
              </a:ext>
            </a:extLst>
          </p:cNvPr>
          <p:cNvSpPr txBox="1"/>
          <p:nvPr/>
        </p:nvSpPr>
        <p:spPr>
          <a:xfrm>
            <a:off x="277402" y="472612"/>
            <a:ext cx="4923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Kterými reakcemi lze získat CuCl</a:t>
            </a:r>
            <a:r>
              <a:rPr lang="cs-CZ" sz="2000" baseline="-25000" dirty="0"/>
              <a:t>2</a:t>
            </a:r>
            <a:r>
              <a:rPr lang="cs-CZ" sz="2000" dirty="0"/>
              <a:t> z </a:t>
            </a:r>
            <a:r>
              <a:rPr lang="cs-CZ" sz="2000" dirty="0" err="1"/>
              <a:t>Cu</a:t>
            </a:r>
            <a:r>
              <a:rPr lang="cs-CZ" sz="2000" dirty="0"/>
              <a:t>(NO</a:t>
            </a:r>
            <a:r>
              <a:rPr lang="cs-CZ" sz="2000" baseline="-25000" dirty="0"/>
              <a:t>3</a:t>
            </a:r>
            <a:r>
              <a:rPr lang="cs-CZ" sz="2000" dirty="0"/>
              <a:t>)</a:t>
            </a:r>
            <a:r>
              <a:rPr lang="cs-CZ" sz="2000" baseline="-25000" dirty="0"/>
              <a:t>2</a:t>
            </a:r>
            <a:r>
              <a:rPr lang="cs-CZ" sz="20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67325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64B0FB4-CD41-4E05-B243-9A253C6D1E3E}"/>
              </a:ext>
            </a:extLst>
          </p:cNvPr>
          <p:cNvSpPr txBox="1"/>
          <p:nvPr/>
        </p:nvSpPr>
        <p:spPr>
          <a:xfrm>
            <a:off x="261990" y="319171"/>
            <a:ext cx="8727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Napište iontový zápis a </a:t>
            </a:r>
            <a:r>
              <a:rPr lang="cs-CZ" dirty="0">
                <a:solidFill>
                  <a:srgbClr val="0070C0"/>
                </a:solidFill>
                <a:latin typeface="Segoe UI" panose="020B0502040204020203" pitchFamily="34" charset="0"/>
              </a:rPr>
              <a:t>z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krácený iontový zápis reakce chloridu sodného s dusičnanem stříbrným.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E9D4C50-008C-4DE9-A533-612EC0CECA90}"/>
              </a:ext>
            </a:extLst>
          </p:cNvPr>
          <p:cNvSpPr txBox="1"/>
          <p:nvPr/>
        </p:nvSpPr>
        <p:spPr>
          <a:xfrm>
            <a:off x="261991" y="1055588"/>
            <a:ext cx="87278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Nejprve si napíšeme stechiometrickou rovnici reakce a vyčíslíme ji:</a:t>
            </a:r>
          </a:p>
          <a:p>
            <a:pPr algn="ctr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AgNO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</a:t>
            </a:r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NaCl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→ </a:t>
            </a:r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AgCl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↓ + NaNO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b="0" i="0" dirty="0">
                <a:solidFill>
                  <a:srgbClr val="4F4F4F"/>
                </a:solidFill>
                <a:effectLst/>
              </a:rPr>
              <a:t>Následně </a:t>
            </a:r>
            <a:r>
              <a:rPr lang="cs-CZ" b="0" i="0" dirty="0" err="1">
                <a:solidFill>
                  <a:srgbClr val="4F4F4F"/>
                </a:solidFill>
                <a:effectLst/>
              </a:rPr>
              <a:t>rozpíšeme</a:t>
            </a:r>
            <a:r>
              <a:rPr lang="cs-CZ" b="0" i="0" dirty="0">
                <a:solidFill>
                  <a:srgbClr val="4F4F4F"/>
                </a:solidFill>
                <a:effectLst/>
              </a:rPr>
              <a:t> všechny sloučeniny do iontového tvaru, kromě sraženiny:</a:t>
            </a:r>
          </a:p>
          <a:p>
            <a:pPr algn="ctr"/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Ag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+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NO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Na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+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+Cl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→ </a:t>
            </a:r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AgCl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↓ + Na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+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NO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b="0" i="0" dirty="0">
                <a:solidFill>
                  <a:srgbClr val="4F4F4F"/>
                </a:solidFill>
                <a:effectLst/>
              </a:rPr>
              <a:t>Jestliže vynecháme na obou stranách rovnice ionty, které se opakují (a nezúčastňují se samotné srážecí reakce), dostaneme </a:t>
            </a:r>
            <a:r>
              <a:rPr lang="cs-CZ" dirty="0">
                <a:solidFill>
                  <a:srgbClr val="4F4F4F"/>
                </a:solidFill>
              </a:rPr>
              <a:t>z</a:t>
            </a:r>
            <a:r>
              <a:rPr lang="cs-CZ" b="0" i="0" dirty="0">
                <a:solidFill>
                  <a:srgbClr val="4F4F4F"/>
                </a:solidFill>
                <a:effectLst/>
              </a:rPr>
              <a:t>krácenou iontovou rovnici:</a:t>
            </a:r>
          </a:p>
          <a:p>
            <a:pPr algn="ctr"/>
            <a:r>
              <a:rPr lang="cs-CZ" b="1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Ag</a:t>
            </a:r>
            <a:r>
              <a:rPr lang="cs-CZ" b="1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+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Cl</a:t>
            </a:r>
            <a:r>
              <a:rPr lang="cs-CZ" b="1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→ </a:t>
            </a:r>
            <a:r>
              <a:rPr lang="cs-CZ" b="1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AgCl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↓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584854E-98E1-45C3-8F03-959DD8A5F518}"/>
              </a:ext>
            </a:extLst>
          </p:cNvPr>
          <p:cNvSpPr txBox="1"/>
          <p:nvPr/>
        </p:nvSpPr>
        <p:spPr>
          <a:xfrm>
            <a:off x="231168" y="3771088"/>
            <a:ext cx="8758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Sestavte iontovou rovnici reakce hydroxidu sodného s kyselinou sírovou.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1590E72-434C-4BC5-A213-E82969B45E3B}"/>
              </a:ext>
            </a:extLst>
          </p:cNvPr>
          <p:cNvSpPr txBox="1"/>
          <p:nvPr/>
        </p:nvSpPr>
        <p:spPr>
          <a:xfrm>
            <a:off x="331981" y="4230505"/>
            <a:ext cx="85750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solidFill>
                  <a:srgbClr val="4F4F4F"/>
                </a:solidFill>
                <a:effectLst/>
              </a:rPr>
              <a:t>Nejprve si napíšeme úplnou chemickou rovnici a vyčíslíme ji:</a:t>
            </a:r>
          </a:p>
          <a:p>
            <a:pPr algn="ctr"/>
            <a:r>
              <a:rPr lang="cs-CZ" b="0" i="0" dirty="0">
                <a:solidFill>
                  <a:srgbClr val="4F4F4F"/>
                </a:solidFill>
                <a:effectLst/>
              </a:rPr>
              <a:t>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+ 2NaOH → Na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+ 2H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</a:t>
            </a:r>
          </a:p>
          <a:p>
            <a:pPr algn="l"/>
            <a:r>
              <a:rPr lang="cs-CZ" b="0" i="0" dirty="0">
                <a:solidFill>
                  <a:srgbClr val="4F4F4F"/>
                </a:solidFill>
                <a:effectLst/>
              </a:rPr>
              <a:t> Oba reaktanty jsou v roztoku úplně disociované, jedná se totiž o silnou kyselinu a silnou zásadu. Vznikající síran sodný je ve vodě dobře rozpustný. Vodu považujeme za slabý elektrolyt, proto ji v iontové rovnici nerozpisujeme:</a:t>
            </a:r>
          </a:p>
          <a:p>
            <a:pPr algn="ctr"/>
            <a:r>
              <a:rPr lang="cs-CZ" b="0" i="0" dirty="0">
                <a:solidFill>
                  <a:srgbClr val="4F4F4F"/>
                </a:solidFill>
                <a:effectLst/>
              </a:rPr>
              <a:t>2H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2-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+ 2Na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+ 2OH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-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→ 2Na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2-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+ 2H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</a:t>
            </a:r>
          </a:p>
          <a:p>
            <a:pPr algn="l"/>
            <a:r>
              <a:rPr lang="cs-CZ" b="0" i="0" dirty="0">
                <a:solidFill>
                  <a:srgbClr val="4F4F4F"/>
                </a:solidFill>
                <a:effectLst/>
              </a:rPr>
              <a:t>Tuto neutralizační reakci můžeme zapsat </a:t>
            </a:r>
            <a:r>
              <a:rPr lang="cs-CZ" dirty="0">
                <a:solidFill>
                  <a:srgbClr val="4F4F4F"/>
                </a:solidFill>
              </a:rPr>
              <a:t>z</a:t>
            </a:r>
            <a:r>
              <a:rPr lang="cs-CZ" b="0" i="0" dirty="0">
                <a:solidFill>
                  <a:srgbClr val="4F4F4F"/>
                </a:solidFill>
                <a:effectLst/>
              </a:rPr>
              <a:t>kráceným obecným zápisem každé neutralizace:</a:t>
            </a:r>
          </a:p>
          <a:p>
            <a:pPr algn="ctr"/>
            <a:r>
              <a:rPr lang="cs-CZ" b="1" i="0" dirty="0">
                <a:solidFill>
                  <a:srgbClr val="4F4F4F"/>
                </a:solidFill>
                <a:effectLst/>
              </a:rPr>
              <a:t>H</a:t>
            </a:r>
            <a:r>
              <a:rPr lang="cs-CZ" b="1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cs-CZ" b="1" i="0" dirty="0">
                <a:solidFill>
                  <a:srgbClr val="4F4F4F"/>
                </a:solidFill>
                <a:effectLst/>
              </a:rPr>
              <a:t> + OH</a:t>
            </a:r>
            <a:r>
              <a:rPr lang="cs-CZ" b="1" i="0" baseline="30000" dirty="0">
                <a:solidFill>
                  <a:srgbClr val="4F4F4F"/>
                </a:solidFill>
                <a:effectLst/>
              </a:rPr>
              <a:t>-</a:t>
            </a:r>
            <a:r>
              <a:rPr lang="cs-CZ" b="1" i="0" dirty="0">
                <a:solidFill>
                  <a:srgbClr val="4F4F4F"/>
                </a:solidFill>
                <a:effectLst/>
              </a:rPr>
              <a:t> → H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18232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2DE5BC1-FD21-4B6D-B759-B65CA9091B69}"/>
              </a:ext>
            </a:extLst>
          </p:cNvPr>
          <p:cNvSpPr txBox="1"/>
          <p:nvPr/>
        </p:nvSpPr>
        <p:spPr>
          <a:xfrm>
            <a:off x="223463" y="319170"/>
            <a:ext cx="8838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 err="1">
                <a:solidFill>
                  <a:srgbClr val="4F4F4F"/>
                </a:solidFill>
                <a:effectLst/>
              </a:rPr>
              <a:t>Urče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te stechiometrické koeficienty rovnic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e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:</a:t>
            </a:r>
          </a:p>
          <a:p>
            <a:pPr algn="l"/>
            <a:r>
              <a:rPr lang="cs-CZ" sz="2000" b="0" i="0" dirty="0">
                <a:solidFill>
                  <a:srgbClr val="4F4F4F"/>
                </a:solidFill>
                <a:effectLst/>
              </a:rPr>
              <a:t>										P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O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10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 + H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O → H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PO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4</a:t>
            </a:r>
            <a:endParaRPr lang="cs-CZ" sz="2000" b="0" i="0" dirty="0">
              <a:solidFill>
                <a:srgbClr val="4F4F4F"/>
              </a:solidFill>
              <a:effectLst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0EE83F0-2AFB-4517-A09C-0942FACA5F50}"/>
              </a:ext>
            </a:extLst>
          </p:cNvPr>
          <p:cNvSpPr txBox="1"/>
          <p:nvPr/>
        </p:nvSpPr>
        <p:spPr>
          <a:xfrm>
            <a:off x="138701" y="1258153"/>
            <a:ext cx="883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Oxidační čísla všech atomů se nemění, rovnice není redoxní. </a:t>
            </a:r>
          </a:p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Nejprve vyhledáme molekulu, v jejímž vzorci jsou nejvyšší hodnoty stechiometrických indexů (tj. obsahuje největší počet atomů). V tomto případě je to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P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10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. Na pravé straně rovnice jsou 4 atomy P, proto před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PO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bude koeficient 4: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F7C47EC-5F6F-42C4-BAA2-58051C4B8202}"/>
              </a:ext>
            </a:extLst>
          </p:cNvPr>
          <p:cNvSpPr txBox="1"/>
          <p:nvPr/>
        </p:nvSpPr>
        <p:spPr>
          <a:xfrm>
            <a:off x="138701" y="2458482"/>
            <a:ext cx="8663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P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10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 → 4H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PO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46298C-8CA6-4B67-83BE-D6D09A3E525C}"/>
              </a:ext>
            </a:extLst>
          </p:cNvPr>
          <p:cNvSpPr txBox="1"/>
          <p:nvPr/>
        </p:nvSpPr>
        <p:spPr>
          <a:xfrm>
            <a:off x="138701" y="2827814"/>
            <a:ext cx="8753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Jedinou látkou, která nemá určený stechiometrický koeficient, je voda. Pokud je na pravé straně 12 atomů H a na levé straně se H nachází jen v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O, před molekulou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 bude koeficient 6, čím získáme na obou stranách rovnice stejný počet atomů H: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05F86B9-CDBA-4318-8EF5-DFEF3E1400F3}"/>
              </a:ext>
            </a:extLst>
          </p:cNvPr>
          <p:cNvSpPr txBox="1"/>
          <p:nvPr/>
        </p:nvSpPr>
        <p:spPr>
          <a:xfrm>
            <a:off x="308225" y="3751144"/>
            <a:ext cx="8668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P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10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+ 6 H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 → 4 H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PO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ABCC008-7FD3-4194-98B0-E2D7D0E1A98B}"/>
              </a:ext>
            </a:extLst>
          </p:cNvPr>
          <p:cNvSpPr txBox="1"/>
          <p:nvPr/>
        </p:nvSpPr>
        <p:spPr>
          <a:xfrm>
            <a:off x="138701" y="4120476"/>
            <a:ext cx="8753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dirty="0">
                <a:solidFill>
                  <a:srgbClr val="4F4F4F"/>
                </a:solidFill>
                <a:effectLst/>
              </a:rPr>
              <a:t>Správnost stechiometrických koeficientů ověříme spočítáním atomů O na obou stranách rovnice</a:t>
            </a:r>
            <a:r>
              <a:rPr lang="cs-CZ" b="0" i="1" dirty="0">
                <a:solidFill>
                  <a:srgbClr val="4F4F4F"/>
                </a:solidFill>
                <a:effectLst/>
              </a:rPr>
              <a:t> </a:t>
            </a:r>
            <a:r>
              <a:rPr lang="cs-CZ" b="0" dirty="0">
                <a:solidFill>
                  <a:srgbClr val="4F4F4F"/>
                </a:solidFill>
                <a:effectLst/>
              </a:rPr>
              <a:t>(16 = 16).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352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13B08137-5871-4BB6-A454-D790F0F56E5D}"/>
              </a:ext>
            </a:extLst>
          </p:cNvPr>
          <p:cNvSpPr txBox="1"/>
          <p:nvPr/>
        </p:nvSpPr>
        <p:spPr>
          <a:xfrm>
            <a:off x="179797" y="283010"/>
            <a:ext cx="8758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Sestavte iontovou rovnici reakce hydroxidu sodného s kyselinou sírovou.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EB0DFE8-7184-41C4-851E-9A9FD4B54F96}"/>
              </a:ext>
            </a:extLst>
          </p:cNvPr>
          <p:cNvSpPr txBox="1"/>
          <p:nvPr/>
        </p:nvSpPr>
        <p:spPr>
          <a:xfrm>
            <a:off x="192640" y="799541"/>
            <a:ext cx="87587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solidFill>
                  <a:srgbClr val="4F4F4F"/>
                </a:solidFill>
                <a:effectLst/>
              </a:rPr>
              <a:t>Nejprve si napíšeme úplnou chemickou rovnici a vyčíslíme ji:</a:t>
            </a:r>
          </a:p>
          <a:p>
            <a:pPr algn="ctr"/>
            <a:r>
              <a:rPr lang="cs-CZ" b="0" i="0" dirty="0">
                <a:solidFill>
                  <a:srgbClr val="4F4F4F"/>
                </a:solidFill>
                <a:effectLst/>
              </a:rPr>
              <a:t>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+ 2NaOH → Na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+ 2H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</a:t>
            </a:r>
          </a:p>
          <a:p>
            <a:pPr algn="l"/>
            <a:r>
              <a:rPr lang="cs-CZ" b="0" i="0" dirty="0">
                <a:solidFill>
                  <a:srgbClr val="4F4F4F"/>
                </a:solidFill>
                <a:effectLst/>
              </a:rPr>
              <a:t> Oba reaktanty jsou v roztoku úplně disociované, jedná se totiž o silnou kyselinu a silnou zásadu. Vznikající síran sodný je ve vodě dobře rozpustný. Vodu považujeme za slabý elektrolyt, proto ji v iontové rovnici nerozpisujeme:</a:t>
            </a:r>
          </a:p>
          <a:p>
            <a:pPr algn="ctr"/>
            <a:r>
              <a:rPr lang="cs-CZ" b="0" i="0" dirty="0">
                <a:solidFill>
                  <a:srgbClr val="4F4F4F"/>
                </a:solidFill>
                <a:effectLst/>
              </a:rPr>
              <a:t>2H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2-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+ 2Na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+ 2OH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-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→ 2Na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2-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+ 2H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</a:t>
            </a:r>
          </a:p>
          <a:p>
            <a:pPr algn="l"/>
            <a:r>
              <a:rPr lang="cs-CZ" b="0" i="0" dirty="0">
                <a:solidFill>
                  <a:srgbClr val="4F4F4F"/>
                </a:solidFill>
                <a:effectLst/>
              </a:rPr>
              <a:t>Tuto neutralizační reakci můžeme zapsat </a:t>
            </a:r>
            <a:r>
              <a:rPr lang="cs-CZ" dirty="0">
                <a:solidFill>
                  <a:srgbClr val="4F4F4F"/>
                </a:solidFill>
              </a:rPr>
              <a:t>z</a:t>
            </a:r>
            <a:r>
              <a:rPr lang="cs-CZ" b="0" i="0" dirty="0">
                <a:solidFill>
                  <a:srgbClr val="4F4F4F"/>
                </a:solidFill>
                <a:effectLst/>
              </a:rPr>
              <a:t>kráceným obecným zápisem každé neutralizace:</a:t>
            </a:r>
          </a:p>
          <a:p>
            <a:pPr algn="ctr"/>
            <a:r>
              <a:rPr lang="cs-CZ" b="0" i="0" dirty="0">
                <a:solidFill>
                  <a:srgbClr val="4F4F4F"/>
                </a:solidFill>
                <a:effectLst/>
              </a:rPr>
              <a:t>H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OH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-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→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FB8667F-D2E6-4B14-AB73-460CA895AE7C}"/>
              </a:ext>
            </a:extLst>
          </p:cNvPr>
          <p:cNvSpPr txBox="1"/>
          <p:nvPr/>
        </p:nvSpPr>
        <p:spPr>
          <a:xfrm>
            <a:off x="215757" y="3562564"/>
            <a:ext cx="8722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b="0" i="0" dirty="0">
                <a:solidFill>
                  <a:srgbClr val="0070C0"/>
                </a:solidFill>
                <a:effectLst/>
              </a:rPr>
              <a:t>Vytvořte úplnou a krátkou iontovou rovnici, která popisuje interakci vodných roztoků chloridu barnatého a síranu sodného.</a:t>
            </a:r>
          </a:p>
          <a:p>
            <a:pPr algn="l" fontAlgn="base"/>
            <a:endParaRPr lang="cs-CZ" b="0" i="0" dirty="0">
              <a:solidFill>
                <a:srgbClr val="333333"/>
              </a:solidFill>
              <a:effectLst/>
            </a:endParaRPr>
          </a:p>
          <a:p>
            <a:pPr algn="l" fontAlgn="base"/>
            <a:r>
              <a:rPr lang="cs-CZ" b="0" i="0" dirty="0">
                <a:solidFill>
                  <a:srgbClr val="333333"/>
                </a:solidFill>
                <a:effectLst/>
              </a:rPr>
              <a:t>Nejprve vytvoříme molekulární rovnici. Chlorid barnatý a síran sodný jsou dvě soli. Obě soli mohou vzájemně reagovat, pokud se během reakce vytvoří sraženina. </a:t>
            </a:r>
          </a:p>
          <a:p>
            <a:pPr algn="ctr" fontAlgn="base"/>
            <a:r>
              <a:rPr lang="cs-CZ" b="0" i="0" dirty="0">
                <a:solidFill>
                  <a:srgbClr val="333333"/>
                </a:solidFill>
                <a:effectLst/>
              </a:rPr>
              <a:t>BaCl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+ Na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b="0" i="0" dirty="0">
                <a:solidFill>
                  <a:srgbClr val="333333"/>
                </a:solidFill>
                <a:effectLst/>
              </a:rPr>
              <a:t>SO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= BaSO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↓ + 2NaCl.</a:t>
            </a:r>
          </a:p>
        </p:txBody>
      </p:sp>
    </p:spTree>
    <p:extLst>
      <p:ext uri="{BB962C8B-B14F-4D97-AF65-F5344CB8AC3E}">
        <p14:creationId xmlns:p14="http://schemas.microsoft.com/office/powerpoint/2010/main" val="618134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E90DD66-3BF5-4C9A-903F-589A0430D19B}"/>
              </a:ext>
            </a:extLst>
          </p:cNvPr>
          <p:cNvSpPr txBox="1"/>
          <p:nvPr/>
        </p:nvSpPr>
        <p:spPr>
          <a:xfrm>
            <a:off x="123290" y="374396"/>
            <a:ext cx="875358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cs-CZ" sz="2000" b="0" i="0" dirty="0">
                <a:solidFill>
                  <a:srgbClr val="0070C0"/>
                </a:solidFill>
                <a:effectLst/>
              </a:rPr>
              <a:t>Vytvořte úplnou iontovou rovnici, která popisuje interakci hydroxidu měďnatého a kyseliny chlorovodíkové.</a:t>
            </a:r>
          </a:p>
          <a:p>
            <a:pPr algn="just" fontAlgn="base"/>
            <a:r>
              <a:rPr lang="cs-CZ" b="0" i="0" dirty="0">
                <a:solidFill>
                  <a:srgbClr val="333333"/>
                </a:solidFill>
                <a:effectLst/>
              </a:rPr>
              <a:t>Hydroxid měďnatý je nerozpustná báze. Všechny nerozpustné báze reagují se silnými kyselinami za vzniku soli a vody:</a:t>
            </a:r>
          </a:p>
          <a:p>
            <a:pPr algn="ctr" fontAlgn="base"/>
            <a:r>
              <a:rPr lang="cs-CZ" b="0" i="0" dirty="0" err="1">
                <a:solidFill>
                  <a:srgbClr val="333333"/>
                </a:solidFill>
                <a:effectLst/>
              </a:rPr>
              <a:t>Cu</a:t>
            </a:r>
            <a:r>
              <a:rPr lang="cs-CZ" b="0" i="0" dirty="0">
                <a:solidFill>
                  <a:srgbClr val="333333"/>
                </a:solidFill>
                <a:effectLst/>
              </a:rPr>
              <a:t>(OH)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+ 2 </a:t>
            </a:r>
            <a:r>
              <a:rPr lang="cs-CZ" b="0" i="0" dirty="0" err="1">
                <a:solidFill>
                  <a:srgbClr val="333333"/>
                </a:solidFill>
                <a:effectLst/>
              </a:rPr>
              <a:t>HCl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= CuCl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+ 2 H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b="0" i="0" dirty="0">
                <a:solidFill>
                  <a:srgbClr val="333333"/>
                </a:solidFill>
                <a:effectLst/>
              </a:rPr>
              <a:t>O</a:t>
            </a:r>
          </a:p>
          <a:p>
            <a:pPr algn="just" fontAlgn="base"/>
            <a:r>
              <a:rPr lang="cs-CZ" b="0" i="0" dirty="0">
                <a:solidFill>
                  <a:srgbClr val="333333"/>
                </a:solidFill>
                <a:effectLst/>
              </a:rPr>
              <a:t>Hydroxid měďnatý je nerozpustná báze (viz tabulka rozpustnosti), slabý elektrolyt. Nerozpustné báze se zaznamenávají v molekulární formě. HCI je silná kyselina, v roztoku se téměř úplně disociuje na ionty a CuCl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je rozpustná sůl. Obojí píšeme v iontové formě. Voda </a:t>
            </a:r>
            <a:r>
              <a:rPr lang="cs-CZ" b="0" i="0" dirty="0" err="1">
                <a:solidFill>
                  <a:srgbClr val="333333"/>
                </a:solidFill>
                <a:effectLst/>
              </a:rPr>
              <a:t>Voda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je slabý elektrolyt, prakticky nedisociuje, píšeme ji v molekulární formě. </a:t>
            </a:r>
          </a:p>
          <a:p>
            <a:pPr algn="ctr" fontAlgn="base"/>
            <a:r>
              <a:rPr lang="cs-CZ" b="0" i="0" dirty="0" err="1">
                <a:solidFill>
                  <a:srgbClr val="333333"/>
                </a:solidFill>
                <a:effectLst/>
              </a:rPr>
              <a:t>Cu</a:t>
            </a:r>
            <a:r>
              <a:rPr lang="cs-CZ" b="0" i="0" dirty="0">
                <a:solidFill>
                  <a:srgbClr val="333333"/>
                </a:solidFill>
                <a:effectLst/>
              </a:rPr>
              <a:t>(OH)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+ 2 H</a:t>
            </a:r>
            <a:r>
              <a:rPr lang="cs-CZ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+ 2 Cl</a:t>
            </a:r>
            <a:r>
              <a:rPr lang="cs-CZ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= Cu</a:t>
            </a:r>
            <a:r>
              <a:rPr lang="cs-CZ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+ 2 Cl</a:t>
            </a:r>
            <a:r>
              <a:rPr lang="cs-CZ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+ 2 H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b="0" i="0" dirty="0">
                <a:solidFill>
                  <a:srgbClr val="333333"/>
                </a:solidFill>
                <a:effectLst/>
              </a:rPr>
              <a:t>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B3A5D7-025B-43B8-A3AF-5C7A37541431}"/>
              </a:ext>
            </a:extLst>
          </p:cNvPr>
          <p:cNvSpPr txBox="1"/>
          <p:nvPr/>
        </p:nvSpPr>
        <p:spPr>
          <a:xfrm>
            <a:off x="123290" y="3760095"/>
            <a:ext cx="889742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0070C0"/>
                </a:solidFill>
                <a:effectLst/>
              </a:rPr>
              <a:t>Napište kompletní iontovou rovnici pro reakci oxidu uhličitého s vodným roztokem </a:t>
            </a:r>
            <a:r>
              <a:rPr lang="cs-CZ" sz="2000" b="0" i="0" dirty="0" err="1">
                <a:solidFill>
                  <a:srgbClr val="0070C0"/>
                </a:solidFill>
                <a:effectLst/>
              </a:rPr>
              <a:t>NaOH</a:t>
            </a:r>
            <a:r>
              <a:rPr lang="cs-CZ" sz="2000" b="0" i="0" dirty="0">
                <a:solidFill>
                  <a:srgbClr val="0070C0"/>
                </a:solidFill>
                <a:effectLst/>
              </a:rPr>
              <a:t>.</a:t>
            </a:r>
          </a:p>
          <a:p>
            <a:pPr algn="l" fontAlgn="base"/>
            <a:endParaRPr lang="cs-CZ" sz="800" b="0" i="0" dirty="0">
              <a:solidFill>
                <a:srgbClr val="333333"/>
              </a:solidFill>
              <a:effectLst/>
            </a:endParaRPr>
          </a:p>
          <a:p>
            <a:pPr algn="l" fontAlgn="base"/>
            <a:r>
              <a:rPr lang="cs-CZ" b="0" i="0" dirty="0">
                <a:solidFill>
                  <a:srgbClr val="333333"/>
                </a:solidFill>
                <a:effectLst/>
              </a:rPr>
              <a:t>Oxid uhličitý je typický oxid kyseliny, </a:t>
            </a:r>
            <a:r>
              <a:rPr lang="cs-CZ" b="0" i="0" dirty="0" err="1">
                <a:solidFill>
                  <a:srgbClr val="333333"/>
                </a:solidFill>
                <a:effectLst/>
              </a:rPr>
              <a:t>NaOH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je báze. Při interakci oxidů kyselin s vodnými roztoky alkálií se tvoří sůl a voda. Sestavujeme rovnici molekulární reakce:</a:t>
            </a:r>
          </a:p>
          <a:p>
            <a:pPr algn="ctr" fontAlgn="base"/>
            <a:r>
              <a:rPr lang="cs-CZ" b="0" i="0" dirty="0">
                <a:solidFill>
                  <a:srgbClr val="333333"/>
                </a:solidFill>
                <a:effectLst/>
              </a:rPr>
              <a:t>CO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+ 2NaOH = Na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b="0" i="0" dirty="0">
                <a:solidFill>
                  <a:srgbClr val="333333"/>
                </a:solidFill>
                <a:effectLst/>
              </a:rPr>
              <a:t>CO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+ H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b="0" i="0" dirty="0">
                <a:solidFill>
                  <a:srgbClr val="333333"/>
                </a:solidFill>
                <a:effectLst/>
              </a:rPr>
              <a:t>O.</a:t>
            </a:r>
          </a:p>
          <a:p>
            <a:pPr algn="just" fontAlgn="base"/>
            <a:r>
              <a:rPr lang="cs-CZ" b="0" i="0" dirty="0">
                <a:solidFill>
                  <a:srgbClr val="333333"/>
                </a:solidFill>
                <a:effectLst/>
              </a:rPr>
              <a:t>CO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- oxid, plynná sloučenina, píšeme v molekulární formě. </a:t>
            </a:r>
            <a:r>
              <a:rPr lang="cs-CZ" b="0" i="0" dirty="0" err="1">
                <a:solidFill>
                  <a:srgbClr val="333333"/>
                </a:solidFill>
                <a:effectLst/>
              </a:rPr>
              <a:t>NaOH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je silná báze (alkálie), píšeme ve formě iontů. Na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b="0" i="0" dirty="0">
                <a:solidFill>
                  <a:srgbClr val="333333"/>
                </a:solidFill>
                <a:effectLst/>
              </a:rPr>
              <a:t>CO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je rozpustná sůl, píšeme ve formě iontů. Voda je slabý elektrolyt, prakticky nedisociuje, ponecháváme ji v molekulární formě. </a:t>
            </a:r>
          </a:p>
          <a:p>
            <a:pPr algn="ctr" fontAlgn="base"/>
            <a:r>
              <a:rPr lang="cs-CZ" b="0" i="0" dirty="0">
                <a:solidFill>
                  <a:srgbClr val="333333"/>
                </a:solidFill>
                <a:effectLst/>
              </a:rPr>
              <a:t>CO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+ 2 Na</a:t>
            </a:r>
            <a:r>
              <a:rPr lang="cs-CZ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+ 2 OH</a:t>
            </a:r>
            <a:r>
              <a:rPr lang="cs-CZ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= Na</a:t>
            </a:r>
            <a:r>
              <a:rPr lang="cs-CZ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+ CO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b="0" i="0" baseline="30000" dirty="0">
                <a:solidFill>
                  <a:srgbClr val="333333"/>
                </a:solidFill>
                <a:effectLst/>
              </a:rPr>
              <a:t>2-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+ H</a:t>
            </a:r>
            <a:r>
              <a:rPr lang="cs-CZ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b="0" i="0" dirty="0">
                <a:solidFill>
                  <a:srgbClr val="333333"/>
                </a:solidFill>
                <a:effectLst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509822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99E516D-886C-4446-862C-0EDA782A3066}"/>
              </a:ext>
            </a:extLst>
          </p:cNvPr>
          <p:cNvSpPr txBox="1"/>
          <p:nvPr/>
        </p:nvSpPr>
        <p:spPr>
          <a:xfrm>
            <a:off x="107878" y="139575"/>
            <a:ext cx="8892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Působením chloridu barnatého na síran horečnatý vzniká sraženina síranu barnatého. </a:t>
            </a:r>
            <a:r>
              <a:rPr lang="cs-CZ" dirty="0">
                <a:solidFill>
                  <a:srgbClr val="0070C0"/>
                </a:solidFill>
                <a:latin typeface="Segoe UI" panose="020B0502040204020203" pitchFamily="34" charset="0"/>
              </a:rPr>
              <a:t>Z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apište </a:t>
            </a:r>
            <a:r>
              <a:rPr lang="cs-CZ" dirty="0">
                <a:solidFill>
                  <a:srgbClr val="0070C0"/>
                </a:solidFill>
                <a:latin typeface="Segoe UI" panose="020B0502040204020203" pitchFamily="34" charset="0"/>
              </a:rPr>
              <a:t>z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krácenou iontovou rovnicí.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2480E68-F1A5-4250-9E17-A078B4A23FB5}"/>
              </a:ext>
            </a:extLst>
          </p:cNvPr>
          <p:cNvSpPr txBox="1"/>
          <p:nvPr/>
        </p:nvSpPr>
        <p:spPr>
          <a:xfrm>
            <a:off x="125859" y="917492"/>
            <a:ext cx="88922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Nejprve si napíšeme úplnou chemickou rovnici:</a:t>
            </a:r>
          </a:p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	BaCl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MgSO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→ BaSO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MgCl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endParaRPr lang="cs-CZ" b="0" i="0" dirty="0">
              <a:solidFill>
                <a:srgbClr val="4F4F4F"/>
              </a:solidFill>
              <a:effectLst/>
            </a:endParaRPr>
          </a:p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Reakce probíhají v roztoku, jedná se o reakce volně se pohybujících iontů. BaSO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je sraženina málo rozpustná ve vodě, proto se nerozpisuje na samostatné ionty:</a:t>
            </a:r>
          </a:p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	Ba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2+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+ 2Cl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-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Mg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2+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2-</a:t>
            </a:r>
            <a:r>
              <a:rPr lang="cs-CZ" b="0" i="0" dirty="0">
                <a:solidFill>
                  <a:srgbClr val="4F4F4F"/>
                </a:solidFill>
                <a:effectLst/>
              </a:rPr>
              <a:t>→ BaSO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↓ + Mg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2+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+2Cl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-</a:t>
            </a:r>
            <a:endParaRPr lang="cs-CZ" b="0" i="0" dirty="0">
              <a:solidFill>
                <a:srgbClr val="4F4F4F"/>
              </a:solidFill>
              <a:effectLst/>
            </a:endParaRPr>
          </a:p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Pokud vynecháme na obou stranách rovnice ionty, které se opakují (a neúčastní se samotné srážecí reakce), dostaneme zkrácenou </a:t>
            </a:r>
            <a:r>
              <a:rPr lang="cs-CZ" i="0" dirty="0">
                <a:solidFill>
                  <a:srgbClr val="4F4F4F"/>
                </a:solidFill>
                <a:effectLst/>
              </a:rPr>
              <a:t>iontovou rovnici</a:t>
            </a:r>
            <a:r>
              <a:rPr lang="cs-CZ" b="0" i="0" dirty="0">
                <a:solidFill>
                  <a:srgbClr val="4F4F4F"/>
                </a:solidFill>
                <a:effectLst/>
              </a:rPr>
              <a:t>:</a:t>
            </a:r>
          </a:p>
          <a:p>
            <a:pPr algn="just"/>
            <a:r>
              <a:rPr lang="cs-CZ" b="1" i="0" dirty="0">
                <a:solidFill>
                  <a:srgbClr val="4F4F4F"/>
                </a:solidFill>
                <a:effectLst/>
              </a:rPr>
              <a:t>	Ba</a:t>
            </a:r>
            <a:r>
              <a:rPr lang="cs-CZ" b="1" i="0" baseline="30000" dirty="0">
                <a:solidFill>
                  <a:srgbClr val="4F4F4F"/>
                </a:solidFill>
                <a:effectLst/>
              </a:rPr>
              <a:t>2+</a:t>
            </a:r>
            <a:r>
              <a:rPr lang="cs-CZ" b="1" i="0" dirty="0">
                <a:solidFill>
                  <a:srgbClr val="4F4F4F"/>
                </a:solidFill>
                <a:effectLst/>
              </a:rPr>
              <a:t>+ SO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1" i="0" baseline="30000" dirty="0">
                <a:solidFill>
                  <a:srgbClr val="4F4F4F"/>
                </a:solidFill>
                <a:effectLst/>
              </a:rPr>
              <a:t>2-</a:t>
            </a:r>
            <a:r>
              <a:rPr lang="cs-CZ" b="1" i="0" dirty="0">
                <a:solidFill>
                  <a:srgbClr val="4F4F4F"/>
                </a:solidFill>
                <a:effectLst/>
              </a:rPr>
              <a:t>→ BaSO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1" i="0" dirty="0">
                <a:solidFill>
                  <a:srgbClr val="4F4F4F"/>
                </a:solidFill>
                <a:effectLst/>
              </a:rPr>
              <a:t>↓</a:t>
            </a:r>
            <a:endParaRPr lang="cs-CZ" b="0" i="0" dirty="0">
              <a:solidFill>
                <a:srgbClr val="4F4F4F"/>
              </a:solidFill>
              <a:effectLst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B5A40F0-8701-4903-9DB4-17FF2ED95BBD}"/>
              </a:ext>
            </a:extLst>
          </p:cNvPr>
          <p:cNvSpPr txBox="1"/>
          <p:nvPr/>
        </p:nvSpPr>
        <p:spPr>
          <a:xfrm>
            <a:off x="205482" y="3662165"/>
            <a:ext cx="8697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Rozpouštění sraženiny fosforečnanu vápenatého pomocí kyseliny dusičné můžeme zapsat chemickou rovnicí: Ca</a:t>
            </a:r>
            <a:r>
              <a:rPr lang="cs-CZ" b="0" i="0" baseline="-2500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(PO</a:t>
            </a:r>
            <a:r>
              <a:rPr lang="cs-CZ" b="0" i="0" baseline="-2500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)</a:t>
            </a:r>
            <a:r>
              <a:rPr lang="cs-CZ" b="0" i="0" baseline="-2500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↓ + 6HNO</a:t>
            </a:r>
            <a:r>
              <a:rPr lang="cs-CZ" b="0" i="0" baseline="-2500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 → 3Ca(NO</a:t>
            </a:r>
            <a:r>
              <a:rPr lang="cs-CZ" b="0" i="0" baseline="-2500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)</a:t>
            </a:r>
            <a:r>
              <a:rPr lang="cs-CZ" b="0" i="0" baseline="-2500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 + 2H</a:t>
            </a:r>
            <a:r>
              <a:rPr lang="cs-CZ" b="0" i="0" baseline="-2500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PO</a:t>
            </a:r>
            <a:r>
              <a:rPr lang="cs-CZ" b="0" i="0" baseline="-2500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. Napište iontovou a </a:t>
            </a:r>
            <a:r>
              <a:rPr lang="cs-CZ" dirty="0">
                <a:solidFill>
                  <a:srgbClr val="0070C0"/>
                </a:solidFill>
                <a:latin typeface="Segoe UI" panose="020B0502040204020203" pitchFamily="34" charset="0"/>
              </a:rPr>
              <a:t>z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krácenou iontovou rovnici tohoto děje.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D5837AB-F989-4C7A-96E6-C151F236BBF9}"/>
              </a:ext>
            </a:extLst>
          </p:cNvPr>
          <p:cNvSpPr txBox="1"/>
          <p:nvPr/>
        </p:nvSpPr>
        <p:spPr>
          <a:xfrm>
            <a:off x="321067" y="4585495"/>
            <a:ext cx="86970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solidFill>
                  <a:srgbClr val="4F4F4F"/>
                </a:solidFill>
                <a:effectLst/>
              </a:rPr>
              <a:t>Iontová rovnice je: </a:t>
            </a:r>
          </a:p>
          <a:p>
            <a:pPr algn="ctr"/>
            <a:r>
              <a:rPr lang="cs-CZ" b="0" i="0" dirty="0">
                <a:solidFill>
                  <a:srgbClr val="4F4F4F"/>
                </a:solidFill>
                <a:effectLst/>
              </a:rPr>
              <a:t>Ca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</a:rPr>
              <a:t>(PO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)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↓ + 6H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+ 6NO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-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→ 3Ca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2+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+ 6NO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-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+ 6H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+ 2PO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2-</a:t>
            </a:r>
            <a:endParaRPr lang="cs-CZ" b="0" i="0" dirty="0">
              <a:solidFill>
                <a:srgbClr val="4F4F4F"/>
              </a:solidFill>
              <a:effectLst/>
            </a:endParaRPr>
          </a:p>
          <a:p>
            <a:pPr algn="l"/>
            <a:r>
              <a:rPr lang="cs-CZ" dirty="0">
                <a:solidFill>
                  <a:srgbClr val="4F4F4F"/>
                </a:solidFill>
              </a:rPr>
              <a:t>Z</a:t>
            </a:r>
            <a:r>
              <a:rPr lang="cs-CZ" b="0" i="0" dirty="0">
                <a:solidFill>
                  <a:srgbClr val="4F4F4F"/>
                </a:solidFill>
                <a:effectLst/>
              </a:rPr>
              <a:t>krácená </a:t>
            </a:r>
            <a:r>
              <a:rPr lang="cs-CZ" b="0" i="0" dirty="0" err="1">
                <a:solidFill>
                  <a:srgbClr val="4F4F4F"/>
                </a:solidFill>
                <a:effectLst/>
              </a:rPr>
              <a:t>iónová</a:t>
            </a:r>
            <a:r>
              <a:rPr lang="cs-CZ" b="0" i="0" dirty="0">
                <a:solidFill>
                  <a:srgbClr val="4F4F4F"/>
                </a:solidFill>
                <a:effectLst/>
              </a:rPr>
              <a:t> rovnice je:</a:t>
            </a:r>
          </a:p>
          <a:p>
            <a:pPr algn="ctr"/>
            <a:r>
              <a:rPr lang="cs-CZ" b="1" i="0" dirty="0">
                <a:solidFill>
                  <a:srgbClr val="4F4F4F"/>
                </a:solidFill>
                <a:effectLst/>
              </a:rPr>
              <a:t>Ca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1" i="0" dirty="0">
                <a:solidFill>
                  <a:srgbClr val="4F4F4F"/>
                </a:solidFill>
                <a:effectLst/>
              </a:rPr>
              <a:t>(PO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1" i="0" dirty="0">
                <a:solidFill>
                  <a:srgbClr val="4F4F4F"/>
                </a:solidFill>
                <a:effectLst/>
              </a:rPr>
              <a:t>)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2 </a:t>
            </a:r>
            <a:r>
              <a:rPr lang="cs-CZ" b="1" i="0" dirty="0">
                <a:solidFill>
                  <a:srgbClr val="4F4F4F"/>
                </a:solidFill>
                <a:effectLst/>
              </a:rPr>
              <a:t>↓→ 3Ca</a:t>
            </a:r>
            <a:r>
              <a:rPr lang="cs-CZ" b="1" i="0" baseline="30000" dirty="0">
                <a:solidFill>
                  <a:srgbClr val="4F4F4F"/>
                </a:solidFill>
                <a:effectLst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</a:rPr>
              <a:t> + 2PO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1" i="0" baseline="30000" dirty="0">
                <a:solidFill>
                  <a:srgbClr val="4F4F4F"/>
                </a:solidFill>
                <a:effectLst/>
              </a:rPr>
              <a:t>2-</a:t>
            </a:r>
            <a:r>
              <a:rPr lang="cs-CZ" b="1" i="0" dirty="0">
                <a:solidFill>
                  <a:srgbClr val="4F4F4F"/>
                </a:solidFill>
                <a:effectLst/>
              </a:rPr>
              <a:t>      </a:t>
            </a:r>
            <a:r>
              <a:rPr lang="cs-CZ" b="0" i="0" dirty="0" err="1">
                <a:solidFill>
                  <a:srgbClr val="4F4F4F"/>
                </a:solidFill>
                <a:effectLst/>
              </a:rPr>
              <a:t>alebo</a:t>
            </a:r>
            <a:r>
              <a:rPr lang="cs-CZ" b="1" i="0" dirty="0">
                <a:solidFill>
                  <a:srgbClr val="4F4F4F"/>
                </a:solidFill>
                <a:effectLst/>
              </a:rPr>
              <a:t>    Ca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1" i="0" dirty="0">
                <a:solidFill>
                  <a:srgbClr val="4F4F4F"/>
                </a:solidFill>
                <a:effectLst/>
              </a:rPr>
              <a:t>(PO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1" i="0" dirty="0">
                <a:solidFill>
                  <a:srgbClr val="4F4F4F"/>
                </a:solidFill>
                <a:effectLst/>
              </a:rPr>
              <a:t>)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</a:rPr>
              <a:t>↓ + 6H</a:t>
            </a:r>
            <a:r>
              <a:rPr lang="cs-CZ" b="1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cs-CZ" b="1" i="0" dirty="0">
                <a:solidFill>
                  <a:srgbClr val="4F4F4F"/>
                </a:solidFill>
                <a:effectLst/>
              </a:rPr>
              <a:t>→ 3Ca</a:t>
            </a:r>
            <a:r>
              <a:rPr lang="cs-CZ" b="1" i="0" baseline="30000" dirty="0">
                <a:solidFill>
                  <a:srgbClr val="4F4F4F"/>
                </a:solidFill>
                <a:effectLst/>
              </a:rPr>
              <a:t>2+</a:t>
            </a:r>
            <a:r>
              <a:rPr lang="cs-CZ" b="1" i="0" dirty="0">
                <a:solidFill>
                  <a:srgbClr val="4F4F4F"/>
                </a:solidFill>
                <a:effectLst/>
              </a:rPr>
              <a:t> + 2H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1" i="0" dirty="0">
                <a:solidFill>
                  <a:srgbClr val="4F4F4F"/>
                </a:solidFill>
                <a:effectLst/>
              </a:rPr>
              <a:t>PO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4</a:t>
            </a:r>
            <a:endParaRPr lang="cs-CZ" b="0" i="0" dirty="0">
              <a:solidFill>
                <a:srgbClr val="4F4F4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5737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DD36F2F-C218-4281-952B-203649C53C85}"/>
              </a:ext>
            </a:extLst>
          </p:cNvPr>
          <p:cNvSpPr txBox="1"/>
          <p:nvPr/>
        </p:nvSpPr>
        <p:spPr>
          <a:xfrm>
            <a:off x="251716" y="202833"/>
            <a:ext cx="874844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cs-CZ" sz="2000" b="0" i="0" dirty="0">
                <a:solidFill>
                  <a:srgbClr val="0070C0"/>
                </a:solidFill>
                <a:effectLst/>
              </a:rPr>
              <a:t>Sulfid sodný ve vodném roztoku reaguje s chloridem zinečnatým za vzniku sraženiny. Vytvořte pro tuto reakci úplnou iontovou rovnici.</a:t>
            </a:r>
          </a:p>
          <a:p>
            <a:pPr algn="l" fontAlgn="base"/>
            <a:endParaRPr lang="cs-CZ" b="0" i="0" dirty="0">
              <a:solidFill>
                <a:srgbClr val="333333"/>
              </a:solidFill>
              <a:effectLst/>
              <a:latin typeface="Open Sans"/>
            </a:endParaRPr>
          </a:p>
          <a:p>
            <a:pPr algn="l" fontAlgn="base"/>
            <a:r>
              <a:rPr lang="cs-CZ" b="0" i="0" dirty="0">
                <a:effectLst/>
              </a:rPr>
              <a:t>Sulfid sodný a chlorid zinečnatý jsou soli. Interakce těchto solí vysráží sulfid zinečnatý:</a:t>
            </a:r>
          </a:p>
          <a:p>
            <a:pPr algn="ctr" fontAlgn="base"/>
            <a:r>
              <a:rPr lang="cs-CZ" b="0" i="0" dirty="0">
                <a:effectLst/>
              </a:rPr>
              <a:t>Na</a:t>
            </a:r>
            <a:r>
              <a:rPr lang="cs-CZ" b="0" i="0" baseline="-25000" dirty="0">
                <a:effectLst/>
              </a:rPr>
              <a:t>2</a:t>
            </a:r>
            <a:r>
              <a:rPr lang="cs-CZ" b="0" i="0" dirty="0">
                <a:effectLst/>
              </a:rPr>
              <a:t>S + ZnCl</a:t>
            </a:r>
            <a:r>
              <a:rPr lang="cs-CZ" b="0" i="0" baseline="-25000" dirty="0">
                <a:effectLst/>
              </a:rPr>
              <a:t>2</a:t>
            </a:r>
            <a:r>
              <a:rPr lang="cs-CZ" b="0" i="0" dirty="0">
                <a:effectLst/>
              </a:rPr>
              <a:t> = </a:t>
            </a:r>
            <a:r>
              <a:rPr lang="cs-CZ" b="0" i="0" dirty="0" err="1">
                <a:effectLst/>
              </a:rPr>
              <a:t>ZnS</a:t>
            </a:r>
            <a:r>
              <a:rPr lang="cs-CZ" b="0" i="0" dirty="0">
                <a:effectLst/>
              </a:rPr>
              <a:t>↓ + 2NaCl.</a:t>
            </a:r>
          </a:p>
          <a:p>
            <a:pPr algn="l" fontAlgn="base"/>
            <a:r>
              <a:rPr lang="cs-CZ" b="0" i="0" dirty="0">
                <a:effectLst/>
              </a:rPr>
              <a:t>Iontová rovnice je</a:t>
            </a:r>
          </a:p>
          <a:p>
            <a:pPr algn="ctr" fontAlgn="base"/>
            <a:r>
              <a:rPr lang="cs-CZ" b="0" i="0" dirty="0">
                <a:effectLst/>
              </a:rPr>
              <a:t>2 Na</a:t>
            </a:r>
            <a:r>
              <a:rPr lang="cs-CZ" b="0" i="0" baseline="30000" dirty="0">
                <a:effectLst/>
              </a:rPr>
              <a:t>+</a:t>
            </a:r>
            <a:r>
              <a:rPr lang="cs-CZ" b="0" i="0" dirty="0">
                <a:effectLst/>
              </a:rPr>
              <a:t> + S</a:t>
            </a:r>
            <a:r>
              <a:rPr lang="cs-CZ" b="0" i="0" baseline="30000" dirty="0">
                <a:effectLst/>
              </a:rPr>
              <a:t>2-</a:t>
            </a:r>
            <a:r>
              <a:rPr lang="cs-CZ" b="0" i="0" dirty="0">
                <a:effectLst/>
              </a:rPr>
              <a:t> + Zn</a:t>
            </a:r>
            <a:r>
              <a:rPr lang="cs-CZ" b="0" i="0" baseline="30000" dirty="0">
                <a:effectLst/>
              </a:rPr>
              <a:t>2+ </a:t>
            </a:r>
            <a:r>
              <a:rPr lang="cs-CZ" b="0" i="0" dirty="0">
                <a:effectLst/>
              </a:rPr>
              <a:t>+ 2 Cl</a:t>
            </a:r>
            <a:r>
              <a:rPr lang="cs-CZ" b="0" i="0" baseline="30000" dirty="0">
                <a:effectLst/>
              </a:rPr>
              <a:t>-</a:t>
            </a:r>
            <a:r>
              <a:rPr lang="cs-CZ" b="0" i="0" dirty="0">
                <a:effectLst/>
              </a:rPr>
              <a:t> = </a:t>
            </a:r>
            <a:r>
              <a:rPr lang="cs-CZ" b="0" i="0" dirty="0" err="1">
                <a:effectLst/>
              </a:rPr>
              <a:t>ZnS</a:t>
            </a:r>
            <a:r>
              <a:rPr lang="cs-CZ" b="0" i="0" dirty="0">
                <a:effectLst/>
              </a:rPr>
              <a:t> ↓ + 2 Na</a:t>
            </a:r>
            <a:r>
              <a:rPr lang="cs-CZ" b="0" i="0" baseline="30000" dirty="0">
                <a:effectLst/>
              </a:rPr>
              <a:t>+</a:t>
            </a:r>
            <a:r>
              <a:rPr lang="cs-CZ" b="0" i="0" dirty="0">
                <a:effectLst/>
              </a:rPr>
              <a:t> + 2 Cl</a:t>
            </a:r>
            <a:r>
              <a:rPr lang="cs-CZ" b="0" i="0" baseline="30000" dirty="0">
                <a:effectLst/>
              </a:rPr>
              <a:t>-</a:t>
            </a:r>
            <a:endParaRPr lang="cs-CZ" b="0" i="0" dirty="0">
              <a:effectLst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101F0B0-B8AE-58B8-8605-D449CD9294DC}"/>
              </a:ext>
            </a:extLst>
          </p:cNvPr>
          <p:cNvSpPr txBox="1"/>
          <p:nvPr/>
        </p:nvSpPr>
        <p:spPr>
          <a:xfrm>
            <a:off x="385281" y="3695239"/>
            <a:ext cx="457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Dokončete rovnice pro následující reakce: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KOH + H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SO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H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3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PO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+ Na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 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Ba (OH)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+ CO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NaOH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+ CuBr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K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S +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Hg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(NO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3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)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Zn + FeCl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1757658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91697DF-0B39-4684-805C-7EFB745F4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46" y="405062"/>
            <a:ext cx="8106311" cy="19428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Napište molekulární rovnice reakcí (ve vodném roztoku) mezi: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uhličitanem sodným a kyselinou dusičnou,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chloridem nikelnatým a hydroxidem sodným,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kyselinou fosforečnou a hydroxidem vápenatým,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dusičnanem stříbrným a chloridem draselným, e) oxidem fosforečným (V) a hydroxidu draselného.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2E08E76-2E87-4D07-BCA9-FD0BE0612DA6}"/>
              </a:ext>
            </a:extLst>
          </p:cNvPr>
          <p:cNvSpPr txBox="1"/>
          <p:nvPr/>
        </p:nvSpPr>
        <p:spPr>
          <a:xfrm>
            <a:off x="410965" y="2691280"/>
            <a:ext cx="70737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Složte molekulární a úplné iontové rovnice následujících reakcí:</a:t>
            </a:r>
          </a:p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NaOH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+ HNO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=</a:t>
            </a:r>
          </a:p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SO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+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MgO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=</a:t>
            </a:r>
          </a:p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Ca (NO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)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+ Na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PO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=</a:t>
            </a:r>
          </a:p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CoBr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+ Ca(OH)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=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6CD927-1FCD-4A26-A326-77D29CAB0AF6}"/>
              </a:ext>
            </a:extLst>
          </p:cNvPr>
          <p:cNvSpPr txBox="1"/>
          <p:nvPr/>
        </p:nvSpPr>
        <p:spPr>
          <a:xfrm>
            <a:off x="136132" y="4665906"/>
            <a:ext cx="80112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rgbClr val="333333"/>
                </a:solidFill>
                <a:effectLst/>
              </a:rPr>
              <a:t>Napište kompletní iontové rovnice popisující interakci: </a:t>
            </a:r>
          </a:p>
          <a:p>
            <a:pPr marL="457200" indent="-457200" algn="just">
              <a:buAutoNum type="alphaLcParenR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oxidu dusičného (V) s vodným roztokem hydroxidu barnatého, </a:t>
            </a:r>
          </a:p>
          <a:p>
            <a:pPr marL="457200" indent="-457200" algn="just">
              <a:buAutoNum type="alphaLcParenR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roztoku hydroxidu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cesného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s kyselinou jodovodíkovou, </a:t>
            </a:r>
          </a:p>
          <a:p>
            <a:pPr marL="457200" indent="-457200" algn="just">
              <a:buAutoNum type="alphaLcParenR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vodných roztoků síranu měďnatého a sulfidu draselného, </a:t>
            </a:r>
          </a:p>
          <a:p>
            <a:pPr marL="457200" indent="-457200" algn="just">
              <a:buAutoNum type="alphaLcParenR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hydroxidu vápenatého a vodného roztoku dusičnanu železa (III).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09824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0DE1A44E-A393-4E9D-845C-8545C0FDF585}"/>
              </a:ext>
            </a:extLst>
          </p:cNvPr>
          <p:cNvSpPr txBox="1"/>
          <p:nvPr/>
        </p:nvSpPr>
        <p:spPr>
          <a:xfrm>
            <a:off x="249148" y="290786"/>
            <a:ext cx="8789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Zjistěte stechiometrické koeficienty v </a:t>
            </a:r>
            <a:r>
              <a:rPr lang="cs-CZ" b="0" i="0" dirty="0" err="1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nasledující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chemické rovnici:</a:t>
            </a:r>
          </a:p>
          <a:p>
            <a:pPr algn="ctr"/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				[SnCl</a:t>
            </a:r>
            <a:r>
              <a:rPr lang="cs-CZ" b="0" i="0" baseline="-2500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]</a:t>
            </a:r>
            <a:r>
              <a:rPr lang="cs-CZ" b="0" i="0" baseline="3000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–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 + H2O → [Sn</a:t>
            </a:r>
            <a:r>
              <a:rPr lang="cs-CZ" b="0" i="0" baseline="-2500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(OH)</a:t>
            </a:r>
            <a:r>
              <a:rPr lang="cs-CZ" b="0" i="0" baseline="-2500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]</a:t>
            </a:r>
            <a:r>
              <a:rPr lang="cs-CZ" b="0" i="0" baseline="3000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2+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 + H</a:t>
            </a:r>
            <a:r>
              <a:rPr lang="cs-CZ" b="0" i="0" baseline="-2500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cs-CZ" b="0" i="0" baseline="3000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+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 + Cl</a:t>
            </a:r>
            <a:r>
              <a:rPr lang="cs-CZ" b="0" i="0" baseline="3000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–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E6B2277-4E44-47E3-B305-BE8512657F6E}"/>
              </a:ext>
            </a:extLst>
          </p:cNvPr>
          <p:cNvSpPr txBox="1"/>
          <p:nvPr/>
        </p:nvSpPr>
        <p:spPr>
          <a:xfrm>
            <a:off x="82192" y="1088791"/>
            <a:ext cx="8884578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</a:rPr>
              <a:t>V chemické rovnici se oxidační čísla všech atomů nemění, takže není redoxní. Najdeme látku, s největšími stechiometrickými indexy a budeme předpokládat, že její stechiometrický koeficient bude 1 = produkt [Sn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(OH)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]</a:t>
            </a:r>
            <a:r>
              <a:rPr lang="cs-CZ" sz="1800" b="0" i="0" baseline="30000" dirty="0">
                <a:solidFill>
                  <a:srgbClr val="4F4F4F"/>
                </a:solidFill>
                <a:effectLst/>
              </a:rPr>
              <a:t>2+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. Na pravé straně rovnice máme 3 atomy </a:t>
            </a:r>
            <a:r>
              <a:rPr lang="cs-CZ" sz="1800" b="0" i="0" dirty="0" err="1">
                <a:solidFill>
                  <a:srgbClr val="4F4F4F"/>
                </a:solidFill>
                <a:effectLst/>
              </a:rPr>
              <a:t>Sn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, proto na levou stranu rovnice dáme před [SnCl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]</a:t>
            </a:r>
            <a:r>
              <a:rPr lang="cs-CZ" sz="1800" b="0" i="0" baseline="30000" dirty="0">
                <a:solidFill>
                  <a:srgbClr val="4F4F4F"/>
                </a:solidFill>
                <a:effectLst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koeficient 3:</a:t>
            </a:r>
            <a:endParaRPr lang="cs-CZ" b="0" i="0" dirty="0">
              <a:solidFill>
                <a:srgbClr val="4F4F4F"/>
              </a:solidFill>
              <a:effectLst/>
            </a:endParaRPr>
          </a:p>
          <a:p>
            <a:pPr algn="ctr"/>
            <a:r>
              <a:rPr lang="cs-CZ" sz="1800" b="0" i="0" dirty="0">
                <a:solidFill>
                  <a:srgbClr val="4F4F4F"/>
                </a:solidFill>
                <a:effectLst/>
              </a:rPr>
              <a:t>3[SnCl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]</a:t>
            </a:r>
            <a:r>
              <a:rPr lang="cs-CZ" sz="1800" b="0" i="0" baseline="30000" dirty="0">
                <a:solidFill>
                  <a:srgbClr val="4F4F4F"/>
                </a:solidFill>
                <a:effectLst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H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O → [Sn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(OH)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]</a:t>
            </a:r>
            <a:r>
              <a:rPr lang="cs-CZ" sz="1800" b="0" i="0" baseline="30000" dirty="0">
                <a:solidFill>
                  <a:srgbClr val="4F4F4F"/>
                </a:solidFill>
                <a:effectLst/>
              </a:rPr>
              <a:t>2+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H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Cl</a:t>
            </a:r>
            <a:r>
              <a:rPr lang="cs-CZ" sz="1800" b="0" i="0" baseline="30000" dirty="0">
                <a:solidFill>
                  <a:srgbClr val="4F4F4F"/>
                </a:solidFill>
                <a:effectLst/>
              </a:rPr>
              <a:t>–</a:t>
            </a:r>
            <a:endParaRPr lang="cs-CZ" b="0" i="0" dirty="0">
              <a:solidFill>
                <a:srgbClr val="4F4F4F"/>
              </a:solidFill>
              <a:effectLst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</a:rPr>
              <a:t>Na levé straně tak máme 9 atomů Cl, proto </a:t>
            </a:r>
            <a:r>
              <a:rPr lang="cs-CZ" sz="1800" b="0" i="0" dirty="0" err="1">
                <a:solidFill>
                  <a:srgbClr val="4F4F4F"/>
                </a:solidFill>
                <a:effectLst/>
              </a:rPr>
              <a:t>pred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Cl</a:t>
            </a:r>
            <a:r>
              <a:rPr lang="cs-CZ" sz="1800" b="0" i="0" baseline="30000" dirty="0">
                <a:solidFill>
                  <a:srgbClr val="4F4F4F"/>
                </a:solidFill>
                <a:effectLst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dáme koeficient 9:</a:t>
            </a:r>
            <a:endParaRPr lang="cs-CZ" b="0" i="0" dirty="0">
              <a:solidFill>
                <a:srgbClr val="4F4F4F"/>
              </a:solidFill>
              <a:effectLst/>
            </a:endParaRPr>
          </a:p>
          <a:p>
            <a:pPr algn="ctr"/>
            <a:r>
              <a:rPr lang="cs-CZ" sz="1800" b="0" i="0" dirty="0">
                <a:solidFill>
                  <a:srgbClr val="4F4F4F"/>
                </a:solidFill>
                <a:effectLst/>
              </a:rPr>
              <a:t>3[SnCl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]</a:t>
            </a:r>
            <a:r>
              <a:rPr lang="cs-CZ" sz="1800" b="0" i="0" baseline="30000" dirty="0">
                <a:solidFill>
                  <a:srgbClr val="4F4F4F"/>
                </a:solidFill>
                <a:effectLst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H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O → [Sn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(OH)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]</a:t>
            </a:r>
            <a:r>
              <a:rPr lang="cs-CZ" sz="1800" b="0" i="0" baseline="30000" dirty="0">
                <a:solidFill>
                  <a:srgbClr val="4F4F4F"/>
                </a:solidFill>
                <a:effectLst/>
              </a:rPr>
              <a:t>2+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H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+ 9Cl</a:t>
            </a:r>
            <a:r>
              <a:rPr lang="cs-CZ" sz="1800" b="0" i="0" baseline="30000" dirty="0">
                <a:solidFill>
                  <a:srgbClr val="4F4F4F"/>
                </a:solidFill>
                <a:effectLst/>
              </a:rPr>
              <a:t>–</a:t>
            </a: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</a:rPr>
              <a:t>Zůstal ještě neznámý koeficient pro vodu a </a:t>
            </a:r>
            <a:r>
              <a:rPr lang="cs-CZ" sz="1800" b="0" i="0" dirty="0" err="1">
                <a:solidFill>
                  <a:srgbClr val="4F4F4F"/>
                </a:solidFill>
                <a:effectLst/>
              </a:rPr>
              <a:t>oxoniový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kation. Ide o </a:t>
            </a:r>
            <a:r>
              <a:rPr lang="cs-CZ" sz="1800" b="0" i="0" dirty="0" err="1">
                <a:solidFill>
                  <a:srgbClr val="4F4F4F"/>
                </a:solidFill>
                <a:effectLst/>
              </a:rPr>
              <a:t>iónovú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cs-CZ" sz="1800" b="0" i="0" dirty="0" err="1">
                <a:solidFill>
                  <a:srgbClr val="4F4F4F"/>
                </a:solidFill>
                <a:effectLst/>
              </a:rPr>
              <a:t>rovnicu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.</a:t>
            </a:r>
          </a:p>
          <a:p>
            <a:pPr algn="l"/>
            <a:endParaRPr lang="cs-CZ" sz="800" dirty="0">
              <a:solidFill>
                <a:srgbClr val="4F4F4F"/>
              </a:solidFill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</a:rPr>
              <a:t> Využijeme </a:t>
            </a:r>
            <a:r>
              <a:rPr lang="cs-CZ" sz="1800" b="0" i="0" u="sng" dirty="0">
                <a:solidFill>
                  <a:srgbClr val="4F4F4F"/>
                </a:solidFill>
                <a:effectLst/>
              </a:rPr>
              <a:t>pravidlo bilance nábojů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: Na levé straně rovnice je součet nábojových čísel: 3 x(–1) + 0 = –3. Na pravé straně rovnice je součet nábojových čísel (kromě H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): 1 · 2 + 9 · (–1) = –7. Z toho vyplývá, že koeficient H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musí být 4, aby byl na obou stranách rovnice stejný součet nábojových čísel (–3):</a:t>
            </a:r>
            <a:endParaRPr lang="cs-CZ" b="0" i="0" dirty="0">
              <a:solidFill>
                <a:srgbClr val="4F4F4F"/>
              </a:solidFill>
              <a:effectLst/>
            </a:endParaRPr>
          </a:p>
          <a:p>
            <a:pPr algn="ctr"/>
            <a:r>
              <a:rPr lang="cs-CZ" sz="1800" b="0" i="0" dirty="0">
                <a:solidFill>
                  <a:srgbClr val="4F4F4F"/>
                </a:solidFill>
                <a:effectLst/>
              </a:rPr>
              <a:t>3[SnCl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]</a:t>
            </a:r>
            <a:r>
              <a:rPr lang="cs-CZ" sz="1800" b="0" i="0" baseline="30000" dirty="0">
                <a:solidFill>
                  <a:srgbClr val="4F4F4F"/>
                </a:solidFill>
                <a:effectLst/>
              </a:rPr>
              <a:t>–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H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O → [Sn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(OH)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]</a:t>
            </a:r>
            <a:r>
              <a:rPr lang="cs-CZ" sz="1800" b="0" i="0" baseline="30000" dirty="0">
                <a:solidFill>
                  <a:srgbClr val="4F4F4F"/>
                </a:solidFill>
                <a:effectLst/>
              </a:rPr>
              <a:t>2+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+ 4H</a:t>
            </a:r>
            <a:r>
              <a:rPr lang="cs-CZ" sz="18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O</a:t>
            </a:r>
            <a:r>
              <a:rPr lang="cs-CZ" sz="1800" b="0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 + 9Cl</a:t>
            </a:r>
            <a:r>
              <a:rPr lang="cs-CZ" sz="1800" b="0" i="0" baseline="30000" dirty="0">
                <a:solidFill>
                  <a:srgbClr val="4F4F4F"/>
                </a:solidFill>
                <a:effectLst/>
              </a:rPr>
              <a:t>–</a:t>
            </a:r>
            <a:endParaRPr lang="cs-CZ" b="0" i="0" dirty="0">
              <a:solidFill>
                <a:srgbClr val="4F4F4F"/>
              </a:solidFill>
              <a:effectLst/>
            </a:endParaRPr>
          </a:p>
          <a:p>
            <a:pPr algn="l"/>
            <a:r>
              <a:rPr lang="cs-CZ" sz="1800" b="0" i="0" dirty="0">
                <a:solidFill>
                  <a:srgbClr val="4F4F4F"/>
                </a:solidFill>
                <a:effectLst/>
              </a:rPr>
              <a:t>Na pravé straně máme 4 + 4 · 3 = 16 atomů H, z čehož vyplývá, že na levé straně rovnice musí mít voda koeficient 8:</a:t>
            </a:r>
            <a:endParaRPr lang="cs-CZ" b="0" i="0" dirty="0">
              <a:solidFill>
                <a:srgbClr val="4F4F4F"/>
              </a:solidFill>
              <a:effectLst/>
            </a:endParaRPr>
          </a:p>
          <a:p>
            <a:pPr algn="ctr"/>
            <a:r>
              <a:rPr lang="cs-CZ" sz="1800" b="1" i="0" dirty="0">
                <a:solidFill>
                  <a:srgbClr val="4F4F4F"/>
                </a:solidFill>
                <a:effectLst/>
              </a:rPr>
              <a:t>3[SnCl</a:t>
            </a:r>
            <a:r>
              <a:rPr lang="cs-CZ" sz="1800" b="1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1" i="0" dirty="0">
                <a:solidFill>
                  <a:srgbClr val="4F4F4F"/>
                </a:solidFill>
                <a:effectLst/>
              </a:rPr>
              <a:t>]</a:t>
            </a:r>
            <a:r>
              <a:rPr lang="cs-CZ" sz="1800" b="1" i="0" baseline="30000" dirty="0">
                <a:solidFill>
                  <a:srgbClr val="4F4F4F"/>
                </a:solidFill>
                <a:effectLst/>
              </a:rPr>
              <a:t>–</a:t>
            </a:r>
            <a:r>
              <a:rPr lang="cs-CZ" sz="1800" b="1" i="0" dirty="0">
                <a:solidFill>
                  <a:srgbClr val="4F4F4F"/>
                </a:solidFill>
                <a:effectLst/>
              </a:rPr>
              <a:t> + 8H</a:t>
            </a:r>
            <a:r>
              <a:rPr lang="cs-CZ" sz="1800" b="1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1" i="0" dirty="0">
                <a:solidFill>
                  <a:srgbClr val="4F4F4F"/>
                </a:solidFill>
                <a:effectLst/>
              </a:rPr>
              <a:t>O → [Sn</a:t>
            </a:r>
            <a:r>
              <a:rPr lang="cs-CZ" sz="1800" b="1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1" i="0" dirty="0">
                <a:solidFill>
                  <a:srgbClr val="4F4F4F"/>
                </a:solidFill>
                <a:effectLst/>
              </a:rPr>
              <a:t>(OH)</a:t>
            </a:r>
            <a:r>
              <a:rPr lang="cs-CZ" sz="1800" b="1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sz="1800" b="1" i="0" dirty="0">
                <a:solidFill>
                  <a:srgbClr val="4F4F4F"/>
                </a:solidFill>
                <a:effectLst/>
              </a:rPr>
              <a:t>]</a:t>
            </a:r>
            <a:r>
              <a:rPr lang="cs-CZ" sz="1800" b="1" i="0" baseline="30000" dirty="0">
                <a:solidFill>
                  <a:srgbClr val="4F4F4F"/>
                </a:solidFill>
                <a:effectLst/>
              </a:rPr>
              <a:t>2+</a:t>
            </a:r>
            <a:r>
              <a:rPr lang="cs-CZ" sz="1800" b="1" i="0" dirty="0">
                <a:solidFill>
                  <a:srgbClr val="4F4F4F"/>
                </a:solidFill>
                <a:effectLst/>
              </a:rPr>
              <a:t> + 4H</a:t>
            </a:r>
            <a:r>
              <a:rPr lang="cs-CZ" sz="1800" b="1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1" i="0" dirty="0">
                <a:solidFill>
                  <a:srgbClr val="4F4F4F"/>
                </a:solidFill>
                <a:effectLst/>
              </a:rPr>
              <a:t>O</a:t>
            </a:r>
            <a:r>
              <a:rPr lang="cs-CZ" sz="1800" b="1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cs-CZ" sz="1800" b="1" i="0" dirty="0">
                <a:solidFill>
                  <a:srgbClr val="4F4F4F"/>
                </a:solidFill>
                <a:effectLst/>
              </a:rPr>
              <a:t> + 9Cl</a:t>
            </a:r>
            <a:r>
              <a:rPr lang="cs-CZ" sz="1800" b="1" i="0" baseline="30000" dirty="0">
                <a:solidFill>
                  <a:srgbClr val="4F4F4F"/>
                </a:solidFill>
                <a:effectLst/>
              </a:rPr>
              <a:t>–</a:t>
            </a:r>
            <a:endParaRPr lang="cs-CZ" b="0" i="0" dirty="0">
              <a:solidFill>
                <a:srgbClr val="4F4F4F"/>
              </a:solidFill>
              <a:effectLst/>
            </a:endParaRPr>
          </a:p>
          <a:p>
            <a:pPr algn="ctr"/>
            <a:r>
              <a:rPr lang="cs-CZ" b="0" i="1" dirty="0">
                <a:solidFill>
                  <a:srgbClr val="4F4F4F"/>
                </a:solidFill>
                <a:effectLst/>
              </a:rPr>
              <a:t>Správnost stechiometrických koeficientů ověříme spočítáním atomů O na obou stranách rovnice (8 = 8). Protož získané stechiometrické koeficienty (3, 8 = 1, 4, 9) už kromě čísla 1 nemají jiného společného dělitele, vyčíslování rovnice je skončeno.</a:t>
            </a:r>
            <a:endParaRPr lang="cs-CZ" b="0" i="0" dirty="0">
              <a:solidFill>
                <a:srgbClr val="4F4F4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5315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DAFB1FA-BB09-451F-A07A-A6B0E65B6BF4}"/>
              </a:ext>
            </a:extLst>
          </p:cNvPr>
          <p:cNvSpPr txBox="1"/>
          <p:nvPr/>
        </p:nvSpPr>
        <p:spPr>
          <a:xfrm>
            <a:off x="170807" y="207072"/>
            <a:ext cx="8768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 err="1">
                <a:solidFill>
                  <a:srgbClr val="0070C0"/>
                </a:solidFill>
                <a:effectLst/>
              </a:rPr>
              <a:t>Dihydrogenvanadičnan</a:t>
            </a:r>
            <a:r>
              <a:rPr lang="cs-CZ" sz="2000" b="0" i="0" dirty="0">
                <a:solidFill>
                  <a:srgbClr val="0070C0"/>
                </a:solidFill>
                <a:effectLst/>
              </a:rPr>
              <a:t> se ve vhodném prostředí mění na </a:t>
            </a:r>
            <a:r>
              <a:rPr lang="cs-CZ" sz="2000" b="0" i="0" dirty="0" err="1">
                <a:solidFill>
                  <a:srgbClr val="0070C0"/>
                </a:solidFill>
                <a:effectLst/>
              </a:rPr>
              <a:t>hydrogentrivanadičnan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0973DFD-4916-4629-A653-B053100B191B}"/>
              </a:ext>
            </a:extLst>
          </p:cNvPr>
          <p:cNvSpPr txBox="1"/>
          <p:nvPr/>
        </p:nvSpPr>
        <p:spPr>
          <a:xfrm>
            <a:off x="3258192" y="803094"/>
            <a:ext cx="2594224" cy="378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i="0" dirty="0">
                <a:effectLst/>
              </a:rPr>
              <a:t>H</a:t>
            </a:r>
            <a:r>
              <a:rPr lang="cs-CZ" b="1" i="0" baseline="-25000" dirty="0">
                <a:effectLst/>
              </a:rPr>
              <a:t>2</a:t>
            </a:r>
            <a:r>
              <a:rPr lang="cs-CZ" b="1" i="0" dirty="0">
                <a:effectLst/>
              </a:rPr>
              <a:t>VO</a:t>
            </a:r>
            <a:r>
              <a:rPr lang="cs-CZ" b="1" i="0" baseline="-25000" dirty="0">
                <a:effectLst/>
              </a:rPr>
              <a:t>4</a:t>
            </a:r>
            <a:r>
              <a:rPr lang="cs-CZ" b="1" i="0" baseline="30000" dirty="0">
                <a:effectLst/>
              </a:rPr>
              <a:t>-</a:t>
            </a:r>
            <a:r>
              <a:rPr lang="cs-CZ" b="1" i="0" dirty="0">
                <a:effectLst/>
              </a:rPr>
              <a:t> --› HV</a:t>
            </a:r>
            <a:r>
              <a:rPr lang="cs-CZ" b="1" i="0" baseline="-25000" dirty="0">
                <a:effectLst/>
              </a:rPr>
              <a:t>3</a:t>
            </a:r>
            <a:r>
              <a:rPr lang="cs-CZ" b="1" i="0" dirty="0">
                <a:effectLst/>
              </a:rPr>
              <a:t>O</a:t>
            </a:r>
            <a:r>
              <a:rPr lang="cs-CZ" b="1" i="0" baseline="-25000" dirty="0">
                <a:effectLst/>
              </a:rPr>
              <a:t>9</a:t>
            </a:r>
            <a:r>
              <a:rPr lang="cs-CZ" b="1" i="0" baseline="30000" dirty="0">
                <a:effectLst/>
              </a:rPr>
              <a:t>2-</a:t>
            </a:r>
            <a:endParaRPr lang="cs-CZ" b="1" i="0" dirty="0">
              <a:effectLst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A026DC8-232F-4829-8AA7-5F048D1FAF81}"/>
              </a:ext>
            </a:extLst>
          </p:cNvPr>
          <p:cNvSpPr txBox="1"/>
          <p:nvPr/>
        </p:nvSpPr>
        <p:spPr>
          <a:xfrm>
            <a:off x="220892" y="1289472"/>
            <a:ext cx="87689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</a:rPr>
              <a:t>1. Vyrovnáme na obou stranách počty centrálních atomů</a:t>
            </a:r>
          </a:p>
          <a:p>
            <a:pPr algn="ctr"/>
            <a:r>
              <a:rPr lang="cs-CZ" b="1" i="0" dirty="0">
                <a:solidFill>
                  <a:srgbClr val="000000"/>
                </a:solidFill>
                <a:effectLst/>
              </a:rPr>
              <a:t>3 H</a:t>
            </a:r>
            <a:r>
              <a:rPr lang="cs-CZ" b="1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cs-CZ" b="1" i="0" dirty="0">
                <a:solidFill>
                  <a:srgbClr val="000000"/>
                </a:solidFill>
                <a:effectLst/>
              </a:rPr>
              <a:t>VO</a:t>
            </a:r>
            <a:r>
              <a:rPr lang="cs-CZ" b="1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cs-CZ" b="1" i="0" baseline="30000" dirty="0">
                <a:solidFill>
                  <a:srgbClr val="000000"/>
                </a:solidFill>
                <a:effectLst/>
              </a:rPr>
              <a:t>-</a:t>
            </a:r>
            <a:r>
              <a:rPr lang="cs-CZ" b="1" i="0" dirty="0">
                <a:solidFill>
                  <a:srgbClr val="000000"/>
                </a:solidFill>
                <a:effectLst/>
              </a:rPr>
              <a:t> --› HV</a:t>
            </a:r>
            <a:r>
              <a:rPr lang="cs-CZ" b="1" i="0" baseline="-25000" dirty="0">
                <a:solidFill>
                  <a:srgbClr val="000000"/>
                </a:solidFill>
                <a:effectLst/>
              </a:rPr>
              <a:t>3 </a:t>
            </a:r>
            <a:r>
              <a:rPr lang="cs-CZ" b="1" i="0" dirty="0">
                <a:solidFill>
                  <a:srgbClr val="000000"/>
                </a:solidFill>
                <a:effectLst/>
              </a:rPr>
              <a:t>O</a:t>
            </a:r>
            <a:r>
              <a:rPr lang="cs-CZ" b="1" i="0" baseline="-25000" dirty="0">
                <a:solidFill>
                  <a:srgbClr val="000000"/>
                </a:solidFill>
                <a:effectLst/>
              </a:rPr>
              <a:t>9</a:t>
            </a:r>
            <a:r>
              <a:rPr lang="cs-CZ" b="1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b="1" i="0" baseline="30000" dirty="0">
                <a:effectLst/>
              </a:rPr>
              <a:t>-</a:t>
            </a:r>
            <a:endParaRPr lang="cs-CZ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23D082C-4DEC-42D8-9BDB-A252D0DC9854}"/>
              </a:ext>
            </a:extLst>
          </p:cNvPr>
          <p:cNvSpPr txBox="1"/>
          <p:nvPr/>
        </p:nvSpPr>
        <p:spPr>
          <a:xfrm>
            <a:off x="299232" y="2044006"/>
            <a:ext cx="85121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000000"/>
                </a:solidFill>
                <a:effectLst/>
              </a:rPr>
              <a:t>2. porovnáme na obou stranách náboje, v případě, že se nerovnají, doplníme prostředí, buď kyselé H</a:t>
            </a:r>
            <a:r>
              <a:rPr lang="cs-CZ" b="0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cs-CZ" b="0" i="0" dirty="0">
                <a:solidFill>
                  <a:srgbClr val="000000"/>
                </a:solidFill>
                <a:effectLst/>
              </a:rPr>
              <a:t>O</a:t>
            </a:r>
            <a:r>
              <a:rPr lang="cs-CZ" b="0" i="0" baseline="30000" dirty="0">
                <a:solidFill>
                  <a:srgbClr val="000000"/>
                </a:solidFill>
                <a:effectLst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nebo zásadité OH</a:t>
            </a:r>
            <a:r>
              <a:rPr lang="cs-CZ" b="0" i="0" baseline="30000" dirty="0">
                <a:solidFill>
                  <a:srgbClr val="000000"/>
                </a:solidFill>
                <a:effectLst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tak, aby se vyrovnaly náboje. H</a:t>
            </a:r>
            <a:r>
              <a:rPr lang="cs-CZ" b="0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cs-CZ" b="0" i="0" dirty="0">
                <a:solidFill>
                  <a:srgbClr val="000000"/>
                </a:solidFill>
                <a:effectLst/>
              </a:rPr>
              <a:t>O</a:t>
            </a:r>
            <a:r>
              <a:rPr lang="cs-CZ" b="0" i="0" baseline="30000" dirty="0">
                <a:solidFill>
                  <a:srgbClr val="000000"/>
                </a:solidFill>
                <a:effectLst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nebo OH</a:t>
            </a:r>
            <a:r>
              <a:rPr lang="cs-CZ" b="0" i="0" baseline="30000" dirty="0">
                <a:solidFill>
                  <a:srgbClr val="000000"/>
                </a:solidFill>
                <a:effectLst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se vyrovnává buď na straně reaktantů nebo produktů. Pozor: nelze vyrovnávat na obou stranách zároveň, to znamená, nemůže být na jedné straně H</a:t>
            </a:r>
            <a:r>
              <a:rPr lang="cs-CZ" b="0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cs-CZ" b="0" i="0" dirty="0">
                <a:solidFill>
                  <a:srgbClr val="000000"/>
                </a:solidFill>
                <a:effectLst/>
              </a:rPr>
              <a:t>O</a:t>
            </a:r>
            <a:r>
              <a:rPr lang="cs-CZ" b="0" i="0" baseline="30000" dirty="0">
                <a:solidFill>
                  <a:srgbClr val="000000"/>
                </a:solidFill>
                <a:effectLst/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a na druhé OH</a:t>
            </a:r>
            <a:r>
              <a:rPr lang="cs-CZ" b="0" i="0" baseline="30000" dirty="0">
                <a:solidFill>
                  <a:srgbClr val="000000"/>
                </a:solidFill>
                <a:effectLst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</a:rPr>
              <a:t>, přestože by to čistě matematicky vycházelo. </a:t>
            </a:r>
          </a:p>
          <a:p>
            <a:pPr algn="ctr"/>
            <a:r>
              <a:rPr lang="cs-CZ" b="1" i="0" dirty="0">
                <a:solidFill>
                  <a:srgbClr val="000000"/>
                </a:solidFill>
                <a:effectLst/>
              </a:rPr>
              <a:t>3 H</a:t>
            </a:r>
            <a:r>
              <a:rPr lang="cs-CZ" b="1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cs-CZ" b="1" i="0" dirty="0">
                <a:solidFill>
                  <a:srgbClr val="000000"/>
                </a:solidFill>
                <a:effectLst/>
              </a:rPr>
              <a:t>VO</a:t>
            </a:r>
            <a:r>
              <a:rPr lang="cs-CZ" b="1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cs-CZ" b="1" i="0" baseline="30000" dirty="0">
                <a:solidFill>
                  <a:srgbClr val="000000"/>
                </a:solidFill>
                <a:effectLst/>
              </a:rPr>
              <a:t>-</a:t>
            </a:r>
            <a:r>
              <a:rPr lang="cs-CZ" b="1" i="0" dirty="0">
                <a:solidFill>
                  <a:srgbClr val="000000"/>
                </a:solidFill>
                <a:effectLst/>
              </a:rPr>
              <a:t> + H</a:t>
            </a:r>
            <a:r>
              <a:rPr lang="cs-CZ" b="1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cs-CZ" b="1" i="0" dirty="0">
                <a:solidFill>
                  <a:srgbClr val="000000"/>
                </a:solidFill>
                <a:effectLst/>
              </a:rPr>
              <a:t>O</a:t>
            </a:r>
            <a:r>
              <a:rPr lang="cs-CZ" b="1" i="0" baseline="30000" dirty="0">
                <a:solidFill>
                  <a:srgbClr val="000000"/>
                </a:solidFill>
                <a:effectLst/>
              </a:rPr>
              <a:t>+</a:t>
            </a:r>
            <a:r>
              <a:rPr lang="cs-CZ" b="1" i="0" dirty="0">
                <a:solidFill>
                  <a:srgbClr val="000000"/>
                </a:solidFill>
                <a:effectLst/>
              </a:rPr>
              <a:t> --› HV</a:t>
            </a:r>
            <a:r>
              <a:rPr lang="cs-CZ" b="1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cs-CZ" b="1" i="0" dirty="0">
                <a:solidFill>
                  <a:srgbClr val="000000"/>
                </a:solidFill>
                <a:effectLst/>
              </a:rPr>
              <a:t>O</a:t>
            </a:r>
            <a:r>
              <a:rPr lang="cs-CZ" b="1" i="0" baseline="-25000" dirty="0">
                <a:solidFill>
                  <a:srgbClr val="000000"/>
                </a:solidFill>
                <a:effectLst/>
              </a:rPr>
              <a:t>9</a:t>
            </a:r>
            <a:r>
              <a:rPr lang="cs-CZ" b="1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b="1" i="0" baseline="30000" dirty="0">
                <a:effectLst/>
              </a:rPr>
              <a:t>-</a:t>
            </a:r>
            <a:endParaRPr lang="cs-CZ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B1DCE95-ED48-4813-8C81-D4F3985FBC71}"/>
              </a:ext>
            </a:extLst>
          </p:cNvPr>
          <p:cNvSpPr txBox="1"/>
          <p:nvPr/>
        </p:nvSpPr>
        <p:spPr>
          <a:xfrm>
            <a:off x="299232" y="3998868"/>
            <a:ext cx="87689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solidFill>
                  <a:srgbClr val="000000"/>
                </a:solidFill>
                <a:effectLst/>
              </a:rPr>
              <a:t>3. porovnáme na obou stranách vodíky, případě, že nerovnají, doplníme za pomoci vody, kterou podtrhneme</a:t>
            </a:r>
          </a:p>
          <a:p>
            <a:pPr algn="ctr"/>
            <a:r>
              <a:rPr lang="cs-CZ" b="1" i="0" dirty="0">
                <a:solidFill>
                  <a:srgbClr val="000000"/>
                </a:solidFill>
                <a:effectLst/>
              </a:rPr>
              <a:t>3 H</a:t>
            </a:r>
            <a:r>
              <a:rPr lang="cs-CZ" b="1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cs-CZ" b="1" i="0" dirty="0">
                <a:solidFill>
                  <a:srgbClr val="000000"/>
                </a:solidFill>
                <a:effectLst/>
              </a:rPr>
              <a:t>VO</a:t>
            </a:r>
            <a:r>
              <a:rPr lang="cs-CZ" b="1" i="0" baseline="-25000" dirty="0">
                <a:solidFill>
                  <a:srgbClr val="000000"/>
                </a:solidFill>
                <a:effectLst/>
              </a:rPr>
              <a:t>4</a:t>
            </a:r>
            <a:r>
              <a:rPr lang="cs-CZ" b="1" i="0" baseline="30000" dirty="0">
                <a:solidFill>
                  <a:srgbClr val="000000"/>
                </a:solidFill>
                <a:effectLst/>
              </a:rPr>
              <a:t>-</a:t>
            </a:r>
            <a:r>
              <a:rPr lang="cs-CZ" b="1" i="0" dirty="0">
                <a:solidFill>
                  <a:srgbClr val="000000"/>
                </a:solidFill>
                <a:effectLst/>
              </a:rPr>
              <a:t> + H</a:t>
            </a:r>
            <a:r>
              <a:rPr lang="cs-CZ" b="1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cs-CZ" b="1" i="0" dirty="0">
                <a:solidFill>
                  <a:srgbClr val="000000"/>
                </a:solidFill>
                <a:effectLst/>
              </a:rPr>
              <a:t>O</a:t>
            </a:r>
            <a:r>
              <a:rPr lang="cs-CZ" b="1" i="0" baseline="30000" dirty="0">
                <a:solidFill>
                  <a:srgbClr val="000000"/>
                </a:solidFill>
                <a:effectLst/>
              </a:rPr>
              <a:t>+</a:t>
            </a:r>
            <a:r>
              <a:rPr lang="cs-CZ" b="1" i="0" dirty="0">
                <a:solidFill>
                  <a:srgbClr val="000000"/>
                </a:solidFill>
                <a:effectLst/>
              </a:rPr>
              <a:t> --› HV</a:t>
            </a:r>
            <a:r>
              <a:rPr lang="cs-CZ" b="1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cs-CZ" b="1" i="0" dirty="0">
                <a:solidFill>
                  <a:srgbClr val="000000"/>
                </a:solidFill>
                <a:effectLst/>
              </a:rPr>
              <a:t>O</a:t>
            </a:r>
            <a:r>
              <a:rPr lang="cs-CZ" b="1" i="0" baseline="-25000" dirty="0">
                <a:solidFill>
                  <a:srgbClr val="000000"/>
                </a:solidFill>
                <a:effectLst/>
              </a:rPr>
              <a:t>9</a:t>
            </a:r>
            <a:r>
              <a:rPr lang="cs-CZ" b="1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b="1" i="0" baseline="30000" dirty="0">
                <a:effectLst/>
              </a:rPr>
              <a:t>-</a:t>
            </a:r>
            <a:r>
              <a:rPr lang="cs-CZ" b="1" i="0" dirty="0">
                <a:solidFill>
                  <a:srgbClr val="000000"/>
                </a:solidFill>
                <a:effectLst/>
              </a:rPr>
              <a:t> + 4 H</a:t>
            </a:r>
            <a:r>
              <a:rPr lang="cs-CZ" b="1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cs-CZ" b="1" i="0" dirty="0">
                <a:solidFill>
                  <a:srgbClr val="000000"/>
                </a:solidFill>
                <a:effectLst/>
              </a:rPr>
              <a:t>O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100EFBD-31BB-4C07-AF00-AF0D4E06ECE8}"/>
              </a:ext>
            </a:extLst>
          </p:cNvPr>
          <p:cNvSpPr txBox="1"/>
          <p:nvPr/>
        </p:nvSpPr>
        <p:spPr>
          <a:xfrm>
            <a:off x="265843" y="5122734"/>
            <a:ext cx="8802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</a:rPr>
              <a:t>4. Zkontrolujeme počet atomů kyslíku.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852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0925D3D4-3326-4478-AFBD-4C8D5F209065}"/>
              </a:ext>
            </a:extLst>
          </p:cNvPr>
          <p:cNvSpPr txBox="1"/>
          <p:nvPr/>
        </p:nvSpPr>
        <p:spPr>
          <a:xfrm>
            <a:off x="179796" y="293284"/>
            <a:ext cx="8573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Zapište následující srážecí rovnice v iontovém tvaru:</a:t>
            </a:r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553DB7A-C9E7-4F35-A71F-CE2CF7064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3" y="684628"/>
            <a:ext cx="4872225" cy="14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CF9BC88-8776-431A-B53A-7A6EDC31755F}"/>
              </a:ext>
            </a:extLst>
          </p:cNvPr>
          <p:cNvSpPr txBox="1"/>
          <p:nvPr/>
        </p:nvSpPr>
        <p:spPr>
          <a:xfrm>
            <a:off x="179796" y="2246560"/>
            <a:ext cx="8861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Zapište následující rovnice </a:t>
            </a:r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komplexotvorných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reakcí v iontovém tvaru: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C878D02-8E48-47B8-AFCF-1363B0500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9" y="2745685"/>
            <a:ext cx="4134762" cy="12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E788A89-B889-4AA7-E3DC-85ABB068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029" y="801934"/>
            <a:ext cx="2924175" cy="3048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620283D-0D10-F2D4-1E57-BE58BA1EC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029" y="1179039"/>
            <a:ext cx="2924175" cy="2857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78FF9EB-5348-D4F3-C6F1-963A07DE4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029" y="1553110"/>
            <a:ext cx="2924175" cy="3048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21E63B9-9397-339D-3FDD-19A55FED80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029" y="1922567"/>
            <a:ext cx="2924175" cy="24765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AC0E18E-FA9A-EE43-E69C-D193E57D0A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7482" y="2794825"/>
            <a:ext cx="2495550" cy="31432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985FA44-BD07-85C4-6E71-00FD0D984C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7482" y="3193522"/>
            <a:ext cx="3533775" cy="29527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70BF1F38-595A-16A7-21EC-B0971652D7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7482" y="3573169"/>
            <a:ext cx="3133725" cy="314325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3597CD1A-108E-89EF-3511-E27AE902C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9" y="4520655"/>
            <a:ext cx="4398260" cy="223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40ABF366-6692-14F6-C18D-8CC7AD5C4C51}"/>
              </a:ext>
            </a:extLst>
          </p:cNvPr>
          <p:cNvSpPr txBox="1"/>
          <p:nvPr/>
        </p:nvSpPr>
        <p:spPr>
          <a:xfrm>
            <a:off x="179796" y="4145918"/>
            <a:ext cx="8655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Vyčíslete následující iontové rovnice.</a:t>
            </a:r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938A1AD-F410-50DA-380D-378F51568A64}"/>
              </a:ext>
            </a:extLst>
          </p:cNvPr>
          <p:cNvSpPr txBox="1"/>
          <p:nvPr/>
        </p:nvSpPr>
        <p:spPr>
          <a:xfrm>
            <a:off x="5717568" y="6195384"/>
            <a:ext cx="189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g) 1,1,2,1,1,1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88DFEA2-56C0-9E10-3D6D-B8E6E5D70BA8}"/>
              </a:ext>
            </a:extLst>
          </p:cNvPr>
          <p:cNvSpPr txBox="1"/>
          <p:nvPr/>
        </p:nvSpPr>
        <p:spPr>
          <a:xfrm>
            <a:off x="5717568" y="4202636"/>
            <a:ext cx="1464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a) 1,2,1,6,4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66913FB-0B4B-B7AC-D376-400B06FE8421}"/>
              </a:ext>
            </a:extLst>
          </p:cNvPr>
          <p:cNvSpPr txBox="1"/>
          <p:nvPr/>
        </p:nvSpPr>
        <p:spPr>
          <a:xfrm>
            <a:off x="5717568" y="4571968"/>
            <a:ext cx="1464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b) 1,1,2,1,1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58DED5B-A3EE-375C-8AD3-002365E5F7D4}"/>
              </a:ext>
            </a:extLst>
          </p:cNvPr>
          <p:cNvSpPr txBox="1"/>
          <p:nvPr/>
        </p:nvSpPr>
        <p:spPr>
          <a:xfrm>
            <a:off x="5717568" y="4897692"/>
            <a:ext cx="154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c) 2,1,4,1,1,2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5EB9B4E-1B81-E0C7-AD31-2886C45E3027}"/>
              </a:ext>
            </a:extLst>
          </p:cNvPr>
          <p:cNvSpPr txBox="1"/>
          <p:nvPr/>
        </p:nvSpPr>
        <p:spPr>
          <a:xfrm>
            <a:off x="5717568" y="5223416"/>
            <a:ext cx="1453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d) 1,1,1,1,2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F83E3CA-F14F-A976-62D9-1235812457EF}"/>
              </a:ext>
            </a:extLst>
          </p:cNvPr>
          <p:cNvSpPr txBox="1"/>
          <p:nvPr/>
        </p:nvSpPr>
        <p:spPr>
          <a:xfrm>
            <a:off x="5717568" y="5528706"/>
            <a:ext cx="154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e) 2,1,4,1,1,2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FC75C4F-1954-EA8C-A690-26A1AC1D33F8}"/>
              </a:ext>
            </a:extLst>
          </p:cNvPr>
          <p:cNvSpPr txBox="1"/>
          <p:nvPr/>
        </p:nvSpPr>
        <p:spPr>
          <a:xfrm>
            <a:off x="5717568" y="5862440"/>
            <a:ext cx="1214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f) 3,2,1,2</a:t>
            </a:r>
          </a:p>
        </p:txBody>
      </p:sp>
    </p:spTree>
    <p:extLst>
      <p:ext uri="{BB962C8B-B14F-4D97-AF65-F5344CB8AC3E}">
        <p14:creationId xmlns:p14="http://schemas.microsoft.com/office/powerpoint/2010/main" val="206367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7E8F9A6-26F9-4108-8C60-C408134409DE}"/>
              </a:ext>
            </a:extLst>
          </p:cNvPr>
          <p:cNvSpPr txBox="1"/>
          <p:nvPr/>
        </p:nvSpPr>
        <p:spPr>
          <a:xfrm>
            <a:off x="220894" y="252591"/>
            <a:ext cx="8768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Vyčíslete následující iontové reakce :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264FB2-0F77-42FA-8BF1-75395FED42EF}"/>
              </a:ext>
            </a:extLst>
          </p:cNvPr>
          <p:cNvSpPr txBox="1"/>
          <p:nvPr/>
        </p:nvSpPr>
        <p:spPr>
          <a:xfrm>
            <a:off x="220894" y="621923"/>
            <a:ext cx="7566917" cy="3364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P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3-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H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 → PH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OH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</a:t>
            </a:r>
            <a:endParaRPr lang="pt-BR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Au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3+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Cl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→ [AuCl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]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</a:t>
            </a:r>
            <a:endParaRPr lang="pt-BR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As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S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OH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→ AsO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AsS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H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</a:p>
          <a:p>
            <a:pPr algn="l">
              <a:lnSpc>
                <a:spcPct val="150000"/>
              </a:lnSpc>
            </a:pP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[Cu(H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O)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6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]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2+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Cl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→ [CuCl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]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2-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H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</a:p>
          <a:p>
            <a:pPr algn="l">
              <a:lnSpc>
                <a:spcPct val="150000"/>
              </a:lnSpc>
            </a:pP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VO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3-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H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+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→ V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9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3-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H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</a:p>
          <a:p>
            <a:pPr algn="l">
              <a:lnSpc>
                <a:spcPct val="150000"/>
              </a:lnSpc>
            </a:pP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CrCl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OH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→ CrO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2-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Cl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H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</a:p>
          <a:p>
            <a:pPr algn="l">
              <a:lnSpc>
                <a:spcPct val="150000"/>
              </a:lnSpc>
            </a:pP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HPO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2-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MoO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2-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H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+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→ [P(Mo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10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)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]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3-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H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</a:p>
          <a:p>
            <a:pPr algn="l">
              <a:lnSpc>
                <a:spcPct val="150000"/>
              </a:lnSpc>
            </a:pP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[Al(H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)(OH)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]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+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CO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2-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→ [Al(H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O)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(OH)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] + HCO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</a:t>
            </a:r>
            <a:endParaRPr lang="pt-BR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303972C-098E-40D7-A039-E3042B9D9ABF}"/>
              </a:ext>
            </a:extLst>
          </p:cNvPr>
          <p:cNvSpPr txBox="1"/>
          <p:nvPr/>
        </p:nvSpPr>
        <p:spPr>
          <a:xfrm>
            <a:off x="3780891" y="4719538"/>
            <a:ext cx="4900772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b="0" i="0" dirty="0">
                <a:solidFill>
                  <a:srgbClr val="4F4F4F"/>
                </a:solidFill>
                <a:effectLst/>
              </a:rPr>
              <a:t>[Al(H</a:t>
            </a:r>
            <a:r>
              <a:rPr lang="pt-BR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</a:rPr>
              <a:t>O)</a:t>
            </a:r>
            <a:r>
              <a:rPr lang="pt-BR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pt-BR" b="0" i="0" dirty="0">
                <a:solidFill>
                  <a:srgbClr val="4F4F4F"/>
                </a:solidFill>
                <a:effectLst/>
              </a:rPr>
              <a:t>(OH)</a:t>
            </a:r>
            <a:r>
              <a:rPr lang="pt-BR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</a:rPr>
              <a:t>]</a:t>
            </a:r>
            <a:r>
              <a:rPr lang="pt-BR" b="0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pt-BR" b="0" i="0" dirty="0">
                <a:solidFill>
                  <a:srgbClr val="4F4F4F"/>
                </a:solidFill>
                <a:effectLst/>
              </a:rPr>
              <a:t> + CO</a:t>
            </a:r>
            <a:r>
              <a:rPr lang="pt-BR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pt-BR" b="0" i="0" baseline="30000" dirty="0">
                <a:solidFill>
                  <a:srgbClr val="4F4F4F"/>
                </a:solidFill>
                <a:effectLst/>
              </a:rPr>
              <a:t>2-</a:t>
            </a:r>
            <a:r>
              <a:rPr lang="pt-BR" b="0" i="0" dirty="0">
                <a:solidFill>
                  <a:srgbClr val="4F4F4F"/>
                </a:solidFill>
                <a:effectLst/>
              </a:rPr>
              <a:t> → [Al(H</a:t>
            </a:r>
            <a:r>
              <a:rPr lang="pt-BR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</a:rPr>
              <a:t>O)</a:t>
            </a:r>
            <a:r>
              <a:rPr lang="pt-BR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pt-BR" b="0" i="0" dirty="0">
                <a:solidFill>
                  <a:srgbClr val="4F4F4F"/>
                </a:solidFill>
                <a:effectLst/>
              </a:rPr>
              <a:t>(OH)</a:t>
            </a:r>
            <a:r>
              <a:rPr lang="pt-BR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pt-BR" b="0" i="0" dirty="0">
                <a:solidFill>
                  <a:srgbClr val="4F4F4F"/>
                </a:solidFill>
                <a:effectLst/>
              </a:rPr>
              <a:t>] + HCO</a:t>
            </a:r>
            <a:r>
              <a:rPr lang="pt-BR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pt-BR" b="0" i="0" baseline="30000" dirty="0">
                <a:solidFill>
                  <a:srgbClr val="4F4F4F"/>
                </a:solidFill>
                <a:effectLst/>
              </a:rPr>
              <a:t>-</a:t>
            </a:r>
            <a:endParaRPr lang="pt-BR" b="0" i="0" dirty="0">
              <a:solidFill>
                <a:srgbClr val="4F4F4F"/>
              </a:solidFill>
              <a:effectLst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09C213E-5D11-99A3-FC1F-55184BA10B77}"/>
              </a:ext>
            </a:extLst>
          </p:cNvPr>
          <p:cNvSpPr txBox="1"/>
          <p:nvPr/>
        </p:nvSpPr>
        <p:spPr>
          <a:xfrm>
            <a:off x="6231277" y="526384"/>
            <a:ext cx="2614773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0" i="0" dirty="0">
                <a:solidFill>
                  <a:srgbClr val="4F4F4F"/>
                </a:solidFill>
                <a:effectLst/>
              </a:rPr>
              <a:t>P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3-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+ 3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H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O → PH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+ 3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OH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-</a:t>
            </a:r>
            <a:endParaRPr lang="pt-BR" sz="1800" b="0" i="0" dirty="0">
              <a:solidFill>
                <a:srgbClr val="4F4F4F"/>
              </a:solidFill>
              <a:effectLst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99BFD91-98D9-9D66-6AEC-FBAAF5C6F542}"/>
              </a:ext>
            </a:extLst>
          </p:cNvPr>
          <p:cNvSpPr txBox="1"/>
          <p:nvPr/>
        </p:nvSpPr>
        <p:spPr>
          <a:xfrm>
            <a:off x="6231277" y="895716"/>
            <a:ext cx="240928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0" i="0" dirty="0">
                <a:solidFill>
                  <a:srgbClr val="4F4F4F"/>
                </a:solidFill>
                <a:effectLst/>
              </a:rPr>
              <a:t>Au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3+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+ 4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Cl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-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→ [AuCl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]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-</a:t>
            </a:r>
            <a:endParaRPr lang="pt-BR" sz="1800" b="0" i="0" dirty="0">
              <a:solidFill>
                <a:srgbClr val="4F4F4F"/>
              </a:solidFill>
              <a:effectLst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A289656-A232-2D53-57A2-A17453250F9D}"/>
              </a:ext>
            </a:extLst>
          </p:cNvPr>
          <p:cNvSpPr txBox="1"/>
          <p:nvPr/>
        </p:nvSpPr>
        <p:spPr>
          <a:xfrm>
            <a:off x="4967554" y="1378801"/>
            <a:ext cx="4022333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0" i="0" dirty="0">
                <a:solidFill>
                  <a:srgbClr val="4F4F4F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As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S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+ 4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OH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-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→ AsO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-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+ 3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AsS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-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+ 2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H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O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12B478B-B388-00B0-862F-1219E00CED12}"/>
              </a:ext>
            </a:extLst>
          </p:cNvPr>
          <p:cNvSpPr txBox="1"/>
          <p:nvPr/>
        </p:nvSpPr>
        <p:spPr>
          <a:xfrm>
            <a:off x="4967554" y="1766347"/>
            <a:ext cx="4022333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0" i="0" dirty="0">
                <a:solidFill>
                  <a:srgbClr val="4F4F4F"/>
                </a:solidFill>
                <a:effectLst/>
              </a:rPr>
              <a:t>[Cu(H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O)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6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]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2+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+ 4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Cl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-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→ [CuCl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]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2-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+ 6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H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O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5A112AE-8ED7-A52A-93E4-A296133CE4C5}"/>
              </a:ext>
            </a:extLst>
          </p:cNvPr>
          <p:cNvSpPr txBox="1"/>
          <p:nvPr/>
        </p:nvSpPr>
        <p:spPr>
          <a:xfrm>
            <a:off x="4967554" y="2227148"/>
            <a:ext cx="3159304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0" i="0" dirty="0">
                <a:solidFill>
                  <a:srgbClr val="4F4F4F"/>
                </a:solidFill>
                <a:effectLst/>
              </a:rPr>
              <a:t>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VO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3-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+ 6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H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→ V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O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9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3-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+ 3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H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O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61F26E9-EEE9-135A-41C7-B091AC0B248E}"/>
              </a:ext>
            </a:extLst>
          </p:cNvPr>
          <p:cNvSpPr txBox="1"/>
          <p:nvPr/>
        </p:nvSpPr>
        <p:spPr>
          <a:xfrm>
            <a:off x="4967554" y="2624968"/>
            <a:ext cx="387849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0" i="0" dirty="0">
                <a:solidFill>
                  <a:srgbClr val="4F4F4F"/>
                </a:solidFill>
                <a:effectLst/>
              </a:rPr>
              <a:t>CrCl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O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+ 4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OH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-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→ CrO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2-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+ 2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Cl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-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+ 2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H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O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4806582-2338-C7E6-7DF1-C37FEA8EB12A}"/>
              </a:ext>
            </a:extLst>
          </p:cNvPr>
          <p:cNvSpPr txBox="1"/>
          <p:nvPr/>
        </p:nvSpPr>
        <p:spPr>
          <a:xfrm>
            <a:off x="3762051" y="4104170"/>
            <a:ext cx="522783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0" i="0" dirty="0">
                <a:solidFill>
                  <a:srgbClr val="4F4F4F"/>
                </a:solidFill>
                <a:effectLst/>
              </a:rPr>
              <a:t>HPO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2-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+ 12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MoO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2-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+ 23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H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+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→ [P(Mo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O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10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)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]</a:t>
            </a:r>
            <a:r>
              <a:rPr lang="pt-BR" sz="1800" b="0" i="0" baseline="30000" dirty="0">
                <a:solidFill>
                  <a:srgbClr val="4F4F4F"/>
                </a:solidFill>
                <a:effectLst/>
              </a:rPr>
              <a:t>3-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 + 12</a:t>
            </a:r>
            <a:r>
              <a:rPr lang="cs-CZ" sz="18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H</a:t>
            </a:r>
            <a:r>
              <a:rPr lang="pt-BR" sz="18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F4F4F"/>
                </a:solidFill>
                <a:effectLst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9784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8" grpId="0"/>
      <p:bldP spid="11" grpId="0"/>
      <p:bldP spid="13" grpId="0"/>
      <p:bldP spid="15" grpId="0"/>
      <p:bldP spid="17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16E5743-2EAD-41B7-96EA-28C0E4B9137D}"/>
              </a:ext>
            </a:extLst>
          </p:cNvPr>
          <p:cNvSpPr txBox="1"/>
          <p:nvPr/>
        </p:nvSpPr>
        <p:spPr>
          <a:xfrm>
            <a:off x="190071" y="316753"/>
            <a:ext cx="8763857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404040"/>
                </a:solidFill>
                <a:effectLst/>
              </a:rPr>
              <a:t>Al + </a:t>
            </a:r>
            <a:r>
              <a:rPr lang="cs-CZ" sz="2000" b="0" i="0" dirty="0" err="1">
                <a:solidFill>
                  <a:srgbClr val="404040"/>
                </a:solidFill>
                <a:effectLst/>
              </a:rPr>
              <a:t>NaOH</a:t>
            </a:r>
            <a:r>
              <a:rPr lang="cs-CZ" sz="2000" b="0" i="0" dirty="0">
                <a:solidFill>
                  <a:srgbClr val="404040"/>
                </a:solidFill>
                <a:effectLst/>
              </a:rPr>
              <a:t> + H</a:t>
            </a:r>
            <a:r>
              <a:rPr lang="cs-CZ" sz="20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404040"/>
                </a:solidFill>
                <a:effectLst/>
              </a:rPr>
              <a:t>O = Na[Al(OH)</a:t>
            </a:r>
            <a:r>
              <a:rPr lang="cs-CZ" sz="2000" b="0" i="0" baseline="-25000" dirty="0">
                <a:solidFill>
                  <a:srgbClr val="404040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404040"/>
                </a:solidFill>
                <a:effectLst/>
              </a:rPr>
              <a:t>] + H</a:t>
            </a:r>
            <a:r>
              <a:rPr lang="cs-CZ" sz="2000" b="0" i="0" baseline="-25000" dirty="0">
                <a:solidFill>
                  <a:srgbClr val="404040"/>
                </a:solidFill>
                <a:effectLst/>
              </a:rPr>
              <a:t>2</a:t>
            </a:r>
            <a:br>
              <a:rPr lang="cs-CZ" sz="800" dirty="0"/>
            </a:br>
            <a:endParaRPr lang="cs-CZ" sz="800" dirty="0"/>
          </a:p>
          <a:p>
            <a:r>
              <a:rPr lang="cs-CZ" sz="2000" b="0" i="0" dirty="0">
                <a:solidFill>
                  <a:srgbClr val="404040"/>
                </a:solidFill>
                <a:effectLst/>
              </a:rPr>
              <a:t>H</a:t>
            </a:r>
            <a:r>
              <a:rPr lang="cs-CZ" sz="20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404040"/>
                </a:solidFill>
                <a:effectLst/>
              </a:rPr>
              <a:t>O</a:t>
            </a:r>
            <a:r>
              <a:rPr lang="cs-CZ" sz="20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404040"/>
                </a:solidFill>
                <a:effectLst/>
              </a:rPr>
              <a:t> = H</a:t>
            </a:r>
            <a:r>
              <a:rPr lang="cs-CZ" sz="20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404040"/>
                </a:solidFill>
                <a:effectLst/>
              </a:rPr>
              <a:t>O + O</a:t>
            </a:r>
            <a:r>
              <a:rPr lang="cs-CZ" sz="2000" b="0" i="0" baseline="-25000" dirty="0">
                <a:solidFill>
                  <a:srgbClr val="404040"/>
                </a:solidFill>
                <a:effectLst/>
              </a:rPr>
              <a:t>2</a:t>
            </a:r>
            <a:br>
              <a:rPr lang="cs-CZ" sz="800" dirty="0"/>
            </a:br>
            <a:endParaRPr lang="cs-CZ" sz="800" dirty="0"/>
          </a:p>
          <a:p>
            <a:r>
              <a:rPr lang="cs-CZ" sz="2000" b="0" i="0" dirty="0">
                <a:solidFill>
                  <a:srgbClr val="404040"/>
                </a:solidFill>
                <a:effectLst/>
              </a:rPr>
              <a:t>KMnO</a:t>
            </a:r>
            <a:r>
              <a:rPr lang="cs-CZ" sz="2000" b="0" i="0" baseline="-25000" dirty="0">
                <a:solidFill>
                  <a:srgbClr val="404040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404040"/>
                </a:solidFill>
                <a:effectLst/>
              </a:rPr>
              <a:t> + </a:t>
            </a:r>
            <a:r>
              <a:rPr lang="cs-CZ" sz="2000" b="0" i="0" dirty="0" err="1">
                <a:solidFill>
                  <a:srgbClr val="404040"/>
                </a:solidFill>
                <a:effectLst/>
              </a:rPr>
              <a:t>HCl</a:t>
            </a:r>
            <a:r>
              <a:rPr lang="cs-CZ" sz="2000" b="0" i="0" dirty="0">
                <a:solidFill>
                  <a:srgbClr val="404040"/>
                </a:solidFill>
                <a:effectLst/>
              </a:rPr>
              <a:t> = Cl</a:t>
            </a:r>
            <a:r>
              <a:rPr lang="cs-CZ" sz="20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404040"/>
                </a:solidFill>
                <a:effectLst/>
              </a:rPr>
              <a:t> + MnCl</a:t>
            </a:r>
            <a:r>
              <a:rPr lang="cs-CZ" sz="20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404040"/>
                </a:solidFill>
                <a:effectLst/>
              </a:rPr>
              <a:t> + </a:t>
            </a:r>
            <a:r>
              <a:rPr lang="cs-CZ" sz="2000" b="0" i="0" dirty="0" err="1">
                <a:solidFill>
                  <a:srgbClr val="404040"/>
                </a:solidFill>
                <a:effectLst/>
              </a:rPr>
              <a:t>KCl</a:t>
            </a:r>
            <a:r>
              <a:rPr lang="cs-CZ" sz="2000" b="0" i="0" dirty="0">
                <a:solidFill>
                  <a:srgbClr val="404040"/>
                </a:solidFill>
                <a:effectLst/>
              </a:rPr>
              <a:t> + H</a:t>
            </a:r>
            <a:r>
              <a:rPr lang="cs-CZ" sz="20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404040"/>
                </a:solidFill>
                <a:effectLst/>
              </a:rPr>
              <a:t>O</a:t>
            </a:r>
            <a:br>
              <a:rPr lang="cs-CZ" sz="800" dirty="0"/>
            </a:br>
            <a:endParaRPr lang="cs-CZ" sz="800" dirty="0"/>
          </a:p>
          <a:p>
            <a:endParaRPr lang="cs-CZ" sz="2000" b="0" i="0" dirty="0">
              <a:solidFill>
                <a:srgbClr val="404040"/>
              </a:solidFill>
              <a:effectLst/>
            </a:endParaRPr>
          </a:p>
          <a:p>
            <a:endParaRPr lang="cs-CZ" sz="2000" dirty="0">
              <a:solidFill>
                <a:srgbClr val="404040"/>
              </a:solidFill>
            </a:endParaRPr>
          </a:p>
          <a:p>
            <a:endParaRPr lang="cs-CZ" sz="2000" b="0" i="0" dirty="0">
              <a:solidFill>
                <a:srgbClr val="404040"/>
              </a:solidFill>
              <a:effectLst/>
            </a:endParaRPr>
          </a:p>
          <a:p>
            <a:r>
              <a:rPr lang="cs-CZ" sz="2000" b="0" i="0" dirty="0">
                <a:solidFill>
                  <a:srgbClr val="404040"/>
                </a:solidFill>
                <a:effectLst/>
              </a:rPr>
              <a:t>Napište rovnici reakce zinku a kadmia s koncentrovanou kyselinou sírovou za tepla.</a:t>
            </a:r>
            <a:br>
              <a:rPr lang="cs-CZ" sz="800" dirty="0"/>
            </a:br>
            <a:endParaRPr lang="cs-CZ" sz="800" dirty="0"/>
          </a:p>
          <a:p>
            <a:endParaRPr lang="cs-CZ" sz="2000" b="0" i="0" dirty="0">
              <a:solidFill>
                <a:srgbClr val="404040"/>
              </a:solidFill>
              <a:effectLst/>
            </a:endParaRPr>
          </a:p>
          <a:p>
            <a:endParaRPr lang="cs-CZ" sz="2000" dirty="0">
              <a:solidFill>
                <a:srgbClr val="404040"/>
              </a:solidFill>
            </a:endParaRPr>
          </a:p>
          <a:p>
            <a:endParaRPr lang="cs-CZ" sz="2000" b="0" i="0" dirty="0">
              <a:solidFill>
                <a:srgbClr val="404040"/>
              </a:solidFill>
              <a:effectLst/>
            </a:endParaRPr>
          </a:p>
          <a:p>
            <a:r>
              <a:rPr lang="cs-CZ" sz="2000" b="0" i="0" dirty="0">
                <a:solidFill>
                  <a:srgbClr val="404040"/>
                </a:solidFill>
                <a:effectLst/>
              </a:rPr>
              <a:t>Napište obecné (iontové) rovnice reakcí a) zinku, b) hliníku s vodným roztokem hydroxidu alkalického kovu.</a:t>
            </a:r>
          </a:p>
          <a:p>
            <a:endParaRPr lang="cs-CZ" sz="2000" dirty="0">
              <a:solidFill>
                <a:srgbClr val="404040"/>
              </a:solidFill>
            </a:endParaRPr>
          </a:p>
          <a:p>
            <a:endParaRPr lang="cs-CZ" sz="2000" dirty="0">
              <a:solidFill>
                <a:srgbClr val="404040"/>
              </a:solidFill>
            </a:endParaRPr>
          </a:p>
          <a:p>
            <a:endParaRPr lang="cs-CZ" sz="2000" dirty="0">
              <a:solidFill>
                <a:srgbClr val="404040"/>
              </a:solidFill>
            </a:endParaRPr>
          </a:p>
          <a:p>
            <a:br>
              <a:rPr lang="cs-CZ" sz="800" dirty="0"/>
            </a:br>
            <a:r>
              <a:rPr lang="cs-CZ" sz="2000" b="0" i="0" dirty="0">
                <a:solidFill>
                  <a:srgbClr val="404040"/>
                </a:solidFill>
                <a:effectLst/>
              </a:rPr>
              <a:t>Napište rovnice chemických reakcí, které probíhají při pražení sulfidu železnatého a při pražení sulfidu zinečnatého.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ABD7D82-5EC4-4A89-B983-4284388DE73E}"/>
              </a:ext>
            </a:extLst>
          </p:cNvPr>
          <p:cNvSpPr txBox="1"/>
          <p:nvPr/>
        </p:nvSpPr>
        <p:spPr>
          <a:xfrm>
            <a:off x="5286053" y="6007422"/>
            <a:ext cx="3000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404040"/>
                </a:solidFill>
                <a:effectLst/>
              </a:rPr>
              <a:t>4</a:t>
            </a:r>
            <a:r>
              <a:rPr lang="cs-CZ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b="0" i="0" dirty="0">
                <a:solidFill>
                  <a:srgbClr val="404040"/>
                </a:solidFill>
                <a:effectLst/>
              </a:rPr>
              <a:t>FeS + 7</a:t>
            </a:r>
            <a:r>
              <a:rPr lang="cs-CZ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b="0" i="0" dirty="0">
                <a:solidFill>
                  <a:srgbClr val="404040"/>
                </a:solidFill>
                <a:effectLst/>
              </a:rPr>
              <a:t>O</a:t>
            </a:r>
            <a:r>
              <a:rPr lang="pt-BR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pt-BR" b="0" i="0" dirty="0">
                <a:solidFill>
                  <a:srgbClr val="404040"/>
                </a:solidFill>
                <a:effectLst/>
              </a:rPr>
              <a:t> = 2</a:t>
            </a:r>
            <a:r>
              <a:rPr lang="cs-CZ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b="0" i="0" dirty="0">
                <a:solidFill>
                  <a:srgbClr val="404040"/>
                </a:solidFill>
                <a:effectLst/>
              </a:rPr>
              <a:t>Fe</a:t>
            </a:r>
            <a:r>
              <a:rPr lang="pt-BR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pt-BR" b="0" i="0" dirty="0">
                <a:solidFill>
                  <a:srgbClr val="404040"/>
                </a:solidFill>
                <a:effectLst/>
              </a:rPr>
              <a:t>O</a:t>
            </a:r>
            <a:r>
              <a:rPr lang="pt-BR" b="0" i="0" baseline="-25000" dirty="0">
                <a:solidFill>
                  <a:srgbClr val="404040"/>
                </a:solidFill>
                <a:effectLst/>
              </a:rPr>
              <a:t>3</a:t>
            </a:r>
            <a:r>
              <a:rPr lang="pt-BR" b="0" i="0" dirty="0">
                <a:solidFill>
                  <a:srgbClr val="404040"/>
                </a:solidFill>
                <a:effectLst/>
              </a:rPr>
              <a:t> + 4</a:t>
            </a:r>
            <a:r>
              <a:rPr lang="cs-CZ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b="0" i="0" dirty="0">
                <a:solidFill>
                  <a:srgbClr val="404040"/>
                </a:solidFill>
                <a:effectLst/>
              </a:rPr>
              <a:t>SO</a:t>
            </a:r>
            <a:r>
              <a:rPr lang="pt-BR" b="0" i="0" baseline="-25000" dirty="0">
                <a:solidFill>
                  <a:srgbClr val="404040"/>
                </a:solidFill>
                <a:effectLst/>
              </a:rPr>
              <a:t>2</a:t>
            </a:r>
            <a:br>
              <a:rPr lang="pt-BR" dirty="0"/>
            </a:br>
            <a:r>
              <a:rPr lang="pt-BR" b="0" i="0" dirty="0">
                <a:solidFill>
                  <a:srgbClr val="404040"/>
                </a:solidFill>
                <a:effectLst/>
              </a:rPr>
              <a:t>2</a:t>
            </a:r>
            <a:r>
              <a:rPr lang="cs-CZ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b="0" i="0" dirty="0">
                <a:solidFill>
                  <a:srgbClr val="404040"/>
                </a:solidFill>
                <a:effectLst/>
              </a:rPr>
              <a:t>ZnS + 3</a:t>
            </a:r>
            <a:r>
              <a:rPr lang="cs-CZ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b="0" i="0" dirty="0">
                <a:solidFill>
                  <a:srgbClr val="404040"/>
                </a:solidFill>
                <a:effectLst/>
              </a:rPr>
              <a:t>O</a:t>
            </a:r>
            <a:r>
              <a:rPr lang="pt-BR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pt-BR" b="0" i="0" dirty="0">
                <a:solidFill>
                  <a:srgbClr val="404040"/>
                </a:solidFill>
                <a:effectLst/>
              </a:rPr>
              <a:t> = 2</a:t>
            </a:r>
            <a:r>
              <a:rPr lang="cs-CZ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b="0" i="0" dirty="0">
                <a:solidFill>
                  <a:srgbClr val="404040"/>
                </a:solidFill>
                <a:effectLst/>
              </a:rPr>
              <a:t>ZnO + 2</a:t>
            </a:r>
            <a:r>
              <a:rPr lang="cs-CZ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b="0" i="0" dirty="0">
                <a:solidFill>
                  <a:srgbClr val="404040"/>
                </a:solidFill>
                <a:effectLst/>
              </a:rPr>
              <a:t>SO</a:t>
            </a:r>
            <a:r>
              <a:rPr lang="pt-BR" b="0" i="0" baseline="-25000" dirty="0">
                <a:solidFill>
                  <a:srgbClr val="404040"/>
                </a:solidFill>
                <a:effectLst/>
              </a:rPr>
              <a:t>2</a:t>
            </a:r>
            <a:endParaRPr lang="cs-CZ" baseline="-25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4F1107C-E5A9-AC33-56BE-D9B57D6F8B1A}"/>
              </a:ext>
            </a:extLst>
          </p:cNvPr>
          <p:cNvSpPr txBox="1"/>
          <p:nvPr/>
        </p:nvSpPr>
        <p:spPr>
          <a:xfrm>
            <a:off x="4571999" y="325281"/>
            <a:ext cx="4428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dirty="0">
                <a:solidFill>
                  <a:srgbClr val="404040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Al + 2</a:t>
            </a:r>
            <a:r>
              <a:rPr lang="cs-CZ" sz="1800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NaOH + 6</a:t>
            </a:r>
            <a:r>
              <a:rPr lang="cs-CZ" sz="1800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H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O = 2</a:t>
            </a:r>
            <a:r>
              <a:rPr lang="cs-CZ" sz="1800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Na[Al(OH)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4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] + 3</a:t>
            </a:r>
            <a:r>
              <a:rPr lang="cs-CZ" sz="1800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H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2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10E21BA-9A15-FF0A-1BDC-EF8C26467755}"/>
              </a:ext>
            </a:extLst>
          </p:cNvPr>
          <p:cNvSpPr txBox="1"/>
          <p:nvPr/>
        </p:nvSpPr>
        <p:spPr>
          <a:xfrm>
            <a:off x="4572000" y="729646"/>
            <a:ext cx="2024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dirty="0">
                <a:solidFill>
                  <a:srgbClr val="404040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H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O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 = O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 + 2</a:t>
            </a:r>
            <a:r>
              <a:rPr lang="cs-CZ" sz="1800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H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O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4F8357D-85A7-DCCE-A9A8-251DC1C27F26}"/>
              </a:ext>
            </a:extLst>
          </p:cNvPr>
          <p:cNvSpPr txBox="1"/>
          <p:nvPr/>
        </p:nvSpPr>
        <p:spPr>
          <a:xfrm>
            <a:off x="4140485" y="1646583"/>
            <a:ext cx="4911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dirty="0">
                <a:solidFill>
                  <a:srgbClr val="404040"/>
                </a:solidFill>
                <a:effectLst/>
              </a:rPr>
              <a:t>Mn</a:t>
            </a:r>
            <a:r>
              <a:rPr lang="cs-CZ" sz="1800" b="0" i="0" baseline="30000" dirty="0">
                <a:solidFill>
                  <a:srgbClr val="404040"/>
                </a:solidFill>
                <a:effectLst/>
              </a:rPr>
              <a:t>V</a:t>
            </a:r>
            <a:r>
              <a:rPr lang="pt-BR" sz="1800" b="0" i="0" baseline="30000" dirty="0">
                <a:solidFill>
                  <a:srgbClr val="404040"/>
                </a:solidFill>
                <a:effectLst/>
              </a:rPr>
              <a:t>II 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+ 5e = Mn</a:t>
            </a:r>
            <a:r>
              <a:rPr lang="pt-BR" sz="1800" b="0" i="0" baseline="30000" dirty="0">
                <a:solidFill>
                  <a:srgbClr val="404040"/>
                </a:solidFill>
                <a:effectLst/>
              </a:rPr>
              <a:t>II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; 2Cl</a:t>
            </a:r>
            <a:r>
              <a:rPr lang="pt-BR" sz="1800" b="0" i="0" baseline="30000" dirty="0">
                <a:solidFill>
                  <a:srgbClr val="404040"/>
                </a:solidFill>
                <a:effectLst/>
              </a:rPr>
              <a:t>-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 = Cl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 + 2e</a:t>
            </a:r>
            <a:endParaRPr lang="cs-CZ" sz="1800" b="0" i="0" dirty="0">
              <a:solidFill>
                <a:srgbClr val="404040"/>
              </a:solidFill>
              <a:effectLst/>
            </a:endParaRPr>
          </a:p>
          <a:p>
            <a:r>
              <a:rPr lang="pt-BR" dirty="0">
                <a:solidFill>
                  <a:srgbClr val="404040"/>
                </a:solidFill>
              </a:rPr>
              <a:t>2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pt-BR" dirty="0">
                <a:solidFill>
                  <a:srgbClr val="404040"/>
                </a:solidFill>
              </a:rPr>
              <a:t>KMnO</a:t>
            </a:r>
            <a:r>
              <a:rPr lang="pt-BR" baseline="-25000" dirty="0">
                <a:solidFill>
                  <a:srgbClr val="404040"/>
                </a:solidFill>
              </a:rPr>
              <a:t>4</a:t>
            </a:r>
            <a:r>
              <a:rPr lang="pt-BR" dirty="0">
                <a:solidFill>
                  <a:srgbClr val="404040"/>
                </a:solidFill>
              </a:rPr>
              <a:t> + 16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pt-BR" dirty="0">
                <a:solidFill>
                  <a:srgbClr val="404040"/>
                </a:solidFill>
              </a:rPr>
              <a:t>HCl = 2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pt-BR" dirty="0">
                <a:solidFill>
                  <a:srgbClr val="404040"/>
                </a:solidFill>
              </a:rPr>
              <a:t>KCl + 2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pt-BR" dirty="0">
                <a:solidFill>
                  <a:srgbClr val="404040"/>
                </a:solidFill>
              </a:rPr>
              <a:t>MnCl</a:t>
            </a:r>
            <a:r>
              <a:rPr lang="pt-BR" baseline="-25000" dirty="0">
                <a:solidFill>
                  <a:srgbClr val="404040"/>
                </a:solidFill>
              </a:rPr>
              <a:t>2</a:t>
            </a:r>
            <a:r>
              <a:rPr lang="pt-BR" dirty="0">
                <a:solidFill>
                  <a:srgbClr val="404040"/>
                </a:solidFill>
              </a:rPr>
              <a:t> + 5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pt-BR" dirty="0">
                <a:solidFill>
                  <a:srgbClr val="404040"/>
                </a:solidFill>
              </a:rPr>
              <a:t>Cl</a:t>
            </a:r>
            <a:r>
              <a:rPr lang="pt-BR" baseline="-25000" dirty="0">
                <a:solidFill>
                  <a:srgbClr val="404040"/>
                </a:solidFill>
              </a:rPr>
              <a:t>2</a:t>
            </a:r>
            <a:r>
              <a:rPr lang="pt-BR" dirty="0">
                <a:solidFill>
                  <a:srgbClr val="404040"/>
                </a:solidFill>
              </a:rPr>
              <a:t> + 8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pt-BR" dirty="0">
                <a:solidFill>
                  <a:srgbClr val="404040"/>
                </a:solidFill>
              </a:rPr>
              <a:t>H</a:t>
            </a:r>
            <a:r>
              <a:rPr lang="pt-BR" baseline="-25000" dirty="0">
                <a:solidFill>
                  <a:srgbClr val="404040"/>
                </a:solidFill>
              </a:rPr>
              <a:t>2</a:t>
            </a:r>
            <a:r>
              <a:rPr lang="pt-BR" dirty="0">
                <a:solidFill>
                  <a:srgbClr val="404040"/>
                </a:solidFill>
              </a:rPr>
              <a:t>O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2DF49AF-49AC-B575-74B0-25C539FBA4F5}"/>
              </a:ext>
            </a:extLst>
          </p:cNvPr>
          <p:cNvSpPr txBox="1"/>
          <p:nvPr/>
        </p:nvSpPr>
        <p:spPr>
          <a:xfrm>
            <a:off x="2345075" y="2976413"/>
            <a:ext cx="6477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dirty="0">
                <a:solidFill>
                  <a:srgbClr val="404040"/>
                </a:solidFill>
                <a:effectLst/>
              </a:rPr>
              <a:t>Zn = Zn</a:t>
            </a:r>
            <a:r>
              <a:rPr lang="pt-BR" sz="1800" b="0" i="0" baseline="30000" dirty="0">
                <a:solidFill>
                  <a:srgbClr val="404040"/>
                </a:solidFill>
                <a:effectLst/>
              </a:rPr>
              <a:t>2+ 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+ 2e; S</a:t>
            </a:r>
            <a:r>
              <a:rPr lang="pt-BR" sz="1800" b="0" i="0" baseline="30000" dirty="0">
                <a:solidFill>
                  <a:srgbClr val="404040"/>
                </a:solidFill>
                <a:effectLst/>
              </a:rPr>
              <a:t>VI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 + 2e = S</a:t>
            </a:r>
            <a:r>
              <a:rPr lang="pt-BR" sz="1800" b="0" i="0" baseline="30000" dirty="0">
                <a:solidFill>
                  <a:srgbClr val="404040"/>
                </a:solidFill>
                <a:effectLst/>
              </a:rPr>
              <a:t>IV</a:t>
            </a:r>
            <a:br>
              <a:rPr lang="pt-BR" sz="1800" dirty="0"/>
            </a:br>
            <a:r>
              <a:rPr lang="pt-BR" sz="1800" b="0" i="0" dirty="0">
                <a:solidFill>
                  <a:srgbClr val="404040"/>
                </a:solidFill>
                <a:effectLst/>
              </a:rPr>
              <a:t>Zn + 2</a:t>
            </a:r>
            <a:r>
              <a:rPr lang="cs-CZ" sz="1800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H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SO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4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 = ZnSO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4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 + SO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 + 2H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O; kadmium bude reagovat stejně.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B1FE8EA-DBA3-F90E-5A7D-B80648FAA47E}"/>
              </a:ext>
            </a:extLst>
          </p:cNvPr>
          <p:cNvSpPr txBox="1"/>
          <p:nvPr/>
        </p:nvSpPr>
        <p:spPr>
          <a:xfrm>
            <a:off x="2491483" y="467481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dirty="0">
                <a:solidFill>
                  <a:srgbClr val="404040"/>
                </a:solidFill>
                <a:effectLst/>
              </a:rPr>
              <a:t>Zn + 2</a:t>
            </a:r>
            <a:r>
              <a:rPr lang="cs-CZ" sz="1800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OH</a:t>
            </a:r>
            <a:r>
              <a:rPr lang="pt-BR" sz="1800" b="0" i="0" baseline="30000" dirty="0">
                <a:solidFill>
                  <a:srgbClr val="404040"/>
                </a:solidFill>
                <a:effectLst/>
              </a:rPr>
              <a:t>-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 + 2</a:t>
            </a:r>
            <a:r>
              <a:rPr lang="cs-CZ" sz="1800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H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O = [Zn(OH)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4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]</a:t>
            </a:r>
            <a:r>
              <a:rPr lang="pt-BR" sz="1800" b="0" i="0" baseline="30000" dirty="0">
                <a:solidFill>
                  <a:srgbClr val="404040"/>
                </a:solidFill>
                <a:effectLst/>
              </a:rPr>
              <a:t>2-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 + H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2</a:t>
            </a:r>
            <a:br>
              <a:rPr lang="pt-BR" sz="1800" dirty="0"/>
            </a:br>
            <a:r>
              <a:rPr lang="pt-BR" sz="1800" b="0" i="0" dirty="0">
                <a:solidFill>
                  <a:srgbClr val="404040"/>
                </a:solidFill>
                <a:effectLst/>
              </a:rPr>
              <a:t>2</a:t>
            </a:r>
            <a:r>
              <a:rPr lang="cs-CZ" sz="1800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Al + 2</a:t>
            </a:r>
            <a:r>
              <a:rPr lang="cs-CZ" sz="1800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OH</a:t>
            </a:r>
            <a:r>
              <a:rPr lang="pt-BR" sz="1800" b="0" i="0" baseline="30000" dirty="0">
                <a:solidFill>
                  <a:srgbClr val="404040"/>
                </a:solidFill>
                <a:effectLst/>
              </a:rPr>
              <a:t>-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 + 6</a:t>
            </a:r>
            <a:r>
              <a:rPr lang="cs-CZ" sz="1800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H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2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O = 2</a:t>
            </a:r>
            <a:r>
              <a:rPr lang="cs-CZ" sz="1800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[Al(OH)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4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]</a:t>
            </a:r>
            <a:r>
              <a:rPr lang="pt-BR" sz="1800" b="0" i="0" baseline="30000" dirty="0">
                <a:solidFill>
                  <a:srgbClr val="404040"/>
                </a:solidFill>
                <a:effectLst/>
              </a:rPr>
              <a:t>-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 + 3</a:t>
            </a:r>
            <a:r>
              <a:rPr lang="cs-CZ" sz="1800" b="0" i="0" dirty="0">
                <a:solidFill>
                  <a:srgbClr val="404040"/>
                </a:solidFill>
                <a:effectLst/>
              </a:rPr>
              <a:t> </a:t>
            </a:r>
            <a:r>
              <a:rPr lang="pt-BR" sz="1800" b="0" i="0" dirty="0">
                <a:solidFill>
                  <a:srgbClr val="404040"/>
                </a:solidFill>
                <a:effectLst/>
              </a:rPr>
              <a:t>H</a:t>
            </a:r>
            <a:r>
              <a:rPr lang="pt-BR" sz="1800" b="0" i="0" baseline="-25000" dirty="0">
                <a:solidFill>
                  <a:srgbClr val="404040"/>
                </a:solidFill>
                <a:effectLst/>
              </a:rPr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5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A8AA3BBF-904E-48E8-ACC1-F00BE3412EF0}"/>
              </a:ext>
            </a:extLst>
          </p:cNvPr>
          <p:cNvSpPr txBox="1"/>
          <p:nvPr/>
        </p:nvSpPr>
        <p:spPr>
          <a:xfrm>
            <a:off x="105309" y="180805"/>
            <a:ext cx="8933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000" b="0" i="0" dirty="0">
                <a:solidFill>
                  <a:srgbClr val="4F4F4F"/>
                </a:solidFill>
                <a:effectLst/>
              </a:rPr>
              <a:t>Z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j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ist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ě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te stechiometrické koeficienty v t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ét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o rovnici:</a:t>
            </a:r>
          </a:p>
          <a:p>
            <a:pPr algn="l"/>
            <a:r>
              <a:rPr lang="cs-CZ" sz="2000" b="0" i="0" dirty="0">
                <a:solidFill>
                  <a:srgbClr val="4F4F4F"/>
                </a:solidFill>
                <a:effectLst/>
              </a:rPr>
              <a:t>						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K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SO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 + Cr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O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 + H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SO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 + H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O → KCr(SO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)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 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•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12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H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310F8BD-3E3D-46D5-BC6D-A5F982FECE6F}"/>
              </a:ext>
            </a:extLst>
          </p:cNvPr>
          <p:cNvSpPr txBox="1"/>
          <p:nvPr/>
        </p:nvSpPr>
        <p:spPr>
          <a:xfrm>
            <a:off x="128425" y="998717"/>
            <a:ext cx="89333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Oxidační čísla všech atomů se nemění, rovnice není redoxní. </a:t>
            </a:r>
          </a:p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Nejprve vyhledáme molekulu, v jejímž vzorci jsou nejvyšší hodnoty stechiometrických indexů (tj. obsahuje největší počet atomů). V tomto případě je to </a:t>
            </a:r>
            <a:r>
              <a:rPr lang="cs-CZ" b="0" i="0" dirty="0" err="1">
                <a:solidFill>
                  <a:srgbClr val="4F4F4F"/>
                </a:solidFill>
                <a:effectLst/>
              </a:rPr>
              <a:t>KCr</a:t>
            </a:r>
            <a:r>
              <a:rPr lang="cs-CZ" b="0" i="0" dirty="0">
                <a:solidFill>
                  <a:srgbClr val="4F4F4F"/>
                </a:solidFill>
                <a:effectLst/>
              </a:rPr>
              <a:t>(SO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)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 • 12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O. Předpokládejme, že jeho stechiometrický koeficient má hodnotu 1. Na pravé straně rovnice tak bude jeden atom K. Na její levé straně jsou však v reaktantu K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 vázané 2 atomy K. Podobná situace je i u atomů </a:t>
            </a:r>
            <a:r>
              <a:rPr lang="cs-CZ" b="0" i="0" dirty="0" err="1">
                <a:solidFill>
                  <a:srgbClr val="4F4F4F"/>
                </a:solidFill>
                <a:effectLst/>
              </a:rPr>
              <a:t>Cr</a:t>
            </a:r>
            <a:r>
              <a:rPr lang="cs-CZ" b="0" i="0" dirty="0">
                <a:solidFill>
                  <a:srgbClr val="4F4F4F"/>
                </a:solidFill>
                <a:effectLst/>
              </a:rPr>
              <a:t>. Proto musíme svůj předpoklad změnit – předpokládejme nyní, že stechiometrický koeficient produktu bude 2. Potom na levé straně rovnice budou 2 atomy K a 2 atomy </a:t>
            </a:r>
            <a:r>
              <a:rPr lang="cs-CZ" b="0" i="0" dirty="0" err="1">
                <a:solidFill>
                  <a:srgbClr val="4F4F4F"/>
                </a:solidFill>
                <a:effectLst/>
              </a:rPr>
              <a:t>Cr</a:t>
            </a:r>
            <a:r>
              <a:rPr lang="cs-CZ" b="0" i="0" dirty="0">
                <a:solidFill>
                  <a:srgbClr val="4F4F4F"/>
                </a:solidFill>
                <a:effectLst/>
              </a:rPr>
              <a:t>, takže K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a Cr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budou mít koeficient 1 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6582897-5FCD-4A6A-93DA-370712EF6750}"/>
              </a:ext>
            </a:extLst>
          </p:cNvPr>
          <p:cNvSpPr txBox="1"/>
          <p:nvPr/>
        </p:nvSpPr>
        <p:spPr>
          <a:xfrm>
            <a:off x="179794" y="3735626"/>
            <a:ext cx="87844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Na pravé straně jsou 4 atomy S (resp. 4 anionty 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baseline="30000" dirty="0">
                <a:solidFill>
                  <a:srgbClr val="4F4F4F"/>
                </a:solidFill>
                <a:effectLst/>
              </a:rPr>
              <a:t>2–</a:t>
            </a:r>
            <a:r>
              <a:rPr lang="cs-CZ" b="0" i="0" dirty="0">
                <a:solidFill>
                  <a:srgbClr val="4F4F4F"/>
                </a:solidFill>
                <a:effectLst/>
              </a:rPr>
              <a:t>), na levé straně obsahují S dva reaktanty: K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a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. Jelikož je již před K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koeficient 1 a tato látka obsahuje jeden atom S, před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 dáme koeficient 3: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242807B-4EF8-4CA2-9119-6CE0B9A5ADA1}"/>
              </a:ext>
            </a:extLst>
          </p:cNvPr>
          <p:cNvSpPr txBox="1"/>
          <p:nvPr/>
        </p:nvSpPr>
        <p:spPr>
          <a:xfrm>
            <a:off x="1715781" y="3366294"/>
            <a:ext cx="6601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SO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Cr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SO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 → 2 </a:t>
            </a:r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KCr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(SO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)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• 12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5CC3F12-CDAA-4BF3-99F0-61B7D5045ABC}"/>
              </a:ext>
            </a:extLst>
          </p:cNvPr>
          <p:cNvSpPr txBox="1"/>
          <p:nvPr/>
        </p:nvSpPr>
        <p:spPr>
          <a:xfrm>
            <a:off x="1715781" y="4718209"/>
            <a:ext cx="6950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SO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Cr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+ 3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SO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 → 2 </a:t>
            </a:r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KCr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(SO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)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• 12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400B036-29AB-4AFA-B82B-897BD96A9FBE}"/>
              </a:ext>
            </a:extLst>
          </p:cNvPr>
          <p:cNvSpPr txBox="1"/>
          <p:nvPr/>
        </p:nvSpPr>
        <p:spPr>
          <a:xfrm>
            <a:off x="154108" y="5120619"/>
            <a:ext cx="88820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Zůstal jediný reaktant –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O. Na pravé straně je 2 • 12 • 2 = 48 atomů H. Na levé straně obsahují H dva reaktanty –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a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O. Jelikož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už má již koeficient přidělený, z rozdílu mezi požadovaným počtem atomů H a počtem atomů H vázaných v 3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SO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(6) lze zjistit, kolik atomů H musí přinášet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O: 48 – 6 = 42. Tolik atomů H obsahuje 21 molekul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O, proto před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 dáme koeficient 21.</a:t>
            </a:r>
          </a:p>
        </p:txBody>
      </p:sp>
    </p:spTree>
    <p:extLst>
      <p:ext uri="{BB962C8B-B14F-4D97-AF65-F5344CB8AC3E}">
        <p14:creationId xmlns:p14="http://schemas.microsoft.com/office/powerpoint/2010/main" val="99434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A47814C-5A14-4A9E-9E39-0058FDCD60D3}"/>
              </a:ext>
            </a:extLst>
          </p:cNvPr>
          <p:cNvSpPr txBox="1"/>
          <p:nvPr/>
        </p:nvSpPr>
        <p:spPr>
          <a:xfrm>
            <a:off x="205483" y="713988"/>
            <a:ext cx="8733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dirty="0">
                <a:solidFill>
                  <a:srgbClr val="4F4F4F"/>
                </a:solidFill>
                <a:effectLst/>
              </a:rPr>
              <a:t>Správnost stechiometrických koeficientů ověříme spočítáním atomů O na obou stranách rovnice (40 = 40). Jelikož získané stechiometrické koeficienty (1, 1, 3, 21 = 2) už kromě čísla 1 nemají žádného společného dělitele, vyčíslování rovnice je ukončeno.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DB3ADA7-656A-480C-8565-5EA792C8EE28}"/>
              </a:ext>
            </a:extLst>
          </p:cNvPr>
          <p:cNvSpPr txBox="1"/>
          <p:nvPr/>
        </p:nvSpPr>
        <p:spPr>
          <a:xfrm>
            <a:off x="1440949" y="262462"/>
            <a:ext cx="6447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SO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Cr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+ 3 H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SO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+ 21 H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 → 2 </a:t>
            </a:r>
            <a:r>
              <a:rPr lang="cs-CZ" b="1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KCr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(SO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)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 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• 12 H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34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923C08D-B571-4577-9F52-C54AA6D2A2C8}"/>
              </a:ext>
            </a:extLst>
          </p:cNvPr>
          <p:cNvSpPr txBox="1"/>
          <p:nvPr/>
        </p:nvSpPr>
        <p:spPr>
          <a:xfrm>
            <a:off x="177230" y="163885"/>
            <a:ext cx="8768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0" i="0" dirty="0" err="1">
                <a:solidFill>
                  <a:srgbClr val="4F4F4F"/>
                </a:solidFill>
                <a:effectLst/>
              </a:rPr>
              <a:t>Urče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te stechiometrické koeficienty rovnic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e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:</a:t>
            </a:r>
          </a:p>
          <a:p>
            <a:pPr algn="ctr"/>
            <a:r>
              <a:rPr lang="pt-BR" sz="2000" b="0" i="0" dirty="0">
                <a:solidFill>
                  <a:srgbClr val="4F4F4F"/>
                </a:solidFill>
                <a:effectLst/>
              </a:rPr>
              <a:t>V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O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5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 + HF + KOH + H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O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 + → K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[V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O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(O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)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F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]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•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HF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•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H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O + H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7549125-E6E6-445F-A0E1-E1230E93B73B}"/>
              </a:ext>
            </a:extLst>
          </p:cNvPr>
          <p:cNvSpPr txBox="1"/>
          <p:nvPr/>
        </p:nvSpPr>
        <p:spPr>
          <a:xfrm>
            <a:off x="154110" y="971948"/>
            <a:ext cx="885632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Oxidační čísla všech atomů se nemění, rovnice není redoxní. </a:t>
            </a:r>
          </a:p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Nejprve vyhledáme molekulu, v jejímž vzorci jsou nejvyšší hodnoty stechiometrických indexů (tj. obsahuje největší počet atomů). V tomto případě je to K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</a:rPr>
              <a:t>[V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(O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)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</a:rPr>
              <a:t>F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</a:rPr>
              <a:t>] • HF • 2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O. Předpokládejme, že její stechiometrický koeficient je 1. Vzhledem k této skutečnosti přiřadíme stechiometrické koeficienty i reaktantům. V produktu jsou 2 atomy V, proto před V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5</a:t>
            </a:r>
            <a:r>
              <a:rPr lang="cs-CZ" b="0" i="0" dirty="0">
                <a:solidFill>
                  <a:srgbClr val="4F4F4F"/>
                </a:solidFill>
                <a:effectLst/>
              </a:rPr>
              <a:t> nebude žádný koeficient (t. j. bude tam koeficient 1). Zároveň máme na pravé straně 3 atomy K a 4 atomy F, proto bude před KOH koeficient 3 a před HF koeficient 4: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6352CB5-4AFB-4256-AF79-4F75C5A848A5}"/>
              </a:ext>
            </a:extLst>
          </p:cNvPr>
          <p:cNvSpPr txBox="1"/>
          <p:nvPr/>
        </p:nvSpPr>
        <p:spPr>
          <a:xfrm>
            <a:off x="197777" y="3598846"/>
            <a:ext cx="8748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Na pravé straně jsou 3 </a:t>
            </a:r>
            <a:r>
              <a:rPr lang="cs-CZ" b="0" i="0" dirty="0" err="1">
                <a:solidFill>
                  <a:srgbClr val="4F4F4F"/>
                </a:solidFill>
                <a:effectLst/>
              </a:rPr>
              <a:t>peroxidoligandy</a:t>
            </a:r>
            <a:r>
              <a:rPr lang="cs-CZ" b="0" i="0" dirty="0">
                <a:solidFill>
                  <a:srgbClr val="4F4F4F"/>
                </a:solidFill>
                <a:effectLst/>
              </a:rPr>
              <a:t> (t. j. (O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)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</a:rPr>
              <a:t>), proto bude před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 koeficient 3.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2B252AD-9ACF-4797-A0FC-36B146A9DA3E}"/>
              </a:ext>
            </a:extLst>
          </p:cNvPr>
          <p:cNvSpPr txBox="1"/>
          <p:nvPr/>
        </p:nvSpPr>
        <p:spPr>
          <a:xfrm>
            <a:off x="698643" y="3127322"/>
            <a:ext cx="7492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V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5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+ 4 HF + 3 KOH +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→ K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[V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(O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)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F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] • HF • 2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 +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929CA5F-5F9F-466B-B168-DDC34CF46994}"/>
              </a:ext>
            </a:extLst>
          </p:cNvPr>
          <p:cNvSpPr txBox="1"/>
          <p:nvPr/>
        </p:nvSpPr>
        <p:spPr>
          <a:xfrm>
            <a:off x="208050" y="4491151"/>
            <a:ext cx="8748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Stechiometrický koeficient pro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 získáme spočtením atomů H v reaktantech (4 + 3 + 6 = 13) a od získaného součtu odečteme počet atomů H v prvním produktu (5). Výsledek (13 – 5 = 8) představuje počet atomů H vázaných v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 . Před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 tedy bude koeficient 4.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77A97FB-CACF-49A6-94B5-081A7D0BBD24}"/>
              </a:ext>
            </a:extLst>
          </p:cNvPr>
          <p:cNvSpPr txBox="1"/>
          <p:nvPr/>
        </p:nvSpPr>
        <p:spPr>
          <a:xfrm>
            <a:off x="698644" y="4121819"/>
            <a:ext cx="7492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V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5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+ 4 HF + 3 KOH + 3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→ K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[V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(O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)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F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] • HF • 2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 + H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E8089A7-4429-465A-A008-F48E68EA9287}"/>
              </a:ext>
            </a:extLst>
          </p:cNvPr>
          <p:cNvSpPr txBox="1"/>
          <p:nvPr/>
        </p:nvSpPr>
        <p:spPr>
          <a:xfrm>
            <a:off x="367300" y="5453281"/>
            <a:ext cx="8517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V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5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+ 4 HF + 3 KOH + 3 H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→ K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[V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(O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)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F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] • HF • 2 H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 + 4 H</a:t>
            </a:r>
            <a:r>
              <a:rPr lang="cs-CZ" b="1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372394B-6D5A-4A0D-9A59-CD89D9D7AC66}"/>
              </a:ext>
            </a:extLst>
          </p:cNvPr>
          <p:cNvSpPr txBox="1"/>
          <p:nvPr/>
        </p:nvSpPr>
        <p:spPr>
          <a:xfrm>
            <a:off x="87328" y="5861413"/>
            <a:ext cx="8989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dirty="0">
                <a:solidFill>
                  <a:srgbClr val="4F4F4F"/>
                </a:solidFill>
                <a:effectLst/>
              </a:rPr>
              <a:t>Správnost stechiometrických koeficientů ověříme spočítáním atomů O na obou stranách rovnice (14 = 14). Jelikož získané stechiometrické koeficienty (1, 4, 3, 3 = 1, 4) už nemají kromě čísla 1 žádného společného dělitele, vyčíslovaní rovnice je ukončeno.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27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CD5F896-210C-4579-AA22-4CF9DC4BBD9A}"/>
              </a:ext>
            </a:extLst>
          </p:cNvPr>
          <p:cNvSpPr txBox="1"/>
          <p:nvPr/>
        </p:nvSpPr>
        <p:spPr>
          <a:xfrm>
            <a:off x="200345" y="328301"/>
            <a:ext cx="88100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0" i="0" dirty="0" err="1">
                <a:solidFill>
                  <a:srgbClr val="4F4F4F"/>
                </a:solidFill>
                <a:effectLst/>
              </a:rPr>
              <a:t>Urče</a:t>
            </a:r>
            <a:r>
              <a:rPr lang="it-IT" sz="2000" b="0" i="0" dirty="0">
                <a:solidFill>
                  <a:srgbClr val="4F4F4F"/>
                </a:solidFill>
                <a:effectLst/>
              </a:rPr>
              <a:t>te stechiometrické koeficienty v rovnici:</a:t>
            </a:r>
          </a:p>
          <a:p>
            <a:pPr algn="ctr"/>
            <a:r>
              <a:rPr lang="cs-CZ" sz="2000" b="0" i="0" dirty="0">
                <a:solidFill>
                  <a:srgbClr val="4F4F4F"/>
                </a:solidFill>
                <a:effectLst/>
              </a:rPr>
              <a:t>						</a:t>
            </a:r>
            <a:r>
              <a:rPr lang="it-IT" sz="2000" b="0" i="0" dirty="0">
                <a:solidFill>
                  <a:srgbClr val="4F4F4F"/>
                </a:solidFill>
                <a:effectLst/>
              </a:rPr>
              <a:t>H</a:t>
            </a:r>
            <a:r>
              <a:rPr lang="it-IT" sz="20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it-IT" sz="2000" b="0" i="0" dirty="0">
                <a:solidFill>
                  <a:srgbClr val="4F4F4F"/>
                </a:solidFill>
                <a:effectLst/>
              </a:rPr>
              <a:t>PO</a:t>
            </a:r>
            <a:r>
              <a:rPr lang="it-IT" sz="20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it-IT" sz="2000" b="0" i="0" dirty="0">
                <a:solidFill>
                  <a:srgbClr val="4F4F4F"/>
                </a:solidFill>
                <a:effectLst/>
              </a:rPr>
              <a:t> + CaCO</a:t>
            </a:r>
            <a:r>
              <a:rPr lang="it-IT" sz="20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it-IT" sz="2000" b="0" i="0" dirty="0">
                <a:solidFill>
                  <a:srgbClr val="4F4F4F"/>
                </a:solidFill>
                <a:effectLst/>
              </a:rPr>
              <a:t> → Ca</a:t>
            </a:r>
            <a:r>
              <a:rPr lang="it-IT" sz="2000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it-IT" sz="2000" b="0" i="0" dirty="0">
                <a:solidFill>
                  <a:srgbClr val="4F4F4F"/>
                </a:solidFill>
                <a:effectLst/>
              </a:rPr>
              <a:t>(PO</a:t>
            </a:r>
            <a:r>
              <a:rPr lang="it-IT" sz="2000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it-IT" sz="2000" b="0" i="0" dirty="0">
                <a:solidFill>
                  <a:srgbClr val="4F4F4F"/>
                </a:solidFill>
                <a:effectLst/>
              </a:rPr>
              <a:t>)</a:t>
            </a:r>
            <a:r>
              <a:rPr lang="it-IT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it-IT" sz="2000" b="0" i="0" dirty="0">
                <a:solidFill>
                  <a:srgbClr val="4F4F4F"/>
                </a:solidFill>
                <a:effectLst/>
              </a:rPr>
              <a:t> + CO</a:t>
            </a:r>
            <a:r>
              <a:rPr lang="it-IT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it-IT" sz="2000" b="0" i="0" dirty="0">
                <a:solidFill>
                  <a:srgbClr val="4F4F4F"/>
                </a:solidFill>
                <a:effectLst/>
              </a:rPr>
              <a:t> + H</a:t>
            </a:r>
            <a:r>
              <a:rPr lang="it-IT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it-IT" sz="2000" b="0" i="0" dirty="0">
                <a:solidFill>
                  <a:srgbClr val="4F4F4F"/>
                </a:solidFill>
                <a:effectLst/>
              </a:rPr>
              <a:t>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61E1786-64F7-4491-B8D7-6BE6F8B46152}"/>
              </a:ext>
            </a:extLst>
          </p:cNvPr>
          <p:cNvSpPr txBox="1"/>
          <p:nvPr/>
        </p:nvSpPr>
        <p:spPr>
          <a:xfrm>
            <a:off x="128426" y="1167624"/>
            <a:ext cx="88820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Oxidační čísla všech atomů se nemění, rovnice není redoxní. </a:t>
            </a:r>
          </a:p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Nejprve vyhledáme molekulu, v jejímž vzorci jsou nejvyšší hodnoty stechiometrických indexů (tj. obsahuje největší počet atomů). V tomto případě to je Ca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</a:rPr>
              <a:t>(PO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)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 (jeden z produktů). Předpokládejme, že její stechiometrický koeficient má hodnotu 1 a vzhledem k této skutečnosti přiřadíme stechiometrické koeficienty i reaktantům. Na pravé straně rovnice máme </a:t>
            </a:r>
            <a:r>
              <a:rPr lang="cs-CZ" dirty="0">
                <a:solidFill>
                  <a:srgbClr val="4F4F4F"/>
                </a:solidFill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</a:rPr>
              <a:t> atomy Ca a 2 atomy P, proto před CaCO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</a:rPr>
              <a:t> dáme koeficient 3 a před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</a:rPr>
              <a:t>PO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 koeficient 2: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BF4B734-D140-42CF-A659-EA0A78C0B71D}"/>
              </a:ext>
            </a:extLst>
          </p:cNvPr>
          <p:cNvSpPr txBox="1"/>
          <p:nvPr/>
        </p:nvSpPr>
        <p:spPr>
          <a:xfrm>
            <a:off x="200345" y="3313417"/>
            <a:ext cx="88100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Zbývajícím produktům dáme stechiometrické koeficienty na základě počtu atomů C (pro CO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) a vodíku (pro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O). Na levé straně jsou 3 atomy C, proto na pravé straně bude před CO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 koeficient 3. Na levé straně rovnice je 6 atomů H, proto před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 dáme koeficient 3. Správnost koeficientů ověříme spočtením atomů O na obou stranách rovnice (17 = 17). Jelikož získané stechiometrické koeficienty (2, 3 = 1, 3, 3) nemají kromě čísla 1 žádného společného dělitele, vyčíslování chemické rovnice je ukončeno.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08094D3-BF9C-4CE0-908B-1BAA684D077D}"/>
              </a:ext>
            </a:extLst>
          </p:cNvPr>
          <p:cNvSpPr txBox="1"/>
          <p:nvPr/>
        </p:nvSpPr>
        <p:spPr>
          <a:xfrm>
            <a:off x="2319390" y="29219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</a:rPr>
              <a:t>2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</a:rPr>
              <a:t>PO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+ 3 CaCO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→ Ca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</a:rPr>
              <a:t>(PO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0" i="0" dirty="0">
                <a:solidFill>
                  <a:srgbClr val="4F4F4F"/>
                </a:solidFill>
                <a:effectLst/>
              </a:rPr>
              <a:t>)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CO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+ H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O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B86864D-C341-4B49-A01D-CB0810B3A9AF}"/>
              </a:ext>
            </a:extLst>
          </p:cNvPr>
          <p:cNvSpPr txBox="1"/>
          <p:nvPr/>
        </p:nvSpPr>
        <p:spPr>
          <a:xfrm>
            <a:off x="2499187" y="5089878"/>
            <a:ext cx="5111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4F4F4F"/>
                </a:solidFill>
                <a:effectLst/>
              </a:rPr>
              <a:t>2 H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1" i="0" dirty="0">
                <a:solidFill>
                  <a:srgbClr val="4F4F4F"/>
                </a:solidFill>
                <a:effectLst/>
              </a:rPr>
              <a:t>PO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1" i="0" dirty="0">
                <a:solidFill>
                  <a:srgbClr val="4F4F4F"/>
                </a:solidFill>
                <a:effectLst/>
              </a:rPr>
              <a:t> + 3 CaCO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1" i="0" dirty="0">
                <a:solidFill>
                  <a:srgbClr val="4F4F4F"/>
                </a:solidFill>
                <a:effectLst/>
              </a:rPr>
              <a:t> → Ca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3</a:t>
            </a:r>
            <a:r>
              <a:rPr lang="cs-CZ" b="1" i="0" dirty="0">
                <a:solidFill>
                  <a:srgbClr val="4F4F4F"/>
                </a:solidFill>
                <a:effectLst/>
              </a:rPr>
              <a:t>(PO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4</a:t>
            </a:r>
            <a:r>
              <a:rPr lang="cs-CZ" b="1" i="0" dirty="0">
                <a:solidFill>
                  <a:srgbClr val="4F4F4F"/>
                </a:solidFill>
                <a:effectLst/>
              </a:rPr>
              <a:t>)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</a:rPr>
              <a:t> + 3 CO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</a:rPr>
              <a:t> + 3 H</a:t>
            </a:r>
            <a:r>
              <a:rPr lang="cs-CZ" b="1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1" i="0" dirty="0">
                <a:solidFill>
                  <a:srgbClr val="4F4F4F"/>
                </a:solidFill>
                <a:effectLst/>
              </a:rPr>
              <a:t>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271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87AE2F64-9C8F-46A9-8323-8E085B994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3" y="347021"/>
            <a:ext cx="4490888" cy="2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D7395F3-8FC4-47C2-A52D-3FC8B7009816}"/>
              </a:ext>
            </a:extLst>
          </p:cNvPr>
          <p:cNvSpPr txBox="1"/>
          <p:nvPr/>
        </p:nvSpPr>
        <p:spPr>
          <a:xfrm>
            <a:off x="6130246" y="2813893"/>
            <a:ext cx="1751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i) 1,1,1,1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81065430-9B5D-4341-9DD6-729AC3539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23" y="3624111"/>
            <a:ext cx="5599414" cy="268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900FD0F-ACD6-4CB8-954E-ED7D2E321A32}"/>
              </a:ext>
            </a:extLst>
          </p:cNvPr>
          <p:cNvSpPr txBox="1"/>
          <p:nvPr/>
        </p:nvSpPr>
        <p:spPr>
          <a:xfrm>
            <a:off x="6173911" y="5971404"/>
            <a:ext cx="1381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h) 1,3,1,3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8E2D6A9-DB9A-D053-6178-95135DAC6DCD}"/>
              </a:ext>
            </a:extLst>
          </p:cNvPr>
          <p:cNvSpPr txBox="1"/>
          <p:nvPr/>
        </p:nvSpPr>
        <p:spPr>
          <a:xfrm>
            <a:off x="6109698" y="373985"/>
            <a:ext cx="1566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a) 1,1,1,1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0F7A79D-A9DE-2402-56C7-0BD71DD34B73}"/>
              </a:ext>
            </a:extLst>
          </p:cNvPr>
          <p:cNvSpPr txBox="1"/>
          <p:nvPr/>
        </p:nvSpPr>
        <p:spPr>
          <a:xfrm>
            <a:off x="6109698" y="661125"/>
            <a:ext cx="1412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b) 1,3,2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6B43C79-F484-1B73-8DF9-7064B555FA47}"/>
              </a:ext>
            </a:extLst>
          </p:cNvPr>
          <p:cNvSpPr txBox="1"/>
          <p:nvPr/>
        </p:nvSpPr>
        <p:spPr>
          <a:xfrm>
            <a:off x="6090862" y="917443"/>
            <a:ext cx="1289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c) 2,3,1,6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C922FDA-82E5-B7D3-1E51-A96F3A9C8FFC}"/>
              </a:ext>
            </a:extLst>
          </p:cNvPr>
          <p:cNvSpPr txBox="1"/>
          <p:nvPr/>
        </p:nvSpPr>
        <p:spPr>
          <a:xfrm>
            <a:off x="6090862" y="1204583"/>
            <a:ext cx="1176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d) 1,6,2,3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FB529E2-2EE4-FFBC-D995-A3F7B6B81439}"/>
              </a:ext>
            </a:extLst>
          </p:cNvPr>
          <p:cNvSpPr txBox="1"/>
          <p:nvPr/>
        </p:nvSpPr>
        <p:spPr>
          <a:xfrm>
            <a:off x="6090862" y="1478880"/>
            <a:ext cx="1268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e) 2,1,1,1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E92C9B1-08D1-CFCF-AC23-9205FD2E044C}"/>
              </a:ext>
            </a:extLst>
          </p:cNvPr>
          <p:cNvSpPr txBox="1"/>
          <p:nvPr/>
        </p:nvSpPr>
        <p:spPr>
          <a:xfrm>
            <a:off x="6109698" y="1790942"/>
            <a:ext cx="1320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f) 1,2,1,2,2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165793E-2C09-EB18-441B-27B51417585E}"/>
              </a:ext>
            </a:extLst>
          </p:cNvPr>
          <p:cNvSpPr txBox="1"/>
          <p:nvPr/>
        </p:nvSpPr>
        <p:spPr>
          <a:xfrm>
            <a:off x="6130246" y="2108217"/>
            <a:ext cx="1299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g) 1,1,1,1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B70CF86-4D71-4705-C1B8-6798C053131F}"/>
              </a:ext>
            </a:extLst>
          </p:cNvPr>
          <p:cNvSpPr txBox="1"/>
          <p:nvPr/>
        </p:nvSpPr>
        <p:spPr>
          <a:xfrm>
            <a:off x="6130246" y="2446384"/>
            <a:ext cx="1361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h) 1,1,1,1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50BB944-9930-E36E-7BFF-D5B6C62A1B89}"/>
              </a:ext>
            </a:extLst>
          </p:cNvPr>
          <p:cNvSpPr txBox="1"/>
          <p:nvPr/>
        </p:nvSpPr>
        <p:spPr>
          <a:xfrm>
            <a:off x="6153363" y="3631648"/>
            <a:ext cx="1369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a) 4,1,4,2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6D5FF25-26CC-496E-B5A8-DD773F2F78D9}"/>
              </a:ext>
            </a:extLst>
          </p:cNvPr>
          <p:cNvSpPr txBox="1"/>
          <p:nvPr/>
        </p:nvSpPr>
        <p:spPr>
          <a:xfrm>
            <a:off x="6151221" y="3967919"/>
            <a:ext cx="1112177" cy="377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b) 1,3,2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64375C7-73A1-43A3-74C3-25EEE1A01637}"/>
              </a:ext>
            </a:extLst>
          </p:cNvPr>
          <p:cNvSpPr txBox="1"/>
          <p:nvPr/>
        </p:nvSpPr>
        <p:spPr>
          <a:xfrm>
            <a:off x="6163637" y="4260798"/>
            <a:ext cx="1225193" cy="377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c) 1,6,2,3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61581C4-E7EE-7DC6-EE84-F7764B022F62}"/>
              </a:ext>
            </a:extLst>
          </p:cNvPr>
          <p:cNvSpPr txBox="1"/>
          <p:nvPr/>
        </p:nvSpPr>
        <p:spPr>
          <a:xfrm>
            <a:off x="6151221" y="4597328"/>
            <a:ext cx="1132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d) 1,1,1,1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742A932-CA0E-4F30-D004-25AF97D99C97}"/>
              </a:ext>
            </a:extLst>
          </p:cNvPr>
          <p:cNvSpPr txBox="1"/>
          <p:nvPr/>
        </p:nvSpPr>
        <p:spPr>
          <a:xfrm>
            <a:off x="6162352" y="4931435"/>
            <a:ext cx="1214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e) 1,4,1,2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2D4B512-54E7-E55C-6ACF-E8DC951483DB}"/>
              </a:ext>
            </a:extLst>
          </p:cNvPr>
          <p:cNvSpPr txBox="1"/>
          <p:nvPr/>
        </p:nvSpPr>
        <p:spPr>
          <a:xfrm>
            <a:off x="6173911" y="5251330"/>
            <a:ext cx="1327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f) 2,1,1,1,1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EEAF63A-D5FA-D905-0836-B8D4969ED1BF}"/>
              </a:ext>
            </a:extLst>
          </p:cNvPr>
          <p:cNvSpPr txBox="1"/>
          <p:nvPr/>
        </p:nvSpPr>
        <p:spPr>
          <a:xfrm>
            <a:off x="6151221" y="5594195"/>
            <a:ext cx="1214919" cy="377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g) 1,2,2,1</a:t>
            </a:r>
          </a:p>
        </p:txBody>
      </p:sp>
    </p:spTree>
    <p:extLst>
      <p:ext uri="{BB962C8B-B14F-4D97-AF65-F5344CB8AC3E}">
        <p14:creationId xmlns:p14="http://schemas.microsoft.com/office/powerpoint/2010/main" val="2775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4" grpId="0"/>
      <p:bldP spid="7" grpId="0"/>
      <p:bldP spid="10" grpId="0"/>
      <p:bldP spid="12" grpId="0"/>
      <p:bldP spid="14" grpId="0"/>
      <p:bldP spid="16" grpId="0"/>
      <p:bldP spid="18" grpId="0"/>
      <p:bldP spid="20" grpId="0"/>
      <p:bldP spid="23" grpId="0"/>
      <p:bldP spid="25" grpId="0"/>
      <p:bldP spid="27" grpId="0"/>
      <p:bldP spid="29" grpId="0"/>
      <p:bldP spid="31" grpId="0"/>
      <p:bldP spid="33" grpId="0"/>
      <p:bldP spid="35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1769</TotalTime>
  <Words>7009</Words>
  <Application>Microsoft Office PowerPoint</Application>
  <PresentationFormat>Předvádění na obrazovce (4:3)</PresentationFormat>
  <Paragraphs>475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8" baseType="lpstr">
      <vt:lpstr>Arial</vt:lpstr>
      <vt:lpstr>Calibri</vt:lpstr>
      <vt:lpstr>Calibri Light</vt:lpstr>
      <vt:lpstr>freight-sans-pro</vt:lpstr>
      <vt:lpstr>inherit</vt:lpstr>
      <vt:lpstr>Josefin Sans</vt:lpstr>
      <vt:lpstr>Open Sans</vt:lpstr>
      <vt:lpstr>Segoe UI</vt:lpstr>
      <vt:lpstr>Motiv Office</vt:lpstr>
      <vt:lpstr>Vyčíslování chemických rovnic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Oxidační číslo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Iontové 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Lubomír Prokeš</dc:creator>
  <cp:lastModifiedBy>Lubomir Prokes</cp:lastModifiedBy>
  <cp:revision>107</cp:revision>
  <cp:lastPrinted>2021-03-29T18:57:10Z</cp:lastPrinted>
  <dcterms:created xsi:type="dcterms:W3CDTF">2021-03-07T11:25:22Z</dcterms:created>
  <dcterms:modified xsi:type="dcterms:W3CDTF">2023-03-13T16:25:14Z</dcterms:modified>
</cp:coreProperties>
</file>