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57" r:id="rId5"/>
    <p:sldId id="261" r:id="rId6"/>
    <p:sldId id="258" r:id="rId7"/>
    <p:sldId id="259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B80-56D7-41B0-97E6-0D25B0C44F36}" type="datetimeFigureOut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725F-3A03-41FF-A95E-72DCB7CA7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971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B80-56D7-41B0-97E6-0D25B0C44F36}" type="datetimeFigureOut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725F-3A03-41FF-A95E-72DCB7CA7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53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B80-56D7-41B0-97E6-0D25B0C44F36}" type="datetimeFigureOut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725F-3A03-41FF-A95E-72DCB7CA7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4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B80-56D7-41B0-97E6-0D25B0C44F36}" type="datetimeFigureOut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725F-3A03-41FF-A95E-72DCB7CA7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87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B80-56D7-41B0-97E6-0D25B0C44F36}" type="datetimeFigureOut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725F-3A03-41FF-A95E-72DCB7CA7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453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B80-56D7-41B0-97E6-0D25B0C44F36}" type="datetimeFigureOut">
              <a:rPr lang="cs-CZ" smtClean="0"/>
              <a:t>20.02.2021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725F-3A03-41FF-A95E-72DCB7CA7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0435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B80-56D7-41B0-97E6-0D25B0C44F36}" type="datetimeFigureOut">
              <a:rPr lang="cs-CZ" smtClean="0"/>
              <a:t>20.02.2021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725F-3A03-41FF-A95E-72DCB7CA7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36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B80-56D7-41B0-97E6-0D25B0C44F36}" type="datetimeFigureOut">
              <a:rPr lang="cs-CZ" smtClean="0"/>
              <a:t>20.02.2021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725F-3A03-41FF-A95E-72DCB7CA7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720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B80-56D7-41B0-97E6-0D25B0C44F36}" type="datetimeFigureOut">
              <a:rPr lang="cs-CZ" smtClean="0"/>
              <a:t>20.02.2021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725F-3A03-41FF-A95E-72DCB7CA7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800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B80-56D7-41B0-97E6-0D25B0C44F36}" type="datetimeFigureOut">
              <a:rPr lang="cs-CZ" smtClean="0"/>
              <a:t>20.02.2021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725F-3A03-41FF-A95E-72DCB7CA7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4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B80-56D7-41B0-97E6-0D25B0C44F36}" type="datetimeFigureOut">
              <a:rPr lang="cs-CZ" smtClean="0"/>
              <a:t>20.02.2021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725F-3A03-41FF-A95E-72DCB7CA7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201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3CB80-56D7-41B0-97E6-0D25B0C44F36}" type="datetimeFigureOut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6725F-3A03-41FF-A95E-72DCB7CA7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94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tace.kr-jihomoravsky.cz/Oblasti.aspx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sport-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Dotace </a:t>
            </a:r>
            <a:br>
              <a:rPr lang="cs-CZ" dirty="0" smtClean="0"/>
            </a:br>
            <a:r>
              <a:rPr lang="cs-CZ" dirty="0" smtClean="0"/>
              <a:t>Územní samosprávné celky</a:t>
            </a:r>
            <a:br>
              <a:rPr lang="cs-CZ" dirty="0" smtClean="0"/>
            </a:br>
            <a:r>
              <a:rPr lang="cs-CZ" dirty="0"/>
              <a:t>S</a:t>
            </a:r>
            <a:r>
              <a:rPr lang="cs-CZ" dirty="0" smtClean="0"/>
              <a:t>port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Dotační příležitosti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640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Poskytovatelé dotací</a:t>
            </a:r>
          </a:p>
          <a:p>
            <a:pPr algn="ctr">
              <a:lnSpc>
                <a:spcPct val="100000"/>
              </a:lnSpc>
            </a:pPr>
            <a:r>
              <a:rPr lang="cs-CZ" sz="4400" b="1" spc="-1" dirty="0" smtClean="0">
                <a:solidFill>
                  <a:srgbClr val="000000"/>
                </a:solidFill>
                <a:latin typeface="Calibri"/>
              </a:rPr>
              <a:t>Rozpočty ÚSC</a:t>
            </a:r>
            <a:endParaRPr lang="cs-CZ" sz="4400" b="1" strike="noStrike" spc="-1" dirty="0" smtClean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Územní samosprávný celek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Městská část hlavního města Prahy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Svazek obcí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Regionální rada regionů soudržnosti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019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Kraje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457200" y="1600200"/>
            <a:ext cx="8363272" cy="52578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200" dirty="0" err="1" smtClean="0"/>
              <a:t>Dotace</a:t>
            </a:r>
            <a:r>
              <a:rPr lang="sk-SK" sz="3200" dirty="0" smtClean="0"/>
              <a:t> do rozpočtu </a:t>
            </a:r>
            <a:r>
              <a:rPr lang="sk-SK" sz="3200" dirty="0" err="1" smtClean="0"/>
              <a:t>krajů</a:t>
            </a:r>
            <a:r>
              <a:rPr lang="sk-SK" sz="3200" dirty="0" smtClean="0"/>
              <a:t> </a:t>
            </a:r>
          </a:p>
          <a:p>
            <a:pPr marL="514350" indent="-514350">
              <a:buAutoNum type="alphaLcParenR"/>
            </a:pPr>
            <a:r>
              <a:rPr lang="sk-SK" sz="3200" dirty="0" err="1" smtClean="0"/>
              <a:t>Běžné</a:t>
            </a:r>
            <a:r>
              <a:rPr lang="sk-SK" sz="3200" dirty="0" smtClean="0"/>
              <a:t> - neinvestiční (výkon </a:t>
            </a:r>
            <a:r>
              <a:rPr lang="sk-SK" sz="3200" dirty="0" err="1" smtClean="0"/>
              <a:t>státní</a:t>
            </a:r>
            <a:r>
              <a:rPr lang="sk-SK" sz="3200" dirty="0" smtClean="0"/>
              <a:t> správy, dopravní </a:t>
            </a:r>
            <a:r>
              <a:rPr lang="sk-SK" sz="3200" dirty="0" err="1" smtClean="0"/>
              <a:t>obslužnost</a:t>
            </a:r>
            <a:r>
              <a:rPr lang="sk-SK" sz="3200" dirty="0" smtClean="0"/>
              <a:t>, </a:t>
            </a:r>
            <a:r>
              <a:rPr lang="sk-SK" sz="3200" dirty="0" err="1" smtClean="0"/>
              <a:t>zdravotnická</a:t>
            </a:r>
            <a:r>
              <a:rPr lang="sk-SK" sz="3200" dirty="0" smtClean="0"/>
              <a:t> </a:t>
            </a:r>
            <a:r>
              <a:rPr lang="sk-SK" sz="3200" dirty="0" err="1" smtClean="0"/>
              <a:t>zařízení,sociální</a:t>
            </a:r>
            <a:r>
              <a:rPr lang="sk-SK" sz="3200" dirty="0" smtClean="0"/>
              <a:t> </a:t>
            </a:r>
            <a:r>
              <a:rPr lang="sk-SK" sz="3200" dirty="0" err="1" smtClean="0"/>
              <a:t>péče</a:t>
            </a:r>
            <a:r>
              <a:rPr lang="sk-SK" sz="3200" dirty="0" smtClean="0"/>
              <a:t> aj.)</a:t>
            </a:r>
          </a:p>
          <a:p>
            <a:pPr marL="514350" indent="-514350">
              <a:buAutoNum type="alphaLcParenR"/>
            </a:pPr>
            <a:r>
              <a:rPr lang="sk-SK" sz="3200" dirty="0" err="1" smtClean="0"/>
              <a:t>Odvětvově</a:t>
            </a:r>
            <a:r>
              <a:rPr lang="sk-SK" sz="3200" dirty="0" smtClean="0"/>
              <a:t> </a:t>
            </a:r>
            <a:r>
              <a:rPr lang="sk-SK" sz="3200" dirty="0" smtClean="0"/>
              <a:t>vyrovnávací </a:t>
            </a:r>
            <a:r>
              <a:rPr lang="sk-SK" sz="3200" dirty="0" smtClean="0"/>
              <a:t>(</a:t>
            </a:r>
            <a:r>
              <a:rPr lang="sk-SK" sz="3200" dirty="0" err="1" smtClean="0"/>
              <a:t>školství</a:t>
            </a:r>
            <a:r>
              <a:rPr lang="sk-SK" sz="3200" dirty="0" smtClean="0"/>
              <a:t>)</a:t>
            </a:r>
          </a:p>
          <a:p>
            <a:pPr marL="514350" indent="-514350">
              <a:buAutoNum type="alphaLcParenR"/>
            </a:pPr>
            <a:r>
              <a:rPr lang="sk-SK" sz="3200" dirty="0" smtClean="0"/>
              <a:t>Kapitálové (účelové </a:t>
            </a:r>
            <a:r>
              <a:rPr lang="sk-SK" sz="3200" dirty="0" err="1" smtClean="0"/>
              <a:t>dotace</a:t>
            </a:r>
            <a:r>
              <a:rPr lang="sk-SK" sz="3200" dirty="0" smtClean="0"/>
              <a:t>)</a:t>
            </a:r>
          </a:p>
          <a:p>
            <a:endParaRPr lang="sk-SK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200" dirty="0" smtClean="0"/>
              <a:t>podpora </a:t>
            </a:r>
            <a:r>
              <a:rPr lang="sk-SK" sz="3200" dirty="0" err="1" smtClean="0"/>
              <a:t>projektů</a:t>
            </a:r>
            <a:r>
              <a:rPr lang="sk-SK" sz="3200" dirty="0" smtClean="0"/>
              <a:t> </a:t>
            </a:r>
            <a:r>
              <a:rPr lang="sk-SK" sz="3200" dirty="0" err="1" smtClean="0"/>
              <a:t>vyplývá</a:t>
            </a:r>
            <a:r>
              <a:rPr lang="sk-SK" sz="3200" dirty="0" smtClean="0"/>
              <a:t> </a:t>
            </a:r>
            <a:r>
              <a:rPr lang="sk-SK" sz="3200" dirty="0" err="1" smtClean="0"/>
              <a:t>ze</a:t>
            </a:r>
            <a:r>
              <a:rPr lang="sk-SK" sz="3200" dirty="0" smtClean="0"/>
              <a:t> zákona:</a:t>
            </a:r>
          </a:p>
          <a:p>
            <a:pPr marL="457200" indent="-457200">
              <a:buFontTx/>
              <a:buChar char="-"/>
            </a:pPr>
            <a:r>
              <a:rPr lang="sk-SK" sz="3200" dirty="0" smtClean="0"/>
              <a:t>č</a:t>
            </a:r>
            <a:r>
              <a:rPr lang="sk-SK" sz="3200" dirty="0"/>
              <a:t>. 250/2000 </a:t>
            </a:r>
            <a:r>
              <a:rPr lang="sk-SK" sz="3200" dirty="0" err="1" smtClean="0"/>
              <a:t>Sb</a:t>
            </a:r>
            <a:r>
              <a:rPr lang="sk-SK" sz="3200" dirty="0" smtClean="0"/>
              <a:t>., o</a:t>
            </a:r>
            <a:r>
              <a:rPr lang="sk-SK" sz="3200" dirty="0"/>
              <a:t> rozpočtových </a:t>
            </a:r>
            <a:r>
              <a:rPr lang="sk-SK" sz="3200" dirty="0" err="1" smtClean="0"/>
              <a:t>pravidlech</a:t>
            </a:r>
            <a:r>
              <a:rPr lang="sk-SK" sz="3200" dirty="0" smtClean="0"/>
              <a:t> </a:t>
            </a:r>
            <a:r>
              <a:rPr lang="sk-SK" sz="3200" dirty="0" err="1" smtClean="0"/>
              <a:t>územních</a:t>
            </a:r>
            <a:r>
              <a:rPr lang="sk-SK" sz="3200" dirty="0" smtClean="0"/>
              <a:t> </a:t>
            </a:r>
            <a:r>
              <a:rPr lang="sk-SK" sz="3200" dirty="0" err="1" smtClean="0"/>
              <a:t>rozpočtů</a:t>
            </a:r>
            <a:endParaRPr lang="sk-SK" sz="3200" dirty="0" smtClean="0"/>
          </a:p>
          <a:p>
            <a:pPr marL="457200" indent="-457200">
              <a:buFontTx/>
              <a:buChar char="-"/>
            </a:pPr>
            <a:r>
              <a:rPr lang="sk-SK" sz="3200" dirty="0" smtClean="0"/>
              <a:t>č</a:t>
            </a:r>
            <a:r>
              <a:rPr lang="sk-SK" sz="3200" dirty="0"/>
              <a:t>. 129/2000 </a:t>
            </a:r>
            <a:r>
              <a:rPr lang="sk-SK" sz="3200" dirty="0" err="1" smtClean="0"/>
              <a:t>Sb</a:t>
            </a:r>
            <a:r>
              <a:rPr lang="sk-SK" sz="3200" dirty="0"/>
              <a:t>., o </a:t>
            </a:r>
            <a:r>
              <a:rPr lang="sk-SK" sz="3200" dirty="0" err="1" smtClean="0"/>
              <a:t>krajích</a:t>
            </a:r>
            <a:r>
              <a:rPr lang="sk-SK" sz="3200" dirty="0" smtClean="0"/>
              <a:t> </a:t>
            </a:r>
            <a:r>
              <a:rPr lang="sk-SK" sz="3200" dirty="0"/>
              <a:t>§ </a:t>
            </a:r>
            <a:r>
              <a:rPr lang="sk-SK" sz="3200" dirty="0" smtClean="0"/>
              <a:t>21</a:t>
            </a:r>
          </a:p>
          <a:p>
            <a:endParaRPr lang="sk-SK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200" dirty="0" smtClean="0"/>
              <a:t>poskytnutí </a:t>
            </a:r>
            <a:r>
              <a:rPr lang="sk-SK" sz="3200" dirty="0" err="1" smtClean="0"/>
              <a:t>dotací</a:t>
            </a:r>
            <a:r>
              <a:rPr lang="sk-SK" sz="3200" dirty="0" smtClean="0"/>
              <a:t> – </a:t>
            </a:r>
            <a:r>
              <a:rPr lang="sk-SK" sz="3200" dirty="0" err="1" smtClean="0"/>
              <a:t>rozhodují</a:t>
            </a:r>
            <a:r>
              <a:rPr lang="sk-SK" sz="3200" dirty="0" smtClean="0"/>
              <a:t> </a:t>
            </a:r>
            <a:r>
              <a:rPr lang="sk-SK" sz="3200" dirty="0" err="1" smtClean="0"/>
              <a:t>zastupitelstva</a:t>
            </a:r>
            <a:r>
              <a:rPr lang="sk-SK" sz="3200" dirty="0" smtClean="0"/>
              <a:t> </a:t>
            </a:r>
            <a:r>
              <a:rPr lang="sk-SK" sz="3200" dirty="0" err="1" smtClean="0"/>
              <a:t>krajů</a:t>
            </a:r>
            <a:r>
              <a:rPr lang="sk-SK" sz="3200" dirty="0" smtClean="0"/>
              <a:t>, rady </a:t>
            </a:r>
            <a:r>
              <a:rPr lang="sk-SK" sz="3200" dirty="0" err="1" smtClean="0"/>
              <a:t>krajů</a:t>
            </a:r>
            <a:r>
              <a:rPr lang="sk-SK" sz="3200" dirty="0" smtClean="0"/>
              <a:t> </a:t>
            </a:r>
            <a:endParaRPr lang="sk-SK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JMK informace: </a:t>
            </a:r>
            <a:r>
              <a:rPr lang="cs-CZ" sz="3200" dirty="0" smtClean="0">
                <a:hlinkClick r:id="rId2"/>
              </a:rPr>
              <a:t>https</a:t>
            </a:r>
            <a:r>
              <a:rPr lang="cs-CZ" sz="3200" dirty="0">
                <a:hlinkClick r:id="rId2"/>
              </a:rPr>
              <a:t>://</a:t>
            </a:r>
            <a:r>
              <a:rPr lang="cs-CZ" sz="3200" dirty="0" smtClean="0">
                <a:hlinkClick r:id="rId2"/>
              </a:rPr>
              <a:t>dotace.kr-jihomoravsky.cz/Oblasti.aspx</a:t>
            </a:r>
            <a:endParaRPr lang="cs-CZ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69719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Dotace územních samosprávných celků (obcí )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640960" cy="5112568"/>
          </a:xfrm>
        </p:spPr>
        <p:txBody>
          <a:bodyPr>
            <a:normAutofit fontScale="40000" lnSpcReduction="20000"/>
          </a:bodyPr>
          <a:lstStyle/>
          <a:p>
            <a:r>
              <a:rPr lang="cs-CZ" dirty="0" smtClean="0"/>
              <a:t>poskytovány </a:t>
            </a:r>
            <a:r>
              <a:rPr lang="cs-CZ" dirty="0"/>
              <a:t>jednotlivým občanům obce, občanským </a:t>
            </a:r>
            <a:r>
              <a:rPr lang="cs-CZ" dirty="0" smtClean="0"/>
              <a:t>sdružením, fyzickým a právnickým osobám působícím na území obce</a:t>
            </a:r>
          </a:p>
          <a:p>
            <a:r>
              <a:rPr lang="cs-CZ" dirty="0"/>
              <a:t>p</a:t>
            </a:r>
            <a:r>
              <a:rPr lang="cs-CZ" dirty="0" smtClean="0"/>
              <a:t>ro </a:t>
            </a:r>
            <a:r>
              <a:rPr lang="cs-CZ" dirty="0"/>
              <a:t>různé druhy finanční </a:t>
            </a:r>
            <a:r>
              <a:rPr lang="cs-CZ" dirty="0" smtClean="0"/>
              <a:t>podpory </a:t>
            </a:r>
            <a:r>
              <a:rPr lang="cs-CZ" dirty="0"/>
              <a:t>si ve většině případů každá obec stanovuje svá </a:t>
            </a:r>
            <a:r>
              <a:rPr lang="cs-CZ" dirty="0" smtClean="0"/>
              <a:t>pravidla</a:t>
            </a:r>
            <a:r>
              <a:rPr lang="cs-CZ" dirty="0"/>
              <a:t> </a:t>
            </a:r>
            <a:r>
              <a:rPr lang="cs-CZ" dirty="0" smtClean="0"/>
              <a:t>při dodržování právních norem</a:t>
            </a:r>
            <a:endParaRPr lang="cs-CZ" dirty="0"/>
          </a:p>
          <a:p>
            <a:r>
              <a:rPr lang="cs-CZ" b="1" dirty="0" smtClean="0"/>
              <a:t>Zákon </a:t>
            </a:r>
            <a:r>
              <a:rPr lang="cs-CZ" b="1" dirty="0"/>
              <a:t>o obcích </a:t>
            </a:r>
            <a:r>
              <a:rPr lang="cs-CZ" b="1" dirty="0" smtClean="0"/>
              <a:t>č. 128/2000 </a:t>
            </a:r>
            <a:r>
              <a:rPr lang="cs-CZ" b="1" dirty="0"/>
              <a:t>Sb</a:t>
            </a:r>
            <a:r>
              <a:rPr lang="cs-CZ" b="1" dirty="0" smtClean="0"/>
              <a:t>., </a:t>
            </a:r>
            <a:r>
              <a:rPr lang="cs-CZ" b="1" dirty="0"/>
              <a:t>§  </a:t>
            </a:r>
            <a:r>
              <a:rPr lang="cs-CZ" b="1" dirty="0" smtClean="0"/>
              <a:t>85 </a:t>
            </a:r>
            <a:r>
              <a:rPr lang="cs-CZ" dirty="0" smtClean="0"/>
              <a:t>je zastupitelstvo oprávněno</a:t>
            </a:r>
          </a:p>
          <a:p>
            <a:pPr>
              <a:buFontTx/>
              <a:buChar char="-"/>
            </a:pPr>
            <a:r>
              <a:rPr lang="cs-CZ" dirty="0" smtClean="0"/>
              <a:t>rozhodovat </a:t>
            </a:r>
            <a:r>
              <a:rPr lang="cs-CZ" dirty="0"/>
              <a:t>mimo jiné o poskytování věcných darů v hodnotě nad  20 000 Kč a peněžitých darů ve výši nad 20 000 Kč fyzické, nebo právnické osobě v jednom kalendářním </a:t>
            </a:r>
            <a:r>
              <a:rPr lang="cs-CZ" dirty="0" smtClean="0"/>
              <a:t>roce</a:t>
            </a:r>
          </a:p>
          <a:p>
            <a:pPr>
              <a:buFontTx/>
              <a:buChar char="-"/>
            </a:pPr>
            <a:r>
              <a:rPr lang="cs-CZ" dirty="0" smtClean="0"/>
              <a:t>poskytovat </a:t>
            </a:r>
            <a:r>
              <a:rPr lang="cs-CZ" dirty="0"/>
              <a:t>dotace a návratné finanční výpomocí nad 50 000 Kč v jednotlivém případě fyzickým nebo právnickým osobám a uzavření veřejnoprávních smluv o jejich poskytnutí. </a:t>
            </a:r>
          </a:p>
          <a:p>
            <a:r>
              <a:rPr lang="cs-CZ" dirty="0"/>
              <a:t>Do částky 20 tisíc rozhoduje o návratné finanční výpomocí a dotaci rada obce.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Zákon č</a:t>
            </a:r>
            <a:r>
              <a:rPr lang="cs-CZ" b="1" dirty="0"/>
              <a:t>. 250/2000 Sb., o rozpočtových pravidlech územních rozpočtů</a:t>
            </a:r>
            <a:r>
              <a:rPr lang="cs-CZ" dirty="0"/>
              <a:t> ve znění pozdějších </a:t>
            </a:r>
            <a:r>
              <a:rPr lang="cs-CZ" dirty="0" smtClean="0"/>
              <a:t>předpisů,</a:t>
            </a:r>
          </a:p>
          <a:p>
            <a:r>
              <a:rPr lang="cs-CZ" dirty="0" smtClean="0"/>
              <a:t>Část Výdajů </a:t>
            </a:r>
            <a:r>
              <a:rPr lang="cs-CZ" dirty="0"/>
              <a:t>rozpočtu obce v § 9 odst. 1 a</a:t>
            </a:r>
            <a:r>
              <a:rPr lang="cs-CZ" dirty="0" smtClean="0"/>
              <a:t>).</a:t>
            </a:r>
          </a:p>
          <a:p>
            <a:r>
              <a:rPr lang="cs-CZ" dirty="0" smtClean="0"/>
              <a:t>Část Dotace </a:t>
            </a:r>
            <a:r>
              <a:rPr lang="cs-CZ" dirty="0"/>
              <a:t>a návratná finanční </a:t>
            </a:r>
            <a:r>
              <a:rPr lang="cs-CZ" dirty="0" smtClean="0"/>
              <a:t>výpomoc § 10a, c, d</a:t>
            </a:r>
            <a:endParaRPr lang="cs-CZ" dirty="0"/>
          </a:p>
          <a:p>
            <a:r>
              <a:rPr lang="cs-CZ" dirty="0" smtClean="0"/>
              <a:t>Podle </a:t>
            </a:r>
            <a:r>
              <a:rPr lang="cs-CZ" dirty="0"/>
              <a:t>§ 10a  č. 250/2000 Sb., v platném znění, </a:t>
            </a:r>
            <a:r>
              <a:rPr lang="cs-CZ" b="1" dirty="0"/>
              <a:t>může územní samosprávný celek ze svého rozpočtu poskytnout dotaci fyzické nebo právnické osobě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1</a:t>
            </a:r>
            <a:r>
              <a:rPr lang="cs-CZ" dirty="0"/>
              <a:t>. na účel, který stanovil v programu (§ </a:t>
            </a:r>
            <a:r>
              <a:rPr lang="cs-CZ" dirty="0" smtClean="0"/>
              <a:t>10c)</a:t>
            </a:r>
          </a:p>
          <a:p>
            <a:pPr>
              <a:buFontTx/>
              <a:buChar char="-"/>
            </a:pPr>
            <a:r>
              <a:rPr lang="cs-CZ" dirty="0" smtClean="0"/>
              <a:t>2</a:t>
            </a:r>
            <a:r>
              <a:rPr lang="cs-CZ" dirty="0"/>
              <a:t>. na jiný účel určený žadatelem v žádosti, </a:t>
            </a:r>
            <a:r>
              <a:rPr lang="cs-CZ" dirty="0" smtClean="0"/>
              <a:t>nebo </a:t>
            </a:r>
          </a:p>
          <a:p>
            <a:pPr>
              <a:buFontTx/>
              <a:buChar char="-"/>
            </a:pPr>
            <a:r>
              <a:rPr lang="cs-CZ" dirty="0" smtClean="0"/>
              <a:t>3</a:t>
            </a:r>
            <a:r>
              <a:rPr lang="cs-CZ" dirty="0"/>
              <a:t>. na účel stanovený zvláštním právním předpisem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Program podle § 10c zákona č. 250/2000 Sb. vyhlašuje územní samosprávný celek, pokud </a:t>
            </a:r>
            <a:r>
              <a:rPr lang="cs-CZ" dirty="0" smtClean="0"/>
              <a:t>se rozhodne </a:t>
            </a:r>
            <a:r>
              <a:rPr lang="cs-CZ" dirty="0"/>
              <a:t>podpořit ze svého rozpočtu určitou oblast nebo činnost. </a:t>
            </a:r>
            <a:endParaRPr lang="cs-CZ" dirty="0" smtClean="0"/>
          </a:p>
          <a:p>
            <a:r>
              <a:rPr lang="cs-CZ" dirty="0" smtClean="0"/>
              <a:t>Pro </a:t>
            </a:r>
            <a:r>
              <a:rPr lang="cs-CZ" dirty="0"/>
              <a:t>poskytnutí dotace stanoví podmínky (§ 10c odst. 2 zákona č. 250/2000 Sb.) a program zveřejní způsobem uvedeným 2 v § 10c odst. 1 zákona č. 250/2000 Sb. </a:t>
            </a:r>
            <a:endParaRPr lang="cs-CZ" dirty="0" smtClean="0"/>
          </a:p>
          <a:p>
            <a:r>
              <a:rPr lang="cs-CZ" dirty="0" smtClean="0"/>
              <a:t>O </a:t>
            </a:r>
            <a:r>
              <a:rPr lang="cs-CZ" dirty="0"/>
              <a:t>dotaci, jejíž účel určil poskytovatel v programu, může požádat každý, kdo splní stanovené podmínky. </a:t>
            </a:r>
            <a:endParaRPr lang="cs-CZ" dirty="0" smtClean="0"/>
          </a:p>
          <a:p>
            <a:r>
              <a:rPr lang="cs-CZ" b="1" dirty="0"/>
              <a:t>Veřejnoprávní </a:t>
            </a:r>
            <a:r>
              <a:rPr lang="cs-CZ" b="1" dirty="0" smtClean="0"/>
              <a:t>smlouva; </a:t>
            </a:r>
            <a:r>
              <a:rPr lang="cs-CZ" dirty="0" smtClean="0"/>
              <a:t>o poskytnutí </a:t>
            </a:r>
            <a:r>
              <a:rPr lang="cs-CZ" dirty="0"/>
              <a:t>dotace nebo návratné finanční výpomoci do výše 50000 Kč se nezveřejňuje</a:t>
            </a:r>
            <a:endParaRPr lang="cs-CZ" dirty="0" smtClean="0"/>
          </a:p>
          <a:p>
            <a:r>
              <a:rPr lang="cs-CZ" dirty="0" smtClean="0"/>
              <a:t>Dotaci </a:t>
            </a:r>
            <a:r>
              <a:rPr lang="cs-CZ" dirty="0"/>
              <a:t>poskytuje územní samosprávný celek na základě žádosti o poskytnutí dotace prostřednictvím veřejnoprávní smlouvy, popřípadě na základě povinnosti vyplývající ze zvláštního právního předpisu</a:t>
            </a:r>
            <a:r>
              <a:rPr lang="cs-CZ" dirty="0" smtClean="0">
                <a:effectLst/>
              </a:rPr>
              <a:t> 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85929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MŠMT</a:t>
            </a:r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www.msmt.cz/sport-1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488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Financování </a:t>
            </a:r>
            <a:r>
              <a:rPr lang="cs-CZ" sz="4400" b="1" strike="noStrike" spc="-1" dirty="0">
                <a:solidFill>
                  <a:srgbClr val="000000"/>
                </a:solidFill>
                <a:latin typeface="Calibri"/>
              </a:rPr>
              <a:t>sportu v ČR </a:t>
            </a: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8000" lnSpcReduction="20000"/>
          </a:bodyPr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➢ financování z prostředků státního rozpočtu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➢ financování z rozpočtu krajů, měst a obcí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➢ financování z příjmů loterijních a sázkových společností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➢ financování z vlastních zdrojů a výnosů z vlastní činnosti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➢ financování z ostatních zdrojů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➢ financování z prostředků Evropské unie.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Financování z prostředků státního rozpočtu je závislá na možnostech státního rozpočtu a na výši finančních prostředků určených pro oblast sportu. </a:t>
            </a:r>
          </a:p>
        </p:txBody>
      </p:sp>
    </p:spTree>
    <p:extLst>
      <p:ext uri="{BB962C8B-B14F-4D97-AF65-F5344CB8AC3E}">
        <p14:creationId xmlns:p14="http://schemas.microsoft.com/office/powerpoint/2010/main" val="3971753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7500"/>
          </a:bodyPr>
          <a:lstStyle/>
          <a:p>
            <a:pPr algn="ctr">
              <a:lnSpc>
                <a:spcPct val="100000"/>
              </a:lnSpc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</a:rPr>
              <a:t>Zdroje možných </a:t>
            </a: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</a:rPr>
              <a:t>příjmů sportovních klubů</a:t>
            </a:r>
            <a:endParaRPr lang="cs-CZ" sz="32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7" name="TextShape 2"/>
          <p:cNvSpPr txBox="1"/>
          <p:nvPr/>
        </p:nvSpPr>
        <p:spPr>
          <a:xfrm>
            <a:off x="246168" y="1452880"/>
            <a:ext cx="8651304" cy="52578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➢ z podnikatelské činnosti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➢ ze sponzoringu – příjem prostředků na základě darovací smlouvy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➢ ze státního rozpočtu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➢ z rozpočtu kraje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➢ z rozpočtu obce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➢ ze zdrojů svazu / asociace nebo ČSTV (Československý svaz tělesné výchovy a sportu)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➢ z prodeje majetku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➢ členské příspěvky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➢ příjmy z prodeje vstupného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➢ tržby z prodeje propagačních materiálů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➢ odstupné z přestupů a hostování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➢ výchovné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➢ bankovní úvěry, úroky.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1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Příjmy plynoucí sportovním klubům ze státního rozpočtu, rozpočtu kraje a rozpočtu obce mohou být dvojí povahy: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FF0000"/>
                </a:solidFill>
                <a:latin typeface="Calibri"/>
              </a:rPr>
              <a:t>➢ dotace – prostředky poskytované na stanovený účel, s povinností doložit použití prostředků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>
                <a:solidFill>
                  <a:srgbClr val="FF0000"/>
                </a:solidFill>
                <a:latin typeface="Calibri"/>
              </a:rPr>
              <a:t>➢ příspěvek – vymezen účelově, příjemce nemá povinnost dokládat naplnění účelu </a:t>
            </a:r>
            <a:r>
              <a:rPr lang="cs-CZ" sz="1400" b="0" strike="noStrike" spc="-1" dirty="0" smtClean="0">
                <a:solidFill>
                  <a:srgbClr val="FF0000"/>
                </a:solidFill>
                <a:latin typeface="Calibri"/>
              </a:rPr>
              <a:t>.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1400" b="0" strike="noStrike" spc="-1" dirty="0" smtClean="0">
                <a:solidFill>
                  <a:srgbClr val="000000"/>
                </a:solidFill>
                <a:latin typeface="Calibri"/>
              </a:rPr>
              <a:t> V </a:t>
            </a: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naprosté většině případů se jedná o dotaci</a:t>
            </a:r>
          </a:p>
        </p:txBody>
      </p:sp>
    </p:spTree>
    <p:extLst>
      <p:ext uri="{BB962C8B-B14F-4D97-AF65-F5344CB8AC3E}">
        <p14:creationId xmlns:p14="http://schemas.microsoft.com/office/powerpoint/2010/main" val="2980849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321</Words>
  <Application>Microsoft Office PowerPoint</Application>
  <PresentationFormat>Předvádění na obrazovce (4:3)</PresentationFormat>
  <Paragraphs>70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Dotace  Územní samosprávné celky Sport</vt:lpstr>
      <vt:lpstr>Prezentace aplikace PowerPoint</vt:lpstr>
      <vt:lpstr>Prezentace aplikace PowerPoint</vt:lpstr>
      <vt:lpstr>Dotace územních samosprávných celků (obcí ) </vt:lpstr>
      <vt:lpstr>Sport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</dc:creator>
  <cp:lastModifiedBy>Anna</cp:lastModifiedBy>
  <cp:revision>13</cp:revision>
  <dcterms:created xsi:type="dcterms:W3CDTF">2021-02-03T14:41:56Z</dcterms:created>
  <dcterms:modified xsi:type="dcterms:W3CDTF">2021-02-20T13:20:02Z</dcterms:modified>
</cp:coreProperties>
</file>