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sldIdLst>
    <p:sldId id="256" r:id="rId4"/>
    <p:sldId id="284" r:id="rId5"/>
    <p:sldId id="315" r:id="rId6"/>
    <p:sldId id="314" r:id="rId7"/>
    <p:sldId id="307" r:id="rId8"/>
    <p:sldId id="306" r:id="rId9"/>
    <p:sldId id="309" r:id="rId10"/>
    <p:sldId id="257" r:id="rId11"/>
    <p:sldId id="291" r:id="rId12"/>
    <p:sldId id="305" r:id="rId13"/>
    <p:sldId id="303" r:id="rId14"/>
    <p:sldId id="262" r:id="rId15"/>
    <p:sldId id="294" r:id="rId16"/>
    <p:sldId id="292" r:id="rId17"/>
    <p:sldId id="302" r:id="rId18"/>
    <p:sldId id="301" r:id="rId19"/>
    <p:sldId id="263" r:id="rId20"/>
    <p:sldId id="265" r:id="rId21"/>
    <p:sldId id="308" r:id="rId22"/>
    <p:sldId id="282" r:id="rId23"/>
    <p:sldId id="266" r:id="rId24"/>
    <p:sldId id="300" r:id="rId25"/>
    <p:sldId id="304" r:id="rId26"/>
    <p:sldId id="268" r:id="rId27"/>
    <p:sldId id="297" r:id="rId28"/>
    <p:sldId id="312" r:id="rId29"/>
    <p:sldId id="279" r:id="rId30"/>
    <p:sldId id="313" r:id="rId31"/>
    <p:sldId id="272" r:id="rId32"/>
    <p:sldId id="295" r:id="rId33"/>
    <p:sldId id="280" r:id="rId34"/>
    <p:sldId id="298" r:id="rId35"/>
    <p:sldId id="261" r:id="rId36"/>
    <p:sldId id="283" r:id="rId37"/>
    <p:sldId id="310" r:id="rId38"/>
    <p:sldId id="311" r:id="rId39"/>
  </p:sldIdLst>
  <p:sldSz cx="9144000" cy="6858000" type="screen4x3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82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9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2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9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0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3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8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1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6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9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0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1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2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3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0" strike="noStrike" spc="-1">
                <a:solidFill>
                  <a:srgbClr val="000000"/>
                </a:solidFill>
                <a:latin typeface="Calibri"/>
              </a:rPr>
              <a:t>Kliknutím lze upravit styl.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A66CDEA5-DF9E-4938-B95D-9A3B881BC855}" type="datetime">
              <a:rPr lang="cs-CZ" sz="1200" b="0" strike="noStrike" spc="-1">
                <a:solidFill>
                  <a:srgbClr val="8B8B8B"/>
                </a:solidFill>
                <a:latin typeface="Calibri"/>
              </a:rPr>
              <a:t>15.02.2021</a:t>
            </a:fld>
            <a:endParaRPr lang="cs-CZ" sz="12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cs-CZ" sz="24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1DC1129F-88EC-45D2-9AB3-AE06D3B41C62}" type="slidenum">
              <a:rPr lang="cs-CZ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cs-CZ" sz="12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solidFill>
                  <a:srgbClr val="000000"/>
                </a:solidFill>
                <a:latin typeface="Calibri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400" b="0" strike="noStrike" spc="-1">
                <a:solidFill>
                  <a:srgbClr val="000000"/>
                </a:solidFill>
                <a:latin typeface="Calibri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57200" y="272880"/>
            <a:ext cx="3007800" cy="1161720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>
              <a:lnSpc>
                <a:spcPct val="100000"/>
              </a:lnSpc>
            </a:pPr>
            <a:r>
              <a:rPr lang="cs-CZ" sz="2000" b="1" strike="noStrike" spc="-1">
                <a:solidFill>
                  <a:srgbClr val="000000"/>
                </a:solidFill>
                <a:latin typeface="Calibri"/>
              </a:rPr>
              <a:t>Kliknutím lze upravit styl.</a:t>
            </a:r>
            <a:endParaRPr lang="cs-CZ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3575160" y="272880"/>
            <a:ext cx="5111280" cy="585288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>
                <a:solidFill>
                  <a:srgbClr val="000000"/>
                </a:solidFill>
                <a:latin typeface="Calibri"/>
              </a:rPr>
              <a:t>Kliknutím lze upravit styly předlohy textu.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cs-CZ" sz="2800" b="0" strike="noStrike" spc="-1">
                <a:solidFill>
                  <a:srgbClr val="000000"/>
                </a:solidFill>
                <a:latin typeface="Calibri"/>
              </a:rPr>
              <a:t>Druhá úroveň</a:t>
            </a:r>
          </a:p>
          <a:p>
            <a:pPr marL="1143000" lvl="2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400" b="0" strike="noStrike" spc="-1">
                <a:solidFill>
                  <a:srgbClr val="000000"/>
                </a:solidFill>
                <a:latin typeface="Calibri"/>
              </a:rPr>
              <a:t>Třetí úroveň</a:t>
            </a:r>
          </a:p>
          <a:p>
            <a:pPr marL="1600200" lvl="3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Čtvrtá úroveň</a:t>
            </a:r>
          </a:p>
          <a:p>
            <a:pPr marL="2057400" lvl="4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Pátá úroveň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body"/>
          </p:nvPr>
        </p:nvSpPr>
        <p:spPr>
          <a:xfrm>
            <a:off x="457200" y="1434960"/>
            <a:ext cx="3007800" cy="469080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281"/>
              </a:spcBef>
            </a:pPr>
            <a:r>
              <a:rPr lang="cs-CZ" sz="1400" b="0" strike="noStrike" spc="-1">
                <a:solidFill>
                  <a:srgbClr val="000000"/>
                </a:solidFill>
                <a:latin typeface="Calibri"/>
              </a:rPr>
              <a:t>Kliknutím lze upravit styly předlohy textu.</a:t>
            </a:r>
          </a:p>
        </p:txBody>
      </p:sp>
      <p:sp>
        <p:nvSpPr>
          <p:cNvPr id="44" name="PlaceHolder 4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0D7A4EB3-82A9-4846-BB59-4795006B7545}" type="datetime">
              <a:rPr lang="cs-CZ" sz="1200" b="0" strike="noStrike" spc="-1">
                <a:solidFill>
                  <a:srgbClr val="8B8B8B"/>
                </a:solidFill>
                <a:latin typeface="Calibri"/>
              </a:rPr>
              <a:t>15.02.2021</a:t>
            </a:fld>
            <a:endParaRPr lang="cs-CZ" sz="1200" b="0" strike="noStrike" spc="-1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cs-CZ" sz="2400" b="0" strike="noStrike" spc="-1">
              <a:latin typeface="Times New Roman"/>
            </a:endParaRPr>
          </a:p>
        </p:txBody>
      </p:sp>
      <p:sp>
        <p:nvSpPr>
          <p:cNvPr id="46" name="PlaceHolder 6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93980F86-3541-49B4-AC3A-6438B4C410E1}" type="slidenum">
              <a:rPr lang="cs-CZ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cs-CZ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0" strike="noStrike" spc="-1">
                <a:solidFill>
                  <a:srgbClr val="000000"/>
                </a:solidFill>
                <a:latin typeface="Calibri"/>
              </a:rPr>
              <a:t>Kliknutím lze upravit styl.</a:t>
            </a: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>
                <a:solidFill>
                  <a:srgbClr val="000000"/>
                </a:solidFill>
                <a:latin typeface="Calibri"/>
              </a:rPr>
              <a:t>Kliknutím lze upravit styly předlohy textu.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cs-CZ" sz="2800" b="0" strike="noStrike" spc="-1">
                <a:solidFill>
                  <a:srgbClr val="000000"/>
                </a:solidFill>
                <a:latin typeface="Calibri"/>
              </a:rPr>
              <a:t>Druhá úroveň</a:t>
            </a:r>
          </a:p>
          <a:p>
            <a:pPr marL="1143000" lvl="2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400" b="0" strike="noStrike" spc="-1">
                <a:solidFill>
                  <a:srgbClr val="000000"/>
                </a:solidFill>
                <a:latin typeface="Calibri"/>
              </a:rPr>
              <a:t>Třetí úroveň</a:t>
            </a:r>
          </a:p>
          <a:p>
            <a:pPr marL="1600200" lvl="3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Čtvrtá úroveň</a:t>
            </a:r>
          </a:p>
          <a:p>
            <a:pPr marL="2057400" lvl="4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Pátá úroveň</a:t>
            </a:r>
          </a:p>
        </p:txBody>
      </p:sp>
      <p:sp>
        <p:nvSpPr>
          <p:cNvPr id="85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923C117C-4A1E-449B-9AD7-B0231A8ADAE6}" type="datetime">
              <a:rPr lang="cs-CZ" sz="1200" b="0" strike="noStrike" spc="-1">
                <a:solidFill>
                  <a:srgbClr val="8B8B8B"/>
                </a:solidFill>
                <a:latin typeface="Calibri"/>
              </a:rPr>
              <a:t>15.02.2021</a:t>
            </a:fld>
            <a:endParaRPr lang="cs-CZ" sz="1200" b="0" strike="noStrike" spc="-1">
              <a:latin typeface="Times New Roman"/>
            </a:endParaRPr>
          </a:p>
        </p:txBody>
      </p:sp>
      <p:sp>
        <p:nvSpPr>
          <p:cNvPr id="86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cs-CZ" sz="2400" b="0" strike="noStrike" spc="-1">
              <a:latin typeface="Times New Roman"/>
            </a:endParaRPr>
          </a:p>
        </p:txBody>
      </p:sp>
      <p:sp>
        <p:nvSpPr>
          <p:cNvPr id="87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9A94F579-2E4C-4973-8A70-20D2B8E8EF50}" type="slidenum">
              <a:rPr lang="cs-CZ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cs-CZ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ozvojobci.cz/news/klasifikace-dotaci1/?utm_source=copy&amp;utm_medium=paste&amp;utm_campaign=copypaste&amp;utm_content=https://www.rozvojobci.cz/news/klasifikace-dotaci1/" TargetMode="External"/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ohs.cz/cs/verejna-podpora/manualy-metodiky-a-dalsi-dokumenty.html" TargetMode="External"/><Relationship Id="rId2" Type="http://schemas.openxmlformats.org/officeDocument/2006/relationships/hyperlink" Target="https://www.uohs.cz/cs/slovnicek-pojmu.html" TargetMode="External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cedr.mfcr.cz/" TargetMode="External"/><Relationship Id="rId1" Type="http://schemas.openxmlformats.org/officeDocument/2006/relationships/slideLayout" Target="../slideLayouts/slideLayout2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TextShape 1"/>
          <p:cNvSpPr txBox="1"/>
          <p:nvPr/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1" strike="noStrike" spc="-1" dirty="0">
                <a:solidFill>
                  <a:srgbClr val="000000"/>
                </a:solidFill>
                <a:latin typeface="Calibri"/>
              </a:rPr>
              <a:t>Dotační </a:t>
            </a:r>
            <a:r>
              <a:rPr lang="cs-CZ" sz="4400" b="1" strike="noStrike" spc="-1" dirty="0" smtClean="0">
                <a:solidFill>
                  <a:srgbClr val="000000"/>
                </a:solidFill>
                <a:latin typeface="Calibri"/>
              </a:rPr>
              <a:t>příležitosti</a:t>
            </a:r>
          </a:p>
          <a:p>
            <a:pPr algn="ctr">
              <a:lnSpc>
                <a:spcPct val="100000"/>
              </a:lnSpc>
            </a:pPr>
            <a:r>
              <a:rPr lang="cs-CZ" sz="4400" b="1" spc="-1" dirty="0" smtClean="0">
                <a:solidFill>
                  <a:srgbClr val="000000"/>
                </a:solidFill>
                <a:latin typeface="Calibri"/>
              </a:rPr>
              <a:t>I.</a:t>
            </a:r>
            <a:endParaRPr lang="cs-CZ" sz="4400" b="1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5" name="TextShape 2"/>
          <p:cNvSpPr txBox="1"/>
          <p:nvPr/>
        </p:nvSpPr>
        <p:spPr>
          <a:xfrm>
            <a:off x="1371600" y="3886200"/>
            <a:ext cx="6400440" cy="17521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spcBef>
                <a:spcPts val="641"/>
              </a:spcBef>
            </a:pPr>
            <a:r>
              <a:rPr lang="cs-CZ" sz="3200" b="0" strike="noStrike" spc="-1">
                <a:solidFill>
                  <a:srgbClr val="8B8B8B"/>
                </a:solidFill>
                <a:latin typeface="Calibri"/>
              </a:rPr>
              <a:t>jaro</a:t>
            </a:r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extShape 1"/>
          <p:cNvSpPr txBox="1"/>
          <p:nvPr/>
        </p:nvSpPr>
        <p:spPr>
          <a:xfrm>
            <a:off x="395536" y="274680"/>
            <a:ext cx="8229240" cy="114264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1" strike="noStrike" spc="-1" dirty="0" smtClean="0">
                <a:solidFill>
                  <a:srgbClr val="000000"/>
                </a:solidFill>
                <a:latin typeface="Calibri"/>
              </a:rPr>
              <a:t>Dotace a program - vymezení</a:t>
            </a:r>
            <a:endParaRPr lang="cs-CZ" sz="4400" b="1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0" name="TextShape 2"/>
          <p:cNvSpPr txBox="1"/>
          <p:nvPr/>
        </p:nvSpPr>
        <p:spPr>
          <a:xfrm>
            <a:off x="458272" y="1589008"/>
            <a:ext cx="8363272" cy="50691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53500" lnSpcReduction="20000"/>
          </a:bodyPr>
          <a:lstStyle/>
          <a:p>
            <a:pPr marL="343080" indent="-342720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400" spc="-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Definice, vymezení – různé; důležitý účel</a:t>
            </a:r>
          </a:p>
          <a:p>
            <a:pPr marL="360">
              <a:spcBef>
                <a:spcPts val="641"/>
              </a:spcBef>
              <a:buClr>
                <a:srgbClr val="000000"/>
              </a:buClr>
            </a:pPr>
            <a:endParaRPr lang="cs-CZ" sz="3400" spc="-1" dirty="0" smtClean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3080" indent="-342720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400" spc="-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Příklady:</a:t>
            </a:r>
          </a:p>
          <a:p>
            <a:pPr marL="343080" indent="-342720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400" b="1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cs-CZ" sz="3400" b="1" spc="-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ákon </a:t>
            </a:r>
            <a:r>
              <a:rPr lang="cs-CZ" sz="3400" b="1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č. 218/2000 Sb., o rozpočtových pravidlech</a:t>
            </a:r>
            <a:r>
              <a:rPr lang="cs-CZ" sz="3400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územních celků, § 3 Pojmy</a:t>
            </a:r>
            <a:r>
              <a:rPr lang="cs-CZ" sz="3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360">
              <a:spcBef>
                <a:spcPts val="641"/>
              </a:spcBef>
              <a:buClr>
                <a:srgbClr val="000000"/>
              </a:buClr>
            </a:pPr>
            <a:r>
              <a:rPr lang="cs-CZ" sz="3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Pro </a:t>
            </a:r>
            <a:r>
              <a:rPr lang="cs-CZ" sz="3400" i="1" dirty="0">
                <a:latin typeface="Calibri" panose="020F0502020204030204" pitchFamily="34" charset="0"/>
                <a:cs typeface="Calibri" panose="020F0502020204030204" pitchFamily="34" charset="0"/>
              </a:rPr>
              <a:t>účely tohoto zákona se </a:t>
            </a:r>
            <a:r>
              <a:rPr lang="cs-CZ" sz="3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rozumí</a:t>
            </a:r>
          </a:p>
          <a:p>
            <a:pPr marL="360">
              <a:spcBef>
                <a:spcPts val="641"/>
              </a:spcBef>
              <a:buClr>
                <a:srgbClr val="000000"/>
              </a:buClr>
            </a:pPr>
            <a:r>
              <a:rPr lang="cs-CZ" sz="3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cs-CZ" sz="3400" i="1" dirty="0">
                <a:latin typeface="Calibri" panose="020F0502020204030204" pitchFamily="34" charset="0"/>
                <a:cs typeface="Calibri" panose="020F0502020204030204" pitchFamily="34" charset="0"/>
              </a:rPr>
              <a:t>) </a:t>
            </a:r>
            <a:r>
              <a:rPr lang="cs-CZ" sz="3400" b="1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dotací</a:t>
            </a:r>
            <a:r>
              <a:rPr lang="cs-CZ" sz="3400" i="1" dirty="0">
                <a:latin typeface="Calibri" panose="020F0502020204030204" pitchFamily="34" charset="0"/>
                <a:cs typeface="Calibri" panose="020F0502020204030204" pitchFamily="34" charset="0"/>
              </a:rPr>
              <a:t> peněžní prostředky státního rozpočtu, státních finančních aktiv nebo </a:t>
            </a:r>
            <a:r>
              <a:rPr lang="cs-CZ" sz="3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Národního </a:t>
            </a:r>
            <a:r>
              <a:rPr lang="cs-CZ" sz="3400" i="1" dirty="0">
                <a:latin typeface="Calibri" panose="020F0502020204030204" pitchFamily="34" charset="0"/>
                <a:cs typeface="Calibri" panose="020F0502020204030204" pitchFamily="34" charset="0"/>
              </a:rPr>
              <a:t>fondu poskytnuté právnickým nebo fyzickým osobám na stanovený </a:t>
            </a:r>
            <a:r>
              <a:rPr lang="cs-CZ" sz="3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účel</a:t>
            </a:r>
            <a:r>
              <a:rPr lang="cs-CZ" sz="3400" dirty="0" smtClean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</a:p>
          <a:p>
            <a:pPr marL="360">
              <a:spcBef>
                <a:spcPts val="641"/>
              </a:spcBef>
              <a:buClr>
                <a:srgbClr val="000000"/>
              </a:buClr>
            </a:pPr>
            <a:endParaRPr lang="cs-CZ" sz="3400" spc="-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3080" indent="-342720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400" b="1" dirty="0">
                <a:latin typeface="Calibri" panose="020F0502020204030204" pitchFamily="34" charset="0"/>
                <a:cs typeface="Calibri" panose="020F0502020204030204" pitchFamily="34" charset="0"/>
              </a:rPr>
              <a:t>Vyhláška č. 504/2002 Sb., o účetnictví, § 27 </a:t>
            </a:r>
            <a:r>
              <a:rPr lang="cs-CZ" sz="3400" dirty="0" smtClean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3400" dirty="0">
                <a:latin typeface="Calibri" panose="020F0502020204030204" pitchFamily="34" charset="0"/>
                <a:cs typeface="Calibri" panose="020F0502020204030204" pitchFamily="34" charset="0"/>
              </a:rPr>
              <a:t>kterou se provádějí některá ustanovení zákona č. 563/1991 Sb., o účetnictví </a:t>
            </a:r>
            <a:endParaRPr lang="cs-CZ" sz="3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3400" b="1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 dotaci </a:t>
            </a:r>
            <a:r>
              <a:rPr lang="cs-CZ" sz="3400" i="1" dirty="0">
                <a:latin typeface="Calibri" panose="020F0502020204030204" pitchFamily="34" charset="0"/>
                <a:cs typeface="Calibri" panose="020F0502020204030204" pitchFamily="34" charset="0"/>
              </a:rPr>
              <a:t>považují</a:t>
            </a:r>
            <a:r>
              <a:rPr lang="cs-CZ" sz="34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cs-CZ" sz="3400" i="1" dirty="0">
                <a:latin typeface="Calibri" panose="020F0502020204030204" pitchFamily="34" charset="0"/>
                <a:cs typeface="Calibri" panose="020F0502020204030204" pitchFamily="34" charset="0"/>
              </a:rPr>
              <a:t>bezúplatná plnění přímo nebo zprostředkovaně poskytnutá podle zvláštních právních předpisů ze státního rozpočtu, státních finančních aktiv, Národního fondu, ze státních fondů, z rozpočtů územních samosprávných celků na stanovený </a:t>
            </a:r>
            <a:r>
              <a:rPr lang="cs-CZ" sz="3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účel.</a:t>
            </a:r>
            <a:endParaRPr lang="cs-CZ" sz="3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endParaRPr lang="cs-CZ" sz="3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Zákon </a:t>
            </a:r>
            <a:r>
              <a:rPr lang="cs-CZ" sz="3400" b="1" dirty="0">
                <a:latin typeface="Calibri" panose="020F0502020204030204" pitchFamily="34" charset="0"/>
                <a:cs typeface="Calibri" panose="020F0502020204030204" pitchFamily="34" charset="0"/>
              </a:rPr>
              <a:t>č. 218/2000 Sb., o rozpočtových </a:t>
            </a:r>
            <a:r>
              <a:rPr lang="cs-CZ" sz="3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pravidlech, § 12 </a:t>
            </a:r>
          </a:p>
          <a:p>
            <a:pPr marL="360">
              <a:spcBef>
                <a:spcPts val="641"/>
              </a:spcBef>
              <a:buClr>
                <a:srgbClr val="000000"/>
              </a:buClr>
            </a:pPr>
            <a:r>
              <a:rPr lang="cs-CZ" sz="3400" b="1" i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Programem</a:t>
            </a:r>
            <a:r>
              <a:rPr lang="cs-CZ" sz="3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400" i="1" dirty="0">
                <a:latin typeface="Calibri" panose="020F0502020204030204" pitchFamily="34" charset="0"/>
                <a:cs typeface="Calibri" panose="020F0502020204030204" pitchFamily="34" charset="0"/>
              </a:rPr>
              <a:t>se pak rozumí soubor věcných, časových a finančních podmínek konkrétních akcí na pořízení nebo technické zhodnocení hmotného a nehmotného dlouhodobého majetku, s výjimkou drobného hmotného a nehmotného dlouhodobého majetku</a:t>
            </a:r>
            <a:r>
              <a:rPr lang="cs-CZ" sz="3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sz="3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endParaRPr lang="cs-CZ" sz="3200" b="0" strike="noStrike" spc="-1" dirty="0" smtClean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endParaRPr lang="cs-CZ" sz="32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31753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extShape 1"/>
          <p:cNvSpPr txBox="1"/>
          <p:nvPr/>
        </p:nvSpPr>
        <p:spPr>
          <a:xfrm>
            <a:off x="436384" y="332656"/>
            <a:ext cx="8229240" cy="114264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1" strike="noStrike" spc="-1" dirty="0" smtClean="0">
                <a:solidFill>
                  <a:srgbClr val="000000"/>
                </a:solidFill>
                <a:latin typeface="Calibri"/>
              </a:rPr>
              <a:t>Příklady dělení dotací</a:t>
            </a:r>
            <a:endParaRPr lang="cs-CZ" sz="4400" b="1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0" name="TextShape 2"/>
          <p:cNvSpPr txBox="1"/>
          <p:nvPr/>
        </p:nvSpPr>
        <p:spPr>
          <a:xfrm>
            <a:off x="457200" y="1600200"/>
            <a:ext cx="8507288" cy="4997152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25000" lnSpcReduction="20000"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5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podle </a:t>
            </a:r>
            <a:r>
              <a:rPr lang="cs-CZ" sz="5600" b="1" dirty="0">
                <a:latin typeface="Calibri" panose="020F0502020204030204" pitchFamily="34" charset="0"/>
                <a:cs typeface="Calibri" panose="020F0502020204030204" pitchFamily="34" charset="0"/>
              </a:rPr>
              <a:t>účelu </a:t>
            </a:r>
            <a:endParaRPr lang="cs-CZ" sz="56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Tx/>
              <a:buChar char="-"/>
            </a:pPr>
            <a:r>
              <a:rPr lang="cs-CZ" sz="5600" dirty="0" smtClean="0">
                <a:latin typeface="Calibri" panose="020F0502020204030204" pitchFamily="34" charset="0"/>
                <a:cs typeface="Calibri" panose="020F0502020204030204" pitchFamily="34" charset="0"/>
              </a:rPr>
              <a:t>účelové </a:t>
            </a:r>
            <a:r>
              <a:rPr lang="cs-CZ" sz="5600" dirty="0">
                <a:latin typeface="Calibri" panose="020F0502020204030204" pitchFamily="34" charset="0"/>
                <a:cs typeface="Calibri" panose="020F0502020204030204" pitchFamily="34" charset="0"/>
              </a:rPr>
              <a:t>(svázány s konkrétní aktivitou</a:t>
            </a:r>
            <a:r>
              <a:rPr lang="cs-CZ" sz="560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457200" indent="-457200">
              <a:buFontTx/>
              <a:buChar char="-"/>
            </a:pPr>
            <a:r>
              <a:rPr lang="cs-CZ" sz="5600" dirty="0" smtClean="0">
                <a:latin typeface="Calibri" panose="020F0502020204030204" pitchFamily="34" charset="0"/>
                <a:cs typeface="Calibri" panose="020F0502020204030204" pitchFamily="34" charset="0"/>
              </a:rPr>
              <a:t>neúčelové </a:t>
            </a:r>
            <a:r>
              <a:rPr lang="cs-CZ" sz="56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cs-CZ" sz="5600" dirty="0" smtClean="0">
                <a:latin typeface="Calibri" panose="020F0502020204030204" pitchFamily="34" charset="0"/>
                <a:cs typeface="Calibri" panose="020F0502020204030204" pitchFamily="34" charset="0"/>
              </a:rPr>
              <a:t>všeobecné; </a:t>
            </a:r>
            <a:r>
              <a:rPr lang="cs-CZ" sz="5600" dirty="0">
                <a:latin typeface="Calibri" panose="020F0502020204030204" pitchFamily="34" charset="0"/>
                <a:cs typeface="Calibri" panose="020F0502020204030204" pitchFamily="34" charset="0"/>
              </a:rPr>
              <a:t>nemají konkrétně vymezené podmínky užití</a:t>
            </a:r>
            <a:r>
              <a:rPr lang="cs-CZ" sz="560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endParaRPr lang="cs-CZ" sz="56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5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podle </a:t>
            </a:r>
            <a:r>
              <a:rPr lang="cs-CZ" sz="5600" b="1" dirty="0">
                <a:latin typeface="Calibri" panose="020F0502020204030204" pitchFamily="34" charset="0"/>
                <a:cs typeface="Calibri" panose="020F0502020204030204" pitchFamily="34" charset="0"/>
              </a:rPr>
              <a:t>výše dotace </a:t>
            </a:r>
            <a:endParaRPr lang="cs-CZ" sz="56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Tx/>
              <a:buChar char="-"/>
            </a:pPr>
            <a:r>
              <a:rPr lang="cs-CZ" sz="5600" dirty="0" smtClean="0">
                <a:latin typeface="Calibri" panose="020F0502020204030204" pitchFamily="34" charset="0"/>
                <a:cs typeface="Calibri" panose="020F0502020204030204" pitchFamily="34" charset="0"/>
              </a:rPr>
              <a:t>částka </a:t>
            </a:r>
            <a:r>
              <a:rPr lang="cs-CZ" sz="5600" dirty="0">
                <a:latin typeface="Calibri" panose="020F0502020204030204" pitchFamily="34" charset="0"/>
                <a:cs typeface="Calibri" panose="020F0502020204030204" pitchFamily="34" charset="0"/>
              </a:rPr>
              <a:t>je předem </a:t>
            </a:r>
            <a:r>
              <a:rPr lang="cs-CZ" sz="5600" dirty="0" smtClean="0">
                <a:latin typeface="Calibri" panose="020F0502020204030204" pitchFamily="34" charset="0"/>
                <a:cs typeface="Calibri" panose="020F0502020204030204" pitchFamily="34" charset="0"/>
              </a:rPr>
              <a:t>známa</a:t>
            </a:r>
          </a:p>
          <a:p>
            <a:pPr marL="457200" indent="-457200">
              <a:buFontTx/>
              <a:buChar char="-"/>
            </a:pPr>
            <a:r>
              <a:rPr lang="cs-CZ" sz="5600" dirty="0" smtClean="0">
                <a:latin typeface="Calibri" panose="020F0502020204030204" pitchFamily="34" charset="0"/>
                <a:cs typeface="Calibri" panose="020F0502020204030204" pitchFamily="34" charset="0"/>
              </a:rPr>
              <a:t>dotace </a:t>
            </a:r>
            <a:r>
              <a:rPr lang="cs-CZ" sz="5600" dirty="0">
                <a:latin typeface="Calibri" panose="020F0502020204030204" pitchFamily="34" charset="0"/>
                <a:cs typeface="Calibri" panose="020F0502020204030204" pitchFamily="34" charset="0"/>
              </a:rPr>
              <a:t>závislé na </a:t>
            </a:r>
            <a:r>
              <a:rPr lang="cs-CZ" sz="5600" dirty="0" smtClean="0">
                <a:latin typeface="Calibri" panose="020F0502020204030204" pitchFamily="34" charset="0"/>
                <a:cs typeface="Calibri" panose="020F0502020204030204" pitchFamily="34" charset="0"/>
              </a:rPr>
              <a:t>výkonu</a:t>
            </a:r>
          </a:p>
          <a:p>
            <a:endParaRPr lang="cs-CZ" sz="5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5600" b="1" dirty="0">
                <a:latin typeface="Calibri" panose="020F0502020204030204" pitchFamily="34" charset="0"/>
                <a:cs typeface="Calibri" panose="020F0502020204030204" pitchFamily="34" charset="0"/>
              </a:rPr>
              <a:t>podle nároku na </a:t>
            </a:r>
            <a:r>
              <a:rPr lang="cs-CZ" sz="5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přidělení</a:t>
            </a:r>
          </a:p>
          <a:p>
            <a:pPr marL="457200" indent="-457200">
              <a:buFontTx/>
              <a:buChar char="-"/>
            </a:pPr>
            <a:r>
              <a:rPr lang="cs-CZ" sz="5600" dirty="0" smtClean="0">
                <a:latin typeface="Calibri" panose="020F0502020204030204" pitchFamily="34" charset="0"/>
                <a:cs typeface="Calibri" panose="020F0502020204030204" pitchFamily="34" charset="0"/>
              </a:rPr>
              <a:t>nárokové </a:t>
            </a:r>
            <a:r>
              <a:rPr lang="cs-CZ" sz="5600" dirty="0">
                <a:latin typeface="Calibri" panose="020F0502020204030204" pitchFamily="34" charset="0"/>
                <a:cs typeface="Calibri" panose="020F0502020204030204" pitchFamily="34" charset="0"/>
              </a:rPr>
              <a:t>(spojeny s výkonem určité veřejné služby</a:t>
            </a:r>
            <a:r>
              <a:rPr lang="cs-CZ" sz="560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457200" indent="-457200">
              <a:buFontTx/>
              <a:buChar char="-"/>
            </a:pPr>
            <a:r>
              <a:rPr lang="cs-CZ" sz="5600" dirty="0" smtClean="0">
                <a:latin typeface="Calibri" panose="020F0502020204030204" pitchFamily="34" charset="0"/>
                <a:cs typeface="Calibri" panose="020F0502020204030204" pitchFamily="34" charset="0"/>
              </a:rPr>
              <a:t>nenárokové </a:t>
            </a:r>
            <a:r>
              <a:rPr lang="cs-CZ" sz="5600" dirty="0">
                <a:latin typeface="Calibri" panose="020F0502020204030204" pitchFamily="34" charset="0"/>
                <a:cs typeface="Calibri" panose="020F0502020204030204" pitchFamily="34" charset="0"/>
              </a:rPr>
              <a:t>(příjemce se musí aktivně ucházet</a:t>
            </a:r>
            <a:r>
              <a:rPr lang="cs-CZ" sz="560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endParaRPr lang="cs-CZ" sz="5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5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podle </a:t>
            </a:r>
            <a:r>
              <a:rPr lang="cs-CZ" sz="5600" b="1" dirty="0">
                <a:latin typeface="Calibri" panose="020F0502020204030204" pitchFamily="34" charset="0"/>
                <a:cs typeface="Calibri" panose="020F0502020204030204" pitchFamily="34" charset="0"/>
              </a:rPr>
              <a:t>financování </a:t>
            </a:r>
            <a:r>
              <a:rPr lang="cs-CZ" sz="5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výdajů</a:t>
            </a:r>
          </a:p>
          <a:p>
            <a:pPr marL="457200" indent="-457200">
              <a:buFontTx/>
              <a:buChar char="-"/>
            </a:pPr>
            <a:r>
              <a:rPr lang="cs-CZ" sz="5600" dirty="0"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cs-CZ" sz="5600" dirty="0" smtClean="0">
                <a:latin typeface="Calibri" panose="020F0502020204030204" pitchFamily="34" charset="0"/>
                <a:cs typeface="Calibri" panose="020F0502020204030204" pitchFamily="34" charset="0"/>
              </a:rPr>
              <a:t>ěžné</a:t>
            </a:r>
          </a:p>
          <a:p>
            <a:pPr marL="457200" indent="-457200">
              <a:buFontTx/>
              <a:buChar char="-"/>
            </a:pPr>
            <a:r>
              <a:rPr lang="cs-CZ" sz="5600" dirty="0" smtClean="0">
                <a:latin typeface="Calibri" panose="020F0502020204030204" pitchFamily="34" charset="0"/>
                <a:cs typeface="Calibri" panose="020F0502020204030204" pitchFamily="34" charset="0"/>
              </a:rPr>
              <a:t>kapitálové </a:t>
            </a:r>
            <a:r>
              <a:rPr lang="cs-CZ" sz="5600" dirty="0">
                <a:latin typeface="Calibri" panose="020F0502020204030204" pitchFamily="34" charset="0"/>
                <a:cs typeface="Calibri" panose="020F0502020204030204" pitchFamily="34" charset="0"/>
              </a:rPr>
              <a:t>(financování jednorázových investičních akcí</a:t>
            </a:r>
            <a:r>
              <a:rPr lang="cs-CZ" sz="560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r>
              <a:rPr lang="cs-CZ" sz="5600" dirty="0" smtClean="0">
                <a:latin typeface="Calibri" panose="020F0502020204030204" pitchFamily="34" charset="0"/>
                <a:cs typeface="Calibri" panose="020F0502020204030204" pitchFamily="34" charset="0"/>
              </a:rPr>
              <a:t>Nebo-</a:t>
            </a:r>
            <a:r>
              <a:rPr lang="cs-CZ" sz="5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li</a:t>
            </a:r>
            <a:endParaRPr lang="cs-CZ" sz="5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Tx/>
              <a:buChar char="-"/>
            </a:pPr>
            <a:r>
              <a:rPr lang="cs-CZ" sz="5600" dirty="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cs-CZ" sz="5600" dirty="0" smtClean="0">
                <a:latin typeface="Calibri" panose="020F0502020204030204" pitchFamily="34" charset="0"/>
                <a:cs typeface="Calibri" panose="020F0502020204030204" pitchFamily="34" charset="0"/>
              </a:rPr>
              <a:t>einvestiční</a:t>
            </a:r>
          </a:p>
          <a:p>
            <a:pPr marL="457200" indent="-457200">
              <a:buFontTx/>
              <a:buChar char="-"/>
            </a:pPr>
            <a:r>
              <a:rPr lang="cs-CZ" sz="5600" dirty="0" smtClean="0">
                <a:latin typeface="Calibri" panose="020F0502020204030204" pitchFamily="34" charset="0"/>
                <a:cs typeface="Calibri" panose="020F0502020204030204" pitchFamily="34" charset="0"/>
              </a:rPr>
              <a:t>investiční</a:t>
            </a:r>
            <a:endParaRPr lang="cs-CZ" sz="5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5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5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podle </a:t>
            </a:r>
            <a:r>
              <a:rPr lang="cs-CZ" sz="5600" b="1" dirty="0">
                <a:latin typeface="Calibri" panose="020F0502020204030204" pitchFamily="34" charset="0"/>
                <a:cs typeface="Calibri" panose="020F0502020204030204" pitchFamily="34" charset="0"/>
              </a:rPr>
              <a:t>nároků na disponibilní </a:t>
            </a:r>
            <a:r>
              <a:rPr lang="cs-CZ" sz="5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prostředky</a:t>
            </a:r>
          </a:p>
          <a:p>
            <a:pPr marL="457200" indent="-457200">
              <a:buFontTx/>
              <a:buChar char="-"/>
            </a:pPr>
            <a:r>
              <a:rPr lang="cs-CZ" sz="5600" dirty="0" smtClean="0">
                <a:latin typeface="Calibri" panose="020F0502020204030204" pitchFamily="34" charset="0"/>
                <a:cs typeface="Calibri" panose="020F0502020204030204" pitchFamily="34" charset="0"/>
              </a:rPr>
              <a:t>poskytnuté </a:t>
            </a:r>
            <a:r>
              <a:rPr lang="cs-CZ" sz="5600" dirty="0">
                <a:latin typeface="Calibri" panose="020F0502020204030204" pitchFamily="34" charset="0"/>
                <a:cs typeface="Calibri" panose="020F0502020204030204" pitchFamily="34" charset="0"/>
              </a:rPr>
              <a:t>na bankovní </a:t>
            </a:r>
            <a:r>
              <a:rPr lang="cs-CZ" sz="5600" dirty="0" smtClean="0">
                <a:latin typeface="Calibri" panose="020F0502020204030204" pitchFamily="34" charset="0"/>
                <a:cs typeface="Calibri" panose="020F0502020204030204" pitchFamily="34" charset="0"/>
              </a:rPr>
              <a:t>účet</a:t>
            </a:r>
          </a:p>
          <a:p>
            <a:pPr marL="457200" indent="-457200">
              <a:buFontTx/>
              <a:buChar char="-"/>
            </a:pPr>
            <a:r>
              <a:rPr lang="cs-CZ" sz="5600" dirty="0" smtClean="0">
                <a:latin typeface="Calibri" panose="020F0502020204030204" pitchFamily="34" charset="0"/>
                <a:cs typeface="Calibri" panose="020F0502020204030204" pitchFamily="34" charset="0"/>
              </a:rPr>
              <a:t>poskytnuté </a:t>
            </a:r>
            <a:r>
              <a:rPr lang="cs-CZ" sz="5600" dirty="0">
                <a:latin typeface="Calibri" panose="020F0502020204030204" pitchFamily="34" charset="0"/>
                <a:cs typeface="Calibri" panose="020F0502020204030204" pitchFamily="34" charset="0"/>
              </a:rPr>
              <a:t>formou otevření čerpacího limitu u banky, poskytnuté po realizaci projektu</a:t>
            </a:r>
            <a:r>
              <a:rPr lang="cs-CZ" sz="5600" dirty="0" smtClean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</a:p>
          <a:p>
            <a:endParaRPr lang="cs-CZ" sz="5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5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podle </a:t>
            </a:r>
            <a:r>
              <a:rPr lang="cs-CZ" sz="5600" b="1" dirty="0">
                <a:latin typeface="Calibri" panose="020F0502020204030204" pitchFamily="34" charset="0"/>
                <a:cs typeface="Calibri" panose="020F0502020204030204" pitchFamily="34" charset="0"/>
              </a:rPr>
              <a:t>nároku na vlastní </a:t>
            </a:r>
            <a:r>
              <a:rPr lang="cs-CZ" sz="5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prostředky</a:t>
            </a:r>
          </a:p>
          <a:p>
            <a:pPr marL="457200" indent="-457200">
              <a:buFontTx/>
              <a:buChar char="-"/>
            </a:pPr>
            <a:r>
              <a:rPr lang="cs-CZ" sz="5600" dirty="0" smtClean="0">
                <a:latin typeface="Calibri" panose="020F0502020204030204" pitchFamily="34" charset="0"/>
                <a:cs typeface="Calibri" panose="020F0502020204030204" pitchFamily="34" charset="0"/>
              </a:rPr>
              <a:t>dotace </a:t>
            </a:r>
            <a:r>
              <a:rPr lang="cs-CZ" sz="5600" dirty="0">
                <a:latin typeface="Calibri" panose="020F0502020204030204" pitchFamily="34" charset="0"/>
                <a:cs typeface="Calibri" panose="020F0502020204030204" pitchFamily="34" charset="0"/>
              </a:rPr>
              <a:t>se spoluúčastí (podíl příjemce na celkově vynaložené částce</a:t>
            </a:r>
            <a:r>
              <a:rPr lang="cs-CZ" sz="560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457200" indent="-457200">
              <a:buFontTx/>
              <a:buChar char="-"/>
            </a:pPr>
            <a:r>
              <a:rPr lang="cs-CZ" sz="5600" dirty="0" smtClean="0">
                <a:latin typeface="Calibri" panose="020F0502020204030204" pitchFamily="34" charset="0"/>
                <a:cs typeface="Calibri" panose="020F0502020204030204" pitchFamily="34" charset="0"/>
              </a:rPr>
              <a:t>bez </a:t>
            </a:r>
            <a:r>
              <a:rPr lang="cs-CZ" sz="5600" dirty="0">
                <a:latin typeface="Calibri" panose="020F0502020204030204" pitchFamily="34" charset="0"/>
                <a:cs typeface="Calibri" panose="020F0502020204030204" pitchFamily="34" charset="0"/>
              </a:rPr>
              <a:t>spoluúčasti.</a:t>
            </a:r>
          </a:p>
          <a:p>
            <a:r>
              <a:rPr lang="cs-CZ" sz="4500" dirty="0"/>
              <a:t> </a:t>
            </a:r>
            <a:br>
              <a:rPr lang="cs-CZ" sz="4500" dirty="0"/>
            </a:br>
            <a:r>
              <a:rPr lang="cs-CZ" sz="4500" dirty="0"/>
              <a:t/>
            </a:r>
            <a:br>
              <a:rPr lang="cs-CZ" sz="4500" dirty="0"/>
            </a:br>
            <a:r>
              <a:rPr lang="cs-CZ" sz="4500" dirty="0"/>
              <a:t>Více zde: </a:t>
            </a:r>
            <a:r>
              <a:rPr lang="cs-CZ" sz="4500" u="sng" dirty="0">
                <a:hlinkClick r:id="rId2"/>
              </a:rPr>
              <a:t>https://www.rozvojobci.cz/news/klasifikace-dotaci1/</a:t>
            </a:r>
            <a:endParaRPr lang="cs-CZ" sz="4500" b="0" strike="noStrike" spc="-1" dirty="0" smtClean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endParaRPr lang="cs-CZ" sz="32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41887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1" strike="noStrike" spc="-1" dirty="0" smtClean="0">
                <a:solidFill>
                  <a:srgbClr val="000000"/>
                </a:solidFill>
                <a:latin typeface="Calibri"/>
              </a:rPr>
              <a:t>Dotace</a:t>
            </a:r>
            <a:endParaRPr lang="cs-CZ" sz="4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2" name="TextShape 2"/>
          <p:cNvSpPr txBox="1"/>
          <p:nvPr/>
        </p:nvSpPr>
        <p:spPr>
          <a:xfrm>
            <a:off x="457200" y="1600200"/>
            <a:ext cx="8363272" cy="4853136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69000" lnSpcReduction="20000"/>
          </a:bodyPr>
          <a:lstStyle/>
          <a:p>
            <a:r>
              <a:rPr lang="cs-CZ" sz="3200" b="1" dirty="0">
                <a:latin typeface="Calibri" panose="020F0502020204030204" pitchFamily="34" charset="0"/>
                <a:cs typeface="Calibri" panose="020F0502020204030204" pitchFamily="34" charset="0"/>
              </a:rPr>
              <a:t>Účelové </a:t>
            </a:r>
            <a:r>
              <a:rPr lang="cs-CZ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dotace</a:t>
            </a:r>
          </a:p>
          <a:p>
            <a:pPr marL="514350" indent="-514350">
              <a:buAutoNum type="alphaLcParenR"/>
            </a:pPr>
            <a:r>
              <a:rPr lang="cs-CZ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se 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spoluúčastí </a:t>
            </a:r>
            <a:r>
              <a:rPr lang="cs-CZ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- s procentním podílem příjemce</a:t>
            </a:r>
          </a:p>
          <a:p>
            <a:pPr marL="514350" indent="-514350">
              <a:buAutoNum type="alphaLcParenR" startAt="2"/>
            </a:pPr>
            <a:r>
              <a:rPr lang="cs-CZ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bez spoluúčasti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s otevřeným koncem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s uzavřeným koncem</a:t>
            </a:r>
          </a:p>
          <a:p>
            <a:endParaRPr lang="cs-CZ" sz="3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32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Obecné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cs-CZ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dotace</a:t>
            </a:r>
          </a:p>
          <a:p>
            <a:pPr marL="514350" indent="-514350">
              <a:buAutoNum type="alphaLcParenR"/>
            </a:pPr>
            <a:r>
              <a:rPr lang="cs-CZ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paušální (fixní částka)</a:t>
            </a:r>
          </a:p>
          <a:p>
            <a:pPr marL="514350" indent="-514350">
              <a:buAutoNum type="alphaLcParenR"/>
            </a:pPr>
            <a:r>
              <a:rPr lang="cs-CZ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dotace 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závislé na výkonu (výkonové</a:t>
            </a:r>
            <a:r>
              <a:rPr lang="cs-CZ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s otevřeným koncem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s uzavřeným koncem</a:t>
            </a:r>
          </a:p>
          <a:p>
            <a:endParaRPr lang="cs-CZ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Dotace uzavřené (s uzavřeným koncem) stanovena maximální částka, která může být poskytnuta. Je stanoven limit. </a:t>
            </a:r>
          </a:p>
          <a:p>
            <a:r>
              <a:rPr lang="cs-CZ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Dotace otevřená (s otevřeným koncem) - není 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částka nijak </a:t>
            </a:r>
            <a:r>
              <a:rPr lang="cs-CZ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limitována. </a:t>
            </a:r>
            <a:endParaRPr lang="cs-CZ" sz="32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8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41"/>
              </a:spcBef>
            </a:pPr>
            <a:endParaRPr lang="cs-CZ" sz="3200" b="0" strike="noStrike" spc="-1" dirty="0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4" name="obrázek 1" descr="C:\Users\Kikyna\Desktop\dotace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03648" y="1361440"/>
            <a:ext cx="5760640" cy="3723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Obdélník 1"/>
          <p:cNvSpPr/>
          <p:nvPr/>
        </p:nvSpPr>
        <p:spPr>
          <a:xfrm>
            <a:off x="1691680" y="5661248"/>
            <a:ext cx="723629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sz="1200" dirty="0"/>
              <a:t>Zdroj: </a:t>
            </a:r>
            <a:r>
              <a:rPr lang="cs-CZ" sz="1200" dirty="0" err="1"/>
              <a:t>Bailey</a:t>
            </a:r>
            <a:r>
              <a:rPr lang="cs-CZ" sz="1200" dirty="0"/>
              <a:t>, S. J. </a:t>
            </a:r>
            <a:r>
              <a:rPr lang="cs-CZ" sz="1200" dirty="0" err="1"/>
              <a:t>Local</a:t>
            </a:r>
            <a:r>
              <a:rPr lang="cs-CZ" sz="1200" dirty="0"/>
              <a:t> </a:t>
            </a:r>
            <a:r>
              <a:rPr lang="cs-CZ" sz="1200" dirty="0" err="1"/>
              <a:t>Government</a:t>
            </a:r>
            <a:r>
              <a:rPr lang="cs-CZ" sz="1200" dirty="0"/>
              <a:t> </a:t>
            </a:r>
            <a:r>
              <a:rPr lang="cs-CZ" sz="1200" dirty="0" err="1"/>
              <a:t>Economics</a:t>
            </a:r>
            <a:r>
              <a:rPr lang="cs-CZ" sz="1200" dirty="0"/>
              <a:t>, 1999. s. 181</a:t>
            </a:r>
            <a:endParaRPr lang="cs-CZ" sz="1200" b="1" dirty="0"/>
          </a:p>
        </p:txBody>
      </p:sp>
    </p:spTree>
    <p:extLst>
      <p:ext uri="{BB962C8B-B14F-4D97-AF65-F5344CB8AC3E}">
        <p14:creationId xmlns:p14="http://schemas.microsoft.com/office/powerpoint/2010/main" val="1885583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2" name="TextShape 2"/>
          <p:cNvSpPr txBox="1"/>
          <p:nvPr/>
        </p:nvSpPr>
        <p:spPr>
          <a:xfrm>
            <a:off x="405904" y="1373440"/>
            <a:ext cx="8331832" cy="4836408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1828800">
              <a:lnSpc>
                <a:spcPct val="100000"/>
              </a:lnSpc>
              <a:spcBef>
                <a:spcPts val="400"/>
              </a:spcBef>
            </a:pPr>
            <a:r>
              <a:rPr lang="cs-CZ" sz="2000" b="0" strike="noStrike" spc="-1" dirty="0">
                <a:solidFill>
                  <a:srgbClr val="000000"/>
                </a:solidFill>
                <a:latin typeface="Calibri"/>
              </a:rPr>
              <a:t>	</a:t>
            </a:r>
            <a:r>
              <a:rPr lang="cs-CZ" sz="2000" b="0" strike="noStrike" spc="-1" dirty="0" smtClean="0">
                <a:solidFill>
                  <a:srgbClr val="000000"/>
                </a:solidFill>
                <a:latin typeface="Calibri"/>
              </a:rPr>
              <a:t>		</a:t>
            </a:r>
            <a:r>
              <a:rPr lang="cs-CZ" sz="2000" b="1" strike="noStrike" spc="-1" dirty="0" smtClean="0">
                <a:solidFill>
                  <a:srgbClr val="000000"/>
                </a:solidFill>
                <a:latin typeface="Calibri"/>
              </a:rPr>
              <a:t>BEZ 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</a:rPr>
              <a:t>SPOLUÚČASTI</a:t>
            </a:r>
            <a:endParaRPr lang="cs-CZ" sz="2000" b="0" strike="noStrike" spc="-1" dirty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účelové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– specifické</a:t>
            </a:r>
          </a:p>
          <a:p>
            <a:pPr marL="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1200" spc="-1" dirty="0" smtClean="0">
                <a:solidFill>
                  <a:srgbClr val="000000"/>
                </a:solidFill>
                <a:latin typeface="Calibri"/>
              </a:rPr>
              <a:t> </a:t>
            </a:r>
            <a:r>
              <a:rPr lang="cs-CZ" spc="-1" dirty="0" smtClean="0">
                <a:solidFill>
                  <a:srgbClr val="000000"/>
                </a:solidFill>
                <a:latin typeface="Calibri"/>
              </a:rPr>
              <a:t>příjemce </a:t>
            </a:r>
            <a:r>
              <a:rPr lang="cs-CZ" spc="-1" dirty="0">
                <a:solidFill>
                  <a:srgbClr val="000000"/>
                </a:solidFill>
                <a:latin typeface="Calibri"/>
              </a:rPr>
              <a:t>ručí za použití k danému </a:t>
            </a:r>
            <a:r>
              <a:rPr lang="cs-CZ" spc="-1" dirty="0" smtClean="0">
                <a:solidFill>
                  <a:srgbClr val="000000"/>
                </a:solidFill>
                <a:latin typeface="Calibri"/>
              </a:rPr>
              <a:t>účelu</a:t>
            </a:r>
            <a:r>
              <a:rPr lang="cs-CZ" sz="1200" spc="-1" dirty="0">
                <a:solidFill>
                  <a:srgbClr val="000000"/>
                </a:solidFill>
                <a:latin typeface="Calibri"/>
              </a:rPr>
              <a:t>	</a:t>
            </a:r>
            <a:r>
              <a:rPr lang="cs-CZ" sz="2000" b="1" strike="noStrike" spc="-1" dirty="0" smtClean="0">
                <a:solidFill>
                  <a:srgbClr val="000000"/>
                </a:solidFill>
                <a:latin typeface="Calibri"/>
              </a:rPr>
              <a:t>SE SPOLUÚČASTÍ 	(podmíněné)</a:t>
            </a:r>
          </a:p>
          <a:p>
            <a:pPr marL="2743200">
              <a:lnSpc>
                <a:spcPct val="100000"/>
              </a:lnSpc>
              <a:spcBef>
                <a:spcPts val="400"/>
              </a:spcBef>
            </a:pPr>
            <a:r>
              <a:rPr lang="cs-CZ" sz="2000" b="1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2000" b="1" spc="-1" dirty="0" smtClean="0">
                <a:solidFill>
                  <a:srgbClr val="000000"/>
                </a:solidFill>
                <a:latin typeface="Calibri"/>
              </a:rPr>
              <a:t>                                   	a) otevřené 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</a:rPr>
              <a:t>			</a:t>
            </a:r>
            <a:r>
              <a:rPr lang="cs-CZ" sz="2000" b="1" strike="noStrike" spc="-1" dirty="0" smtClean="0">
                <a:solidFill>
                  <a:srgbClr val="000000"/>
                </a:solidFill>
                <a:latin typeface="Calibri"/>
              </a:rPr>
              <a:t>                b) uzavřené</a:t>
            </a:r>
            <a:endParaRPr lang="cs-CZ" sz="2000" b="0" strike="noStrike" spc="-1" dirty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endParaRPr lang="cs-CZ" sz="3200" b="0" strike="noStrike" spc="-1" dirty="0" smtClean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neúčelové – všeobecné		</a:t>
            </a:r>
            <a:r>
              <a:rPr lang="cs-CZ" sz="2000" b="1" strike="noStrike" spc="-1" dirty="0" smtClean="0">
                <a:solidFill>
                  <a:srgbClr val="000000"/>
                </a:solidFill>
                <a:latin typeface="Calibri"/>
              </a:rPr>
              <a:t>PAUŠÁLNÍ</a:t>
            </a:r>
          </a:p>
          <a:p>
            <a:pPr marL="360">
              <a:spcBef>
                <a:spcPts val="641"/>
              </a:spcBef>
              <a:buClr>
                <a:srgbClr val="000000"/>
              </a:buClr>
            </a:pPr>
            <a:r>
              <a:rPr lang="cs-CZ" spc="-1" dirty="0">
                <a:solidFill>
                  <a:srgbClr val="000000"/>
                </a:solidFill>
                <a:latin typeface="Calibri"/>
              </a:rPr>
              <a:t>příjemce (např. nejčastěji ÚSC) </a:t>
            </a:r>
            <a:endParaRPr lang="cs-CZ" spc="-1" dirty="0" smtClean="0">
              <a:solidFill>
                <a:srgbClr val="000000"/>
              </a:solidFill>
              <a:latin typeface="Calibri"/>
            </a:endParaRPr>
          </a:p>
          <a:p>
            <a:pPr marL="360">
              <a:spcBef>
                <a:spcPts val="641"/>
              </a:spcBef>
              <a:buClr>
                <a:srgbClr val="000000"/>
              </a:buClr>
            </a:pPr>
            <a:r>
              <a:rPr lang="cs-CZ" spc="-1" dirty="0" smtClean="0">
                <a:solidFill>
                  <a:srgbClr val="000000"/>
                </a:solidFill>
                <a:latin typeface="Calibri"/>
              </a:rPr>
              <a:t>má plnou pravomoc k jejich použití</a:t>
            </a:r>
          </a:p>
          <a:p>
            <a:pPr marL="2743200">
              <a:lnSpc>
                <a:spcPct val="100000"/>
              </a:lnSpc>
              <a:spcBef>
                <a:spcPts val="400"/>
              </a:spcBef>
            </a:pPr>
            <a:r>
              <a:rPr lang="cs-CZ" sz="2000" b="1" strike="noStrike" spc="-1" dirty="0" smtClean="0">
                <a:solidFill>
                  <a:srgbClr val="000000"/>
                </a:solidFill>
                <a:latin typeface="Calibri"/>
              </a:rPr>
              <a:t>	</a:t>
            </a:r>
            <a:r>
              <a:rPr lang="cs-CZ" sz="2000" b="1" spc="-1" dirty="0">
                <a:solidFill>
                  <a:srgbClr val="000000"/>
                </a:solidFill>
                <a:latin typeface="Calibri"/>
              </a:rPr>
              <a:t>		 ZÁVISLÉ NA </a:t>
            </a:r>
            <a:r>
              <a:rPr lang="cs-CZ" sz="2000" b="1" spc="-1" dirty="0" smtClean="0">
                <a:solidFill>
                  <a:srgbClr val="000000"/>
                </a:solidFill>
                <a:latin typeface="Calibri"/>
              </a:rPr>
              <a:t>VÝKONU</a:t>
            </a:r>
          </a:p>
          <a:p>
            <a:pPr marL="2743200">
              <a:lnSpc>
                <a:spcPct val="100000"/>
              </a:lnSpc>
              <a:spcBef>
                <a:spcPts val="400"/>
              </a:spcBef>
            </a:pPr>
            <a:r>
              <a:rPr lang="cs-CZ" sz="2000" b="1" spc="-1" dirty="0">
                <a:solidFill>
                  <a:srgbClr val="000000"/>
                </a:solidFill>
                <a:latin typeface="Calibri"/>
              </a:rPr>
              <a:t>	</a:t>
            </a:r>
            <a:r>
              <a:rPr lang="cs-CZ" sz="2000" b="1" spc="-1" dirty="0" smtClean="0">
                <a:solidFill>
                  <a:srgbClr val="000000"/>
                </a:solidFill>
                <a:latin typeface="Calibri"/>
              </a:rPr>
              <a:t>		  a) otevřené              			  b) uzavřené</a:t>
            </a:r>
            <a:endParaRPr lang="cs-CZ" sz="2000" spc="-1" dirty="0">
              <a:solidFill>
                <a:srgbClr val="000000"/>
              </a:solidFill>
              <a:latin typeface="Calibri"/>
            </a:endParaRPr>
          </a:p>
          <a:p>
            <a:pPr marL="2743200">
              <a:lnSpc>
                <a:spcPct val="100000"/>
              </a:lnSpc>
              <a:spcBef>
                <a:spcPts val="400"/>
              </a:spcBef>
            </a:pPr>
            <a:endParaRPr lang="cs-CZ" sz="2000" b="1" spc="-1" dirty="0" smtClean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3" name="CustomShape 3"/>
          <p:cNvSpPr/>
          <p:nvPr/>
        </p:nvSpPr>
        <p:spPr>
          <a:xfrm flipV="1">
            <a:off x="4140000" y="1595540"/>
            <a:ext cx="812344" cy="359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4" name="CustomShape 4"/>
          <p:cNvSpPr/>
          <p:nvPr/>
        </p:nvSpPr>
        <p:spPr>
          <a:xfrm>
            <a:off x="4140000" y="2186160"/>
            <a:ext cx="863640" cy="287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5" name="CustomShape 5"/>
          <p:cNvSpPr/>
          <p:nvPr/>
        </p:nvSpPr>
        <p:spPr>
          <a:xfrm rot="21349919">
            <a:off x="4875676" y="4194591"/>
            <a:ext cx="791600" cy="45719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6" name="CustomShape 6"/>
          <p:cNvSpPr/>
          <p:nvPr/>
        </p:nvSpPr>
        <p:spPr>
          <a:xfrm>
            <a:off x="4859820" y="4365104"/>
            <a:ext cx="863820" cy="960376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2709909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1" strike="noStrike" spc="-1" dirty="0" smtClean="0">
                <a:solidFill>
                  <a:srgbClr val="000000"/>
                </a:solidFill>
                <a:latin typeface="Calibri"/>
              </a:rPr>
              <a:t>Dotace</a:t>
            </a:r>
            <a:endParaRPr lang="cs-CZ" sz="4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2" name="TextShape 2"/>
          <p:cNvSpPr txBox="1"/>
          <p:nvPr/>
        </p:nvSpPr>
        <p:spPr>
          <a:xfrm>
            <a:off x="457200" y="1600200"/>
            <a:ext cx="8363272" cy="4853136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9000"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1" strike="noStrike" spc="-1" dirty="0" smtClean="0">
                <a:solidFill>
                  <a:srgbClr val="000000"/>
                </a:solidFill>
                <a:latin typeface="Calibri"/>
              </a:rPr>
              <a:t>Programové 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1" spc="-1" dirty="0" smtClean="0">
                <a:solidFill>
                  <a:srgbClr val="000000"/>
                </a:solidFill>
                <a:latin typeface="Calibri"/>
              </a:rPr>
              <a:t>Individuální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 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1" spc="-1" dirty="0" smtClean="0">
                <a:solidFill>
                  <a:srgbClr val="000000"/>
                </a:solidFill>
                <a:latin typeface="Calibri"/>
              </a:rPr>
              <a:t>Mimořádné</a:t>
            </a:r>
          </a:p>
          <a:p>
            <a:pPr marL="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endParaRPr lang="cs-CZ" sz="3200" b="1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0877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1" strike="noStrike" spc="-1" dirty="0">
                <a:solidFill>
                  <a:srgbClr val="000000"/>
                </a:solidFill>
                <a:latin typeface="Calibri"/>
              </a:rPr>
              <a:t>Subvence</a:t>
            </a:r>
            <a:endParaRPr lang="cs-CZ" sz="4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2" name="TextShape 2"/>
          <p:cNvSpPr txBox="1"/>
          <p:nvPr/>
        </p:nvSpPr>
        <p:spPr>
          <a:xfrm>
            <a:off x="457200" y="1600200"/>
            <a:ext cx="8363272" cy="4853136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84000" lnSpcReduction="20000"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Latinsky „sub-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Calibri"/>
              </a:rPr>
              <a:t>venire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“ -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přijít na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pomoc, pomáhat</a:t>
            </a:r>
            <a:endParaRPr lang="cs-CZ" sz="3200" b="0" strike="noStrike" spc="-1" dirty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Systematická hmotná podpora nebo výpomoc z veřejných prostředků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.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spc="-1" dirty="0" smtClean="0">
                <a:solidFill>
                  <a:srgbClr val="000000"/>
                </a:solidFill>
                <a:latin typeface="Calibri"/>
              </a:rPr>
              <a:t>Vždy účelově vázána.</a:t>
            </a:r>
            <a:endParaRPr lang="cs-CZ" sz="3200" b="0" strike="noStrike" spc="-1" dirty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Nepoužívá se pro veřejné výdaje na školství, zdravotnictví, obranu, sociální pomoc apod., kde se z veřejných prostředků hradí většina nákladů.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Smyslem je podpora veřejně prospěšné činnosti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Legislativně neukotvený pojem, chápán zpravidla jako účelově vázaný převod finančních prostředků. V právním systému ČR má tedy stejný význam jako dotace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.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spc="-1" dirty="0" smtClean="0">
                <a:solidFill>
                  <a:srgbClr val="000000"/>
                </a:solidFill>
                <a:latin typeface="Calibri"/>
              </a:rPr>
              <a:t>Někdy problémové – subvence do zemědělství, energetiky (zvýhodnění některých)</a:t>
            </a:r>
            <a:endParaRPr lang="cs-CZ" sz="32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32106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TextShape 1"/>
          <p:cNvSpPr txBox="1"/>
          <p:nvPr/>
        </p:nvSpPr>
        <p:spPr>
          <a:xfrm>
            <a:off x="440536" y="332656"/>
            <a:ext cx="8229240" cy="114264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1" strike="noStrike" spc="-1" dirty="0">
                <a:solidFill>
                  <a:srgbClr val="000000"/>
                </a:solidFill>
                <a:latin typeface="Calibri"/>
              </a:rPr>
              <a:t>Příspěvek, grant</a:t>
            </a:r>
          </a:p>
        </p:txBody>
      </p:sp>
      <p:sp>
        <p:nvSpPr>
          <p:cNvPr id="144" name="TextShape 2"/>
          <p:cNvSpPr txBox="1"/>
          <p:nvPr/>
        </p:nvSpPr>
        <p:spPr>
          <a:xfrm>
            <a:off x="457200" y="1600200"/>
            <a:ext cx="8507288" cy="50691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59500" lnSpcReduction="20000"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1" strike="noStrike" spc="-1" dirty="0">
                <a:solidFill>
                  <a:srgbClr val="000000"/>
                </a:solidFill>
                <a:latin typeface="Calibri"/>
              </a:rPr>
              <a:t>Příspěvek</a:t>
            </a:r>
            <a:endParaRPr lang="cs-CZ" sz="3200" b="0" strike="noStrike" spc="-1" dirty="0">
              <a:solidFill>
                <a:srgbClr val="000000"/>
              </a:solidFill>
              <a:latin typeface="Calibri"/>
            </a:endParaRPr>
          </a:p>
          <a:p>
            <a:pPr marL="457200" indent="-457200">
              <a:lnSpc>
                <a:spcPct val="100000"/>
              </a:lnSpc>
              <a:spcBef>
                <a:spcPts val="641"/>
              </a:spcBef>
              <a:buFontTx/>
              <a:buChar char="-"/>
            </a:pP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legislativně není zcela definovaný pojem</a:t>
            </a:r>
          </a:p>
          <a:p>
            <a:pPr marL="457200" indent="-457200">
              <a:lnSpc>
                <a:spcPct val="100000"/>
              </a:lnSpc>
              <a:spcBef>
                <a:spcPts val="641"/>
              </a:spcBef>
              <a:buFontTx/>
              <a:buChar char="-"/>
            </a:pP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význam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vyplývá ze zákona o rozpočtových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pravidlech</a:t>
            </a:r>
          </a:p>
          <a:p>
            <a:pPr marL="457200" indent="-457200">
              <a:lnSpc>
                <a:spcPct val="100000"/>
              </a:lnSpc>
              <a:spcBef>
                <a:spcPts val="641"/>
              </a:spcBef>
              <a:buFontTx/>
              <a:buChar char="-"/>
            </a:pP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jedná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se podobně jako dotace o </a:t>
            </a:r>
            <a:r>
              <a:rPr lang="cs-CZ" sz="3200" b="1" strike="noStrike" spc="-1" dirty="0">
                <a:solidFill>
                  <a:srgbClr val="000000"/>
                </a:solidFill>
                <a:latin typeface="Calibri"/>
              </a:rPr>
              <a:t>účelově </a:t>
            </a:r>
            <a:r>
              <a:rPr lang="cs-CZ" sz="3200" b="1" strike="noStrike" spc="-1" dirty="0" smtClean="0">
                <a:solidFill>
                  <a:srgbClr val="000000"/>
                </a:solidFill>
                <a:latin typeface="Calibri"/>
              </a:rPr>
              <a:t>vázaný</a:t>
            </a:r>
          </a:p>
          <a:p>
            <a:pPr marL="457200" indent="-457200">
              <a:lnSpc>
                <a:spcPct val="100000"/>
              </a:lnSpc>
              <a:spcBef>
                <a:spcPts val="641"/>
              </a:spcBef>
              <a:buFontTx/>
              <a:buChar char="-"/>
            </a:pP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účelovost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přitom často bývá šířeji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definována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jako úhrada provozních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nákladů</a:t>
            </a:r>
            <a:endParaRPr lang="cs-CZ" sz="3200" b="0" strike="noStrike" spc="-1" dirty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1" strike="noStrike" spc="-1" dirty="0">
                <a:solidFill>
                  <a:srgbClr val="000000"/>
                </a:solidFill>
                <a:latin typeface="Calibri"/>
              </a:rPr>
              <a:t>Grant</a:t>
            </a:r>
            <a:endParaRPr lang="cs-CZ" sz="3200" b="0" strike="noStrike" spc="-1" dirty="0">
              <a:solidFill>
                <a:srgbClr val="000000"/>
              </a:solidFill>
              <a:latin typeface="Calibri"/>
            </a:endParaRPr>
          </a:p>
          <a:p>
            <a:pPr marL="457200" indent="-457200">
              <a:lnSpc>
                <a:spcPct val="100000"/>
              </a:lnSpc>
              <a:spcBef>
                <a:spcPts val="641"/>
              </a:spcBef>
              <a:buFontTx/>
              <a:buChar char="-"/>
            </a:pP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slovo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přejaté z legislativy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EU</a:t>
            </a:r>
          </a:p>
          <a:p>
            <a:pPr marL="457200" indent="-457200">
              <a:lnSpc>
                <a:spcPct val="100000"/>
              </a:lnSpc>
              <a:spcBef>
                <a:spcPts val="641"/>
              </a:spcBef>
              <a:buFontTx/>
              <a:buChar char="-"/>
            </a:pP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obsahově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shodný s pojmem dotace, tedy </a:t>
            </a:r>
            <a:r>
              <a:rPr lang="cs-CZ" sz="3200" b="1" strike="noStrike" spc="-1" dirty="0">
                <a:solidFill>
                  <a:srgbClr val="000000"/>
                </a:solidFill>
                <a:latin typeface="Calibri"/>
              </a:rPr>
              <a:t>účelově vázanou finančn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í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podporou</a:t>
            </a:r>
          </a:p>
          <a:p>
            <a:pPr marL="457200" indent="-457200">
              <a:lnSpc>
                <a:spcPct val="100000"/>
              </a:lnSpc>
              <a:spcBef>
                <a:spcPts val="641"/>
              </a:spcBef>
              <a:buFontTx/>
              <a:buChar char="-"/>
            </a:pP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na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rozdíl od dotace, o kterou žádá potenciální příjemce s konkrétním záměrem, je </a:t>
            </a:r>
            <a:r>
              <a:rPr lang="cs-CZ" sz="3200" b="1" strike="noStrike" spc="-1" dirty="0">
                <a:solidFill>
                  <a:srgbClr val="000000"/>
                </a:solidFill>
                <a:latin typeface="Calibri"/>
              </a:rPr>
              <a:t>u grantu účel stanoven poskytovatelem </a:t>
            </a:r>
            <a:r>
              <a:rPr lang="cs-CZ" sz="3200" b="1" strike="noStrike" spc="-1" dirty="0" smtClean="0">
                <a:solidFill>
                  <a:srgbClr val="000000"/>
                </a:solidFill>
                <a:latin typeface="Calibri"/>
              </a:rPr>
              <a:t>dotace</a:t>
            </a:r>
          </a:p>
          <a:p>
            <a:pPr marL="457200" indent="-457200">
              <a:lnSpc>
                <a:spcPct val="100000"/>
              </a:lnSpc>
              <a:spcBef>
                <a:spcPts val="641"/>
              </a:spcBef>
              <a:buFontTx/>
              <a:buChar char="-"/>
            </a:pP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uchazeči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soutěží o získání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grantu</a:t>
            </a:r>
          </a:p>
          <a:p>
            <a:pPr marL="457200" indent="-457200">
              <a:lnSpc>
                <a:spcPct val="100000"/>
              </a:lnSpc>
              <a:spcBef>
                <a:spcPts val="641"/>
              </a:spcBef>
              <a:buFontTx/>
              <a:buChar char="-"/>
            </a:pP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typický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je grant prostředkem na podporu vědy, výzkumu a kultury, např. zákon o podpoře výzkumu, vývoje a inovací </a:t>
            </a:r>
            <a:endParaRPr lang="cs-CZ" sz="3200" b="0" strike="noStrike" spc="-1" dirty="0" smtClean="0">
              <a:solidFill>
                <a:srgbClr val="000000"/>
              </a:solidFill>
              <a:latin typeface="Calibri"/>
            </a:endParaRPr>
          </a:p>
          <a:p>
            <a:pPr marL="457200" indent="-457200">
              <a:lnSpc>
                <a:spcPct val="100000"/>
              </a:lnSpc>
              <a:spcBef>
                <a:spcPts val="641"/>
              </a:spcBef>
              <a:buFontTx/>
              <a:buChar char="-"/>
            </a:pPr>
            <a:r>
              <a:rPr lang="cs-CZ" sz="3200" spc="-1" dirty="0" smtClean="0">
                <a:solidFill>
                  <a:srgbClr val="000000"/>
                </a:solidFill>
                <a:latin typeface="Calibri"/>
              </a:rPr>
              <a:t>účelová dotace jednotlivci nebo organizaci na speciální účel</a:t>
            </a:r>
          </a:p>
          <a:p>
            <a:pPr marL="457200" indent="-457200">
              <a:lnSpc>
                <a:spcPct val="100000"/>
              </a:lnSpc>
              <a:spcBef>
                <a:spcPts val="641"/>
              </a:spcBef>
              <a:buFontTx/>
              <a:buChar char="-"/>
            </a:pPr>
            <a:r>
              <a:rPr lang="cs-CZ" sz="3200" spc="-1" dirty="0" smtClean="0">
                <a:solidFill>
                  <a:srgbClr val="000000"/>
                </a:solidFill>
                <a:latin typeface="Calibri"/>
              </a:rPr>
              <a:t>forma stipendia udělovaného zpravidla vědeckému pracovišti nebo kolektivu na řešení určitého výzkumného záměru</a:t>
            </a:r>
          </a:p>
          <a:p>
            <a:pPr marL="457200" indent="-457200">
              <a:lnSpc>
                <a:spcPct val="100000"/>
              </a:lnSpc>
              <a:spcBef>
                <a:spcPts val="641"/>
              </a:spcBef>
              <a:buFontTx/>
              <a:buChar char="-"/>
            </a:pPr>
            <a:r>
              <a:rPr lang="cs-CZ" sz="3200" spc="-1" dirty="0" smtClean="0">
                <a:solidFill>
                  <a:srgbClr val="000000"/>
                </a:solidFill>
                <a:latin typeface="Calibri"/>
              </a:rPr>
              <a:t>grant jako projekt, který získal grantovou podporu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1" strike="noStrike" spc="-1" dirty="0">
                <a:solidFill>
                  <a:srgbClr val="000000"/>
                </a:solidFill>
                <a:latin typeface="Calibri"/>
              </a:rPr>
              <a:t>Podpora </a:t>
            </a:r>
            <a:r>
              <a:rPr lang="cs-CZ" sz="4400" b="1" i="1" strike="noStrike" spc="-1" dirty="0">
                <a:solidFill>
                  <a:srgbClr val="000000"/>
                </a:solidFill>
                <a:latin typeface="Calibri"/>
              </a:rPr>
              <a:t>de </a:t>
            </a:r>
            <a:r>
              <a:rPr lang="cs-CZ" sz="4400" b="1" i="1" strike="noStrike" spc="-1" dirty="0" err="1">
                <a:solidFill>
                  <a:srgbClr val="000000"/>
                </a:solidFill>
                <a:latin typeface="Calibri"/>
              </a:rPr>
              <a:t>minimis</a:t>
            </a:r>
            <a:r>
              <a:rPr lang="cs-CZ" sz="4400" b="1" i="1" strike="noStrike" spc="-1" dirty="0">
                <a:solidFill>
                  <a:srgbClr val="000000"/>
                </a:solidFill>
                <a:latin typeface="Calibri"/>
              </a:rPr>
              <a:t> </a:t>
            </a:r>
            <a:endParaRPr lang="cs-CZ" sz="4400" b="0" i="1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8" name="TextShape 2"/>
          <p:cNvSpPr txBox="1"/>
          <p:nvPr/>
        </p:nvSpPr>
        <p:spPr>
          <a:xfrm>
            <a:off x="457200" y="1600200"/>
            <a:ext cx="8435280" cy="4997152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65500" lnSpcReduction="20000"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podpora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malého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rozsahu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spc="-1" dirty="0" smtClean="0">
                <a:solidFill>
                  <a:srgbClr val="000000"/>
                </a:solidFill>
                <a:latin typeface="Calibri"/>
              </a:rPr>
              <a:t>podpora malého a středního podnikání </a:t>
            </a:r>
            <a:endParaRPr lang="cs-CZ" sz="3200" b="0" strike="noStrike" spc="-1" dirty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spc="-1" dirty="0" smtClean="0">
                <a:solidFill>
                  <a:srgbClr val="000000"/>
                </a:solidFill>
                <a:latin typeface="Calibri"/>
              </a:rPr>
              <a:t>vzhledem k nízké částce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nenaplňuje některé znaky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definice veřejné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podpory: 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neovlivňuje obchod a nenarušuje hospodářskou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soutěž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1" spc="-1" dirty="0" smtClean="0">
                <a:solidFill>
                  <a:srgbClr val="000000"/>
                </a:solidFill>
                <a:latin typeface="Calibri"/>
              </a:rPr>
              <a:t>často není brána jako veřejná podpora</a:t>
            </a:r>
            <a:endParaRPr lang="cs-CZ" sz="3200" b="1" strike="noStrike" spc="-1" dirty="0" smtClean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lang="cs-CZ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ýše 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limitu </a:t>
            </a:r>
            <a:r>
              <a:rPr lang="cs-CZ" sz="3200" i="1" dirty="0"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cs-CZ" sz="3200" i="1" dirty="0" err="1">
                <a:latin typeface="Calibri" panose="020F0502020204030204" pitchFamily="34" charset="0"/>
                <a:cs typeface="Calibri" panose="020F0502020204030204" pitchFamily="34" charset="0"/>
              </a:rPr>
              <a:t>minimis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 se vztahuje k subjektu a rozhodnému období – tj. </a:t>
            </a:r>
            <a:r>
              <a:rPr lang="cs-CZ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ke 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třem po sobě následujícím účetním obdobím stanovených příjemcem podpory dle </a:t>
            </a:r>
            <a:r>
              <a:rPr lang="cs-CZ" sz="3100" dirty="0">
                <a:latin typeface="Calibri" panose="020F0502020204030204" pitchFamily="34" charset="0"/>
                <a:cs typeface="Calibri" panose="020F0502020204030204" pitchFamily="34" charset="0"/>
              </a:rPr>
              <a:t>zákona o </a:t>
            </a:r>
            <a:r>
              <a:rPr lang="cs-CZ" sz="3100" dirty="0" smtClean="0">
                <a:latin typeface="Calibri" panose="020F0502020204030204" pitchFamily="34" charset="0"/>
                <a:cs typeface="Calibri" panose="020F0502020204030204" pitchFamily="34" charset="0"/>
              </a:rPr>
              <a:t>účetnictví</a:t>
            </a:r>
            <a:r>
              <a:rPr lang="cs-CZ" sz="3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100" dirty="0" smtClean="0">
                <a:latin typeface="Calibri" panose="020F0502020204030204" pitchFamily="34" charset="0"/>
                <a:cs typeface="Calibri" panose="020F0502020204030204" pitchFamily="34" charset="0"/>
              </a:rPr>
              <a:t>(současné a dvě předcházející)</a:t>
            </a:r>
            <a:endParaRPr lang="cs-CZ" sz="3100" b="0" strike="noStrike" spc="-1" dirty="0" smtClean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100" dirty="0">
                <a:latin typeface="Calibri" panose="020F0502020204030204" pitchFamily="34" charset="0"/>
                <a:cs typeface="Calibri" panose="020F0502020204030204" pitchFamily="34" charset="0"/>
              </a:rPr>
              <a:t>Právní úprava podpory </a:t>
            </a:r>
            <a:r>
              <a:rPr lang="cs-CZ" sz="3100" i="1" dirty="0"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cs-CZ" sz="3100" i="1" dirty="0" err="1">
                <a:latin typeface="Calibri" panose="020F0502020204030204" pitchFamily="34" charset="0"/>
                <a:cs typeface="Calibri" panose="020F0502020204030204" pitchFamily="34" charset="0"/>
              </a:rPr>
              <a:t>minimi</a:t>
            </a:r>
            <a:r>
              <a:rPr lang="cs-CZ" sz="3100" dirty="0" err="1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cs-CZ" sz="3100" dirty="0">
                <a:latin typeface="Calibri" panose="020F0502020204030204" pitchFamily="34" charset="0"/>
                <a:cs typeface="Calibri" panose="020F0502020204030204" pitchFamily="34" charset="0"/>
              </a:rPr>
              <a:t> je obsažena v nařízení Komise (EU) č. 1407/2013 ze dne 18. prosince 2013, o použití článků 107 a 108 Smlouvy o fungování Evropské unie na podporu </a:t>
            </a:r>
            <a:r>
              <a:rPr lang="cs-CZ" sz="3100" i="1" dirty="0"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cs-CZ" sz="3100" i="1" dirty="0" err="1">
                <a:latin typeface="Calibri" panose="020F0502020204030204" pitchFamily="34" charset="0"/>
                <a:cs typeface="Calibri" panose="020F0502020204030204" pitchFamily="34" charset="0"/>
              </a:rPr>
              <a:t>minim</a:t>
            </a:r>
            <a:r>
              <a:rPr lang="cs-CZ" sz="3100" dirty="0" err="1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endParaRPr lang="cs-CZ" sz="3100" strike="noStrike" spc="-1" dirty="0" smtClean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100" b="0" i="1" strike="noStrike" spc="-1" dirty="0" smtClean="0">
                <a:solidFill>
                  <a:srgbClr val="000000"/>
                </a:solidFill>
                <a:latin typeface="Calibri"/>
              </a:rPr>
              <a:t>Jednomu </a:t>
            </a:r>
            <a:r>
              <a:rPr lang="cs-CZ" sz="3100" b="0" i="1" strike="noStrike" spc="-1" dirty="0">
                <a:solidFill>
                  <a:srgbClr val="000000"/>
                </a:solidFill>
                <a:latin typeface="Calibri"/>
              </a:rPr>
              <a:t>podnikateli nesmí být za jakákoliv </a:t>
            </a:r>
            <a:r>
              <a:rPr lang="cs-CZ" sz="3100" b="1" i="1" strike="noStrike" spc="-1" dirty="0">
                <a:solidFill>
                  <a:srgbClr val="000000"/>
                </a:solidFill>
                <a:latin typeface="Calibri"/>
              </a:rPr>
              <a:t>tři po sobě jdoucí zdaňovací období</a:t>
            </a:r>
            <a:r>
              <a:rPr lang="cs-CZ" sz="3100" b="0" i="1" strike="noStrike" spc="-1" dirty="0">
                <a:solidFill>
                  <a:srgbClr val="000000"/>
                </a:solidFill>
                <a:latin typeface="Calibri"/>
              </a:rPr>
              <a:t> poskytnuta podpora přesahující </a:t>
            </a:r>
            <a:r>
              <a:rPr lang="cs-CZ" sz="3100" b="1" i="1" strike="noStrike" spc="-1" dirty="0">
                <a:solidFill>
                  <a:srgbClr val="000000"/>
                </a:solidFill>
                <a:latin typeface="Calibri"/>
              </a:rPr>
              <a:t>v součtu částku 200 000 EUR</a:t>
            </a:r>
            <a:r>
              <a:rPr lang="cs-CZ" sz="3100" b="0" i="1" strike="noStrike" spc="-1" dirty="0">
                <a:solidFill>
                  <a:srgbClr val="000000"/>
                </a:solidFill>
                <a:latin typeface="Calibri"/>
              </a:rPr>
              <a:t>, v případě podpory podnikatele podnikajícího v odvětví silniční dopravy 100 000 EUR. Přihlíží se rovněž k podporám de </a:t>
            </a:r>
            <a:r>
              <a:rPr lang="cs-CZ" sz="3100" b="0" i="1" strike="noStrike" spc="-1" dirty="0" err="1">
                <a:solidFill>
                  <a:srgbClr val="000000"/>
                </a:solidFill>
                <a:latin typeface="Calibri"/>
              </a:rPr>
              <a:t>minimis</a:t>
            </a:r>
            <a:r>
              <a:rPr lang="cs-CZ" sz="3100" b="0" i="1" strike="noStrike" spc="-1" dirty="0">
                <a:solidFill>
                  <a:srgbClr val="000000"/>
                </a:solidFill>
                <a:latin typeface="Calibri"/>
              </a:rPr>
              <a:t> získaným podnikateli spojenými s příjemcem</a:t>
            </a:r>
            <a:endParaRPr lang="cs-CZ" sz="31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1" strike="noStrike" spc="-1" dirty="0">
                <a:solidFill>
                  <a:srgbClr val="000000"/>
                </a:solidFill>
                <a:latin typeface="Calibri"/>
              </a:rPr>
              <a:t>Podpora </a:t>
            </a:r>
            <a:r>
              <a:rPr lang="cs-CZ" sz="4400" b="1" i="1" strike="noStrike" spc="-1" dirty="0">
                <a:solidFill>
                  <a:srgbClr val="000000"/>
                </a:solidFill>
                <a:latin typeface="Calibri"/>
              </a:rPr>
              <a:t>de </a:t>
            </a:r>
            <a:r>
              <a:rPr lang="cs-CZ" sz="4400" b="1" i="1" strike="noStrike" spc="-1" dirty="0" err="1">
                <a:solidFill>
                  <a:srgbClr val="000000"/>
                </a:solidFill>
                <a:latin typeface="Calibri"/>
              </a:rPr>
              <a:t>minimis</a:t>
            </a:r>
            <a:r>
              <a:rPr lang="cs-CZ" sz="4400" b="1" i="1" strike="noStrike" spc="-1" dirty="0">
                <a:solidFill>
                  <a:srgbClr val="000000"/>
                </a:solidFill>
                <a:latin typeface="Calibri"/>
              </a:rPr>
              <a:t> </a:t>
            </a:r>
            <a:endParaRPr lang="cs-CZ" sz="4400" b="0" i="1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8" name="TextShape 2"/>
          <p:cNvSpPr txBox="1"/>
          <p:nvPr/>
        </p:nvSpPr>
        <p:spPr>
          <a:xfrm>
            <a:off x="457200" y="1600200"/>
            <a:ext cx="8579296" cy="5141168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58000" lnSpcReduction="20000"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300" dirty="0" smtClean="0"/>
              <a:t> upravena zákonem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endParaRPr lang="cs-CZ" sz="3300" dirty="0" smtClean="0"/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300" b="1" dirty="0" smtClean="0"/>
              <a:t> Příklady </a:t>
            </a:r>
            <a:r>
              <a:rPr lang="cs-CZ" sz="3300" b="1" dirty="0"/>
              <a:t>poskytování podpory </a:t>
            </a:r>
            <a:r>
              <a:rPr lang="cs-CZ" sz="3300" b="1" i="1" dirty="0"/>
              <a:t>de </a:t>
            </a:r>
            <a:r>
              <a:rPr lang="cs-CZ" sz="3300" b="1" i="1" dirty="0" err="1"/>
              <a:t>minimis</a:t>
            </a:r>
            <a:r>
              <a:rPr lang="cs-CZ" sz="3300" b="1" i="1" dirty="0"/>
              <a:t> </a:t>
            </a:r>
            <a:r>
              <a:rPr lang="cs-CZ" sz="3300" b="1" dirty="0"/>
              <a:t>v </a:t>
            </a:r>
            <a:r>
              <a:rPr lang="cs-CZ" sz="3300" b="1" dirty="0" smtClean="0"/>
              <a:t>ČR</a:t>
            </a:r>
          </a:p>
          <a:p>
            <a:pPr marL="457560" indent="-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Tx/>
              <a:buChar char="-"/>
            </a:pPr>
            <a:r>
              <a:rPr lang="cs-CZ" sz="3300" dirty="0" smtClean="0"/>
              <a:t>podpora finanční </a:t>
            </a:r>
            <a:r>
              <a:rPr lang="cs-CZ" sz="3300" dirty="0"/>
              <a:t>úřady </a:t>
            </a:r>
            <a:r>
              <a:rPr lang="cs-CZ" sz="3300" dirty="0" smtClean="0"/>
              <a:t>- odpouštění penále, některých sankcí </a:t>
            </a:r>
            <a:r>
              <a:rPr lang="cs-CZ" sz="3300" dirty="0"/>
              <a:t>a </a:t>
            </a:r>
            <a:r>
              <a:rPr lang="cs-CZ" sz="3300" dirty="0" smtClean="0"/>
              <a:t>odvodů</a:t>
            </a:r>
          </a:p>
          <a:p>
            <a:pPr marL="457560" indent="-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Tx/>
              <a:buChar char="-"/>
            </a:pPr>
            <a:r>
              <a:rPr lang="cs-CZ" sz="3300" dirty="0" smtClean="0"/>
              <a:t>OSSZ - odpouštění </a:t>
            </a:r>
            <a:r>
              <a:rPr lang="cs-CZ" sz="3300" dirty="0"/>
              <a:t>penále a dalších sankcí a </a:t>
            </a:r>
            <a:r>
              <a:rPr lang="cs-CZ" sz="3300" dirty="0" smtClean="0"/>
              <a:t>odvodů aj.</a:t>
            </a:r>
          </a:p>
          <a:p>
            <a:pPr marL="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endParaRPr lang="cs-CZ" sz="3300" dirty="0"/>
          </a:p>
          <a:p>
            <a:pPr marL="457560" indent="-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pt-BR" sz="3300" b="1" dirty="0"/>
              <a:t>Centrální registr podpor </a:t>
            </a:r>
            <a:r>
              <a:rPr lang="pt-BR" sz="3300" b="1" i="1" dirty="0"/>
              <a:t>de minim</a:t>
            </a:r>
            <a:r>
              <a:rPr lang="pt-BR" sz="3300" b="1" dirty="0"/>
              <a:t>is (</a:t>
            </a:r>
            <a:r>
              <a:rPr lang="pt-BR" sz="3300" b="1" dirty="0" smtClean="0"/>
              <a:t>RDM)</a:t>
            </a:r>
            <a:endParaRPr lang="cs-CZ" sz="3300" b="1" dirty="0" smtClean="0"/>
          </a:p>
          <a:p>
            <a:pPr marL="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endParaRPr lang="cs-CZ" sz="3300" b="1" dirty="0"/>
          </a:p>
          <a:p>
            <a:pPr marL="457560" indent="-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cs-CZ" sz="3300" b="1" dirty="0" err="1" smtClean="0"/>
              <a:t>CzechInvest</a:t>
            </a:r>
            <a:r>
              <a:rPr lang="cs-CZ" sz="3300" b="1" dirty="0" smtClean="0"/>
              <a:t> </a:t>
            </a:r>
          </a:p>
          <a:p>
            <a:pPr marL="457560" indent="-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Tx/>
              <a:buChar char="-"/>
            </a:pPr>
            <a:r>
              <a:rPr lang="cs-CZ" sz="3300" dirty="0" smtClean="0"/>
              <a:t>agentura </a:t>
            </a:r>
            <a:r>
              <a:rPr lang="cs-CZ" sz="3300" dirty="0"/>
              <a:t>pro podporu, podnikání a </a:t>
            </a:r>
            <a:r>
              <a:rPr lang="cs-CZ" sz="3300" dirty="0" smtClean="0"/>
              <a:t>investice</a:t>
            </a:r>
          </a:p>
          <a:p>
            <a:pPr marL="457560" indent="-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Tx/>
              <a:buChar char="-"/>
            </a:pPr>
            <a:r>
              <a:rPr lang="cs-CZ" sz="3300" dirty="0" smtClean="0"/>
              <a:t>důležitá </a:t>
            </a:r>
            <a:r>
              <a:rPr lang="cs-CZ" sz="3300" dirty="0"/>
              <a:t>zejména při poskytování finančních prostředků ze zdrojů Evropské </a:t>
            </a:r>
            <a:r>
              <a:rPr lang="cs-CZ" sz="3300" dirty="0" smtClean="0"/>
              <a:t>unie</a:t>
            </a:r>
          </a:p>
          <a:p>
            <a:pPr marL="457560" indent="-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Tx/>
              <a:buChar char="-"/>
            </a:pPr>
            <a:endParaRPr lang="cs-CZ" sz="3300" dirty="0"/>
          </a:p>
          <a:p>
            <a:pPr marL="457560" indent="-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pt-BR" sz="3300" b="1" dirty="0"/>
              <a:t>Centrální registr podpor de minimis (RDM</a:t>
            </a:r>
            <a:r>
              <a:rPr lang="pt-BR" sz="3300" b="1" dirty="0" smtClean="0"/>
              <a:t>)</a:t>
            </a:r>
            <a:endParaRPr lang="cs-CZ" sz="3300" b="1" dirty="0" smtClean="0"/>
          </a:p>
          <a:p>
            <a:pPr marL="457560" indent="-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endParaRPr lang="cs-CZ" sz="3300" dirty="0" smtClean="0"/>
          </a:p>
          <a:p>
            <a:pPr marL="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3200" dirty="0" smtClean="0"/>
              <a:t> </a:t>
            </a:r>
            <a:endParaRPr lang="cs-CZ" sz="31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79379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extShape 1"/>
          <p:cNvSpPr txBox="1"/>
          <p:nvPr/>
        </p:nvSpPr>
        <p:spPr>
          <a:xfrm>
            <a:off x="442392" y="274680"/>
            <a:ext cx="8229240" cy="11426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dirty="0" smtClean="0"/>
              <a:t>Klíčová slova</a:t>
            </a:r>
            <a:endParaRPr lang="cs-CZ" sz="4400" b="1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0" name="TextShape 2"/>
          <p:cNvSpPr txBox="1"/>
          <p:nvPr/>
        </p:nvSpPr>
        <p:spPr>
          <a:xfrm>
            <a:off x="539552" y="1700808"/>
            <a:ext cx="8229240" cy="4853136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8500"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dirty="0" smtClean="0"/>
              <a:t>Veřejná podpora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dirty="0" smtClean="0"/>
              <a:t>Dotace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dirty="0" smtClean="0"/>
              <a:t>Subvence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dirty="0" smtClean="0"/>
              <a:t>Grant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dirty="0" smtClean="0"/>
              <a:t>Podpora de </a:t>
            </a:r>
            <a:r>
              <a:rPr lang="cs-CZ" sz="3200" dirty="0" err="1" smtClean="0"/>
              <a:t>minimis</a:t>
            </a:r>
            <a:endParaRPr lang="cs-CZ" sz="3200" dirty="0" smtClean="0"/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dirty="0" smtClean="0"/>
              <a:t>Národní fond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dirty="0" smtClean="0"/>
              <a:t>Státní fondy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dirty="0" smtClean="0"/>
              <a:t>GA ČR, TA ČR, GA UK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endParaRPr lang="cs-CZ" sz="3200" dirty="0" smtClean="0"/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endParaRPr lang="cs-CZ" sz="3200" strike="noStrike" spc="-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4577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3" name="TextShape 2"/>
          <p:cNvSpPr txBox="1"/>
          <p:nvPr/>
        </p:nvSpPr>
        <p:spPr>
          <a:xfrm>
            <a:off x="457200" y="1772816"/>
            <a:ext cx="8229240" cy="4352944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cs-CZ" sz="3200" spc="-1" dirty="0" smtClean="0">
                <a:solidFill>
                  <a:srgbClr val="000000"/>
                </a:solidFill>
                <a:latin typeface="Calibri"/>
                <a:hlinkClick r:id="rId2"/>
              </a:rPr>
              <a:t>Slovníček pojmů</a:t>
            </a:r>
            <a:endParaRPr lang="cs-CZ" sz="3200" spc="-1" dirty="0" smtClean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cs-CZ" sz="3200" b="0" strike="noStrike" spc="-1" dirty="0" smtClean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  <a:hlinkClick r:id="rId3"/>
              </a:rPr>
              <a:t>Manuály, metodiky a další dokumenty</a:t>
            </a:r>
            <a:endParaRPr lang="cs-CZ" sz="3200" b="0" strike="noStrike" spc="-1" dirty="0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548680"/>
            <a:ext cx="4606078" cy="868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1" strike="noStrike" spc="-1" dirty="0" smtClean="0">
                <a:solidFill>
                  <a:srgbClr val="000000"/>
                </a:solidFill>
                <a:latin typeface="Calibri"/>
              </a:rPr>
              <a:t>Zdroje </a:t>
            </a:r>
            <a:r>
              <a:rPr lang="cs-CZ" sz="4400" b="1" strike="noStrike" spc="-1" dirty="0">
                <a:solidFill>
                  <a:srgbClr val="000000"/>
                </a:solidFill>
                <a:latin typeface="Calibri"/>
              </a:rPr>
              <a:t>dotací </a:t>
            </a:r>
            <a:r>
              <a:rPr lang="cs-CZ" sz="4400" b="1" spc="-1" dirty="0" smtClean="0">
                <a:solidFill>
                  <a:srgbClr val="000000"/>
                </a:solidFill>
                <a:latin typeface="Calibri"/>
              </a:rPr>
              <a:t>„státu“</a:t>
            </a:r>
            <a:endParaRPr lang="cs-CZ" sz="4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0" name="TextShape 2"/>
          <p:cNvSpPr txBox="1"/>
          <p:nvPr/>
        </p:nvSpPr>
        <p:spPr>
          <a:xfrm>
            <a:off x="457200" y="1600200"/>
            <a:ext cx="836280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84500" lnSpcReduction="10000"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1" strike="noStrike" spc="-1" dirty="0">
                <a:solidFill>
                  <a:srgbClr val="000000"/>
                </a:solidFill>
                <a:latin typeface="Calibri"/>
              </a:rPr>
              <a:t>státní rozpočet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 (dotace schválené rozpočtovým zákonem a dotace z kapitoly Všeobecná pokladní správa)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1" strike="noStrike" spc="-1" dirty="0">
                <a:solidFill>
                  <a:srgbClr val="000000"/>
                </a:solidFill>
                <a:latin typeface="Calibri"/>
              </a:rPr>
              <a:t>územní samosprávné celky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 (kraje, obce),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1" strike="noStrike" spc="-1" dirty="0">
                <a:solidFill>
                  <a:srgbClr val="000000"/>
                </a:solidFill>
                <a:latin typeface="Calibri"/>
              </a:rPr>
              <a:t>rezortní kapitoly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 (převedené z ministerstev na kraje),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1" strike="noStrike" spc="-1" dirty="0">
                <a:solidFill>
                  <a:srgbClr val="000000"/>
                </a:solidFill>
                <a:latin typeface="Calibri"/>
              </a:rPr>
              <a:t>státní fondy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 (Státní fond rozvoje bydlení, Státní fond životního prostředí, Státní fond kultury, Státní fond tržní regulace, Státní fond pro zúrodnění půdy, Státní fond pro podporu a rozvoj české kinematografie, Pozemkový fond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)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1" strike="noStrike" spc="-1" dirty="0" smtClean="0">
                <a:solidFill>
                  <a:srgbClr val="000000"/>
                </a:solidFill>
                <a:latin typeface="Calibri"/>
              </a:rPr>
              <a:t>mimostátní </a:t>
            </a:r>
            <a:r>
              <a:rPr lang="cs-CZ" sz="3200" b="1" strike="noStrike" spc="-1" dirty="0">
                <a:solidFill>
                  <a:srgbClr val="000000"/>
                </a:solidFill>
                <a:latin typeface="Calibri"/>
              </a:rPr>
              <a:t>zdroje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 (především </a:t>
            </a:r>
            <a:r>
              <a:rPr lang="cs-CZ" sz="3200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EU, Norské fondy).</a:t>
            </a:r>
            <a:endParaRPr lang="cs-CZ" sz="32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cs-CZ" sz="32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TextShape 1"/>
          <p:cNvSpPr txBox="1"/>
          <p:nvPr/>
        </p:nvSpPr>
        <p:spPr>
          <a:xfrm>
            <a:off x="457200" y="272552"/>
            <a:ext cx="8229240" cy="11426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anchor="ctr">
            <a:noAutofit/>
          </a:bodyPr>
          <a:lstStyle/>
          <a:p>
            <a:pPr algn="ctr"/>
            <a:r>
              <a:rPr lang="cs-CZ" sz="4400" b="1" spc="-1" dirty="0">
                <a:solidFill>
                  <a:srgbClr val="000000"/>
                </a:solidFill>
                <a:latin typeface="Calibri"/>
              </a:rPr>
              <a:t>Dotace ze strukturálních fondů </a:t>
            </a:r>
            <a:r>
              <a:rPr lang="cs-CZ" sz="4400" b="1" spc="-1" dirty="0" smtClean="0">
                <a:solidFill>
                  <a:srgbClr val="000000"/>
                </a:solidFill>
                <a:latin typeface="Calibri"/>
              </a:rPr>
              <a:t>a investičních fondů</a:t>
            </a:r>
            <a:endParaRPr lang="cs-CZ" sz="4400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7" name="TextShape 2"/>
          <p:cNvSpPr txBox="1"/>
          <p:nvPr/>
        </p:nvSpPr>
        <p:spPr>
          <a:xfrm>
            <a:off x="437168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Fondy EU – rozdělení finančních prostředků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 národní úrovni rozdělováni do OP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spc="-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2021-2027 OP</a:t>
            </a:r>
            <a:endParaRPr lang="cs-CZ" sz="32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cs-CZ" sz="32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93320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1" strike="noStrike" spc="-1" dirty="0" smtClean="0">
                <a:solidFill>
                  <a:srgbClr val="000000"/>
                </a:solidFill>
                <a:latin typeface="Calibri"/>
              </a:rPr>
              <a:t>Národní fond</a:t>
            </a:r>
            <a:endParaRPr lang="cs-CZ" sz="4400" b="1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3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peněžní prostředky, které má ČR k realizaci a spolufinancování z rozpočtu EU (s výjimkou podpory pro rozvoj venkova)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ú</a:t>
            </a:r>
            <a:r>
              <a:rPr lang="cs-CZ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čty vede MF ČR</a:t>
            </a:r>
          </a:p>
        </p:txBody>
      </p:sp>
    </p:spTree>
    <p:extLst>
      <p:ext uri="{BB962C8B-B14F-4D97-AF65-F5344CB8AC3E}">
        <p14:creationId xmlns:p14="http://schemas.microsoft.com/office/powerpoint/2010/main" val="3076314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1" strike="noStrike" spc="-1" dirty="0">
                <a:solidFill>
                  <a:srgbClr val="000000"/>
                </a:solidFill>
                <a:latin typeface="Calibri"/>
              </a:rPr>
              <a:t>Dotace ze státního rozpočtu</a:t>
            </a:r>
            <a:endParaRPr lang="cs-CZ" sz="4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4" name="TextShape 2"/>
          <p:cNvSpPr txBox="1"/>
          <p:nvPr/>
        </p:nvSpPr>
        <p:spPr>
          <a:xfrm>
            <a:off x="457200" y="1600200"/>
            <a:ext cx="8363272" cy="4853136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85000" lnSpcReduction="10000"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 dirty="0" smtClean="0">
                <a:solidFill>
                  <a:srgbClr val="000000"/>
                </a:solidFill>
                <a:latin typeface="Calibri"/>
              </a:rPr>
              <a:t>Z veřejných prostředků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spc="-1" dirty="0" smtClean="0">
                <a:solidFill>
                  <a:srgbClr val="000000"/>
                </a:solidFill>
                <a:latin typeface="Calibri"/>
              </a:rPr>
              <a:t>Složka výdajů </a:t>
            </a:r>
            <a:r>
              <a:rPr lang="cs-CZ" sz="2800" spc="-1" dirty="0">
                <a:solidFill>
                  <a:srgbClr val="000000"/>
                </a:solidFill>
                <a:latin typeface="Calibri"/>
              </a:rPr>
              <a:t>státního </a:t>
            </a:r>
            <a:r>
              <a:rPr lang="cs-CZ" sz="2800" spc="-1" dirty="0" smtClean="0">
                <a:solidFill>
                  <a:srgbClr val="000000"/>
                </a:solidFill>
                <a:latin typeface="Calibri"/>
              </a:rPr>
              <a:t>rozpočtu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Na 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peněžní prostředky státního rozpočtu není právní nárok, nestanoví-li zvláštní právní předpis jinak.</a:t>
            </a:r>
            <a:endParaRPr lang="cs-CZ" sz="2800" spc="-1" dirty="0" smtClean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3080" indent="-342720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spc="-1" dirty="0" smtClean="0">
                <a:solidFill>
                  <a:srgbClr val="000000"/>
                </a:solidFill>
                <a:latin typeface="Calibri"/>
              </a:rPr>
              <a:t>Dotace </a:t>
            </a:r>
            <a:r>
              <a:rPr lang="cs-CZ" sz="2800" spc="-1" dirty="0">
                <a:solidFill>
                  <a:srgbClr val="000000"/>
                </a:solidFill>
                <a:latin typeface="Calibri"/>
              </a:rPr>
              <a:t>poskytované z rozpočtu Evropské </a:t>
            </a:r>
            <a:r>
              <a:rPr lang="cs-CZ" sz="2800" spc="-1" dirty="0" smtClean="0">
                <a:solidFill>
                  <a:srgbClr val="000000"/>
                </a:solidFill>
                <a:latin typeface="Calibri"/>
              </a:rPr>
              <a:t>unie tvoří </a:t>
            </a:r>
            <a:r>
              <a:rPr lang="cs-CZ" sz="2800" spc="-1" dirty="0">
                <a:solidFill>
                  <a:srgbClr val="000000"/>
                </a:solidFill>
                <a:latin typeface="Calibri"/>
              </a:rPr>
              <a:t>i část jeho </a:t>
            </a:r>
            <a:r>
              <a:rPr lang="cs-CZ" sz="2800" spc="-1" dirty="0" smtClean="0">
                <a:solidFill>
                  <a:srgbClr val="000000"/>
                </a:solidFill>
                <a:latin typeface="Calibri"/>
              </a:rPr>
              <a:t>příjmů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spc="-1" dirty="0" smtClean="0">
                <a:solidFill>
                  <a:srgbClr val="000000"/>
                </a:solidFill>
                <a:latin typeface="Calibri"/>
              </a:rPr>
              <a:t>Státní </a:t>
            </a:r>
            <a:r>
              <a:rPr lang="cs-CZ" sz="2800" spc="-1" dirty="0">
                <a:solidFill>
                  <a:srgbClr val="000000"/>
                </a:solidFill>
                <a:latin typeface="Calibri"/>
              </a:rPr>
              <a:t>rozpočet České republiky má formu zákona, který je každoročně schvalován Poslaneckou </a:t>
            </a:r>
            <a:r>
              <a:rPr lang="cs-CZ" sz="2800" spc="-1" dirty="0" smtClean="0">
                <a:solidFill>
                  <a:srgbClr val="000000"/>
                </a:solidFill>
                <a:latin typeface="Calibri"/>
              </a:rPr>
              <a:t>sněmovnou. Spravuje MF.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MF ČR dohlíží na čerpání dotací ze SR. Důsledný 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monitoring a </a:t>
            </a:r>
            <a:r>
              <a:rPr lang="cs-CZ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transparentnost CEDR (Centrální 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evidenci dotací z </a:t>
            </a:r>
            <a:r>
              <a:rPr lang="cs-CZ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rozpočtu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CEDR </a:t>
            </a:r>
            <a:r>
              <a:rPr lang="cs-CZ" sz="2800" dirty="0" smtClean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https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://</a:t>
            </a:r>
            <a:r>
              <a:rPr lang="cs-CZ" sz="2800" dirty="0" smtClean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cedr.mfcr.cz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cs-CZ" sz="3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endParaRPr lang="cs-CZ" sz="2600" b="0" strike="noStrike" spc="-1" dirty="0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4" name="Picture 2" descr="Image result for ced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288" y="5373216"/>
            <a:ext cx="1810184" cy="1357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1" strike="noStrike" spc="-1" dirty="0" smtClean="0">
                <a:solidFill>
                  <a:srgbClr val="000000"/>
                </a:solidFill>
                <a:latin typeface="Calibri"/>
              </a:rPr>
              <a:t>Veřejné fondy</a:t>
            </a:r>
            <a:endParaRPr lang="cs-CZ" sz="4400" b="1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3" name="TextShape 2"/>
          <p:cNvSpPr txBox="1"/>
          <p:nvPr/>
        </p:nvSpPr>
        <p:spPr>
          <a:xfrm>
            <a:off x="457200" y="1600200"/>
            <a:ext cx="8507288" cy="50691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2500" lnSpcReduction="10000"/>
          </a:bodyPr>
          <a:lstStyle/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cs-CZ" sz="2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Charakteristické </a:t>
            </a:r>
            <a:r>
              <a:rPr lang="cs-CZ" sz="2600" b="1" dirty="0">
                <a:latin typeface="Calibri" panose="020F0502020204030204" pitchFamily="34" charset="0"/>
                <a:cs typeface="Calibri" panose="020F0502020204030204" pitchFamily="34" charset="0"/>
              </a:rPr>
              <a:t>znaky fondu</a:t>
            </a: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lvl="1">
              <a:lnSpc>
                <a:spcPct val="90000"/>
              </a:lnSpc>
              <a:defRPr/>
            </a:pP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Právní subjektivita navázána na určitý majetek</a:t>
            </a:r>
          </a:p>
          <a:p>
            <a:pPr lvl="1">
              <a:lnSpc>
                <a:spcPct val="90000"/>
              </a:lnSpc>
              <a:defRPr/>
            </a:pP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Konkrétní příjmy</a:t>
            </a:r>
          </a:p>
          <a:p>
            <a:pPr lvl="1">
              <a:lnSpc>
                <a:spcPct val="90000"/>
              </a:lnSpc>
              <a:defRPr/>
            </a:pP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Konglomerát veřejného majetku</a:t>
            </a:r>
          </a:p>
          <a:p>
            <a:pPr lvl="1">
              <a:lnSpc>
                <a:spcPct val="90000"/>
              </a:lnSpc>
              <a:defRPr/>
            </a:pPr>
            <a:r>
              <a:rPr lang="cs-CZ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Účel</a:t>
            </a:r>
            <a:endParaRPr lang="cs-CZ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90000"/>
              </a:lnSpc>
              <a:defRPr/>
            </a:pPr>
            <a:endParaRPr lang="cs-CZ" sz="2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cs-CZ" sz="2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Kategorie Veřejných fondů</a:t>
            </a:r>
            <a:endParaRPr lang="cs-CZ" sz="2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90000"/>
              </a:lnSpc>
              <a:defRPr/>
            </a:pPr>
            <a:r>
              <a:rPr lang="cs-CZ" sz="26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Veřejné </a:t>
            </a:r>
            <a:r>
              <a:rPr lang="cs-CZ" sz="2600" b="1" i="1" dirty="0">
                <a:latin typeface="Calibri" panose="020F0502020204030204" pitchFamily="34" charset="0"/>
                <a:cs typeface="Calibri" panose="020F0502020204030204" pitchFamily="34" charset="0"/>
              </a:rPr>
              <a:t>fondy </a:t>
            </a:r>
            <a:r>
              <a:rPr lang="cs-CZ" sz="26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v širším smyslu</a:t>
            </a:r>
            <a:endParaRPr lang="cs-CZ" sz="26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90000"/>
              </a:lnSpc>
              <a:defRPr/>
            </a:pP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Státní rozpočet, územní rozpočty, rozpočty komor</a:t>
            </a:r>
          </a:p>
          <a:p>
            <a:pPr>
              <a:lnSpc>
                <a:spcPct val="90000"/>
              </a:lnSpc>
              <a:defRPr/>
            </a:pPr>
            <a:endParaRPr lang="cs-CZ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90000"/>
              </a:lnSpc>
              <a:defRPr/>
            </a:pPr>
            <a:r>
              <a:rPr lang="cs-CZ" sz="2600" b="1" i="1" dirty="0">
                <a:latin typeface="Calibri" panose="020F0502020204030204" pitchFamily="34" charset="0"/>
                <a:cs typeface="Calibri" panose="020F0502020204030204" pitchFamily="34" charset="0"/>
              </a:rPr>
              <a:t>Veřejné </a:t>
            </a:r>
            <a:r>
              <a:rPr lang="cs-CZ" sz="26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fondy v užším slova smyslu</a:t>
            </a:r>
            <a:endParaRPr lang="cs-CZ" sz="26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90000"/>
              </a:lnSpc>
              <a:defRPr/>
            </a:pP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Státní fondy</a:t>
            </a:r>
          </a:p>
          <a:p>
            <a:pPr>
              <a:lnSpc>
                <a:spcPct val="90000"/>
              </a:lnSpc>
              <a:defRPr/>
            </a:pP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Národní fond</a:t>
            </a:r>
          </a:p>
          <a:p>
            <a:pPr>
              <a:lnSpc>
                <a:spcPct val="90000"/>
              </a:lnSpc>
              <a:defRPr/>
            </a:pP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Účelové </a:t>
            </a:r>
            <a:r>
              <a:rPr lang="cs-CZ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fondy územních samosprávných celků </a:t>
            </a:r>
            <a:endParaRPr lang="cs-CZ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90000"/>
              </a:lnSpc>
              <a:defRPr/>
            </a:pP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Netržní fondy </a:t>
            </a:r>
            <a:r>
              <a:rPr lang="cs-CZ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(zajišťování sociálního pojištění)</a:t>
            </a:r>
            <a:endParaRPr lang="cs-CZ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90000"/>
              </a:lnSpc>
              <a:defRPr/>
            </a:pP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Zajišťovací </a:t>
            </a:r>
            <a:r>
              <a:rPr lang="cs-CZ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fondy (pojišťovací fondy, finanční rezervy pro činnosti s vyšší mírou rizik)</a:t>
            </a:r>
            <a:endParaRPr lang="cs-CZ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90000"/>
              </a:lnSpc>
              <a:defRPr/>
            </a:pPr>
            <a:endParaRPr lang="cs-CZ" sz="2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90000"/>
              </a:lnSpc>
              <a:defRPr/>
            </a:pPr>
            <a:endParaRPr lang="cs-CZ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90000"/>
              </a:lnSpc>
              <a:defRPr/>
            </a:pPr>
            <a:endParaRPr lang="cs-CZ" b="1" dirty="0" smtClean="0"/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endParaRPr lang="cs-CZ" b="1" dirty="0" smtClean="0"/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endParaRPr lang="cs-CZ" b="1" dirty="0" smtClean="0"/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endParaRPr lang="cs-CZ" b="1" dirty="0"/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endParaRPr lang="cs-CZ" b="1" dirty="0" smtClean="0"/>
          </a:p>
          <a:p>
            <a:pPr lvl="1">
              <a:lnSpc>
                <a:spcPct val="90000"/>
              </a:lnSpc>
              <a:defRPr/>
            </a:pPr>
            <a:endParaRPr lang="cs-CZ" dirty="0" smtClean="0"/>
          </a:p>
          <a:p>
            <a:pPr lvl="1">
              <a:lnSpc>
                <a:spcPct val="90000"/>
              </a:lnSpc>
              <a:defRPr/>
            </a:pPr>
            <a:endParaRPr lang="cs-CZ" dirty="0" smtClean="0"/>
          </a:p>
          <a:p>
            <a:pPr lvl="1">
              <a:lnSpc>
                <a:spcPct val="90000"/>
              </a:lnSpc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9340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1" strike="noStrike" spc="-1" dirty="0" smtClean="0">
                <a:solidFill>
                  <a:srgbClr val="000000"/>
                </a:solidFill>
                <a:latin typeface="Calibri"/>
              </a:rPr>
              <a:t>Národní dotační tituly</a:t>
            </a:r>
            <a:endParaRPr lang="cs-CZ" sz="4400" b="1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3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Každé ministerstvo vyhlašuje v průběhu roku </a:t>
            </a:r>
            <a:r>
              <a:rPr lang="cs-CZ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speciálně </a:t>
            </a:r>
            <a:r>
              <a:rPr lang="cs-CZ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zaměřené 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dotačních </a:t>
            </a:r>
            <a:r>
              <a:rPr lang="cs-CZ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titulů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Cca 300 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dotačních </a:t>
            </a:r>
            <a:r>
              <a:rPr lang="cs-CZ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titulů ročně</a:t>
            </a:r>
          </a:p>
          <a:p>
            <a:pPr marL="343080" indent="-342720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Vyhodnocování jednotlivých </a:t>
            </a:r>
            <a:r>
              <a:rPr lang="cs-CZ" sz="3200" spc="-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programů a přístup </a:t>
            </a:r>
            <a:r>
              <a:rPr lang="cs-CZ" sz="3200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ministerstev, jakožto poskytovatelů,  by měl být stejný, příp. obdobný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2006711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1" spc="-1" dirty="0" smtClean="0">
                <a:solidFill>
                  <a:srgbClr val="000000"/>
                </a:solidFill>
                <a:latin typeface="Calibri"/>
              </a:rPr>
              <a:t>Dotace ze státních fondů</a:t>
            </a:r>
            <a:endParaRPr lang="cs-CZ" sz="4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7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2500" lnSpcReduction="10000"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Finanční 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zabezpečení zvlášť stanovených úkolů </a:t>
            </a:r>
            <a:r>
              <a:rPr lang="cs-CZ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hospodaření s prostředky pro ně určenými. </a:t>
            </a:r>
            <a:endParaRPr lang="cs-CZ" sz="3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Každý 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státní fond se zřizuje zákonem</a:t>
            </a:r>
            <a:endParaRPr lang="cs-CZ" sz="3200" b="0" strike="noStrike" spc="-1" dirty="0" smtClean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Státní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fond životního prostředí ČR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Státní fond kultury ČR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Státní fond dopravní infrastruktury (SFDI)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Státní fond rozvoje bydlení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Státní zemědělský intervenční fond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Státní fond kinematografie</a:t>
            </a: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cs-CZ" sz="32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cs-CZ" sz="32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0" strike="noStrike" spc="-1">
                <a:solidFill>
                  <a:srgbClr val="000000"/>
                </a:solidFill>
                <a:latin typeface="Calibri"/>
              </a:rPr>
              <a:t>Státní fondy </a:t>
            </a:r>
          </a:p>
        </p:txBody>
      </p:sp>
      <p:sp>
        <p:nvSpPr>
          <p:cNvPr id="181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spc="-1" dirty="0" smtClean="0">
                <a:solidFill>
                  <a:srgbClr val="000000"/>
                </a:solidFill>
                <a:latin typeface="Calibri"/>
              </a:rPr>
              <a:t>fondy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mimorozpočtové  (zvláštního druhu) </a:t>
            </a:r>
            <a:endParaRPr lang="cs-CZ" sz="3200" b="0" strike="noStrike" spc="-1" dirty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fondy netržní 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spc="-1" dirty="0" smtClean="0">
                <a:solidFill>
                  <a:srgbClr val="000000"/>
                </a:solidFill>
                <a:latin typeface="Calibri"/>
              </a:rPr>
              <a:t>fondy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zajišťovací </a:t>
            </a:r>
          </a:p>
          <a:p>
            <a:pPr marL="343080" indent="-342720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spc="-1" dirty="0">
                <a:solidFill>
                  <a:srgbClr val="000000"/>
                </a:solidFill>
                <a:latin typeface="Calibri"/>
              </a:rPr>
              <a:t>fondy územně samosprávných </a:t>
            </a:r>
            <a:r>
              <a:rPr lang="cs-CZ" sz="3200" spc="-1" dirty="0" smtClean="0">
                <a:solidFill>
                  <a:srgbClr val="000000"/>
                </a:solidFill>
                <a:latin typeface="Calibri"/>
              </a:rPr>
              <a:t>celků</a:t>
            </a:r>
            <a:endParaRPr lang="cs-CZ" sz="3200" b="0" strike="noStrike" spc="-1" dirty="0" smtClean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instituce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vládní podpory podnikatelských aktivit s účastí prostředků ze státního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rozpočtu</a:t>
            </a:r>
            <a:endParaRPr lang="cs-CZ" sz="32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19283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TextShape 1"/>
          <p:cNvSpPr txBox="1"/>
          <p:nvPr/>
        </p:nvSpPr>
        <p:spPr>
          <a:xfrm>
            <a:off x="457200" y="272880"/>
            <a:ext cx="3007800" cy="92340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2000" b="1" spc="-1" dirty="0" smtClean="0">
                <a:solidFill>
                  <a:srgbClr val="000000"/>
                </a:solidFill>
                <a:latin typeface="Calibri"/>
              </a:rPr>
              <a:t>Příklady dotací</a:t>
            </a:r>
            <a:endParaRPr lang="cs-CZ" sz="20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2" name="TextShape 2"/>
          <p:cNvSpPr txBox="1"/>
          <p:nvPr/>
        </p:nvSpPr>
        <p:spPr>
          <a:xfrm>
            <a:off x="457200" y="1434960"/>
            <a:ext cx="3394800" cy="469080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281"/>
              </a:spcBef>
            </a:pPr>
            <a:r>
              <a:rPr lang="cs-CZ" sz="1400" b="0" strike="noStrike" spc="-1" dirty="0">
                <a:solidFill>
                  <a:srgbClr val="000000"/>
                </a:solidFill>
                <a:latin typeface="Calibri"/>
              </a:rPr>
              <a:t>Programů na energeticky úsporné renovace je ale v Česku celkem osm, řízených třemi ministerstvy.</a:t>
            </a:r>
          </a:p>
          <a:p>
            <a:pPr>
              <a:lnSpc>
                <a:spcPct val="100000"/>
              </a:lnSpc>
              <a:spcBef>
                <a:spcPts val="281"/>
              </a:spcBef>
            </a:pPr>
            <a:r>
              <a:rPr lang="cs-CZ" sz="1400" b="1" strike="noStrike" spc="-1" dirty="0">
                <a:solidFill>
                  <a:srgbClr val="000000"/>
                </a:solidFill>
                <a:latin typeface="Calibri"/>
              </a:rPr>
              <a:t>Z aktuálního průzkumu Sdružení EPS ČR VYPLÝVÁ:</a:t>
            </a:r>
            <a:endParaRPr lang="cs-CZ" sz="14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r>
              <a:rPr lang="cs-CZ" sz="1400" b="1" strike="noStrike" spc="-1" dirty="0">
                <a:solidFill>
                  <a:srgbClr val="000000"/>
                </a:solidFill>
                <a:latin typeface="Calibri"/>
              </a:rPr>
              <a:t>Dotační program Nová zelená úsporám (NZÚ) na zateplení rodinných domů či tzv. kotlíkové dotace na výměnu zastaralých kotlů zná alespoň 7 Čechů z 10. </a:t>
            </a:r>
            <a:endParaRPr lang="cs-CZ" sz="14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r>
              <a:rPr lang="cs-CZ" sz="1400" b="1" strike="noStrike" spc="-1" dirty="0">
                <a:solidFill>
                  <a:srgbClr val="000000"/>
                </a:solidFill>
                <a:latin typeface="Calibri"/>
              </a:rPr>
              <a:t>O dalších i podobných pobídkách zaměřených na energetické úspory však slyšelo méně než 15 % lidí. </a:t>
            </a:r>
            <a:endParaRPr lang="cs-CZ" sz="14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r>
              <a:rPr lang="cs-CZ" sz="1400" b="1" strike="noStrike" spc="-1" dirty="0">
                <a:solidFill>
                  <a:srgbClr val="000000"/>
                </a:solidFill>
                <a:latin typeface="Calibri"/>
              </a:rPr>
              <a:t>I z těchto programů lze přitom čerpat miliardy korun na energeticky úsporné renovace budov, primárně na zateplování. K němu přistoupilo již 56 % obyvatel Česka a dalších 29 % ho plánuje v horizontu 5 – 10 let.</a:t>
            </a:r>
            <a:endParaRPr lang="cs-CZ" sz="1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63" name="Zástupný symbol pro obsah 4"/>
          <p:cNvPicPr/>
          <p:nvPr/>
        </p:nvPicPr>
        <p:blipFill>
          <a:blip r:embed="rId2"/>
          <a:stretch/>
        </p:blipFill>
        <p:spPr>
          <a:xfrm>
            <a:off x="3995936" y="1434960"/>
            <a:ext cx="4608432" cy="3672536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1" strike="noStrike" spc="-1" dirty="0" smtClean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4400" b="1" strike="noStrike" spc="-1" dirty="0" smtClean="0">
                <a:solidFill>
                  <a:srgbClr val="000000"/>
                </a:solidFill>
                <a:latin typeface="Calibri"/>
              </a:rPr>
              <a:t>Dotace</a:t>
            </a:r>
            <a:endParaRPr lang="cs-CZ" sz="4400" b="1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0" name="TextShape 2"/>
          <p:cNvSpPr txBox="1"/>
          <p:nvPr/>
        </p:nvSpPr>
        <p:spPr>
          <a:xfrm>
            <a:off x="457200" y="1484784"/>
            <a:ext cx="8507288" cy="5373216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83500" lnSpcReduction="20000"/>
          </a:bodyPr>
          <a:lstStyle/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cs-CZ" sz="3400" dirty="0"/>
              <a:t>původ slova </a:t>
            </a:r>
            <a:endParaRPr lang="cs-CZ" sz="3400" dirty="0" smtClean="0"/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cs-CZ" sz="3400" dirty="0" smtClean="0"/>
              <a:t>latinské sloveso „dare</a:t>
            </a:r>
            <a:r>
              <a:rPr lang="cs-CZ" sz="3400" dirty="0"/>
              <a:t>“ – „dávat</a:t>
            </a:r>
            <a:r>
              <a:rPr lang="cs-CZ" sz="3400" dirty="0" smtClean="0"/>
              <a:t>“; podstatné jméno „</a:t>
            </a:r>
            <a:r>
              <a:rPr lang="cs-CZ" sz="3400" dirty="0" err="1" smtClean="0"/>
              <a:t>dos</a:t>
            </a:r>
            <a:r>
              <a:rPr lang="cs-CZ" sz="3400" dirty="0" smtClean="0"/>
              <a:t>“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cs-CZ" sz="3400" dirty="0" smtClean="0"/>
              <a:t>české </a:t>
            </a:r>
            <a:r>
              <a:rPr lang="cs-CZ" sz="3400" dirty="0"/>
              <a:t>„dotace“ se následně vyvinulo přímo od substantiva „</a:t>
            </a:r>
            <a:r>
              <a:rPr lang="cs-CZ" sz="3400" dirty="0" err="1" smtClean="0"/>
              <a:t>dotatio</a:t>
            </a:r>
            <a:r>
              <a:rPr lang="cs-CZ" sz="3400" dirty="0" smtClean="0"/>
              <a:t>“; činnost </a:t>
            </a:r>
            <a:r>
              <a:rPr lang="cs-CZ" sz="3400" dirty="0"/>
              <a:t>opatřování dary – </a:t>
            </a:r>
            <a:r>
              <a:rPr lang="cs-CZ" sz="3400" dirty="0" smtClean="0"/>
              <a:t>popř. v</a:t>
            </a:r>
            <a:r>
              <a:rPr lang="cs-CZ" sz="3400" dirty="0"/>
              <a:t> mírně přeneseném významu samotný dar.</a:t>
            </a:r>
            <a:endParaRPr lang="cs-CZ" sz="3400" dirty="0" smtClean="0"/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cs-CZ" sz="3400" dirty="0" smtClean="0"/>
              <a:t>Stručný </a:t>
            </a:r>
            <a:r>
              <a:rPr lang="cs-CZ" sz="3400" dirty="0"/>
              <a:t>etymologický slovník jazyka českého </a:t>
            </a:r>
            <a:r>
              <a:rPr lang="cs-CZ" sz="3400" dirty="0" smtClean="0"/>
              <a:t>„</a:t>
            </a:r>
            <a:r>
              <a:rPr lang="cs-CZ" sz="3400" dirty="0"/>
              <a:t>dotace“ jako „pravidelný příděl </a:t>
            </a:r>
            <a:r>
              <a:rPr lang="cs-CZ" sz="3400" dirty="0" smtClean="0"/>
              <a:t>peněz“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cs-CZ" sz="3400" dirty="0" smtClean="0"/>
              <a:t>Příruční slovník </a:t>
            </a:r>
            <a:r>
              <a:rPr lang="cs-CZ" sz="3400" dirty="0"/>
              <a:t>jazyka českého </a:t>
            </a:r>
            <a:r>
              <a:rPr lang="cs-CZ" sz="3400" dirty="0" smtClean="0"/>
              <a:t>– rozšířená definice, </a:t>
            </a:r>
            <a:r>
              <a:rPr lang="cs-CZ" sz="3400" dirty="0"/>
              <a:t>která </a:t>
            </a:r>
            <a:r>
              <a:rPr lang="cs-CZ" sz="3400" dirty="0" smtClean="0"/>
              <a:t>příděl </a:t>
            </a:r>
            <a:r>
              <a:rPr lang="cs-CZ" sz="3400" dirty="0"/>
              <a:t>peněz vztahuje zvláště k „nějakému ústavu, úřadu, korporaci nebo </a:t>
            </a:r>
            <a:r>
              <a:rPr lang="cs-CZ" sz="3400" dirty="0" smtClean="0"/>
              <a:t>jednotlivcům“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cs-CZ" sz="3400" dirty="0" smtClean="0"/>
              <a:t>Ekonomická </a:t>
            </a:r>
            <a:r>
              <a:rPr lang="cs-CZ" sz="3400" dirty="0"/>
              <a:t>encyklopedie a všeobecná encyklopedie Universum </a:t>
            </a:r>
            <a:r>
              <a:rPr lang="cs-CZ" sz="3400" dirty="0" smtClean="0"/>
              <a:t>- příděl </a:t>
            </a:r>
            <a:r>
              <a:rPr lang="cs-CZ" sz="3400" dirty="0"/>
              <a:t>rozpočtových prostředků.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endParaRPr lang="cs-CZ" sz="3200" dirty="0" smtClean="0"/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endParaRPr lang="cs-CZ" sz="3200" strike="noStrike" spc="-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0838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sk-SK" sz="4400" b="1" dirty="0" smtClean="0"/>
              <a:t>Významné grantové </a:t>
            </a:r>
            <a:r>
              <a:rPr lang="sk-SK" sz="4400" b="1" dirty="0" err="1" smtClean="0"/>
              <a:t>agentury</a:t>
            </a:r>
            <a:endParaRPr lang="cs-CZ" sz="4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3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77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33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Podporují</a:t>
            </a:r>
            <a:r>
              <a:rPr lang="sk-SK" sz="33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k-SK" sz="33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různé</a:t>
            </a:r>
            <a:r>
              <a:rPr lang="sk-SK" sz="33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k-SK" sz="33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vědecké</a:t>
            </a:r>
            <a:r>
              <a:rPr lang="sk-SK" sz="3300" dirty="0" smtClean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sk-SK" sz="33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kulturní</a:t>
            </a:r>
            <a:r>
              <a:rPr lang="sk-SK" sz="3300" dirty="0" smtClean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sk-SK" sz="33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vzdělávací</a:t>
            </a:r>
            <a:r>
              <a:rPr lang="sk-SK" sz="3300" dirty="0" smtClean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sk-SK" sz="33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obecně</a:t>
            </a:r>
            <a:r>
              <a:rPr lang="sk-SK" sz="33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k-SK" sz="33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prospěšné</a:t>
            </a:r>
            <a:r>
              <a:rPr lang="sk-SK" sz="3300" dirty="0" smtClean="0">
                <a:latin typeface="Calibri" panose="020F0502020204030204" pitchFamily="34" charset="0"/>
                <a:cs typeface="Calibri" panose="020F0502020204030204" pitchFamily="34" charset="0"/>
              </a:rPr>
              <a:t> projekty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sk-SK" sz="33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33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Grantová </a:t>
            </a:r>
            <a:r>
              <a:rPr lang="sk-SK" sz="3300" b="1" dirty="0" err="1">
                <a:latin typeface="Calibri" panose="020F0502020204030204" pitchFamily="34" charset="0"/>
                <a:cs typeface="Calibri" panose="020F0502020204030204" pitchFamily="34" charset="0"/>
              </a:rPr>
              <a:t>agentura</a:t>
            </a:r>
            <a:r>
              <a:rPr lang="sk-SK" sz="3300" b="1" dirty="0">
                <a:latin typeface="Calibri" panose="020F0502020204030204" pitchFamily="34" charset="0"/>
                <a:cs typeface="Calibri" panose="020F0502020204030204" pitchFamily="34" charset="0"/>
              </a:rPr>
              <a:t> České republiky</a:t>
            </a:r>
            <a:r>
              <a:rPr lang="sk-SK" sz="3300" dirty="0">
                <a:latin typeface="Calibri" panose="020F0502020204030204" pitchFamily="34" charset="0"/>
                <a:cs typeface="Calibri" panose="020F0502020204030204" pitchFamily="34" charset="0"/>
              </a:rPr>
              <a:t> (GA ČR) </a:t>
            </a:r>
          </a:p>
          <a:p>
            <a:pPr marL="457200" indent="-457200">
              <a:buFontTx/>
              <a:buChar char="-"/>
            </a:pPr>
            <a:r>
              <a:rPr lang="sk-SK" sz="33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státní</a:t>
            </a:r>
            <a:r>
              <a:rPr lang="sk-SK" sz="33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k-SK" sz="3300" dirty="0" err="1">
                <a:latin typeface="Calibri" panose="020F0502020204030204" pitchFamily="34" charset="0"/>
                <a:cs typeface="Calibri" panose="020F0502020204030204" pitchFamily="34" charset="0"/>
              </a:rPr>
              <a:t>instituce</a:t>
            </a:r>
            <a:r>
              <a:rPr lang="sk-SK" sz="3300" dirty="0">
                <a:latin typeface="Calibri" panose="020F0502020204030204" pitchFamily="34" charset="0"/>
                <a:cs typeface="Calibri" panose="020F0502020204030204" pitchFamily="34" charset="0"/>
              </a:rPr>
              <a:t>, organizační </a:t>
            </a:r>
            <a:r>
              <a:rPr lang="sk-SK" sz="3300" dirty="0" err="1">
                <a:latin typeface="Calibri" panose="020F0502020204030204" pitchFamily="34" charset="0"/>
                <a:cs typeface="Calibri" panose="020F0502020204030204" pitchFamily="34" charset="0"/>
              </a:rPr>
              <a:t>složka</a:t>
            </a:r>
            <a:r>
              <a:rPr lang="sk-SK" sz="33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k-SK" sz="33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státu</a:t>
            </a:r>
            <a:endParaRPr lang="sk-SK" sz="33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Tx/>
              <a:buChar char="-"/>
            </a:pPr>
            <a:r>
              <a:rPr lang="sk-SK" sz="33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standardní</a:t>
            </a:r>
            <a:r>
              <a:rPr lang="sk-SK" sz="33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k-SK" sz="3300" dirty="0">
                <a:latin typeface="Calibri" panose="020F0502020204030204" pitchFamily="34" charset="0"/>
                <a:cs typeface="Calibri" panose="020F0502020204030204" pitchFamily="34" charset="0"/>
              </a:rPr>
              <a:t>grantové projekty, juniorské projekty, </a:t>
            </a:r>
            <a:r>
              <a:rPr lang="sk-SK" sz="3300" dirty="0" err="1">
                <a:latin typeface="Calibri" panose="020F0502020204030204" pitchFamily="34" charset="0"/>
                <a:cs typeface="Calibri" panose="020F0502020204030204" pitchFamily="34" charset="0"/>
              </a:rPr>
              <a:t>postdoktorandské</a:t>
            </a:r>
            <a:r>
              <a:rPr lang="sk-SK" sz="3300" dirty="0">
                <a:latin typeface="Calibri" panose="020F0502020204030204" pitchFamily="34" charset="0"/>
                <a:cs typeface="Calibri" panose="020F0502020204030204" pitchFamily="34" charset="0"/>
              </a:rPr>
              <a:t> projekty, </a:t>
            </a:r>
            <a:r>
              <a:rPr lang="sk-SK" sz="3300" dirty="0" err="1">
                <a:latin typeface="Calibri" panose="020F0502020204030204" pitchFamily="34" charset="0"/>
                <a:cs typeface="Calibri" panose="020F0502020204030204" pitchFamily="34" charset="0"/>
              </a:rPr>
              <a:t>mezinárodné</a:t>
            </a:r>
            <a:r>
              <a:rPr lang="sk-SK" sz="3300" dirty="0">
                <a:latin typeface="Calibri" panose="020F0502020204030204" pitchFamily="34" charset="0"/>
                <a:cs typeface="Calibri" panose="020F0502020204030204" pitchFamily="34" charset="0"/>
              </a:rPr>
              <a:t> grantové projekty - </a:t>
            </a:r>
            <a:r>
              <a:rPr lang="sk-SK" sz="3300" dirty="0" err="1">
                <a:latin typeface="Calibri" panose="020F0502020204030204" pitchFamily="34" charset="0"/>
                <a:cs typeface="Calibri" panose="020F0502020204030204" pitchFamily="34" charset="0"/>
              </a:rPr>
              <a:t>bilaterální</a:t>
            </a:r>
            <a:r>
              <a:rPr lang="sk-SK" sz="3300" dirty="0">
                <a:latin typeface="Calibri" panose="020F0502020204030204" pitchFamily="34" charset="0"/>
                <a:cs typeface="Calibri" panose="020F0502020204030204" pitchFamily="34" charset="0"/>
              </a:rPr>
              <a:t> projekty, základní </a:t>
            </a:r>
            <a:r>
              <a:rPr lang="sk-SK" sz="3300" dirty="0" err="1">
                <a:latin typeface="Calibri" panose="020F0502020204030204" pitchFamily="34" charset="0"/>
                <a:cs typeface="Calibri" panose="020F0502020204030204" pitchFamily="34" charset="0"/>
              </a:rPr>
              <a:t>výzkum</a:t>
            </a:r>
            <a:endParaRPr lang="sk-SK" sz="33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sk-SK" sz="33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33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Grantová </a:t>
            </a:r>
            <a:r>
              <a:rPr lang="sk-SK" sz="33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agentura</a:t>
            </a:r>
            <a:r>
              <a:rPr lang="sk-SK" sz="33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Karlova univerzity </a:t>
            </a:r>
            <a:r>
              <a:rPr lang="sk-SK" sz="3300" dirty="0" smtClean="0">
                <a:latin typeface="Calibri" panose="020F0502020204030204" pitchFamily="34" charset="0"/>
                <a:cs typeface="Calibri" panose="020F0502020204030204" pitchFamily="34" charset="0"/>
              </a:rPr>
              <a:t>(GA UK) </a:t>
            </a:r>
          </a:p>
          <a:p>
            <a:r>
              <a:rPr lang="cs-CZ" sz="3300" dirty="0" smtClean="0">
                <a:latin typeface="Calibri" panose="020F0502020204030204" pitchFamily="34" charset="0"/>
                <a:cs typeface="Calibri" panose="020F0502020204030204" pitchFamily="34" charset="0"/>
              </a:rPr>
              <a:t>-     pro mladé vědce, základní výzkum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sk-SK" sz="33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33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Technologická </a:t>
            </a:r>
            <a:r>
              <a:rPr lang="sk-SK" sz="33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agentura</a:t>
            </a:r>
            <a:r>
              <a:rPr lang="sk-SK" sz="33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České republiky</a:t>
            </a:r>
            <a:r>
              <a:rPr lang="sk-SK" sz="33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k-SK" sz="3300" dirty="0">
                <a:latin typeface="Calibri" panose="020F0502020204030204" pitchFamily="34" charset="0"/>
                <a:cs typeface="Calibri" panose="020F0502020204030204" pitchFamily="34" charset="0"/>
              </a:rPr>
              <a:t>(TA ČR</a:t>
            </a:r>
            <a:r>
              <a:rPr lang="sk-SK" sz="3200" dirty="0" smtClean="0"/>
              <a:t>) 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187874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TextShape 1"/>
          <p:cNvSpPr txBox="1"/>
          <p:nvPr/>
        </p:nvSpPr>
        <p:spPr>
          <a:xfrm>
            <a:off x="457200" y="274680"/>
            <a:ext cx="8229240" cy="13255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1" strike="noStrike" spc="-1" dirty="0" smtClean="0">
                <a:solidFill>
                  <a:srgbClr val="000000"/>
                </a:solidFill>
                <a:latin typeface="Calibri"/>
              </a:rPr>
              <a:t>Rozvojové agentury, např.</a:t>
            </a:r>
          </a:p>
          <a:p>
            <a:pPr algn="ctr">
              <a:lnSpc>
                <a:spcPct val="100000"/>
              </a:lnSpc>
            </a:pPr>
            <a:r>
              <a:rPr lang="cs-CZ" sz="4400" b="1" strike="noStrike" spc="-1" dirty="0" smtClean="0">
                <a:solidFill>
                  <a:srgbClr val="000000"/>
                </a:solidFill>
                <a:latin typeface="Calibri"/>
              </a:rPr>
              <a:t>Česká rozvojová agentura</a:t>
            </a:r>
            <a:endParaRPr lang="cs-CZ" sz="4400" b="1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9" name="TextShape 2"/>
          <p:cNvSpPr txBox="1"/>
          <p:nvPr/>
        </p:nvSpPr>
        <p:spPr>
          <a:xfrm>
            <a:off x="457200" y="1772816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457200" indent="-457200">
              <a:lnSpc>
                <a:spcPct val="100000"/>
              </a:lnSpc>
              <a:spcBef>
                <a:spcPts val="641"/>
              </a:spcBef>
              <a:buFont typeface="Arial" panose="020B0604020202020204" pitchFamily="34" charset="0"/>
              <a:buChar char="•"/>
            </a:pPr>
            <a:r>
              <a:rPr lang="cs-CZ" sz="3200" dirty="0" smtClean="0"/>
              <a:t>Vládní agentura založená při MZV ČR</a:t>
            </a:r>
          </a:p>
          <a:p>
            <a:pPr marL="457200" indent="-457200">
              <a:lnSpc>
                <a:spcPct val="100000"/>
              </a:lnSpc>
              <a:spcBef>
                <a:spcPts val="641"/>
              </a:spcBef>
              <a:buFont typeface="Arial" panose="020B0604020202020204" pitchFamily="34" charset="0"/>
              <a:buChar char="•"/>
            </a:pPr>
            <a:r>
              <a:rPr lang="cs-CZ" sz="3200" dirty="0" smtClean="0"/>
              <a:t>Dotace </a:t>
            </a:r>
            <a:r>
              <a:rPr lang="cs-CZ" sz="3200" dirty="0"/>
              <a:t>na projekty </a:t>
            </a:r>
            <a:r>
              <a:rPr lang="cs-CZ" sz="3200" dirty="0" smtClean="0"/>
              <a:t>zahraniční </a:t>
            </a:r>
            <a:r>
              <a:rPr lang="cs-CZ" sz="3200" dirty="0"/>
              <a:t>rozvojové spolupráce pro nestátní neziskové </a:t>
            </a:r>
            <a:r>
              <a:rPr lang="cs-CZ" sz="3200" dirty="0" smtClean="0"/>
              <a:t>organizace</a:t>
            </a:r>
          </a:p>
          <a:p>
            <a:pPr marL="457200" indent="-457200">
              <a:lnSpc>
                <a:spcPct val="100000"/>
              </a:lnSpc>
              <a:spcBef>
                <a:spcPts val="641"/>
              </a:spcBef>
              <a:buFont typeface="Arial" panose="020B0604020202020204" pitchFamily="34" charset="0"/>
              <a:buChar char="•"/>
            </a:pPr>
            <a:r>
              <a:rPr lang="cs-CZ" sz="3200" dirty="0" smtClean="0"/>
              <a:t>Prioritní partnerské země: Bosna a Hercegovina, Etiopie, Gruzie, Kambodža, Moldavsko, Zambie, Ukrajina, Palestina</a:t>
            </a:r>
            <a:endParaRPr lang="cs-CZ" sz="32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1" strike="noStrike" spc="-1" dirty="0" smtClean="0">
                <a:solidFill>
                  <a:srgbClr val="000000"/>
                </a:solidFill>
                <a:latin typeface="Calibri"/>
              </a:rPr>
              <a:t>Dotační titul</a:t>
            </a:r>
            <a:endParaRPr lang="cs-CZ" sz="4400" b="1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3" name="TextShape 2"/>
          <p:cNvSpPr txBox="1"/>
          <p:nvPr/>
        </p:nvSpPr>
        <p:spPr>
          <a:xfrm>
            <a:off x="457200" y="1600200"/>
            <a:ext cx="8507288" cy="492514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>
            <a:normAutofit fontScale="77500" lnSpcReduction="20000"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Téma; klíčové 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slovo, které daný dotační titul charakterizuje </a:t>
            </a:r>
            <a:endParaRPr lang="cs-CZ" sz="3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Název 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dotačního titulu </a:t>
            </a:r>
            <a:r>
              <a:rPr lang="cs-CZ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ministerstvy vyhlašovaný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Vyhlašovatel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Web - informace 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k danému dotačnímu titulu, např. vyhlašované výzvy nebo dokumentaci k předchozím výzvám. 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Vymezení žadatelů 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Termín příjmu 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žádostí </a:t>
            </a:r>
            <a:endParaRPr lang="cs-CZ" sz="3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Výše alokace (</a:t>
            </a:r>
            <a:r>
              <a:rPr lang="cs-CZ" sz="32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indiv</a:t>
            </a:r>
            <a:r>
              <a:rPr lang="cs-CZ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.)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Výše dotace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Způsobilé výdaje, 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případně horní a spodní </a:t>
            </a:r>
            <a:r>
              <a:rPr lang="cs-CZ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limity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Podporované aktivity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Poznámky </a:t>
            </a:r>
          </a:p>
        </p:txBody>
      </p:sp>
    </p:spTree>
    <p:extLst>
      <p:ext uri="{BB962C8B-B14F-4D97-AF65-F5344CB8AC3E}">
        <p14:creationId xmlns:p14="http://schemas.microsoft.com/office/powerpoint/2010/main" val="3470243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1" strike="noStrike" spc="-1" dirty="0">
                <a:solidFill>
                  <a:srgbClr val="000000"/>
                </a:solidFill>
                <a:latin typeface="Calibri"/>
              </a:rPr>
              <a:t>Dotace od soukromého subjektu</a:t>
            </a:r>
            <a:endParaRPr lang="cs-CZ" sz="4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0" name="TextShape 2"/>
          <p:cNvSpPr txBox="1"/>
          <p:nvPr/>
        </p:nvSpPr>
        <p:spPr>
          <a:xfrm>
            <a:off x="457200" y="1600200"/>
            <a:ext cx="8363272" cy="4853136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2500" lnSpcReduction="10000"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pomoc od soukromého subjektu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sponzorský příspěvek, charita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podpora převážně neziskové akce, osoby nebo organizace formou finančního příspěvku případně nefinanční podpory. 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především jde o zviditelnění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nejvíce sport, vědy, výzkum, kultura, charitativní oblasti.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Jméno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sponzora v názvu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akce  - časté </a:t>
            </a:r>
            <a:endParaRPr lang="cs-CZ" sz="3200" b="0" strike="noStrike" spc="-1" dirty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spc="-1" dirty="0">
                <a:solidFill>
                  <a:srgbClr val="000000"/>
                </a:solidFill>
                <a:latin typeface="Calibri"/>
              </a:rPr>
              <a:t>z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vláštní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oblast sponzorství politických stran – hrozba korupce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3504"/>
            <a:ext cx="8229240" cy="1384995"/>
          </a:xfrm>
        </p:spPr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Názory nepodporující dotace</a:t>
            </a:r>
            <a:br>
              <a:rPr lang="cs-CZ" b="1" dirty="0" smtClean="0">
                <a:solidFill>
                  <a:srgbClr val="FF0000"/>
                </a:solidFill>
              </a:rPr>
            </a:br>
            <a:r>
              <a:rPr lang="cs-CZ" b="1" dirty="0" smtClean="0">
                <a:solidFill>
                  <a:srgbClr val="FF0000"/>
                </a:solidFill>
              </a:rPr>
              <a:t/>
            </a:r>
            <a:br>
              <a:rPr lang="cs-CZ" b="1" dirty="0" smtClean="0">
                <a:solidFill>
                  <a:srgbClr val="FF0000"/>
                </a:solidFill>
              </a:rPr>
            </a:br>
            <a:r>
              <a:rPr lang="cs-CZ" b="1" dirty="0" smtClean="0">
                <a:solidFill>
                  <a:srgbClr val="FF0000"/>
                </a:solidFill>
              </a:rPr>
              <a:t>Jak fungují dotace</a:t>
            </a:r>
            <a:br>
              <a:rPr lang="cs-CZ" b="1" dirty="0" smtClean="0">
                <a:solidFill>
                  <a:srgbClr val="FF0000"/>
                </a:solidFill>
              </a:rPr>
            </a:br>
            <a:r>
              <a:rPr lang="cs-CZ" dirty="0" smtClean="0">
                <a:solidFill>
                  <a:srgbClr val="FF0000"/>
                </a:solidFill>
              </a:rPr>
              <a:t/>
            </a:r>
            <a:br>
              <a:rPr lang="cs-CZ" dirty="0" smtClean="0">
                <a:solidFill>
                  <a:srgbClr val="FF0000"/>
                </a:solidFill>
              </a:rPr>
            </a:br>
            <a:r>
              <a:rPr lang="cs-CZ" dirty="0" smtClean="0">
                <a:solidFill>
                  <a:srgbClr val="FF0000"/>
                </a:solidFill>
              </a:rPr>
              <a:t>Jindřich </a:t>
            </a:r>
            <a:r>
              <a:rPr lang="cs-CZ" dirty="0" err="1" smtClean="0">
                <a:solidFill>
                  <a:srgbClr val="FF0000"/>
                </a:solidFill>
              </a:rPr>
              <a:t>Pilc</a:t>
            </a:r>
            <a:r>
              <a:rPr lang="cs-CZ" dirty="0" smtClean="0">
                <a:solidFill>
                  <a:srgbClr val="FF0000"/>
                </a:solidFill>
              </a:rPr>
              <a:t> (Svobodní), in </a:t>
            </a:r>
            <a:r>
              <a:rPr lang="cs-CZ" i="1" dirty="0" smtClean="0">
                <a:solidFill>
                  <a:srgbClr val="FF0000"/>
                </a:solidFill>
              </a:rPr>
              <a:t>Parlamentní listy</a:t>
            </a:r>
            <a:r>
              <a:rPr lang="cs-CZ" dirty="0" smtClean="0">
                <a:solidFill>
                  <a:srgbClr val="FF0000"/>
                </a:solidFill>
              </a:rPr>
              <a:t> (medium šířící dezinformaci?)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/>
          </p:nvPr>
        </p:nvSpPr>
        <p:spPr>
          <a:xfrm>
            <a:off x="467544" y="1777776"/>
            <a:ext cx="8219256" cy="4708981"/>
          </a:xfrm>
        </p:spPr>
        <p:txBody>
          <a:bodyPr/>
          <a:lstStyle/>
          <a:p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Postavíte „kongresové centrum případně „školící středisko“ s velkým podílem peněž daňových poplatníků, v rámci dotačního programu s názvem řekněme třeba „vzdělávání“, to zní přeci </a:t>
            </a:r>
            <a:r>
              <a:rPr lang="cs-CZ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ušlechtile.Vyčkáte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pět let „udržitelnosti“ s provozem dle dotačních podmínek 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a po pěti </a:t>
            </a:r>
            <a:r>
              <a:rPr lang="cs-CZ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letech: 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Kouzlo! Máte soukromý hotel.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A tak podobně to funguje v různých oblastech a točí se v tom obrovské peníze. 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Naprosto dokonalé okrádání lidí a zcela legálně.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Jelikož se v tom točí takové peníze, tak je velmi silný zájem na tom, aby to tak pokračovalo, a proto se lobbistické skupiny na tomto systému profitující snaží přesvědčovat veřejnost, že je to tak 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pro všechny výhodné, dávat své peníze státu, potažmo EU, které za tyto peníze budou páchat všeobecné dotované trvale udržitelné dobro.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Neprofitují pouze příjemci dotací, ti pouze využili systém, 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profitují také a možná především přerozdělovači, kteří tento systém rozjeli a udržují v chodu.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 A samozřejmě peníze při přesvědčování pomáhají, mediální kampaň ovlivňující veřejnost něco stojí. A nejlepší na tom je, že je to přesvědčovací kampaň opět za peníze daňových poplatníků. 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Naprosto dokonalé.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429189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TextShape 1"/>
          <p:cNvSpPr txBox="1"/>
          <p:nvPr/>
        </p:nvSpPr>
        <p:spPr>
          <a:xfrm>
            <a:off x="533728" y="457560"/>
            <a:ext cx="8229240" cy="114264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txBody>
          <a:bodyPr anchor="ctr">
            <a:normAutofit fontScale="34000" lnSpcReduction="20000"/>
          </a:bodyPr>
          <a:lstStyle/>
          <a:p>
            <a:pPr algn="ctr">
              <a:lnSpc>
                <a:spcPct val="100000"/>
              </a:lnSpc>
            </a:pPr>
            <a:r>
              <a:rPr dirty="0"/>
              <a:t/>
            </a:r>
            <a:br>
              <a:rPr dirty="0"/>
            </a:br>
            <a:endParaRPr lang="cs-CZ" dirty="0" smtClean="0"/>
          </a:p>
          <a:p>
            <a:pPr algn="ctr">
              <a:lnSpc>
                <a:spcPct val="100000"/>
              </a:lnSpc>
            </a:pPr>
            <a:r>
              <a:rPr lang="cs-CZ" sz="9000" b="1" strike="noStrike" spc="-1" dirty="0" err="1" smtClean="0">
                <a:solidFill>
                  <a:srgbClr val="000000"/>
                </a:solidFill>
                <a:latin typeface="Calibri"/>
              </a:rPr>
              <a:t>Fundraising</a:t>
            </a:r>
            <a:r>
              <a:rPr sz="9000" dirty="0" smtClean="0"/>
              <a:t/>
            </a:r>
            <a:br>
              <a:rPr sz="9000" dirty="0" smtClean="0"/>
            </a:br>
            <a:endParaRPr lang="cs-CZ" sz="90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9" name="TextShape 2"/>
          <p:cNvSpPr txBox="1"/>
          <p:nvPr/>
        </p:nvSpPr>
        <p:spPr>
          <a:xfrm>
            <a:off x="508576" y="1729472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2500" lnSpcReduction="20000"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spc="-1" dirty="0" smtClean="0">
                <a:solidFill>
                  <a:srgbClr val="000000"/>
                </a:solidFill>
                <a:latin typeface="Calibri"/>
              </a:rPr>
              <a:t>u neziskových organizací</a:t>
            </a:r>
            <a:endParaRPr lang="cs-CZ" sz="3200" b="0" strike="noStrike" spc="-1" dirty="0" smtClean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získávání zdrojů, pěstování zdrojů</a:t>
            </a:r>
            <a:endParaRPr lang="cs-CZ" sz="3200" b="0" strike="noStrike" spc="-1" dirty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spc="-1" dirty="0" smtClean="0">
                <a:solidFill>
                  <a:srgbClr val="000000"/>
                </a:solidFill>
                <a:latin typeface="Calibri"/>
              </a:rPr>
              <a:t>získání finančních nebo jiných prostředků na obecně prospěšnou činnost</a:t>
            </a:r>
            <a:endParaRPr lang="cs-CZ" sz="3200" b="0" strike="noStrike" spc="-1" dirty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získání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nejen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finance, ale také kontakty, věcné dary apod.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benefiční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akce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spc="-1" dirty="0" smtClean="0">
                <a:solidFill>
                  <a:srgbClr val="000000"/>
                </a:solidFill>
                <a:latin typeface="Calibri"/>
              </a:rPr>
              <a:t>organizace získá podporu a donátor pocit uspokojení nebo uznání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dirty="0" smtClean="0"/>
              <a:t>styl: „Nedostanete</a:t>
            </a:r>
            <a:r>
              <a:rPr lang="cs-CZ" sz="3200" dirty="0"/>
              <a:t>, oč nepožádáte“</a:t>
            </a:r>
            <a:endParaRPr lang="cs-CZ" sz="32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63749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TextShape 1"/>
          <p:cNvSpPr txBox="1"/>
          <p:nvPr/>
        </p:nvSpPr>
        <p:spPr>
          <a:xfrm>
            <a:off x="405700" y="457560"/>
            <a:ext cx="8363092" cy="102722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txBody>
          <a:bodyPr anchor="ctr">
            <a:normAutofit fontScale="34000" lnSpcReduction="20000"/>
          </a:bodyPr>
          <a:lstStyle/>
          <a:p>
            <a:pPr algn="ctr">
              <a:lnSpc>
                <a:spcPct val="100000"/>
              </a:lnSpc>
            </a:pPr>
            <a:r>
              <a:rPr b="1" dirty="0"/>
              <a:t/>
            </a:r>
            <a:br>
              <a:rPr b="1" dirty="0"/>
            </a:br>
            <a:r>
              <a:rPr sz="9000" b="1" dirty="0" smtClean="0"/>
              <a:t/>
            </a:r>
            <a:br>
              <a:rPr sz="9000" b="1" dirty="0" smtClean="0"/>
            </a:br>
            <a:r>
              <a:rPr lang="cs-CZ" sz="9600" b="1" dirty="0"/>
              <a:t>FORMY FUNDRAISINGU </a:t>
            </a:r>
            <a:endParaRPr lang="cs-CZ" sz="9000" b="1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9" name="TextShape 2"/>
          <p:cNvSpPr txBox="1"/>
          <p:nvPr/>
        </p:nvSpPr>
        <p:spPr>
          <a:xfrm>
            <a:off x="405700" y="1594128"/>
            <a:ext cx="8496944" cy="5157192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1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Fundraising</a:t>
            </a:r>
            <a:r>
              <a:rPr lang="cs-CZ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 individuální</a:t>
            </a:r>
          </a:p>
          <a:p>
            <a:pPr marL="457560" indent="-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cs-CZ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finanční prostředky</a:t>
            </a:r>
          </a:p>
          <a:p>
            <a:pPr marL="457560" indent="-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cs-CZ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dar (peněžitý </a:t>
            </a:r>
            <a:r>
              <a:rPr lang="cs-CZ" sz="1400" dirty="0">
                <a:latin typeface="Calibri" panose="020F0502020204030204" pitchFamily="34" charset="0"/>
                <a:cs typeface="Calibri" panose="020F0502020204030204" pitchFamily="34" charset="0"/>
              </a:rPr>
              <a:t>nebo věcný</a:t>
            </a:r>
            <a:r>
              <a:rPr lang="cs-CZ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457560" indent="-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cs-CZ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veřejná sbírka</a:t>
            </a:r>
          </a:p>
          <a:p>
            <a:pPr marL="457560" indent="-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cs-CZ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loterie</a:t>
            </a:r>
          </a:p>
          <a:p>
            <a:pPr marL="457560" indent="-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cs-CZ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dobročinná aukce</a:t>
            </a:r>
          </a:p>
          <a:p>
            <a:pPr marL="457560" indent="-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cs-CZ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DMS </a:t>
            </a:r>
            <a:r>
              <a:rPr lang="cs-CZ" sz="1400" dirty="0">
                <a:latin typeface="Calibri" panose="020F0502020204030204" pitchFamily="34" charset="0"/>
                <a:cs typeface="Calibri" panose="020F0502020204030204" pitchFamily="34" charset="0"/>
              </a:rPr>
              <a:t>(dárcovská </a:t>
            </a:r>
            <a:r>
              <a:rPr lang="cs-CZ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SMS)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Firemní </a:t>
            </a:r>
            <a:r>
              <a:rPr lang="cs-CZ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fundraising</a:t>
            </a:r>
            <a:r>
              <a:rPr lang="cs-CZ" sz="1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- oslovování </a:t>
            </a:r>
            <a:r>
              <a:rPr lang="cs-CZ" sz="1400" dirty="0">
                <a:latin typeface="Calibri" panose="020F0502020204030204" pitchFamily="34" charset="0"/>
                <a:cs typeface="Calibri" panose="020F0502020204030204" pitchFamily="34" charset="0"/>
              </a:rPr>
              <a:t>podniků a firem</a:t>
            </a:r>
            <a:endParaRPr lang="cs-CZ" sz="1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560" indent="-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cs-CZ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darů </a:t>
            </a:r>
            <a:r>
              <a:rPr lang="cs-CZ" sz="1400" dirty="0">
                <a:latin typeface="Calibri" panose="020F0502020204030204" pitchFamily="34" charset="0"/>
                <a:cs typeface="Calibri" panose="020F0502020204030204" pitchFamily="34" charset="0"/>
              </a:rPr>
              <a:t>(peněžitý </a:t>
            </a:r>
            <a:r>
              <a:rPr lang="cs-CZ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nebo </a:t>
            </a:r>
            <a:r>
              <a:rPr lang="cs-CZ" sz="1400" dirty="0">
                <a:latin typeface="Calibri" panose="020F0502020204030204" pitchFamily="34" charset="0"/>
                <a:cs typeface="Calibri" panose="020F0502020204030204" pitchFamily="34" charset="0"/>
              </a:rPr>
              <a:t>věcný</a:t>
            </a:r>
            <a:r>
              <a:rPr lang="cs-CZ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457560" indent="-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cs-CZ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financí </a:t>
            </a:r>
            <a:r>
              <a:rPr lang="cs-CZ" sz="1400" dirty="0">
                <a:latin typeface="Calibri" panose="020F0502020204030204" pitchFamily="34" charset="0"/>
                <a:cs typeface="Calibri" panose="020F0502020204030204" pitchFamily="34" charset="0"/>
              </a:rPr>
              <a:t>z dobročinné </a:t>
            </a:r>
            <a:r>
              <a:rPr lang="cs-CZ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aukce</a:t>
            </a:r>
          </a:p>
          <a:p>
            <a:pPr marL="457560" indent="-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cs-CZ" sz="1400" dirty="0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cs-CZ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eklamy</a:t>
            </a:r>
          </a:p>
          <a:p>
            <a:pPr marL="457560" indent="-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cs-CZ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propagace</a:t>
            </a:r>
          </a:p>
          <a:p>
            <a:pPr marL="457560" indent="-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cs-CZ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zapůjčení </a:t>
            </a:r>
            <a:r>
              <a:rPr lang="cs-CZ" sz="1400" dirty="0">
                <a:latin typeface="Calibri" panose="020F0502020204030204" pitchFamily="34" charset="0"/>
                <a:cs typeface="Calibri" panose="020F0502020204030204" pitchFamily="34" charset="0"/>
              </a:rPr>
              <a:t>prostor či </a:t>
            </a:r>
            <a:r>
              <a:rPr lang="cs-CZ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techniky</a:t>
            </a:r>
          </a:p>
          <a:p>
            <a:pPr marL="457560" indent="-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cs-CZ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zapůjčení </a:t>
            </a:r>
            <a:r>
              <a:rPr lang="cs-CZ" sz="1400" dirty="0">
                <a:latin typeface="Calibri" panose="020F0502020204030204" pitchFamily="34" charset="0"/>
                <a:cs typeface="Calibri" panose="020F0502020204030204" pitchFamily="34" charset="0"/>
              </a:rPr>
              <a:t>pracovníků (např. pro pomoc s účetnictvím, přípravou strategického plánu, s využitím marketingu pro rozvoj činnost</a:t>
            </a:r>
            <a:r>
              <a:rPr lang="cs-CZ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1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Fundraising</a:t>
            </a:r>
            <a:r>
              <a:rPr lang="cs-CZ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400" dirty="0">
                <a:latin typeface="Calibri" panose="020F0502020204030204" pitchFamily="34" charset="0"/>
                <a:cs typeface="Calibri" panose="020F0502020204030204" pitchFamily="34" charset="0"/>
              </a:rPr>
              <a:t>od státních donátorů </a:t>
            </a:r>
            <a:r>
              <a:rPr lang="cs-CZ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– prostředků </a:t>
            </a:r>
            <a:r>
              <a:rPr lang="cs-CZ" sz="1400" dirty="0">
                <a:latin typeface="Calibri" panose="020F0502020204030204" pitchFamily="34" charset="0"/>
                <a:cs typeface="Calibri" panose="020F0502020204030204" pitchFamily="34" charset="0"/>
              </a:rPr>
              <a:t>formou projektů statní správy a místní </a:t>
            </a:r>
            <a:r>
              <a:rPr lang="cs-CZ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samosprávy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Nadace</a:t>
            </a:r>
            <a:r>
              <a:rPr lang="cs-CZ" sz="1400" dirty="0">
                <a:latin typeface="Calibri" panose="020F0502020204030204" pitchFamily="34" charset="0"/>
                <a:cs typeface="Calibri" panose="020F0502020204030204" pitchFamily="34" charset="0"/>
              </a:rPr>
              <a:t>, nadační fondy – prostředky získávané formou projektů, nadační příspěvek/grant, </a:t>
            </a:r>
            <a:r>
              <a:rPr lang="cs-CZ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dotace</a:t>
            </a:r>
          </a:p>
        </p:txBody>
      </p:sp>
    </p:spTree>
    <p:extLst>
      <p:ext uri="{BB962C8B-B14F-4D97-AF65-F5344CB8AC3E}">
        <p14:creationId xmlns:p14="http://schemas.microsoft.com/office/powerpoint/2010/main" val="1845393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1" strike="noStrike" spc="-1" dirty="0" smtClean="0">
                <a:solidFill>
                  <a:srgbClr val="000000"/>
                </a:solidFill>
                <a:latin typeface="Calibri"/>
              </a:rPr>
              <a:t>EU</a:t>
            </a:r>
          </a:p>
          <a:p>
            <a:pPr algn="ctr">
              <a:lnSpc>
                <a:spcPct val="100000"/>
              </a:lnSpc>
            </a:pPr>
            <a:r>
              <a:rPr lang="cs-CZ" sz="4400" b="1" strike="noStrike" spc="-1" dirty="0" smtClean="0">
                <a:solidFill>
                  <a:srgbClr val="000000"/>
                </a:solidFill>
                <a:latin typeface="Calibri"/>
              </a:rPr>
              <a:t>Veřejná podpora </a:t>
            </a:r>
            <a:endParaRPr lang="cs-CZ" sz="4400" b="1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0" name="TextShape 2"/>
          <p:cNvSpPr txBox="1"/>
          <p:nvPr/>
        </p:nvSpPr>
        <p:spPr>
          <a:xfrm>
            <a:off x="457200" y="1600200"/>
            <a:ext cx="8229240" cy="4853136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46000" lnSpcReduction="20000"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4500" dirty="0" smtClean="0">
                <a:latin typeface="Calibri" panose="020F0502020204030204" pitchFamily="34" charset="0"/>
                <a:cs typeface="Calibri" panose="020F0502020204030204" pitchFamily="34" charset="0"/>
              </a:rPr>
              <a:t>Vychází z unijního úpravy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4500" dirty="0" smtClean="0">
                <a:latin typeface="Calibri" panose="020F0502020204030204" pitchFamily="34" charset="0"/>
                <a:cs typeface="Calibri" panose="020F0502020204030204" pitchFamily="34" charset="0"/>
              </a:rPr>
              <a:t>Základní </a:t>
            </a:r>
            <a:r>
              <a:rPr lang="cs-CZ" sz="4500" dirty="0">
                <a:latin typeface="Calibri" panose="020F0502020204030204" pitchFamily="34" charset="0"/>
                <a:cs typeface="Calibri" panose="020F0502020204030204" pitchFamily="34" charset="0"/>
              </a:rPr>
              <a:t>zásadou unijního </a:t>
            </a:r>
            <a:r>
              <a:rPr lang="cs-CZ" sz="4500" dirty="0" smtClean="0">
                <a:latin typeface="Calibri" panose="020F0502020204030204" pitchFamily="34" charset="0"/>
                <a:cs typeface="Calibri" panose="020F0502020204030204" pitchFamily="34" charset="0"/>
              </a:rPr>
              <a:t>práva</a:t>
            </a:r>
            <a:r>
              <a:rPr lang="cs-CZ" sz="4500" dirty="0">
                <a:latin typeface="Calibri" panose="020F0502020204030204" pitchFamily="34" charset="0"/>
                <a:cs typeface="Calibri" panose="020F0502020204030204" pitchFamily="34" charset="0"/>
              </a:rPr>
              <a:t> je spravedlnost vyjádřená zejména principy </a:t>
            </a:r>
            <a:r>
              <a:rPr lang="cs-CZ" sz="4500" b="1" dirty="0">
                <a:latin typeface="Calibri" panose="020F0502020204030204" pitchFamily="34" charset="0"/>
                <a:cs typeface="Calibri" panose="020F0502020204030204" pitchFamily="34" charset="0"/>
              </a:rPr>
              <a:t>neutrality a </a:t>
            </a:r>
            <a:r>
              <a:rPr lang="cs-CZ" sz="45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proporcionality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4500" dirty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cs-CZ" sz="4500" dirty="0" smtClean="0">
                <a:latin typeface="Calibri" panose="020F0502020204030204" pitchFamily="34" charset="0"/>
                <a:cs typeface="Calibri" panose="020F0502020204030204" pitchFamily="34" charset="0"/>
              </a:rPr>
              <a:t>ůraz </a:t>
            </a:r>
            <a:r>
              <a:rPr lang="cs-CZ" sz="4500" dirty="0">
                <a:latin typeface="Calibri" panose="020F0502020204030204" pitchFamily="34" charset="0"/>
                <a:cs typeface="Calibri" panose="020F0502020204030204" pitchFamily="34" charset="0"/>
              </a:rPr>
              <a:t>na rovné podmínky na trhu a férovou hospodářskou soutěž v rámci jednotného vnitřního </a:t>
            </a:r>
            <a:r>
              <a:rPr lang="cs-CZ" sz="4500" dirty="0" smtClean="0">
                <a:latin typeface="Calibri" panose="020F0502020204030204" pitchFamily="34" charset="0"/>
                <a:cs typeface="Calibri" panose="020F0502020204030204" pitchFamily="34" charset="0"/>
              </a:rPr>
              <a:t>trhu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4500" dirty="0" smtClean="0">
                <a:latin typeface="Calibri" panose="020F0502020204030204" pitchFamily="34" charset="0"/>
                <a:cs typeface="Calibri" panose="020F0502020204030204" pitchFamily="34" charset="0"/>
              </a:rPr>
              <a:t>Zakotvení zásad </a:t>
            </a:r>
            <a:r>
              <a:rPr lang="cs-CZ" sz="4500" dirty="0">
                <a:latin typeface="Calibri" panose="020F0502020204030204" pitchFamily="34" charset="0"/>
                <a:cs typeface="Calibri" panose="020F0502020204030204" pitchFamily="34" charset="0"/>
              </a:rPr>
              <a:t>do </a:t>
            </a:r>
            <a:r>
              <a:rPr lang="cs-CZ" sz="4500" dirty="0" smtClean="0">
                <a:latin typeface="Calibri" panose="020F0502020204030204" pitchFamily="34" charset="0"/>
                <a:cs typeface="Calibri" panose="020F0502020204030204" pitchFamily="34" charset="0"/>
              </a:rPr>
              <a:t>SFEU </a:t>
            </a:r>
            <a:r>
              <a:rPr lang="cs-CZ" sz="4500" dirty="0">
                <a:latin typeface="Calibri" panose="020F0502020204030204" pitchFamily="34" charset="0"/>
                <a:cs typeface="Calibri" panose="020F0502020204030204" pitchFamily="34" charset="0"/>
              </a:rPr>
              <a:t>hlava VII. Veřejná podpora v jakékoliv formě jednoznačně může býti hrozbou volné hospodářské soutěže a je proto podrobněji upravena v oddílu 2 </a:t>
            </a:r>
            <a:r>
              <a:rPr lang="cs-CZ" sz="4500" dirty="0" smtClean="0">
                <a:latin typeface="Calibri" panose="020F0502020204030204" pitchFamily="34" charset="0"/>
                <a:cs typeface="Calibri" panose="020F0502020204030204" pitchFamily="34" charset="0"/>
              </a:rPr>
              <a:t>SFEU, zásadní články </a:t>
            </a:r>
            <a:r>
              <a:rPr lang="cs-CZ" sz="4500" dirty="0">
                <a:latin typeface="Calibri" panose="020F0502020204030204" pitchFamily="34" charset="0"/>
                <a:cs typeface="Calibri" panose="020F0502020204030204" pitchFamily="34" charset="0"/>
              </a:rPr>
              <a:t>107 až 109, přičemž zásadním je článek 107 odst. 1</a:t>
            </a:r>
            <a:r>
              <a:rPr lang="cs-CZ" sz="4500" dirty="0" smtClean="0">
                <a:latin typeface="Calibri" panose="020F0502020204030204" pitchFamily="34" charset="0"/>
                <a:cs typeface="Calibri" panose="020F0502020204030204" pitchFamily="34" charset="0"/>
              </a:rPr>
              <a:t>. (právo je velmi obecné)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4500" dirty="0" smtClean="0">
                <a:latin typeface="Calibri" panose="020F0502020204030204" pitchFamily="34" charset="0"/>
                <a:cs typeface="Calibri" panose="020F0502020204030204" pitchFamily="34" charset="0"/>
              </a:rPr>
              <a:t>Nepřehlednost, mnoho výjimek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4500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 národních právních systémech subjekty práva často chápou na různých úrovních odlišně – silná pojmová nejednotnost. Tzv. pojmová nekonzistentnost, nešvar české legislativy – nejasný, zmatečný výklad nebo komplikované dovozování obsahu jednotlivých pojmů. </a:t>
            </a:r>
            <a:endParaRPr lang="cs-CZ" sz="4500" spc="-1" dirty="0" smtClean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4500" b="1" spc="-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Nejčastější formou převod (transfer) veřejných finančních prostředků</a:t>
            </a:r>
            <a:r>
              <a:rPr lang="cs-CZ" sz="4500" b="1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jako dotace, příspěvky, granty a subvence</a:t>
            </a:r>
            <a:r>
              <a:rPr lang="cs-CZ" sz="4500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endParaRPr lang="cs-CZ" sz="3200" dirty="0" smtClean="0"/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endParaRPr lang="cs-CZ" sz="3200" dirty="0" smtClean="0"/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endParaRPr lang="cs-CZ" sz="3200" strike="noStrike" spc="-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584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1" strike="noStrike" spc="-1" dirty="0" smtClean="0">
                <a:solidFill>
                  <a:srgbClr val="000000"/>
                </a:solidFill>
                <a:latin typeface="Calibri"/>
              </a:rPr>
              <a:t>Veřejná podpora </a:t>
            </a:r>
            <a:endParaRPr lang="cs-CZ" sz="4400" b="1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0" name="TextShape 2"/>
          <p:cNvSpPr txBox="1"/>
          <p:nvPr/>
        </p:nvSpPr>
        <p:spPr>
          <a:xfrm>
            <a:off x="457200" y="1600200"/>
            <a:ext cx="8229240" cy="4853136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83500" lnSpcReduction="20000"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900" dirty="0" smtClean="0">
                <a:latin typeface="Calibri" panose="020F0502020204030204" pitchFamily="34" charset="0"/>
                <a:cs typeface="Calibri" panose="020F0502020204030204" pitchFamily="34" charset="0"/>
              </a:rPr>
              <a:t>Může být </a:t>
            </a:r>
            <a:r>
              <a:rPr lang="cs-CZ" sz="2900" dirty="0">
                <a:latin typeface="Calibri" panose="020F0502020204030204" pitchFamily="34" charset="0"/>
                <a:cs typeface="Calibri" panose="020F0502020204030204" pitchFamily="34" charset="0"/>
              </a:rPr>
              <a:t>hrozbou volné hospodářské soutěž</a:t>
            </a:r>
            <a:endParaRPr lang="cs-CZ" sz="29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900" dirty="0" smtClean="0">
                <a:latin typeface="Calibri" panose="020F0502020204030204" pitchFamily="34" charset="0"/>
                <a:cs typeface="Calibri" panose="020F0502020204030204" pitchFamily="34" charset="0"/>
              </a:rPr>
              <a:t>Každá podpora </a:t>
            </a:r>
            <a:r>
              <a:rPr lang="cs-CZ" sz="2900" dirty="0">
                <a:latin typeface="Calibri" panose="020F0502020204030204" pitchFamily="34" charset="0"/>
                <a:cs typeface="Calibri" panose="020F0502020204030204" pitchFamily="34" charset="0"/>
              </a:rPr>
              <a:t>poskytnutá v jakékoli formě státem nebo ze státních prostředků, která </a:t>
            </a:r>
            <a:r>
              <a:rPr lang="cs-CZ" sz="2900" b="1" dirty="0">
                <a:latin typeface="Calibri" panose="020F0502020204030204" pitchFamily="34" charset="0"/>
                <a:cs typeface="Calibri" panose="020F0502020204030204" pitchFamily="34" charset="0"/>
              </a:rPr>
              <a:t>narušuje nebo může narušit hospodářskou soutěž </a:t>
            </a:r>
            <a:r>
              <a:rPr lang="cs-CZ" sz="2900" dirty="0">
                <a:latin typeface="Calibri" panose="020F0502020204030204" pitchFamily="34" charset="0"/>
                <a:cs typeface="Calibri" panose="020F0502020204030204" pitchFamily="34" charset="0"/>
              </a:rPr>
              <a:t>tím, že </a:t>
            </a:r>
            <a:r>
              <a:rPr lang="cs-CZ" sz="2900" b="1" dirty="0">
                <a:latin typeface="Calibri" panose="020F0502020204030204" pitchFamily="34" charset="0"/>
                <a:cs typeface="Calibri" panose="020F0502020204030204" pitchFamily="34" charset="0"/>
              </a:rPr>
              <a:t>zvýhodňuje určité podniky nebo určitá odvětví výroby</a:t>
            </a:r>
            <a:r>
              <a:rPr lang="cs-CZ" sz="2900" dirty="0">
                <a:latin typeface="Calibri" panose="020F0502020204030204" pitchFamily="34" charset="0"/>
                <a:cs typeface="Calibri" panose="020F0502020204030204" pitchFamily="34" charset="0"/>
              </a:rPr>
              <a:t> a pokud </a:t>
            </a:r>
            <a:r>
              <a:rPr lang="cs-CZ" sz="2900" b="1" dirty="0">
                <a:latin typeface="Calibri" panose="020F0502020204030204" pitchFamily="34" charset="0"/>
                <a:cs typeface="Calibri" panose="020F0502020204030204" pitchFamily="34" charset="0"/>
              </a:rPr>
              <a:t>ovlivňuje obchod</a:t>
            </a:r>
            <a:r>
              <a:rPr lang="cs-CZ" sz="2900" dirty="0">
                <a:latin typeface="Calibri" panose="020F0502020204030204" pitchFamily="34" charset="0"/>
                <a:cs typeface="Calibri" panose="020F0502020204030204" pitchFamily="34" charset="0"/>
              </a:rPr>
              <a:t> mezi členskými </a:t>
            </a:r>
            <a:r>
              <a:rPr lang="cs-CZ" sz="2900" dirty="0" smtClean="0">
                <a:latin typeface="Calibri" panose="020F0502020204030204" pitchFamily="34" charset="0"/>
                <a:cs typeface="Calibri" panose="020F0502020204030204" pitchFamily="34" charset="0"/>
              </a:rPr>
              <a:t>státy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900" dirty="0" smtClean="0">
                <a:latin typeface="Calibri" panose="020F0502020204030204" pitchFamily="34" charset="0"/>
                <a:cs typeface="Calibri" panose="020F0502020204030204" pitchFamily="34" charset="0"/>
              </a:rPr>
              <a:t>Podpora</a:t>
            </a:r>
            <a:r>
              <a:rPr lang="cs-CZ" sz="2900" dirty="0">
                <a:latin typeface="Calibri" panose="020F0502020204030204" pitchFamily="34" charset="0"/>
                <a:cs typeface="Calibri" panose="020F0502020204030204" pitchFamily="34" charset="0"/>
              </a:rPr>
              <a:t>, která splňuje výše uvedená kritéria, je neslučitelná se společným trhem a tedy </a:t>
            </a:r>
            <a:r>
              <a:rPr lang="cs-CZ" sz="2900" dirty="0" smtClean="0">
                <a:latin typeface="Calibri" panose="020F0502020204030204" pitchFamily="34" charset="0"/>
                <a:cs typeface="Calibri" panose="020F0502020204030204" pitchFamily="34" charset="0"/>
              </a:rPr>
              <a:t>obecně zakázaná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900" dirty="0" smtClean="0">
                <a:latin typeface="Calibri" panose="020F0502020204030204" pitchFamily="34" charset="0"/>
                <a:cs typeface="Calibri" panose="020F0502020204030204" pitchFamily="34" charset="0"/>
              </a:rPr>
              <a:t>Výjimka </a:t>
            </a:r>
            <a:r>
              <a:rPr lang="cs-CZ" sz="2900" dirty="0">
                <a:latin typeface="Calibri" panose="020F0502020204030204" pitchFamily="34" charset="0"/>
                <a:cs typeface="Calibri" panose="020F0502020204030204" pitchFamily="34" charset="0"/>
              </a:rPr>
              <a:t>z obecného zákazu poskytování veřejné podpory může být povolena na základě tzv. blokových </a:t>
            </a:r>
            <a:r>
              <a:rPr lang="cs-CZ" sz="2900" dirty="0" smtClean="0">
                <a:latin typeface="Calibri" panose="020F0502020204030204" pitchFamily="34" charset="0"/>
                <a:cs typeface="Calibri" panose="020F0502020204030204" pitchFamily="34" charset="0"/>
              </a:rPr>
              <a:t>výjimek nebo</a:t>
            </a:r>
            <a:r>
              <a:rPr lang="cs-CZ" sz="2900" dirty="0">
                <a:latin typeface="Calibri" panose="020F0502020204030204" pitchFamily="34" charset="0"/>
                <a:cs typeface="Calibri" panose="020F0502020204030204" pitchFamily="34" charset="0"/>
              </a:rPr>
              <a:t> na základě rozhodnutí Evropské </a:t>
            </a:r>
            <a:r>
              <a:rPr lang="cs-CZ" sz="2900" dirty="0" smtClean="0">
                <a:latin typeface="Calibri" panose="020F0502020204030204" pitchFamily="34" charset="0"/>
                <a:cs typeface="Calibri" panose="020F0502020204030204" pitchFamily="34" charset="0"/>
              </a:rPr>
              <a:t>komise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Legální výjimky: podpory </a:t>
            </a:r>
            <a:r>
              <a:rPr lang="cs-CZ" sz="2900" b="1" dirty="0">
                <a:latin typeface="Calibri" panose="020F0502020204030204" pitchFamily="34" charset="0"/>
                <a:cs typeface="Calibri" panose="020F0502020204030204" pitchFamily="34" charset="0"/>
              </a:rPr>
              <a:t>malého rozsahu, podpory v režimu obecné blokové výjimky, </a:t>
            </a:r>
            <a:r>
              <a:rPr lang="cs-CZ" sz="2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podpory </a:t>
            </a:r>
            <a:r>
              <a:rPr lang="cs-CZ" sz="2900" b="1" dirty="0">
                <a:latin typeface="Calibri" panose="020F0502020204030204" pitchFamily="34" charset="0"/>
                <a:cs typeface="Calibri" panose="020F0502020204030204" pitchFamily="34" charset="0"/>
              </a:rPr>
              <a:t>ve formě vyrovnávacích plateb za výkon služby obecného hospodářského zájmu</a:t>
            </a:r>
            <a:endParaRPr lang="cs-CZ" sz="29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endParaRPr lang="cs-CZ" sz="3200" dirty="0" smtClean="0"/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endParaRPr lang="cs-CZ" sz="3200" dirty="0" smtClean="0"/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endParaRPr lang="cs-CZ" sz="3200" dirty="0" smtClean="0"/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endParaRPr lang="cs-CZ" sz="3200" dirty="0" smtClean="0"/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endParaRPr lang="cs-CZ" sz="3200" dirty="0" smtClean="0"/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endParaRPr lang="cs-CZ" sz="3200" strike="noStrike" spc="-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9008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1" strike="noStrike" spc="-1" dirty="0" smtClean="0">
                <a:solidFill>
                  <a:srgbClr val="000000"/>
                </a:solidFill>
                <a:latin typeface="Calibri"/>
              </a:rPr>
              <a:t>Veřejná podpora</a:t>
            </a:r>
            <a:endParaRPr lang="cs-CZ" sz="4400" b="1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0" name="TextShape 2"/>
          <p:cNvSpPr txBox="1"/>
          <p:nvPr/>
        </p:nvSpPr>
        <p:spPr>
          <a:xfrm>
            <a:off x="457200" y="1600200"/>
            <a:ext cx="8229240" cy="4853136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1000" lnSpcReduction="10000"/>
          </a:bodyPr>
          <a:lstStyle/>
          <a:p>
            <a:pPr marL="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3200" dirty="0" smtClean="0"/>
              <a:t>Lze zařadit: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dirty="0" smtClean="0"/>
              <a:t>přímé </a:t>
            </a:r>
            <a:r>
              <a:rPr lang="cs-CZ" sz="3200" dirty="0"/>
              <a:t>poskytování veřejných prostředků (dotace a příspěvky</a:t>
            </a:r>
            <a:r>
              <a:rPr lang="cs-CZ" sz="3200" dirty="0" smtClean="0"/>
              <a:t>)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dirty="0" smtClean="0"/>
              <a:t>daňové úlevy – snížení daní, </a:t>
            </a:r>
            <a:r>
              <a:rPr lang="cs-CZ" sz="3200" dirty="0"/>
              <a:t>státní záruky, prodej nemovitostí za nižší než tržní cenu, zvýhodněné úvěry, zvýhodněné nájmy, budování infrastruktury, prominutí cla, prominutí plateb za sociální či zdravotní pojištění, prominutí odvodu za porušení rozpočtové kázně a prominutí penále, kapitalizace pohledávek či kapitálové injekce.</a:t>
            </a:r>
            <a:endParaRPr lang="cs-CZ" sz="32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31130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1" strike="noStrike" spc="-1" dirty="0" smtClean="0">
                <a:solidFill>
                  <a:srgbClr val="000000"/>
                </a:solidFill>
                <a:latin typeface="Calibri"/>
              </a:rPr>
              <a:t>Regionální podpora</a:t>
            </a:r>
            <a:endParaRPr lang="cs-CZ" sz="4400" b="1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0" name="TextShape 2"/>
          <p:cNvSpPr txBox="1"/>
          <p:nvPr/>
        </p:nvSpPr>
        <p:spPr>
          <a:xfrm>
            <a:off x="457200" y="1600200"/>
            <a:ext cx="8229240" cy="4853136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8500"/>
          </a:bodyPr>
          <a:lstStyle/>
          <a:p>
            <a:pPr marL="343260" indent="-3429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cs-CZ" sz="2400" dirty="0"/>
              <a:t>Jedna z nejvýznamnějších kategorií veřejné </a:t>
            </a:r>
            <a:r>
              <a:rPr lang="cs-CZ" sz="2400" dirty="0" smtClean="0"/>
              <a:t>podpory</a:t>
            </a:r>
          </a:p>
          <a:p>
            <a:pPr marL="343260" indent="-3429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cs-CZ" sz="2400" dirty="0" smtClean="0"/>
              <a:t>Určena </a:t>
            </a:r>
            <a:r>
              <a:rPr lang="cs-CZ" sz="2400" dirty="0"/>
              <a:t>pro investice v méně rozvinutých regionech, které mají méně než 75 % průměru HDP v Evropské </a:t>
            </a:r>
            <a:r>
              <a:rPr lang="cs-CZ" sz="2400" dirty="0" smtClean="0"/>
              <a:t>unii</a:t>
            </a:r>
          </a:p>
          <a:p>
            <a:pPr marL="343260" indent="-3429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cs-CZ" sz="2400" dirty="0" smtClean="0"/>
              <a:t>Intenzita </a:t>
            </a:r>
            <a:r>
              <a:rPr lang="cs-CZ" sz="2400" dirty="0"/>
              <a:t>podpory je předepsána mapou regionální </a:t>
            </a:r>
            <a:r>
              <a:rPr lang="cs-CZ" sz="2400" dirty="0" smtClean="0"/>
              <a:t>podpory, která </a:t>
            </a:r>
            <a:r>
              <a:rPr lang="cs-CZ" sz="2400" dirty="0"/>
              <a:t>pro </a:t>
            </a:r>
            <a:r>
              <a:rPr lang="cs-CZ" sz="2400" dirty="0" smtClean="0"/>
              <a:t>ČR stanoví </a:t>
            </a:r>
            <a:r>
              <a:rPr lang="cs-CZ" sz="2400" dirty="0"/>
              <a:t>intenzitu 25 % způsobilých nákladů ve všech regionech NUTS II s výjimkou Prahy. V Praze nelze poskytovat regionální podporu. </a:t>
            </a: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2479041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extShape 1"/>
          <p:cNvSpPr txBox="1"/>
          <p:nvPr/>
        </p:nvSpPr>
        <p:spPr>
          <a:xfrm>
            <a:off x="457200" y="272880"/>
            <a:ext cx="8075240" cy="1139896"/>
          </a:xfrm>
          <a:prstGeom prst="rect">
            <a:avLst/>
          </a:prstGeom>
          <a:solidFill>
            <a:srgbClr val="E6B9B8"/>
          </a:solidFill>
          <a:ln>
            <a:noFill/>
          </a:ln>
        </p:spPr>
        <p:txBody>
          <a:bodyPr anchor="b">
            <a:normAutofit/>
          </a:bodyPr>
          <a:lstStyle/>
          <a:p>
            <a:pPr>
              <a:lnSpc>
                <a:spcPct val="100000"/>
              </a:lnSpc>
            </a:pPr>
            <a:r>
              <a:rPr lang="cs-CZ" sz="2400" b="1" strike="noStrike" spc="-1" dirty="0">
                <a:solidFill>
                  <a:srgbClr val="000000"/>
                </a:solidFill>
                <a:latin typeface="Calibri"/>
              </a:rPr>
              <a:t>Přímý převod finančních </a:t>
            </a:r>
            <a:r>
              <a:rPr lang="cs-CZ" sz="2400" b="1" strike="noStrike" spc="-1" dirty="0" smtClean="0">
                <a:solidFill>
                  <a:srgbClr val="000000"/>
                </a:solidFill>
                <a:latin typeface="Calibri"/>
              </a:rPr>
              <a:t>prostředků</a:t>
            </a:r>
            <a:endParaRPr lang="cs-CZ" sz="2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7" name="TextShape 2"/>
          <p:cNvSpPr txBox="1"/>
          <p:nvPr/>
        </p:nvSpPr>
        <p:spPr>
          <a:xfrm>
            <a:off x="2771800" y="1916832"/>
            <a:ext cx="5976664" cy="468052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7000"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latin typeface="Calibri"/>
              </a:rPr>
              <a:t>Charakteristickým rysem všech uvedených druhů veřejné podpory je jejich </a:t>
            </a:r>
            <a:r>
              <a:rPr lang="cs-CZ" sz="2800" b="0" strike="noStrike" spc="-1" dirty="0" err="1">
                <a:solidFill>
                  <a:srgbClr val="000000"/>
                </a:solidFill>
                <a:latin typeface="Calibri"/>
              </a:rPr>
              <a:t>nenárokovost</a:t>
            </a:r>
            <a:r>
              <a:rPr lang="cs-CZ" sz="2800" b="0" strike="noStrike" spc="-1" dirty="0">
                <a:solidFill>
                  <a:srgbClr val="000000"/>
                </a:solidFill>
                <a:latin typeface="Calibri"/>
              </a:rPr>
              <a:t>. 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latin typeface="Calibri"/>
              </a:rPr>
              <a:t>Pokud se uzavírá smlouva o </a:t>
            </a:r>
            <a:r>
              <a:rPr lang="cs-CZ" sz="2800" spc="-1" dirty="0" smtClean="0">
                <a:solidFill>
                  <a:srgbClr val="000000"/>
                </a:solidFill>
                <a:latin typeface="Calibri"/>
              </a:rPr>
              <a:t>uvedené</a:t>
            </a:r>
            <a:r>
              <a:rPr lang="cs-CZ" sz="2800" b="0" strike="noStrike" spc="-1" dirty="0" smtClean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2800" b="0" strike="noStrike" spc="-1" dirty="0">
                <a:solidFill>
                  <a:srgbClr val="000000"/>
                </a:solidFill>
                <a:latin typeface="Calibri"/>
              </a:rPr>
              <a:t>veřejné podpoře, má charakter veřejnoprávní </a:t>
            </a:r>
            <a:r>
              <a:rPr lang="cs-CZ" sz="2800" b="0" strike="noStrike" spc="-1" dirty="0" smtClean="0">
                <a:solidFill>
                  <a:srgbClr val="000000"/>
                </a:solidFill>
                <a:latin typeface="Calibri"/>
              </a:rPr>
              <a:t>smlouvy.</a:t>
            </a:r>
            <a:endParaRPr lang="cs-CZ" sz="2800" b="0" strike="noStrike" spc="-1" dirty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latin typeface="Calibri"/>
              </a:rPr>
              <a:t>Rozdělení je důležité zejména v daňových/účetních oblastech poskytovatelů, ale i příjemců této formy veřejné podpory.</a:t>
            </a:r>
          </a:p>
        </p:txBody>
      </p:sp>
      <p:sp>
        <p:nvSpPr>
          <p:cNvPr id="128" name="TextShape 3"/>
          <p:cNvSpPr txBox="1"/>
          <p:nvPr/>
        </p:nvSpPr>
        <p:spPr>
          <a:xfrm>
            <a:off x="461040" y="1988840"/>
            <a:ext cx="2598792" cy="41369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cs-CZ" sz="2400" b="1" spc="-1" dirty="0">
                <a:solidFill>
                  <a:srgbClr val="FF0000"/>
                </a:solidFill>
                <a:latin typeface="Calibri"/>
              </a:rPr>
              <a:t>D</a:t>
            </a:r>
            <a:r>
              <a:rPr lang="cs-CZ" sz="2400" b="1" strike="noStrike" spc="-1" dirty="0" smtClean="0">
                <a:solidFill>
                  <a:srgbClr val="FF0000"/>
                </a:solidFill>
                <a:latin typeface="Calibri"/>
              </a:rPr>
              <a:t>otace </a:t>
            </a: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lang="cs-CZ" sz="2400" b="0" strike="noStrike" spc="-1" dirty="0">
              <a:solidFill>
                <a:srgbClr val="FF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cs-CZ" sz="2400" b="1" strike="noStrike" spc="-1" dirty="0" smtClean="0">
                <a:solidFill>
                  <a:srgbClr val="FF0000"/>
                </a:solidFill>
                <a:latin typeface="Calibri"/>
              </a:rPr>
              <a:t>Subvence</a:t>
            </a: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cs-CZ" sz="2400" b="1" strike="noStrike" spc="-1" dirty="0" smtClean="0">
                <a:solidFill>
                  <a:srgbClr val="FF0000"/>
                </a:solidFill>
                <a:latin typeface="Calibri"/>
              </a:rPr>
              <a:t> </a:t>
            </a:r>
            <a:endParaRPr lang="cs-CZ" sz="2400" b="0" strike="noStrike" spc="-1" dirty="0">
              <a:solidFill>
                <a:srgbClr val="FF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cs-CZ" sz="2400" b="1" strike="noStrike" spc="-1" dirty="0" smtClean="0">
                <a:solidFill>
                  <a:srgbClr val="FF0000"/>
                </a:solidFill>
                <a:latin typeface="Calibri"/>
              </a:rPr>
              <a:t>Příspěvky</a:t>
            </a: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lang="cs-CZ" sz="2400" b="0" strike="noStrike" spc="-1" dirty="0">
              <a:solidFill>
                <a:srgbClr val="FF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cs-CZ" sz="2400" b="1" strike="noStrike" spc="-1" dirty="0" smtClean="0">
                <a:solidFill>
                  <a:srgbClr val="FF0000"/>
                </a:solidFill>
                <a:latin typeface="Calibri"/>
              </a:rPr>
              <a:t>Granty</a:t>
            </a: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cs-CZ" sz="2400" b="1" strike="noStrike" spc="-1" dirty="0" smtClean="0">
                <a:solidFill>
                  <a:schemeClr val="accent6">
                    <a:lumMod val="75000"/>
                  </a:schemeClr>
                </a:solidFill>
                <a:latin typeface="Calibri"/>
              </a:rPr>
              <a:t> </a:t>
            </a:r>
            <a:endParaRPr lang="cs-CZ" sz="2400" b="0" strike="noStrike" spc="-1" dirty="0">
              <a:solidFill>
                <a:schemeClr val="accent6">
                  <a:lumMod val="75000"/>
                </a:schemeClr>
              </a:solidFill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1" strike="noStrike" spc="-1" dirty="0">
                <a:solidFill>
                  <a:srgbClr val="000000"/>
                </a:solidFill>
                <a:latin typeface="Calibri"/>
              </a:rPr>
              <a:t>Dotace</a:t>
            </a:r>
          </a:p>
        </p:txBody>
      </p:sp>
      <p:sp>
        <p:nvSpPr>
          <p:cNvPr id="130" name="TextShape 2"/>
          <p:cNvSpPr txBox="1"/>
          <p:nvPr/>
        </p:nvSpPr>
        <p:spPr>
          <a:xfrm>
            <a:off x="457200" y="1600200"/>
            <a:ext cx="8363272" cy="50691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8500"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latinsky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„dare“ – dávat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poskytnutí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finančních prostředků 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spc="-1" dirty="0">
                <a:solidFill>
                  <a:srgbClr val="000000"/>
                </a:solidFill>
                <a:latin typeface="Calibri"/>
              </a:rPr>
              <a:t>n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enávratná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finanční podpora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obvykle z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veřejných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zdrojů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spc="-1" dirty="0" smtClean="0">
                <a:solidFill>
                  <a:srgbClr val="000000"/>
                </a:solidFill>
                <a:latin typeface="Calibri"/>
              </a:rPr>
              <a:t>peněžitý dar (např. od státu, územně správního celku aj. )</a:t>
            </a:r>
          </a:p>
          <a:p>
            <a:pPr marL="343080" indent="-342720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spc="-1" dirty="0">
                <a:solidFill>
                  <a:srgbClr val="000000"/>
                </a:solidFill>
                <a:latin typeface="Calibri"/>
              </a:rPr>
              <a:t>na dotaci není právní nárok (podle § 2 </a:t>
            </a:r>
            <a:r>
              <a:rPr lang="cs-CZ" sz="3200" spc="-1" dirty="0" smtClean="0">
                <a:solidFill>
                  <a:srgbClr val="000000"/>
                </a:solidFill>
                <a:latin typeface="Calibri"/>
              </a:rPr>
              <a:t>o RP), </a:t>
            </a:r>
            <a:r>
              <a:rPr lang="cs-CZ" sz="3200" spc="-1" dirty="0">
                <a:solidFill>
                  <a:srgbClr val="000000"/>
                </a:solidFill>
                <a:latin typeface="Calibri"/>
              </a:rPr>
              <a:t>nestanoví-li právní předpis </a:t>
            </a:r>
            <a:r>
              <a:rPr lang="cs-CZ" sz="3200" spc="-1" dirty="0" smtClean="0">
                <a:solidFill>
                  <a:srgbClr val="000000"/>
                </a:solidFill>
                <a:latin typeface="Calibri"/>
              </a:rPr>
              <a:t>jinak</a:t>
            </a:r>
            <a:endParaRPr lang="cs-CZ" sz="3200" b="0" strike="noStrike" spc="-1" dirty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endParaRPr lang="cs-CZ" sz="32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00924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8532</TotalTime>
  <Words>1530</Words>
  <Application>Microsoft Office PowerPoint</Application>
  <PresentationFormat>Předvádění na obrazovce (4:3)</PresentationFormat>
  <Paragraphs>324</Paragraphs>
  <Slides>36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36</vt:i4>
      </vt:variant>
    </vt:vector>
  </HeadingPairs>
  <TitlesOfParts>
    <vt:vector size="39" baseType="lpstr">
      <vt:lpstr>Office Theme</vt:lpstr>
      <vt:lpstr>Office Theme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Názory nepodporující dotace  Jak fungují dotace  Jindřich Pilc (Svobodní), in Parlamentní listy (medium šířící dezinformaci?)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Anna</dc:creator>
  <cp:lastModifiedBy>Anna</cp:lastModifiedBy>
  <cp:revision>103</cp:revision>
  <dcterms:created xsi:type="dcterms:W3CDTF">2020-02-09T08:30:03Z</dcterms:created>
  <dcterms:modified xsi:type="dcterms:W3CDTF">2021-02-15T22:08:09Z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Předvádění na obrazovce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32</vt:i4>
  </property>
</Properties>
</file>