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8" r:id="rId5"/>
    <p:sldId id="257" r:id="rId6"/>
    <p:sldId id="260" r:id="rId7"/>
    <p:sldId id="261" r:id="rId8"/>
    <p:sldId id="262" r:id="rId9"/>
    <p:sldId id="270" r:id="rId10"/>
    <p:sldId id="263" r:id="rId11"/>
    <p:sldId id="271" r:id="rId12"/>
    <p:sldId id="273" r:id="rId13"/>
    <p:sldId id="264" r:id="rId14"/>
    <p:sldId id="265" r:id="rId15"/>
    <p:sldId id="266" r:id="rId16"/>
    <p:sldId id="267" r:id="rId17"/>
    <p:sldId id="275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59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06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0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60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2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36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66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55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9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17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54F91-7F98-4589-B9BD-2392C56E4CAF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117A6-1E62-4D1A-B752-601F789860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50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Manažerské techniky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Řízení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0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Multivoting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Vícenásobné hlasování</a:t>
            </a:r>
          </a:p>
          <a:p>
            <a:r>
              <a:rPr lang="cs-CZ" dirty="0" smtClean="0"/>
              <a:t>Zpracování dat s cílem určit priority </a:t>
            </a:r>
          </a:p>
          <a:p>
            <a:r>
              <a:rPr lang="cs-CZ" dirty="0" smtClean="0"/>
              <a:t>Záleží tedy vždy na složení skupiny a na kvalitě celého předchozího procesu sběru a zpracování dat </a:t>
            </a:r>
          </a:p>
          <a:p>
            <a:r>
              <a:rPr lang="cs-CZ" dirty="0" smtClean="0"/>
              <a:t>Např. „puntíkování“</a:t>
            </a:r>
          </a:p>
          <a:p>
            <a:endParaRPr lang="cs-CZ" dirty="0"/>
          </a:p>
        </p:txBody>
      </p:sp>
      <p:pic>
        <p:nvPicPr>
          <p:cNvPr id="4" name="Picture 2" descr="Dot Voting: A Simple Decision-Making and Prioritizing Technique in U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62283"/>
            <a:ext cx="3081553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5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Rybí diagram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Diagram příčin a </a:t>
            </a:r>
            <a:r>
              <a:rPr lang="cs-CZ" dirty="0" smtClean="0"/>
              <a:t>následků</a:t>
            </a:r>
          </a:p>
          <a:p>
            <a:r>
              <a:rPr lang="cs-CZ" dirty="0" err="1" smtClean="0"/>
              <a:t>Išikawův</a:t>
            </a:r>
            <a:r>
              <a:rPr lang="cs-CZ" dirty="0" smtClean="0"/>
              <a:t> diagram /japonský prof. v </a:t>
            </a:r>
            <a:r>
              <a:rPr lang="cs-CZ" dirty="0" err="1" smtClean="0"/>
              <a:t>obl</a:t>
            </a:r>
            <a:r>
              <a:rPr lang="cs-CZ" dirty="0" smtClean="0"/>
              <a:t>. řízení kvality/</a:t>
            </a:r>
          </a:p>
          <a:p>
            <a:r>
              <a:rPr lang="cs-CZ" dirty="0" smtClean="0"/>
              <a:t>Diagram </a:t>
            </a:r>
            <a:r>
              <a:rPr lang="cs-CZ" dirty="0"/>
              <a:t>rybí </a:t>
            </a:r>
            <a:r>
              <a:rPr lang="cs-CZ" dirty="0" smtClean="0"/>
              <a:t>kosti = </a:t>
            </a:r>
            <a:r>
              <a:rPr lang="cs-CZ" dirty="0" err="1"/>
              <a:t>fishbone</a:t>
            </a:r>
            <a:r>
              <a:rPr lang="cs-CZ" dirty="0"/>
              <a:t> diagram</a:t>
            </a:r>
            <a:endParaRPr lang="cs-CZ" dirty="0" smtClean="0"/>
          </a:p>
          <a:p>
            <a:r>
              <a:rPr lang="cs-CZ" b="1" dirty="0" smtClean="0"/>
              <a:t>Hledání všech potenciálních zdrojů problému </a:t>
            </a:r>
          </a:p>
          <a:p>
            <a:r>
              <a:rPr lang="cs-CZ" dirty="0" smtClean="0"/>
              <a:t>Problém = hlava </a:t>
            </a:r>
            <a:r>
              <a:rPr lang="cs-CZ" dirty="0"/>
              <a:t>pomyslné rybí </a:t>
            </a:r>
            <a:r>
              <a:rPr lang="cs-CZ" dirty="0" smtClean="0"/>
              <a:t>kosti; </a:t>
            </a:r>
          </a:p>
          <a:p>
            <a:r>
              <a:rPr lang="cs-CZ" dirty="0"/>
              <a:t>O</a:t>
            </a:r>
            <a:r>
              <a:rPr lang="cs-CZ" dirty="0" smtClean="0"/>
              <a:t>blasti, ve </a:t>
            </a:r>
            <a:r>
              <a:rPr lang="cs-CZ" dirty="0"/>
              <a:t>kterých se může problém </a:t>
            </a:r>
            <a:r>
              <a:rPr lang="cs-CZ" dirty="0" smtClean="0"/>
              <a:t>nacházet = páteř</a:t>
            </a:r>
          </a:p>
          <a:p>
            <a:r>
              <a:rPr lang="cs-CZ" dirty="0" smtClean="0"/>
              <a:t>Konkrétní </a:t>
            </a:r>
            <a:r>
              <a:rPr lang="cs-CZ" dirty="0"/>
              <a:t>potenciální </a:t>
            </a:r>
            <a:r>
              <a:rPr lang="cs-CZ" dirty="0" smtClean="0"/>
              <a:t>příčiny = vedlejší kosti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159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řešení problémů - 📌 Podpořím vaši strategickou cestu. Libor Frie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15" y="764704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3 TOP grafické organizé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947214"/>
            <a:ext cx="2857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ybí kost 1 | Obchodní akademie Dušn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861048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572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Prezentace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</a:t>
            </a:r>
            <a:r>
              <a:rPr lang="cs-CZ" dirty="0" smtClean="0"/>
              <a:t>atinsky </a:t>
            </a:r>
            <a:r>
              <a:rPr lang="cs-CZ" dirty="0" err="1"/>
              <a:t>presentare</a:t>
            </a:r>
            <a:r>
              <a:rPr lang="cs-CZ" dirty="0"/>
              <a:t> = představovat </a:t>
            </a:r>
            <a:r>
              <a:rPr lang="cs-CZ" dirty="0" smtClean="0"/>
              <a:t>se</a:t>
            </a:r>
          </a:p>
          <a:p>
            <a:r>
              <a:rPr lang="cs-CZ" dirty="0" smtClean="0"/>
              <a:t>Druhy </a:t>
            </a:r>
            <a:r>
              <a:rPr lang="cs-CZ" dirty="0"/>
              <a:t>prezentací</a:t>
            </a:r>
          </a:p>
          <a:p>
            <a:r>
              <a:rPr lang="cs-CZ" dirty="0"/>
              <a:t>Zásady pro tvorbu prezentací (písmo, text, tabulky, zvuk, animace, video</a:t>
            </a:r>
            <a:r>
              <a:rPr lang="cs-CZ" dirty="0" smtClean="0"/>
              <a:t>…)</a:t>
            </a:r>
            <a:endParaRPr lang="cs-CZ" dirty="0"/>
          </a:p>
          <a:p>
            <a:r>
              <a:rPr lang="cs-CZ" dirty="0"/>
              <a:t>Prezentační software (programy, přístupy, hlasování…)</a:t>
            </a:r>
          </a:p>
          <a:p>
            <a:r>
              <a:rPr lang="cs-CZ" dirty="0"/>
              <a:t>Prezentace, přednes</a:t>
            </a:r>
          </a:p>
          <a:p>
            <a:r>
              <a:rPr lang="cs-CZ" dirty="0"/>
              <a:t>Stanovení rizik </a:t>
            </a:r>
          </a:p>
          <a:p>
            <a:r>
              <a:rPr lang="cs-CZ" dirty="0"/>
              <a:t>Příprava 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9506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PREZENTACE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KDO</a:t>
            </a:r>
            <a:r>
              <a:rPr lang="cs-CZ" dirty="0" smtClean="0"/>
              <a:t>  - prezentátor, jak je vnímán, jaký vytváří dojem, klima - zřetelně říká, co chce dosáhnout - přesvědčivá neverbální komunikace (hlas, gesta, mimika) - prezentuje schopnosti přiměřeným způsobem, není příliš nadnesený nebo skromný - je napnutý, nervózní, klidný, vyrovnaný </a:t>
            </a:r>
          </a:p>
          <a:p>
            <a:r>
              <a:rPr lang="cs-CZ" b="1" dirty="0" smtClean="0"/>
              <a:t>PROČ</a:t>
            </a:r>
            <a:r>
              <a:rPr lang="cs-CZ" dirty="0" smtClean="0"/>
              <a:t> - zaujmout přesvědčit, nadchnout posluchače, např. informovat o výsledcích firmy, seznámit s novou technologií, prodat zákazníkovi nový výrobek - motivovat, tzn. působit na někoho s cílem změnit jeho jednání - motivace vychází z potřeb člověka, každá potřeba chce být uspokojována </a:t>
            </a:r>
          </a:p>
          <a:p>
            <a:r>
              <a:rPr lang="cs-CZ" b="1" dirty="0" smtClean="0"/>
              <a:t>KOMU</a:t>
            </a:r>
            <a:r>
              <a:rPr lang="cs-CZ" dirty="0" smtClean="0"/>
              <a:t> - zjistit očekávání posluchačů - široká veřejnost – obecná prezentace - odborníkům – technická prezentace - studentům – tvořivá prezentace - malá skupina, velké fórum - vtáhnout posluchače (otázky, žádost o stanovisko) </a:t>
            </a:r>
          </a:p>
          <a:p>
            <a:r>
              <a:rPr lang="cs-CZ" b="1" dirty="0" smtClean="0"/>
              <a:t>CO</a:t>
            </a:r>
            <a:r>
              <a:rPr lang="cs-CZ" dirty="0" smtClean="0"/>
              <a:t> - jaké je poslání, smysl, cíle prezentace - prezentace např. technická, obecná… - ujasnit si cíl, následně obsah a jednotlivé kroky - správně volený cíl nám přinese úspěch a uspokojení - důkladná příprava – prezentace (bezpatkové písmo, grafika, barvy, kontrasty, vizuální efekty)</a:t>
            </a:r>
          </a:p>
          <a:p>
            <a:r>
              <a:rPr lang="cs-CZ" b="1" dirty="0" smtClean="0"/>
              <a:t>JAK</a:t>
            </a:r>
            <a:r>
              <a:rPr lang="cs-CZ" dirty="0" smtClean="0"/>
              <a:t> - vystupování, první dojem – důležitost prvních minut (první dojem se vytváří většinou do 4 minut), představení se, cíl prezentace - komunikace = výměna informací, pro výsledek komunikace (prezentace) není ani tak důležitý co říká, ale co chápe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709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si lépe pamatovat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Zapamatování</a:t>
            </a:r>
          </a:p>
          <a:p>
            <a:r>
              <a:rPr lang="cs-CZ" dirty="0" smtClean="0"/>
              <a:t>slyšené		20 %</a:t>
            </a:r>
          </a:p>
          <a:p>
            <a:r>
              <a:rPr lang="cs-CZ" dirty="0"/>
              <a:t>v</a:t>
            </a:r>
            <a:r>
              <a:rPr lang="cs-CZ" dirty="0" smtClean="0"/>
              <a:t>iděné		30 % </a:t>
            </a:r>
          </a:p>
          <a:p>
            <a:r>
              <a:rPr lang="cs-CZ" dirty="0" smtClean="0"/>
              <a:t>slyšené a viděné	50 % </a:t>
            </a:r>
          </a:p>
          <a:p>
            <a:r>
              <a:rPr lang="cs-CZ" dirty="0" smtClean="0"/>
              <a:t>prakticky vyzkoušené	70 %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Zapomínání: </a:t>
            </a:r>
          </a:p>
          <a:p>
            <a:pPr>
              <a:buFontTx/>
              <a:buChar char="-"/>
            </a:pPr>
            <a:r>
              <a:rPr lang="cs-CZ" dirty="0" smtClean="0"/>
              <a:t>asi po 20 min zůstává v paměti 	58 % </a:t>
            </a:r>
          </a:p>
          <a:p>
            <a:pPr>
              <a:buFontTx/>
              <a:buChar char="-"/>
            </a:pPr>
            <a:r>
              <a:rPr lang="cs-CZ" dirty="0" smtClean="0"/>
              <a:t>po jednom dni			28 % </a:t>
            </a:r>
          </a:p>
          <a:p>
            <a:pPr>
              <a:buFontTx/>
              <a:buChar char="-"/>
            </a:pPr>
            <a:r>
              <a:rPr lang="cs-CZ" dirty="0" smtClean="0"/>
              <a:t>po 2 dnech	             	 méně než 10 %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Kladení otázek posluchačům – vtáhnutí do dění, udržení pozornosti </a:t>
            </a:r>
          </a:p>
          <a:p>
            <a:pPr marL="0" indent="0">
              <a:buNone/>
            </a:pPr>
            <a:r>
              <a:rPr lang="cs-CZ" dirty="0" smtClean="0"/>
              <a:t>Tvořivost – nápady, oživení, obrázky, grafy </a:t>
            </a:r>
          </a:p>
          <a:p>
            <a:pPr marL="0" indent="0">
              <a:buNone/>
            </a:pPr>
            <a:r>
              <a:rPr lang="cs-CZ" dirty="0" smtClean="0"/>
              <a:t>Plánovitost, organizovanost – přehledné poznámky, strukturovanost projevu, znalost cíle</a:t>
            </a:r>
          </a:p>
          <a:p>
            <a:pPr marL="0" indent="0">
              <a:buNone/>
            </a:pPr>
            <a:r>
              <a:rPr lang="cs-CZ" dirty="0" smtClean="0"/>
              <a:t>Kooperace, schopnost spolupráce – zapojení posluchače do diskuse, kladení otázek, oční kontakt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958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aktory ovlivňují paměť - základní pojmy a definice | Cvičení a  zdokonalování pamě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45807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SEBEHODNOCENÍ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1) Stanovím si několik základních </a:t>
            </a:r>
            <a:r>
              <a:rPr lang="cs-CZ" dirty="0" err="1"/>
              <a:t>cílů,než</a:t>
            </a:r>
            <a:r>
              <a:rPr lang="cs-CZ" dirty="0"/>
              <a:t> si naplánuji vystoupení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) Analyzuji hodnoty, potřeby a zábrany svých posluchačů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) Zapíši si napřed několik hlavních myšlenek jako základ pro stavbu vystoupení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</a:t>
            </a:r>
            <a:r>
              <a:rPr lang="cs-CZ" dirty="0"/>
              <a:t>) Na začátku mého vystoupení je přehled nejdůležitějších myšlenek a na jeho konci jejich shrnutí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5</a:t>
            </a:r>
            <a:r>
              <a:rPr lang="cs-CZ" dirty="0"/>
              <a:t>) Rozvíjím úvod, jenž upoutá pozornost mých posluchačů a poskytne i některé nezbytné informace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6</a:t>
            </a:r>
            <a:r>
              <a:rPr lang="cs-CZ" dirty="0"/>
              <a:t>) Moje shrnutí má vztah k úvodu a obsahuje, je-li to nutné, výzvu k jednání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</a:t>
            </a:r>
            <a:r>
              <a:rPr lang="cs-CZ" dirty="0"/>
              <a:t>) Použitelné vizuální pomůcky jsou pečlivě připravené, jednoduché, lehce čitelné a výrazné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8</a:t>
            </a:r>
            <a:r>
              <a:rPr lang="cs-CZ" dirty="0"/>
              <a:t>) Počet vizuálních pomůcek pozornost mých posluchačů zvýší, ale neodpoutá ji od mého vystoupení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9</a:t>
            </a:r>
            <a:r>
              <a:rPr lang="cs-CZ" dirty="0"/>
              <a:t>) Ve vystoupení, jež má přesvědčit, použiji logických argumentů, jež moje tvrzení podpoří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10</a:t>
            </a:r>
            <a:r>
              <a:rPr lang="cs-CZ" dirty="0"/>
              <a:t>) Snažím se, aby strach stimuloval entuziasmus mého vystoupení a ne aby brzdil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11</a:t>
            </a:r>
            <a:r>
              <a:rPr lang="cs-CZ" dirty="0"/>
              <a:t>) Ujišťuji se, že výhody navržené mým posluchačům jsou jasné a působivé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12</a:t>
            </a:r>
            <a:r>
              <a:rPr lang="cs-CZ" dirty="0"/>
              <a:t>) Udržuji očima nepřerušený kontakt s posluchači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13</a:t>
            </a:r>
            <a:r>
              <a:rPr lang="cs-CZ" dirty="0"/>
              <a:t>) Moje gestikulace je přirozená a ne tlumená strachem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14</a:t>
            </a:r>
            <a:r>
              <a:rPr lang="cs-CZ" dirty="0"/>
              <a:t>) Můj hlas je zvučný, jasný a ne monotónní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 (nikdy) </a:t>
            </a:r>
            <a:r>
              <a:rPr lang="cs-CZ" dirty="0" smtClean="0"/>
              <a:t> </a:t>
            </a:r>
            <a:r>
              <a:rPr lang="cs-CZ" dirty="0"/>
              <a:t>2 3 4 </a:t>
            </a:r>
            <a:r>
              <a:rPr lang="cs-CZ" dirty="0" smtClean="0"/>
              <a:t>5 (vždy)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Celkový </a:t>
            </a:r>
            <a:r>
              <a:rPr lang="cs-CZ" dirty="0"/>
              <a:t>počet bodů: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67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Rozdíl </a:t>
            </a:r>
            <a:r>
              <a:rPr lang="cs-CZ" b="1" dirty="0"/>
              <a:t>mezi managementem (řízením) a </a:t>
            </a:r>
            <a:r>
              <a:rPr lang="cs-CZ" b="1" dirty="0" err="1"/>
              <a:t>leadershipem</a:t>
            </a:r>
            <a:r>
              <a:rPr lang="cs-CZ" b="1" dirty="0"/>
              <a:t> (vedením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smtClean="0"/>
              <a:t>jednou </a:t>
            </a:r>
            <a:r>
              <a:rPr lang="cs-CZ" dirty="0"/>
              <a:t>částí </a:t>
            </a:r>
            <a:r>
              <a:rPr lang="cs-CZ" dirty="0" smtClean="0"/>
              <a:t>managementu, způsob motivování skupiny, týmu</a:t>
            </a:r>
          </a:p>
          <a:p>
            <a:r>
              <a:rPr lang="cs-CZ" dirty="0" smtClean="0"/>
              <a:t>Řízení </a:t>
            </a:r>
            <a:r>
              <a:rPr lang="cs-CZ" dirty="0"/>
              <a:t>a vedení </a:t>
            </a:r>
            <a:r>
              <a:rPr lang="cs-CZ" dirty="0" smtClean="0"/>
              <a:t>jsou obvykle dva </a:t>
            </a:r>
            <a:r>
              <a:rPr lang="cs-CZ" dirty="0"/>
              <a:t>různé způsoby organizování lidí. Manažer využívá formální, racionální metody, zatímco leader využívá vášeň a emoce.</a:t>
            </a:r>
          </a:p>
          <a:p>
            <a:r>
              <a:rPr lang="cs-CZ" dirty="0" smtClean="0"/>
              <a:t>Manažer </a:t>
            </a:r>
            <a:r>
              <a:rPr lang="cs-CZ" dirty="0"/>
              <a:t>nemůže být pouze leader. Musí mít také formální autoritu, aby byl efektivní.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Manažerské techniky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manažerské dovednosti – komunikace, vyjednávání aj. </a:t>
            </a:r>
          </a:p>
          <a:p>
            <a:r>
              <a:rPr lang="cs-CZ" dirty="0" smtClean="0"/>
              <a:t>manažerské techniky – např. analytické, statistické, objektivní aj.</a:t>
            </a:r>
          </a:p>
          <a:p>
            <a:r>
              <a:rPr lang="cs-CZ" dirty="0" smtClean="0"/>
              <a:t>manažerské postupy – úkony, administrativní postupy aj.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77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Manažerské techniky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Aplikovány ve všech aspektech </a:t>
            </a:r>
          </a:p>
          <a:p>
            <a:r>
              <a:rPr lang="cs-CZ" dirty="0" smtClean="0"/>
              <a:t>4 základní oblasti: </a:t>
            </a:r>
          </a:p>
          <a:p>
            <a:pPr marL="0" indent="0">
              <a:buNone/>
            </a:pPr>
            <a:r>
              <a:rPr lang="cs-CZ" dirty="0" smtClean="0"/>
              <a:t>plánování, vedení, organizování, kontrola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4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Manažerské techniky - 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Analýza vnějšího prostředí</a:t>
            </a:r>
          </a:p>
          <a:p>
            <a:r>
              <a:rPr lang="cs-CZ" altLang="cs-CZ" dirty="0" smtClean="0"/>
              <a:t>Analýza vnitřního prostředí</a:t>
            </a:r>
          </a:p>
          <a:p>
            <a:r>
              <a:rPr lang="cs-CZ" altLang="cs-CZ" dirty="0" smtClean="0"/>
              <a:t>SWOT </a:t>
            </a:r>
            <a:r>
              <a:rPr lang="cs-CZ" altLang="cs-CZ" dirty="0"/>
              <a:t>analýza</a:t>
            </a:r>
          </a:p>
          <a:p>
            <a:r>
              <a:rPr lang="cs-CZ" altLang="cs-CZ" dirty="0"/>
              <a:t>STEEP někdy PESTEL analýza</a:t>
            </a:r>
          </a:p>
          <a:p>
            <a:r>
              <a:rPr lang="cs-CZ" altLang="cs-CZ" dirty="0"/>
              <a:t>Analýza konkurenčního prostředí</a:t>
            </a:r>
          </a:p>
          <a:p>
            <a:r>
              <a:rPr lang="cs-CZ" altLang="cs-CZ" dirty="0"/>
              <a:t>Analýza potřeb</a:t>
            </a:r>
          </a:p>
          <a:p>
            <a:r>
              <a:rPr lang="cs-CZ" altLang="cs-CZ" dirty="0" err="1"/>
              <a:t>Stakeholders</a:t>
            </a:r>
            <a:r>
              <a:rPr lang="cs-CZ" altLang="cs-CZ" dirty="0"/>
              <a:t> analýza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3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Manažerské techniky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b="1" dirty="0" smtClean="0"/>
              <a:t>Obecný management </a:t>
            </a:r>
            <a:r>
              <a:rPr lang="cs-CZ" dirty="0" smtClean="0"/>
              <a:t>(SWOT analýza, řízení podle cílů, efektivita porad aj.)</a:t>
            </a:r>
          </a:p>
          <a:p>
            <a:pPr>
              <a:buFontTx/>
              <a:buChar char="-"/>
            </a:pPr>
            <a:r>
              <a:rPr lang="cs-CZ" b="1" dirty="0" smtClean="0"/>
              <a:t>Marketing management</a:t>
            </a:r>
            <a:r>
              <a:rPr lang="cs-CZ" dirty="0" smtClean="0"/>
              <a:t> (průzkum trhu, prognózování, výrobková analýza aj.)</a:t>
            </a:r>
          </a:p>
          <a:p>
            <a:pPr>
              <a:buFontTx/>
              <a:buChar char="-"/>
            </a:pPr>
            <a:r>
              <a:rPr lang="cs-CZ" b="1" dirty="0" smtClean="0"/>
              <a:t>Provozní management</a:t>
            </a:r>
            <a:r>
              <a:rPr lang="cs-CZ" dirty="0" smtClean="0"/>
              <a:t> (plán, užití a kontrola vstupů=zdrojů v souladu s požadovaným výstupem=výsledkem, distribuční logistika, testy jakosti)</a:t>
            </a:r>
          </a:p>
          <a:p>
            <a:pPr>
              <a:buFontTx/>
              <a:buChar char="-"/>
            </a:pPr>
            <a:r>
              <a:rPr lang="cs-CZ" b="1" dirty="0" smtClean="0"/>
              <a:t>Finanční management</a:t>
            </a:r>
            <a:r>
              <a:rPr lang="cs-CZ" dirty="0" smtClean="0"/>
              <a:t> (ekonomické f.)</a:t>
            </a:r>
          </a:p>
          <a:p>
            <a:pPr>
              <a:buFontTx/>
              <a:buChar char="-"/>
            </a:pPr>
            <a:r>
              <a:rPr lang="cs-CZ" b="1" dirty="0" smtClean="0"/>
              <a:t>Personální management </a:t>
            </a:r>
            <a:r>
              <a:rPr lang="cs-CZ" dirty="0" smtClean="0"/>
              <a:t>(audit lidských zdrojů, kariérové plány, analýzy pracovních pozic, zajištění kvalifikovaných, kompetentních a motivovaných pracovníků, potřeby organizace, potřeby zaměstnanců aj.</a:t>
            </a:r>
          </a:p>
          <a:p>
            <a:pPr>
              <a:buFontTx/>
              <a:buChar char="-"/>
            </a:pPr>
            <a:r>
              <a:rPr lang="cs-CZ" b="1" dirty="0" smtClean="0"/>
              <a:t>Vědecký management</a:t>
            </a:r>
          </a:p>
          <a:p>
            <a:pPr>
              <a:buFontTx/>
              <a:buChar char="-"/>
            </a:pPr>
            <a:r>
              <a:rPr lang="cs-CZ" b="1" dirty="0" smtClean="0"/>
              <a:t>Výkonnost a efektivita </a:t>
            </a:r>
            <a:r>
              <a:rPr lang="cs-CZ" dirty="0" smtClean="0"/>
              <a:t>(audit řízení, výkonnost organizace, nápravné techniky ke snižování nákladů a zvyšování produktivity aj.)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techniky v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Příklady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rainstorming</a:t>
            </a:r>
          </a:p>
          <a:p>
            <a:pPr>
              <a:buFontTx/>
              <a:buChar char="-"/>
            </a:pPr>
            <a:r>
              <a:rPr lang="cs-CZ" dirty="0" err="1" smtClean="0"/>
              <a:t>Brainwritting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Delfská technika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3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Brainstorming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Skupinový většinou; individuální (spíše </a:t>
            </a:r>
            <a:r>
              <a:rPr lang="cs-CZ" b="1" dirty="0" err="1" smtClean="0"/>
              <a:t>brainwritting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Formulace problému, zapsání slova, oblasti, problému aj. </a:t>
            </a:r>
          </a:p>
          <a:p>
            <a:r>
              <a:rPr lang="cs-CZ" b="1" dirty="0" smtClean="0"/>
              <a:t>Efektivní metoda divergentního myšlení (generování nových myšlenek) i konvergentního myšlení (zužování počtu variant k jediné možné)</a:t>
            </a:r>
          </a:p>
          <a:p>
            <a:r>
              <a:rPr lang="cs-CZ" b="1" dirty="0" smtClean="0"/>
              <a:t>Účastníci mohou sdělit, cokoliv vyvstane na mysli – bez obav. VŠECHNY MYŠLENKY VÍTANÉ – POCIT BEZPEČÍ (okamžitě zapsat každý názor). Členové např. rozvíjí myšlenky</a:t>
            </a:r>
          </a:p>
          <a:p>
            <a:r>
              <a:rPr lang="cs-CZ" b="1" dirty="0" smtClean="0"/>
              <a:t>Nejčastěji: technika s „vybuzení“ nových nápadů, tvůrčího myšlení v týmu</a:t>
            </a:r>
          </a:p>
          <a:p>
            <a:r>
              <a:rPr lang="cs-CZ" b="1" dirty="0" smtClean="0"/>
              <a:t>Čím více nápadů, tím snazší nalézt vhodná řešení </a:t>
            </a:r>
          </a:p>
          <a:p>
            <a:r>
              <a:rPr lang="cs-CZ" b="1" dirty="0" smtClean="0"/>
              <a:t>Skupina vytvoří v krátké době více originálních nápadů než stejný počet jednotlivců </a:t>
            </a:r>
          </a:p>
          <a:p>
            <a:r>
              <a:rPr lang="cs-CZ" b="1" dirty="0" smtClean="0"/>
              <a:t>Zápis nápadů na list; dále různé možnosti (výměna listů aj.)</a:t>
            </a:r>
          </a:p>
          <a:p>
            <a:r>
              <a:rPr lang="cs-CZ" b="1" dirty="0" smtClean="0"/>
              <a:t>Délka různá, max. 60 min. Nutné, aby se účastníci nenudili. </a:t>
            </a:r>
          </a:p>
        </p:txBody>
      </p:sp>
      <p:pic>
        <p:nvPicPr>
          <p:cNvPr id="1026" name="Picture 2" descr="10 Tips for Better Brainstorming - World Of Insight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260648"/>
            <a:ext cx="1980220" cy="1113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9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Brainwritting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Obdoba brainstormingu</a:t>
            </a:r>
          </a:p>
          <a:p>
            <a:pPr marL="0" indent="0">
              <a:buNone/>
            </a:pPr>
            <a:r>
              <a:rPr lang="cs-CZ" dirty="0" smtClean="0"/>
              <a:t>Příklad</a:t>
            </a:r>
          </a:p>
          <a:p>
            <a:r>
              <a:rPr lang="cs-CZ" dirty="0" smtClean="0"/>
              <a:t>nejznámější podoba </a:t>
            </a:r>
            <a:r>
              <a:rPr lang="cs-CZ" dirty="0"/>
              <a:t>je metoda 6-5-3, při které 6 lidí vymyslí během 5 minut alespoň 3 nápady. Po zhruba 30 minutách </a:t>
            </a:r>
            <a:r>
              <a:rPr lang="cs-CZ" dirty="0" smtClean="0"/>
              <a:t>vznikne </a:t>
            </a:r>
            <a:r>
              <a:rPr lang="cs-CZ" dirty="0"/>
              <a:t>téměř 100 nových nápadů.</a:t>
            </a:r>
          </a:p>
          <a:p>
            <a:r>
              <a:rPr lang="cs-CZ" dirty="0" smtClean="0"/>
              <a:t>skupiny </a:t>
            </a:r>
            <a:r>
              <a:rPr lang="cs-CZ" dirty="0"/>
              <a:t>po 6 </a:t>
            </a:r>
            <a:r>
              <a:rPr lang="cs-CZ" dirty="0" smtClean="0"/>
              <a:t>členech</a:t>
            </a:r>
          </a:p>
          <a:p>
            <a:r>
              <a:rPr lang="cs-CZ" dirty="0" smtClean="0"/>
              <a:t>během </a:t>
            </a:r>
            <a:r>
              <a:rPr lang="cs-CZ" dirty="0"/>
              <a:t>časového limitu 5 minut by měl každý napsat alespoň 3 nápady, které ho napadají k řešenému problému.</a:t>
            </a:r>
          </a:p>
          <a:p>
            <a:r>
              <a:rPr lang="cs-CZ" dirty="0" smtClean="0"/>
              <a:t>po </a:t>
            </a:r>
            <a:r>
              <a:rPr lang="cs-CZ" dirty="0"/>
              <a:t>uplynutí této </a:t>
            </a:r>
            <a:r>
              <a:rPr lang="cs-CZ" dirty="0" smtClean="0"/>
              <a:t>doby </a:t>
            </a:r>
            <a:r>
              <a:rPr lang="cs-CZ" dirty="0"/>
              <a:t>všichni předávají svůj papír kolegovi po </a:t>
            </a:r>
            <a:r>
              <a:rPr lang="cs-CZ" dirty="0" smtClean="0"/>
              <a:t>levé nebo pravé </a:t>
            </a:r>
            <a:r>
              <a:rPr lang="cs-CZ" dirty="0"/>
              <a:t>straně. Ke každému se tedy dostanou 3 cizí nápady. Během následujících 5 minut každý připíše další 3 nové nápady - nápady mohou být zcela nové, inspiraci napsanými nápady se meze nekladou.</a:t>
            </a:r>
          </a:p>
          <a:p>
            <a:r>
              <a:rPr lang="cs-CZ" dirty="0" smtClean="0"/>
              <a:t>generování nápadů končí </a:t>
            </a:r>
            <a:r>
              <a:rPr lang="cs-CZ" dirty="0"/>
              <a:t>ve chvíli, kdy se papíry s nápady dostanou ke svým původním majitelům.</a:t>
            </a:r>
          </a:p>
          <a:p>
            <a:endParaRPr lang="cs-CZ" dirty="0"/>
          </a:p>
        </p:txBody>
      </p:sp>
      <p:pic>
        <p:nvPicPr>
          <p:cNvPr id="4" name="Picture 2" descr="Brainwriting | Five Why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713" y="116632"/>
            <a:ext cx="158673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75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Metaplán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Kategorizace získaných nápadů</a:t>
            </a:r>
          </a:p>
          <a:p>
            <a:r>
              <a:rPr lang="cs-CZ" dirty="0" smtClean="0"/>
              <a:t>Třídění a výběr vhodných řešení</a:t>
            </a:r>
          </a:p>
          <a:p>
            <a:r>
              <a:rPr lang="cs-CZ" dirty="0" smtClean="0"/>
              <a:t>Seskupování nápadů podle příbuznosti (množiny, sloupce aj.)</a:t>
            </a:r>
          </a:p>
          <a:p>
            <a:r>
              <a:rPr lang="cs-CZ" dirty="0" smtClean="0"/>
              <a:t>O </a:t>
            </a:r>
            <a:r>
              <a:rPr lang="cs-CZ" dirty="0"/>
              <a:t>přiřazení kartiček rozhoduje pouze skupina. Pokud se skupina neshodne, kam je třeba kartičku umístit, napíše moderátor kartičku tolikrát, kolik je různých názorů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Mito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577941" cy="204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9868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1126</Words>
  <Application>Microsoft Office PowerPoint</Application>
  <PresentationFormat>Předvádění na obrazovce (4:3)</PresentationFormat>
  <Paragraphs>120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Manažerské techniky</vt:lpstr>
      <vt:lpstr>Manažerské techniky</vt:lpstr>
      <vt:lpstr>Manažerské techniky</vt:lpstr>
      <vt:lpstr>Manažerské techniky - příklady</vt:lpstr>
      <vt:lpstr>Manažerské techniky</vt:lpstr>
      <vt:lpstr>Časté techniky v rozhodování</vt:lpstr>
      <vt:lpstr>Brainstorming</vt:lpstr>
      <vt:lpstr>Brainwritting</vt:lpstr>
      <vt:lpstr>Metaplán </vt:lpstr>
      <vt:lpstr>Multivoting</vt:lpstr>
      <vt:lpstr>Rybí diagram  </vt:lpstr>
      <vt:lpstr>Prezentace aplikace PowerPoint</vt:lpstr>
      <vt:lpstr>Prezentace</vt:lpstr>
      <vt:lpstr>PREZENTACE</vt:lpstr>
      <vt:lpstr>Jak si lépe pamatovat</vt:lpstr>
      <vt:lpstr>Prezentace aplikace PowerPoint</vt:lpstr>
      <vt:lpstr>TEST SEBEHODNOCENÍ</vt:lpstr>
      <vt:lpstr>Rozdíl mezi managementem (řízením) a leadershipem (vedením)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25</cp:revision>
  <dcterms:created xsi:type="dcterms:W3CDTF">2022-02-12T19:47:31Z</dcterms:created>
  <dcterms:modified xsi:type="dcterms:W3CDTF">2022-02-13T21:26:47Z</dcterms:modified>
</cp:coreProperties>
</file>