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60" r:id="rId10"/>
    <p:sldId id="282" r:id="rId11"/>
    <p:sldId id="283" r:id="rId12"/>
    <p:sldId id="284" r:id="rId13"/>
    <p:sldId id="261" r:id="rId14"/>
    <p:sldId id="262" r:id="rId15"/>
    <p:sldId id="263" r:id="rId16"/>
    <p:sldId id="281" r:id="rId17"/>
    <p:sldId id="264" r:id="rId18"/>
    <p:sldId id="265" r:id="rId19"/>
    <p:sldId id="285" r:id="rId20"/>
    <p:sldId id="286" r:id="rId21"/>
    <p:sldId id="280" r:id="rId22"/>
    <p:sldId id="266" r:id="rId23"/>
    <p:sldId id="267" r:id="rId24"/>
    <p:sldId id="268" r:id="rId25"/>
    <p:sldId id="269" r:id="rId26"/>
    <p:sldId id="270" r:id="rId27"/>
    <p:sldId id="287" r:id="rId28"/>
    <p:sldId id="271" r:id="rId29"/>
    <p:sldId id="272" r:id="rId30"/>
    <p:sldId id="273" r:id="rId31"/>
    <p:sldId id="274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118" d="100"/>
          <a:sy n="118" d="100"/>
        </p:scale>
        <p:origin x="-1428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=""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=""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=""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=""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=""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=""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=""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=""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=""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O16nUZJ4Lkc&amp;t=368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formy v OV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Laboratoř </a:t>
            </a:r>
            <a:r>
              <a:rPr lang="cs-CZ" b="0" dirty="0" smtClean="0"/>
              <a:t>analytické chemie a </a:t>
            </a:r>
            <a:r>
              <a:rPr lang="cs-CZ" b="0" dirty="0" smtClean="0"/>
              <a:t>mikrobiologie</a:t>
            </a:r>
            <a:br>
              <a:rPr lang="cs-CZ" b="0" dirty="0" smtClean="0"/>
            </a:br>
            <a:r>
              <a:rPr lang="cs-CZ" sz="2400" b="0" dirty="0" smtClean="0"/>
              <a:t>VOŠ potravinářská a SPŠ mlékárenská Kroměříž</a:t>
            </a:r>
            <a:endParaRPr lang="cs-CZ" b="0" dirty="0"/>
          </a:p>
        </p:txBody>
      </p:sp>
      <p:pic>
        <p:nvPicPr>
          <p:cNvPr id="6" name="Zástupný symbol pro obsah 5" descr="2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866" y="1692275"/>
            <a:ext cx="5520267" cy="4140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Laboratoře v oboru zdravotní asistent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smtClean="0"/>
              <a:t>první </a:t>
            </a:r>
            <a:r>
              <a:rPr lang="cs-CZ" dirty="0" smtClean="0"/>
              <a:t>2 </a:t>
            </a:r>
            <a:r>
              <a:rPr lang="cs-CZ" dirty="0" smtClean="0"/>
              <a:t>roky studia </a:t>
            </a:r>
          </a:p>
          <a:p>
            <a:r>
              <a:rPr lang="cs-CZ" dirty="0" smtClean="0"/>
              <a:t>v</a:t>
            </a:r>
            <a:r>
              <a:rPr lang="cs-CZ" dirty="0" smtClean="0"/>
              <a:t> předmětu Ošetřovatelství </a:t>
            </a:r>
            <a:endParaRPr lang="cs-CZ" dirty="0" smtClean="0"/>
          </a:p>
          <a:p>
            <a:r>
              <a:rPr lang="cs-CZ" dirty="0" smtClean="0"/>
              <a:t>probíhá v </a:t>
            </a:r>
            <a:r>
              <a:rPr lang="cs-CZ" dirty="0" smtClean="0"/>
              <a:t>nadstandardně vybavených odborných </a:t>
            </a:r>
            <a:r>
              <a:rPr lang="cs-CZ" dirty="0" smtClean="0"/>
              <a:t>laboratořích</a:t>
            </a:r>
          </a:p>
          <a:p>
            <a:pPr lvl="1"/>
            <a:r>
              <a:rPr lang="cs-CZ" dirty="0" smtClean="0"/>
              <a:t>žáci se </a:t>
            </a:r>
            <a:r>
              <a:rPr lang="cs-CZ" dirty="0" smtClean="0"/>
              <a:t>naučí správným pracovním postupům a teoretickému základu </a:t>
            </a:r>
            <a:r>
              <a:rPr lang="cs-CZ" dirty="0" smtClean="0"/>
              <a:t>učiva</a:t>
            </a:r>
            <a:endParaRPr lang="cs-CZ" dirty="0"/>
          </a:p>
        </p:txBody>
      </p:sp>
      <p:pic>
        <p:nvPicPr>
          <p:cNvPr id="6" name="Obrázek 5" descr="lab_červ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51" y="3244932"/>
            <a:ext cx="3883510" cy="2572195"/>
          </a:xfrm>
          <a:prstGeom prst="rect">
            <a:avLst/>
          </a:prstGeom>
        </p:spPr>
      </p:pic>
      <p:pic>
        <p:nvPicPr>
          <p:cNvPr id="7" name="Obrázek 6" descr="lab_mo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500" y="3188139"/>
            <a:ext cx="3910405" cy="2590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SOŠ veterinární Hradec Králové</a:t>
            </a:r>
            <a:endParaRPr lang="cs-CZ" dirty="0"/>
          </a:p>
        </p:txBody>
      </p:sp>
      <p:pic>
        <p:nvPicPr>
          <p:cNvPr id="6" name="Zástupný symbol pro obsah 5" descr="P4270159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2483" y="3184263"/>
            <a:ext cx="2094940" cy="2094940"/>
          </a:xfrm>
        </p:spPr>
      </p:pic>
      <p:pic>
        <p:nvPicPr>
          <p:cNvPr id="7" name="Obrázek 6" descr="P4270146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520" y="1419785"/>
            <a:ext cx="1968874" cy="1968874"/>
          </a:xfrm>
          <a:prstGeom prst="rect">
            <a:avLst/>
          </a:prstGeom>
        </p:spPr>
      </p:pic>
      <p:pic>
        <p:nvPicPr>
          <p:cNvPr id="8" name="Obrázek 7" descr="P4270161-150x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168" y="1629558"/>
            <a:ext cx="2275468" cy="2275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výuky na cvičných pracovištích= osvojit si pracovní činnosti, které nelze nacvičit v provozních podmínkách z důvodu:</a:t>
            </a:r>
          </a:p>
          <a:p>
            <a:pPr lvl="1"/>
            <a:r>
              <a:rPr lang="cs-CZ" dirty="0" smtClean="0"/>
              <a:t>náročnosti pracovního procesu</a:t>
            </a:r>
          </a:p>
          <a:p>
            <a:pPr lvl="1"/>
            <a:r>
              <a:rPr lang="cs-CZ" dirty="0" smtClean="0"/>
              <a:t>ojedinělosti pracovního procesu</a:t>
            </a:r>
          </a:p>
          <a:p>
            <a:r>
              <a:rPr lang="cs-CZ" dirty="0" smtClean="0"/>
              <a:t>dovednosti, návyky, způsoby chování jsou osvojovány za pomoci cvičných prostředků</a:t>
            </a:r>
          </a:p>
          <a:p>
            <a:r>
              <a:rPr lang="cs-CZ" dirty="0" smtClean="0"/>
              <a:t>nácvik obsluhy strojů, zařízení daného oboru</a:t>
            </a:r>
          </a:p>
          <a:p>
            <a:r>
              <a:rPr lang="cs-CZ" dirty="0" smtClean="0"/>
              <a:t>rozlišujeme např.:</a:t>
            </a:r>
          </a:p>
          <a:p>
            <a:pPr lvl="1"/>
            <a:r>
              <a:rPr lang="cs-CZ" dirty="0" err="1" smtClean="0"/>
              <a:t>anti</a:t>
            </a:r>
            <a:r>
              <a:rPr lang="cs-CZ" dirty="0" smtClean="0"/>
              <a:t>-havarijní výcvik = činnosti, které v kritických situacích zabezpečí správný chod obsluhovaného zařízení</a:t>
            </a:r>
          </a:p>
          <a:p>
            <a:pPr lvl="1"/>
            <a:r>
              <a:rPr lang="cs-CZ" dirty="0" smtClean="0"/>
              <a:t>diagnostický výcvik = racionální zjišťování chyb a jejich rychlé odstraňování</a:t>
            </a:r>
          </a:p>
          <a:p>
            <a:pPr lvl="1"/>
            <a:r>
              <a:rPr lang="cs-CZ" dirty="0" smtClean="0"/>
              <a:t>funkční výcvik = procvičování specifických dílčích činností</a:t>
            </a:r>
          </a:p>
          <a:p>
            <a:pPr lvl="1"/>
            <a:r>
              <a:rPr lang="cs-CZ" dirty="0" smtClean="0"/>
              <a:t>základní výcvik = nácvik elementárních dovedností v počátcích vzdělávání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Cvičná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nácvik správného pracovního postupu s dodržováním zásad BOZP a hygienických předpisů</a:t>
            </a:r>
          </a:p>
          <a:p>
            <a:r>
              <a:rPr lang="cs-CZ" dirty="0" smtClean="0"/>
              <a:t>často jsou využívány cvičné prostředky – modely skutečného zařízení, předmětů, </a:t>
            </a:r>
            <a:r>
              <a:rPr lang="cs-CZ" dirty="0" err="1" smtClean="0"/>
              <a:t>trenažery</a:t>
            </a:r>
            <a:endParaRPr lang="cs-CZ" dirty="0" smtClean="0"/>
          </a:p>
          <a:p>
            <a:r>
              <a:rPr lang="cs-CZ" dirty="0" smtClean="0"/>
              <a:t>modelovaná pracovní činnost by měla co nejvíce odpovídat reálnému pracovnímu procesu</a:t>
            </a:r>
          </a:p>
          <a:p>
            <a:endParaRPr lang="cs-CZ" dirty="0" smtClean="0"/>
          </a:p>
          <a:p>
            <a:r>
              <a:rPr lang="cs-CZ" dirty="0" smtClean="0"/>
              <a:t>Například:</a:t>
            </a:r>
          </a:p>
          <a:p>
            <a:pPr lvl="1"/>
            <a:r>
              <a:rPr lang="cs-CZ" dirty="0" smtClean="0"/>
              <a:t>nácvik prodejního rozhovoru</a:t>
            </a:r>
          </a:p>
          <a:p>
            <a:pPr lvl="1"/>
            <a:r>
              <a:rPr lang="cs-CZ" dirty="0" smtClean="0"/>
              <a:t>nácvik krájení na nářezových strojích</a:t>
            </a:r>
          </a:p>
          <a:p>
            <a:pPr lvl="1"/>
            <a:r>
              <a:rPr lang="cs-CZ" dirty="0" smtClean="0"/>
              <a:t>obsluha </a:t>
            </a:r>
            <a:r>
              <a:rPr lang="cs-CZ" dirty="0" err="1" smtClean="0"/>
              <a:t>konvektomatu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specifika cvičných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 činnosti lze rozdělit na dílčí činnosti, které lze opakovat/přerušit</a:t>
            </a:r>
          </a:p>
          <a:p>
            <a:r>
              <a:rPr lang="cs-CZ" dirty="0" smtClean="0"/>
              <a:t>tempo cvičení lze přizpůsobit individuálním potřebám žáků</a:t>
            </a:r>
          </a:p>
          <a:p>
            <a:r>
              <a:rPr lang="cs-CZ" dirty="0" smtClean="0"/>
              <a:t>nebezpečné pracovní operace lze předvádět a procvičovat bez rizika</a:t>
            </a:r>
          </a:p>
          <a:p>
            <a:r>
              <a:rPr lang="cs-CZ" dirty="0" smtClean="0"/>
              <a:t>činnost žáků je průběžně kontrolována učitelem</a:t>
            </a:r>
          </a:p>
          <a:p>
            <a:r>
              <a:rPr lang="cs-CZ" dirty="0" smtClean="0"/>
              <a:t>průběh výuky se dá podrobně naplánovat</a:t>
            </a:r>
          </a:p>
          <a:p>
            <a:endParaRPr lang="cs-CZ" dirty="0" smtClean="0"/>
          </a:p>
          <a:p>
            <a:r>
              <a:rPr lang="cs-CZ" dirty="0" smtClean="0"/>
              <a:t>výuku je nutné kombinovat s výukou v konkrétních pracovních podmínkách</a:t>
            </a:r>
          </a:p>
          <a:p>
            <a:pPr lvl="1"/>
            <a:r>
              <a:rPr lang="cs-CZ" dirty="0" smtClean="0"/>
              <a:t>reálné pracovní podmínky nelze nahradit plně cvičnými prostředky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cvičných pracovišť</a:t>
            </a:r>
            <a:endParaRPr lang="cs-CZ" dirty="0"/>
          </a:p>
        </p:txBody>
      </p:sp>
      <p:pic>
        <p:nvPicPr>
          <p:cNvPr id="6" name="Zástupný symbol pro obsah 5" descr="low_skcvic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757" y="1815988"/>
            <a:ext cx="4128956" cy="3089499"/>
          </a:xfrm>
        </p:spPr>
      </p:pic>
      <p:pic>
        <p:nvPicPr>
          <p:cNvPr id="7" name="Obrázek 6" descr="kadernictvi-obor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881" y="1852683"/>
            <a:ext cx="3814857" cy="28591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je realizována na základě písemně uzavřené smlouvy o zajištění praktického vyučování mezi školou a FO nebo PO</a:t>
            </a:r>
          </a:p>
          <a:p>
            <a:pPr lvl="1"/>
            <a:r>
              <a:rPr lang="cs-CZ" dirty="0" smtClean="0"/>
              <a:t>upravuje obsah, rozsah, podmínky praktického vyučování</a:t>
            </a:r>
          </a:p>
          <a:p>
            <a:r>
              <a:rPr lang="cs-CZ" dirty="0" smtClean="0"/>
              <a:t>žáci jsou vzděláváni:</a:t>
            </a:r>
          </a:p>
          <a:p>
            <a:pPr lvl="1"/>
            <a:r>
              <a:rPr lang="cs-CZ" dirty="0" smtClean="0"/>
              <a:t>individuálně pod vedením </a:t>
            </a:r>
            <a:r>
              <a:rPr lang="cs-CZ" dirty="0" smtClean="0"/>
              <a:t>instruktora</a:t>
            </a:r>
            <a:endParaRPr lang="cs-CZ" dirty="0" smtClean="0"/>
          </a:p>
          <a:p>
            <a:pPr lvl="1"/>
            <a:r>
              <a:rPr lang="cs-CZ" dirty="0" smtClean="0"/>
              <a:t>skupinově pod vedením učitele OV</a:t>
            </a:r>
          </a:p>
          <a:p>
            <a:r>
              <a:rPr lang="cs-CZ" dirty="0" smtClean="0"/>
              <a:t>umožňuje vzdělávání v reálném pracovním prostředí</a:t>
            </a:r>
          </a:p>
          <a:p>
            <a:r>
              <a:rPr lang="cs-CZ" dirty="0" smtClean="0"/>
              <a:t>žáci vykonávají produktivní práci a jsou za ni odměňováni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pracoviště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musejí splňovat:</a:t>
            </a:r>
          </a:p>
          <a:p>
            <a:pPr lvl="1"/>
            <a:r>
              <a:rPr lang="cs-CZ" dirty="0" smtClean="0"/>
              <a:t>hygienické předpisy</a:t>
            </a:r>
          </a:p>
          <a:p>
            <a:pPr lvl="1"/>
            <a:r>
              <a:rPr lang="cs-CZ" dirty="0" smtClean="0"/>
              <a:t>požadavky zákoníku práce v oblasti BOZP pro práci </a:t>
            </a:r>
            <a:r>
              <a:rPr lang="cs-CZ" dirty="0" err="1" smtClean="0"/>
              <a:t>mladistvích</a:t>
            </a:r>
            <a:endParaRPr lang="cs-CZ" dirty="0" smtClean="0"/>
          </a:p>
          <a:p>
            <a:r>
              <a:rPr lang="cs-CZ" dirty="0" smtClean="0"/>
              <a:t>žáci si osvojují požadované pracovní činnosti podle přeřazovacího plánu </a:t>
            </a:r>
            <a:r>
              <a:rPr lang="cs-CZ" dirty="0" smtClean="0"/>
              <a:t>OV</a:t>
            </a:r>
          </a:p>
          <a:p>
            <a:r>
              <a:rPr lang="cs-CZ" dirty="0" smtClean="0"/>
              <a:t>příklad organizace odborných praxí:</a:t>
            </a:r>
          </a:p>
          <a:p>
            <a:pPr lvl="1"/>
            <a:r>
              <a:rPr lang="cs-CZ" dirty="0" smtClean="0"/>
              <a:t>Podle </a:t>
            </a:r>
            <a:r>
              <a:rPr lang="cs-CZ" dirty="0" smtClean="0"/>
              <a:t>ročníků je praxe organizována jako skupinová nebo individuální. </a:t>
            </a:r>
            <a:endParaRPr lang="cs-CZ" dirty="0" smtClean="0"/>
          </a:p>
          <a:p>
            <a:pPr lvl="1"/>
            <a:r>
              <a:rPr lang="cs-CZ" dirty="0" smtClean="0"/>
              <a:t>V</a:t>
            </a:r>
            <a:r>
              <a:rPr lang="cs-CZ" dirty="0" smtClean="0"/>
              <a:t> prvním případě jde zpravidla o 14denní praxe pro  skupiny 5–8  osob. </a:t>
            </a:r>
            <a:endParaRPr lang="cs-CZ" dirty="0" smtClean="0"/>
          </a:p>
          <a:p>
            <a:pPr lvl="1"/>
            <a:r>
              <a:rPr lang="cs-CZ" dirty="0" smtClean="0"/>
              <a:t>Individuální </a:t>
            </a:r>
            <a:r>
              <a:rPr lang="cs-CZ" dirty="0" smtClean="0"/>
              <a:t>odborná praxe v délce 2 až 3 týdnů se obvykle uskutečňuje v okolí trvalého bydliště žáků a studentů. 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Čím kvalitnější je výuka OV ve cvičných prostorách (dílny, laboratoře, cvičná pracoviště), tím dříve může probíhat výuka na provozních pracovištích dle učebních osnov.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praxí na provozních pracovištích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žáky:</a:t>
            </a:r>
          </a:p>
          <a:p>
            <a:pPr lvl="1"/>
            <a:r>
              <a:rPr lang="cs-CZ" dirty="0" smtClean="0"/>
              <a:t>možnost </a:t>
            </a:r>
            <a:r>
              <a:rPr lang="cs-CZ" dirty="0" smtClean="0"/>
              <a:t>poznat moderní technologie, které jsou pro školu </a:t>
            </a:r>
            <a:r>
              <a:rPr lang="cs-CZ" dirty="0" smtClean="0"/>
              <a:t>nedosažitelné</a:t>
            </a:r>
          </a:p>
          <a:p>
            <a:pPr lvl="1"/>
            <a:r>
              <a:rPr lang="cs-CZ" dirty="0" smtClean="0"/>
              <a:t>týmová </a:t>
            </a:r>
            <a:r>
              <a:rPr lang="cs-CZ" dirty="0" smtClean="0"/>
              <a:t>práce a nutnost komunikace na </a:t>
            </a:r>
            <a:r>
              <a:rPr lang="cs-CZ" dirty="0" smtClean="0"/>
              <a:t>pracovištích</a:t>
            </a:r>
          </a:p>
          <a:p>
            <a:pPr lvl="1"/>
            <a:r>
              <a:rPr lang="cs-CZ" dirty="0" smtClean="0"/>
              <a:t>přehled </a:t>
            </a:r>
            <a:r>
              <a:rPr lang="cs-CZ" dirty="0" smtClean="0"/>
              <a:t>o podmínkách uplatnění u potenciálních zaměstnavatelů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Pro učitele:</a:t>
            </a:r>
          </a:p>
          <a:p>
            <a:pPr lvl="1"/>
            <a:r>
              <a:rPr lang="cs-CZ" dirty="0" smtClean="0"/>
              <a:t>zvyšování </a:t>
            </a:r>
            <a:r>
              <a:rPr lang="cs-CZ" dirty="0" smtClean="0"/>
              <a:t>svých odborných </a:t>
            </a:r>
            <a:r>
              <a:rPr lang="cs-CZ" dirty="0" smtClean="0"/>
              <a:t>kompetencí</a:t>
            </a:r>
          </a:p>
          <a:p>
            <a:pPr lvl="1"/>
            <a:r>
              <a:rPr lang="cs-CZ" dirty="0" smtClean="0"/>
              <a:t>například </a:t>
            </a:r>
            <a:r>
              <a:rPr lang="cs-CZ" dirty="0" smtClean="0"/>
              <a:t>týdenní odborná stáž na pracovištích, která odpovídá zaměření </a:t>
            </a:r>
            <a:r>
              <a:rPr lang="cs-CZ" dirty="0" smtClean="0"/>
              <a:t>pedagoga</a:t>
            </a:r>
          </a:p>
          <a:p>
            <a:pPr lvl="2"/>
            <a:r>
              <a:rPr lang="cs-CZ" dirty="0" smtClean="0"/>
              <a:t>u</a:t>
            </a:r>
            <a:r>
              <a:rPr lang="cs-CZ" dirty="0" smtClean="0"/>
              <a:t>skutečňuje </a:t>
            </a:r>
            <a:r>
              <a:rPr lang="cs-CZ" dirty="0" smtClean="0"/>
              <a:t>se ve firmách, v laboratořích </a:t>
            </a:r>
            <a:r>
              <a:rPr lang="cs-CZ" dirty="0" smtClean="0"/>
              <a:t>i </a:t>
            </a:r>
            <a:r>
              <a:rPr lang="cs-CZ" dirty="0" smtClean="0"/>
              <a:t>na vysokoškolských pracovištích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 smtClean="0"/>
              <a:t>firmy:</a:t>
            </a:r>
          </a:p>
          <a:p>
            <a:pPr lvl="1"/>
            <a:r>
              <a:rPr lang="cs-CZ" dirty="0" smtClean="0"/>
              <a:t>možnost </a:t>
            </a:r>
            <a:r>
              <a:rPr lang="cs-CZ" dirty="0" smtClean="0"/>
              <a:t>jak hledat budoucí zaměstnance se zájmem o zvolený </a:t>
            </a:r>
            <a:r>
              <a:rPr lang="cs-CZ" dirty="0" smtClean="0"/>
              <a:t>obor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organizačních forem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vnější rámec uspořádaných podmínek a prostředků, ve kterých probíhá výuk OV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hlavní organizační formy OV jsou:</a:t>
            </a:r>
          </a:p>
          <a:p>
            <a:endParaRPr lang="cs-CZ" dirty="0" smtClean="0"/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Místo výuky</a:t>
            </a:r>
          </a:p>
          <a:p>
            <a:pPr marL="700200" lvl="1" indent="-457200"/>
            <a:r>
              <a:rPr lang="cs-CZ" dirty="0" smtClean="0"/>
              <a:t>dílny, laboratoře, cvičná pracoviště, provozní pracoviště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Způsob výuky</a:t>
            </a:r>
          </a:p>
          <a:p>
            <a:pPr marL="700200" lvl="1" indent="-457200"/>
            <a:r>
              <a:rPr lang="cs-CZ" dirty="0" smtClean="0"/>
              <a:t>individuální, skupinová, kombinovaná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 den</a:t>
            </a:r>
          </a:p>
          <a:p>
            <a:pPr marL="511200" indent="-457200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vhodných provozních pracovišť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důležité je samotné </a:t>
            </a:r>
            <a:r>
              <a:rPr lang="cs-CZ" dirty="0" smtClean="0"/>
              <a:t>zaměření firmy </a:t>
            </a:r>
            <a:endParaRPr lang="cs-CZ" dirty="0" smtClean="0"/>
          </a:p>
          <a:p>
            <a:pPr lvl="1"/>
            <a:r>
              <a:rPr lang="cs-CZ" dirty="0" smtClean="0"/>
              <a:t>– </a:t>
            </a:r>
            <a:r>
              <a:rPr lang="cs-CZ" dirty="0" smtClean="0"/>
              <a:t>výroba určité </a:t>
            </a:r>
            <a:r>
              <a:rPr lang="cs-CZ" dirty="0" smtClean="0"/>
              <a:t>komodity </a:t>
            </a:r>
            <a:r>
              <a:rPr lang="cs-CZ" dirty="0" smtClean="0"/>
              <a:t>nebo zaměření </a:t>
            </a:r>
            <a:r>
              <a:rPr lang="cs-CZ" dirty="0" smtClean="0"/>
              <a:t>laboratoře... </a:t>
            </a:r>
          </a:p>
          <a:p>
            <a:r>
              <a:rPr lang="cs-CZ" dirty="0" smtClean="0"/>
              <a:t>d</a:t>
            </a:r>
            <a:r>
              <a:rPr lang="cs-CZ" dirty="0" smtClean="0"/>
              <a:t>ůležitou </a:t>
            </a:r>
            <a:r>
              <a:rPr lang="cs-CZ" dirty="0" smtClean="0"/>
              <a:t>roli </a:t>
            </a:r>
            <a:r>
              <a:rPr lang="cs-CZ" dirty="0" smtClean="0"/>
              <a:t>sehrává </a:t>
            </a:r>
            <a:r>
              <a:rPr lang="cs-CZ" dirty="0" smtClean="0"/>
              <a:t>i možnost zajistit </a:t>
            </a:r>
            <a:r>
              <a:rPr lang="cs-CZ" b="1" dirty="0" smtClean="0"/>
              <a:t>ubytování</a:t>
            </a:r>
            <a:r>
              <a:rPr lang="cs-CZ" dirty="0" smtClean="0"/>
              <a:t> a personální garance kvality péče o </a:t>
            </a:r>
            <a:r>
              <a:rPr lang="cs-CZ" b="1" dirty="0" smtClean="0"/>
              <a:t>praktikanta</a:t>
            </a:r>
            <a:endParaRPr lang="cs-CZ" dirty="0" smtClean="0"/>
          </a:p>
          <a:p>
            <a:r>
              <a:rPr lang="cs-CZ" dirty="0" smtClean="0"/>
              <a:t>školy jsou schopny za dobu své existence vybudovat až cca 100 kontaktů</a:t>
            </a:r>
          </a:p>
          <a:p>
            <a:pPr lvl="1"/>
            <a:r>
              <a:rPr lang="cs-CZ" dirty="0" smtClean="0"/>
              <a:t>na </a:t>
            </a:r>
            <a:r>
              <a:rPr lang="cs-CZ" dirty="0" smtClean="0"/>
              <a:t>úrovni nadnárodních společností, </a:t>
            </a:r>
            <a:endParaRPr lang="cs-CZ" dirty="0" smtClean="0"/>
          </a:p>
          <a:p>
            <a:pPr lvl="1"/>
            <a:r>
              <a:rPr lang="cs-CZ" dirty="0" smtClean="0"/>
              <a:t>i </a:t>
            </a:r>
            <a:r>
              <a:rPr lang="cs-CZ" dirty="0" smtClean="0"/>
              <a:t>drobných </a:t>
            </a:r>
            <a:r>
              <a:rPr lang="cs-CZ" dirty="0" smtClean="0"/>
              <a:t>podnikatelů a farmářů</a:t>
            </a:r>
          </a:p>
          <a:p>
            <a:r>
              <a:rPr lang="cs-CZ" dirty="0" smtClean="0"/>
              <a:t>první kontakty </a:t>
            </a:r>
            <a:r>
              <a:rPr lang="cs-CZ" dirty="0" smtClean="0"/>
              <a:t>se většinou </a:t>
            </a:r>
            <a:r>
              <a:rPr lang="cs-CZ" dirty="0" smtClean="0"/>
              <a:t>hledají mezi absolventy školy </a:t>
            </a:r>
            <a:r>
              <a:rPr lang="cs-CZ" dirty="0" smtClean="0"/>
              <a:t>v dané </a:t>
            </a:r>
            <a:r>
              <a:rPr lang="cs-CZ" dirty="0" smtClean="0"/>
              <a:t>firmě</a:t>
            </a:r>
          </a:p>
          <a:p>
            <a:pPr lvl="1"/>
            <a:r>
              <a:rPr lang="cs-CZ" dirty="0" smtClean="0"/>
              <a:t>velmi </a:t>
            </a:r>
            <a:r>
              <a:rPr lang="cs-CZ" dirty="0" smtClean="0"/>
              <a:t>dobře vědí, jak je odborná praxe na školách </a:t>
            </a:r>
            <a:r>
              <a:rPr lang="cs-CZ" dirty="0" smtClean="0"/>
              <a:t>nutná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Video prezentace školy 2020</a:t>
            </a:r>
            <a:br>
              <a:rPr lang="cs-CZ" dirty="0" smtClean="0"/>
            </a:br>
            <a:r>
              <a:rPr lang="cs-CZ" dirty="0" smtClean="0"/>
              <a:t>SOŠ a SOU Vyškov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Video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44" t="12333" r="64246" b="28766"/>
          <a:stretch>
            <a:fillRect/>
          </a:stretch>
        </p:blipFill>
        <p:spPr bwMode="auto">
          <a:xfrm>
            <a:off x="1107620" y="2398956"/>
            <a:ext cx="6017902" cy="33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ovlivněn:</a:t>
            </a:r>
          </a:p>
          <a:p>
            <a:pPr lvl="1"/>
            <a:r>
              <a:rPr lang="cs-CZ" dirty="0" smtClean="0"/>
              <a:t>počtem žáků,</a:t>
            </a:r>
          </a:p>
          <a:p>
            <a:pPr lvl="1"/>
            <a:r>
              <a:rPr lang="cs-CZ" dirty="0" smtClean="0"/>
              <a:t>charakteristickými činnostmi oboru vzdělávání,</a:t>
            </a:r>
          </a:p>
          <a:p>
            <a:pPr lvl="1"/>
            <a:r>
              <a:rPr lang="cs-CZ" dirty="0" smtClean="0"/>
              <a:t>materiálními a ekonomickými podmínkami školy.</a:t>
            </a:r>
          </a:p>
          <a:p>
            <a:endParaRPr lang="cs-CZ" dirty="0" smtClean="0"/>
          </a:p>
          <a:p>
            <a:r>
              <a:rPr lang="cs-CZ" dirty="0" smtClean="0"/>
              <a:t>Rozlišujeme: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individuální 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skupinovou výuku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kombinovanou výuku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/>
            <a:r>
              <a:rPr lang="cs-CZ" dirty="0" smtClean="0"/>
              <a:t>Volba vhodného způsobu výuky je ovlivněna také:</a:t>
            </a:r>
          </a:p>
          <a:p>
            <a:pPr marL="700200" lvl="1" indent="-457200"/>
            <a:r>
              <a:rPr lang="cs-CZ" dirty="0" smtClean="0"/>
              <a:t>počtem vhodných pracovišť</a:t>
            </a:r>
          </a:p>
          <a:p>
            <a:pPr marL="700200" lvl="1" indent="-457200"/>
            <a:r>
              <a:rPr lang="cs-CZ" dirty="0" smtClean="0"/>
              <a:t>množstvím produktivních prací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124174"/>
            <a:ext cx="8064900" cy="4707826"/>
          </a:xfrm>
        </p:spPr>
        <p:txBody>
          <a:bodyPr/>
          <a:lstStyle/>
          <a:p>
            <a:r>
              <a:rPr lang="cs-CZ" dirty="0" smtClean="0"/>
              <a:t>v OV spočívá v rozmístění žáků na provozní pracoviště FO nebo PO</a:t>
            </a:r>
          </a:p>
          <a:p>
            <a:r>
              <a:rPr lang="cs-CZ" dirty="0" smtClean="0"/>
              <a:t>počet individuálně vzdělávaných žáků je dohodnut ve smlouvě (o zajištění praktického vyučování)</a:t>
            </a:r>
          </a:p>
          <a:p>
            <a:r>
              <a:rPr lang="cs-CZ" dirty="0" smtClean="0"/>
              <a:t>žáci jsou vedeni zkušeným kvalifikovaným pracovníkem (instruktorem)</a:t>
            </a:r>
          </a:p>
          <a:p>
            <a:pPr lvl="1"/>
            <a:r>
              <a:rPr lang="cs-CZ" dirty="0" smtClean="0"/>
              <a:t>vede žáky k naplnění cílů OV</a:t>
            </a:r>
          </a:p>
          <a:p>
            <a:pPr lvl="1"/>
            <a:r>
              <a:rPr lang="cs-CZ" dirty="0" smtClean="0"/>
              <a:t>zároveň si plní své úkoly</a:t>
            </a:r>
          </a:p>
          <a:p>
            <a:r>
              <a:rPr lang="cs-CZ" dirty="0" smtClean="0"/>
              <a:t>hlavně se využívá menších soukromých podnikatelů, kde mají žáci možnost poznat veškeré pracovní operace</a:t>
            </a:r>
          </a:p>
          <a:p>
            <a:r>
              <a:rPr lang="cs-CZ" dirty="0" smtClean="0"/>
              <a:t>učitel OV</a:t>
            </a:r>
          </a:p>
          <a:p>
            <a:pPr lvl="1"/>
            <a:r>
              <a:rPr lang="cs-CZ" dirty="0" smtClean="0"/>
              <a:t>úzce spolupracuje s instruktory</a:t>
            </a:r>
          </a:p>
          <a:p>
            <a:pPr lvl="1"/>
            <a:r>
              <a:rPr lang="cs-CZ" dirty="0" smtClean="0"/>
              <a:t>sleduje docházku</a:t>
            </a:r>
          </a:p>
          <a:p>
            <a:pPr lvl="1"/>
            <a:r>
              <a:rPr lang="cs-CZ" dirty="0" smtClean="0"/>
              <a:t>sleduje chování</a:t>
            </a:r>
          </a:p>
          <a:p>
            <a:pPr lvl="1"/>
            <a:r>
              <a:rPr lang="cs-CZ" dirty="0" smtClean="0"/>
              <a:t>sleduje učební výsledky</a:t>
            </a:r>
          </a:p>
          <a:p>
            <a:r>
              <a:rPr lang="cs-CZ" dirty="0" smtClean="0"/>
              <a:t>o průběhu individuální výuky je vedena dokumentace stanovená školou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Skupinová výuka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 probíhat na všech typech pracovišť</a:t>
            </a:r>
          </a:p>
          <a:p>
            <a:r>
              <a:rPr lang="cs-CZ" dirty="0" smtClean="0"/>
              <a:t>učitel OV</a:t>
            </a:r>
          </a:p>
          <a:p>
            <a:pPr lvl="1"/>
            <a:r>
              <a:rPr lang="cs-CZ" dirty="0" smtClean="0"/>
              <a:t>vyučuje žáky</a:t>
            </a:r>
          </a:p>
          <a:p>
            <a:pPr lvl="1"/>
            <a:r>
              <a:rPr lang="cs-CZ" dirty="0" smtClean="0"/>
              <a:t>frontální postup výuky</a:t>
            </a:r>
          </a:p>
          <a:p>
            <a:pPr lvl="1"/>
            <a:r>
              <a:rPr lang="cs-CZ" dirty="0" smtClean="0"/>
              <a:t>zprostředkovává obsah OV všem žákům</a:t>
            </a:r>
          </a:p>
          <a:p>
            <a:r>
              <a:rPr lang="cs-CZ" dirty="0" smtClean="0"/>
              <a:t>předpoklady pro využití skupinové výuky:</a:t>
            </a:r>
          </a:p>
          <a:p>
            <a:pPr lvl="1"/>
            <a:r>
              <a:rPr lang="cs-CZ" dirty="0" smtClean="0"/>
              <a:t>vyhovuje-li tomu charakter pracovních činností v oboru</a:t>
            </a:r>
          </a:p>
          <a:p>
            <a:pPr lvl="1"/>
            <a:r>
              <a:rPr lang="cs-CZ" dirty="0" smtClean="0"/>
              <a:t>připravuje-li se větší počet žáků daného oboru</a:t>
            </a:r>
          </a:p>
          <a:p>
            <a:r>
              <a:rPr lang="cs-CZ" dirty="0" smtClean="0"/>
              <a:t>výhoda: možnost průběžně srovnávat dosahované výsledky jednotlivých žáků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Kombinovaná výuka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výhod obou předešlých způsobů individuální a skupinové výuky</a:t>
            </a:r>
          </a:p>
          <a:p>
            <a:r>
              <a:rPr lang="cs-CZ" dirty="0" smtClean="0"/>
              <a:t>OV vede učitel OV s pomocí instruktorů</a:t>
            </a:r>
          </a:p>
          <a:p>
            <a:r>
              <a:rPr lang="cs-CZ" dirty="0" smtClean="0"/>
              <a:t>v případě témat vzdělávání, které nelze jinak zajistit vzhledem k možnostem a podmínkám školy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den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7129"/>
            <a:ext cx="8064900" cy="4594871"/>
          </a:xfrm>
        </p:spPr>
        <p:txBody>
          <a:bodyPr/>
          <a:lstStyle/>
          <a:p>
            <a:r>
              <a:rPr lang="cs-CZ" dirty="0" smtClean="0"/>
              <a:t>základní vyučovací jednotka v OV (v teoretickém vyučování = vyučovací hodina)</a:t>
            </a:r>
          </a:p>
          <a:p>
            <a:r>
              <a:rPr lang="cs-CZ" dirty="0" smtClean="0"/>
              <a:t>počet hodin vyučovacího dne v jednotlivých ročnících je stanoven v učebním plánu ŠVP daného </a:t>
            </a:r>
            <a:r>
              <a:rPr lang="cs-CZ" dirty="0" smtClean="0"/>
              <a:t>oboru</a:t>
            </a:r>
          </a:p>
          <a:p>
            <a:pPr lvl="1"/>
            <a:r>
              <a:rPr lang="cs-CZ" dirty="0" smtClean="0"/>
              <a:t>u </a:t>
            </a:r>
            <a:r>
              <a:rPr lang="cs-CZ" dirty="0" smtClean="0"/>
              <a:t>prvních ročníků 6 hodin, u druhého a třetího ročníku 6 - 7 </a:t>
            </a:r>
            <a:r>
              <a:rPr lang="cs-CZ" dirty="0" smtClean="0"/>
              <a:t>hodin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cs-CZ" dirty="0" smtClean="0"/>
              <a:t>ro </a:t>
            </a:r>
            <a:r>
              <a:rPr lang="cs-CZ" dirty="0" smtClean="0"/>
              <a:t>vykonávání </a:t>
            </a:r>
            <a:r>
              <a:rPr lang="cs-CZ" dirty="0" smtClean="0"/>
              <a:t>OV obdrží </a:t>
            </a:r>
            <a:r>
              <a:rPr lang="cs-CZ" dirty="0" smtClean="0"/>
              <a:t>žáci </a:t>
            </a:r>
            <a:r>
              <a:rPr lang="cs-CZ" b="1" dirty="0" smtClean="0"/>
              <a:t>osobní ochranné pracovní </a:t>
            </a:r>
            <a:r>
              <a:rPr lang="cs-CZ" b="1" dirty="0" smtClean="0"/>
              <a:t>prostředky</a:t>
            </a:r>
            <a:endParaRPr lang="cs-CZ" b="1" dirty="0" smtClean="0"/>
          </a:p>
          <a:p>
            <a:r>
              <a:rPr lang="cs-CZ" dirty="0" smtClean="0"/>
              <a:t>žáci </a:t>
            </a:r>
            <a:r>
              <a:rPr lang="cs-CZ" dirty="0" smtClean="0"/>
              <a:t>se </a:t>
            </a:r>
            <a:r>
              <a:rPr lang="cs-CZ" dirty="0" smtClean="0"/>
              <a:t>řídí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školním řádem školy </a:t>
            </a:r>
            <a:endParaRPr lang="cs-CZ" dirty="0" smtClean="0"/>
          </a:p>
          <a:p>
            <a:pPr lvl="1"/>
            <a:r>
              <a:rPr lang="cs-CZ" dirty="0" smtClean="0"/>
              <a:t>a </a:t>
            </a:r>
            <a:r>
              <a:rPr lang="cs-CZ" dirty="0" smtClean="0"/>
              <a:t>provozním řádem učeben a </a:t>
            </a:r>
            <a:r>
              <a:rPr lang="cs-CZ" dirty="0" smtClean="0"/>
              <a:t>dílen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 smtClean="0"/>
              <a:t>produktivní práci jsou žáci v závislosti na počtu odpracovaných hodin a kvalitě práce  finančně odměňováni.</a:t>
            </a:r>
          </a:p>
          <a:p>
            <a:pPr lvl="1"/>
            <a:r>
              <a:rPr lang="cs-CZ" dirty="0" smtClean="0"/>
              <a:t>Pro zajištění </a:t>
            </a:r>
            <a:r>
              <a:rPr lang="cs-CZ" dirty="0" smtClean="0"/>
              <a:t>OV v </a:t>
            </a:r>
            <a:r>
              <a:rPr lang="cs-CZ" dirty="0" smtClean="0"/>
              <a:t>jednotlivých oborech sjednávají  učitelé </a:t>
            </a:r>
            <a:r>
              <a:rPr lang="cs-CZ" dirty="0" smtClean="0"/>
              <a:t>OV se </a:t>
            </a:r>
            <a:r>
              <a:rPr lang="cs-CZ" dirty="0" smtClean="0"/>
              <a:t>zákazníkem formou smlouvy o dílo zakázky pro jednotlivé obory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vyučovací hodina v OV = 60 minut</a:t>
            </a:r>
          </a:p>
          <a:p>
            <a:r>
              <a:rPr lang="cs-CZ" dirty="0" smtClean="0"/>
              <a:t>upravuje vyhláška, nařízení </a:t>
            </a:r>
            <a:r>
              <a:rPr lang="cs-CZ" dirty="0" smtClean="0"/>
              <a:t>vlády, zákoník práce</a:t>
            </a:r>
            <a:endParaRPr lang="cs-CZ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Rozvržení učebního dne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stejné</a:t>
            </a:r>
          </a:p>
          <a:p>
            <a:r>
              <a:rPr lang="cs-CZ" dirty="0" smtClean="0"/>
              <a:t>liší se pouze v obsahu jednotlivých částí a době jejich trvání podle konkrétních učebních cílů</a:t>
            </a:r>
          </a:p>
          <a:p>
            <a:pPr lvl="1"/>
            <a:endParaRPr lang="cs-CZ" dirty="0" smtClean="0"/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část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část</a:t>
            </a:r>
          </a:p>
          <a:p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 smtClean="0"/>
              <a:t>jsou povinni nastoupit na odborný výcvik podle týdenních plánů nebo podle pokynů učitele odborného výcviku nejpozději 5 minut před jeho </a:t>
            </a:r>
            <a:r>
              <a:rPr lang="cs-CZ" dirty="0" smtClean="0"/>
              <a:t>zahájením</a:t>
            </a:r>
            <a:endParaRPr lang="cs-CZ" dirty="0" smtClean="0"/>
          </a:p>
          <a:p>
            <a:r>
              <a:rPr lang="cs-CZ" dirty="0" smtClean="0"/>
              <a:t>OV začíná nástupem žáků a jejich převzetím učitelem OV nebo instruktorem v místě stanoveným ředitelem SOU</a:t>
            </a:r>
          </a:p>
          <a:p>
            <a:r>
              <a:rPr lang="cs-CZ" dirty="0" smtClean="0"/>
              <a:t>OV končí po ukončení učebního dne učitelem OV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jednotlivých částí učebního dne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vyučován je nový obsah</a:t>
            </a:r>
          </a:p>
          <a:p>
            <a:pPr lvl="1"/>
            <a:r>
              <a:rPr lang="cs-CZ" dirty="0" smtClean="0"/>
              <a:t>výuka probíhá skupinově</a:t>
            </a:r>
          </a:p>
          <a:p>
            <a:pPr lvl="1"/>
            <a:r>
              <a:rPr lang="cs-CZ" dirty="0" smtClean="0"/>
              <a:t>místo výuky = dílny, laboratoře nebo cvičná pracoviště</a:t>
            </a:r>
          </a:p>
          <a:p>
            <a:r>
              <a:rPr lang="cs-CZ" dirty="0" smtClean="0"/>
              <a:t>Úvodní část</a:t>
            </a:r>
          </a:p>
          <a:p>
            <a:pPr lvl="1"/>
            <a:r>
              <a:rPr lang="cs-CZ" dirty="0" smtClean="0"/>
              <a:t>zahájení – nástup, kontrola docházky</a:t>
            </a:r>
          </a:p>
          <a:p>
            <a:pPr lvl="1"/>
            <a:r>
              <a:rPr lang="cs-CZ" dirty="0" smtClean="0"/>
              <a:t>výklad – cíle učebního dne, motivace, ověření si teoretických znalostí</a:t>
            </a:r>
          </a:p>
          <a:p>
            <a:pPr lvl="1"/>
            <a:r>
              <a:rPr lang="cs-CZ" dirty="0" smtClean="0"/>
              <a:t>instruktáž</a:t>
            </a:r>
          </a:p>
          <a:p>
            <a:r>
              <a:rPr lang="cs-CZ" dirty="0" smtClean="0"/>
              <a:t>Pracovní část</a:t>
            </a:r>
          </a:p>
          <a:p>
            <a:pPr lvl="1"/>
            <a:r>
              <a:rPr lang="cs-CZ" dirty="0" smtClean="0"/>
              <a:t>nácvik pracovních činností, průběžná kontrola, průběžné dílčí hodnocení, průběžná instruktáž</a:t>
            </a:r>
          </a:p>
          <a:p>
            <a:r>
              <a:rPr lang="cs-CZ" dirty="0" smtClean="0"/>
              <a:t>Závěrečná část</a:t>
            </a:r>
          </a:p>
          <a:p>
            <a:pPr lvl="1"/>
            <a:r>
              <a:rPr lang="cs-CZ" dirty="0" smtClean="0"/>
              <a:t>kontrola práce žáků i pracoviště</a:t>
            </a:r>
          </a:p>
          <a:p>
            <a:pPr lvl="1"/>
            <a:r>
              <a:rPr lang="cs-CZ" dirty="0" smtClean="0"/>
              <a:t>hodnocení dosažených výsledků i splnění cílů</a:t>
            </a:r>
          </a:p>
          <a:p>
            <a:pPr lvl="1"/>
            <a:r>
              <a:rPr lang="cs-CZ" dirty="0" smtClean="0"/>
              <a:t>ukončení</a:t>
            </a:r>
          </a:p>
          <a:p>
            <a:r>
              <a:rPr lang="cs-CZ" dirty="0" smtClean="0"/>
              <a:t>Odlišný obsah má učební den</a:t>
            </a:r>
          </a:p>
          <a:p>
            <a:pPr lvl="1"/>
            <a:r>
              <a:rPr lang="cs-CZ" dirty="0" smtClean="0"/>
              <a:t>na provozních pracovištích</a:t>
            </a:r>
          </a:p>
          <a:p>
            <a:pPr lvl="1"/>
            <a:r>
              <a:rPr lang="cs-CZ" dirty="0" smtClean="0"/>
              <a:t>při výkonu kontrolních prací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Dávky učiva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dávky učiva = obsahově uzavřené didaktické celky učiva</a:t>
            </a:r>
          </a:p>
          <a:p>
            <a:r>
              <a:rPr lang="cs-CZ" dirty="0" smtClean="0"/>
              <a:t>velikost dávky učiva závisí na tom, aby žáci učivo pochopili a osvojily si ho</a:t>
            </a:r>
          </a:p>
          <a:p>
            <a:r>
              <a:rPr lang="cs-CZ" dirty="0" smtClean="0"/>
              <a:t>1 dávka učiva = obsah 1 učebního dne</a:t>
            </a:r>
          </a:p>
          <a:p>
            <a:pPr lvl="1"/>
            <a:r>
              <a:rPr lang="cs-CZ" dirty="0" smtClean="0"/>
              <a:t>realizuje se v ní 1. a 2. fáze učení</a:t>
            </a:r>
          </a:p>
          <a:p>
            <a:pPr lvl="1"/>
            <a:r>
              <a:rPr lang="cs-CZ" dirty="0" smtClean="0"/>
              <a:t>složitější, rozsáhlejší tematické celky -&gt; dávka učiva = více učebních dní</a:t>
            </a:r>
          </a:p>
          <a:p>
            <a:r>
              <a:rPr lang="cs-CZ" dirty="0" smtClean="0"/>
              <a:t>efektivní výuka v OV =</a:t>
            </a:r>
          </a:p>
          <a:p>
            <a:pPr lvl="1"/>
            <a:r>
              <a:rPr lang="cs-CZ" dirty="0" smtClean="0"/>
              <a:t>osvojení 1 dávky učiva bez přerušení</a:t>
            </a:r>
          </a:p>
          <a:p>
            <a:pPr lvl="1"/>
            <a:r>
              <a:rPr lang="cs-CZ" dirty="0" smtClean="0"/>
              <a:t>pochopení pracovních činností -&gt; napodobení -&gt; osvojování</a:t>
            </a:r>
          </a:p>
          <a:p>
            <a:r>
              <a:rPr lang="cs-CZ" dirty="0" smtClean="0"/>
              <a:t>Dávka učiva se dělí na 3 části: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úvodní – motivace, cíle, úvodní instruktáž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pracovní – osvojování, průběžná instruktáž, dílčí hodnocení, individuální pomoc</a:t>
            </a:r>
          </a:p>
          <a:p>
            <a:pPr marL="585900" lvl="1" indent="-342900">
              <a:buFont typeface="+mj-lt"/>
              <a:buAutoNum type="arabicPeriod"/>
            </a:pPr>
            <a:r>
              <a:rPr lang="cs-CZ" dirty="0" smtClean="0"/>
              <a:t>závěrečná – </a:t>
            </a:r>
            <a:r>
              <a:rPr lang="cs-CZ" dirty="0" err="1" smtClean="0"/>
              <a:t>závěrečná</a:t>
            </a:r>
            <a:r>
              <a:rPr lang="cs-CZ" dirty="0" smtClean="0"/>
              <a:t> instruktáž, hodnocení výsledků, klasifikace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osvědčená forma organizace OV</a:t>
            </a:r>
          </a:p>
          <a:p>
            <a:r>
              <a:rPr lang="cs-CZ" dirty="0" smtClean="0"/>
              <a:t>vhodné pro systematické získávání základních vědomostí a dovedností</a:t>
            </a:r>
          </a:p>
          <a:p>
            <a:pPr lvl="1"/>
            <a:r>
              <a:rPr lang="cs-CZ" dirty="0" smtClean="0"/>
              <a:t>jejich osvojení vyžaduje delší cvičení na zvolených pracovních činnostech</a:t>
            </a:r>
          </a:p>
          <a:p>
            <a:r>
              <a:rPr lang="cs-CZ" dirty="0" smtClean="0"/>
              <a:t>pracovní činnosti jsou tak dlouho procvičovány, aby mohly být využity při řešení pracovních úkolů a byl umožněn přechod žáků na provozní pracoviště</a:t>
            </a:r>
          </a:p>
          <a:p>
            <a:r>
              <a:rPr lang="cs-CZ" dirty="0" smtClean="0"/>
              <a:t>výuku v dílnách je účelné kombinovat s výukou v laboratořích, cvičných a provozních pracovištích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učebního dne v závislosti na realizaci osvojování dávky učiva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schéma učebního dne</a:t>
            </a:r>
          </a:p>
          <a:p>
            <a:pPr lvl="1">
              <a:buNone/>
            </a:pPr>
            <a:r>
              <a:rPr lang="cs-CZ" dirty="0" smtClean="0"/>
              <a:t>Úvodní č.	Pracovní č.			Závěrečná č.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1 Dávka učiva rozdělena do více učebních dnů</a:t>
            </a:r>
          </a:p>
          <a:p>
            <a:pPr>
              <a:buNone/>
            </a:pPr>
            <a:r>
              <a:rPr lang="cs-CZ" dirty="0" smtClean="0"/>
              <a:t>Úvodní den</a:t>
            </a:r>
          </a:p>
          <a:p>
            <a:pPr lvl="1">
              <a:buNone/>
            </a:pPr>
            <a:r>
              <a:rPr lang="cs-CZ" dirty="0" smtClean="0"/>
              <a:t>Úvodní č.	Pracovní č.			Ukončení</a:t>
            </a:r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Průběžný den</a:t>
            </a:r>
          </a:p>
          <a:p>
            <a:pPr lvl="1">
              <a:buNone/>
            </a:pPr>
            <a:r>
              <a:rPr lang="cs-CZ" dirty="0" smtClean="0"/>
              <a:t>Zahájení	Pracovní č.			Ukončení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dirty="0" smtClean="0"/>
              <a:t>Závěrečný den</a:t>
            </a:r>
          </a:p>
          <a:p>
            <a:pPr lvl="1">
              <a:buNone/>
            </a:pPr>
            <a:r>
              <a:rPr lang="cs-CZ" dirty="0" smtClean="0"/>
              <a:t>Zahájení	Pracovní č.			Závěrečná č.</a:t>
            </a:r>
          </a:p>
          <a:p>
            <a:pPr lvl="1"/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96066" y="2315585"/>
            <a:ext cx="6228678" cy="83370"/>
            <a:chOff x="796066" y="2315585"/>
            <a:chExt cx="6228678" cy="83370"/>
          </a:xfrm>
        </p:grpSpPr>
        <p:sp>
          <p:nvSpPr>
            <p:cNvPr id="6" name="Obousměrná vodorovná šipka 5"/>
            <p:cNvSpPr/>
            <p:nvPr/>
          </p:nvSpPr>
          <p:spPr bwMode="auto">
            <a:xfrm>
              <a:off x="796066" y="2315585"/>
              <a:ext cx="747656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Obousměrná vodorovná šipka 6"/>
            <p:cNvSpPr/>
            <p:nvPr/>
          </p:nvSpPr>
          <p:spPr bwMode="auto">
            <a:xfrm>
              <a:off x="1990165" y="2334409"/>
              <a:ext cx="3646842" cy="6454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Obousměrná vodorovná šipka 7"/>
            <p:cNvSpPr/>
            <p:nvPr/>
          </p:nvSpPr>
          <p:spPr bwMode="auto">
            <a:xfrm>
              <a:off x="6029661" y="2345167"/>
              <a:ext cx="995083" cy="45719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3" name="Obousměrná vodorovná šipka 22"/>
          <p:cNvSpPr/>
          <p:nvPr/>
        </p:nvSpPr>
        <p:spPr bwMode="auto">
          <a:xfrm>
            <a:off x="785308" y="3474720"/>
            <a:ext cx="790687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Obousměrná vodorovná šipka 23"/>
          <p:cNvSpPr/>
          <p:nvPr/>
        </p:nvSpPr>
        <p:spPr bwMode="auto">
          <a:xfrm>
            <a:off x="2027816" y="3496235"/>
            <a:ext cx="4141695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Obousměrná vodorovná šipka 24"/>
          <p:cNvSpPr/>
          <p:nvPr/>
        </p:nvSpPr>
        <p:spPr bwMode="auto">
          <a:xfrm>
            <a:off x="6298602" y="3517751"/>
            <a:ext cx="48409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Obousměrná vodorovná šipka 25"/>
          <p:cNvSpPr/>
          <p:nvPr/>
        </p:nvSpPr>
        <p:spPr bwMode="auto">
          <a:xfrm>
            <a:off x="785308" y="4362226"/>
            <a:ext cx="441064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bousměrná vodorovná šipka 27"/>
          <p:cNvSpPr/>
          <p:nvPr/>
        </p:nvSpPr>
        <p:spPr bwMode="auto">
          <a:xfrm>
            <a:off x="1662056" y="4356847"/>
            <a:ext cx="4512833" cy="537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bousměrná vodorovná šipka 28"/>
          <p:cNvSpPr/>
          <p:nvPr/>
        </p:nvSpPr>
        <p:spPr bwMode="auto">
          <a:xfrm>
            <a:off x="6347012" y="4367605"/>
            <a:ext cx="45720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bousměrná vodorovná šipka 29"/>
          <p:cNvSpPr/>
          <p:nvPr/>
        </p:nvSpPr>
        <p:spPr bwMode="auto">
          <a:xfrm>
            <a:off x="828339" y="5397650"/>
            <a:ext cx="371139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Obousměrná vodorovná šipka 30"/>
          <p:cNvSpPr/>
          <p:nvPr/>
        </p:nvSpPr>
        <p:spPr bwMode="auto">
          <a:xfrm>
            <a:off x="1672814" y="5427233"/>
            <a:ext cx="3313355" cy="6454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bousměrná vodorovná šipka 31"/>
          <p:cNvSpPr/>
          <p:nvPr/>
        </p:nvSpPr>
        <p:spPr bwMode="auto">
          <a:xfrm>
            <a:off x="5249732" y="5424545"/>
            <a:ext cx="1645920" cy="4571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učebních dnů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cílů:</a:t>
            </a:r>
          </a:p>
          <a:p>
            <a:pPr lvl="1"/>
            <a:r>
              <a:rPr lang="cs-CZ" dirty="0" smtClean="0"/>
              <a:t>k osvojení si dovedností</a:t>
            </a:r>
          </a:p>
          <a:p>
            <a:pPr lvl="1"/>
            <a:r>
              <a:rPr lang="cs-CZ" dirty="0" smtClean="0"/>
              <a:t>k prohloubení osvojovaných dovedností</a:t>
            </a:r>
          </a:p>
          <a:p>
            <a:pPr lvl="1"/>
            <a:r>
              <a:rPr lang="cs-CZ" dirty="0" smtClean="0"/>
              <a:t>k upevnění osvojovaných dovedností</a:t>
            </a:r>
          </a:p>
          <a:p>
            <a:r>
              <a:rPr lang="cs-CZ" dirty="0" smtClean="0"/>
              <a:t>běžný učební den</a:t>
            </a:r>
          </a:p>
          <a:p>
            <a:r>
              <a:rPr lang="cs-CZ" dirty="0" smtClean="0"/>
              <a:t>učební den souborné práce</a:t>
            </a:r>
          </a:p>
          <a:p>
            <a:pPr lvl="1"/>
            <a:r>
              <a:rPr lang="cs-CZ" dirty="0" smtClean="0"/>
              <a:t>cíl = upevnění a prohloubení již osvojených dovedností na produktivních pracích</a:t>
            </a:r>
          </a:p>
          <a:p>
            <a:pPr lvl="1"/>
            <a:r>
              <a:rPr lang="cs-CZ" dirty="0" smtClean="0"/>
              <a:t>krátká úvodní a závěrečná část</a:t>
            </a:r>
          </a:p>
          <a:p>
            <a:pPr lvl="1"/>
            <a:r>
              <a:rPr lang="cs-CZ" dirty="0" smtClean="0"/>
              <a:t>cíl: kontrola a hodnocení úrovně osvojených dovedností v OV</a:t>
            </a:r>
          </a:p>
          <a:p>
            <a:pPr lvl="1"/>
            <a:r>
              <a:rPr lang="cs-CZ" dirty="0" smtClean="0"/>
              <a:t>3. fáze učení – upevňování a prohlubování učiva</a:t>
            </a:r>
          </a:p>
          <a:p>
            <a:r>
              <a:rPr lang="cs-CZ" dirty="0" smtClean="0"/>
              <a:t>kontrolní učebních den</a:t>
            </a:r>
          </a:p>
          <a:p>
            <a:pPr lvl="1"/>
            <a:r>
              <a:rPr lang="cs-CZ" dirty="0" smtClean="0"/>
              <a:t>cíl = kontrola učebních výsledků a hodnocení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organizačních forem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7812"/>
            <a:ext cx="8064900" cy="4514188"/>
          </a:xfrm>
        </p:spPr>
        <p:txBody>
          <a:bodyPr/>
          <a:lstStyle/>
          <a:p>
            <a:r>
              <a:rPr lang="cs-CZ" dirty="0" smtClean="0"/>
              <a:t>volba závisí na: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obsahu tematického celku – didaktických funkcích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reálných možnostech SOŠ a provozních pracovišť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učebním období – jeho didaktických cílech, řazení učiva</a:t>
            </a:r>
          </a:p>
          <a:p>
            <a:pPr marL="511200" indent="-457200">
              <a:buFont typeface="+mj-lt"/>
              <a:buAutoNum type="arabicPeriod"/>
            </a:pPr>
            <a:endParaRPr lang="cs-CZ" dirty="0" smtClean="0"/>
          </a:p>
          <a:p>
            <a:pPr marL="511200" indent="-457200">
              <a:buNone/>
            </a:pPr>
            <a:r>
              <a:rPr lang="cs-CZ" dirty="0" smtClean="0"/>
              <a:t>Příklad organizačních forem v </a:t>
            </a:r>
            <a:r>
              <a:rPr lang="cs-CZ" smtClean="0"/>
              <a:t>učebních obdobích</a:t>
            </a:r>
            <a:endParaRPr lang="cs-CZ" dirty="0" smtClean="0"/>
          </a:p>
          <a:p>
            <a:pPr marL="511200" indent="-457200"/>
            <a:r>
              <a:rPr lang="cs-CZ" dirty="0" smtClean="0"/>
              <a:t>1. ročník, úvodní část</a:t>
            </a:r>
          </a:p>
          <a:p>
            <a:pPr marL="700200" lvl="1" indent="-457200"/>
            <a:r>
              <a:rPr lang="cs-CZ" dirty="0" smtClean="0"/>
              <a:t>skupinová výuka v dílnách, laboratořích, cvičných pracovištích</a:t>
            </a:r>
          </a:p>
          <a:p>
            <a:pPr marL="700200" lvl="1" indent="-457200"/>
            <a:r>
              <a:rPr lang="cs-CZ" dirty="0" smtClean="0"/>
              <a:t>cvičné práce vyučované frontálně</a:t>
            </a:r>
          </a:p>
          <a:p>
            <a:pPr marL="511200" indent="-457200"/>
            <a:r>
              <a:rPr lang="cs-CZ" dirty="0" smtClean="0"/>
              <a:t>2. ročník (konec 1. ročníku)</a:t>
            </a:r>
          </a:p>
          <a:p>
            <a:pPr marL="700200" lvl="1" indent="-457200"/>
            <a:r>
              <a:rPr lang="cs-CZ" dirty="0" smtClean="0"/>
              <a:t>největší volnost ve výběru </a:t>
            </a:r>
            <a:r>
              <a:rPr lang="cs-CZ" dirty="0" err="1" smtClean="0"/>
              <a:t>org</a:t>
            </a:r>
            <a:r>
              <a:rPr lang="cs-CZ" dirty="0" smtClean="0"/>
              <a:t>. forem</a:t>
            </a:r>
          </a:p>
          <a:p>
            <a:pPr marL="700200" lvl="1" indent="-457200"/>
            <a:r>
              <a:rPr lang="cs-CZ" dirty="0" smtClean="0"/>
              <a:t>obecně: skupinová výuka v dílnách na produktivních pracích + individuální/kombinovaná výuka na provozních pracovištích alespoň na kratší dobu (po probrání několika témat, k procvičení a upevnění dovedností)</a:t>
            </a:r>
          </a:p>
          <a:p>
            <a:pPr marL="511200" indent="-457200"/>
            <a:r>
              <a:rPr lang="cs-CZ" dirty="0" smtClean="0"/>
              <a:t>3. ročník (poslední ročník)</a:t>
            </a:r>
          </a:p>
          <a:p>
            <a:pPr marL="700200" lvl="1" indent="-457200"/>
            <a:r>
              <a:rPr lang="cs-CZ" dirty="0" smtClean="0"/>
              <a:t>provozní pracoviště, individuální výuka, produktivní práce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Dílny z pohledu splnění didaktických požadavků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Dílny poskytují vhodné podmínky pro: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dodržování správného pracovního postupu v souladu s osnovami</a:t>
            </a:r>
          </a:p>
          <a:p>
            <a:r>
              <a:rPr lang="cs-CZ" dirty="0" smtClean="0"/>
              <a:t>systematické používání vhodných vyučovacích metod OV</a:t>
            </a:r>
          </a:p>
          <a:p>
            <a:r>
              <a:rPr lang="cs-CZ" dirty="0" smtClean="0"/>
              <a:t>práce učitele se skupinou žáků a individuální přístup</a:t>
            </a:r>
          </a:p>
          <a:p>
            <a:r>
              <a:rPr lang="cs-CZ" dirty="0" smtClean="0"/>
              <a:t>osvojování základních psychomotorických dovedností a schopností pro kvalifikovaný výkon prací</a:t>
            </a:r>
          </a:p>
          <a:p>
            <a:r>
              <a:rPr lang="cs-CZ" dirty="0" smtClean="0"/>
              <a:t>osvojování vědomostí, dovedností a návyků za dodržování BOZP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dílny Odborného výcviku</a:t>
            </a:r>
            <a:br>
              <a:rPr lang="cs-CZ" dirty="0" smtClean="0"/>
            </a:br>
            <a:r>
              <a:rPr lang="cs-CZ" dirty="0" smtClean="0"/>
              <a:t>SOŠ Čelákovice s.r.o.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 descr="Dílna strojního obrábě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585" y="1563183"/>
            <a:ext cx="2100813" cy="1402293"/>
          </a:xfrm>
        </p:spPr>
      </p:pic>
      <p:pic>
        <p:nvPicPr>
          <p:cNvPr id="7" name="Obrázek 6" descr="Truhlá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177" y="1258644"/>
            <a:ext cx="2888428" cy="1928026"/>
          </a:xfrm>
          <a:prstGeom prst="rect">
            <a:avLst/>
          </a:prstGeom>
        </p:spPr>
      </p:pic>
      <p:pic>
        <p:nvPicPr>
          <p:cNvPr id="8" name="Obrázek 7" descr="Nástrojářská frézka s indikac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534" y="3189643"/>
            <a:ext cx="2368093" cy="1580702"/>
          </a:xfrm>
          <a:prstGeom prst="rect">
            <a:avLst/>
          </a:prstGeom>
        </p:spPr>
      </p:pic>
      <p:pic>
        <p:nvPicPr>
          <p:cNvPr id="9" name="Obrázek 8" descr="Práce na CNC soustru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72231"/>
            <a:ext cx="2105612" cy="1402864"/>
          </a:xfrm>
          <a:prstGeom prst="rect">
            <a:avLst/>
          </a:prstGeom>
        </p:spPr>
      </p:pic>
      <p:pic>
        <p:nvPicPr>
          <p:cNvPr id="10" name="Obrázek 9" descr="Pracoviště s 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2614" y="4410634"/>
            <a:ext cx="3101386" cy="2070175"/>
          </a:xfrm>
          <a:prstGeom prst="rect">
            <a:avLst/>
          </a:prstGeom>
        </p:spPr>
      </p:pic>
      <p:pic>
        <p:nvPicPr>
          <p:cNvPr id="11" name="Obrázek 10" descr="Soustruhy MN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802" y="4727986"/>
            <a:ext cx="2653719" cy="1774674"/>
          </a:xfrm>
          <a:prstGeom prst="rect">
            <a:avLst/>
          </a:prstGeom>
        </p:spPr>
      </p:pic>
      <p:pic>
        <p:nvPicPr>
          <p:cNvPr id="12" name="Obrázek 11" descr="Výrobní ha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4160" y="2006302"/>
            <a:ext cx="3899143" cy="260267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792070" y="4077149"/>
            <a:ext cx="2355925" cy="52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Výrobní hala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28339" y="2624866"/>
            <a:ext cx="200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smtClean="0">
                <a:latin typeface="+mn-lt"/>
              </a:rPr>
              <a:t>Dílna strojního obrábění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72353" y="4346089"/>
            <a:ext cx="224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 smtClean="0">
                <a:latin typeface="+mn-lt"/>
              </a:rPr>
              <a:t>Nástrojářská</a:t>
            </a:r>
            <a:r>
              <a:rPr lang="cs-CZ" sz="1800" dirty="0" smtClean="0">
                <a:latin typeface="+mn-lt"/>
              </a:rPr>
              <a:t> frézka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2956" y="6035039"/>
            <a:ext cx="198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CNC soustruh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313355" y="6072692"/>
            <a:ext cx="22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smtClean="0">
                <a:latin typeface="+mn-lt"/>
              </a:rPr>
              <a:t>Soustruh MN80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089289" y="4684955"/>
            <a:ext cx="18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smtClean="0">
                <a:latin typeface="+mn-lt"/>
              </a:rPr>
              <a:t>Pracoviště s PC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34056" y="1420009"/>
            <a:ext cx="250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 smtClean="0">
                <a:latin typeface="+mn-lt"/>
              </a:rPr>
              <a:t>Truhlárna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krylové neh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39" y="2511910"/>
            <a:ext cx="4473985" cy="3355489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Akrylová </a:t>
            </a:r>
            <a:r>
              <a:rPr lang="cs-CZ" dirty="0" err="1" smtClean="0"/>
              <a:t>modeláž</a:t>
            </a:r>
            <a:r>
              <a:rPr lang="cs-CZ" dirty="0" smtClean="0"/>
              <a:t> nehtů</a:t>
            </a:r>
            <a:endParaRPr lang="cs-CZ" dirty="0"/>
          </a:p>
        </p:txBody>
      </p:sp>
      <p:pic>
        <p:nvPicPr>
          <p:cNvPr id="6" name="Zástupný symbol pro obsah 5" descr="Akrylátové barvení nehtů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6403" y="1288862"/>
            <a:ext cx="3782261" cy="28366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306593"/>
            <a:ext cx="8064900" cy="864983"/>
          </a:xfrm>
        </p:spPr>
        <p:txBody>
          <a:bodyPr/>
          <a:lstStyle/>
          <a:p>
            <a:r>
              <a:rPr lang="cs-CZ" b="0" dirty="0" smtClean="0"/>
              <a:t>Pracoviště dílen odborného výcviku oboru opravář zemědělských strojů – opravárenská dílna, </a:t>
            </a:r>
            <a:r>
              <a:rPr lang="cs-CZ" b="0" dirty="0" err="1" smtClean="0"/>
              <a:t>Horšov</a:t>
            </a:r>
            <a:r>
              <a:rPr lang="cs-CZ" b="0" dirty="0" smtClean="0"/>
              <a:t> 1, Horšovský Týn</a:t>
            </a:r>
            <a:endParaRPr lang="cs-CZ" dirty="0"/>
          </a:p>
        </p:txBody>
      </p:sp>
      <p:pic>
        <p:nvPicPr>
          <p:cNvPr id="6" name="Zástupný symbol pro obsah 5" descr="13082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886" y="1683571"/>
            <a:ext cx="3301452" cy="2476089"/>
          </a:xfrm>
        </p:spPr>
      </p:pic>
      <p:pic>
        <p:nvPicPr>
          <p:cNvPr id="7" name="Obrázek 6" descr="130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91144" y="1604703"/>
            <a:ext cx="3844065" cy="2883049"/>
          </a:xfrm>
          <a:prstGeom prst="rect">
            <a:avLst/>
          </a:prstGeom>
        </p:spPr>
      </p:pic>
      <p:pic>
        <p:nvPicPr>
          <p:cNvPr id="8" name="Obrázek 7" descr="130826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184" y="4292301"/>
            <a:ext cx="3241635" cy="2431226"/>
          </a:xfrm>
          <a:prstGeom prst="rect">
            <a:avLst/>
          </a:prstGeom>
        </p:spPr>
      </p:pic>
      <p:pic>
        <p:nvPicPr>
          <p:cNvPr id="9" name="Obrázek 8" descr="130826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7374" y="3809104"/>
            <a:ext cx="2286672" cy="3048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práce v adekvátně vybavených dílnách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 studenty</a:t>
            </a:r>
          </a:p>
          <a:p>
            <a:pPr lvl="1"/>
            <a:r>
              <a:rPr lang="cs-CZ" dirty="0" smtClean="0"/>
              <a:t>snazší a samostatnější praktická výuka,</a:t>
            </a:r>
          </a:p>
          <a:p>
            <a:pPr lvl="1"/>
            <a:r>
              <a:rPr lang="cs-CZ" dirty="0" smtClean="0"/>
              <a:t>vyšší bezpečnost práce – modernější zařízení,</a:t>
            </a:r>
          </a:p>
          <a:p>
            <a:pPr lvl="1"/>
            <a:r>
              <a:rPr lang="cs-CZ" dirty="0" smtClean="0"/>
              <a:t>díky praktickým dovednostem vyšší konkurenceschopnost na trhu práce,</a:t>
            </a:r>
          </a:p>
          <a:p>
            <a:pPr lvl="1"/>
            <a:r>
              <a:rPr lang="cs-CZ" dirty="0" smtClean="0"/>
              <a:t>zajištění plnění školního vzdělávacího programu,</a:t>
            </a:r>
          </a:p>
          <a:p>
            <a:pPr lvl="1"/>
            <a:r>
              <a:rPr lang="cs-CZ" dirty="0" smtClean="0"/>
              <a:t>motivace pro stávající i nové žáky.</a:t>
            </a:r>
          </a:p>
          <a:p>
            <a:r>
              <a:rPr lang="cs-CZ" b="1" dirty="0" smtClean="0"/>
              <a:t>Pro vyučující (teorie i odborného výcviku):</a:t>
            </a:r>
          </a:p>
          <a:p>
            <a:pPr lvl="1"/>
            <a:r>
              <a:rPr lang="cs-CZ" dirty="0" smtClean="0"/>
              <a:t>získání praktických zkušeností,</a:t>
            </a:r>
          </a:p>
          <a:p>
            <a:pPr lvl="1"/>
            <a:r>
              <a:rPr lang="cs-CZ" dirty="0" smtClean="0"/>
              <a:t>získání konkurenční výhody na trhu práce,</a:t>
            </a:r>
          </a:p>
          <a:p>
            <a:pPr lvl="1"/>
            <a:r>
              <a:rPr lang="cs-CZ" dirty="0" smtClean="0"/>
              <a:t>zvýšení odborné kvalifikace.</a:t>
            </a:r>
          </a:p>
          <a:p>
            <a:r>
              <a:rPr lang="cs-CZ" b="1" dirty="0" smtClean="0"/>
              <a:t>Pro kraj/</a:t>
            </a:r>
            <a:r>
              <a:rPr lang="cs-CZ" b="1" dirty="0" err="1" smtClean="0"/>
              <a:t>mikroregion</a:t>
            </a:r>
            <a:r>
              <a:rPr lang="cs-CZ" b="1" dirty="0" smtClean="0"/>
              <a:t>/obec:</a:t>
            </a:r>
          </a:p>
          <a:p>
            <a:pPr lvl="1"/>
            <a:r>
              <a:rPr lang="cs-CZ" dirty="0" smtClean="0"/>
              <a:t>zvýšení kvality vzdělávání v kraji,</a:t>
            </a:r>
          </a:p>
          <a:p>
            <a:pPr lvl="1"/>
            <a:r>
              <a:rPr lang="cs-CZ" dirty="0" smtClean="0"/>
              <a:t>optimalizace nabídky vzdělávání v kraji,</a:t>
            </a:r>
          </a:p>
          <a:p>
            <a:pPr lvl="1"/>
            <a:r>
              <a:rPr lang="cs-CZ" dirty="0" smtClean="0"/>
              <a:t>rozvoj odborného vzdělávání v kraji,</a:t>
            </a:r>
          </a:p>
          <a:p>
            <a:pPr lvl="1"/>
            <a:r>
              <a:rPr lang="cs-CZ" dirty="0" smtClean="0"/>
              <a:t>zlepšení spolupráce mezi odbornými školami a potenciálními zaměstnavateli.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se zaměřuje převážně na činnosti rozvíjející poznatky a méně na manuální dovednosti</a:t>
            </a:r>
          </a:p>
          <a:p>
            <a:r>
              <a:rPr lang="cs-CZ" dirty="0" smtClean="0"/>
              <a:t>činnosti žáků se zaměřují na:</a:t>
            </a:r>
          </a:p>
          <a:p>
            <a:pPr lvl="1"/>
            <a:r>
              <a:rPr lang="cs-CZ" dirty="0" smtClean="0"/>
              <a:t>analýzu</a:t>
            </a:r>
          </a:p>
          <a:p>
            <a:pPr lvl="1"/>
            <a:r>
              <a:rPr lang="cs-CZ" dirty="0" smtClean="0"/>
              <a:t>zkoumání</a:t>
            </a:r>
          </a:p>
          <a:p>
            <a:pPr lvl="1"/>
            <a:r>
              <a:rPr lang="cs-CZ" dirty="0" smtClean="0"/>
              <a:t>experimentování</a:t>
            </a:r>
          </a:p>
          <a:p>
            <a:r>
              <a:rPr lang="cs-CZ" dirty="0" smtClean="0"/>
              <a:t>nevyužívá se ve všech oborech (obchod a služby ojediněle, …)</a:t>
            </a:r>
          </a:p>
          <a:p>
            <a:r>
              <a:rPr lang="cs-CZ" dirty="0" smtClean="0"/>
              <a:t>zkoumá se podstata a zákonitosti v provozních podmínkách obtížně pochopitelných:</a:t>
            </a:r>
          </a:p>
          <a:p>
            <a:pPr lvl="1"/>
            <a:r>
              <a:rPr lang="cs-CZ" dirty="0" smtClean="0"/>
              <a:t>fyzikálních procesů</a:t>
            </a:r>
          </a:p>
          <a:p>
            <a:pPr lvl="1"/>
            <a:r>
              <a:rPr lang="cs-CZ" dirty="0" smtClean="0"/>
              <a:t>chemických procesů</a:t>
            </a:r>
          </a:p>
          <a:p>
            <a:pPr lvl="1"/>
            <a:r>
              <a:rPr lang="cs-CZ" dirty="0" smtClean="0"/>
              <a:t>pracovních procesů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175</TotalTime>
  <Words>1644</Words>
  <Application>Microsoft Office PowerPoint</Application>
  <PresentationFormat>Předvádění na obrazovce (4:3)</PresentationFormat>
  <Paragraphs>340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muni-ped-prezentace-4-3-cz</vt:lpstr>
      <vt:lpstr>Organizační formy v OV</vt:lpstr>
      <vt:lpstr>Definice organizačních forem OV</vt:lpstr>
      <vt:lpstr>Dílny</vt:lpstr>
      <vt:lpstr>Dílny z pohledu splnění didaktických požadavků</vt:lpstr>
      <vt:lpstr>Nové dílny Odborného výcviku SOŠ Čelákovice s.r.o.  </vt:lpstr>
      <vt:lpstr>Akrylová modeláž nehtů</vt:lpstr>
      <vt:lpstr>Pracoviště dílen odborného výcviku oboru opravář zemědělských strojů – opravárenská dílna, Horšov 1, Horšovský Týn</vt:lpstr>
      <vt:lpstr>Přínosy práce v adekvátně vybavených dílnách</vt:lpstr>
      <vt:lpstr>Laboratoře</vt:lpstr>
      <vt:lpstr>Laboratoř analytické chemie a mikrobiologie VOŠ potravinářská a SPŠ mlékárenská Kroměříž</vt:lpstr>
      <vt:lpstr>Laboratoře v oboru zdravotní asistent</vt:lpstr>
      <vt:lpstr>SOŠ veterinární Hradec Králové</vt:lpstr>
      <vt:lpstr>Cvičná pracoviště</vt:lpstr>
      <vt:lpstr>Cvičná pracoviště</vt:lpstr>
      <vt:lpstr>Didaktická specifika cvičných pracovišť</vt:lpstr>
      <vt:lpstr>Ukázky cvičných pracovišť</vt:lpstr>
      <vt:lpstr>Provozní pracoviště</vt:lpstr>
      <vt:lpstr>Provozní pracoviště</vt:lpstr>
      <vt:lpstr>Přínosy praxí na provozních pracovištích</vt:lpstr>
      <vt:lpstr>Výběr vhodných provozních pracovišť</vt:lpstr>
      <vt:lpstr>Video prezentace školy 2020 SOŠ a SOU Vyškov</vt:lpstr>
      <vt:lpstr>Způsob výuky</vt:lpstr>
      <vt:lpstr>Individuální výuka v OV</vt:lpstr>
      <vt:lpstr>Skupinová výuka v OV</vt:lpstr>
      <vt:lpstr>Kombinovaná výuka</vt:lpstr>
      <vt:lpstr>Učební den v OV</vt:lpstr>
      <vt:lpstr>Rozvržení učebního dne v OV</vt:lpstr>
      <vt:lpstr>Obsah jednotlivých částí učebního dne</vt:lpstr>
      <vt:lpstr>Dávky učiva v OV</vt:lpstr>
      <vt:lpstr>Struktura učebního dne v závislosti na realizaci osvojování dávky učiva</vt:lpstr>
      <vt:lpstr>Typy učebních dnů</vt:lpstr>
      <vt:lpstr>Stanovení organizačních forem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21</cp:revision>
  <dcterms:created xsi:type="dcterms:W3CDTF">2022-09-15T19:30:46Z</dcterms:created>
  <dcterms:modified xsi:type="dcterms:W3CDTF">2023-04-14T08:52:21Z</dcterms:modified>
</cp:coreProperties>
</file>