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29" r:id="rId36"/>
    <p:sldId id="330" r:id="rId37"/>
    <p:sldId id="331" r:id="rId38"/>
    <p:sldId id="333" r:id="rId39"/>
    <p:sldId id="334" r:id="rId40"/>
    <p:sldId id="290" r:id="rId41"/>
    <p:sldId id="291" r:id="rId42"/>
    <p:sldId id="332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27" r:id="rId56"/>
    <p:sldId id="328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26" r:id="rId68"/>
    <p:sldId id="314" r:id="rId69"/>
    <p:sldId id="316" r:id="rId70"/>
    <p:sldId id="317" r:id="rId71"/>
    <p:sldId id="319" r:id="rId72"/>
    <p:sldId id="321" r:id="rId73"/>
    <p:sldId id="322" r:id="rId74"/>
    <p:sldId id="323" r:id="rId7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2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A5B5-BA61-4248-BC74-80B0A8C1432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41304-58FE-41AA-AAB2-1F4D322C05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41304-58FE-41AA-AAB2-1F4D322C059C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0C56-2AF4-4220-9231-210254C67F8E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D896-3F9F-4FF3-958D-8B27FEEE35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124997157-etiketa/204522161300014-etiketa-zasedaci-poradek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Základy společenského chování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Vztah k nadřazeným – základní pravidla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Kráčí nám po pravici</a:t>
            </a:r>
          </a:p>
          <a:p>
            <a:r>
              <a:rPr lang="cs-CZ" dirty="0" smtClean="0"/>
              <a:t>Do cizích prostor vcházíme před nimi</a:t>
            </a:r>
          </a:p>
          <a:p>
            <a:r>
              <a:rPr lang="cs-CZ" dirty="0" smtClean="0"/>
              <a:t>Do známých prostor dáváme přednost</a:t>
            </a:r>
          </a:p>
          <a:p>
            <a:r>
              <a:rPr lang="cs-CZ" dirty="0" smtClean="0"/>
              <a:t>Nejlepší místa u stolu</a:t>
            </a:r>
          </a:p>
          <a:p>
            <a:r>
              <a:rPr lang="cs-CZ" dirty="0" smtClean="0"/>
              <a:t>Představujeme je jako </a:t>
            </a:r>
            <a:r>
              <a:rPr lang="cs-CZ" smtClean="0"/>
              <a:t>první ….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Představování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Muž se představí ženě</a:t>
            </a:r>
          </a:p>
          <a:p>
            <a:r>
              <a:rPr lang="cs-CZ" dirty="0" smtClean="0"/>
              <a:t>Žena podává ruku jako první</a:t>
            </a:r>
          </a:p>
          <a:p>
            <a:r>
              <a:rPr lang="cs-CZ" dirty="0" smtClean="0"/>
              <a:t>Jméno a příjmení</a:t>
            </a:r>
          </a:p>
          <a:p>
            <a:r>
              <a:rPr lang="cs-CZ" dirty="0" smtClean="0"/>
              <a:t>Třetí osoba představuje s tituly</a:t>
            </a:r>
          </a:p>
          <a:p>
            <a:r>
              <a:rPr lang="cs-CZ" dirty="0" smtClean="0"/>
              <a:t>Pan, paní vs. titul</a:t>
            </a:r>
          </a:p>
          <a:p>
            <a:r>
              <a:rPr lang="cs-CZ" dirty="0" smtClean="0"/>
              <a:t>Ve stoje</a:t>
            </a:r>
          </a:p>
          <a:p>
            <a:r>
              <a:rPr lang="cs-CZ" dirty="0" smtClean="0"/>
              <a:t>Muži zapnou sako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Čtyři a více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Pořadí významnosti určuje významnější z páru</a:t>
            </a:r>
          </a:p>
          <a:p>
            <a:r>
              <a:rPr lang="cs-CZ" dirty="0" smtClean="0"/>
              <a:t>Role hostitele</a:t>
            </a:r>
          </a:p>
          <a:p>
            <a:r>
              <a:rPr lang="cs-CZ" dirty="0" smtClean="0"/>
              <a:t>VIP</a:t>
            </a:r>
          </a:p>
          <a:p>
            <a:r>
              <a:rPr lang="cs-CZ" dirty="0" smtClean="0"/>
              <a:t>Kdy je vhodné představit svůj doprovod</a:t>
            </a:r>
          </a:p>
          <a:p>
            <a:r>
              <a:rPr lang="cs-CZ" dirty="0" smtClean="0"/>
              <a:t>Pozor na jména</a:t>
            </a:r>
          </a:p>
          <a:p>
            <a:r>
              <a:rPr lang="cs-CZ" dirty="0" smtClean="0"/>
              <a:t>První dojem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Zdravíme (se)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Známé</a:t>
            </a:r>
          </a:p>
          <a:p>
            <a:r>
              <a:rPr lang="cs-CZ" dirty="0" smtClean="0"/>
              <a:t>Neznámé podle prostředí</a:t>
            </a:r>
          </a:p>
          <a:p>
            <a:r>
              <a:rPr lang="cs-CZ" dirty="0" smtClean="0"/>
              <a:t>Méně významný významnějšího</a:t>
            </a:r>
          </a:p>
          <a:p>
            <a:r>
              <a:rPr lang="cs-CZ" dirty="0" smtClean="0"/>
              <a:t>Ten, kdo přichází ke skupině</a:t>
            </a:r>
          </a:p>
          <a:p>
            <a:r>
              <a:rPr lang="cs-CZ" dirty="0" smtClean="0"/>
              <a:t>Na pracovišti podřízený nadřízeného</a:t>
            </a:r>
          </a:p>
          <a:p>
            <a:r>
              <a:rPr lang="cs-CZ" dirty="0" smtClean="0"/>
              <a:t>Ve stoje</a:t>
            </a:r>
          </a:p>
          <a:p>
            <a:r>
              <a:rPr lang="cs-CZ" dirty="0" smtClean="0"/>
              <a:t>V sedě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Podávání ruky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 stoje</a:t>
            </a:r>
          </a:p>
          <a:p>
            <a:r>
              <a:rPr lang="cs-CZ" dirty="0" smtClean="0"/>
              <a:t>V sedě</a:t>
            </a:r>
          </a:p>
          <a:p>
            <a:r>
              <a:rPr lang="cs-CZ" dirty="0" smtClean="0"/>
              <a:t>Nikdy přes překážku nebo do kříže</a:t>
            </a:r>
          </a:p>
          <a:p>
            <a:r>
              <a:rPr lang="cs-CZ" dirty="0" smtClean="0"/>
              <a:t>Pevný stisk</a:t>
            </a:r>
          </a:p>
          <a:p>
            <a:r>
              <a:rPr lang="cs-CZ" dirty="0" smtClean="0"/>
              <a:t>Rukavice</a:t>
            </a:r>
          </a:p>
          <a:p>
            <a:r>
              <a:rPr lang="cs-CZ" dirty="0" smtClean="0"/>
              <a:t>Společenské rébusy – setkání různých párů</a:t>
            </a:r>
          </a:p>
          <a:p>
            <a:r>
              <a:rPr lang="cs-CZ" dirty="0" smtClean="0"/>
              <a:t>Muž jako doprovod</a:t>
            </a:r>
          </a:p>
          <a:p>
            <a:r>
              <a:rPr lang="cs-CZ" dirty="0" smtClean="0"/>
              <a:t>Kdy ruku nepodáváme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Líbání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Ruky</a:t>
            </a:r>
          </a:p>
          <a:p>
            <a:r>
              <a:rPr lang="cs-CZ" dirty="0" smtClean="0"/>
              <a:t>Polibek na přivítanou</a:t>
            </a:r>
          </a:p>
          <a:p>
            <a:r>
              <a:rPr lang="cs-CZ" dirty="0" smtClean="0"/>
              <a:t>Různé zvyky ve světě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Vizitky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Rakousko – Uhersko a tituly</a:t>
            </a:r>
          </a:p>
          <a:p>
            <a:r>
              <a:rPr lang="cs-CZ" dirty="0" smtClean="0"/>
              <a:t>Ostatní svět bez titulů</a:t>
            </a:r>
          </a:p>
          <a:p>
            <a:r>
              <a:rPr lang="cs-CZ" dirty="0" smtClean="0"/>
              <a:t>Mobilní číslo</a:t>
            </a:r>
          </a:p>
          <a:p>
            <a:r>
              <a:rPr lang="cs-CZ" dirty="0" smtClean="0"/>
              <a:t>Osobní vzkazy</a:t>
            </a:r>
          </a:p>
          <a:p>
            <a:r>
              <a:rPr lang="cs-CZ" dirty="0" smtClean="0"/>
              <a:t>Předávání</a:t>
            </a:r>
          </a:p>
          <a:p>
            <a:r>
              <a:rPr lang="cs-CZ" dirty="0" smtClean="0"/>
              <a:t>Mít je po ruce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Oslovování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Pozor na zkomolení jména</a:t>
            </a:r>
          </a:p>
          <a:p>
            <a:r>
              <a:rPr lang="cs-CZ" dirty="0" smtClean="0"/>
              <a:t>Před důležitým setkáním je třeba se jména i tituly naučit vyslovovat!</a:t>
            </a:r>
          </a:p>
          <a:p>
            <a:r>
              <a:rPr lang="cs-CZ" dirty="0" smtClean="0"/>
              <a:t>Křestní jména </a:t>
            </a:r>
          </a:p>
          <a:p>
            <a:r>
              <a:rPr lang="cs-CZ" dirty="0" smtClean="0"/>
              <a:t>Kdy a jak s tituly</a:t>
            </a:r>
          </a:p>
          <a:p>
            <a:r>
              <a:rPr lang="cs-CZ" dirty="0" smtClean="0"/>
              <a:t>5. pádem oslovujeme</a:t>
            </a:r>
          </a:p>
          <a:p>
            <a:r>
              <a:rPr lang="cs-CZ" dirty="0" smtClean="0"/>
              <a:t>Funkce má přednost před titulem</a:t>
            </a:r>
          </a:p>
          <a:p>
            <a:r>
              <a:rPr lang="cs-CZ" dirty="0" smtClean="0"/>
              <a:t>Pán, paní, slečna, excelence</a:t>
            </a:r>
          </a:p>
          <a:p>
            <a:r>
              <a:rPr lang="cs-CZ" dirty="0" smtClean="0"/>
              <a:t>Osobnosti po skončení výkonu funkce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Vykání, tykání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stupně – vykání, </a:t>
            </a:r>
            <a:r>
              <a:rPr lang="cs-CZ" dirty="0" err="1" smtClean="0"/>
              <a:t>vykání</a:t>
            </a:r>
            <a:r>
              <a:rPr lang="cs-CZ" dirty="0" smtClean="0"/>
              <a:t> s křestním jménem, tykání</a:t>
            </a:r>
          </a:p>
          <a:p>
            <a:r>
              <a:rPr lang="cs-CZ" dirty="0" smtClean="0"/>
              <a:t>Navrhuje významnější</a:t>
            </a:r>
          </a:p>
          <a:p>
            <a:r>
              <a:rPr lang="cs-CZ" dirty="0" smtClean="0"/>
              <a:t>Nelze odmítnout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Užitečné drobnosti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Neukazovat prstem na živého člověka</a:t>
            </a:r>
          </a:p>
          <a:p>
            <a:r>
              <a:rPr lang="cs-CZ" dirty="0" smtClean="0"/>
              <a:t>Ruka v kapse – projev neformálnosti, ale vždy jen jedna</a:t>
            </a:r>
          </a:p>
          <a:p>
            <a:r>
              <a:rPr lang="cs-CZ" dirty="0" smtClean="0"/>
              <a:t>Dárky  s vizitkou</a:t>
            </a:r>
          </a:p>
          <a:p>
            <a:r>
              <a:rPr lang="cs-CZ" dirty="0" smtClean="0"/>
              <a:t>Dárky přiměřené! Bez cenovky</a:t>
            </a:r>
          </a:p>
          <a:p>
            <a:r>
              <a:rPr lang="cs-CZ" dirty="0" smtClean="0"/>
              <a:t>Věnování přímo do knihy jen autor</a:t>
            </a:r>
          </a:p>
          <a:p>
            <a:r>
              <a:rPr lang="cs-CZ" dirty="0" smtClean="0"/>
              <a:t>Dárky rozbalujeme ihned</a:t>
            </a:r>
          </a:p>
          <a:p>
            <a:r>
              <a:rPr lang="cs-CZ" dirty="0" smtClean="0"/>
              <a:t>Různé světové zvyklosti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Pravěká společenství</a:t>
            </a:r>
          </a:p>
          <a:p>
            <a:r>
              <a:rPr lang="cs-CZ" dirty="0" smtClean="0"/>
              <a:t>Aristoteles – </a:t>
            </a:r>
            <a:r>
              <a:rPr lang="cs-CZ" dirty="0" err="1" smtClean="0"/>
              <a:t>Zoon</a:t>
            </a:r>
            <a:r>
              <a:rPr lang="cs-CZ" dirty="0" smtClean="0"/>
              <a:t> </a:t>
            </a:r>
            <a:r>
              <a:rPr lang="cs-CZ" dirty="0" err="1" smtClean="0"/>
              <a:t>politikon</a:t>
            </a:r>
            <a:r>
              <a:rPr lang="cs-CZ" dirty="0" smtClean="0"/>
              <a:t> – člověk je tvor společenský</a:t>
            </a:r>
          </a:p>
          <a:p>
            <a:r>
              <a:rPr lang="cs-CZ" dirty="0" smtClean="0"/>
              <a:t>Etiketa se vyvíjí spolu se společností, odráží stupeň jejího rozvoje</a:t>
            </a:r>
          </a:p>
          <a:p>
            <a:r>
              <a:rPr lang="cs-CZ" dirty="0" smtClean="0"/>
              <a:t>Pravidla společenského chování byla vždy tak přísná, jak přísná hierarchie vládla ve společnosti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Květiny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ženu podle věku a příležitosti</a:t>
            </a:r>
          </a:p>
          <a:p>
            <a:r>
              <a:rPr lang="cs-CZ" dirty="0" smtClean="0"/>
              <a:t>Zásilky s vizitkou</a:t>
            </a:r>
          </a:p>
          <a:p>
            <a:r>
              <a:rPr lang="cs-CZ" dirty="0" smtClean="0"/>
              <a:t>Květiny po představení</a:t>
            </a:r>
          </a:p>
          <a:p>
            <a:r>
              <a:rPr lang="cs-CZ" dirty="0" smtClean="0"/>
              <a:t>Květiny pro muže</a:t>
            </a:r>
          </a:p>
          <a:p>
            <a:r>
              <a:rPr lang="cs-CZ" dirty="0" smtClean="0"/>
              <a:t>Vždy bez obalu, nikdy v květináči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Chůze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pravé ruce jde čestnější osoba</a:t>
            </a:r>
          </a:p>
          <a:p>
            <a:r>
              <a:rPr lang="cs-CZ" dirty="0" smtClean="0"/>
              <a:t>Trojice </a:t>
            </a:r>
          </a:p>
          <a:p>
            <a:r>
              <a:rPr lang="cs-CZ" dirty="0" smtClean="0"/>
              <a:t>Dva páry</a:t>
            </a:r>
          </a:p>
          <a:p>
            <a:r>
              <a:rPr lang="cs-CZ" dirty="0" smtClean="0"/>
              <a:t>Vojáci</a:t>
            </a:r>
          </a:p>
          <a:p>
            <a:r>
              <a:rPr lang="cs-CZ" dirty="0" smtClean="0"/>
              <a:t>Vcházení do budov</a:t>
            </a:r>
          </a:p>
          <a:p>
            <a:r>
              <a:rPr lang="cs-CZ" dirty="0" smtClean="0"/>
              <a:t>Schody</a:t>
            </a:r>
          </a:p>
          <a:p>
            <a:r>
              <a:rPr lang="cs-CZ" dirty="0" smtClean="0"/>
              <a:t>Deštník</a:t>
            </a:r>
          </a:p>
          <a:p>
            <a:r>
              <a:rPr lang="cs-CZ" dirty="0" smtClean="0"/>
              <a:t>Klobouk, čepice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Kulturní akce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žánry různý </a:t>
            </a:r>
            <a:r>
              <a:rPr lang="cs-CZ" dirty="0" err="1" smtClean="0"/>
              <a:t>dress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endParaRPr lang="cs-CZ" dirty="0" smtClean="0"/>
          </a:p>
          <a:p>
            <a:r>
              <a:rPr lang="cs-CZ" dirty="0" smtClean="0"/>
              <a:t>Šatna</a:t>
            </a:r>
          </a:p>
          <a:p>
            <a:r>
              <a:rPr lang="cs-CZ" dirty="0" smtClean="0"/>
              <a:t>Do řady vchází první muž</a:t>
            </a:r>
          </a:p>
          <a:p>
            <a:r>
              <a:rPr lang="cs-CZ" dirty="0" smtClean="0"/>
              <a:t>Čelem k divákům</a:t>
            </a:r>
          </a:p>
          <a:p>
            <a:r>
              <a:rPr lang="cs-CZ" dirty="0" smtClean="0"/>
              <a:t>Mobil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Toaleta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Ženy často společně</a:t>
            </a:r>
          </a:p>
          <a:p>
            <a:r>
              <a:rPr lang="cs-CZ" dirty="0" smtClean="0"/>
              <a:t>Muži zásadně každý zvlášť</a:t>
            </a:r>
          </a:p>
          <a:p>
            <a:r>
              <a:rPr lang="cs-CZ" dirty="0" smtClean="0"/>
              <a:t>Nepodáváme ruce</a:t>
            </a:r>
          </a:p>
          <a:p>
            <a:r>
              <a:rPr lang="cs-CZ" dirty="0" smtClean="0"/>
              <a:t>Nenavazujeme kontakty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Auto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Nejčestnější místo je vpravo vzadu</a:t>
            </a:r>
          </a:p>
          <a:p>
            <a:r>
              <a:rPr lang="cs-CZ" dirty="0" smtClean="0"/>
              <a:t>Nastupování</a:t>
            </a:r>
          </a:p>
          <a:p>
            <a:r>
              <a:rPr lang="cs-CZ" dirty="0" smtClean="0"/>
              <a:t>Vystupování</a:t>
            </a:r>
          </a:p>
          <a:p>
            <a:r>
              <a:rPr lang="cs-CZ" dirty="0" smtClean="0"/>
              <a:t>Otvírání dveří</a:t>
            </a:r>
          </a:p>
          <a:p>
            <a:r>
              <a:rPr lang="cs-CZ" dirty="0" smtClean="0"/>
              <a:t>Taxi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Opět drobnosti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Lahev s vodou</a:t>
            </a:r>
          </a:p>
          <a:p>
            <a:r>
              <a:rPr lang="cs-CZ" dirty="0" err="1" smtClean="0"/>
              <a:t>Zvýkačka</a:t>
            </a:r>
            <a:endParaRPr lang="cs-CZ" dirty="0" smtClean="0"/>
          </a:p>
          <a:p>
            <a:r>
              <a:rPr lang="cs-CZ" dirty="0" smtClean="0"/>
              <a:t>Jídlo s sebou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Hromadná doprava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Nastupování, vystupování</a:t>
            </a:r>
          </a:p>
          <a:p>
            <a:r>
              <a:rPr lang="cs-CZ" dirty="0" smtClean="0"/>
              <a:t>Batohy</a:t>
            </a:r>
          </a:p>
          <a:p>
            <a:r>
              <a:rPr lang="cs-CZ" dirty="0" smtClean="0"/>
              <a:t>Vystupování v páru</a:t>
            </a:r>
          </a:p>
          <a:p>
            <a:r>
              <a:rPr lang="cs-CZ" dirty="0" smtClean="0"/>
              <a:t>Hovor</a:t>
            </a:r>
          </a:p>
          <a:p>
            <a:r>
              <a:rPr lang="cs-CZ" dirty="0" smtClean="0"/>
              <a:t>Mobil, notebook, hudba, hry</a:t>
            </a:r>
          </a:p>
          <a:p>
            <a:r>
              <a:rPr lang="cs-CZ" dirty="0" smtClean="0"/>
              <a:t>Ve vlaku se nezouváme</a:t>
            </a:r>
          </a:p>
          <a:p>
            <a:r>
              <a:rPr lang="cs-CZ" dirty="0" smtClean="0"/>
              <a:t>Jedno sedadlo jeden cestující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Hotel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Hlásit pozdější příjezd</a:t>
            </a:r>
          </a:p>
          <a:p>
            <a:r>
              <a:rPr lang="cs-CZ" dirty="0" smtClean="0"/>
              <a:t>Nosiči</a:t>
            </a:r>
          </a:p>
          <a:p>
            <a:r>
              <a:rPr lang="cs-CZ" dirty="0" err="1" smtClean="0"/>
              <a:t>Check</a:t>
            </a:r>
            <a:r>
              <a:rPr lang="cs-CZ" dirty="0" smtClean="0"/>
              <a:t> in,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endParaRPr lang="cs-CZ" dirty="0" smtClean="0"/>
          </a:p>
          <a:p>
            <a:r>
              <a:rPr lang="cs-CZ" dirty="0" err="1" smtClean="0"/>
              <a:t>Room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smtClean="0"/>
              <a:t>Použité ručníky na zem</a:t>
            </a:r>
          </a:p>
          <a:p>
            <a:r>
              <a:rPr lang="cs-CZ" dirty="0" smtClean="0"/>
              <a:t>Hotelový účet</a:t>
            </a:r>
          </a:p>
          <a:p>
            <a:r>
              <a:rPr lang="cs-CZ" dirty="0" smtClean="0"/>
              <a:t>Peníze zanechané na stole může personál chápat </a:t>
            </a:r>
            <a:r>
              <a:rPr lang="cs-CZ" smtClean="0"/>
              <a:t>jako spropitné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Mobilní etiketa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Především nerušit</a:t>
            </a:r>
          </a:p>
          <a:p>
            <a:r>
              <a:rPr lang="cs-CZ" dirty="0" smtClean="0"/>
              <a:t>Úvodní otázka</a:t>
            </a:r>
          </a:p>
          <a:p>
            <a:r>
              <a:rPr lang="cs-CZ" dirty="0" smtClean="0"/>
              <a:t>8 – 20</a:t>
            </a:r>
          </a:p>
          <a:p>
            <a:r>
              <a:rPr lang="cs-CZ" dirty="0" smtClean="0"/>
              <a:t>Soukromí</a:t>
            </a:r>
          </a:p>
          <a:p>
            <a:r>
              <a:rPr lang="cs-CZ" dirty="0" smtClean="0"/>
              <a:t>Vypínáme </a:t>
            </a:r>
          </a:p>
          <a:p>
            <a:r>
              <a:rPr lang="cs-CZ" dirty="0" smtClean="0"/>
              <a:t>Při přerušení se ozývá opět volající</a:t>
            </a:r>
          </a:p>
          <a:p>
            <a:r>
              <a:rPr lang="cs-CZ" dirty="0" smtClean="0"/>
              <a:t>Mobil i notebook je nepřijatelný na jídelním stole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Hygiena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Vůně</a:t>
            </a:r>
          </a:p>
          <a:p>
            <a:r>
              <a:rPr lang="cs-CZ" dirty="0" smtClean="0"/>
              <a:t>Vlasy</a:t>
            </a:r>
          </a:p>
          <a:p>
            <a:r>
              <a:rPr lang="cs-CZ" dirty="0" smtClean="0"/>
              <a:t>Nehty</a:t>
            </a:r>
          </a:p>
          <a:p>
            <a:r>
              <a:rPr lang="cs-CZ" dirty="0" smtClean="0"/>
              <a:t>Vousy</a:t>
            </a:r>
          </a:p>
          <a:p>
            <a:r>
              <a:rPr lang="cs-CZ" dirty="0" smtClean="0"/>
              <a:t>Ochlupení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Dvůr Ludvíka XIV.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Zahradník a jeho cedulky v trávníku ve Versailles</a:t>
            </a:r>
          </a:p>
          <a:p>
            <a:r>
              <a:rPr lang="cs-CZ" dirty="0" smtClean="0"/>
              <a:t>Ceremoniář s cedulkou se jménem šlechtice</a:t>
            </a:r>
          </a:p>
          <a:p>
            <a:r>
              <a:rPr lang="cs-CZ" dirty="0" smtClean="0"/>
              <a:t>Etiketa – homonymum</a:t>
            </a:r>
          </a:p>
          <a:p>
            <a:r>
              <a:rPr lang="cs-CZ" dirty="0" smtClean="0"/>
              <a:t>Ceremoniál pro všechny i běžné činnosti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Oblékání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Underdressed</a:t>
            </a:r>
            <a:endParaRPr lang="cs-CZ" dirty="0" smtClean="0"/>
          </a:p>
          <a:p>
            <a:r>
              <a:rPr lang="cs-CZ" dirty="0" err="1" smtClean="0"/>
              <a:t>Overdressed</a:t>
            </a:r>
            <a:endParaRPr lang="cs-CZ" dirty="0" smtClean="0"/>
          </a:p>
          <a:p>
            <a:r>
              <a:rPr lang="cs-CZ" dirty="0" smtClean="0"/>
              <a:t>Soulad páru</a:t>
            </a:r>
          </a:p>
          <a:p>
            <a:r>
              <a:rPr lang="cs-CZ" dirty="0" smtClean="0"/>
              <a:t>Umělci – samostatná kapitola, nenapodobovat!</a:t>
            </a:r>
          </a:p>
          <a:p>
            <a:r>
              <a:rPr lang="cs-CZ" dirty="0" smtClean="0"/>
              <a:t>Nejdůležitější je stejně osobnost!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Pánský oblek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Klasické barvy</a:t>
            </a:r>
          </a:p>
          <a:p>
            <a:r>
              <a:rPr lang="cs-CZ" dirty="0" smtClean="0"/>
              <a:t>Módní trendy</a:t>
            </a:r>
          </a:p>
          <a:p>
            <a:r>
              <a:rPr lang="cs-CZ" dirty="0" smtClean="0"/>
              <a:t>Večer jen černý nebo tmavomodrý</a:t>
            </a:r>
          </a:p>
          <a:p>
            <a:r>
              <a:rPr lang="cs-CZ" dirty="0" smtClean="0"/>
              <a:t>Dvouřadový  - sako stále zapnuté, jen k jídlu rozepínáme</a:t>
            </a:r>
          </a:p>
          <a:p>
            <a:r>
              <a:rPr lang="cs-CZ" dirty="0" smtClean="0"/>
              <a:t>Sako zapínáme ve formální situaci</a:t>
            </a:r>
          </a:p>
          <a:p>
            <a:r>
              <a:rPr lang="cs-CZ" dirty="0" smtClean="0"/>
              <a:t>Spodní knoflík nezapínáme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Pánský oblek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Sako nesvlékáme</a:t>
            </a:r>
          </a:p>
          <a:p>
            <a:r>
              <a:rPr lang="cs-CZ" dirty="0" smtClean="0"/>
              <a:t>Vesta </a:t>
            </a:r>
          </a:p>
          <a:p>
            <a:r>
              <a:rPr lang="cs-CZ" dirty="0" smtClean="0"/>
              <a:t>Kalhoty u podpatku dva prsty nad zemí</a:t>
            </a:r>
          </a:p>
          <a:p>
            <a:r>
              <a:rPr lang="cs-CZ" dirty="0" smtClean="0"/>
              <a:t>Košile vždy s dlouhým rukávem</a:t>
            </a:r>
          </a:p>
          <a:p>
            <a:r>
              <a:rPr lang="cs-CZ" dirty="0" smtClean="0"/>
              <a:t>1 cm manžety košile z rukávu ven</a:t>
            </a:r>
          </a:p>
          <a:p>
            <a:r>
              <a:rPr lang="cs-CZ" dirty="0" smtClean="0"/>
              <a:t>Límeček </a:t>
            </a:r>
          </a:p>
          <a:p>
            <a:r>
              <a:rPr lang="cs-CZ" dirty="0" smtClean="0"/>
              <a:t>Barva košile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Pánský oblek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Kravata</a:t>
            </a:r>
          </a:p>
          <a:p>
            <a:r>
              <a:rPr lang="cs-CZ" dirty="0" smtClean="0"/>
              <a:t>Uzly</a:t>
            </a:r>
          </a:p>
          <a:p>
            <a:r>
              <a:rPr lang="cs-CZ" dirty="0" smtClean="0"/>
              <a:t>Nepovolujeme</a:t>
            </a:r>
          </a:p>
          <a:p>
            <a:r>
              <a:rPr lang="cs-CZ" dirty="0" smtClean="0"/>
              <a:t>Motýlek</a:t>
            </a:r>
          </a:p>
          <a:p>
            <a:r>
              <a:rPr lang="cs-CZ" dirty="0" smtClean="0"/>
              <a:t>Šněrovací boty</a:t>
            </a:r>
          </a:p>
          <a:p>
            <a:r>
              <a:rPr lang="cs-CZ" dirty="0" smtClean="0"/>
              <a:t>Večer vždy černé</a:t>
            </a:r>
          </a:p>
          <a:p>
            <a:r>
              <a:rPr lang="cs-CZ" dirty="0" smtClean="0"/>
              <a:t>Ponožky sladěné s botami, opasek rovněž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Pánský oblek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Kapesníčky vyjadřují osobitost, neřídí se žádným pravidlem</a:t>
            </a:r>
          </a:p>
          <a:p>
            <a:r>
              <a:rPr lang="cs-CZ" dirty="0" smtClean="0"/>
              <a:t>Kapesník vždy bílý</a:t>
            </a:r>
          </a:p>
          <a:p>
            <a:r>
              <a:rPr lang="cs-CZ" dirty="0" smtClean="0"/>
              <a:t>Rukavice</a:t>
            </a:r>
          </a:p>
          <a:p>
            <a:r>
              <a:rPr lang="cs-CZ" dirty="0" smtClean="0"/>
              <a:t>Šle</a:t>
            </a:r>
          </a:p>
          <a:p>
            <a:r>
              <a:rPr lang="cs-CZ" dirty="0" smtClean="0"/>
              <a:t>Kabelka, batoh</a:t>
            </a:r>
          </a:p>
          <a:p>
            <a:r>
              <a:rPr lang="cs-CZ" dirty="0" smtClean="0"/>
              <a:t>Knoflíčky</a:t>
            </a:r>
          </a:p>
          <a:p>
            <a:r>
              <a:rPr lang="cs-CZ" smtClean="0"/>
              <a:t>hodinky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7375"/>
            <a:ext cx="5328592" cy="7102570"/>
          </a:xfrm>
        </p:spPr>
      </p:pic>
    </p:spTree>
    <p:extLst>
      <p:ext uri="{BB962C8B-B14F-4D97-AF65-F5344CB8AC3E}">
        <p14:creationId xmlns:p14="http://schemas.microsoft.com/office/powerpoint/2010/main" val="2017150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4435177" cy="5978563"/>
          </a:xfrm>
        </p:spPr>
      </p:pic>
    </p:spTree>
    <p:extLst>
      <p:ext uri="{BB962C8B-B14F-4D97-AF65-F5344CB8AC3E}">
        <p14:creationId xmlns:p14="http://schemas.microsoft.com/office/powerpoint/2010/main" val="1605755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94" y="936404"/>
            <a:ext cx="3933631" cy="5921596"/>
          </a:xfrm>
        </p:spPr>
      </p:pic>
    </p:spTree>
    <p:extLst>
      <p:ext uri="{BB962C8B-B14F-4D97-AF65-F5344CB8AC3E}">
        <p14:creationId xmlns:p14="http://schemas.microsoft.com/office/powerpoint/2010/main" val="3422548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" y="404664"/>
            <a:ext cx="8504813" cy="63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rozvoj etikety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Adolf </a:t>
            </a:r>
            <a:r>
              <a:rPr lang="cs-CZ" dirty="0" err="1" smtClean="0"/>
              <a:t>Franz</a:t>
            </a:r>
            <a:r>
              <a:rPr lang="cs-CZ" dirty="0" smtClean="0"/>
              <a:t> Friedrich </a:t>
            </a:r>
            <a:r>
              <a:rPr lang="cs-CZ" dirty="0" err="1" smtClean="0"/>
              <a:t>Ludwig</a:t>
            </a:r>
            <a:r>
              <a:rPr lang="cs-CZ" dirty="0" smtClean="0"/>
              <a:t>, svobodný pán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Knigge</a:t>
            </a:r>
            <a:r>
              <a:rPr lang="cs-CZ" dirty="0" smtClean="0"/>
              <a:t> – dílo „O jednání s lidmi“ (Myšlenky osvícenství, nové myšlení v duchu ideálů Francouzské revoluce)</a:t>
            </a:r>
          </a:p>
          <a:p>
            <a:r>
              <a:rPr lang="cs-CZ" dirty="0" smtClean="0"/>
              <a:t>Britská a francouzská diplomacie</a:t>
            </a:r>
          </a:p>
          <a:p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gentry</a:t>
            </a:r>
            <a:r>
              <a:rPr lang="cs-CZ" dirty="0" smtClean="0"/>
              <a:t>  - „gentleman“</a:t>
            </a:r>
          </a:p>
          <a:p>
            <a:r>
              <a:rPr lang="cs-CZ" dirty="0" smtClean="0"/>
              <a:t>Demokratizace etikety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Slavnostní oblečení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Frak  -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tie</a:t>
            </a:r>
            <a:endParaRPr lang="cs-CZ" dirty="0" smtClean="0"/>
          </a:p>
          <a:p>
            <a:r>
              <a:rPr lang="cs-CZ" dirty="0" smtClean="0"/>
              <a:t>Smoking –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tie</a:t>
            </a:r>
            <a:endParaRPr lang="cs-CZ" dirty="0" smtClean="0"/>
          </a:p>
          <a:p>
            <a:r>
              <a:rPr lang="cs-CZ" dirty="0" smtClean="0"/>
              <a:t>Žaket</a:t>
            </a:r>
          </a:p>
          <a:p>
            <a:r>
              <a:rPr lang="cs-CZ" dirty="0" smtClean="0"/>
              <a:t>Černý oblek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Běžná dámská společenská klasika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Šaty, sukně</a:t>
            </a:r>
          </a:p>
          <a:p>
            <a:r>
              <a:rPr lang="cs-CZ" dirty="0" smtClean="0"/>
              <a:t>Ne košilové</a:t>
            </a:r>
          </a:p>
          <a:p>
            <a:r>
              <a:rPr lang="cs-CZ" dirty="0" smtClean="0"/>
              <a:t>Délka</a:t>
            </a:r>
          </a:p>
          <a:p>
            <a:r>
              <a:rPr lang="cs-CZ" dirty="0" smtClean="0"/>
              <a:t>Punčochy</a:t>
            </a:r>
          </a:p>
          <a:p>
            <a:r>
              <a:rPr lang="cs-CZ" dirty="0" smtClean="0"/>
              <a:t>Ne šortky</a:t>
            </a:r>
          </a:p>
          <a:p>
            <a:r>
              <a:rPr lang="cs-CZ" dirty="0" smtClean="0"/>
              <a:t>Pozor na prádlo</a:t>
            </a:r>
          </a:p>
          <a:p>
            <a:r>
              <a:rPr lang="cs-CZ" dirty="0" smtClean="0"/>
              <a:t>Boty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00200"/>
            <a:ext cx="7359568" cy="4899658"/>
          </a:xfrm>
        </p:spPr>
      </p:pic>
    </p:spTree>
    <p:extLst>
      <p:ext uri="{BB962C8B-B14F-4D97-AF65-F5344CB8AC3E}">
        <p14:creationId xmlns:p14="http://schemas.microsoft.com/office/powerpoint/2010/main" val="4097732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Black</a:t>
            </a:r>
            <a:r>
              <a:rPr lang="cs-CZ" b="1" dirty="0" smtClean="0"/>
              <a:t> </a:t>
            </a:r>
            <a:r>
              <a:rPr lang="cs-CZ" b="1" dirty="0" err="1" smtClean="0"/>
              <a:t>tie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Dlouhé – velké večerní</a:t>
            </a:r>
          </a:p>
          <a:p>
            <a:r>
              <a:rPr lang="cs-CZ" dirty="0" smtClean="0"/>
              <a:t>Malé černé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Různé příležitosti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Ples </a:t>
            </a:r>
          </a:p>
          <a:p>
            <a:r>
              <a:rPr lang="cs-CZ" dirty="0" smtClean="0"/>
              <a:t>Kancelář, úřad, škola</a:t>
            </a:r>
          </a:p>
          <a:p>
            <a:r>
              <a:rPr lang="cs-CZ" dirty="0" smtClean="0"/>
              <a:t>kostým</a:t>
            </a:r>
          </a:p>
          <a:p>
            <a:r>
              <a:rPr lang="cs-CZ" dirty="0" smtClean="0"/>
              <a:t>Boty</a:t>
            </a:r>
          </a:p>
          <a:p>
            <a:r>
              <a:rPr lang="cs-CZ" dirty="0" smtClean="0"/>
              <a:t>Kabelka</a:t>
            </a:r>
          </a:p>
          <a:p>
            <a:r>
              <a:rPr lang="cs-CZ" dirty="0" smtClean="0"/>
              <a:t>Šortky, sandály a tílka na ramínka jen na pláž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Dress</a:t>
            </a:r>
            <a:r>
              <a:rPr lang="cs-CZ" b="1" dirty="0" smtClean="0"/>
              <a:t> </a:t>
            </a:r>
            <a:r>
              <a:rPr lang="cs-CZ" b="1" dirty="0" err="1" smtClean="0"/>
              <a:t>code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Casual</a:t>
            </a:r>
            <a:endParaRPr lang="cs-CZ" dirty="0" smtClean="0"/>
          </a:p>
          <a:p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casual</a:t>
            </a:r>
            <a:endParaRPr lang="cs-CZ" dirty="0" smtClean="0"/>
          </a:p>
          <a:p>
            <a:r>
              <a:rPr lang="cs-CZ" dirty="0" smtClean="0"/>
              <a:t>Business </a:t>
            </a:r>
            <a:r>
              <a:rPr lang="cs-CZ" dirty="0" err="1" smtClean="0"/>
              <a:t>casual</a:t>
            </a:r>
            <a:endParaRPr lang="cs-CZ" dirty="0" smtClean="0"/>
          </a:p>
          <a:p>
            <a:r>
              <a:rPr lang="cs-CZ" dirty="0" smtClean="0"/>
              <a:t>Business </a:t>
            </a:r>
            <a:r>
              <a:rPr lang="cs-CZ" dirty="0" err="1" smtClean="0"/>
              <a:t>formal</a:t>
            </a:r>
            <a:endParaRPr lang="cs-CZ" dirty="0" smtClean="0"/>
          </a:p>
          <a:p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dress</a:t>
            </a:r>
            <a:endParaRPr lang="cs-CZ" dirty="0" smtClean="0"/>
          </a:p>
          <a:p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suite</a:t>
            </a:r>
            <a:endParaRPr lang="cs-CZ" dirty="0" smtClean="0"/>
          </a:p>
          <a:p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tie</a:t>
            </a:r>
            <a:endParaRPr lang="cs-CZ" dirty="0" smtClean="0"/>
          </a:p>
          <a:p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tie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Pozvánky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s sebou</a:t>
            </a:r>
          </a:p>
          <a:p>
            <a:r>
              <a:rPr lang="cs-CZ" dirty="0" smtClean="0"/>
              <a:t>Nepřenosné</a:t>
            </a:r>
          </a:p>
          <a:p>
            <a:r>
              <a:rPr lang="cs-CZ" dirty="0" smtClean="0"/>
              <a:t>S doprovodem</a:t>
            </a:r>
          </a:p>
          <a:p>
            <a:r>
              <a:rPr lang="cs-CZ" dirty="0" smtClean="0"/>
              <a:t>R.S.V.P.</a:t>
            </a:r>
          </a:p>
          <a:p>
            <a:r>
              <a:rPr lang="cs-CZ" dirty="0" smtClean="0"/>
              <a:t>R.L.O.</a:t>
            </a:r>
          </a:p>
          <a:p>
            <a:r>
              <a:rPr lang="cs-CZ" dirty="0" err="1" smtClean="0"/>
              <a:t>Regrets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Recepce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Volný začátek i konec</a:t>
            </a:r>
          </a:p>
          <a:p>
            <a:r>
              <a:rPr lang="cs-CZ" dirty="0" smtClean="0"/>
              <a:t>Ve stoje</a:t>
            </a:r>
          </a:p>
          <a:p>
            <a:r>
              <a:rPr lang="cs-CZ" dirty="0" smtClean="0"/>
              <a:t>Hostitel vítá u vchodu</a:t>
            </a:r>
          </a:p>
          <a:p>
            <a:r>
              <a:rPr lang="cs-CZ" dirty="0" smtClean="0"/>
              <a:t>Malý dárek případně kytka se hodí</a:t>
            </a:r>
          </a:p>
          <a:p>
            <a:r>
              <a:rPr lang="cs-CZ" dirty="0" err="1" smtClean="0"/>
              <a:t>Welcome</a:t>
            </a:r>
            <a:r>
              <a:rPr lang="cs-CZ" dirty="0" smtClean="0"/>
              <a:t> drink</a:t>
            </a:r>
          </a:p>
          <a:p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talk</a:t>
            </a:r>
            <a:endParaRPr lang="cs-CZ" dirty="0" smtClean="0"/>
          </a:p>
          <a:p>
            <a:r>
              <a:rPr lang="cs-CZ" dirty="0" smtClean="0"/>
              <a:t>Můžeme oslovit kohokoliv</a:t>
            </a:r>
          </a:p>
          <a:p>
            <a:r>
              <a:rPr lang="cs-CZ" dirty="0" smtClean="0"/>
              <a:t>Hlavní host s hostitelem otevírá raut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Raut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Součástí jiné akce</a:t>
            </a:r>
          </a:p>
          <a:p>
            <a:r>
              <a:rPr lang="cs-CZ" dirty="0" smtClean="0"/>
              <a:t>Uspořádání od studených předkrmů přes hlavní chody k zákuskům</a:t>
            </a:r>
          </a:p>
          <a:p>
            <a:r>
              <a:rPr lang="cs-CZ" dirty="0" smtClean="0"/>
              <a:t>Překládací příbory</a:t>
            </a:r>
          </a:p>
          <a:p>
            <a:r>
              <a:rPr lang="cs-CZ" dirty="0" smtClean="0"/>
              <a:t>Malé porce</a:t>
            </a:r>
          </a:p>
          <a:p>
            <a:r>
              <a:rPr lang="cs-CZ" dirty="0" smtClean="0"/>
              <a:t>Ve stoje</a:t>
            </a:r>
          </a:p>
          <a:p>
            <a:r>
              <a:rPr lang="cs-CZ" dirty="0" smtClean="0"/>
              <a:t>Vybíráme bezproblémové pokrmy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Zahradní slavnost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Recepce v přírodě</a:t>
            </a:r>
          </a:p>
          <a:p>
            <a:r>
              <a:rPr lang="cs-CZ" dirty="0" smtClean="0"/>
              <a:t>Méně formální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Současnost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Konzervativní přístup vs. </a:t>
            </a:r>
            <a:r>
              <a:rPr lang="cs-CZ" dirty="0" err="1" smtClean="0"/>
              <a:t>freestyle</a:t>
            </a:r>
            <a:endParaRPr lang="cs-CZ" dirty="0" smtClean="0"/>
          </a:p>
          <a:p>
            <a:r>
              <a:rPr lang="cs-CZ" dirty="0" smtClean="0"/>
              <a:t>Slušnost a zdvořilost</a:t>
            </a:r>
          </a:p>
          <a:p>
            <a:r>
              <a:rPr lang="cs-CZ" dirty="0" smtClean="0"/>
              <a:t>Přirozené chování</a:t>
            </a:r>
          </a:p>
          <a:p>
            <a:r>
              <a:rPr lang="cs-CZ" dirty="0" smtClean="0"/>
              <a:t>Znalost pravidel</a:t>
            </a:r>
          </a:p>
          <a:p>
            <a:r>
              <a:rPr lang="cs-CZ" dirty="0" smtClean="0"/>
              <a:t>Každé prostředí má svá pravidla</a:t>
            </a:r>
          </a:p>
          <a:p>
            <a:r>
              <a:rPr lang="cs-CZ" dirty="0" smtClean="0"/>
              <a:t>Principy se opakují, situace jsou neopakovatelné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Bufet lunch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formální</a:t>
            </a:r>
          </a:p>
          <a:p>
            <a:r>
              <a:rPr lang="cs-CZ" dirty="0" smtClean="0"/>
              <a:t>Sedí se libovolně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Banket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Slavnostní hostina pro velké množství osob</a:t>
            </a:r>
          </a:p>
          <a:p>
            <a:r>
              <a:rPr lang="cs-CZ" dirty="0" smtClean="0"/>
              <a:t>Aperitiv</a:t>
            </a:r>
          </a:p>
          <a:p>
            <a:r>
              <a:rPr lang="cs-CZ" dirty="0" smtClean="0"/>
              <a:t>Uvádění ke stolu</a:t>
            </a:r>
          </a:p>
          <a:p>
            <a:r>
              <a:rPr lang="cs-CZ" dirty="0" smtClean="0"/>
              <a:t>Zasedací pořádek</a:t>
            </a:r>
          </a:p>
          <a:p>
            <a:r>
              <a:rPr lang="cs-CZ" dirty="0" smtClean="0"/>
              <a:t>Seznamování</a:t>
            </a:r>
          </a:p>
          <a:p>
            <a:r>
              <a:rPr lang="cs-CZ" dirty="0" smtClean="0"/>
              <a:t>Přípitek</a:t>
            </a:r>
          </a:p>
          <a:p>
            <a:r>
              <a:rPr lang="cs-CZ" dirty="0" smtClean="0"/>
              <a:t>Slavnostní stolování</a:t>
            </a:r>
          </a:p>
          <a:p>
            <a:r>
              <a:rPr lang="cs-CZ" dirty="0" smtClean="0"/>
              <a:t>Přísná pravidla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Zasedací pořádek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Kritérium stěna, okna, dveře</a:t>
            </a:r>
          </a:p>
          <a:p>
            <a:r>
              <a:rPr lang="cs-CZ" dirty="0" smtClean="0"/>
              <a:t>Hostitel</a:t>
            </a:r>
          </a:p>
          <a:p>
            <a:r>
              <a:rPr lang="cs-CZ" dirty="0" smtClean="0"/>
              <a:t>Nejčestnější místa</a:t>
            </a:r>
          </a:p>
          <a:p>
            <a:r>
              <a:rPr lang="cs-CZ" dirty="0" smtClean="0"/>
              <a:t>Pozor na izolované skupiny</a:t>
            </a:r>
          </a:p>
          <a:p>
            <a:r>
              <a:rPr lang="cs-CZ" dirty="0" smtClean="0"/>
              <a:t>Host chybí nebo je navíc</a:t>
            </a:r>
          </a:p>
          <a:p>
            <a:r>
              <a:rPr lang="cs-CZ" dirty="0" smtClean="0"/>
              <a:t>Konverzace je víc než jídlo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Stolování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Prostření</a:t>
            </a:r>
          </a:p>
          <a:p>
            <a:r>
              <a:rPr lang="cs-CZ" dirty="0" smtClean="0"/>
              <a:t>Talíře, příbory, sklenice</a:t>
            </a:r>
          </a:p>
          <a:p>
            <a:r>
              <a:rPr lang="cs-CZ" dirty="0" smtClean="0"/>
              <a:t>Výzdoba</a:t>
            </a:r>
          </a:p>
          <a:p>
            <a:r>
              <a:rPr lang="cs-CZ" dirty="0" smtClean="0"/>
              <a:t>Ubrousek</a:t>
            </a:r>
          </a:p>
          <a:p>
            <a:r>
              <a:rPr lang="cs-CZ" dirty="0" smtClean="0"/>
              <a:t>Servírování</a:t>
            </a:r>
          </a:p>
          <a:p>
            <a:r>
              <a:rPr lang="cs-CZ" dirty="0" smtClean="0"/>
              <a:t>Obsluha</a:t>
            </a:r>
          </a:p>
          <a:p>
            <a:r>
              <a:rPr lang="cs-CZ" dirty="0" smtClean="0"/>
              <a:t>Pořadí chodů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Správné stolování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Pečivo</a:t>
            </a:r>
          </a:p>
          <a:p>
            <a:r>
              <a:rPr lang="cs-CZ" dirty="0" smtClean="0"/>
              <a:t>Plody moře – krevety, mušle, ústřice</a:t>
            </a:r>
          </a:p>
          <a:p>
            <a:r>
              <a:rPr lang="cs-CZ" dirty="0" smtClean="0"/>
              <a:t>Kaviár</a:t>
            </a:r>
          </a:p>
          <a:p>
            <a:r>
              <a:rPr lang="cs-CZ" dirty="0" smtClean="0"/>
              <a:t>Ryby a rybí příbor</a:t>
            </a:r>
          </a:p>
          <a:p>
            <a:r>
              <a:rPr lang="cs-CZ" dirty="0" smtClean="0"/>
              <a:t>Šneci</a:t>
            </a:r>
          </a:p>
          <a:p>
            <a:r>
              <a:rPr lang="cs-CZ" dirty="0" smtClean="0"/>
              <a:t>Humr, langusta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69" y="1628800"/>
            <a:ext cx="9090657" cy="5229199"/>
          </a:xfrm>
        </p:spPr>
      </p:pic>
    </p:spTree>
    <p:extLst>
      <p:ext uri="{BB962C8B-B14F-4D97-AF65-F5344CB8AC3E}">
        <p14:creationId xmlns:p14="http://schemas.microsoft.com/office/powerpoint/2010/main" val="2125822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8686800" cy="6612879"/>
          </a:xfrm>
        </p:spPr>
      </p:pic>
    </p:spTree>
    <p:extLst>
      <p:ext uri="{BB962C8B-B14F-4D97-AF65-F5344CB8AC3E}">
        <p14:creationId xmlns:p14="http://schemas.microsoft.com/office/powerpoint/2010/main" val="537083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Správné stolování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Příbor</a:t>
            </a:r>
          </a:p>
          <a:p>
            <a:r>
              <a:rPr lang="cs-CZ" dirty="0" smtClean="0"/>
              <a:t>Polévka </a:t>
            </a:r>
          </a:p>
          <a:p>
            <a:r>
              <a:rPr lang="cs-CZ" dirty="0" smtClean="0"/>
              <a:t>Těstoviny</a:t>
            </a:r>
          </a:p>
          <a:p>
            <a:r>
              <a:rPr lang="cs-CZ" dirty="0" smtClean="0"/>
              <a:t>Saláty</a:t>
            </a:r>
          </a:p>
          <a:p>
            <a:r>
              <a:rPr lang="cs-CZ" dirty="0" smtClean="0"/>
              <a:t>Kompoty</a:t>
            </a:r>
          </a:p>
          <a:p>
            <a:r>
              <a:rPr lang="cs-CZ" dirty="0" smtClean="0"/>
              <a:t>Vejce</a:t>
            </a:r>
          </a:p>
          <a:p>
            <a:r>
              <a:rPr lang="cs-CZ" dirty="0" smtClean="0"/>
              <a:t>Brambory</a:t>
            </a:r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Správné stolování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Citron</a:t>
            </a:r>
          </a:p>
          <a:p>
            <a:r>
              <a:rPr lang="cs-CZ" dirty="0" smtClean="0"/>
              <a:t>Chřest</a:t>
            </a:r>
          </a:p>
          <a:p>
            <a:r>
              <a:rPr lang="cs-CZ" dirty="0" smtClean="0"/>
              <a:t>Kukuřičný klas</a:t>
            </a:r>
          </a:p>
          <a:p>
            <a:r>
              <a:rPr lang="cs-CZ" dirty="0" smtClean="0"/>
              <a:t>Špízy</a:t>
            </a:r>
          </a:p>
          <a:p>
            <a:r>
              <a:rPr lang="cs-CZ" dirty="0" smtClean="0"/>
              <a:t>Steak</a:t>
            </a:r>
          </a:p>
          <a:p>
            <a:r>
              <a:rPr lang="cs-CZ" dirty="0" smtClean="0"/>
              <a:t>Odložení příboru</a:t>
            </a:r>
          </a:p>
          <a:p>
            <a:r>
              <a:rPr lang="cs-CZ" dirty="0" smtClean="0"/>
              <a:t>Hůlky</a:t>
            </a:r>
          </a:p>
          <a:p>
            <a:r>
              <a:rPr lang="cs-CZ" dirty="0" smtClean="0"/>
              <a:t>Překládací příbory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Nápoje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Voda</a:t>
            </a:r>
          </a:p>
          <a:p>
            <a:r>
              <a:rPr lang="cs-CZ" dirty="0" smtClean="0"/>
              <a:t>Víno</a:t>
            </a:r>
          </a:p>
          <a:p>
            <a:r>
              <a:rPr lang="cs-CZ" dirty="0" smtClean="0"/>
              <a:t>Sklenice</a:t>
            </a:r>
          </a:p>
          <a:p>
            <a:r>
              <a:rPr lang="cs-CZ" dirty="0" smtClean="0"/>
              <a:t>Objednávání vína</a:t>
            </a:r>
          </a:p>
          <a:p>
            <a:r>
              <a:rPr lang="cs-CZ" dirty="0" smtClean="0"/>
              <a:t>Ochutnávání vína</a:t>
            </a:r>
          </a:p>
          <a:p>
            <a:r>
              <a:rPr lang="cs-CZ" dirty="0" smtClean="0"/>
              <a:t>Držení sklenice</a:t>
            </a:r>
          </a:p>
          <a:p>
            <a:r>
              <a:rPr lang="cs-CZ" dirty="0" smtClean="0"/>
              <a:t>Káva a čaj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Etika a etiketa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Etika je filozofická disciplína</a:t>
            </a:r>
          </a:p>
          <a:p>
            <a:r>
              <a:rPr lang="cs-CZ" dirty="0" smtClean="0"/>
              <a:t>Etiketa je soubor pravidel společenského chování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Dezerty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Ovoce</a:t>
            </a:r>
          </a:p>
          <a:p>
            <a:r>
              <a:rPr lang="cs-CZ" dirty="0" smtClean="0"/>
              <a:t>Moučníky</a:t>
            </a:r>
          </a:p>
          <a:p>
            <a:r>
              <a:rPr lang="cs-CZ" dirty="0" smtClean="0"/>
              <a:t>Sýry</a:t>
            </a:r>
          </a:p>
          <a:p>
            <a:r>
              <a:rPr lang="cs-CZ" dirty="0" smtClean="0"/>
              <a:t>Zmrzlina</a:t>
            </a:r>
          </a:p>
          <a:p>
            <a:r>
              <a:rPr lang="cs-CZ" dirty="0" smtClean="0"/>
              <a:t>Zvláštní postavení sorbetu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Restaurace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Šatna</a:t>
            </a:r>
          </a:p>
          <a:p>
            <a:r>
              <a:rPr lang="cs-CZ" dirty="0" smtClean="0"/>
              <a:t>Usazení</a:t>
            </a:r>
          </a:p>
          <a:p>
            <a:r>
              <a:rPr lang="cs-CZ" dirty="0" smtClean="0"/>
              <a:t>Kabelka</a:t>
            </a:r>
          </a:p>
          <a:p>
            <a:r>
              <a:rPr lang="cs-CZ" dirty="0" smtClean="0"/>
              <a:t>Méně jídel na lístku – lepší restaurace</a:t>
            </a:r>
          </a:p>
          <a:p>
            <a:r>
              <a:rPr lang="cs-CZ" dirty="0" smtClean="0"/>
              <a:t>Základních 5 chodů – většinou 3</a:t>
            </a:r>
          </a:p>
          <a:p>
            <a:r>
              <a:rPr lang="cs-CZ" dirty="0" smtClean="0"/>
              <a:t>U stolu</a:t>
            </a:r>
          </a:p>
          <a:p>
            <a:r>
              <a:rPr lang="cs-CZ" dirty="0" smtClean="0"/>
              <a:t>Aperitivem se neťuká!</a:t>
            </a:r>
          </a:p>
          <a:p>
            <a:r>
              <a:rPr lang="cs-CZ" dirty="0" smtClean="0"/>
              <a:t>Všichni by měli jíst současně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Stolujeme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Jíst začíná žena nebo nejváženější osoba</a:t>
            </a:r>
          </a:p>
          <a:p>
            <a:r>
              <a:rPr lang="cs-CZ" dirty="0" smtClean="0"/>
              <a:t>Nevstáváme</a:t>
            </a:r>
          </a:p>
          <a:p>
            <a:r>
              <a:rPr lang="cs-CZ" dirty="0" smtClean="0"/>
              <a:t>Nic nezvedáme ze země</a:t>
            </a:r>
          </a:p>
          <a:p>
            <a:r>
              <a:rPr lang="cs-CZ" dirty="0" smtClean="0"/>
              <a:t>Kouření až u kávy</a:t>
            </a:r>
          </a:p>
          <a:p>
            <a:r>
              <a:rPr lang="cs-CZ" dirty="0" err="1" smtClean="0"/>
              <a:t>Digestiv</a:t>
            </a:r>
            <a:endParaRPr lang="cs-CZ" dirty="0" smtClean="0"/>
          </a:p>
          <a:p>
            <a:r>
              <a:rPr lang="cs-CZ" dirty="0" smtClean="0"/>
              <a:t>Spropitné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Příjemný společník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Konverzovat</a:t>
            </a:r>
          </a:p>
          <a:p>
            <a:r>
              <a:rPr lang="cs-CZ" dirty="0" smtClean="0"/>
              <a:t>Témata hovoru</a:t>
            </a:r>
          </a:p>
          <a:p>
            <a:r>
              <a:rPr lang="cs-CZ" dirty="0" smtClean="0"/>
              <a:t>Naslouchat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Návštěva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Nepřijít dříve, cca 10 min později</a:t>
            </a:r>
          </a:p>
          <a:p>
            <a:r>
              <a:rPr lang="cs-CZ" dirty="0" smtClean="0"/>
              <a:t>První usedá hostitelka</a:t>
            </a:r>
          </a:p>
          <a:p>
            <a:r>
              <a:rPr lang="cs-CZ" dirty="0" smtClean="0"/>
              <a:t>Nenutí, nabízí</a:t>
            </a:r>
          </a:p>
          <a:p>
            <a:r>
              <a:rPr lang="cs-CZ" dirty="0" smtClean="0"/>
              <a:t>Hosté neodmítají</a:t>
            </a:r>
          </a:p>
          <a:p>
            <a:r>
              <a:rPr lang="cs-CZ" dirty="0" smtClean="0"/>
              <a:t>Hostitel je moderátorem zábavy</a:t>
            </a:r>
          </a:p>
          <a:p>
            <a:r>
              <a:rPr lang="cs-CZ" dirty="0" smtClean="0"/>
              <a:t>Zahajuje hostitel, ukončuje host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Přijímací pohovor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nejvíce informací předem o firemní kultuře</a:t>
            </a:r>
          </a:p>
          <a:p>
            <a:r>
              <a:rPr lang="cs-CZ" dirty="0" smtClean="0"/>
              <a:t>Úsměv a jistota</a:t>
            </a:r>
          </a:p>
          <a:p>
            <a:r>
              <a:rPr lang="cs-CZ" dirty="0" smtClean="0"/>
              <a:t>Neverbální komunikace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Různé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Firemní večírek</a:t>
            </a:r>
          </a:p>
          <a:p>
            <a:r>
              <a:rPr lang="cs-CZ" dirty="0" smtClean="0"/>
              <a:t>Předávání cen</a:t>
            </a:r>
          </a:p>
          <a:p>
            <a:r>
              <a:rPr lang="cs-CZ" dirty="0" smtClean="0"/>
              <a:t>Loučení se zaměstnancem</a:t>
            </a:r>
          </a:p>
          <a:p>
            <a:r>
              <a:rPr lang="cs-CZ" dirty="0" smtClean="0"/>
              <a:t>Jak s minoritami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" y="1916832"/>
            <a:ext cx="8640960" cy="3816424"/>
          </a:xfrm>
        </p:spPr>
      </p:pic>
    </p:spTree>
    <p:extLst>
      <p:ext uri="{BB962C8B-B14F-4D97-AF65-F5344CB8AC3E}">
        <p14:creationId xmlns:p14="http://schemas.microsoft.com/office/powerpoint/2010/main" val="14434614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76772"/>
            <a:ext cx="3521364" cy="5282047"/>
          </a:xfrm>
        </p:spPr>
      </p:pic>
    </p:spTree>
    <p:extLst>
      <p:ext uri="{BB962C8B-B14F-4D97-AF65-F5344CB8AC3E}">
        <p14:creationId xmlns:p14="http://schemas.microsoft.com/office/powerpoint/2010/main" val="33904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3525349" cy="5286373"/>
          </a:xfrm>
        </p:spPr>
      </p:pic>
    </p:spTree>
    <p:extLst>
      <p:ext uri="{BB962C8B-B14F-4D97-AF65-F5344CB8AC3E}">
        <p14:creationId xmlns:p14="http://schemas.microsoft.com/office/powerpoint/2010/main" val="9788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Žena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Emancipace</a:t>
            </a:r>
          </a:p>
          <a:p>
            <a:r>
              <a:rPr lang="cs-CZ" dirty="0" smtClean="0"/>
              <a:t>Současná etiketa ženám nic nezakazuje</a:t>
            </a:r>
          </a:p>
          <a:p>
            <a:r>
              <a:rPr lang="cs-CZ" dirty="0" smtClean="0"/>
              <a:t>Americká etiketa</a:t>
            </a:r>
          </a:p>
          <a:p>
            <a:r>
              <a:rPr lang="cs-CZ" dirty="0" smtClean="0"/>
              <a:t>Žena musí dát muži příležitost, aby projevil svoji galantnost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0948"/>
            <a:ext cx="4104456" cy="61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2" y="0"/>
            <a:ext cx="7402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0"/>
            <a:ext cx="46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97953"/>
            <a:ext cx="4752528" cy="65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Etiketa: Zasedací pořádek — Česká televize (ceskatelevize.cz</a:t>
            </a:r>
            <a:r>
              <a:rPr lang="cs-CZ" dirty="0" smtClean="0">
                <a:hlinkClick r:id="rId2"/>
              </a:rPr>
              <a:t>)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2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 etiketě rovnost neplatí!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Tři kategorie významnosti:</a:t>
            </a:r>
          </a:p>
          <a:p>
            <a:r>
              <a:rPr lang="cs-CZ" dirty="0" smtClean="0"/>
              <a:t>Žena</a:t>
            </a:r>
          </a:p>
          <a:p>
            <a:r>
              <a:rPr lang="cs-CZ" dirty="0" smtClean="0"/>
              <a:t>Starší</a:t>
            </a:r>
          </a:p>
          <a:p>
            <a:r>
              <a:rPr lang="cs-CZ" dirty="0" smtClean="0"/>
              <a:t>Nadřízený</a:t>
            </a:r>
          </a:p>
          <a:p>
            <a:pPr>
              <a:buNone/>
            </a:pPr>
            <a:r>
              <a:rPr lang="cs-CZ" dirty="0" smtClean="0"/>
              <a:t>Absolutní nadřazenost:</a:t>
            </a:r>
          </a:p>
          <a:p>
            <a:r>
              <a:rPr lang="cs-CZ" dirty="0" smtClean="0"/>
              <a:t>Hlavy státu, předsedové vlád, velvyslanci, církevní hodnostáři, rektoři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Orientace v situacích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Zdravý rozum</a:t>
            </a:r>
          </a:p>
          <a:p>
            <a:r>
              <a:rPr lang="cs-CZ" dirty="0" smtClean="0"/>
              <a:t>Jediný pevný bod – žena</a:t>
            </a:r>
          </a:p>
          <a:p>
            <a:r>
              <a:rPr lang="cs-CZ" dirty="0" smtClean="0"/>
              <a:t>Přednost cizinců před domácími</a:t>
            </a:r>
          </a:p>
          <a:p>
            <a:r>
              <a:rPr lang="cs-CZ" dirty="0" smtClean="0"/>
              <a:t>Přednost hostů před rodinou a známými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1152</Words>
  <Application>Microsoft Office PowerPoint</Application>
  <PresentationFormat>Předvádění na obrazovce (4:3)</PresentationFormat>
  <Paragraphs>379</Paragraphs>
  <Slides>74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7" baseType="lpstr">
      <vt:lpstr>Arial</vt:lpstr>
      <vt:lpstr>Calibri</vt:lpstr>
      <vt:lpstr>Motiv sady Office</vt:lpstr>
      <vt:lpstr>Základy společenského chování</vt:lpstr>
      <vt:lpstr>Historie</vt:lpstr>
      <vt:lpstr>Dvůr Ludvíka XIV. </vt:lpstr>
      <vt:lpstr>Další rozvoj etikety</vt:lpstr>
      <vt:lpstr>Současnost</vt:lpstr>
      <vt:lpstr>Etika a etiketa</vt:lpstr>
      <vt:lpstr>Žena</vt:lpstr>
      <vt:lpstr>V etiketě rovnost neplatí!</vt:lpstr>
      <vt:lpstr>Orientace v situacích</vt:lpstr>
      <vt:lpstr>Vztah k nadřazeným – základní pravidla</vt:lpstr>
      <vt:lpstr>Představování</vt:lpstr>
      <vt:lpstr>Čtyři a více</vt:lpstr>
      <vt:lpstr>Zdravíme (se)</vt:lpstr>
      <vt:lpstr>Podávání ruky</vt:lpstr>
      <vt:lpstr>Líbání</vt:lpstr>
      <vt:lpstr>Vizitky</vt:lpstr>
      <vt:lpstr>Oslovování</vt:lpstr>
      <vt:lpstr>Vykání, tykání</vt:lpstr>
      <vt:lpstr>Užitečné drobnosti</vt:lpstr>
      <vt:lpstr>Květiny</vt:lpstr>
      <vt:lpstr>Chůze </vt:lpstr>
      <vt:lpstr>Kulturní akce</vt:lpstr>
      <vt:lpstr>Toaleta</vt:lpstr>
      <vt:lpstr>Auto</vt:lpstr>
      <vt:lpstr>Opět drobnosti</vt:lpstr>
      <vt:lpstr>Hromadná doprava</vt:lpstr>
      <vt:lpstr>Hotel</vt:lpstr>
      <vt:lpstr>Mobilní etiketa</vt:lpstr>
      <vt:lpstr>Hygiena</vt:lpstr>
      <vt:lpstr>Oblékání</vt:lpstr>
      <vt:lpstr>Pánský oblek</vt:lpstr>
      <vt:lpstr>Pánský oblek</vt:lpstr>
      <vt:lpstr>Pánský oblek</vt:lpstr>
      <vt:lpstr>Pánský oblek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Slavnostní oblečení</vt:lpstr>
      <vt:lpstr>Běžná dámská společenská klasika</vt:lpstr>
      <vt:lpstr>Prezentace aplikace PowerPoint</vt:lpstr>
      <vt:lpstr>Black tie</vt:lpstr>
      <vt:lpstr>Různé příležitosti</vt:lpstr>
      <vt:lpstr>Dress code</vt:lpstr>
      <vt:lpstr>Pozvánky</vt:lpstr>
      <vt:lpstr>Recepce</vt:lpstr>
      <vt:lpstr>Raut</vt:lpstr>
      <vt:lpstr>Zahradní slavnost</vt:lpstr>
      <vt:lpstr>Bufet lunch</vt:lpstr>
      <vt:lpstr>Banket</vt:lpstr>
      <vt:lpstr>Zasedací pořádek</vt:lpstr>
      <vt:lpstr>Stolování</vt:lpstr>
      <vt:lpstr>Správné stolování</vt:lpstr>
      <vt:lpstr>Prezentace aplikace PowerPoint</vt:lpstr>
      <vt:lpstr>Prezentace aplikace PowerPoint</vt:lpstr>
      <vt:lpstr>Správné stolování</vt:lpstr>
      <vt:lpstr>Správné stolování</vt:lpstr>
      <vt:lpstr>Nápoje</vt:lpstr>
      <vt:lpstr>Dezerty</vt:lpstr>
      <vt:lpstr>Restaurace</vt:lpstr>
      <vt:lpstr>Stolujeme</vt:lpstr>
      <vt:lpstr>Příjemný společník</vt:lpstr>
      <vt:lpstr>Návštěva</vt:lpstr>
      <vt:lpstr>Přijímací pohovor</vt:lpstr>
      <vt:lpstr>Různé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Pedagogická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Společenský protokol</dc:title>
  <dc:creator>Javorova Barbora</dc:creator>
  <cp:lastModifiedBy>Uživatel systému Windows</cp:lastModifiedBy>
  <cp:revision>66</cp:revision>
  <dcterms:created xsi:type="dcterms:W3CDTF">2014-02-19T08:06:59Z</dcterms:created>
  <dcterms:modified xsi:type="dcterms:W3CDTF">2021-04-19T12:40:42Z</dcterms:modified>
</cp:coreProperties>
</file>