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58" r:id="rId9"/>
    <p:sldId id="265" r:id="rId10"/>
    <p:sldId id="257"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F477EDB-4D09-47CC-A64A-C1D69A98487A}"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313691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F477EDB-4D09-47CC-A64A-C1D69A98487A}"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276092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F477EDB-4D09-47CC-A64A-C1D69A98487A}"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1982367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F477EDB-4D09-47CC-A64A-C1D69A98487A}"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278417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F477EDB-4D09-47CC-A64A-C1D69A98487A}"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356701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F477EDB-4D09-47CC-A64A-C1D69A98487A}" type="datetimeFigureOut">
              <a:rPr lang="cs-CZ" smtClean="0"/>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15181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F477EDB-4D09-47CC-A64A-C1D69A98487A}" type="datetimeFigureOut">
              <a:rPr lang="cs-CZ" smtClean="0"/>
              <a:t>01.03.2021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407574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F477EDB-4D09-47CC-A64A-C1D69A98487A}" type="datetimeFigureOut">
              <a:rPr lang="cs-CZ" smtClean="0"/>
              <a:t>01.03.2021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377009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F477EDB-4D09-47CC-A64A-C1D69A98487A}" type="datetimeFigureOut">
              <a:rPr lang="cs-CZ" smtClean="0"/>
              <a:t>01.03.2021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233615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F477EDB-4D09-47CC-A64A-C1D69A98487A}" type="datetimeFigureOut">
              <a:rPr lang="cs-CZ" smtClean="0"/>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152606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F477EDB-4D09-47CC-A64A-C1D69A98487A}" type="datetimeFigureOut">
              <a:rPr lang="cs-CZ" smtClean="0"/>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75E326-D782-4E05-B3AD-A5114E47C81E}" type="slidenum">
              <a:rPr lang="cs-CZ" smtClean="0"/>
              <a:t>‹#›</a:t>
            </a:fld>
            <a:endParaRPr lang="cs-CZ"/>
          </a:p>
        </p:txBody>
      </p:sp>
    </p:spTree>
    <p:extLst>
      <p:ext uri="{BB962C8B-B14F-4D97-AF65-F5344CB8AC3E}">
        <p14:creationId xmlns:p14="http://schemas.microsoft.com/office/powerpoint/2010/main" val="285806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77EDB-4D09-47CC-A64A-C1D69A98487A}" type="datetimeFigureOut">
              <a:rPr lang="cs-CZ" smtClean="0"/>
              <a:t>01.03.2021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5E326-D782-4E05-B3AD-A5114E47C81E}" type="slidenum">
              <a:rPr lang="cs-CZ" smtClean="0"/>
              <a:t>‹#›</a:t>
            </a:fld>
            <a:endParaRPr lang="cs-CZ"/>
          </a:p>
        </p:txBody>
      </p:sp>
    </p:spTree>
    <p:extLst>
      <p:ext uri="{BB962C8B-B14F-4D97-AF65-F5344CB8AC3E}">
        <p14:creationId xmlns:p14="http://schemas.microsoft.com/office/powerpoint/2010/main" val="2629337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Dotace a úskalí</a:t>
            </a:r>
            <a:endParaRPr lang="cs-CZ" b="1" dirty="0"/>
          </a:p>
        </p:txBody>
      </p:sp>
      <p:sp>
        <p:nvSpPr>
          <p:cNvPr id="3" name="Podnadpis 2"/>
          <p:cNvSpPr>
            <a:spLocks noGrp="1"/>
          </p:cNvSpPr>
          <p:nvPr>
            <p:ph type="subTitle" idx="1"/>
          </p:nvPr>
        </p:nvSpPr>
        <p:spPr/>
        <p:txBody>
          <a:bodyPr/>
          <a:lstStyle/>
          <a:p>
            <a:r>
              <a:rPr lang="cs-CZ" dirty="0" smtClean="0"/>
              <a:t>Dotační příležitosti</a:t>
            </a:r>
            <a:endParaRPr lang="cs-CZ" dirty="0"/>
          </a:p>
        </p:txBody>
      </p:sp>
    </p:spTree>
    <p:extLst>
      <p:ext uri="{BB962C8B-B14F-4D97-AF65-F5344CB8AC3E}">
        <p14:creationId xmlns:p14="http://schemas.microsoft.com/office/powerpoint/2010/main" val="1057643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extShape 1"/>
          <p:cNvSpPr txBox="1"/>
          <p:nvPr/>
        </p:nvSpPr>
        <p:spPr>
          <a:xfrm>
            <a:off x="457200" y="274680"/>
            <a:ext cx="8229240" cy="1142640"/>
          </a:xfrm>
          <a:prstGeom prst="rect">
            <a:avLst/>
          </a:prstGeom>
          <a:solidFill>
            <a:srgbClr val="FFFF00"/>
          </a:solidFill>
          <a:ln>
            <a:noFill/>
          </a:ln>
        </p:spPr>
        <p:txBody>
          <a:bodyPr anchor="ctr">
            <a:noAutofit/>
          </a:bodyPr>
          <a:lstStyle/>
          <a:p>
            <a:pPr algn="ctr">
              <a:lnSpc>
                <a:spcPct val="100000"/>
              </a:lnSpc>
            </a:pPr>
            <a:r>
              <a:rPr lang="cs-CZ" sz="4400" b="1" dirty="0"/>
              <a:t>Nevýhody </a:t>
            </a:r>
            <a:r>
              <a:rPr lang="cs-CZ" sz="4400" b="1" dirty="0" smtClean="0"/>
              <a:t>dotací</a:t>
            </a:r>
            <a:endParaRPr lang="cs-CZ" sz="4400" b="0" strike="noStrike" spc="-1" dirty="0">
              <a:solidFill>
                <a:srgbClr val="000000"/>
              </a:solidFill>
              <a:latin typeface="Calibri"/>
            </a:endParaRPr>
          </a:p>
        </p:txBody>
      </p:sp>
      <p:sp>
        <p:nvSpPr>
          <p:cNvPr id="181" name="TextShape 2"/>
          <p:cNvSpPr txBox="1"/>
          <p:nvPr/>
        </p:nvSpPr>
        <p:spPr>
          <a:xfrm>
            <a:off x="492561" y="1628800"/>
            <a:ext cx="8496056" cy="5069160"/>
          </a:xfrm>
          <a:prstGeom prst="rect">
            <a:avLst/>
          </a:prstGeom>
          <a:noFill/>
          <a:ln>
            <a:noFill/>
          </a:ln>
        </p:spPr>
        <p:txBody>
          <a:bodyPr>
            <a:noAutofit/>
          </a:bodyPr>
          <a:lstStyle/>
          <a:p>
            <a:pPr lvl="0">
              <a:lnSpc>
                <a:spcPct val="150000"/>
              </a:lnSpc>
            </a:pPr>
            <a:endParaRPr lang="cs-CZ" dirty="0" smtClean="0">
              <a:latin typeface="Calibri" panose="020F0502020204030204" pitchFamily="34" charset="0"/>
              <a:cs typeface="Calibri" panose="020F0502020204030204" pitchFamily="34" charset="0"/>
            </a:endParaRPr>
          </a:p>
          <a:p>
            <a:pPr marL="285750" lvl="0" indent="-285750">
              <a:lnSpc>
                <a:spcPct val="150000"/>
              </a:lnSpc>
              <a:buFont typeface="Wingdings" panose="05000000000000000000" pitchFamily="2" charset="2"/>
              <a:buChar char="§"/>
            </a:pPr>
            <a:r>
              <a:rPr lang="cs-CZ" dirty="0" smtClean="0">
                <a:latin typeface="Calibri" panose="020F0502020204030204" pitchFamily="34" charset="0"/>
                <a:cs typeface="Calibri" panose="020F0502020204030204" pitchFamily="34" charset="0"/>
              </a:rPr>
              <a:t>EU dotace - především náročná administrativní práce (externí dotační firma). Spoluprací vzniká další možná nevýhoda kdy: specialista na dotace čili „cizí člověk“ chce vědět, potřebuje vědět, o všech detailech projektu, co se v projektu děje</a:t>
            </a:r>
          </a:p>
          <a:p>
            <a:pPr lvl="0">
              <a:lnSpc>
                <a:spcPct val="150000"/>
              </a:lnSpc>
            </a:pPr>
            <a:endParaRPr lang="cs-CZ" dirty="0" smtClean="0">
              <a:latin typeface="Calibri" panose="020F0502020204030204" pitchFamily="34" charset="0"/>
              <a:cs typeface="Calibri" panose="020F0502020204030204" pitchFamily="34" charset="0"/>
            </a:endParaRPr>
          </a:p>
          <a:p>
            <a:pPr marL="285750" lvl="0" indent="-285750">
              <a:lnSpc>
                <a:spcPct val="150000"/>
              </a:lnSpc>
              <a:buFont typeface="Wingdings" panose="05000000000000000000" pitchFamily="2" charset="2"/>
              <a:buChar char="§"/>
            </a:pPr>
            <a:r>
              <a:rPr lang="cs-CZ" dirty="0">
                <a:latin typeface="Calibri" panose="020F0502020204030204" pitchFamily="34" charset="0"/>
                <a:cs typeface="Calibri" panose="020F0502020204030204" pitchFamily="34" charset="0"/>
              </a:rPr>
              <a:t>v</a:t>
            </a:r>
            <a:r>
              <a:rPr lang="cs-CZ" dirty="0" smtClean="0">
                <a:latin typeface="Calibri" panose="020F0502020204030204" pitchFamily="34" charset="0"/>
                <a:cs typeface="Calibri" panose="020F0502020204030204" pitchFamily="34" charset="0"/>
              </a:rPr>
              <a:t>íce informací, např. Svět úspěšných.cz</a:t>
            </a:r>
          </a:p>
          <a:p>
            <a:pPr lvl="0">
              <a:lnSpc>
                <a:spcPct val="150000"/>
              </a:lnSpc>
            </a:pPr>
            <a:r>
              <a:rPr lang="cs-CZ" sz="1400" dirty="0" smtClean="0">
                <a:latin typeface="Calibri" panose="020F0502020204030204" pitchFamily="34" charset="0"/>
                <a:cs typeface="Calibri" panose="020F0502020204030204" pitchFamily="34" charset="0"/>
              </a:rPr>
              <a:t>https</a:t>
            </a:r>
            <a:r>
              <a:rPr lang="cs-CZ" sz="1400" dirty="0">
                <a:latin typeface="Calibri" panose="020F0502020204030204" pitchFamily="34" charset="0"/>
                <a:cs typeface="Calibri" panose="020F0502020204030204" pitchFamily="34" charset="0"/>
              </a:rPr>
              <a:t>://svetuspesnych.cz/dotace-pro-podnikatele-spanelska-vesnice-nebo-cesta-jak-financovat-svoje-projekty/</a:t>
            </a:r>
          </a:p>
          <a:p>
            <a:pPr marL="343080" indent="-342720">
              <a:lnSpc>
                <a:spcPct val="100000"/>
              </a:lnSpc>
              <a:spcBef>
                <a:spcPts val="641"/>
              </a:spcBef>
              <a:buClr>
                <a:srgbClr val="000000"/>
              </a:buClr>
              <a:buFont typeface="Arial"/>
              <a:buChar char="•"/>
            </a:pPr>
            <a:endParaRPr lang="cs-CZ" b="0" strike="noStrike" spc="-1" dirty="0">
              <a:solidFill>
                <a:srgbClr val="000000"/>
              </a:solidFill>
              <a:latin typeface="Calibri"/>
            </a:endParaRPr>
          </a:p>
        </p:txBody>
      </p:sp>
    </p:spTree>
    <p:extLst>
      <p:ext uri="{BB962C8B-B14F-4D97-AF65-F5344CB8AC3E}">
        <p14:creationId xmlns:p14="http://schemas.microsoft.com/office/powerpoint/2010/main" val="3061328248"/>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extShape 1"/>
          <p:cNvSpPr txBox="1"/>
          <p:nvPr/>
        </p:nvSpPr>
        <p:spPr>
          <a:xfrm>
            <a:off x="457200" y="286656"/>
            <a:ext cx="8229240" cy="1142640"/>
          </a:xfrm>
          <a:prstGeom prst="rect">
            <a:avLst/>
          </a:prstGeom>
          <a:noFill/>
          <a:ln>
            <a:noFill/>
          </a:ln>
        </p:spPr>
        <p:txBody>
          <a:bodyPr anchor="ctr">
            <a:noAutofit/>
          </a:bodyPr>
          <a:lstStyle/>
          <a:p>
            <a:pPr algn="ctr">
              <a:lnSpc>
                <a:spcPct val="100000"/>
              </a:lnSpc>
            </a:pPr>
            <a:r>
              <a:rPr lang="cs-CZ" sz="4400" b="1" dirty="0" smtClean="0"/>
              <a:t>Časté chyby</a:t>
            </a:r>
            <a:endParaRPr lang="cs-CZ" sz="4400" b="0" strike="noStrike" spc="-1" dirty="0">
              <a:solidFill>
                <a:srgbClr val="000000"/>
              </a:solidFill>
              <a:latin typeface="Calibri"/>
            </a:endParaRPr>
          </a:p>
        </p:txBody>
      </p:sp>
      <p:sp>
        <p:nvSpPr>
          <p:cNvPr id="181" name="TextShape 2"/>
          <p:cNvSpPr txBox="1"/>
          <p:nvPr/>
        </p:nvSpPr>
        <p:spPr>
          <a:xfrm>
            <a:off x="468432" y="1417320"/>
            <a:ext cx="8496056" cy="5357192"/>
          </a:xfrm>
          <a:prstGeom prst="rect">
            <a:avLst/>
          </a:prstGeom>
          <a:noFill/>
          <a:ln>
            <a:noFill/>
          </a:ln>
        </p:spPr>
        <p:txBody>
          <a:bodyPr>
            <a:noAutofit/>
          </a:bodyPr>
          <a:lstStyle/>
          <a:p>
            <a:pPr marL="285750" lvl="0" indent="-285750">
              <a:lnSpc>
                <a:spcPct val="150000"/>
              </a:lnSpc>
              <a:buFont typeface="Wingdings" panose="05000000000000000000" pitchFamily="2" charset="2"/>
              <a:buChar char="§"/>
            </a:pPr>
            <a:r>
              <a:rPr lang="cs-CZ" dirty="0" smtClean="0"/>
              <a:t>nekvalitní  </a:t>
            </a:r>
            <a:r>
              <a:rPr lang="cs-CZ" dirty="0"/>
              <a:t>záměr</a:t>
            </a:r>
          </a:p>
          <a:p>
            <a:pPr marL="285750" lvl="0" indent="-285750">
              <a:lnSpc>
                <a:spcPct val="150000"/>
              </a:lnSpc>
              <a:buFont typeface="Wingdings" panose="05000000000000000000" pitchFamily="2" charset="2"/>
              <a:buChar char="§"/>
            </a:pPr>
            <a:r>
              <a:rPr lang="cs-CZ" dirty="0" smtClean="0"/>
              <a:t>chybné </a:t>
            </a:r>
            <a:r>
              <a:rPr lang="cs-CZ" dirty="0"/>
              <a:t>pochopení dotačního programu a snaha o </a:t>
            </a:r>
            <a:r>
              <a:rPr lang="cs-CZ" dirty="0" smtClean="0"/>
              <a:t>„napasování“ </a:t>
            </a:r>
            <a:r>
              <a:rPr lang="cs-CZ" dirty="0"/>
              <a:t>projektu do určitého programu</a:t>
            </a:r>
          </a:p>
          <a:p>
            <a:pPr marL="285750" lvl="0" indent="-285750">
              <a:lnSpc>
                <a:spcPct val="150000"/>
              </a:lnSpc>
              <a:buFont typeface="Wingdings" panose="05000000000000000000" pitchFamily="2" charset="2"/>
              <a:buChar char="§"/>
            </a:pPr>
            <a:r>
              <a:rPr lang="cs-CZ" dirty="0"/>
              <a:t>nedostatečné prostudování relevantních dokumentů k operačním programům</a:t>
            </a:r>
          </a:p>
          <a:p>
            <a:pPr marL="285750" lvl="0" indent="-285750">
              <a:lnSpc>
                <a:spcPct val="150000"/>
              </a:lnSpc>
              <a:buFont typeface="Wingdings" panose="05000000000000000000" pitchFamily="2" charset="2"/>
              <a:buChar char="§"/>
            </a:pPr>
            <a:r>
              <a:rPr lang="cs-CZ" dirty="0" smtClean="0"/>
              <a:t>chybějící údaje v žádosti</a:t>
            </a:r>
          </a:p>
          <a:p>
            <a:pPr marL="285750" lvl="0" indent="-285750">
              <a:lnSpc>
                <a:spcPct val="150000"/>
              </a:lnSpc>
              <a:buFont typeface="Wingdings" panose="05000000000000000000" pitchFamily="2" charset="2"/>
              <a:buChar char="§"/>
            </a:pPr>
            <a:r>
              <a:rPr lang="cs-CZ" dirty="0" smtClean="0"/>
              <a:t>ponechání </a:t>
            </a:r>
            <a:r>
              <a:rPr lang="cs-CZ" dirty="0"/>
              <a:t>podání žádosti na poslední </a:t>
            </a:r>
            <a:r>
              <a:rPr lang="cs-CZ" dirty="0" smtClean="0"/>
              <a:t>den (podaní může ohrozit výpadek proudu, dopravní zácpa, kolaps počítače aj.)</a:t>
            </a:r>
            <a:endParaRPr lang="cs-CZ" dirty="0"/>
          </a:p>
          <a:p>
            <a:pPr marL="285750" lvl="0" indent="-285750">
              <a:lnSpc>
                <a:spcPct val="150000"/>
              </a:lnSpc>
              <a:buFont typeface="Wingdings" panose="05000000000000000000" pitchFamily="2" charset="2"/>
              <a:buChar char="§"/>
            </a:pPr>
            <a:r>
              <a:rPr lang="cs-CZ" dirty="0"/>
              <a:t>nesplnění podmínek dané výzvy nebo operačního programu, pod níž podnikatelský záměr spadá (např. nedoložení 2 let historie společnosti)</a:t>
            </a:r>
          </a:p>
          <a:p>
            <a:pPr marL="285750" indent="-285750">
              <a:lnSpc>
                <a:spcPct val="150000"/>
              </a:lnSpc>
              <a:buFont typeface="Wingdings" panose="05000000000000000000" pitchFamily="2" charset="2"/>
              <a:buChar char="§"/>
            </a:pPr>
            <a:r>
              <a:rPr lang="cs-CZ" dirty="0" smtClean="0"/>
              <a:t>chybějící přílohy doložené k žádosti </a:t>
            </a:r>
            <a:r>
              <a:rPr lang="cs-CZ" dirty="0"/>
              <a:t>(např. doklad o právní subjektivitě, dokument pro finanční a ekonomické hodnocení projektu, stavební povolení s vyznačením nabytí právní moci, smlouva o vedení účtu a další přílohy uvedené v sekci doporučení</a:t>
            </a:r>
            <a:r>
              <a:rPr lang="cs-CZ" dirty="0" smtClean="0"/>
              <a:t>)</a:t>
            </a:r>
          </a:p>
          <a:p>
            <a:pPr>
              <a:lnSpc>
                <a:spcPct val="150000"/>
              </a:lnSpc>
            </a:pPr>
            <a:r>
              <a:rPr lang="cs-CZ" sz="1200" dirty="0" smtClean="0"/>
              <a:t>Zdroj</a:t>
            </a:r>
            <a:r>
              <a:rPr lang="cs-CZ" sz="1200" dirty="0"/>
              <a:t>: Banka projektů, http://www.banka-projektu.cz/sablony/spolufinancovani-z-fondu-eu/nejcastejsi-rizika-a-chyby/</a:t>
            </a:r>
          </a:p>
          <a:p>
            <a:pPr marL="285750" lvl="0" indent="-285750">
              <a:lnSpc>
                <a:spcPct val="150000"/>
              </a:lnSpc>
              <a:buFont typeface="Wingdings" panose="05000000000000000000" pitchFamily="2" charset="2"/>
              <a:buChar char="§"/>
            </a:pPr>
            <a:endParaRPr lang="cs-CZ" dirty="0" smtClean="0"/>
          </a:p>
        </p:txBody>
      </p:sp>
    </p:spTree>
    <p:extLst>
      <p:ext uri="{BB962C8B-B14F-4D97-AF65-F5344CB8AC3E}">
        <p14:creationId xmlns:p14="http://schemas.microsoft.com/office/powerpoint/2010/main" val="4583935"/>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60000"/>
              <a:lumOff val="40000"/>
            </a:schemeClr>
          </a:solidFill>
        </p:spPr>
        <p:txBody>
          <a:bodyPr/>
          <a:lstStyle/>
          <a:p>
            <a:r>
              <a:rPr lang="cs-CZ" dirty="0" smtClean="0"/>
              <a:t>Formální chyby</a:t>
            </a:r>
            <a:endParaRPr lang="cs-CZ" dirty="0"/>
          </a:p>
        </p:txBody>
      </p:sp>
      <p:sp>
        <p:nvSpPr>
          <p:cNvPr id="3" name="Zástupný symbol pro obsah 2"/>
          <p:cNvSpPr>
            <a:spLocks noGrp="1"/>
          </p:cNvSpPr>
          <p:nvPr>
            <p:ph idx="1"/>
          </p:nvPr>
        </p:nvSpPr>
        <p:spPr>
          <a:xfrm>
            <a:off x="457200" y="1600200"/>
            <a:ext cx="8363272" cy="4997152"/>
          </a:xfrm>
        </p:spPr>
        <p:txBody>
          <a:bodyPr>
            <a:normAutofit fontScale="47500" lnSpcReduction="20000"/>
          </a:bodyPr>
          <a:lstStyle/>
          <a:p>
            <a:r>
              <a:rPr lang="cs-CZ" b="1" dirty="0" smtClean="0"/>
              <a:t>Žádost nebyla vyplněna na správném formuláři </a:t>
            </a:r>
            <a:r>
              <a:rPr lang="cs-CZ" dirty="0" smtClean="0"/>
              <a:t>– pro každý operační program a danou oblast podpory existuje samostatný formulář v aplikaci BENEFIT7 (např. regionální operační programy, Integrovaný operační program, atd.), BENE-FILL (Operační program životní prostředí),  </a:t>
            </a:r>
            <a:r>
              <a:rPr lang="cs-CZ" dirty="0" err="1" smtClean="0"/>
              <a:t>eAccount</a:t>
            </a:r>
            <a:r>
              <a:rPr lang="cs-CZ" dirty="0" smtClean="0"/>
              <a:t> (Operační program Podnikání a inovace, který nabízí pro obce jen několik dotačních titulů). J</a:t>
            </a:r>
          </a:p>
          <a:p>
            <a:r>
              <a:rPr lang="cs-CZ" b="1" dirty="0" smtClean="0"/>
              <a:t>Žádost byla podána do jiné oblasti podp</a:t>
            </a:r>
            <a:r>
              <a:rPr lang="cs-CZ" dirty="0" smtClean="0"/>
              <a:t>o</a:t>
            </a:r>
            <a:r>
              <a:rPr lang="cs-CZ" b="1" dirty="0" smtClean="0"/>
              <a:t>ry</a:t>
            </a:r>
            <a:r>
              <a:rPr lang="cs-CZ" dirty="0" smtClean="0"/>
              <a:t> – nejčastější chyba žadatelů, kdy dojde k nedůslednému prostudování podporovaných aktivit příslušné výzvy, a žadatelé předloží projekt do jiné oblasti podpory. Věcná náplň projektu, tedy konkrétní aktivity, musí naplňovat pouze jednu oblast podpory. Nelze projektem realizovat aktivity z jiné oblasti podpory! </a:t>
            </a:r>
          </a:p>
          <a:p>
            <a:r>
              <a:rPr lang="cs-CZ" b="1" dirty="0" smtClean="0"/>
              <a:t>Žádost není pevně spojená </a:t>
            </a:r>
            <a:r>
              <a:rPr lang="cs-CZ" dirty="0" smtClean="0"/>
              <a:t>– je nutné zajistit, aby jednotlivé listy nebyly od sebe lehce oddělitelné a zamezilo se tak záměně listů. </a:t>
            </a:r>
          </a:p>
          <a:p>
            <a:r>
              <a:rPr lang="cs-CZ" b="1" dirty="0" smtClean="0"/>
              <a:t>Žádost obsahuje nesprávný kód</a:t>
            </a:r>
            <a:r>
              <a:rPr lang="cs-CZ" dirty="0" smtClean="0"/>
              <a:t> – žadatel je povinen dle Příručky pro žadatele a výzvy předložit žádost v listinné a elektronické podobě. Při finalizaci projektu získává Vaše žádost unikátní tzv. HASH klíč, který slouží k identifikaci projektové žádosti. Tento unikátní kód je kontrolován v listinné i elektronické formě žádosti. Stává se, že na poslední chvíli žadatelé mění žádost, ale mají ji již finálně uloženou či dokonce vypálenou na CD. „</a:t>
            </a:r>
            <a:r>
              <a:rPr lang="cs-CZ" dirty="0" err="1" smtClean="0"/>
              <a:t>Odfinalizováním</a:t>
            </a:r>
            <a:r>
              <a:rPr lang="cs-CZ" dirty="0" smtClean="0"/>
              <a:t>“ projektové žádosti dochází ke ztrátě tohoto klíče a musíte opět vygenerovat nový kód. </a:t>
            </a:r>
          </a:p>
          <a:p>
            <a:r>
              <a:rPr lang="cs-CZ" b="1" dirty="0" smtClean="0"/>
              <a:t>Nesprávně vyplněné záložky v žádosti </a:t>
            </a:r>
            <a:r>
              <a:rPr lang="cs-CZ" dirty="0" smtClean="0"/>
              <a:t>– např. špatná struktura financování projektu, zahrnutí DPH do uznatelných nákladů v případě nároku na odpočet, nedostatečné popsání projektu. </a:t>
            </a:r>
          </a:p>
          <a:p>
            <a:r>
              <a:rPr lang="cs-CZ" b="1" dirty="0" smtClean="0"/>
              <a:t>Chybějící přílohy </a:t>
            </a:r>
            <a:r>
              <a:rPr lang="cs-CZ" dirty="0" smtClean="0"/>
              <a:t>- jestliže žádost obsahuje přílohy, je nutné na začátek uvést seznam těchto příloh. Seznam musí odpovídat požadovanému členění příloh uvedeném ve výzvě či Příručce pro žadatele.</a:t>
            </a:r>
          </a:p>
          <a:p>
            <a:r>
              <a:rPr lang="cs-CZ" b="1" dirty="0" smtClean="0"/>
              <a:t>Přílohy nebyly pevně spojené </a:t>
            </a:r>
            <a:r>
              <a:rPr lang="cs-CZ" dirty="0" smtClean="0"/>
              <a:t>– všechny přílohy je nutné svázat do druhého svazku opět dle číslování a seznamu příloh. Zamezí se tak ztrátě, výměně listů či poškození. </a:t>
            </a:r>
            <a:endParaRPr lang="cs-CZ" dirty="0"/>
          </a:p>
        </p:txBody>
      </p:sp>
    </p:spTree>
    <p:extLst>
      <p:ext uri="{BB962C8B-B14F-4D97-AF65-F5344CB8AC3E}">
        <p14:creationId xmlns:p14="http://schemas.microsoft.com/office/powerpoint/2010/main" val="633093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60000"/>
              <a:lumOff val="40000"/>
            </a:schemeClr>
          </a:solidFill>
        </p:spPr>
        <p:txBody>
          <a:bodyPr/>
          <a:lstStyle/>
          <a:p>
            <a:r>
              <a:rPr lang="cs-CZ" dirty="0" smtClean="0"/>
              <a:t>Formální chyby - pokračování</a:t>
            </a:r>
            <a:endParaRPr lang="cs-CZ" dirty="0"/>
          </a:p>
        </p:txBody>
      </p:sp>
      <p:sp>
        <p:nvSpPr>
          <p:cNvPr id="3" name="Zástupný symbol pro obsah 2"/>
          <p:cNvSpPr>
            <a:spLocks noGrp="1"/>
          </p:cNvSpPr>
          <p:nvPr>
            <p:ph idx="1"/>
          </p:nvPr>
        </p:nvSpPr>
        <p:spPr>
          <a:xfrm>
            <a:off x="457200" y="1600200"/>
            <a:ext cx="8363272" cy="5257800"/>
          </a:xfrm>
        </p:spPr>
        <p:txBody>
          <a:bodyPr>
            <a:normAutofit fontScale="25000" lnSpcReduction="20000"/>
          </a:bodyPr>
          <a:lstStyle/>
          <a:p>
            <a:r>
              <a:rPr lang="cs-CZ" sz="4800" b="1" dirty="0" smtClean="0"/>
              <a:t>Přílohy nebyly očíslované podle podepsaného seznamu pří</a:t>
            </a:r>
            <a:r>
              <a:rPr lang="cs-CZ" sz="4800" dirty="0" smtClean="0"/>
              <a:t>loh – obsahují-li přílohy na začátku seznam, je nutné také jednotlivé přílohy dle tohoto seznamu očíslovat. </a:t>
            </a:r>
            <a:endParaRPr lang="cs-CZ" sz="4800" dirty="0"/>
          </a:p>
          <a:p>
            <a:r>
              <a:rPr lang="cs-CZ" sz="4800" b="1" dirty="0" smtClean="0"/>
              <a:t>Přílohy nebyly nazvány správným jménem </a:t>
            </a:r>
            <a:r>
              <a:rPr lang="cs-CZ" sz="4800" dirty="0" smtClean="0"/>
              <a:t>– názvosloví příloh je nutné zachovat v souladu s Příručkou pro žadatele a výzvou. Platí to také pro dokladování nepovinných příloh. </a:t>
            </a:r>
          </a:p>
          <a:p>
            <a:r>
              <a:rPr lang="cs-CZ" sz="4800" b="1" dirty="0" smtClean="0"/>
              <a:t>Žádost či přílohy nejsou podepsány statutárním zástupcem </a:t>
            </a:r>
            <a:r>
              <a:rPr lang="cs-CZ" sz="4800" dirty="0" smtClean="0"/>
              <a:t>– každou přílohu musí zvlášť podepsat statutární zástupce. V případě více podpisových práv je nutné doložit oprávnění osoby žádost a přílohu podepsat (plnou moc, výpis z obchodního rejstříku apod.). </a:t>
            </a:r>
          </a:p>
          <a:p>
            <a:r>
              <a:rPr lang="cs-CZ" sz="4800" b="1" dirty="0" smtClean="0"/>
              <a:t>Ze zakladatelské listiny ani z jiného dokumentu nebylo zřejmé, kdo je statutární zástupce </a:t>
            </a:r>
            <a:r>
              <a:rPr lang="cs-CZ" sz="4800" dirty="0" smtClean="0"/>
              <a:t>– v případě, že doložíte pouze živnostenský list či zřizovací listinu, není zřejmé, kdo je statutárním zástupcem instituce. Proto je nutné doložit ještě další dokumenty, např. jmenovací dekret, usnesení správní rady atd. </a:t>
            </a:r>
          </a:p>
          <a:p>
            <a:r>
              <a:rPr lang="cs-CZ" sz="4800" b="1" dirty="0" smtClean="0"/>
              <a:t>Některé přílohy nebyly originálem nebo ověřenou kopií </a:t>
            </a:r>
            <a:r>
              <a:rPr lang="cs-CZ" sz="4800" dirty="0" smtClean="0"/>
              <a:t>– pozor na častý výskyt této chyby. Žadatel musí doložit přílohu v originále nebo ověřené kopii. Při doložení ověřené kopie pozor na platnost ověření, což bývá často 90 dní. –</a:t>
            </a:r>
          </a:p>
          <a:p>
            <a:r>
              <a:rPr lang="cs-CZ" sz="4800" b="1" dirty="0" smtClean="0"/>
              <a:t>Žádost i přílohy nejsou podány v odpovídajícím počtu </a:t>
            </a:r>
            <a:r>
              <a:rPr lang="cs-CZ" sz="4800" dirty="0" smtClean="0"/>
              <a:t>– příručky i výzvy definují přesný počet </a:t>
            </a:r>
            <a:r>
              <a:rPr lang="cs-CZ" sz="4800" dirty="0" err="1" smtClean="0"/>
              <a:t>paré</a:t>
            </a:r>
            <a:r>
              <a:rPr lang="cs-CZ" sz="4800" dirty="0" smtClean="0"/>
              <a:t>, které musíte odevzdat. </a:t>
            </a:r>
            <a:endParaRPr lang="cs-CZ" sz="4800" dirty="0"/>
          </a:p>
          <a:p>
            <a:r>
              <a:rPr lang="cs-CZ" sz="4800" b="1" dirty="0" smtClean="0"/>
              <a:t>Projekt není v souladu s legislativou ČR a EU</a:t>
            </a:r>
            <a:r>
              <a:rPr lang="cs-CZ" sz="4800" dirty="0" smtClean="0"/>
              <a:t> – problémy nastávají se zaměřením projektu z ekonomického hlediska, kdy projekt např. spadá do oblasti veřejné podpory, či generuje příjmy. Podepisujete četné prohlášení, ve kterém deklarujete, že s podmínkami a legislativou souhlasíte! –</a:t>
            </a:r>
          </a:p>
          <a:p>
            <a:r>
              <a:rPr lang="cs-CZ" sz="4800" b="1" dirty="0" smtClean="0"/>
              <a:t>Projekt nespadá do územní podpory </a:t>
            </a:r>
            <a:r>
              <a:rPr lang="cs-CZ" sz="4800" dirty="0" smtClean="0"/>
              <a:t>– projekt musí být realizován pouze v území, které je vymezeno jako území realizace příslušného operačního programu. Častější chyby se dělají v regionálních operačních programech, kdy aktivity musí být realizovány v příslušném regionu. U ostatních tematických operačních programů je územím realizace projektu celé území České republiky mimo území hl. m. Prahy a pro programy Adaptabilita a Konkurenceschopnost je území realizace projektu území hl. m. Prahy případně vybraných městských částí. - Projekt má vyšší celkové způsobilé náklady, než dovolují pravidla - projekt musí být v rozmezí minimálních (a, jsou-li stanoveny, také maximálních) celkových způsobilých výdajů stanovených pro danou oblast podpory. </a:t>
            </a:r>
          </a:p>
          <a:p>
            <a:r>
              <a:rPr lang="cs-CZ" sz="4800" b="1" dirty="0" smtClean="0"/>
              <a:t>Žadatel nesplňuje definici oprávněnosti </a:t>
            </a:r>
            <a:r>
              <a:rPr lang="cs-CZ" sz="4800" dirty="0" smtClean="0"/>
              <a:t>– žadatel si musí přečíst, zdali vůbec jeho právní postavení umožňuje žádat o dotaci. Okruh žadatelů je uveden vždy ve výzvě a Příručce pro žadatele. </a:t>
            </a:r>
          </a:p>
          <a:p>
            <a:r>
              <a:rPr lang="cs-CZ" sz="4800" b="1" dirty="0" smtClean="0"/>
              <a:t>Termín realizace akce není v souladu s podmínkami daného kola výzvy </a:t>
            </a:r>
            <a:r>
              <a:rPr lang="cs-CZ" sz="4800" dirty="0" smtClean="0"/>
              <a:t>– pozor na časovou alokaci projektů. Každá výzva má omezenou dobu realizace Vašeho projektu, pokud ji překročíte, je to pádný důvod k vyřazení Vašeho projektu. </a:t>
            </a:r>
            <a:endParaRPr lang="cs-CZ" sz="4800" dirty="0"/>
          </a:p>
          <a:p>
            <a:r>
              <a:rPr lang="cs-CZ" sz="4800" b="1" dirty="0" smtClean="0"/>
              <a:t>Financování projektu </a:t>
            </a:r>
          </a:p>
          <a:p>
            <a:r>
              <a:rPr lang="cs-CZ" sz="4800" b="1" dirty="0" smtClean="0"/>
              <a:t>Způsobilost výdajů </a:t>
            </a:r>
            <a:r>
              <a:rPr lang="cs-CZ" sz="4800" dirty="0" smtClean="0"/>
              <a:t>– žadatel musí mít na paměti, že existují způsobilé a nezpůsobilé výdaje. Předmět financování pomocí dotace jsou pouze způsobilé výdaje. Příručka obsahuje výčet způsobilých i nezpůsobilých výdajů. Podle toho rozdělení je nutné zpracovat i </a:t>
            </a:r>
            <a:r>
              <a:rPr lang="cs-CZ" sz="4800" dirty="0" err="1" smtClean="0"/>
              <a:t>i</a:t>
            </a:r>
            <a:r>
              <a:rPr lang="cs-CZ" sz="4800" dirty="0" smtClean="0"/>
              <a:t> projektovou žádost</a:t>
            </a:r>
            <a:r>
              <a:rPr lang="cs-CZ" dirty="0" smtClean="0"/>
              <a:t>. </a:t>
            </a:r>
            <a:endParaRPr lang="cs-CZ" dirty="0"/>
          </a:p>
        </p:txBody>
      </p:sp>
    </p:spTree>
    <p:extLst>
      <p:ext uri="{BB962C8B-B14F-4D97-AF65-F5344CB8AC3E}">
        <p14:creationId xmlns:p14="http://schemas.microsoft.com/office/powerpoint/2010/main" val="4167434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a:solidFill>
            <a:schemeClr val="accent3">
              <a:lumMod val="40000"/>
              <a:lumOff val="60000"/>
            </a:schemeClr>
          </a:solidFill>
        </p:spPr>
        <p:txBody>
          <a:bodyPr/>
          <a:lstStyle/>
          <a:p>
            <a:r>
              <a:rPr lang="cs-CZ" b="1" dirty="0" smtClean="0"/>
              <a:t>Nedostatky v projektech</a:t>
            </a:r>
            <a:endParaRPr lang="cs-CZ" b="1" dirty="0"/>
          </a:p>
        </p:txBody>
      </p:sp>
      <p:sp>
        <p:nvSpPr>
          <p:cNvPr id="3" name="Zástupný symbol pro obsah 2"/>
          <p:cNvSpPr>
            <a:spLocks noGrp="1"/>
          </p:cNvSpPr>
          <p:nvPr>
            <p:ph idx="1"/>
          </p:nvPr>
        </p:nvSpPr>
        <p:spPr>
          <a:xfrm>
            <a:off x="107504" y="1359563"/>
            <a:ext cx="8928992" cy="5472608"/>
          </a:xfrm>
        </p:spPr>
        <p:txBody>
          <a:bodyPr>
            <a:normAutofit fontScale="40000" lnSpcReduction="20000"/>
          </a:bodyPr>
          <a:lstStyle/>
          <a:p>
            <a:r>
              <a:rPr lang="cs-CZ" b="1" dirty="0" smtClean="0"/>
              <a:t>Nedostatečné zkušenosti s realizací podobných projektů</a:t>
            </a:r>
            <a:r>
              <a:rPr lang="cs-CZ" dirty="0" smtClean="0"/>
              <a:t> – pokud žadatel neuvede, že má jisté zkušenosti s řízením projektů (POZOR! – nemusí to být pouze projekty financované ze Strukturálních fondů EU!), získává automaticky méně bodů. </a:t>
            </a:r>
            <a:endParaRPr lang="cs-CZ" dirty="0"/>
          </a:p>
          <a:p>
            <a:r>
              <a:rPr lang="cs-CZ" b="1" dirty="0" smtClean="0"/>
              <a:t>Nedostatečně popsaná zvolená technologie </a:t>
            </a:r>
            <a:r>
              <a:rPr lang="cs-CZ" dirty="0" smtClean="0"/>
              <a:t>– záměrem technického zhodnocení projektu je popsat co nejpodrobněji zvolené </a:t>
            </a:r>
            <a:r>
              <a:rPr lang="cs-CZ" u="sng" dirty="0" smtClean="0"/>
              <a:t>prostředky k dosažení cílů projek</a:t>
            </a:r>
            <a:r>
              <a:rPr lang="cs-CZ" dirty="0" smtClean="0"/>
              <a:t>tu. U investičních projektů takový problém nebývá, jelikož vše obsahují technické dokumentace (např. dokumentace ke stavebnímu povolení). </a:t>
            </a:r>
          </a:p>
          <a:p>
            <a:r>
              <a:rPr lang="cs-CZ" b="1" dirty="0" smtClean="0"/>
              <a:t>Nedostatečně popsána udržitelnost projektu</a:t>
            </a:r>
            <a:r>
              <a:rPr lang="cs-CZ" dirty="0" smtClean="0"/>
              <a:t> – dotační podmínky říkají, že služby, zboží musí být používáno i nadále po skončení projektu, a to 5 let. Také pracovní místa, která projektem vytvoříte, musíte 5 let po skončení projektu udržet! Nelze toto pracovní místo zrušit dříve! V projektové žádosti byste měli správně a důkladně popsat finanční a věcnou udržitelnost. </a:t>
            </a:r>
          </a:p>
          <a:p>
            <a:r>
              <a:rPr lang="cs-CZ" b="1" dirty="0" smtClean="0"/>
              <a:t>Nedostatečně popsaný realizační tým</a:t>
            </a:r>
            <a:r>
              <a:rPr lang="cs-CZ" dirty="0" smtClean="0"/>
              <a:t> - kompetence jednotlivých členů projektového týmu musí být přesně vymezeny, tzn., každá osoba v projektu musí mít přesnou pracovní náplň. U projektové žádosti nemusíte zatím uvádět konkrétní jména osob, nicméně je nutné právě popsat činnost této osoby pro projekt, zvláště, když víte, osoba je zaměstnána pro více takových projektů, či má i jiné zaměstnání. </a:t>
            </a:r>
          </a:p>
          <a:p>
            <a:r>
              <a:rPr lang="cs-CZ" b="1" dirty="0" smtClean="0"/>
              <a:t>Nesoulad mezi údaji v žádosti a ekonomické části projektu </a:t>
            </a:r>
            <a:r>
              <a:rPr lang="cs-CZ" dirty="0" smtClean="0"/>
              <a:t>– jestliže zpracováváte nejdříve ekonomickou studii, měli byste údaje z této studie používat také v žádosti. Stává se, že napíšete do žádosti jiná technická data, případně jiný projektový tým apod. </a:t>
            </a:r>
          </a:p>
          <a:p>
            <a:r>
              <a:rPr lang="cs-CZ" b="1" dirty="0" smtClean="0"/>
              <a:t>Nejasný harmonogram </a:t>
            </a:r>
            <a:r>
              <a:rPr lang="cs-CZ" dirty="0" smtClean="0"/>
              <a:t>– aktivity nebyly časově vymezeny. Pozor na </a:t>
            </a:r>
            <a:r>
              <a:rPr lang="cs-CZ" dirty="0" err="1" smtClean="0"/>
              <a:t>víceetapové</a:t>
            </a:r>
            <a:r>
              <a:rPr lang="cs-CZ" dirty="0" smtClean="0"/>
              <a:t> projekty, kdy musíte doložit jasné rozdělení projektu do jednotlivých etap. Aplikace BENEFIT 7 žádá rozdělení harmonogramu </a:t>
            </a:r>
            <a:r>
              <a:rPr lang="cs-CZ" u="sng" dirty="0" smtClean="0"/>
              <a:t>na denní periody</a:t>
            </a:r>
            <a:r>
              <a:rPr lang="cs-CZ" dirty="0" smtClean="0"/>
              <a:t>. </a:t>
            </a:r>
          </a:p>
          <a:p>
            <a:r>
              <a:rPr lang="cs-CZ" b="1" dirty="0" smtClean="0"/>
              <a:t>Partnerem byl dodavatel </a:t>
            </a:r>
            <a:r>
              <a:rPr lang="cs-CZ" dirty="0" smtClean="0"/>
              <a:t>– partnerství v projektu je založeno na dobrovolnosti, nicméně partnery nemohou být potencionální dodavatelé služeb, stavebních prací apod. Zákon č. 137/2006 Sb., o veřejných zakázkách, jste povinni vybírat dodavatele na základě transparentnosti a nediskriminace. Z tohoto důvodu je nutné vždy počítat se situací, kdy musíte vyhlásit výběrové řízení na dodavatele. V žádném případě nemůže být znám předem, natož aby byl Vašim partnerem. </a:t>
            </a:r>
          </a:p>
          <a:p>
            <a:r>
              <a:rPr lang="cs-CZ" b="1" dirty="0" smtClean="0"/>
              <a:t>Veřejné zakázky </a:t>
            </a:r>
            <a:r>
              <a:rPr lang="cs-CZ" dirty="0" smtClean="0"/>
              <a:t>– jestliže v projektu pořizujete dodávky, služby či stavební práce, musíte v projektové žádosti vyplnit záložky týkající se specifikace veřejné zakázky. Mnozí žadatelé na toto opomínají. Některá dotační pravidla (např. </a:t>
            </a:r>
            <a:r>
              <a:rPr lang="cs-CZ" dirty="0" err="1" smtClean="0"/>
              <a:t>ROPy</a:t>
            </a:r>
            <a:r>
              <a:rPr lang="cs-CZ" dirty="0" smtClean="0"/>
              <a:t> či OP VK) vyžadují provedení základního typu výběrového řízení, již pokud dodávka, či služba přesahuje hodnotu 10 tis. Kč. Obvykle bývá min. hranice pro konání výběrového řízení nastavena na 100 tis. Kč. Zákon č. 137/2009 Sb., o veřejných zakázkách - může být dotace krácena nebo dokonce odebrána. K tomu ještě budete obtěžováni Úřadem pro hospodářskou soutěž, protože nakládáte s veřejnými prostředky</a:t>
            </a:r>
            <a:endParaRPr lang="cs-CZ" dirty="0"/>
          </a:p>
        </p:txBody>
      </p:sp>
    </p:spTree>
    <p:extLst>
      <p:ext uri="{BB962C8B-B14F-4D97-AF65-F5344CB8AC3E}">
        <p14:creationId xmlns:p14="http://schemas.microsoft.com/office/powerpoint/2010/main" val="993091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994122"/>
          </a:xfrm>
          <a:solidFill>
            <a:schemeClr val="accent3">
              <a:lumMod val="40000"/>
              <a:lumOff val="60000"/>
            </a:schemeClr>
          </a:solidFill>
        </p:spPr>
        <p:txBody>
          <a:bodyPr>
            <a:normAutofit/>
          </a:bodyPr>
          <a:lstStyle/>
          <a:p>
            <a:r>
              <a:rPr lang="cs-CZ" b="1" dirty="0" smtClean="0"/>
              <a:t>Nedostatky v projektech – </a:t>
            </a:r>
            <a:r>
              <a:rPr lang="cs-CZ" b="1" dirty="0" err="1" smtClean="0"/>
              <a:t>pokr</a:t>
            </a:r>
            <a:r>
              <a:rPr lang="cs-CZ" b="1" dirty="0" smtClean="0"/>
              <a:t>.</a:t>
            </a:r>
            <a:endParaRPr lang="cs-CZ" dirty="0"/>
          </a:p>
        </p:txBody>
      </p:sp>
      <p:sp>
        <p:nvSpPr>
          <p:cNvPr id="3" name="Zástupný symbol pro obsah 2"/>
          <p:cNvSpPr>
            <a:spLocks noGrp="1"/>
          </p:cNvSpPr>
          <p:nvPr>
            <p:ph idx="1"/>
          </p:nvPr>
        </p:nvSpPr>
        <p:spPr>
          <a:xfrm>
            <a:off x="240093" y="1313384"/>
            <a:ext cx="8892480" cy="5544616"/>
          </a:xfrm>
        </p:spPr>
        <p:txBody>
          <a:bodyPr>
            <a:normAutofit fontScale="55000" lnSpcReduction="20000"/>
          </a:bodyPr>
          <a:lstStyle/>
          <a:p>
            <a:r>
              <a:rPr lang="cs-CZ" b="1" dirty="0" smtClean="0"/>
              <a:t>Nebyla dostatečně doložena potřebnost proje</a:t>
            </a:r>
            <a:r>
              <a:rPr lang="cs-CZ" dirty="0" smtClean="0"/>
              <a:t>ktu – potřebnost projektu vychází z nějakého nedostatku např. služeb, který chybí v okolí. Z tohoto důvodu se v projektové žádosti vyžaduje přesný popis potřebnosti. Nejjednodušeji se potřebnost dokazuje kvantitativně, tedy na základě čísel. Použitím různých statistických ukazatelů dokázat, že projekt je důležité zrealizovat, vždy potřebnost kvantifikovat. </a:t>
            </a:r>
          </a:p>
          <a:p>
            <a:r>
              <a:rPr lang="cs-CZ" b="1" dirty="0" smtClean="0"/>
              <a:t>Monitorovací indikátory </a:t>
            </a:r>
            <a:r>
              <a:rPr lang="cs-CZ" dirty="0" smtClean="0"/>
              <a:t>– v projektové žádosti musíte zvolit správné monitorovací indikátory a poté je také vykázat. Při stavebních projektech není problém zjistit délku nové silnice, či plochu nového objektu. </a:t>
            </a:r>
            <a:r>
              <a:rPr lang="cs-CZ" u="sng" dirty="0" smtClean="0"/>
              <a:t>U neinvestičních projektů se monitorovací indikátory vykazují pomocí různých prezenčních listin, fotografií, pozvánek apod</a:t>
            </a:r>
            <a:r>
              <a:rPr lang="cs-CZ" dirty="0" smtClean="0"/>
              <a:t>. Proto musíte z každé akce pořizovat pozvánky, zápisy, prezenční listiny a fotodokumentaci. Vykazování monitorovacích indikátorů popsat již v projektové žádosti, tedy jakým způsobem naplnění indikátorů bude vykázáno</a:t>
            </a:r>
          </a:p>
          <a:p>
            <a:r>
              <a:rPr lang="cs-CZ" b="1" dirty="0" smtClean="0"/>
              <a:t>Rozpočet projekt</a:t>
            </a:r>
            <a:r>
              <a:rPr lang="cs-CZ" dirty="0" smtClean="0"/>
              <a:t>u – někteří žadatelé si myslí, že z veřejných zdrojů lze zaplatit úplně všechno. Proto rozpočty bývají často nadhodnoceny. Před podáním žádosti ověřit dle zveřejněných hodnotících kritérií pravděpodobnost úspěchu a optimalizovat rozpočet. Některé operační programy – OP VK mají metodické pokyny ke stanovení mezd pro jednotlivé pozice členů projektového týmu v jednotlivých krajích ČR. Problémem se také stává uznatelnost výdajů, především u DPH. Pokud je žadatel plátcem DPH, nemůže uplatňovat uznání výdajů na DPH v rámci projektu. Výjimku tvoří pouze takové projektové aktivity, které se nevztahují k běžné činnosti, ze které daň odvádí. Žadatel je v tomto případě povinen předložit čestné prohlášení, že aktivity nejsou totožné s běžnou činností subjektu. Pokud žadatel není plátce daně, může si uplatnit DPH jako uznatelný náklad v projektu. Musí však DPH zahrnout do celkové struktury rozpočtu. </a:t>
            </a:r>
          </a:p>
          <a:p>
            <a:r>
              <a:rPr lang="cs-CZ" dirty="0" smtClean="0"/>
              <a:t>Zdroj: Ing. Josef Abrhám, Ph.D. </a:t>
            </a:r>
          </a:p>
        </p:txBody>
      </p:sp>
    </p:spTree>
    <p:extLst>
      <p:ext uri="{BB962C8B-B14F-4D97-AF65-F5344CB8AC3E}">
        <p14:creationId xmlns:p14="http://schemas.microsoft.com/office/powerpoint/2010/main" val="339978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Zdroj</a:t>
            </a:r>
            <a:endParaRPr lang="cs-CZ" b="1" dirty="0"/>
          </a:p>
        </p:txBody>
      </p:sp>
      <p:sp>
        <p:nvSpPr>
          <p:cNvPr id="3" name="Zástupný symbol pro obsah 2"/>
          <p:cNvSpPr>
            <a:spLocks noGrp="1"/>
          </p:cNvSpPr>
          <p:nvPr>
            <p:ph idx="1"/>
          </p:nvPr>
        </p:nvSpPr>
        <p:spPr/>
        <p:txBody>
          <a:bodyPr/>
          <a:lstStyle/>
          <a:p>
            <a:r>
              <a:rPr lang="cs-CZ" dirty="0" smtClean="0"/>
              <a:t>Jak napsat projektovou žádost studijní podklady ke vzdělávacímu programu v rámci projektu „Zvyšování absorpční kapacity území Jihomoravského kraje“, </a:t>
            </a:r>
            <a:r>
              <a:rPr lang="cs-CZ" dirty="0" err="1" smtClean="0"/>
              <a:t>reg</a:t>
            </a:r>
            <a:r>
              <a:rPr lang="cs-CZ" dirty="0" smtClean="0"/>
              <a:t>. č. CZ.1.11/4.2.00/39.01659</a:t>
            </a:r>
            <a:endParaRPr lang="cs-CZ" dirty="0"/>
          </a:p>
        </p:txBody>
      </p:sp>
    </p:spTree>
    <p:extLst>
      <p:ext uri="{BB962C8B-B14F-4D97-AF65-F5344CB8AC3E}">
        <p14:creationId xmlns:p14="http://schemas.microsoft.com/office/powerpoint/2010/main" val="2210391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extShape 1"/>
          <p:cNvSpPr txBox="1"/>
          <p:nvPr/>
        </p:nvSpPr>
        <p:spPr>
          <a:xfrm>
            <a:off x="457200" y="274680"/>
            <a:ext cx="8229240" cy="1142640"/>
          </a:xfrm>
          <a:prstGeom prst="rect">
            <a:avLst/>
          </a:prstGeom>
          <a:solidFill>
            <a:srgbClr val="FF0000"/>
          </a:solidFill>
          <a:ln>
            <a:noFill/>
          </a:ln>
        </p:spPr>
        <p:txBody>
          <a:bodyPr anchor="ctr">
            <a:noAutofit/>
          </a:bodyPr>
          <a:lstStyle/>
          <a:p>
            <a:pPr algn="ctr">
              <a:lnSpc>
                <a:spcPct val="100000"/>
              </a:lnSpc>
            </a:pPr>
            <a:r>
              <a:rPr lang="cs-CZ" sz="4400" b="1" dirty="0" smtClean="0"/>
              <a:t>Rizika</a:t>
            </a:r>
            <a:endParaRPr lang="cs-CZ" sz="4400" b="0" strike="noStrike" spc="-1" dirty="0">
              <a:solidFill>
                <a:srgbClr val="000000"/>
              </a:solidFill>
              <a:latin typeface="Calibri"/>
            </a:endParaRPr>
          </a:p>
        </p:txBody>
      </p:sp>
      <p:sp>
        <p:nvSpPr>
          <p:cNvPr id="181" name="TextShape 2"/>
          <p:cNvSpPr txBox="1"/>
          <p:nvPr/>
        </p:nvSpPr>
        <p:spPr>
          <a:xfrm>
            <a:off x="468432" y="1417320"/>
            <a:ext cx="8496056" cy="5357192"/>
          </a:xfrm>
          <a:prstGeom prst="rect">
            <a:avLst/>
          </a:prstGeom>
          <a:noFill/>
          <a:ln>
            <a:noFill/>
          </a:ln>
        </p:spPr>
        <p:txBody>
          <a:bodyPr>
            <a:noAutofit/>
          </a:bodyPr>
          <a:lstStyle/>
          <a:p>
            <a:pPr marL="285750" indent="-285750">
              <a:lnSpc>
                <a:spcPct val="150000"/>
              </a:lnSpc>
              <a:buFont typeface="Wingdings" panose="05000000000000000000" pitchFamily="2" charset="2"/>
              <a:buChar char="§"/>
            </a:pPr>
            <a:r>
              <a:rPr lang="cs-CZ" sz="2000" dirty="0" smtClean="0"/>
              <a:t>Často neovlivnitelná</a:t>
            </a:r>
          </a:p>
          <a:p>
            <a:pPr marL="285750" indent="-285750">
              <a:lnSpc>
                <a:spcPct val="150000"/>
              </a:lnSpc>
              <a:buFont typeface="Wingdings" panose="05000000000000000000" pitchFamily="2" charset="2"/>
              <a:buChar char="§"/>
            </a:pPr>
            <a:r>
              <a:rPr lang="cs-CZ" sz="2000" dirty="0" smtClean="0"/>
              <a:t>Zmírnění rozsahu jejich důsledků – seznámit se s nimi, počítat s nimi, vyvarovat se jich, psychicky se na ně připravit</a:t>
            </a:r>
          </a:p>
          <a:p>
            <a:pPr>
              <a:lnSpc>
                <a:spcPct val="150000"/>
              </a:lnSpc>
            </a:pPr>
            <a:endParaRPr lang="cs-CZ" sz="2000" dirty="0" smtClean="0"/>
          </a:p>
          <a:p>
            <a:pPr marL="285750" indent="-285750">
              <a:lnSpc>
                <a:spcPct val="150000"/>
              </a:lnSpc>
              <a:buFont typeface="Wingdings" panose="05000000000000000000" pitchFamily="2" charset="2"/>
              <a:buChar char="§"/>
            </a:pPr>
            <a:r>
              <a:rPr lang="cs-CZ" sz="2000" dirty="0" smtClean="0"/>
              <a:t>nespolehlivost </a:t>
            </a:r>
            <a:r>
              <a:rPr lang="cs-CZ" sz="2000" dirty="0"/>
              <a:t>projektové firmy (</a:t>
            </a:r>
            <a:r>
              <a:rPr lang="cs-CZ" sz="2000" dirty="0" smtClean="0"/>
              <a:t>manažera)</a:t>
            </a:r>
          </a:p>
          <a:p>
            <a:pPr marL="285750" indent="-285750">
              <a:lnSpc>
                <a:spcPct val="150000"/>
              </a:lnSpc>
              <a:buFont typeface="Wingdings" panose="05000000000000000000" pitchFamily="2" charset="2"/>
              <a:buChar char="§"/>
            </a:pPr>
            <a:r>
              <a:rPr lang="cs-CZ" sz="2000" dirty="0" smtClean="0"/>
              <a:t>neschválení </a:t>
            </a:r>
            <a:r>
              <a:rPr lang="cs-CZ" sz="2000" dirty="0"/>
              <a:t>předložené žádosti o </a:t>
            </a:r>
            <a:r>
              <a:rPr lang="cs-CZ" sz="2000" dirty="0" smtClean="0"/>
              <a:t>dotaci</a:t>
            </a:r>
          </a:p>
          <a:p>
            <a:pPr marL="285750" indent="-285750">
              <a:lnSpc>
                <a:spcPct val="150000"/>
              </a:lnSpc>
              <a:buFont typeface="Wingdings" panose="05000000000000000000" pitchFamily="2" charset="2"/>
              <a:buChar char="§"/>
            </a:pPr>
            <a:r>
              <a:rPr lang="cs-CZ" sz="2000" dirty="0" smtClean="0"/>
              <a:t>zaneprázdněnost </a:t>
            </a:r>
            <a:r>
              <a:rPr lang="cs-CZ" sz="2000" dirty="0"/>
              <a:t>projektového manažera, který nestíhá vykonávat všechnu svou práci, projekty se mohou zbytečně </a:t>
            </a:r>
            <a:r>
              <a:rPr lang="cs-CZ" sz="2000" dirty="0" smtClean="0"/>
              <a:t>zpožďovat</a:t>
            </a:r>
          </a:p>
          <a:p>
            <a:pPr marL="285750" indent="-285750">
              <a:lnSpc>
                <a:spcPct val="150000"/>
              </a:lnSpc>
              <a:buFont typeface="Wingdings" panose="05000000000000000000" pitchFamily="2" charset="2"/>
              <a:buChar char="§"/>
            </a:pPr>
            <a:r>
              <a:rPr lang="cs-CZ" sz="2000" dirty="0" smtClean="0"/>
              <a:t>krácení</a:t>
            </a:r>
            <a:r>
              <a:rPr lang="cs-CZ" sz="2000" dirty="0"/>
              <a:t>, či odebrání dotací již schválenému </a:t>
            </a:r>
            <a:r>
              <a:rPr lang="cs-CZ" sz="2000" dirty="0" smtClean="0"/>
              <a:t>projektu</a:t>
            </a:r>
          </a:p>
          <a:p>
            <a:pPr marL="285750" indent="-285750">
              <a:lnSpc>
                <a:spcPct val="150000"/>
              </a:lnSpc>
              <a:buFont typeface="Wingdings" panose="05000000000000000000" pitchFamily="2" charset="2"/>
              <a:buChar char="§"/>
            </a:pPr>
            <a:endParaRPr lang="cs-CZ" dirty="0" smtClean="0"/>
          </a:p>
          <a:p>
            <a:pPr>
              <a:lnSpc>
                <a:spcPct val="150000"/>
              </a:lnSpc>
            </a:pPr>
            <a:endParaRPr lang="cs-CZ" dirty="0"/>
          </a:p>
          <a:p>
            <a:pPr>
              <a:lnSpc>
                <a:spcPct val="150000"/>
              </a:lnSpc>
            </a:pPr>
            <a:r>
              <a:rPr lang="cs-CZ" sz="1200" dirty="0" smtClean="0"/>
              <a:t>Zdroj: Banka projektů, http</a:t>
            </a:r>
            <a:r>
              <a:rPr lang="cs-CZ" sz="1200" dirty="0"/>
              <a:t>://www.banka-projektu.cz/sablony/spolufinancovani-z-fondu-eu/nejcastejsi-rizika-a-chyby/</a:t>
            </a:r>
          </a:p>
          <a:p>
            <a:pPr marL="343080" indent="-342720">
              <a:lnSpc>
                <a:spcPct val="150000"/>
              </a:lnSpc>
              <a:spcBef>
                <a:spcPts val="641"/>
              </a:spcBef>
              <a:buClr>
                <a:srgbClr val="000000"/>
              </a:buClr>
              <a:buFont typeface="Arial"/>
              <a:buChar char="•"/>
            </a:pPr>
            <a:endParaRPr lang="cs-CZ" b="0" strike="noStrike" spc="-1" dirty="0">
              <a:solidFill>
                <a:srgbClr val="000000"/>
              </a:solidFill>
              <a:latin typeface="Calibri"/>
            </a:endParaRPr>
          </a:p>
        </p:txBody>
      </p:sp>
    </p:spTree>
    <p:extLst>
      <p:ext uri="{BB962C8B-B14F-4D97-AF65-F5344CB8AC3E}">
        <p14:creationId xmlns:p14="http://schemas.microsoft.com/office/powerpoint/2010/main" val="1049131141"/>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cs-CZ" dirty="0" smtClean="0"/>
              <a:t>Úskalí dotací</a:t>
            </a:r>
            <a:endParaRPr lang="cs-CZ" dirty="0"/>
          </a:p>
        </p:txBody>
      </p:sp>
      <p:sp>
        <p:nvSpPr>
          <p:cNvPr id="3" name="Zástupný symbol pro obsah 2"/>
          <p:cNvSpPr>
            <a:spLocks noGrp="1"/>
          </p:cNvSpPr>
          <p:nvPr>
            <p:ph idx="1"/>
          </p:nvPr>
        </p:nvSpPr>
        <p:spPr>
          <a:xfrm>
            <a:off x="457200" y="1600200"/>
            <a:ext cx="8291264" cy="4781128"/>
          </a:xfrm>
        </p:spPr>
        <p:txBody>
          <a:bodyPr>
            <a:normAutofit fontScale="62500" lnSpcReduction="20000"/>
          </a:bodyPr>
          <a:lstStyle/>
          <a:p>
            <a:r>
              <a:rPr lang="cs-CZ" dirty="0" smtClean="0"/>
              <a:t>výběr dodavatelů - včas </a:t>
            </a:r>
            <a:r>
              <a:rPr lang="cs-CZ" dirty="0"/>
              <a:t>zrealizovat výběrová </a:t>
            </a:r>
            <a:r>
              <a:rPr lang="cs-CZ" dirty="0" smtClean="0"/>
              <a:t>řízení</a:t>
            </a:r>
          </a:p>
          <a:p>
            <a:r>
              <a:rPr lang="cs-CZ" dirty="0" smtClean="0"/>
              <a:t>dodržet </a:t>
            </a:r>
            <a:r>
              <a:rPr lang="cs-CZ" dirty="0"/>
              <a:t>proces zadávání veřejných zakázek, zejména u investičních </a:t>
            </a:r>
            <a:r>
              <a:rPr lang="cs-CZ" dirty="0" smtClean="0"/>
              <a:t>projektů</a:t>
            </a:r>
            <a:endParaRPr lang="cs-CZ" dirty="0"/>
          </a:p>
          <a:p>
            <a:r>
              <a:rPr lang="cs-CZ" dirty="0" smtClean="0"/>
              <a:t>důsledně </a:t>
            </a:r>
            <a:r>
              <a:rPr lang="cs-CZ" dirty="0"/>
              <a:t>ohlídat termíny a parametry stanovené v rozhodnutích (v případě nedodržení termínu jsou poskytovatelé povinni podle zákona o rozpočtových pravidlech nahlásit na místně příslušný finanční úřad</a:t>
            </a:r>
            <a:r>
              <a:rPr lang="cs-CZ" dirty="0" smtClean="0"/>
              <a:t>)</a:t>
            </a:r>
          </a:p>
          <a:p>
            <a:r>
              <a:rPr lang="cs-CZ" dirty="0" smtClean="0"/>
              <a:t>nepodceňovat </a:t>
            </a:r>
            <a:r>
              <a:rPr lang="cs-CZ" dirty="0"/>
              <a:t>lidské zdroje – nedodržení termínů v drtivé většině vzniká při odchodu pracovníka, který žádost o dotaci připravoval a dohlížel na realizaci </a:t>
            </a:r>
            <a:r>
              <a:rPr lang="cs-CZ" dirty="0" smtClean="0"/>
              <a:t>projektu</a:t>
            </a:r>
            <a:endParaRPr lang="cs-CZ" dirty="0"/>
          </a:p>
          <a:p>
            <a:r>
              <a:rPr lang="cs-CZ" dirty="0" smtClean="0"/>
              <a:t>zajistit </a:t>
            </a:r>
            <a:r>
              <a:rPr lang="cs-CZ" dirty="0"/>
              <a:t>udržitelnost a povinná hlášení o naplnění výsledků (např. reálně dosažené úspory energie</a:t>
            </a:r>
            <a:r>
              <a:rPr lang="cs-CZ" dirty="0" smtClean="0"/>
              <a:t>)</a:t>
            </a:r>
          </a:p>
          <a:p>
            <a:r>
              <a:rPr lang="cs-CZ" dirty="0" smtClean="0"/>
              <a:t>dohlédnout </a:t>
            </a:r>
            <a:r>
              <a:rPr lang="cs-CZ" dirty="0"/>
              <a:t>na správnou fakturaci </a:t>
            </a:r>
          </a:p>
          <a:p>
            <a:r>
              <a:rPr lang="cs-CZ" dirty="0" smtClean="0"/>
              <a:t>zajistit </a:t>
            </a:r>
            <a:r>
              <a:rPr lang="cs-CZ" dirty="0"/>
              <a:t>vedení odděleného účetnictví finanční podpory tam, kde je </a:t>
            </a:r>
            <a:r>
              <a:rPr lang="cs-CZ" dirty="0" smtClean="0"/>
              <a:t>vyžadováno</a:t>
            </a:r>
          </a:p>
          <a:p>
            <a:r>
              <a:rPr lang="cs-CZ" dirty="0"/>
              <a:t>p</a:t>
            </a:r>
            <a:r>
              <a:rPr lang="cs-CZ" dirty="0" smtClean="0"/>
              <a:t>ublicita</a:t>
            </a:r>
          </a:p>
          <a:p>
            <a:pPr lvl="0"/>
            <a:r>
              <a:rPr lang="cs-CZ" dirty="0">
                <a:latin typeface="Calibri" panose="020F0502020204030204" pitchFamily="34" charset="0"/>
                <a:cs typeface="Calibri" panose="020F0502020204030204" pitchFamily="34" charset="0"/>
              </a:rPr>
              <a:t>zajistit tzv. udržitelnost projektu, kdy je po dobu až pěti let třeba zachovat výstupy projektu např. v podobě pořízeného majetku (budova, SW řešení apod</a:t>
            </a:r>
            <a:r>
              <a:rPr lang="cs-CZ" dirty="0" smtClean="0">
                <a:latin typeface="Calibri" panose="020F0502020204030204" pitchFamily="34" charset="0"/>
                <a:cs typeface="Calibri" panose="020F0502020204030204" pitchFamily="34" charset="0"/>
              </a:rPr>
              <a:t>.)</a:t>
            </a:r>
            <a:endParaRPr lang="cs-CZ"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544369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1882</Words>
  <Application>Microsoft Office PowerPoint</Application>
  <PresentationFormat>Předvádění na obrazovce (4:3)</PresentationFormat>
  <Paragraphs>75</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Dotace a úskalí</vt:lpstr>
      <vt:lpstr>Prezentace aplikace PowerPoint</vt:lpstr>
      <vt:lpstr>Formální chyby</vt:lpstr>
      <vt:lpstr>Formální chyby - pokračování</vt:lpstr>
      <vt:lpstr>Nedostatky v projektech</vt:lpstr>
      <vt:lpstr>Nedostatky v projektech – pokr.</vt:lpstr>
      <vt:lpstr>Zdroj</vt:lpstr>
      <vt:lpstr>Prezentace aplikace PowerPoint</vt:lpstr>
      <vt:lpstr>Úskalí dotací</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Anna</dc:creator>
  <cp:lastModifiedBy>Anna</cp:lastModifiedBy>
  <cp:revision>9</cp:revision>
  <dcterms:created xsi:type="dcterms:W3CDTF">2021-02-03T15:09:05Z</dcterms:created>
  <dcterms:modified xsi:type="dcterms:W3CDTF">2021-03-01T10:35:29Z</dcterms:modified>
</cp:coreProperties>
</file>