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3" r:id="rId4"/>
    <p:sldId id="276" r:id="rId5"/>
    <p:sldId id="278" r:id="rId6"/>
    <p:sldId id="279" r:id="rId7"/>
    <p:sldId id="281" r:id="rId8"/>
    <p:sldId id="282" r:id="rId9"/>
    <p:sldId id="283" r:id="rId10"/>
    <p:sldId id="270" r:id="rId11"/>
    <p:sldId id="260" r:id="rId12"/>
    <p:sldId id="266" r:id="rId13"/>
    <p:sldId id="265" r:id="rId14"/>
    <p:sldId id="269" r:id="rId15"/>
    <p:sldId id="264" r:id="rId16"/>
    <p:sldId id="272" r:id="rId17"/>
    <p:sldId id="261" r:id="rId18"/>
    <p:sldId id="267" r:id="rId19"/>
    <p:sldId id="268" r:id="rId20"/>
    <p:sldId id="258" r:id="rId21"/>
    <p:sldId id="262" r:id="rId22"/>
    <p:sldId id="274" r:id="rId23"/>
    <p:sldId id="271" r:id="rId24"/>
    <p:sldId id="284" r:id="rId25"/>
    <p:sldId id="277" r:id="rId26"/>
    <p:sldId id="257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4680-8974-44A6-BACF-B2556917B0B9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50D20-322D-4406-9F54-6E115645C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729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4680-8974-44A6-BACF-B2556917B0B9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50D20-322D-4406-9F54-6E115645C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77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4680-8974-44A6-BACF-B2556917B0B9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50D20-322D-4406-9F54-6E115645C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227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4680-8974-44A6-BACF-B2556917B0B9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50D20-322D-4406-9F54-6E115645C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946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4680-8974-44A6-BACF-B2556917B0B9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50D20-322D-4406-9F54-6E115645C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27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4680-8974-44A6-BACF-B2556917B0B9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50D20-322D-4406-9F54-6E115645C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37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4680-8974-44A6-BACF-B2556917B0B9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50D20-322D-4406-9F54-6E115645C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686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4680-8974-44A6-BACF-B2556917B0B9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50D20-322D-4406-9F54-6E115645C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74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4680-8974-44A6-BACF-B2556917B0B9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50D20-322D-4406-9F54-6E115645C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50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4680-8974-44A6-BACF-B2556917B0B9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50D20-322D-4406-9F54-6E115645C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738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4680-8974-44A6-BACF-B2556917B0B9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50D20-322D-4406-9F54-6E115645C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32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34680-8974-44A6-BACF-B2556917B0B9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50D20-322D-4406-9F54-6E115645C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09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paak.cep-rra.cz/files/seminare/financni-rizeni/02_prezentace_rozpocet_harmonogram_financni%20plan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556793"/>
            <a:ext cx="7918648" cy="204365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Projekt</a:t>
            </a:r>
            <a:br>
              <a:rPr lang="cs-CZ" b="1" dirty="0" smtClean="0"/>
            </a:br>
            <a:r>
              <a:rPr lang="cs-CZ" b="1" dirty="0" smtClean="0"/>
              <a:t>Výzva</a:t>
            </a:r>
            <a:br>
              <a:rPr lang="cs-CZ" b="1" dirty="0" smtClean="0"/>
            </a:br>
            <a:r>
              <a:rPr lang="cs-CZ" b="1" dirty="0" smtClean="0"/>
              <a:t> </a:t>
            </a:r>
            <a:r>
              <a:rPr lang="cs-CZ" b="1" dirty="0"/>
              <a:t>P</a:t>
            </a:r>
            <a:r>
              <a:rPr lang="cs-CZ" b="1" dirty="0" smtClean="0"/>
              <a:t>odání žádosti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Dotační příležitosti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118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smtClean="0"/>
              <a:t>Rozpočet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Plánovaný rozpočet projektu</a:t>
            </a:r>
          </a:p>
          <a:p>
            <a:r>
              <a:rPr lang="cs-CZ" dirty="0" smtClean="0"/>
              <a:t>Finanční zdroje</a:t>
            </a:r>
          </a:p>
          <a:p>
            <a:r>
              <a:rPr lang="cs-CZ" dirty="0" smtClean="0"/>
              <a:t>Komentář k rozpočtu</a:t>
            </a:r>
          </a:p>
          <a:p>
            <a:r>
              <a:rPr lang="cs-CZ" dirty="0" smtClean="0"/>
              <a:t>Harmonogram čerpání</a:t>
            </a:r>
          </a:p>
          <a:p>
            <a:r>
              <a:rPr lang="cs-CZ" dirty="0" smtClean="0"/>
              <a:t>Rekapitulace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196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Tvorba rozpočtu projektu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507288" cy="514116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Investiční projekty -  položkový stavební rozpočet zpracován dle platných ceníků stavebních prací např. URS, RTS…</a:t>
            </a:r>
          </a:p>
          <a:p>
            <a:r>
              <a:rPr lang="cs-CZ" dirty="0" smtClean="0"/>
              <a:t>Měkké projekty -  rozpočet sestaven na základě předběžného průzkumu trhu</a:t>
            </a:r>
          </a:p>
          <a:p>
            <a:r>
              <a:rPr lang="cs-CZ" dirty="0" smtClean="0"/>
              <a:t>Nevyplácí se navyšovat uměle rozpočtové položky (</a:t>
            </a:r>
            <a:r>
              <a:rPr lang="cs-CZ" b="1" dirty="0" smtClean="0"/>
              <a:t>většina hodnotících kritérií je nastavena na efektivnosti vynaložených finančních prostředků</a:t>
            </a:r>
            <a:r>
              <a:rPr lang="cs-CZ" dirty="0" smtClean="0"/>
              <a:t>, tzn., že uměle předražené projekty mají nižší bodové hodnocení a tím pádem nižší šanci na schválení)</a:t>
            </a:r>
          </a:p>
          <a:p>
            <a:r>
              <a:rPr lang="cs-CZ" dirty="0" smtClean="0"/>
              <a:t>Nevyplácí se ani výrazné ponížení rozpočtu (může se stát, že projekt bude podpořen, ale příjemce dotace nebude schopen vybrat dodavatele předmětu projektu či naroste příjemci v důsledku narovnávání rozpočtu spolufinancování, se kterým, když předkládal, žádost o dotaci nepočítal)</a:t>
            </a:r>
          </a:p>
          <a:p>
            <a:r>
              <a:rPr lang="cs-CZ" dirty="0" smtClean="0"/>
              <a:t>Ověřit, zda DPH bude uznatelným či neuznatelným výdajem projektu</a:t>
            </a:r>
          </a:p>
          <a:p>
            <a:r>
              <a:rPr lang="cs-CZ" dirty="0" smtClean="0"/>
              <a:t>Jakým způsobem zadávat ceny položek do žádosti o dotaci (zda s DPH či bez DPH, zda DPH vyčlenit zvlášť)</a:t>
            </a:r>
          </a:p>
          <a:p>
            <a:r>
              <a:rPr lang="cs-CZ" dirty="0" smtClean="0"/>
              <a:t>Pokud se výsledný rozpočet se skládá z více dílčích rozpočtů – kontrola, zda nějaký dílčí rozpočet nechybí</a:t>
            </a:r>
          </a:p>
          <a:p>
            <a:r>
              <a:rPr lang="cs-CZ" dirty="0" smtClean="0"/>
              <a:t>Co nejméně zasahovat do položek rozpočtu (čím víc zasahujeme, tak je větší pravděpodobnost chyby).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435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Náklad, výdaj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nezbytný pro realizaci projektu</a:t>
            </a:r>
          </a:p>
          <a:p>
            <a:r>
              <a:rPr lang="cs-CZ" dirty="0" smtClean="0"/>
              <a:t>musí být vynaložen na aktivity popsané v žádosti o podporu</a:t>
            </a:r>
          </a:p>
          <a:p>
            <a:r>
              <a:rPr lang="cs-CZ" dirty="0" smtClean="0"/>
              <a:t>musí odpovídat požadavkům na efektivní využití finančních prostředků</a:t>
            </a:r>
          </a:p>
          <a:p>
            <a:r>
              <a:rPr lang="cs-CZ" dirty="0" smtClean="0"/>
              <a:t>osobní náklady, cestovní náklady, režijní náklady, administrativní náklady, nákup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9711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Způsobilé výdaje (uznatelné)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proplatitelné z dotace</a:t>
            </a:r>
          </a:p>
          <a:p>
            <a:r>
              <a:rPr lang="cs-CZ" dirty="0" smtClean="0"/>
              <a:t>nezbytné pro realizaci projektu a dosažení cílů projektu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43507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Nezpůsobilé výdaje (neuznatelné)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neproplatitelné z dotace</a:t>
            </a:r>
          </a:p>
          <a:p>
            <a:r>
              <a:rPr lang="cs-CZ" dirty="0" smtClean="0"/>
              <a:t>pokud v </a:t>
            </a:r>
            <a:r>
              <a:rPr lang="cs-CZ" dirty="0"/>
              <a:t>projektu existují, musí být vykázány ve finančním plánu </a:t>
            </a:r>
            <a:r>
              <a:rPr lang="cs-CZ" dirty="0" smtClean="0"/>
              <a:t>projektu</a:t>
            </a:r>
          </a:p>
          <a:p>
            <a:r>
              <a:rPr lang="cs-CZ" dirty="0" smtClean="0"/>
              <a:t>jsou </a:t>
            </a:r>
            <a:r>
              <a:rPr lang="cs-CZ" dirty="0"/>
              <a:t>vždy financovány z vlastních zdrojů </a:t>
            </a:r>
            <a:r>
              <a:rPr lang="cs-CZ" dirty="0" smtClean="0"/>
              <a:t>žadatele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28897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72819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Náklady projektů</a:t>
            </a:r>
            <a:br>
              <a:rPr lang="cs-CZ" b="1" dirty="0" smtClean="0"/>
            </a:br>
            <a:r>
              <a:rPr lang="cs-CZ" b="1" dirty="0" smtClean="0"/>
              <a:t> (Příručky, Metodiky – různé)</a:t>
            </a:r>
            <a:br>
              <a:rPr lang="cs-CZ" b="1" dirty="0" smtClean="0"/>
            </a:br>
            <a:r>
              <a:rPr lang="cs-CZ" b="1" dirty="0" smtClean="0"/>
              <a:t>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91264" cy="4824536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Způsobilé</a:t>
            </a:r>
          </a:p>
          <a:p>
            <a:r>
              <a:rPr lang="cs-CZ" b="1" dirty="0" smtClean="0"/>
              <a:t>Nezpůsobilé</a:t>
            </a:r>
          </a:p>
          <a:p>
            <a:pPr marL="0" indent="0">
              <a:buNone/>
            </a:pPr>
            <a:endParaRPr lang="cs-CZ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Přímé</a:t>
            </a:r>
            <a:r>
              <a:rPr lang="cs-CZ" dirty="0" smtClean="0"/>
              <a:t> – nákup služeb, osobní náklady, školení, cestovní náhrady, nákup výpočetní techniky, výukového materiálu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Nepřímé</a:t>
            </a:r>
            <a:r>
              <a:rPr lang="cs-CZ" dirty="0" smtClean="0"/>
              <a:t> – náklady, které nemohou nebo nesmí být spojené s konkrétní aktivitou projektu. Většinou spojené s administrací projektu, řízením projektu, mzdové náklady na vedení </a:t>
            </a:r>
            <a:r>
              <a:rPr lang="cs-CZ" dirty="0"/>
              <a:t>ú</a:t>
            </a:r>
            <a:r>
              <a:rPr lang="cs-CZ" dirty="0" smtClean="0"/>
              <a:t>četnictví, energie, vodné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/>
              <a:t>Hlavní </a:t>
            </a:r>
            <a:r>
              <a:rPr lang="cs-CZ" dirty="0" smtClean="0"/>
              <a:t>– nákup pozemků, strojů, technologií; stavební dozor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/>
              <a:t>Vedlejší</a:t>
            </a:r>
            <a:r>
              <a:rPr lang="cs-CZ" dirty="0" smtClean="0"/>
              <a:t> – poradenské služby, odvody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434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POZOR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Přiměřenost výdajů</a:t>
            </a:r>
          </a:p>
          <a:p>
            <a:r>
              <a:rPr lang="cs-CZ" dirty="0" smtClean="0"/>
              <a:t>Prokazatelnost</a:t>
            </a:r>
          </a:p>
          <a:p>
            <a:r>
              <a:rPr lang="cs-CZ" dirty="0" smtClean="0"/>
              <a:t>Dokladování</a:t>
            </a:r>
          </a:p>
          <a:p>
            <a:endParaRPr lang="cs-CZ" dirty="0" smtClean="0"/>
          </a:p>
          <a:p>
            <a:r>
              <a:rPr lang="cs-CZ" dirty="0" smtClean="0"/>
              <a:t>Zajímavá prezentace: Finanční řízení projektů</a:t>
            </a:r>
          </a:p>
          <a:p>
            <a:r>
              <a:rPr lang="cs-CZ" dirty="0" smtClean="0">
                <a:hlinkClick r:id="rId2"/>
              </a:rPr>
              <a:t>http</a:t>
            </a:r>
            <a:r>
              <a:rPr lang="cs-CZ">
                <a:hlinkClick r:id="rId2"/>
              </a:rPr>
              <a:t>://</a:t>
            </a:r>
            <a:r>
              <a:rPr lang="cs-CZ" smtClean="0">
                <a:hlinkClick r:id="rId2"/>
              </a:rPr>
              <a:t>paak.cep-rra.cz/files/seminare/financni-rizeni/02_prezentace_rozpocet_harmonogram_financni%20plan.pdf</a:t>
            </a:r>
            <a:endParaRPr lang="cs-CZ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41486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Role v projektovém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Zkušenosti</a:t>
            </a:r>
          </a:p>
          <a:p>
            <a:r>
              <a:rPr lang="cs-CZ" dirty="0" smtClean="0"/>
              <a:t>Projektový manažer </a:t>
            </a:r>
          </a:p>
          <a:p>
            <a:r>
              <a:rPr lang="cs-CZ" dirty="0" smtClean="0"/>
              <a:t>Zástupce projektového manažera</a:t>
            </a:r>
          </a:p>
          <a:p>
            <a:r>
              <a:rPr lang="cs-CZ" dirty="0" smtClean="0"/>
              <a:t>Investiční manažer </a:t>
            </a:r>
          </a:p>
          <a:p>
            <a:r>
              <a:rPr lang="cs-CZ" dirty="0" smtClean="0"/>
              <a:t>Finanční manažer</a:t>
            </a:r>
          </a:p>
          <a:p>
            <a:r>
              <a:rPr lang="cs-CZ" dirty="0" smtClean="0"/>
              <a:t>Právní manažer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137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solidFill>
            <a:srgbClr val="FFC000"/>
          </a:solidFill>
        </p:spPr>
        <p:txBody>
          <a:bodyPr/>
          <a:lstStyle/>
          <a:p>
            <a:r>
              <a:rPr lang="cs-CZ" b="1" dirty="0" smtClean="0"/>
              <a:t>Výzva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79296" cy="525658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kolová výzva</a:t>
            </a:r>
          </a:p>
          <a:p>
            <a:pPr>
              <a:buFontTx/>
              <a:buChar char="-"/>
            </a:pPr>
            <a:r>
              <a:rPr lang="cs-CZ" dirty="0" smtClean="0"/>
              <a:t>jedno kolo příjmu žádostí o podporu a po jeho proběhnutí je uzavřena</a:t>
            </a:r>
          </a:p>
          <a:p>
            <a:pPr>
              <a:buFontTx/>
              <a:buChar char="-"/>
            </a:pPr>
            <a:r>
              <a:rPr lang="cs-CZ" dirty="0" smtClean="0"/>
              <a:t>základním znakem je, že rozhodnutí o výběru projektů probíhá nad všemi předloženými žádostmi v rámci dané výzvy (tj. až po termínu uzavření příjmu žádostí)</a:t>
            </a:r>
          </a:p>
          <a:p>
            <a:pPr>
              <a:buFontTx/>
              <a:buChar char="-"/>
            </a:pPr>
            <a:r>
              <a:rPr lang="cs-CZ" dirty="0" smtClean="0"/>
              <a:t>vyhlášení na kratší dobu (týdny či měsíce)</a:t>
            </a:r>
          </a:p>
          <a:p>
            <a:pPr>
              <a:buFontTx/>
              <a:buChar char="-"/>
            </a:pPr>
            <a:r>
              <a:rPr lang="cs-CZ" dirty="0" smtClean="0"/>
              <a:t>podpora přidělována až na základě výsledků hodnocení všech žádostí, kdy projekty jsou seřazeny od nejlepšího po nejhůře hodnocený a alokace výzvy je na projekty přidělována sestupně v takto vytvořeném seznamu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průběžná výzva</a:t>
            </a:r>
          </a:p>
          <a:p>
            <a:pPr>
              <a:buFontTx/>
              <a:buChar char="-"/>
            </a:pPr>
            <a:r>
              <a:rPr lang="cs-CZ" dirty="0" smtClean="0"/>
              <a:t>posouzení žádosti o podporu průběžně</a:t>
            </a:r>
          </a:p>
          <a:p>
            <a:pPr>
              <a:buFontTx/>
              <a:buChar char="-"/>
            </a:pPr>
            <a:r>
              <a:rPr lang="cs-CZ" dirty="0" smtClean="0"/>
              <a:t>může začít hned po jejím předložení nebo později v termínu stanoveném ve výzvě </a:t>
            </a:r>
          </a:p>
          <a:p>
            <a:pPr>
              <a:buFontTx/>
              <a:buChar char="-"/>
            </a:pPr>
            <a:r>
              <a:rPr lang="cs-CZ" dirty="0" smtClean="0"/>
              <a:t>přidělování podpory probíhá podle pořadí, v jakém žadatelé podali žádosti (samozřejmě splnění podmínek výzvy</a:t>
            </a:r>
          </a:p>
          <a:p>
            <a:pPr>
              <a:buFontTx/>
              <a:buChar char="-"/>
            </a:pPr>
            <a:r>
              <a:rPr lang="cs-CZ" dirty="0" smtClean="0"/>
              <a:t>vyhlášení na delší dobu (měsíce) a zpravidla končí vyčerpáním alokace.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468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b="1" dirty="0" smtClean="0"/>
              <a:t>Oprávněnost projektu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podmínky</a:t>
            </a:r>
          </a:p>
          <a:p>
            <a:r>
              <a:rPr lang="cs-CZ" dirty="0" smtClean="0"/>
              <a:t>právnická osoba, registrovaný subjekt v ČR, vlastní IČ, aktivní datová schránka, platný elektronický podpis</a:t>
            </a:r>
          </a:p>
          <a:p>
            <a:r>
              <a:rPr lang="cs-CZ" dirty="0" smtClean="0"/>
              <a:t>finanční způsobilost žadatele</a:t>
            </a:r>
          </a:p>
          <a:p>
            <a:r>
              <a:rPr lang="cs-CZ" dirty="0" smtClean="0"/>
              <a:t>NE: insolvence, dluhy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29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Projekt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soubor </a:t>
            </a:r>
            <a:r>
              <a:rPr lang="cs-CZ" dirty="0"/>
              <a:t>promyšlených aktivit, jejichž soustředěnou realizací postupně dosahujeme v předem omezeném čase vytčeného </a:t>
            </a:r>
            <a:r>
              <a:rPr lang="cs-CZ" dirty="0" smtClean="0"/>
              <a:t>cíle</a:t>
            </a:r>
          </a:p>
          <a:p>
            <a:r>
              <a:rPr lang="cs-CZ" dirty="0" smtClean="0"/>
              <a:t>popisuje </a:t>
            </a:r>
            <a:r>
              <a:rPr lang="cs-CZ" dirty="0"/>
              <a:t>současný stav (problém) a stanovuje soubor aktivit, které v konkrétním čase dosáhnou </a:t>
            </a:r>
            <a:r>
              <a:rPr lang="cs-CZ" dirty="0" smtClean="0"/>
              <a:t>žádané, požadované, kýžené </a:t>
            </a:r>
            <a:r>
              <a:rPr lang="cs-CZ" dirty="0"/>
              <a:t>změny (cíle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752147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b="1" dirty="0" smtClean="0"/>
              <a:t>Zhodnocení ze strany žadatele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historie</a:t>
            </a:r>
          </a:p>
          <a:p>
            <a:r>
              <a:rPr lang="cs-CZ" dirty="0" smtClean="0"/>
              <a:t>Bezdlužnost</a:t>
            </a:r>
          </a:p>
          <a:p>
            <a:r>
              <a:rPr lang="cs-CZ" dirty="0" smtClean="0"/>
              <a:t>Fungující firma</a:t>
            </a:r>
          </a:p>
          <a:p>
            <a:r>
              <a:rPr lang="cs-CZ" dirty="0" smtClean="0"/>
              <a:t>Čerpání neoprávněné podpory v minulosti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8974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Zpracování žádosti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Závisí na typu projektu</a:t>
            </a:r>
          </a:p>
          <a:p>
            <a:r>
              <a:rPr lang="cs-CZ" dirty="0" smtClean="0"/>
              <a:t>Interně - zaměstnanci</a:t>
            </a:r>
          </a:p>
          <a:p>
            <a:r>
              <a:rPr lang="cs-CZ" dirty="0" smtClean="0"/>
              <a:t>Externě – projektová firma</a:t>
            </a:r>
          </a:p>
          <a:p>
            <a:r>
              <a:rPr lang="cs-CZ" dirty="0" smtClean="0"/>
              <a:t>Cena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  Symbolická cena</a:t>
            </a:r>
          </a:p>
          <a:p>
            <a:pPr>
              <a:buFontTx/>
              <a:buChar char="-"/>
            </a:pPr>
            <a:r>
              <a:rPr lang="cs-CZ" dirty="0" smtClean="0"/>
              <a:t>Obvykle  1-10% z poskytnuté dotace </a:t>
            </a:r>
          </a:p>
          <a:p>
            <a:pPr>
              <a:buFontTx/>
              <a:buChar char="-"/>
            </a:pPr>
            <a:r>
              <a:rPr lang="cs-CZ" dirty="0" smtClean="0"/>
              <a:t>20 - 300 tisíc Kč</a:t>
            </a:r>
          </a:p>
          <a:p>
            <a:r>
              <a:rPr lang="cs-CZ" dirty="0" smtClean="0"/>
              <a:t>Náročnější administrativa – výběrová řízení, monitorovací zprávy</a:t>
            </a:r>
          </a:p>
          <a:p>
            <a:r>
              <a:rPr lang="cs-CZ" dirty="0" smtClean="0"/>
              <a:t>Až 2000 Kč za hodinu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00164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cs-CZ" b="1" dirty="0" smtClean="0"/>
              <a:t>Hodnocení žádosti, projektu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Formální stránka</a:t>
            </a:r>
          </a:p>
          <a:p>
            <a:r>
              <a:rPr lang="cs-CZ" dirty="0" smtClean="0"/>
              <a:t>Hodnoticí kritéria</a:t>
            </a:r>
          </a:p>
          <a:p>
            <a:pPr marL="0" indent="0">
              <a:buNone/>
            </a:pPr>
            <a:r>
              <a:rPr lang="cs-CZ" dirty="0" smtClean="0"/>
              <a:t>– </a:t>
            </a:r>
            <a:r>
              <a:rPr lang="cs-CZ" dirty="0"/>
              <a:t>jak moc se hodí předkládaný projekt/téma do programu, kam je </a:t>
            </a:r>
            <a:r>
              <a:rPr lang="cs-CZ" dirty="0" smtClean="0"/>
              <a:t>podávaný</a:t>
            </a:r>
          </a:p>
          <a:p>
            <a:pPr marL="0" indent="0">
              <a:buNone/>
            </a:pPr>
            <a:r>
              <a:rPr lang="cs-CZ" dirty="0" smtClean="0"/>
              <a:t>– </a:t>
            </a:r>
            <a:r>
              <a:rPr lang="cs-CZ" dirty="0"/>
              <a:t>jestli jsou zvoleny adekvátní cíle, které směřují k umenšení nebo vyřešení problému, na který projekt </a:t>
            </a:r>
            <a:r>
              <a:rPr lang="cs-CZ" dirty="0" smtClean="0"/>
              <a:t>reaguje</a:t>
            </a:r>
          </a:p>
          <a:p>
            <a:pPr marL="0" indent="0">
              <a:buNone/>
            </a:pPr>
            <a:r>
              <a:rPr lang="cs-CZ" dirty="0" smtClean="0"/>
              <a:t>– </a:t>
            </a:r>
            <a:r>
              <a:rPr lang="cs-CZ" dirty="0"/>
              <a:t>jestli jsou aktivity vybrány tak, aby se jimi efektivně dosáhlo </a:t>
            </a:r>
            <a:r>
              <a:rPr lang="cs-CZ" dirty="0" smtClean="0"/>
              <a:t>cílů</a:t>
            </a:r>
          </a:p>
          <a:p>
            <a:pPr marL="0" indent="0">
              <a:buNone/>
            </a:pPr>
            <a:r>
              <a:rPr lang="cs-CZ" dirty="0" smtClean="0"/>
              <a:t>– jestli </a:t>
            </a:r>
            <a:r>
              <a:rPr lang="cs-CZ" dirty="0"/>
              <a:t>je rozpočet sestaven přiměřeně, nic v něm nepřebývá, ale ani nechybí</a:t>
            </a:r>
          </a:p>
        </p:txBody>
      </p:sp>
    </p:spTree>
    <p:extLst>
      <p:ext uri="{BB962C8B-B14F-4D97-AF65-F5344CB8AC3E}">
        <p14:creationId xmlns:p14="http://schemas.microsoft.com/office/powerpoint/2010/main" val="41998183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52" y="1579375"/>
            <a:ext cx="7832649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347864" y="5157192"/>
            <a:ext cx="51125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200" dirty="0" smtClean="0"/>
              <a:t>Zdroj: Příručka_pro_žadatele_a_příjemce_V5_1.7.2018.pdf</a:t>
            </a:r>
            <a:endParaRPr lang="cs-CZ" sz="1200" dirty="0"/>
          </a:p>
        </p:txBody>
      </p:sp>
      <p:sp>
        <p:nvSpPr>
          <p:cNvPr id="3" name="Obdélník 2"/>
          <p:cNvSpPr/>
          <p:nvPr/>
        </p:nvSpPr>
        <p:spPr>
          <a:xfrm>
            <a:off x="755576" y="764704"/>
            <a:ext cx="38722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Příklad kritérií formálních náležitostí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251471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cs-CZ" b="1" dirty="0" smtClean="0"/>
              <a:t>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Předběžné (ex ante)</a:t>
            </a:r>
          </a:p>
          <a:p>
            <a:r>
              <a:rPr lang="cs-CZ" dirty="0" smtClean="0"/>
              <a:t>Průběžné (ad hoc)</a:t>
            </a:r>
          </a:p>
          <a:p>
            <a:r>
              <a:rPr lang="cs-CZ" dirty="0" smtClean="0"/>
              <a:t>Střednědobé, v polovině (interim)</a:t>
            </a:r>
          </a:p>
          <a:p>
            <a:r>
              <a:rPr lang="cs-CZ" dirty="0" smtClean="0"/>
              <a:t>Dodatečné (ex post)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31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Druhá část </a:t>
            </a:r>
            <a:r>
              <a:rPr lang="cs-CZ" dirty="0"/>
              <a:t>projektového cyklu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5962803" cy="4413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55357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Projekt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>
                <a:solidFill>
                  <a:srgbClr val="C00000"/>
                </a:solidFill>
              </a:rPr>
              <a:t>Kvalitní záměr </a:t>
            </a:r>
          </a:p>
          <a:p>
            <a:pPr marL="514350" indent="-514350">
              <a:buAutoNum type="arabicPeriod"/>
            </a:pPr>
            <a:r>
              <a:rPr lang="cs-CZ" dirty="0" smtClean="0"/>
              <a:t>Výběr vhodného dotačního programu </a:t>
            </a:r>
          </a:p>
          <a:p>
            <a:pPr marL="514350" indent="-514350">
              <a:buAutoNum type="arabicPeriod"/>
            </a:pPr>
            <a:r>
              <a:rPr lang="pt-BR" dirty="0" smtClean="0"/>
              <a:t>P</a:t>
            </a:r>
            <a:r>
              <a:rPr lang="cs-CZ" dirty="0" err="1" smtClean="0"/>
              <a:t>říprava</a:t>
            </a:r>
            <a:r>
              <a:rPr lang="cs-CZ" dirty="0" smtClean="0"/>
              <a:t> žádosti o dotaci</a:t>
            </a:r>
          </a:p>
          <a:p>
            <a:pPr marL="514350" indent="-514350">
              <a:buAutoNum type="arabicPeriod" startAt="4"/>
            </a:pPr>
            <a:r>
              <a:rPr lang="cs-CZ" dirty="0" smtClean="0"/>
              <a:t>Založení účtu v elektronickém systému (výzva) 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/>
              <a:t>Podání žádosti o dotaci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/>
              <a:t>Hodnocení projektu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Realizace projektu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/>
              <a:t>Ukončení projektu 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/>
              <a:t>Vyhodnocení projektu a vyúčtování, žádost o platbu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/>
              <a:t>Kontroly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/>
              <a:t>Poskytnutí financí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/>
              <a:t>Udržitelnost – monitorování projektu – archivace</a:t>
            </a: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Publicita</a:t>
            </a:r>
          </a:p>
          <a:p>
            <a:pPr marL="0" indent="0">
              <a:buNone/>
            </a:pPr>
            <a:endParaRPr lang="cs-CZ" b="1" dirty="0"/>
          </a:p>
          <a:p>
            <a:endParaRPr lang="pt-BR" b="1" cap="all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33140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Projekty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Měkké neinvestiční </a:t>
            </a:r>
            <a:r>
              <a:rPr lang="cs-CZ" dirty="0" smtClean="0"/>
              <a:t>- </a:t>
            </a:r>
            <a:r>
              <a:rPr lang="pl-PL" dirty="0"/>
              <a:t>zaměřené na oblast rozvoje lidských </a:t>
            </a:r>
            <a:r>
              <a:rPr lang="pl-PL" dirty="0" smtClean="0"/>
              <a:t>zdrojů, </a:t>
            </a:r>
            <a:r>
              <a:rPr lang="cs-CZ" dirty="0"/>
              <a:t>nedochází k pořizování, budování nebo rekonstrukcím </a:t>
            </a:r>
            <a:r>
              <a:rPr lang="cs-CZ" dirty="0" smtClean="0"/>
              <a:t>majetku. Např. vzdělávání zaměstnanců úřadu</a:t>
            </a:r>
          </a:p>
          <a:p>
            <a:r>
              <a:rPr lang="cs-CZ" b="1" dirty="0" smtClean="0"/>
              <a:t>Tvrdé investiční - </a:t>
            </a:r>
            <a:r>
              <a:rPr lang="cs-CZ" dirty="0" smtClean="0"/>
              <a:t>zaměřené na pořízení hmotného i nehmotného majetku. Zařazené jak náklady na jeho pořízení, tak i na jeho udržitelnost (tzv. provozní náklady) po dobu 3 let. Např. zateplení budovy základní školy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28833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922114"/>
          </a:xfrm>
        </p:spPr>
        <p:txBody>
          <a:bodyPr/>
          <a:lstStyle/>
          <a:p>
            <a:r>
              <a:rPr lang="cs-CZ" b="1" dirty="0"/>
              <a:t>První </a:t>
            </a:r>
            <a:r>
              <a:rPr lang="cs-CZ" b="1" dirty="0" smtClean="0"/>
              <a:t>část </a:t>
            </a:r>
            <a:r>
              <a:rPr lang="cs-CZ" b="1" dirty="0"/>
              <a:t>projektového cyklu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1" y="1340768"/>
            <a:ext cx="5919327" cy="4961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289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Stručný obsah projektu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Co</a:t>
            </a:r>
            <a:r>
              <a:rPr lang="cs-CZ" b="1" dirty="0"/>
              <a:t>? Proč? Jak? Kdo</a:t>
            </a:r>
            <a:r>
              <a:rPr lang="cs-CZ" b="1" dirty="0" smtClean="0"/>
              <a:t>?</a:t>
            </a:r>
          </a:p>
          <a:p>
            <a:r>
              <a:rPr lang="cs-CZ" dirty="0" smtClean="0"/>
              <a:t>anotace projektu</a:t>
            </a:r>
          </a:p>
          <a:p>
            <a:r>
              <a:rPr lang="cs-CZ" dirty="0" smtClean="0"/>
              <a:t>po přečtení </a:t>
            </a:r>
            <a:r>
              <a:rPr lang="cs-CZ" dirty="0"/>
              <a:t>by měl hodnotitel pochopit, čemu se budete při realizaci projektu věnovat, proč – v čem je problém, jakých cílů chcete dosáhnout a jak to </a:t>
            </a:r>
            <a:r>
              <a:rPr lang="cs-CZ" dirty="0" smtClean="0"/>
              <a:t>uděláte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269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78621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Stručná charakteristika </a:t>
            </a:r>
            <a:r>
              <a:rPr lang="cs-CZ" b="1" dirty="0" smtClean="0"/>
              <a:t>organizace</a:t>
            </a:r>
            <a:br>
              <a:rPr lang="cs-CZ" b="1" dirty="0" smtClean="0"/>
            </a:br>
            <a:r>
              <a:rPr lang="cs-CZ" b="1" dirty="0" smtClean="0"/>
              <a:t>Zkušenosti v oblasti zaměření projektu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19256" cy="4065315"/>
          </a:xfrm>
        </p:spPr>
        <p:txBody>
          <a:bodyPr>
            <a:normAutofit/>
          </a:bodyPr>
          <a:lstStyle/>
          <a:p>
            <a:r>
              <a:rPr lang="cs-CZ" dirty="0" smtClean="0"/>
              <a:t>aktivity</a:t>
            </a:r>
            <a:r>
              <a:rPr lang="cs-CZ" dirty="0"/>
              <a:t>, které jsou relevantní k obsahu předkládaného </a:t>
            </a:r>
            <a:r>
              <a:rPr lang="cs-CZ" dirty="0" smtClean="0"/>
              <a:t>projektu</a:t>
            </a:r>
          </a:p>
          <a:p>
            <a:r>
              <a:rPr lang="cs-CZ" dirty="0" smtClean="0"/>
              <a:t>zkušenost </a:t>
            </a:r>
            <a:r>
              <a:rPr lang="cs-CZ" dirty="0"/>
              <a:t>s </a:t>
            </a:r>
            <a:r>
              <a:rPr lang="cs-CZ" dirty="0" smtClean="0"/>
              <a:t>tématem, s </a:t>
            </a:r>
            <a:r>
              <a:rPr lang="cs-CZ" dirty="0"/>
              <a:t>realizací podobně velkých projektů. </a:t>
            </a:r>
          </a:p>
        </p:txBody>
      </p:sp>
    </p:spTree>
    <p:extLst>
      <p:ext uri="{BB962C8B-B14F-4D97-AF65-F5344CB8AC3E}">
        <p14:creationId xmlns:p14="http://schemas.microsoft.com/office/powerpoint/2010/main" val="594262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 projektu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tzv. SMART zásady</a:t>
            </a:r>
          </a:p>
          <a:p>
            <a:r>
              <a:rPr lang="cs-CZ" dirty="0"/>
              <a:t>Cíl by měl být:</a:t>
            </a:r>
          </a:p>
          <a:p>
            <a:pPr marL="0" indent="0">
              <a:buNone/>
            </a:pPr>
            <a:r>
              <a:rPr lang="cs-CZ" dirty="0"/>
              <a:t> – </a:t>
            </a:r>
            <a:r>
              <a:rPr lang="cs-CZ" dirty="0" err="1"/>
              <a:t>Specific</a:t>
            </a:r>
            <a:r>
              <a:rPr lang="cs-CZ" dirty="0"/>
              <a:t> – specifický, přesný, konkrétní, určitý. Je hned a všem jasné, čeho má vlastně být dosaženo.</a:t>
            </a:r>
          </a:p>
          <a:p>
            <a:pPr marL="0" indent="0">
              <a:buNone/>
            </a:pPr>
            <a:r>
              <a:rPr lang="cs-CZ" dirty="0"/>
              <a:t>– </a:t>
            </a:r>
            <a:r>
              <a:rPr lang="cs-CZ" dirty="0" err="1"/>
              <a:t>Measurable</a:t>
            </a:r>
            <a:r>
              <a:rPr lang="cs-CZ" dirty="0"/>
              <a:t> – měřitelný. Jak splněno, nebo ne, nakolik  – </a:t>
            </a:r>
            <a:r>
              <a:rPr lang="cs-CZ" dirty="0" err="1"/>
              <a:t>Aligned</a:t>
            </a:r>
            <a:r>
              <a:rPr lang="cs-CZ" dirty="0"/>
              <a:t> – v souladu. Cíl musí odpovídat potřebám projektu, vycházet z definovaného problému a směřovat k žádané změně. </a:t>
            </a:r>
          </a:p>
          <a:p>
            <a:pPr marL="0" indent="0">
              <a:buNone/>
            </a:pPr>
            <a:r>
              <a:rPr lang="cs-CZ" dirty="0"/>
              <a:t>– </a:t>
            </a:r>
            <a:r>
              <a:rPr lang="cs-CZ" dirty="0" err="1"/>
              <a:t>Realistic</a:t>
            </a:r>
            <a:r>
              <a:rPr lang="cs-CZ" dirty="0"/>
              <a:t> – realistický. V konkrétním čase reálně dosažitelný</a:t>
            </a:r>
          </a:p>
          <a:p>
            <a:pPr marL="0" indent="0">
              <a:buNone/>
            </a:pPr>
            <a:r>
              <a:rPr lang="cs-CZ" dirty="0"/>
              <a:t>– </a:t>
            </a:r>
            <a:r>
              <a:rPr lang="cs-CZ" dirty="0" err="1"/>
              <a:t>Timed</a:t>
            </a:r>
            <a:r>
              <a:rPr lang="cs-CZ" dirty="0"/>
              <a:t> – časovaný. Cíl musí být vztažen ke konkrétnímu termínu, který je určen pro realizaci projektu.</a:t>
            </a:r>
          </a:p>
        </p:txBody>
      </p:sp>
    </p:spTree>
    <p:extLst>
      <p:ext uri="{BB962C8B-B14F-4D97-AF65-F5344CB8AC3E}">
        <p14:creationId xmlns:p14="http://schemas.microsoft.com/office/powerpoint/2010/main" val="155393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Popis možných rizik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ohrožujících </a:t>
            </a:r>
            <a:r>
              <a:rPr lang="cs-CZ" b="1" dirty="0"/>
              <a:t>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logické - rizika</a:t>
            </a:r>
            <a:r>
              <a:rPr lang="cs-CZ" dirty="0"/>
              <a:t>, která mohou ohrozit </a:t>
            </a:r>
            <a:r>
              <a:rPr lang="cs-CZ" dirty="0" smtClean="0"/>
              <a:t>realizaci </a:t>
            </a:r>
            <a:r>
              <a:rPr lang="cs-CZ" dirty="0"/>
              <a:t>projektu </a:t>
            </a:r>
            <a:r>
              <a:rPr lang="cs-CZ" dirty="0" smtClean="0"/>
              <a:t>„tajit“</a:t>
            </a:r>
          </a:p>
          <a:p>
            <a:r>
              <a:rPr lang="cs-CZ" dirty="0" smtClean="0"/>
              <a:t>definovat rizika – téma znáte </a:t>
            </a:r>
            <a:r>
              <a:rPr lang="cs-CZ" dirty="0"/>
              <a:t>a víte, co se může </a:t>
            </a:r>
            <a:r>
              <a:rPr lang="cs-CZ" dirty="0" smtClean="0"/>
              <a:t>stát</a:t>
            </a:r>
          </a:p>
          <a:p>
            <a:r>
              <a:rPr lang="cs-CZ" dirty="0" smtClean="0"/>
              <a:t>alibi </a:t>
            </a:r>
            <a:r>
              <a:rPr lang="cs-CZ" dirty="0"/>
              <a:t>pro případ, že riziko </a:t>
            </a:r>
            <a:r>
              <a:rPr lang="cs-CZ" dirty="0" smtClean="0"/>
              <a:t>nastane</a:t>
            </a:r>
          </a:p>
          <a:p>
            <a:r>
              <a:rPr lang="cs-CZ" dirty="0" smtClean="0"/>
              <a:t>u každého rizika stručně popsat, co dělat </a:t>
            </a:r>
            <a:r>
              <a:rPr lang="cs-CZ" dirty="0"/>
              <a:t>pro jeho </a:t>
            </a:r>
            <a:r>
              <a:rPr lang="cs-CZ" dirty="0" smtClean="0"/>
              <a:t>eliminaci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955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měřitelné </a:t>
            </a:r>
            <a:r>
              <a:rPr lang="cs-CZ" dirty="0"/>
              <a:t>výstupy </a:t>
            </a:r>
            <a:r>
              <a:rPr lang="cs-CZ" dirty="0" smtClean="0"/>
              <a:t>projektu</a:t>
            </a:r>
          </a:p>
          <a:p>
            <a:r>
              <a:rPr lang="cs-CZ" dirty="0" smtClean="0"/>
              <a:t>vychází </a:t>
            </a:r>
            <a:r>
              <a:rPr lang="cs-CZ" dirty="0"/>
              <a:t>z realizovaných </a:t>
            </a:r>
            <a:r>
              <a:rPr lang="cs-CZ" dirty="0" smtClean="0"/>
              <a:t>aktivit</a:t>
            </a:r>
          </a:p>
          <a:p>
            <a:r>
              <a:rPr lang="cs-CZ" dirty="0" smtClean="0"/>
              <a:t>počet </a:t>
            </a:r>
            <a:r>
              <a:rPr lang="cs-CZ" dirty="0"/>
              <a:t>podpořených </a:t>
            </a:r>
            <a:r>
              <a:rPr lang="cs-CZ" dirty="0" smtClean="0"/>
              <a:t>osob – </a:t>
            </a:r>
            <a:r>
              <a:rPr lang="cs-CZ" dirty="0"/>
              <a:t>zapojením do aktivit (kurzy, semináře apod</a:t>
            </a:r>
            <a:r>
              <a:rPr lang="cs-CZ" dirty="0" smtClean="0"/>
              <a:t>.)</a:t>
            </a:r>
          </a:p>
          <a:p>
            <a:r>
              <a:rPr lang="cs-CZ" dirty="0" smtClean="0"/>
              <a:t>počet </a:t>
            </a:r>
            <a:r>
              <a:rPr lang="cs-CZ" dirty="0"/>
              <a:t>vytvořených vzdělávacích/metodických </a:t>
            </a:r>
            <a:r>
              <a:rPr lang="cs-CZ" dirty="0" smtClean="0"/>
              <a:t>materiálů, brožur, studií</a:t>
            </a:r>
          </a:p>
          <a:p>
            <a:r>
              <a:rPr lang="cs-CZ" dirty="0" smtClean="0"/>
              <a:t>bezbariérový </a:t>
            </a:r>
            <a:r>
              <a:rPr lang="cs-CZ" dirty="0"/>
              <a:t>vstup </a:t>
            </a:r>
            <a:endParaRPr lang="cs-CZ" dirty="0" smtClean="0"/>
          </a:p>
          <a:p>
            <a:r>
              <a:rPr lang="cs-CZ" dirty="0" smtClean="0"/>
              <a:t>kvantifikovat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4622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1032</Words>
  <Application>Microsoft Office PowerPoint</Application>
  <PresentationFormat>Předvádění na obrazovce (4:3)</PresentationFormat>
  <Paragraphs>148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systému Office</vt:lpstr>
      <vt:lpstr>Projekt Výzva  Podání žádosti</vt:lpstr>
      <vt:lpstr>Projekt</vt:lpstr>
      <vt:lpstr>Projekty</vt:lpstr>
      <vt:lpstr>První část projektového cyklu</vt:lpstr>
      <vt:lpstr>Stručný obsah projektu </vt:lpstr>
      <vt:lpstr>Stručná charakteristika organizace Zkušenosti v oblasti zaměření projektu</vt:lpstr>
      <vt:lpstr>Cíle projektu</vt:lpstr>
      <vt:lpstr>Popis možných rizik  ohrožujících realizaci projektu</vt:lpstr>
      <vt:lpstr>Indikátory</vt:lpstr>
      <vt:lpstr>Rozpočet</vt:lpstr>
      <vt:lpstr>Tvorba rozpočtu projektu</vt:lpstr>
      <vt:lpstr>Náklad, výdaj</vt:lpstr>
      <vt:lpstr>Způsobilé výdaje (uznatelné)</vt:lpstr>
      <vt:lpstr>Nezpůsobilé výdaje (neuznatelné)</vt:lpstr>
      <vt:lpstr>Náklady projektů  (Příručky, Metodiky – různé) Příklad</vt:lpstr>
      <vt:lpstr>POZOR </vt:lpstr>
      <vt:lpstr>Role v projektovém týmu</vt:lpstr>
      <vt:lpstr>Výzva</vt:lpstr>
      <vt:lpstr>Oprávněnost projektu </vt:lpstr>
      <vt:lpstr>Zhodnocení ze strany žadatele</vt:lpstr>
      <vt:lpstr>Zpracování žádosti</vt:lpstr>
      <vt:lpstr>Hodnocení žádosti, projektu</vt:lpstr>
      <vt:lpstr>Prezentace aplikace PowerPoint</vt:lpstr>
      <vt:lpstr>Hodnocení</vt:lpstr>
      <vt:lpstr>Druhá část projektového cyklu</vt:lpstr>
      <vt:lpstr>Projekt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28</cp:revision>
  <dcterms:created xsi:type="dcterms:W3CDTF">2021-02-03T15:39:38Z</dcterms:created>
  <dcterms:modified xsi:type="dcterms:W3CDTF">2021-03-09T14:01:17Z</dcterms:modified>
</cp:coreProperties>
</file>