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8" r:id="rId4"/>
    <p:sldId id="290" r:id="rId5"/>
    <p:sldId id="266" r:id="rId6"/>
    <p:sldId id="267" r:id="rId7"/>
    <p:sldId id="263" r:id="rId8"/>
    <p:sldId id="268" r:id="rId9"/>
    <p:sldId id="269" r:id="rId10"/>
    <p:sldId id="265" r:id="rId11"/>
    <p:sldId id="274" r:id="rId12"/>
    <p:sldId id="280" r:id="rId13"/>
    <p:sldId id="281" r:id="rId14"/>
    <p:sldId id="282" r:id="rId15"/>
    <p:sldId id="283" r:id="rId16"/>
    <p:sldId id="284" r:id="rId17"/>
    <p:sldId id="285" r:id="rId18"/>
    <p:sldId id="257" r:id="rId19"/>
    <p:sldId id="271" r:id="rId20"/>
    <p:sldId id="270" r:id="rId21"/>
    <p:sldId id="275" r:id="rId22"/>
    <p:sldId id="272" r:id="rId23"/>
    <p:sldId id="273" r:id="rId24"/>
    <p:sldId id="276" r:id="rId25"/>
    <p:sldId id="277" r:id="rId26"/>
    <p:sldId id="289" r:id="rId27"/>
    <p:sldId id="278" r:id="rId28"/>
    <p:sldId id="291" r:id="rId29"/>
    <p:sldId id="292" r:id="rId30"/>
    <p:sldId id="279" r:id="rId31"/>
    <p:sldId id="286" r:id="rId32"/>
    <p:sldId id="287" r:id="rId3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852"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415035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293989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77923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251155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247237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4D66F86-51FD-457B-ADFF-261D43D11F85}" type="datetimeFigureOut">
              <a:rPr lang="cs-CZ" smtClean="0"/>
              <a:t>06.03.2021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364489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4D66F86-51FD-457B-ADFF-261D43D11F85}" type="datetimeFigureOut">
              <a:rPr lang="cs-CZ" smtClean="0"/>
              <a:t>06.03.2021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333300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4D66F86-51FD-457B-ADFF-261D43D11F85}" type="datetimeFigureOut">
              <a:rPr lang="cs-CZ" smtClean="0"/>
              <a:t>06.03.2021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282051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4D66F86-51FD-457B-ADFF-261D43D11F85}" type="datetimeFigureOut">
              <a:rPr lang="cs-CZ" smtClean="0"/>
              <a:t>06.03.2021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281581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4D66F86-51FD-457B-ADFF-261D43D11F85}" type="datetimeFigureOut">
              <a:rPr lang="cs-CZ" smtClean="0"/>
              <a:t>06.03.2021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68717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4D66F86-51FD-457B-ADFF-261D43D11F85}" type="datetimeFigureOut">
              <a:rPr lang="cs-CZ" smtClean="0"/>
              <a:t>06.03.2021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50F189-C370-4EF8-BD68-319EF07A8105}" type="slidenum">
              <a:rPr lang="cs-CZ" smtClean="0"/>
              <a:t>‹#›</a:t>
            </a:fld>
            <a:endParaRPr lang="cs-CZ"/>
          </a:p>
        </p:txBody>
      </p:sp>
    </p:spTree>
    <p:extLst>
      <p:ext uri="{BB962C8B-B14F-4D97-AF65-F5344CB8AC3E}">
        <p14:creationId xmlns:p14="http://schemas.microsoft.com/office/powerpoint/2010/main" val="3111834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66F86-51FD-457B-ADFF-261D43D11F85}" type="datetimeFigureOut">
              <a:rPr lang="cs-CZ" smtClean="0"/>
              <a:t>06.03.2021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50F189-C370-4EF8-BD68-319EF07A8105}" type="slidenum">
              <a:rPr lang="cs-CZ" smtClean="0"/>
              <a:t>‹#›</a:t>
            </a:fld>
            <a:endParaRPr lang="cs-CZ"/>
          </a:p>
        </p:txBody>
      </p:sp>
    </p:spTree>
    <p:extLst>
      <p:ext uri="{BB962C8B-B14F-4D97-AF65-F5344CB8AC3E}">
        <p14:creationId xmlns:p14="http://schemas.microsoft.com/office/powerpoint/2010/main" val="2022092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nuv.cz/t/rvp-pro-zakladni-vzdelavani"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nuv.cz/t/rrv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zso.cz/csu/czso/metodika_mezinarodni_klasifikace_vzdelani_isced_9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Rámcové vzdělávací programy</a:t>
            </a:r>
          </a:p>
        </p:txBody>
      </p:sp>
      <p:sp>
        <p:nvSpPr>
          <p:cNvPr id="3" name="Podnadpis 2"/>
          <p:cNvSpPr>
            <a:spLocks noGrp="1"/>
          </p:cNvSpPr>
          <p:nvPr>
            <p:ph type="subTitle" idx="1"/>
          </p:nvPr>
        </p:nvSpPr>
        <p:spPr/>
        <p:txBody>
          <a:bodyPr/>
          <a:lstStyle/>
          <a:p>
            <a:r>
              <a:rPr lang="cs-CZ" dirty="0"/>
              <a:t>jaro</a:t>
            </a:r>
          </a:p>
        </p:txBody>
      </p:sp>
    </p:spTree>
    <p:extLst>
      <p:ext uri="{BB962C8B-B14F-4D97-AF65-F5344CB8AC3E}">
        <p14:creationId xmlns:p14="http://schemas.microsoft.com/office/powerpoint/2010/main" val="2170478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Školství</a:t>
            </a:r>
            <a:br>
              <a:rPr lang="cs-CZ" b="1" dirty="0"/>
            </a:br>
            <a:r>
              <a:rPr lang="cs-CZ" b="1" dirty="0">
                <a:solidFill>
                  <a:srgbClr val="FF0000"/>
                </a:solidFill>
              </a:rPr>
              <a:t>Legislativní dokumenty</a:t>
            </a:r>
          </a:p>
        </p:txBody>
      </p:sp>
      <p:sp>
        <p:nvSpPr>
          <p:cNvPr id="3" name="Zástupný symbol pro obsah 2"/>
          <p:cNvSpPr>
            <a:spLocks noGrp="1"/>
          </p:cNvSpPr>
          <p:nvPr>
            <p:ph idx="1"/>
          </p:nvPr>
        </p:nvSpPr>
        <p:spPr>
          <a:xfrm>
            <a:off x="395536" y="1772816"/>
            <a:ext cx="8291264" cy="4353347"/>
          </a:xfrm>
        </p:spPr>
        <p:txBody>
          <a:bodyPr>
            <a:normAutofit fontScale="62500" lnSpcReduction="20000"/>
          </a:bodyPr>
          <a:lstStyle/>
          <a:p>
            <a:r>
              <a:rPr lang="cs-CZ" dirty="0"/>
              <a:t>Ústava ČR</a:t>
            </a:r>
          </a:p>
          <a:p>
            <a:r>
              <a:rPr lang="cs-CZ" dirty="0"/>
              <a:t>Listina základních lidských práv a svobod</a:t>
            </a:r>
          </a:p>
          <a:p>
            <a:r>
              <a:rPr lang="cs-CZ" dirty="0"/>
              <a:t>Deklarace práv dítěte</a:t>
            </a:r>
          </a:p>
          <a:p>
            <a:r>
              <a:rPr lang="cs-CZ" dirty="0"/>
              <a:t>Zákon č. 561/2004 Sb., školský zákon</a:t>
            </a:r>
          </a:p>
          <a:p>
            <a:r>
              <a:rPr lang="cs-CZ" b="1" dirty="0">
                <a:solidFill>
                  <a:srgbClr val="FF0000"/>
                </a:solidFill>
              </a:rPr>
              <a:t>Rámcové vzdělávací programy</a:t>
            </a:r>
          </a:p>
          <a:p>
            <a:pPr marL="0" indent="0">
              <a:buNone/>
            </a:pPr>
            <a:endParaRPr lang="cs-CZ" b="1" dirty="0"/>
          </a:p>
          <a:p>
            <a:pPr marL="0" indent="0">
              <a:buNone/>
            </a:pPr>
            <a:endParaRPr lang="cs-CZ" b="1" dirty="0"/>
          </a:p>
          <a:p>
            <a:pPr marL="0" indent="0">
              <a:buNone/>
            </a:pPr>
            <a:r>
              <a:rPr lang="cs-CZ" b="1" dirty="0"/>
              <a:t>Poznámka:</a:t>
            </a:r>
          </a:p>
          <a:p>
            <a:pPr marL="0" indent="0">
              <a:buNone/>
            </a:pPr>
            <a:r>
              <a:rPr lang="cs-CZ" b="1" dirty="0"/>
              <a:t>Pedagogické dokumenty dělení podle převahy funkcí</a:t>
            </a:r>
          </a:p>
          <a:p>
            <a:pPr marL="514350" indent="-514350">
              <a:buAutoNum type="alphaLcParenR"/>
            </a:pPr>
            <a:r>
              <a:rPr lang="cs-CZ" b="1" dirty="0"/>
              <a:t>Teoretické pedagogické dokumenty</a:t>
            </a:r>
            <a:r>
              <a:rPr lang="cs-CZ" dirty="0"/>
              <a:t>: koncepce či pojetí školy, </a:t>
            </a:r>
            <a:r>
              <a:rPr lang="cs-CZ" b="1" dirty="0">
                <a:solidFill>
                  <a:schemeClr val="tx2">
                    <a:lumMod val="60000"/>
                    <a:lumOff val="40000"/>
                  </a:schemeClr>
                </a:solidFill>
              </a:rPr>
              <a:t>RVP, ŠVP</a:t>
            </a:r>
            <a:r>
              <a:rPr lang="cs-CZ" dirty="0"/>
              <a:t>, standardy, učební programy, plány, učebnice, metodické příručky</a:t>
            </a:r>
          </a:p>
          <a:p>
            <a:pPr marL="514350" indent="-514350">
              <a:buAutoNum type="alphaLcParenR"/>
            </a:pPr>
            <a:r>
              <a:rPr lang="cs-CZ" b="1" dirty="0"/>
              <a:t>Praktické pedagogické dokumenty</a:t>
            </a:r>
            <a:r>
              <a:rPr lang="cs-CZ" dirty="0"/>
              <a:t>: vnitřní řád školy, třídní kniha, katalogové a žákovské listy, žákovské knížky.</a:t>
            </a:r>
          </a:p>
          <a:p>
            <a:endParaRPr lang="cs-CZ" b="1" dirty="0"/>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10</a:t>
            </a:fld>
            <a:endParaRPr lang="cs-CZ"/>
          </a:p>
        </p:txBody>
      </p:sp>
    </p:spTree>
    <p:extLst>
      <p:ext uri="{BB962C8B-B14F-4D97-AF65-F5344CB8AC3E}">
        <p14:creationId xmlns:p14="http://schemas.microsoft.com/office/powerpoint/2010/main" val="79879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Rámcové vzdělávací programy (RVP)</a:t>
            </a:r>
            <a:endParaRPr lang="cs-CZ" dirty="0"/>
          </a:p>
        </p:txBody>
      </p:sp>
      <p:sp>
        <p:nvSpPr>
          <p:cNvPr id="3" name="Zástupný symbol pro obsah 2"/>
          <p:cNvSpPr>
            <a:spLocks noGrp="1"/>
          </p:cNvSpPr>
          <p:nvPr>
            <p:ph idx="1"/>
          </p:nvPr>
        </p:nvSpPr>
        <p:spPr/>
        <p:txBody>
          <a:bodyPr>
            <a:normAutofit fontScale="77500" lnSpcReduction="20000"/>
          </a:bodyPr>
          <a:lstStyle/>
          <a:p>
            <a:pPr fontAlgn="base"/>
            <a:r>
              <a:rPr lang="cs-CZ" dirty="0"/>
              <a:t>centrálně zpracované pedagogickými dokumenty</a:t>
            </a:r>
          </a:p>
          <a:p>
            <a:pPr fontAlgn="base"/>
            <a:r>
              <a:rPr lang="cs-CZ" dirty="0"/>
              <a:t>schvaluje a vydává MŠMT pro každý obor vzdělání jako samostatný RVP</a:t>
            </a:r>
          </a:p>
          <a:p>
            <a:r>
              <a:rPr lang="cs-CZ" dirty="0"/>
              <a:t>vycházejí z nové strategie vzdělávání, která zdůrazňuje klíčové kompetence, jejich provázanost se vzdělávacím obsahem a uplatnění získaných vědomostí a dovedností v praktickém životě</a:t>
            </a:r>
          </a:p>
          <a:p>
            <a:r>
              <a:rPr lang="cs-CZ" dirty="0"/>
              <a:t>vycházejí z koncepce společného vzdělávání a celoživotního učení</a:t>
            </a:r>
          </a:p>
          <a:p>
            <a:r>
              <a:rPr lang="cs-CZ" dirty="0"/>
              <a:t>formulují očekávanou úroveň vzdělání stanovenou pro všechny absolventy jednotlivých etap vzdělávání</a:t>
            </a:r>
          </a:p>
          <a:p>
            <a:r>
              <a:rPr lang="cs-CZ" dirty="0"/>
              <a:t>podporují pedagogickou autonomii škol a profesní odpovědnost učitelů za výsledky vzdělávání</a:t>
            </a:r>
          </a:p>
        </p:txBody>
      </p:sp>
    </p:spTree>
    <p:extLst>
      <p:ext uri="{BB962C8B-B14F-4D97-AF65-F5344CB8AC3E}">
        <p14:creationId xmlns:p14="http://schemas.microsoft.com/office/powerpoint/2010/main" val="1464603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a:bodyPr>
          <a:lstStyle/>
          <a:p>
            <a:r>
              <a:rPr lang="cs-CZ" b="1" dirty="0"/>
              <a:t>Školský zákon </a:t>
            </a:r>
            <a:r>
              <a:rPr lang="cs-CZ" dirty="0"/>
              <a:t/>
            </a:r>
            <a:br>
              <a:rPr lang="cs-CZ" dirty="0"/>
            </a:br>
            <a:r>
              <a:rPr lang="cs-CZ" sz="1800" b="0" i="0" dirty="0" err="1">
                <a:solidFill>
                  <a:srgbClr val="43494D"/>
                </a:solidFill>
                <a:effectLst/>
                <a:latin typeface="Slabo 27px"/>
              </a:rPr>
              <a:t>Zákon</a:t>
            </a:r>
            <a:r>
              <a:rPr lang="cs-CZ" sz="1800" b="0" i="0" dirty="0">
                <a:solidFill>
                  <a:srgbClr val="43494D"/>
                </a:solidFill>
                <a:effectLst/>
                <a:latin typeface="Slabo 27px"/>
              </a:rPr>
              <a:t> č. 561/2004 Sb.</a:t>
            </a:r>
            <a:endParaRPr lang="cs-CZ" dirty="0"/>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p:txBody>
          <a:bodyPr>
            <a:normAutofit fontScale="62500" lnSpcReduction="20000"/>
          </a:bodyPr>
          <a:lstStyle/>
          <a:p>
            <a:pPr marL="0" indent="0" algn="l">
              <a:buNone/>
            </a:pPr>
            <a:r>
              <a:rPr lang="cs-CZ" b="1" i="0" dirty="0">
                <a:solidFill>
                  <a:srgbClr val="08A8F8"/>
                </a:solidFill>
                <a:effectLst/>
                <a:latin typeface="Arial" panose="020B0604020202020204" pitchFamily="34" charset="0"/>
              </a:rPr>
              <a:t>Vzdělávací programy</a:t>
            </a:r>
          </a:p>
          <a:p>
            <a:pPr algn="just"/>
            <a:r>
              <a:rPr lang="cs-CZ" b="1" i="0" dirty="0">
                <a:solidFill>
                  <a:srgbClr val="FF8400"/>
                </a:solidFill>
                <a:effectLst/>
                <a:latin typeface="Arial" panose="020B0604020202020204" pitchFamily="34" charset="0"/>
              </a:rPr>
              <a:t>§ 3</a:t>
            </a:r>
          </a:p>
          <a:p>
            <a:pPr marL="0" indent="0" algn="l">
              <a:buNone/>
            </a:pPr>
            <a:r>
              <a:rPr lang="cs-CZ" b="1" i="0" dirty="0">
                <a:solidFill>
                  <a:srgbClr val="08A8F8"/>
                </a:solidFill>
                <a:effectLst/>
                <a:latin typeface="Arial" panose="020B0604020202020204" pitchFamily="34" charset="0"/>
              </a:rPr>
              <a:t>Systém vzdělávacích programů</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Pro </a:t>
            </a:r>
            <a:r>
              <a:rPr lang="cs-CZ" b="1" i="0" dirty="0">
                <a:solidFill>
                  <a:srgbClr val="FF0000"/>
                </a:solidFill>
                <a:effectLst/>
                <a:latin typeface="Arial" panose="020B0604020202020204" pitchFamily="34" charset="0"/>
              </a:rPr>
              <a:t>každý obor vzdělání v základním a středním vzdělávání a pro předškolní, základní umělecké a jazykové vzdělávání</a:t>
            </a:r>
            <a:r>
              <a:rPr lang="cs-CZ" b="0" i="0" dirty="0">
                <a:solidFill>
                  <a:srgbClr val="000000"/>
                </a:solidFill>
                <a:effectLst/>
                <a:latin typeface="Arial" panose="020B0604020202020204" pitchFamily="34" charset="0"/>
              </a:rPr>
              <a:t> se vydávají </a:t>
            </a:r>
            <a:r>
              <a:rPr lang="cs-CZ" b="1" i="0" dirty="0">
                <a:solidFill>
                  <a:srgbClr val="FF0000"/>
                </a:solidFill>
                <a:effectLst/>
                <a:latin typeface="Arial" panose="020B0604020202020204" pitchFamily="34" charset="0"/>
              </a:rPr>
              <a:t>rámcové vzdělávací programy.</a:t>
            </a:r>
            <a:r>
              <a:rPr lang="cs-CZ" b="0" i="0" dirty="0">
                <a:solidFill>
                  <a:srgbClr val="000000"/>
                </a:solidFill>
                <a:effectLst/>
                <a:latin typeface="Arial" panose="020B0604020202020204" pitchFamily="34" charset="0"/>
              </a:rPr>
              <a:t> Rámcové vzdělávací programy </a:t>
            </a:r>
            <a:r>
              <a:rPr lang="cs-CZ" b="1" i="0" dirty="0">
                <a:solidFill>
                  <a:srgbClr val="FF0000"/>
                </a:solidFill>
                <a:effectLst/>
                <a:latin typeface="Arial" panose="020B0604020202020204" pitchFamily="34" charset="0"/>
              </a:rPr>
              <a:t>vymezují</a:t>
            </a:r>
            <a:r>
              <a:rPr lang="cs-CZ" b="0" i="0" dirty="0">
                <a:solidFill>
                  <a:srgbClr val="000000"/>
                </a:solidFill>
                <a:effectLst/>
                <a:latin typeface="Arial" panose="020B0604020202020204" pitchFamily="34" charset="0"/>
              </a:rPr>
              <a:t> povinný obsah, rozsah a podmínky vzdělávání; jsou závazné pro tvorbu školních vzdělávacích programů, hodnocení výsledků vzdělávání dětí a žáků, tvorbu a posuzování učebnic a učebních textů a dále závazným základem pro stanovení výše finančních prostředků přidělovaných podle § 160 až 162.</a:t>
            </a:r>
          </a:p>
          <a:p>
            <a:pPr algn="just"/>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Vzdělávání v jednotlivé škole a školském zařízení se uskutečňuje podle školních vzdělávacích programů.</a:t>
            </a:r>
          </a:p>
          <a:p>
            <a:pPr algn="just"/>
            <a:r>
              <a:rPr lang="cs-CZ" b="1" i="0" dirty="0">
                <a:solidFill>
                  <a:srgbClr val="000000"/>
                </a:solidFill>
                <a:effectLst/>
                <a:latin typeface="Arial" panose="020B0604020202020204" pitchFamily="34" charset="0"/>
              </a:rPr>
              <a:t>(3)</a:t>
            </a:r>
            <a:r>
              <a:rPr lang="cs-CZ" b="0" i="0" dirty="0">
                <a:solidFill>
                  <a:srgbClr val="000000"/>
                </a:solidFill>
                <a:effectLst/>
                <a:latin typeface="Arial" panose="020B0604020202020204" pitchFamily="34" charset="0"/>
              </a:rPr>
              <a:t> Vyšší odborné vzdělávání v každém oboru vzdělání v jednotlivé vyšší odborné škole se uskutečňuje podle vzdělávacího programu akreditovaného podle § 104 až 106.</a:t>
            </a:r>
          </a:p>
          <a:p>
            <a:endParaRPr lang="cs-CZ" dirty="0"/>
          </a:p>
        </p:txBody>
      </p:sp>
    </p:spTree>
    <p:extLst>
      <p:ext uri="{BB962C8B-B14F-4D97-AF65-F5344CB8AC3E}">
        <p14:creationId xmlns:p14="http://schemas.microsoft.com/office/powerpoint/2010/main" val="137625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a:bodyPr>
          <a:lstStyle/>
          <a:p>
            <a:r>
              <a:rPr lang="cs-CZ" dirty="0"/>
              <a:t>Školský zákon </a:t>
            </a:r>
            <a:br>
              <a:rPr lang="cs-CZ" dirty="0"/>
            </a:br>
            <a:r>
              <a:rPr lang="cs-CZ" sz="1800" b="0" i="0" dirty="0" err="1">
                <a:solidFill>
                  <a:srgbClr val="43494D"/>
                </a:solidFill>
                <a:effectLst/>
                <a:latin typeface="Slabo 27px"/>
              </a:rPr>
              <a:t>Zákon</a:t>
            </a:r>
            <a:r>
              <a:rPr lang="cs-CZ" sz="1800" b="0" i="0" dirty="0">
                <a:solidFill>
                  <a:srgbClr val="43494D"/>
                </a:solidFill>
                <a:effectLst/>
                <a:latin typeface="Slabo 27px"/>
              </a:rPr>
              <a:t> č. 561/2004 Sb.</a:t>
            </a:r>
            <a:endParaRPr lang="cs-CZ" dirty="0"/>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a:xfrm>
            <a:off x="457200" y="1417638"/>
            <a:ext cx="8229600" cy="5165724"/>
          </a:xfrm>
        </p:spPr>
        <p:txBody>
          <a:bodyPr>
            <a:normAutofit fontScale="25000" lnSpcReduction="20000"/>
          </a:bodyPr>
          <a:lstStyle/>
          <a:p>
            <a:pPr marL="0" indent="0" algn="just">
              <a:buNone/>
            </a:pPr>
            <a:r>
              <a:rPr lang="cs-CZ" sz="5200" b="1" i="0" dirty="0">
                <a:solidFill>
                  <a:srgbClr val="FF8400"/>
                </a:solidFill>
                <a:effectLst/>
                <a:latin typeface="Arial" panose="020B0604020202020204" pitchFamily="34" charset="0"/>
              </a:rPr>
              <a:t>§ 4</a:t>
            </a:r>
          </a:p>
          <a:p>
            <a:pPr marL="0" indent="0" algn="l">
              <a:buNone/>
            </a:pPr>
            <a:r>
              <a:rPr lang="cs-CZ" sz="5200" b="1" i="0" dirty="0">
                <a:solidFill>
                  <a:srgbClr val="08A8F8"/>
                </a:solidFill>
                <a:effectLst/>
                <a:latin typeface="Arial" panose="020B0604020202020204" pitchFamily="34" charset="0"/>
              </a:rPr>
              <a:t>Rámcové vzdělávací programy</a:t>
            </a:r>
          </a:p>
          <a:p>
            <a:pPr marL="0" indent="0" algn="just">
              <a:buNone/>
            </a:pPr>
            <a:r>
              <a:rPr lang="cs-CZ" sz="5200" b="1" i="0" dirty="0">
                <a:solidFill>
                  <a:srgbClr val="000000"/>
                </a:solidFill>
                <a:effectLst/>
                <a:latin typeface="Arial" panose="020B0604020202020204" pitchFamily="34" charset="0"/>
              </a:rPr>
              <a:t>(1)</a:t>
            </a:r>
            <a:r>
              <a:rPr lang="cs-CZ" sz="5200" b="0" i="0" dirty="0">
                <a:solidFill>
                  <a:srgbClr val="000000"/>
                </a:solidFill>
                <a:effectLst/>
                <a:latin typeface="Arial" panose="020B0604020202020204" pitchFamily="34" charset="0"/>
              </a:rPr>
              <a:t> Rámcové vzdělávací programy stanoví zejména konkrétní </a:t>
            </a:r>
            <a:r>
              <a:rPr lang="cs-CZ" sz="5200" b="1" i="0" dirty="0">
                <a:solidFill>
                  <a:srgbClr val="FF0000"/>
                </a:solidFill>
                <a:effectLst/>
                <a:latin typeface="Arial" panose="020B0604020202020204" pitchFamily="34" charset="0"/>
              </a:rPr>
              <a:t>cíle, formy, délku a povinný obsah vzděláván</a:t>
            </a:r>
            <a:r>
              <a:rPr lang="cs-CZ" sz="5200" b="0" i="0" dirty="0">
                <a:solidFill>
                  <a:srgbClr val="000000"/>
                </a:solidFill>
                <a:effectLst/>
                <a:latin typeface="Arial" panose="020B0604020202020204" pitchFamily="34" charset="0"/>
              </a:rPr>
              <a:t>í, a to všeobecného a odborného podle zaměření daného oboru vzdělání, jeho </a:t>
            </a:r>
            <a:r>
              <a:rPr lang="cs-CZ" sz="5200" b="1" i="0" dirty="0">
                <a:solidFill>
                  <a:srgbClr val="FF0000"/>
                </a:solidFill>
                <a:effectLst/>
                <a:latin typeface="Arial" panose="020B0604020202020204" pitchFamily="34" charset="0"/>
              </a:rPr>
              <a:t>organizační uspořádání, profesní profil, podmínky průběhu a ukončování vzdělávání a zásady pro tvorbu školních vzdělávacích programů</a:t>
            </a:r>
            <a:r>
              <a:rPr lang="cs-CZ" sz="5200" b="0" i="0" dirty="0">
                <a:solidFill>
                  <a:srgbClr val="000000"/>
                </a:solidFill>
                <a:effectLst/>
                <a:latin typeface="Arial" panose="020B0604020202020204" pitchFamily="34" charset="0"/>
              </a:rPr>
              <a:t>, jakož i podmínky pro </a:t>
            </a:r>
            <a:r>
              <a:rPr lang="cs-CZ" sz="5200" b="1" i="0" dirty="0">
                <a:solidFill>
                  <a:srgbClr val="FF0000"/>
                </a:solidFill>
                <a:effectLst/>
                <a:latin typeface="Arial" panose="020B0604020202020204" pitchFamily="34" charset="0"/>
              </a:rPr>
              <a:t>vzdělávání žáků </a:t>
            </a:r>
            <a:r>
              <a:rPr lang="cs-CZ" sz="5200" b="1" i="0" dirty="0">
                <a:solidFill>
                  <a:srgbClr val="FF0000"/>
                </a:solidFill>
                <a:effectLst/>
                <a:highlight>
                  <a:srgbClr val="FFFF00"/>
                </a:highlight>
                <a:latin typeface="Arial" panose="020B0604020202020204" pitchFamily="34" charset="0"/>
              </a:rPr>
              <a:t>se speciálními vzdělávacími </a:t>
            </a:r>
            <a:r>
              <a:rPr lang="cs-CZ" sz="5200" i="0" dirty="0">
                <a:solidFill>
                  <a:srgbClr val="FF0000"/>
                </a:solidFill>
                <a:effectLst/>
                <a:highlight>
                  <a:srgbClr val="FFFF00"/>
                </a:highlight>
                <a:latin typeface="Arial" panose="020B0604020202020204" pitchFamily="34" charset="0"/>
              </a:rPr>
              <a:t>potřebami </a:t>
            </a:r>
            <a:r>
              <a:rPr lang="cs-CZ" sz="5200" i="0" dirty="0">
                <a:solidFill>
                  <a:srgbClr val="FF0000"/>
                </a:solidFill>
                <a:effectLst/>
                <a:latin typeface="Arial" panose="020B0604020202020204" pitchFamily="34" charset="0"/>
              </a:rPr>
              <a:t>a nezbytné materiální, personální a organizační podmínky a podmínky bezpečnosti a ochrany zdrav</a:t>
            </a:r>
            <a:r>
              <a:rPr lang="cs-CZ" sz="5200" i="0" dirty="0">
                <a:solidFill>
                  <a:srgbClr val="000000"/>
                </a:solidFill>
                <a:effectLst/>
                <a:latin typeface="Arial" panose="020B0604020202020204" pitchFamily="34" charset="0"/>
              </a:rPr>
              <a:t>í</a:t>
            </a:r>
            <a:r>
              <a:rPr lang="cs-CZ" sz="5200" i="0" dirty="0">
                <a:solidFill>
                  <a:schemeClr val="accent3">
                    <a:lumMod val="50000"/>
                  </a:schemeClr>
                </a:solidFill>
                <a:effectLst/>
                <a:latin typeface="Arial" panose="020B0604020202020204" pitchFamily="34" charset="0"/>
              </a:rPr>
              <a:t>. Rámcový vzdělávací program pro základní vzdělávání dále stanoví členění obsahu vzdělávání podle jednotlivých období nebo ročníků</a:t>
            </a:r>
            <a:r>
              <a:rPr lang="cs-CZ" sz="5200" b="0" i="0" dirty="0">
                <a:solidFill>
                  <a:srgbClr val="000000"/>
                </a:solidFill>
                <a:effectLst/>
                <a:latin typeface="Arial" panose="020B0604020202020204" pitchFamily="34" charset="0"/>
              </a:rPr>
              <a:t>. Podmínky ochrany zdraví pro uskutečňování vzdělávání stanoví Ministerstvo školství, mládeže a tělovýchovy (dále jen „ministerstvo“) v dohodě s Ministerstvem zdravotnictví.</a:t>
            </a:r>
          </a:p>
          <a:p>
            <a:pPr marL="0" indent="0" algn="just">
              <a:buNone/>
            </a:pPr>
            <a:r>
              <a:rPr lang="cs-CZ" sz="5200" b="1" i="0" dirty="0">
                <a:solidFill>
                  <a:srgbClr val="000000"/>
                </a:solidFill>
                <a:effectLst/>
                <a:latin typeface="Arial" panose="020B0604020202020204" pitchFamily="34" charset="0"/>
              </a:rPr>
              <a:t>(2)</a:t>
            </a:r>
            <a:r>
              <a:rPr lang="cs-CZ" sz="5200" b="0" i="0" dirty="0">
                <a:solidFill>
                  <a:srgbClr val="000000"/>
                </a:solidFill>
                <a:effectLst/>
                <a:latin typeface="Arial" panose="020B0604020202020204" pitchFamily="34" charset="0"/>
              </a:rPr>
              <a:t> Rámcové vzdělávací programy musí odpovídat nejnovějším poznatkům:</a:t>
            </a:r>
          </a:p>
          <a:p>
            <a:pPr algn="just"/>
            <a:r>
              <a:rPr lang="cs-CZ" sz="5200" b="1" i="0" dirty="0">
                <a:solidFill>
                  <a:srgbClr val="000000"/>
                </a:solidFill>
                <a:effectLst/>
                <a:latin typeface="Arial" panose="020B0604020202020204" pitchFamily="34" charset="0"/>
              </a:rPr>
              <a:t>a)</a:t>
            </a:r>
            <a:r>
              <a:rPr lang="cs-CZ" sz="5200" b="0" i="0" dirty="0">
                <a:solidFill>
                  <a:srgbClr val="000000"/>
                </a:solidFill>
                <a:effectLst/>
                <a:latin typeface="Arial" panose="020B0604020202020204" pitchFamily="34" charset="0"/>
              </a:rPr>
              <a:t> vědních disciplín, jejichž základy a praktické využití má vzdělávání zprostředkovat, a</a:t>
            </a:r>
          </a:p>
          <a:p>
            <a:pPr algn="just"/>
            <a:r>
              <a:rPr lang="cs-CZ" sz="5200" b="1" i="0" dirty="0">
                <a:solidFill>
                  <a:srgbClr val="000000"/>
                </a:solidFill>
                <a:effectLst/>
                <a:latin typeface="Arial" panose="020B0604020202020204" pitchFamily="34" charset="0"/>
              </a:rPr>
              <a:t>b)</a:t>
            </a:r>
            <a:r>
              <a:rPr lang="cs-CZ" sz="5200" b="0" i="0" dirty="0">
                <a:solidFill>
                  <a:srgbClr val="000000"/>
                </a:solidFill>
                <a:effectLst/>
                <a:latin typeface="Arial" panose="020B0604020202020204" pitchFamily="34" charset="0"/>
              </a:rPr>
              <a:t> pedagogiky a psychologie o účinných metodách a organizačním uspořádání vzdělávání přiměřeně věku a rozvoji vzdělávaného.</a:t>
            </a:r>
          </a:p>
          <a:p>
            <a:pPr algn="just"/>
            <a:r>
              <a:rPr lang="cs-CZ" sz="5200" b="0" i="0" dirty="0">
                <a:solidFill>
                  <a:srgbClr val="000000"/>
                </a:solidFill>
                <a:effectLst/>
                <a:latin typeface="Arial" panose="020B0604020202020204" pitchFamily="34" charset="0"/>
              </a:rPr>
              <a:t>Podle těchto hledisek budou rámcové vzdělávací programy také upravovány. Tvorbu a oponenturu rámcových vzdělávacích programů zajišťují příslušná ministerstva prostřednictvím odborníků vědy a praxe, včetně pedagogiky a psychologie.</a:t>
            </a:r>
          </a:p>
          <a:p>
            <a:pPr marL="0" indent="0" algn="just">
              <a:buNone/>
            </a:pPr>
            <a:r>
              <a:rPr lang="cs-CZ" sz="5200" b="1" i="0" dirty="0">
                <a:solidFill>
                  <a:srgbClr val="000000"/>
                </a:solidFill>
                <a:effectLst/>
                <a:latin typeface="Arial" panose="020B0604020202020204" pitchFamily="34" charset="0"/>
              </a:rPr>
              <a:t>(3)</a:t>
            </a:r>
            <a:r>
              <a:rPr lang="cs-CZ" sz="5200" b="0" i="0" dirty="0">
                <a:solidFill>
                  <a:srgbClr val="000000"/>
                </a:solidFill>
                <a:effectLst/>
                <a:latin typeface="Arial" panose="020B0604020202020204" pitchFamily="34" charset="0"/>
              </a:rPr>
              <a:t> Rámcové vzdělávací programy </a:t>
            </a:r>
            <a:r>
              <a:rPr lang="cs-CZ" sz="5200" b="1" i="0" dirty="0">
                <a:solidFill>
                  <a:srgbClr val="FF0000"/>
                </a:solidFill>
                <a:effectLst/>
                <a:latin typeface="Arial" panose="020B0604020202020204" pitchFamily="34" charset="0"/>
              </a:rPr>
              <a:t>vydává ministerstvo </a:t>
            </a:r>
            <a:r>
              <a:rPr lang="cs-CZ" sz="5200" b="0" i="0" dirty="0">
                <a:solidFill>
                  <a:srgbClr val="000000"/>
                </a:solidFill>
                <a:effectLst/>
                <a:latin typeface="Arial" panose="020B0604020202020204" pitchFamily="34" charset="0"/>
              </a:rPr>
              <a:t>po projednání s příslušnými ministerstvy. Rámcové vzdělávací programy pro zdravotnické obory vydává ministerstvo po projednání s Ministerstvem zdravotnictví. Rámcové vzdělávací programy zaměřené na přípravu k výkonu regulovaného povolání vydává ministerstvo po projednání s příslušným uznávacím orgánem. Rámcové vzdělávací programy pro obory vzdělání ve školách v působnosti Ministerstva obrany, Ministerstva vnitra a Ministerstva spravedlnosti vydávají tato ministerstva po projednání s ministerstvem. Rámcové vzdělávací programy pro odborné vzdělávání projednají ministerstva před jejich vydáním s příslušnými ústředními odborovými orgány, příslušnými organizacemi zaměstnavatelů s celostátní působností a kraji.</a:t>
            </a:r>
          </a:p>
          <a:p>
            <a:pPr marL="0" indent="0" algn="just">
              <a:buNone/>
            </a:pPr>
            <a:r>
              <a:rPr lang="cs-CZ" sz="5200" b="1" i="0" dirty="0">
                <a:solidFill>
                  <a:srgbClr val="000000"/>
                </a:solidFill>
                <a:effectLst/>
                <a:latin typeface="Arial" panose="020B0604020202020204" pitchFamily="34" charset="0"/>
              </a:rPr>
              <a:t>(4)</a:t>
            </a:r>
            <a:r>
              <a:rPr lang="cs-CZ" sz="5200" b="0" i="0" dirty="0">
                <a:solidFill>
                  <a:srgbClr val="000000"/>
                </a:solidFill>
                <a:effectLst/>
                <a:latin typeface="Arial" panose="020B0604020202020204" pitchFamily="34" charset="0"/>
              </a:rPr>
              <a:t> Rámcové vzdělávací </a:t>
            </a:r>
            <a:r>
              <a:rPr lang="cs-CZ" sz="5200" b="1" i="0" dirty="0">
                <a:solidFill>
                  <a:srgbClr val="FF0000"/>
                </a:solidFill>
                <a:effectLst/>
                <a:latin typeface="Arial" panose="020B0604020202020204" pitchFamily="34" charset="0"/>
              </a:rPr>
              <a:t>programy je možné v závažných případech měnit</a:t>
            </a:r>
            <a:r>
              <a:rPr lang="cs-CZ" sz="5200" b="0" i="0" dirty="0">
                <a:solidFill>
                  <a:srgbClr val="000000"/>
                </a:solidFill>
                <a:effectLst/>
                <a:latin typeface="Arial" panose="020B0604020202020204" pitchFamily="34" charset="0"/>
              </a:rPr>
              <a:t>, a to s účinností nejdříve od začátku následujícího školního roku, pokud nejde o změny vyplývající z platných právních předpisů. V takovém případě ministerstvo, které rámcový vzdělávací program vydalo, zveřejní změnu s dostatečným časovým předstihem.</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3480361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fontScale="90000"/>
          </a:bodyPr>
          <a:lstStyle/>
          <a:p>
            <a:r>
              <a:rPr lang="cs-CZ" b="1" dirty="0"/>
              <a:t>Školský zákon </a:t>
            </a:r>
            <a:r>
              <a:rPr lang="cs-CZ" dirty="0"/>
              <a:t/>
            </a:r>
            <a:br>
              <a:rPr lang="cs-CZ" dirty="0"/>
            </a:br>
            <a:r>
              <a:rPr lang="cs-CZ" dirty="0">
                <a:solidFill>
                  <a:srgbClr val="FF0000"/>
                </a:solidFill>
              </a:rPr>
              <a:t>ZŠ</a:t>
            </a:r>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a:xfrm>
            <a:off x="457200" y="1417638"/>
            <a:ext cx="8363272" cy="5323730"/>
          </a:xfrm>
        </p:spPr>
        <p:txBody>
          <a:bodyPr>
            <a:normAutofit fontScale="47500" lnSpcReduction="20000"/>
          </a:bodyPr>
          <a:lstStyle/>
          <a:p>
            <a:pPr marL="0" indent="0" algn="l">
              <a:buNone/>
            </a:pPr>
            <a:r>
              <a:rPr lang="cs-CZ" sz="3400" b="1" i="0" dirty="0">
                <a:solidFill>
                  <a:srgbClr val="08A8F8"/>
                </a:solidFill>
                <a:effectLst/>
                <a:latin typeface="Arial" panose="020B0604020202020204" pitchFamily="34" charset="0"/>
              </a:rPr>
              <a:t>POVINNOST ŠKOLNÍ DOCHÁZKY</a:t>
            </a:r>
          </a:p>
          <a:p>
            <a:pPr marL="0" indent="0" algn="just">
              <a:buNone/>
            </a:pPr>
            <a:r>
              <a:rPr lang="cs-CZ" sz="3400" b="1" i="0" dirty="0">
                <a:solidFill>
                  <a:srgbClr val="FF8400"/>
                </a:solidFill>
                <a:effectLst/>
                <a:latin typeface="Arial" panose="020B0604020202020204" pitchFamily="34" charset="0"/>
              </a:rPr>
              <a:t>§ 36</a:t>
            </a:r>
          </a:p>
          <a:p>
            <a:pPr marL="0" indent="0" algn="l">
              <a:buNone/>
            </a:pPr>
            <a:r>
              <a:rPr lang="cs-CZ" sz="3400" b="1" i="0" dirty="0">
                <a:solidFill>
                  <a:srgbClr val="08A8F8"/>
                </a:solidFill>
                <a:effectLst/>
                <a:latin typeface="Arial" panose="020B0604020202020204" pitchFamily="34" charset="0"/>
              </a:rPr>
              <a:t>Plnění povinnosti školní docházky</a:t>
            </a:r>
          </a:p>
          <a:p>
            <a:pPr algn="just"/>
            <a:r>
              <a:rPr lang="cs-CZ" sz="3400" b="1" i="0" dirty="0">
                <a:solidFill>
                  <a:srgbClr val="000000"/>
                </a:solidFill>
                <a:effectLst/>
                <a:latin typeface="Arial" panose="020B0604020202020204" pitchFamily="34" charset="0"/>
              </a:rPr>
              <a:t>(1)</a:t>
            </a:r>
            <a:r>
              <a:rPr lang="cs-CZ" sz="3400" b="0" i="0" dirty="0">
                <a:solidFill>
                  <a:srgbClr val="000000"/>
                </a:solidFill>
                <a:effectLst/>
                <a:latin typeface="Arial" panose="020B0604020202020204" pitchFamily="34" charset="0"/>
              </a:rPr>
              <a:t> Školní docházka je povinná po dobu devíti školních roků, nejvýše však do konce školního roku, v němž žák dosáhne sedmnáctého roku věku (dále jen "povinná školní docházka").</a:t>
            </a:r>
          </a:p>
          <a:p>
            <a:pPr algn="just"/>
            <a:r>
              <a:rPr lang="cs-CZ" sz="3400" b="1" i="0" dirty="0">
                <a:solidFill>
                  <a:srgbClr val="000000"/>
                </a:solidFill>
                <a:effectLst/>
                <a:latin typeface="Arial" panose="020B0604020202020204" pitchFamily="34" charset="0"/>
              </a:rPr>
              <a:t>(2)</a:t>
            </a:r>
            <a:r>
              <a:rPr lang="cs-CZ" sz="3400" b="0" i="0" dirty="0">
                <a:solidFill>
                  <a:srgbClr val="000000"/>
                </a:solidFill>
                <a:effectLst/>
                <a:latin typeface="Arial" panose="020B0604020202020204" pitchFamily="34" charset="0"/>
              </a:rPr>
              <a:t> Povinná školní docházka se vztahuje na státní občany České republiky a na občany jiného členského státu Evropské unie, kteří na území České republiky pobývají déle než 90 dnů. Dále se povinná školní docházka vztahuje na jiné cizince, kteří jsou oprávněni pobývat na území České republiky trvale nebo přechodně po dobu delší než 90 dnů, a na účastníky řízení o udělení mezinárodní ochrany</a:t>
            </a:r>
          </a:p>
          <a:p>
            <a:pPr algn="just"/>
            <a:r>
              <a:rPr lang="cs-CZ" sz="3400" b="1" i="0" dirty="0">
                <a:solidFill>
                  <a:srgbClr val="000000"/>
                </a:solidFill>
                <a:effectLst/>
                <a:latin typeface="Arial" panose="020B0604020202020204" pitchFamily="34" charset="0"/>
              </a:rPr>
              <a:t>(3)</a:t>
            </a:r>
            <a:r>
              <a:rPr lang="cs-CZ" sz="3400" b="0" i="0" dirty="0">
                <a:solidFill>
                  <a:srgbClr val="000000"/>
                </a:solidFill>
                <a:effectLst/>
                <a:latin typeface="Arial" panose="020B0604020202020204" pitchFamily="34" charset="0"/>
              </a:rPr>
              <a:t> Povinná školní docházka začíná počátkem školního roku, který následuje po dni, kdy dítě dosáhne šestého roku věku, pokud mu není povolen odklad. Dítě, které dosáhne šestého roku věku v době od září do konce června příslušného školního roku, může být přijato k plnění povinné školní docházky již v tomto školním roce, je-li přiměřeně tělesně i duševně vyspělé a požádá-li o to jeho zákonný zástupce. Podmínkou přijetí dítěte narozeného v období od září do konce prosince k plnění povinné školní docházky podle věty druhé je také doporučující vyjádření školského poradenského zařízení, podmínkou přijetí dítěte narozeného od ledna do konce června doporučující vyjádření školského poradenského zařízení a odborného lékaře, která k žádosti přiloží zákonný zástupce.</a:t>
            </a:r>
          </a:p>
          <a:p>
            <a:pPr algn="just"/>
            <a:r>
              <a:rPr lang="cs-CZ" sz="3400" b="1" i="0" dirty="0">
                <a:solidFill>
                  <a:srgbClr val="000000"/>
                </a:solidFill>
                <a:effectLst/>
                <a:latin typeface="Arial" panose="020B0604020202020204" pitchFamily="34" charset="0"/>
              </a:rPr>
              <a:t>(4)</a:t>
            </a:r>
            <a:r>
              <a:rPr lang="cs-CZ" sz="3400" b="0" i="0" dirty="0">
                <a:solidFill>
                  <a:srgbClr val="000000"/>
                </a:solidFill>
                <a:effectLst/>
                <a:latin typeface="Arial" panose="020B0604020202020204" pitchFamily="34" charset="0"/>
              </a:rPr>
              <a:t> Zákonný zástupce je povinen přihlásit dítě k zápisu k povinné školní docházce, a to v době od 1. dubna do 30. dubna kalendářního roku, v němž má dítě zahájit povinnou školní docházku.</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3063061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fontScale="90000"/>
          </a:bodyPr>
          <a:lstStyle/>
          <a:p>
            <a:r>
              <a:rPr lang="cs-CZ" b="1" dirty="0"/>
              <a:t>Školský zákon </a:t>
            </a:r>
            <a:r>
              <a:rPr lang="cs-CZ" dirty="0"/>
              <a:t/>
            </a:r>
            <a:br>
              <a:rPr lang="cs-CZ" dirty="0"/>
            </a:br>
            <a:r>
              <a:rPr lang="cs-CZ" dirty="0">
                <a:solidFill>
                  <a:srgbClr val="FF0000"/>
                </a:solidFill>
              </a:rPr>
              <a:t>ZŠS</a:t>
            </a:r>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a:xfrm>
            <a:off x="457200" y="1417638"/>
            <a:ext cx="8229600" cy="5165724"/>
          </a:xfrm>
        </p:spPr>
        <p:txBody>
          <a:bodyPr>
            <a:normAutofit lnSpcReduction="10000"/>
          </a:bodyPr>
          <a:lstStyle/>
          <a:p>
            <a:pPr marL="0" indent="0" algn="just">
              <a:buNone/>
            </a:pPr>
            <a:r>
              <a:rPr lang="cs-CZ" sz="2400" b="1" i="0" dirty="0">
                <a:solidFill>
                  <a:srgbClr val="FF8400"/>
                </a:solidFill>
                <a:effectLst/>
                <a:latin typeface="Arial" panose="020B0604020202020204" pitchFamily="34" charset="0"/>
              </a:rPr>
              <a:t>§ 48</a:t>
            </a:r>
          </a:p>
          <a:p>
            <a:pPr marL="0" indent="0" algn="l">
              <a:buNone/>
            </a:pPr>
            <a:r>
              <a:rPr lang="cs-CZ" sz="2400" b="1" i="0" dirty="0">
                <a:solidFill>
                  <a:srgbClr val="08A8F8"/>
                </a:solidFill>
                <a:effectLst/>
                <a:latin typeface="Arial" panose="020B0604020202020204" pitchFamily="34" charset="0"/>
              </a:rPr>
              <a:t>Vzdělávání žáků se středně těžkým a těžkým mentálním postižením, se souběžným postižením více vadami a s autismem</a:t>
            </a:r>
          </a:p>
          <a:p>
            <a:pPr algn="just"/>
            <a:r>
              <a:rPr lang="cs-CZ" sz="2400" b="1" i="0" dirty="0">
                <a:solidFill>
                  <a:srgbClr val="000000"/>
                </a:solidFill>
                <a:effectLst/>
                <a:latin typeface="Arial" panose="020B0604020202020204" pitchFamily="34" charset="0"/>
              </a:rPr>
              <a:t>(1)</a:t>
            </a:r>
            <a:r>
              <a:rPr lang="cs-CZ" sz="2400" b="0" i="0" dirty="0">
                <a:solidFill>
                  <a:srgbClr val="000000"/>
                </a:solidFill>
                <a:effectLst/>
                <a:latin typeface="Arial" panose="020B0604020202020204" pitchFamily="34" charset="0"/>
              </a:rPr>
              <a:t> Žáci se středně těžkým a těžkým mentálním postižením, se souběžným postižením více vadami a s autismem se mohou vzdělávat v základní škole speciální, a to na žádost zákonného zástupce a na základě písemného doporučení školského poradenského zařízení.</a:t>
            </a:r>
          </a:p>
          <a:p>
            <a:pPr algn="just"/>
            <a:r>
              <a:rPr lang="cs-CZ" sz="2400" b="1" i="0" dirty="0">
                <a:solidFill>
                  <a:srgbClr val="000000"/>
                </a:solidFill>
                <a:effectLst/>
                <a:latin typeface="Arial" panose="020B0604020202020204" pitchFamily="34" charset="0"/>
              </a:rPr>
              <a:t>(2)</a:t>
            </a:r>
            <a:r>
              <a:rPr lang="cs-CZ" sz="2400" b="0" i="0" dirty="0">
                <a:solidFill>
                  <a:srgbClr val="000000"/>
                </a:solidFill>
                <a:effectLst/>
                <a:latin typeface="Arial" panose="020B0604020202020204" pitchFamily="34" charset="0"/>
              </a:rPr>
              <a:t> Vzdělávání v základní škole speciální má deset ročníků a člení se na první stupeň a druhý stupeň. První stupeň je tvořen prvním až šestým ročníkem, druhý stupeň sedmým až desátým ročníkem.</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3548427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a:bodyPr>
          <a:lstStyle/>
          <a:p>
            <a:r>
              <a:rPr lang="cs-CZ" dirty="0"/>
              <a:t>Školský zákon </a:t>
            </a:r>
            <a:br>
              <a:rPr lang="cs-CZ" dirty="0"/>
            </a:br>
            <a:r>
              <a:rPr lang="cs-CZ" sz="1800" b="0" i="0" dirty="0">
                <a:solidFill>
                  <a:srgbClr val="43494D"/>
                </a:solidFill>
                <a:effectLst/>
                <a:latin typeface="Slabo 27px"/>
              </a:rPr>
              <a:t>ZŠ, ZŠS</a:t>
            </a:r>
            <a:endParaRPr lang="cs-CZ" dirty="0"/>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a:xfrm>
            <a:off x="457200" y="1417638"/>
            <a:ext cx="8363272" cy="5440362"/>
          </a:xfrm>
        </p:spPr>
        <p:txBody>
          <a:bodyPr>
            <a:normAutofit fontScale="32500" lnSpcReduction="20000"/>
          </a:bodyPr>
          <a:lstStyle/>
          <a:p>
            <a:pPr marL="0" indent="0" algn="l">
              <a:buNone/>
            </a:pPr>
            <a:r>
              <a:rPr lang="cs-CZ" sz="4000" b="1" i="0" dirty="0">
                <a:solidFill>
                  <a:srgbClr val="08A8F8"/>
                </a:solidFill>
                <a:effectLst/>
                <a:latin typeface="Arial" panose="020B0604020202020204" pitchFamily="34" charset="0"/>
              </a:rPr>
              <a:t>Ukončení základního vzdělávání</a:t>
            </a:r>
          </a:p>
          <a:p>
            <a:pPr marL="0" indent="0" algn="just">
              <a:buNone/>
            </a:pPr>
            <a:r>
              <a:rPr lang="cs-CZ" sz="4000" b="1" i="0" dirty="0">
                <a:solidFill>
                  <a:srgbClr val="FF8400"/>
                </a:solidFill>
                <a:effectLst/>
                <a:latin typeface="Arial" panose="020B0604020202020204" pitchFamily="34" charset="0"/>
              </a:rPr>
              <a:t>§ 54</a:t>
            </a:r>
          </a:p>
          <a:p>
            <a:pPr algn="just"/>
            <a:r>
              <a:rPr lang="cs-CZ" sz="4000" b="1" i="0" dirty="0">
                <a:solidFill>
                  <a:srgbClr val="000000"/>
                </a:solidFill>
                <a:effectLst/>
                <a:latin typeface="Arial" panose="020B0604020202020204" pitchFamily="34" charset="0"/>
              </a:rPr>
              <a:t>(1)</a:t>
            </a:r>
            <a:r>
              <a:rPr lang="cs-CZ" sz="4000" b="0" i="0" dirty="0">
                <a:solidFill>
                  <a:srgbClr val="000000"/>
                </a:solidFill>
                <a:effectLst/>
                <a:latin typeface="Arial" panose="020B0604020202020204" pitchFamily="34" charset="0"/>
              </a:rPr>
              <a:t> Dokladem o dosažení </a:t>
            </a:r>
            <a:r>
              <a:rPr lang="cs-CZ" sz="4000" b="0" i="0" dirty="0">
                <a:solidFill>
                  <a:srgbClr val="FF0000"/>
                </a:solidFill>
                <a:effectLst/>
                <a:latin typeface="Arial" panose="020B0604020202020204" pitchFamily="34" charset="0"/>
              </a:rPr>
              <a:t>základního vzdělání je vysvědčení o úspěšném ukončení devátého, popřípadě desátého ročníku základního vzdělávání,</a:t>
            </a:r>
            <a:r>
              <a:rPr lang="cs-CZ" sz="4000" b="0" i="0" dirty="0">
                <a:solidFill>
                  <a:srgbClr val="000000"/>
                </a:solidFill>
                <a:effectLst/>
                <a:latin typeface="Arial" panose="020B0604020202020204" pitchFamily="34" charset="0"/>
              </a:rPr>
              <a:t> vysvědčení o úspěšném ukončení druhého ročníku šestiletého gymnázia nebo čtvrtého ročníku osmiletého gymnázia nebo osmiletého vzdělávacího programu konzervatoře, nebo </a:t>
            </a:r>
            <a:r>
              <a:rPr lang="cs-CZ" sz="4000" b="1" i="0" dirty="0">
                <a:solidFill>
                  <a:srgbClr val="FF0000"/>
                </a:solidFill>
                <a:effectLst/>
                <a:latin typeface="Arial" panose="020B0604020202020204" pitchFamily="34" charset="0"/>
              </a:rPr>
              <a:t>vysvědčení vydané po úspěšném ukončení kursu pro získání základního vzdělání</a:t>
            </a:r>
            <a:r>
              <a:rPr lang="cs-CZ" sz="4000" b="0" i="0" dirty="0">
                <a:solidFill>
                  <a:srgbClr val="000000"/>
                </a:solidFill>
                <a:effectLst/>
                <a:latin typeface="Arial" panose="020B0604020202020204" pitchFamily="34" charset="0"/>
              </a:rPr>
              <a:t>. Tato vysvědčení jsou opatřena doložkou o získání stupně základního vzdělání.</a:t>
            </a:r>
          </a:p>
          <a:p>
            <a:pPr marL="0" indent="0" algn="just">
              <a:buNone/>
            </a:pPr>
            <a:endParaRPr lang="cs-CZ" sz="4000" b="0" i="0" dirty="0">
              <a:solidFill>
                <a:srgbClr val="000000"/>
              </a:solidFill>
              <a:effectLst/>
              <a:latin typeface="Arial" panose="020B0604020202020204" pitchFamily="34" charset="0"/>
            </a:endParaRPr>
          </a:p>
          <a:p>
            <a:pPr marL="0" indent="0" algn="just">
              <a:buNone/>
            </a:pPr>
            <a:r>
              <a:rPr lang="cs-CZ" sz="4000" b="1" i="0" dirty="0">
                <a:solidFill>
                  <a:srgbClr val="FF8400"/>
                </a:solidFill>
                <a:effectLst/>
                <a:latin typeface="Arial" panose="020B0604020202020204" pitchFamily="34" charset="0"/>
              </a:rPr>
              <a:t>§ 55</a:t>
            </a:r>
          </a:p>
          <a:p>
            <a:pPr algn="just"/>
            <a:r>
              <a:rPr lang="cs-CZ" sz="4000" b="1" i="0" dirty="0">
                <a:solidFill>
                  <a:srgbClr val="000000"/>
                </a:solidFill>
                <a:effectLst/>
                <a:latin typeface="Arial" panose="020B0604020202020204" pitchFamily="34" charset="0"/>
              </a:rPr>
              <a:t>(1)</a:t>
            </a:r>
            <a:r>
              <a:rPr lang="cs-CZ" sz="4000" b="0" i="0" dirty="0">
                <a:solidFill>
                  <a:srgbClr val="000000"/>
                </a:solidFill>
                <a:effectLst/>
                <a:latin typeface="Arial" panose="020B0604020202020204" pitchFamily="34" charset="0"/>
              </a:rPr>
              <a:t> Ředitel školy může žákovi, který po </a:t>
            </a:r>
            <a:r>
              <a:rPr lang="cs-CZ" sz="4000" b="1" i="0" dirty="0">
                <a:solidFill>
                  <a:srgbClr val="FF0000"/>
                </a:solidFill>
                <a:effectLst/>
                <a:latin typeface="Arial" panose="020B0604020202020204" pitchFamily="34" charset="0"/>
              </a:rPr>
              <a:t>splnění povinné školní docházky nezískal základní vzdělání</a:t>
            </a:r>
            <a:r>
              <a:rPr lang="cs-CZ" sz="4000" b="0" i="0" dirty="0">
                <a:solidFill>
                  <a:srgbClr val="000000"/>
                </a:solidFill>
                <a:effectLst/>
                <a:latin typeface="Arial" panose="020B0604020202020204" pitchFamily="34" charset="0"/>
              </a:rPr>
              <a:t>, povolit po posouzení důvodů uvedených v žádosti jeho zákonného zástupce a na základě dosavadních výsledků vzdělávání žáka pokračování v základním vzdělávání, nejdéle však do konce školního roku, v němž žák dosáhne osmnáctého roku věku.</a:t>
            </a:r>
          </a:p>
          <a:p>
            <a:pPr algn="just"/>
            <a:r>
              <a:rPr lang="cs-CZ" sz="4000" b="1" i="0" dirty="0">
                <a:solidFill>
                  <a:srgbClr val="000000"/>
                </a:solidFill>
                <a:effectLst/>
                <a:latin typeface="Arial" panose="020B0604020202020204" pitchFamily="34" charset="0"/>
              </a:rPr>
              <a:t>(2)</a:t>
            </a:r>
            <a:r>
              <a:rPr lang="cs-CZ" sz="4000" b="0" i="0" dirty="0">
                <a:solidFill>
                  <a:srgbClr val="000000"/>
                </a:solidFill>
                <a:effectLst/>
                <a:latin typeface="Arial" panose="020B0604020202020204" pitchFamily="34" charset="0"/>
              </a:rPr>
              <a:t> Žákovi uvedenému </a:t>
            </a:r>
            <a:r>
              <a:rPr lang="cs-CZ" sz="4000" b="0" i="0" dirty="0">
                <a:solidFill>
                  <a:srgbClr val="FF0000"/>
                </a:solidFill>
                <a:effectLst/>
                <a:latin typeface="Arial" panose="020B0604020202020204" pitchFamily="34" charset="0"/>
              </a:rPr>
              <a:t>v § 16 odst. 9 </a:t>
            </a:r>
            <a:r>
              <a:rPr lang="cs-CZ" sz="4000" b="0" i="0" dirty="0">
                <a:solidFill>
                  <a:srgbClr val="000000"/>
                </a:solidFill>
                <a:effectLst/>
                <a:latin typeface="Arial" panose="020B0604020202020204" pitchFamily="34" charset="0"/>
              </a:rPr>
              <a:t>může ředitel školy ve výjimečných případech povolit pokračování v základním vzdělávání do konce školního roku, v němž žák dosáhne </a:t>
            </a:r>
            <a:r>
              <a:rPr lang="cs-CZ" sz="4000" b="0" i="0" dirty="0">
                <a:solidFill>
                  <a:srgbClr val="FF0000"/>
                </a:solidFill>
                <a:effectLst/>
                <a:latin typeface="Arial" panose="020B0604020202020204" pitchFamily="34" charset="0"/>
              </a:rPr>
              <a:t>dvacátého roku věku,</a:t>
            </a:r>
            <a:r>
              <a:rPr lang="cs-CZ" sz="4000" b="0" i="0" dirty="0">
                <a:solidFill>
                  <a:srgbClr val="000000"/>
                </a:solidFill>
                <a:effectLst/>
                <a:latin typeface="Arial" panose="020B0604020202020204" pitchFamily="34" charset="0"/>
              </a:rPr>
              <a:t> </a:t>
            </a:r>
            <a:r>
              <a:rPr lang="cs-CZ" sz="4000" b="1" i="0" dirty="0">
                <a:solidFill>
                  <a:srgbClr val="FF0000"/>
                </a:solidFill>
                <a:effectLst/>
                <a:latin typeface="Arial" panose="020B0604020202020204" pitchFamily="34" charset="0"/>
              </a:rPr>
              <a:t>v případě žáků vzdělávajících se ve vzdělávacím programu základní školy speciální pak se souhlasem zřizovatele do dvacátého šestého roku věku. </a:t>
            </a:r>
            <a:r>
              <a:rPr lang="cs-CZ" sz="4000" b="0" i="0" dirty="0">
                <a:solidFill>
                  <a:srgbClr val="000000"/>
                </a:solidFill>
                <a:effectLst/>
                <a:latin typeface="Arial" panose="020B0604020202020204" pitchFamily="34" charset="0"/>
              </a:rPr>
              <a:t>V uvedených případech, pokud jde o přípravu na výkon povolání nebo pracovní činnosti, spolupracuje ředitel školy s Úřadem práce České republiky - krajskou pobočkou a pobočkou pro hlavní město Prahu.</a:t>
            </a:r>
          </a:p>
          <a:p>
            <a:pPr algn="just"/>
            <a:r>
              <a:rPr lang="cs-CZ" sz="4000" b="1" i="0" dirty="0">
                <a:solidFill>
                  <a:srgbClr val="000000"/>
                </a:solidFill>
                <a:effectLst/>
                <a:latin typeface="Arial" panose="020B0604020202020204" pitchFamily="34" charset="0"/>
              </a:rPr>
              <a:t>(3)</a:t>
            </a:r>
            <a:r>
              <a:rPr lang="cs-CZ" sz="4000" b="0" i="0" dirty="0">
                <a:solidFill>
                  <a:srgbClr val="000000"/>
                </a:solidFill>
                <a:effectLst/>
                <a:latin typeface="Arial" panose="020B0604020202020204" pitchFamily="34" charset="0"/>
              </a:rPr>
              <a:t> Pro osoby, které nezískaly základní vzdělání, může základní a střední škola po projednání se zřizovatelem a krajským úřadem organizovat v souladu s rámcovým vzdělávacím programem základního vzdělávání kursy pro získání základního vzdělání. Krajský úřad ve spolupráci se zřizovateli a řediteli škol zajistí ve svém správním obvodu dostupnost kursů pro získání základního vzdělání v dálkové formě vzdělávání.</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1962688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86F344F-BD7D-438C-AF68-2BCA5C5D10C4}"/>
              </a:ext>
            </a:extLst>
          </p:cNvPr>
          <p:cNvSpPr>
            <a:spLocks noGrp="1"/>
          </p:cNvSpPr>
          <p:nvPr>
            <p:ph type="title"/>
          </p:nvPr>
        </p:nvSpPr>
        <p:spPr/>
        <p:txBody>
          <a:bodyPr>
            <a:normAutofit/>
          </a:bodyPr>
          <a:lstStyle/>
          <a:p>
            <a:r>
              <a:rPr lang="cs-CZ" dirty="0"/>
              <a:t>Školský zákon </a:t>
            </a:r>
            <a:br>
              <a:rPr lang="cs-CZ" dirty="0"/>
            </a:br>
            <a:r>
              <a:rPr lang="cs-CZ" sz="1800" b="0" i="0" dirty="0" err="1">
                <a:solidFill>
                  <a:srgbClr val="43494D"/>
                </a:solidFill>
                <a:effectLst/>
                <a:latin typeface="Slabo 27px"/>
              </a:rPr>
              <a:t>Zákon</a:t>
            </a:r>
            <a:r>
              <a:rPr lang="cs-CZ" sz="1800" b="0" i="0" dirty="0">
                <a:solidFill>
                  <a:srgbClr val="43494D"/>
                </a:solidFill>
                <a:effectLst/>
                <a:latin typeface="Slabo 27px"/>
              </a:rPr>
              <a:t> č. 561/2004 Sb.</a:t>
            </a:r>
            <a:endParaRPr lang="cs-CZ" dirty="0"/>
          </a:p>
        </p:txBody>
      </p:sp>
      <p:sp>
        <p:nvSpPr>
          <p:cNvPr id="3" name="Zástupný obsah 2">
            <a:extLst>
              <a:ext uri="{FF2B5EF4-FFF2-40B4-BE49-F238E27FC236}">
                <a16:creationId xmlns="" xmlns:a16="http://schemas.microsoft.com/office/drawing/2014/main" id="{7CD5C5B8-BD9E-451A-B366-3CC4468C05CF}"/>
              </a:ext>
            </a:extLst>
          </p:cNvPr>
          <p:cNvSpPr>
            <a:spLocks noGrp="1"/>
          </p:cNvSpPr>
          <p:nvPr>
            <p:ph idx="1"/>
          </p:nvPr>
        </p:nvSpPr>
        <p:spPr>
          <a:xfrm>
            <a:off x="457200" y="1417638"/>
            <a:ext cx="8363272" cy="5165724"/>
          </a:xfrm>
        </p:spPr>
        <p:txBody>
          <a:bodyPr>
            <a:normAutofit fontScale="47500" lnSpcReduction="20000"/>
          </a:bodyPr>
          <a:lstStyle/>
          <a:p>
            <a:pPr marL="0" indent="0" algn="l">
              <a:buNone/>
            </a:pPr>
            <a:r>
              <a:rPr lang="cs-CZ" sz="4000" b="1" i="0" dirty="0">
                <a:solidFill>
                  <a:srgbClr val="08A8F8"/>
                </a:solidFill>
                <a:effectLst/>
                <a:latin typeface="Arial" panose="020B0604020202020204" pitchFamily="34" charset="0"/>
              </a:rPr>
              <a:t>Střední vzdělávání</a:t>
            </a:r>
          </a:p>
          <a:p>
            <a:pPr marL="0" indent="0" algn="just">
              <a:buNone/>
            </a:pPr>
            <a:r>
              <a:rPr lang="cs-CZ" b="1" i="0" dirty="0">
                <a:solidFill>
                  <a:srgbClr val="FF8400"/>
                </a:solidFill>
                <a:effectLst/>
                <a:latin typeface="Arial" panose="020B0604020202020204" pitchFamily="34" charset="0"/>
              </a:rPr>
              <a:t>§ 58</a:t>
            </a:r>
          </a:p>
          <a:p>
            <a:pPr marL="0" indent="0" algn="l">
              <a:buNone/>
            </a:pPr>
            <a:r>
              <a:rPr lang="cs-CZ" sz="1800" b="1" i="0" dirty="0">
                <a:solidFill>
                  <a:srgbClr val="08A8F8"/>
                </a:solidFill>
                <a:effectLst/>
                <a:latin typeface="Arial" panose="020B0604020202020204" pitchFamily="34" charset="0"/>
              </a:rPr>
              <a:t>Stupně středního vzdělání</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Úspěšným ukončením příslušného vzdělávacího programu středního vzdělávání se dosahuje těchto stupňů vzdělání:</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střední vzdělání,</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střední vzdělání s výučním listem,</a:t>
            </a:r>
          </a:p>
          <a:p>
            <a:pPr algn="just"/>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střední vzdělání s maturitní zkouškou.</a:t>
            </a:r>
          </a:p>
          <a:p>
            <a:pPr algn="just"/>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Střední vzdělání získá žák úspěšným ukončením vzdělávacího programu v délce 1 roku nebo 2 let denní formy vzdělávání.</a:t>
            </a:r>
          </a:p>
          <a:p>
            <a:pPr algn="just"/>
            <a:r>
              <a:rPr lang="cs-CZ" b="1" i="0" dirty="0">
                <a:solidFill>
                  <a:srgbClr val="000000"/>
                </a:solidFill>
                <a:effectLst/>
                <a:latin typeface="Arial" panose="020B0604020202020204" pitchFamily="34" charset="0"/>
              </a:rPr>
              <a:t>(3)</a:t>
            </a:r>
            <a:r>
              <a:rPr lang="cs-CZ" b="0" i="0" dirty="0">
                <a:solidFill>
                  <a:srgbClr val="000000"/>
                </a:solidFill>
                <a:effectLst/>
                <a:latin typeface="Arial" panose="020B0604020202020204" pitchFamily="34" charset="0"/>
              </a:rPr>
              <a:t> Střední vzdělání s výučním listem získá žák úspěšným ukončením vzdělávacího programu v délce 2 nebo 3 let denní formy vzdělávání nebo vzdělávacího programu zkráceného studia pro získání středního vzdělání s výučním listem (§ 84).</a:t>
            </a:r>
          </a:p>
          <a:p>
            <a:pPr algn="just"/>
            <a:r>
              <a:rPr lang="cs-CZ" b="1" i="0" dirty="0">
                <a:solidFill>
                  <a:srgbClr val="000000"/>
                </a:solidFill>
                <a:effectLst/>
                <a:latin typeface="Arial" panose="020B0604020202020204" pitchFamily="34" charset="0"/>
              </a:rPr>
              <a:t>(4)</a:t>
            </a:r>
            <a:r>
              <a:rPr lang="cs-CZ" b="0" i="0" dirty="0">
                <a:solidFill>
                  <a:srgbClr val="000000"/>
                </a:solidFill>
                <a:effectLst/>
                <a:latin typeface="Arial" panose="020B0604020202020204" pitchFamily="34" charset="0"/>
              </a:rPr>
              <a:t> Střední vzdělání s maturitní zkouškou získá žák úspěšným ukončením vzdělávacích programů šestiletého nebo osmiletého gymnázia, vzdělávacího programu v délce 4 let denní formy vzdělávání, vzdělávacího programu nástavbového studia (§ 83) v délce 2 let denní formy vzdělávání nebo vzdělávacího programu zkráceného studia pro získání středního vzdělání s maturitní zkouškou (§ 85).</a:t>
            </a:r>
          </a:p>
          <a:p>
            <a:pPr algn="just"/>
            <a:r>
              <a:rPr lang="cs-CZ" b="1" i="0" dirty="0">
                <a:solidFill>
                  <a:srgbClr val="000000"/>
                </a:solidFill>
                <a:effectLst/>
                <a:latin typeface="Arial" panose="020B0604020202020204" pitchFamily="34" charset="0"/>
              </a:rPr>
              <a:t>(5)</a:t>
            </a:r>
            <a:r>
              <a:rPr lang="cs-CZ" b="0" i="0" dirty="0">
                <a:solidFill>
                  <a:srgbClr val="000000"/>
                </a:solidFill>
                <a:effectLst/>
                <a:latin typeface="Arial" panose="020B0604020202020204" pitchFamily="34" charset="0"/>
              </a:rPr>
              <a:t> Vláda stanoví nařízením obory vzdělání, v nichž lze dosáhnout středního vzdělání, středního vzdělání s výučním listem, jakož i středního vzdělání s výučním listem a středního vzdělání s maturitní zkouškou a středního vzdělání s maturitní zkouškou, jejich návaznost na učební a studijní obory podle předchozích právních předpisů a počet žáků ve skupině na jednoho učitele odborného výcviku.</a:t>
            </a:r>
          </a:p>
        </p:txBody>
      </p:sp>
    </p:spTree>
    <p:extLst>
      <p:ext uri="{BB962C8B-B14F-4D97-AF65-F5344CB8AC3E}">
        <p14:creationId xmlns:p14="http://schemas.microsoft.com/office/powerpoint/2010/main" val="3777489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Rámcové vzdělávací programy (RVP)</a:t>
            </a:r>
            <a:endParaRPr lang="cs-CZ"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pPr fontAlgn="base"/>
            <a:r>
              <a:rPr lang="cs-CZ" dirty="0"/>
              <a:t>stanovují obecně </a:t>
            </a:r>
            <a:r>
              <a:rPr lang="cs-CZ" b="1" dirty="0"/>
              <a:t>závazné požadavk</a:t>
            </a:r>
            <a:r>
              <a:rPr lang="cs-CZ" dirty="0"/>
              <a:t>y na vzdělávání pro jednotlivé stupně a obory vzdělání a jsou platné pro všechny školy</a:t>
            </a:r>
          </a:p>
          <a:p>
            <a:pPr fontAlgn="base"/>
            <a:r>
              <a:rPr lang="cs-CZ" dirty="0"/>
              <a:t>určují, jaké </a:t>
            </a:r>
            <a:r>
              <a:rPr lang="cs-CZ" b="1" dirty="0"/>
              <a:t>vzdělávací cíle </a:t>
            </a:r>
            <a:r>
              <a:rPr lang="cs-CZ" dirty="0"/>
              <a:t>musí být naplněny, tzn., čemu se mají žáci v konkrétním oboru mají učit,  jakých výsledků dosáhnout - jakých vědomostí, dovedností, pracovních a jiných návyků</a:t>
            </a:r>
          </a:p>
          <a:p>
            <a:pPr fontAlgn="base"/>
            <a:r>
              <a:rPr lang="cs-CZ" dirty="0"/>
              <a:t>stanovují </a:t>
            </a:r>
            <a:r>
              <a:rPr lang="cs-CZ" b="1" dirty="0"/>
              <a:t>vzdělávací oblasti </a:t>
            </a:r>
            <a:r>
              <a:rPr lang="cs-CZ" dirty="0"/>
              <a:t>, např. jazykové, přírodovědné, ekonomické, odborné (z těchto oblastí vytvoří škola soubor vyučovacích předmětů), a minimální počet hodin potřebný pro jejich výuku</a:t>
            </a:r>
          </a:p>
          <a:p>
            <a:pPr fontAlgn="base"/>
            <a:r>
              <a:rPr lang="cs-CZ" dirty="0"/>
              <a:t>vymezují </a:t>
            </a:r>
            <a:r>
              <a:rPr lang="cs-CZ" b="1" dirty="0"/>
              <a:t>formy vzděláván</a:t>
            </a:r>
            <a:r>
              <a:rPr lang="cs-CZ" dirty="0"/>
              <a:t>í (denní, dálková aj.) a  základní materiální a jiné </a:t>
            </a:r>
            <a:r>
              <a:rPr lang="cs-CZ" b="1" dirty="0"/>
              <a:t>podmínky,</a:t>
            </a:r>
            <a:r>
              <a:rPr lang="cs-CZ" dirty="0"/>
              <a:t> za kterých se vzdělávání v daném oboru může uskutečňovat</a:t>
            </a:r>
          </a:p>
          <a:p>
            <a:endParaRPr lang="cs-CZ" dirty="0"/>
          </a:p>
        </p:txBody>
      </p:sp>
    </p:spTree>
    <p:extLst>
      <p:ext uri="{BB962C8B-B14F-4D97-AF65-F5344CB8AC3E}">
        <p14:creationId xmlns:p14="http://schemas.microsoft.com/office/powerpoint/2010/main" val="1448815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Definice termínů RVP</a:t>
            </a:r>
          </a:p>
        </p:txBody>
      </p:sp>
      <p:sp>
        <p:nvSpPr>
          <p:cNvPr id="3" name="Zástupný symbol pro obsah 2"/>
          <p:cNvSpPr>
            <a:spLocks noGrp="1"/>
          </p:cNvSpPr>
          <p:nvPr>
            <p:ph idx="1"/>
          </p:nvPr>
        </p:nvSpPr>
        <p:spPr>
          <a:xfrm>
            <a:off x="323528" y="1340768"/>
            <a:ext cx="8640960" cy="5517232"/>
          </a:xfrm>
        </p:spPr>
        <p:txBody>
          <a:bodyPr>
            <a:normAutofit fontScale="55000" lnSpcReduction="20000"/>
          </a:bodyPr>
          <a:lstStyle/>
          <a:p>
            <a:pPr marL="0" indent="0">
              <a:buNone/>
            </a:pPr>
            <a:r>
              <a:rPr lang="cs-CZ" b="1" dirty="0" smtClean="0"/>
              <a:t>Cíle vzdělávání</a:t>
            </a:r>
            <a:endParaRPr lang="cs-CZ" dirty="0"/>
          </a:p>
          <a:p>
            <a:r>
              <a:rPr lang="cs-CZ" dirty="0" smtClean="0"/>
              <a:t>vybavit </a:t>
            </a:r>
            <a:r>
              <a:rPr lang="cs-CZ" dirty="0"/>
              <a:t>žáky potřebnými klíčovými kompetencemi, vzdělanostním základem a připravit je na celoživotní učení a k občanskému i osobnímu uplatnění.</a:t>
            </a:r>
          </a:p>
          <a:p>
            <a:pPr marL="0" indent="0">
              <a:buNone/>
            </a:pPr>
            <a:r>
              <a:rPr lang="cs-CZ" b="1" dirty="0"/>
              <a:t>Vzdělávací obsah</a:t>
            </a:r>
            <a:endParaRPr lang="cs-CZ" dirty="0"/>
          </a:p>
          <a:p>
            <a:r>
              <a:rPr lang="cs-CZ" dirty="0" smtClean="0"/>
              <a:t>hlavní </a:t>
            </a:r>
            <a:r>
              <a:rPr lang="cs-CZ" dirty="0"/>
              <a:t>prostředek vzdělávání žáka a je vymezen tak, aby sloužil k naplňování vzdělávacích záměrů a dosahování vzdělávacích cílů. Vzdělávací obsah je uspořádán do vzdělávacích oblastí. (Př. Fyzika, Dějepis atd.)</a:t>
            </a:r>
          </a:p>
          <a:p>
            <a:pPr marL="0" indent="0">
              <a:buNone/>
            </a:pPr>
            <a:r>
              <a:rPr lang="cs-CZ" b="1" dirty="0"/>
              <a:t>Klíčové kompetence</a:t>
            </a:r>
            <a:endParaRPr lang="cs-CZ" dirty="0"/>
          </a:p>
          <a:p>
            <a:r>
              <a:rPr lang="cs-CZ" dirty="0"/>
              <a:t>z</a:t>
            </a:r>
            <a:r>
              <a:rPr lang="cs-CZ" dirty="0" smtClean="0"/>
              <a:t>namenají </a:t>
            </a:r>
            <a:r>
              <a:rPr lang="cs-CZ" dirty="0"/>
              <a:t>schopnost jedince jednat v různých situacích. Tyto schopnosti jsou založeny na zkušenostech, které si žák během aktivní účasti na vzdělávání vytvořil. (Př. kompetence k učení, kompetence k řešení problémů)</a:t>
            </a:r>
          </a:p>
          <a:p>
            <a:pPr marL="0" indent="0">
              <a:buNone/>
            </a:pPr>
            <a:r>
              <a:rPr lang="cs-CZ" b="1" dirty="0"/>
              <a:t>Průřezová témata</a:t>
            </a:r>
            <a:endParaRPr lang="cs-CZ" dirty="0"/>
          </a:p>
          <a:p>
            <a:r>
              <a:rPr lang="cs-CZ" dirty="0" smtClean="0"/>
              <a:t>mají </a:t>
            </a:r>
            <a:r>
              <a:rPr lang="cs-CZ" dirty="0"/>
              <a:t>ovlivňovat postoje, jednání a hodnotový systém žáka. Jedná se o formativní prvek, přispívají k rozvoji osobnosti žáka. Do výuky mohou být zařazena buď jako součást jednotlivých předmětů nebo jako samostatné vyučovací předměty. (Př. Multikulturní výchova, Mediální výchova)</a:t>
            </a:r>
          </a:p>
          <a:p>
            <a:pPr marL="0" indent="0">
              <a:buNone/>
            </a:pPr>
            <a:r>
              <a:rPr lang="cs-CZ" b="1" dirty="0"/>
              <a:t>Rámcový učební plán</a:t>
            </a:r>
            <a:endParaRPr lang="cs-CZ" dirty="0"/>
          </a:p>
          <a:p>
            <a:r>
              <a:rPr lang="cs-CZ" dirty="0" smtClean="0"/>
              <a:t>určuje </a:t>
            </a:r>
            <a:r>
              <a:rPr lang="cs-CZ" b="1" dirty="0"/>
              <a:t>minimální časovou do</a:t>
            </a:r>
            <a:r>
              <a:rPr lang="cs-CZ" dirty="0"/>
              <a:t>taci pro jednotlivé vzdělávací oblasti. Ponechává široký prostor pro variabilnost řešení učebních plánů. Umožňuje školám realizovat své vzdělávací záměry a pružně reagovat na vzdělávací potřeby a zájmy žáka.</a:t>
            </a:r>
          </a:p>
          <a:p>
            <a:pPr marL="0" indent="0">
              <a:buNone/>
            </a:pPr>
            <a:r>
              <a:rPr lang="cs-CZ" dirty="0"/>
              <a:t/>
            </a:r>
            <a:br>
              <a:rPr lang="cs-CZ" dirty="0"/>
            </a:br>
            <a:endParaRPr lang="cs-CZ" dirty="0"/>
          </a:p>
        </p:txBody>
      </p:sp>
    </p:spTree>
    <p:extLst>
      <p:ext uri="{BB962C8B-B14F-4D97-AF65-F5344CB8AC3E}">
        <p14:creationId xmlns:p14="http://schemas.microsoft.com/office/powerpoint/2010/main" val="2666296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Vzdělávání</a:t>
            </a:r>
          </a:p>
        </p:txBody>
      </p:sp>
      <p:sp>
        <p:nvSpPr>
          <p:cNvPr id="3" name="Zástupný symbol pro obsah 2"/>
          <p:cNvSpPr>
            <a:spLocks noGrp="1"/>
          </p:cNvSpPr>
          <p:nvPr>
            <p:ph idx="1"/>
          </p:nvPr>
        </p:nvSpPr>
        <p:spPr/>
        <p:txBody>
          <a:bodyPr>
            <a:normAutofit lnSpcReduction="10000"/>
          </a:bodyPr>
          <a:lstStyle/>
          <a:p>
            <a:r>
              <a:rPr lang="cs-CZ" dirty="0"/>
              <a:t>latinské „</a:t>
            </a:r>
            <a:r>
              <a:rPr lang="cs-CZ" dirty="0" err="1"/>
              <a:t>educare</a:t>
            </a:r>
            <a:r>
              <a:rPr lang="cs-CZ" dirty="0"/>
              <a:t>“ – vedení vpřed</a:t>
            </a:r>
          </a:p>
          <a:p>
            <a:r>
              <a:rPr lang="cs-CZ" dirty="0"/>
              <a:t>podle OSN je vzdělávání základní lidskou potřebou</a:t>
            </a:r>
          </a:p>
          <a:p>
            <a:r>
              <a:rPr lang="cs-CZ" dirty="0"/>
              <a:t>proces směřující primárně k rozvoji vědomostí (pojmy, názvy), dovedností a návyků (sociální, motorické) a schopností</a:t>
            </a:r>
          </a:p>
          <a:p>
            <a:r>
              <a:rPr lang="cs-CZ" dirty="0"/>
              <a:t>plný rozvoj osobnosti</a:t>
            </a:r>
          </a:p>
          <a:p>
            <a:r>
              <a:rPr lang="cs-CZ" dirty="0"/>
              <a:t>zaměňován s pojmem vzdělání (výsledek, dosažená úroveň)</a:t>
            </a:r>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2</a:t>
            </a:fld>
            <a:endParaRPr lang="cs-CZ"/>
          </a:p>
        </p:txBody>
      </p:sp>
    </p:spTree>
    <p:extLst>
      <p:ext uri="{BB962C8B-B14F-4D97-AF65-F5344CB8AC3E}">
        <p14:creationId xmlns:p14="http://schemas.microsoft.com/office/powerpoint/2010/main" val="4085985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rozdělení RVP</a:t>
            </a:r>
            <a:endParaRPr lang="cs-CZ" dirty="0"/>
          </a:p>
        </p:txBody>
      </p:sp>
      <p:sp>
        <p:nvSpPr>
          <p:cNvPr id="3" name="Zástupný symbol pro obsah 2"/>
          <p:cNvSpPr>
            <a:spLocks noGrp="1"/>
          </p:cNvSpPr>
          <p:nvPr>
            <p:ph idx="1"/>
          </p:nvPr>
        </p:nvSpPr>
        <p:spPr>
          <a:xfrm>
            <a:off x="457200" y="1600200"/>
            <a:ext cx="8507288" cy="5141168"/>
          </a:xfrm>
        </p:spPr>
        <p:txBody>
          <a:bodyPr>
            <a:normAutofit/>
          </a:bodyPr>
          <a:lstStyle/>
          <a:p>
            <a:r>
              <a:rPr lang="cs-CZ" dirty="0"/>
              <a:t>RVP pro úroveň předškolní, základní, střední, ostatní  vzdělávání</a:t>
            </a:r>
          </a:p>
          <a:p>
            <a:r>
              <a:rPr lang="cs-CZ" dirty="0"/>
              <a:t>Zavádění </a:t>
            </a:r>
            <a:r>
              <a:rPr lang="cs-CZ" dirty="0" smtClean="0"/>
              <a:t>postupné</a:t>
            </a:r>
            <a:endParaRPr lang="cs-CZ" dirty="0"/>
          </a:p>
          <a:p>
            <a:r>
              <a:rPr lang="cs-CZ" dirty="0"/>
              <a:t>MŠ </a:t>
            </a:r>
          </a:p>
          <a:p>
            <a:r>
              <a:rPr lang="cs-CZ" dirty="0"/>
              <a:t>ZŠ 2007 (1. a 6. ročník)</a:t>
            </a:r>
          </a:p>
          <a:p>
            <a:r>
              <a:rPr lang="cs-CZ" dirty="0"/>
              <a:t>Gymnázia (vč. dvojjazyčných, sportovních) 2009</a:t>
            </a:r>
          </a:p>
          <a:p>
            <a:r>
              <a:rPr lang="cs-CZ" dirty="0"/>
              <a:t>SOŠ postupně od 2009</a:t>
            </a:r>
          </a:p>
          <a:p>
            <a:r>
              <a:rPr lang="cs-CZ" dirty="0"/>
              <a:t>ZUŠ 2012</a:t>
            </a:r>
          </a:p>
          <a:p>
            <a:endParaRPr lang="cs-CZ" dirty="0"/>
          </a:p>
        </p:txBody>
      </p:sp>
    </p:spTree>
    <p:extLst>
      <p:ext uri="{BB962C8B-B14F-4D97-AF65-F5344CB8AC3E}">
        <p14:creationId xmlns:p14="http://schemas.microsoft.com/office/powerpoint/2010/main" val="110905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692696"/>
            <a:ext cx="6613864" cy="2961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3" y="4014788"/>
            <a:ext cx="6568063" cy="1286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bdélník 1"/>
          <p:cNvSpPr/>
          <p:nvPr/>
        </p:nvSpPr>
        <p:spPr>
          <a:xfrm>
            <a:off x="971600" y="5589240"/>
            <a:ext cx="6784086" cy="338554"/>
          </a:xfrm>
          <a:prstGeom prst="rect">
            <a:avLst/>
          </a:prstGeom>
        </p:spPr>
        <p:txBody>
          <a:bodyPr wrap="square">
            <a:spAutoFit/>
          </a:bodyPr>
          <a:lstStyle/>
          <a:p>
            <a:r>
              <a:rPr lang="cs-CZ" sz="1600" dirty="0"/>
              <a:t>Zdroj: Rámcový vzdělávací program pro základní vzdělávání platný od 1. 9. 2021</a:t>
            </a:r>
          </a:p>
        </p:txBody>
      </p:sp>
    </p:spTree>
    <p:extLst>
      <p:ext uri="{BB962C8B-B14F-4D97-AF65-F5344CB8AC3E}">
        <p14:creationId xmlns:p14="http://schemas.microsoft.com/office/powerpoint/2010/main" val="3476582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rgbClr val="FF0000"/>
                </a:solidFill>
              </a:rPr>
              <a:t>RVP pro předškolní vzdělávání</a:t>
            </a:r>
            <a:endParaRPr lang="cs-CZ"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cs-CZ" dirty="0"/>
              <a:t>Koncepce předškolního vzdělávání je založena na dvou hlavních úkolech.: doplnění rodinné výchovy a vytvoření dobrých předpokladů pro pokračování ve vzdělávání. Druhým úkolem je diagnostika ve vztahu k dětem se speciálními vzdělávacími potřebami.</a:t>
            </a:r>
          </a:p>
          <a:p>
            <a:r>
              <a:rPr lang="cs-CZ" dirty="0"/>
              <a:t>Předškolní věk -  vytváření základů klíčových kompetencí, které jsou dalším vzděláváním prohlubovány. Jsou to kompetence k učení, k řešení problémů, kompetence komunikativní, sociální, činností a občanské.</a:t>
            </a:r>
          </a:p>
          <a:p>
            <a:r>
              <a:rPr lang="cs-CZ" dirty="0"/>
              <a:t>Předškolní vzdělávání má být založeno na principu vedení a probouzení aktivního zájmu. To by mělo být založeno spíše na individuální volbě a chuti dítěte se zúčastnit, než na úkolování a kontrole. Individualita a osobnost dítěte by měly být maximálně podporovány.</a:t>
            </a:r>
          </a:p>
          <a:p>
            <a:r>
              <a:rPr lang="cs-CZ" dirty="0"/>
              <a:t>Dítě ukončující předškolní vzdělávání – schopné </a:t>
            </a:r>
            <a:r>
              <a:rPr lang="cs-CZ" b="1" dirty="0"/>
              <a:t>aktivního přístupu </a:t>
            </a:r>
            <a:r>
              <a:rPr lang="cs-CZ" dirty="0"/>
              <a:t>– aktivně: pozoruje, zkoumá, ptá se, získané vědomosti a schopnosti uplatňuje v praktických situacích a v dalším učení. Mělo by zvládnout učení nejen spontánně, ale i vědomě s vyvinutím úsilí.</a:t>
            </a:r>
          </a:p>
          <a:p>
            <a:r>
              <a:rPr lang="cs-CZ" dirty="0"/>
              <a:t>Vzdělávací oblasti: Dítě a jeho tělo, Dítě a jeho psychika, Dítě a ten druhý, Dítě a společnost, Dítě a svět.</a:t>
            </a:r>
          </a:p>
          <a:p>
            <a:endParaRPr lang="cs-CZ" dirty="0"/>
          </a:p>
        </p:txBody>
      </p:sp>
    </p:spTree>
    <p:extLst>
      <p:ext uri="{BB962C8B-B14F-4D97-AF65-F5344CB8AC3E}">
        <p14:creationId xmlns:p14="http://schemas.microsoft.com/office/powerpoint/2010/main" val="1666660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rgbClr val="FF0000"/>
                </a:solidFill>
              </a:rPr>
              <a:t>RVP pro základní vzdělávání</a:t>
            </a:r>
            <a:endParaRPr lang="cs-CZ" dirty="0">
              <a:solidFill>
                <a:srgbClr val="FF0000"/>
              </a:solidFill>
            </a:endParaRPr>
          </a:p>
        </p:txBody>
      </p:sp>
      <p:sp>
        <p:nvSpPr>
          <p:cNvPr id="3" name="Zástupný symbol pro obsah 2"/>
          <p:cNvSpPr>
            <a:spLocks noGrp="1"/>
          </p:cNvSpPr>
          <p:nvPr>
            <p:ph idx="1"/>
          </p:nvPr>
        </p:nvSpPr>
        <p:spPr/>
        <p:txBody>
          <a:bodyPr>
            <a:normAutofit fontScale="47500" lnSpcReduction="20000"/>
          </a:bodyPr>
          <a:lstStyle/>
          <a:p>
            <a:r>
              <a:rPr lang="cs-CZ" dirty="0"/>
              <a:t>Základní vzdělání – poskytuje základ všeobecného vzdělání a postupný rozvoj klíčových kompetencí. Za klíčové jsou považovány kompetence k učení, k řešení problémů, kompetence komunikativní, sociální, personální, občanské a pracovní. </a:t>
            </a:r>
          </a:p>
          <a:p>
            <a:r>
              <a:rPr lang="cs-CZ" dirty="0"/>
              <a:t>Základní vzdělávání je rozděleno na první a druhý stupeň.</a:t>
            </a:r>
          </a:p>
          <a:p>
            <a:r>
              <a:rPr lang="cs-CZ" dirty="0"/>
              <a:t>První stupeň:  přechod žáků z rodinné výchovy a předškolního vzdělávání do povinného, pravidelného a systematického vzdělávání. Plnění tohoto cíle je založeno na rozvíjení individuálních potřeb, možností a zájmů každého žáka, podpoře tvořivosti a schopnosti hledání řešení problémů.</a:t>
            </a:r>
          </a:p>
          <a:p>
            <a:r>
              <a:rPr lang="cs-CZ" dirty="0"/>
              <a:t>Druhý stupeň: získání vědomostí, dovedností a návyků, které vedou k uvážlivému a kultivovanému chování, k zodpovědnému rozhodování a respektování práv a povinností občana. Žáci by měli být vedeni k samostatnému učení a podporováni v rozvoji vlastních zájmů a postojů.</a:t>
            </a:r>
          </a:p>
          <a:p>
            <a:r>
              <a:rPr lang="cs-CZ" dirty="0"/>
              <a:t>Naplnění cílů – vyžadování podnětného a tvůrčího školního prostředí, plnění konkrétních a splnitelných úkolů. Hodnocení by mělo být postaveno na posuzování individuálních změn žáka a pozitivním hodnocení.</a:t>
            </a:r>
          </a:p>
          <a:p>
            <a:r>
              <a:rPr lang="cs-CZ" dirty="0"/>
              <a:t>Vzdělávací obsah základního vzdělávání je orientačně rozdělen do devíti vzdělávacích oblastí, mezi něž patří především Český jazyk a literatura, Cizí jazyk a Matematika dále Člověk a jeho svět, společnost, příroda, zdraví, kultura, svět práce a dnes velmi důležitá oblast Informační a komunikační technologie.</a:t>
            </a:r>
          </a:p>
          <a:p>
            <a:r>
              <a:rPr lang="cs-CZ" dirty="0"/>
              <a:t>Dítě ukončující tuto etapu vzdělávání by mělo otevřeně komunikovat, tvořivě a logicky myslet a řešit problémy, spolupracovat a respektovat druhé, uplatňovat svá práva a plnit povinnosti, být odpovědné za zdraví své i druhých. Dále je dítě vedeno k toleranci k jiným lidem, kulturám a hodnotám.</a:t>
            </a:r>
          </a:p>
          <a:p>
            <a:endParaRPr lang="cs-CZ" dirty="0"/>
          </a:p>
        </p:txBody>
      </p:sp>
    </p:spTree>
    <p:extLst>
      <p:ext uri="{BB962C8B-B14F-4D97-AF65-F5344CB8AC3E}">
        <p14:creationId xmlns:p14="http://schemas.microsoft.com/office/powerpoint/2010/main" val="4258698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RVP ZV</a:t>
            </a:r>
            <a:br>
              <a:rPr lang="cs-CZ" b="1" dirty="0"/>
            </a:br>
            <a:r>
              <a:rPr lang="cs-CZ" b="1" dirty="0"/>
              <a:t>Cíle základního vzdělávání </a:t>
            </a:r>
          </a:p>
        </p:txBody>
      </p:sp>
      <p:sp>
        <p:nvSpPr>
          <p:cNvPr id="3" name="Zástupný symbol pro obsah 2"/>
          <p:cNvSpPr>
            <a:spLocks noGrp="1"/>
          </p:cNvSpPr>
          <p:nvPr>
            <p:ph idx="1"/>
          </p:nvPr>
        </p:nvSpPr>
        <p:spPr/>
        <p:txBody>
          <a:bodyPr>
            <a:normAutofit fontScale="47500" lnSpcReduction="20000"/>
          </a:bodyPr>
          <a:lstStyle/>
          <a:p>
            <a:r>
              <a:rPr lang="cs-CZ" dirty="0"/>
              <a:t>Základní vzdělávání má žákům pomoci utvářet a postupně rozvíjet klíčové kompetence a poskytnout spolehlivý základ všeobecného vzdělání orientovaného zejména na situace blízké životu a na praktické jednání. </a:t>
            </a:r>
          </a:p>
          <a:p>
            <a:pPr marL="0" indent="0">
              <a:buNone/>
            </a:pPr>
            <a:r>
              <a:rPr lang="cs-CZ" dirty="0"/>
              <a:t>V základním vzdělávání se proto usiluje o naplňování těchto cílů: </a:t>
            </a:r>
          </a:p>
          <a:p>
            <a:r>
              <a:rPr lang="cs-CZ" dirty="0"/>
              <a:t>umožnit žákům osvojit si strategie učení a motivovat je pro celoživotní učení;</a:t>
            </a:r>
          </a:p>
          <a:p>
            <a:r>
              <a:rPr lang="cs-CZ" dirty="0"/>
              <a:t>podněcovat žáky k tvořivému myšlení, logickému uvažování a k řešení problémů;</a:t>
            </a:r>
          </a:p>
          <a:p>
            <a:r>
              <a:rPr lang="cs-CZ" dirty="0"/>
              <a:t>vést žáky k všestranné, účinné a otevřené komunikaci; </a:t>
            </a:r>
          </a:p>
          <a:p>
            <a:r>
              <a:rPr lang="cs-CZ" dirty="0"/>
              <a:t>rozvíjet u žáků schopnost spolupracovat a respektovat práci a úspěchy vlastní i druhých;</a:t>
            </a:r>
          </a:p>
          <a:p>
            <a:r>
              <a:rPr lang="cs-CZ" dirty="0"/>
              <a:t>připravovat žáky k tomu, aby se projevovali jako svébytné, svobodné a zodpovědné osobnosti, uplatňovali svá práva a naplňovali své povinnosti; </a:t>
            </a:r>
          </a:p>
          <a:p>
            <a:r>
              <a:rPr lang="cs-CZ" dirty="0"/>
              <a:t>vytvářet u žáků potřebu projevovat pozitivní city v chování, jednání a v prožívání životních situací; rozvíjet vnímavost a citlivé vztahy k lidem, prostředí i k přírodě;</a:t>
            </a:r>
          </a:p>
          <a:p>
            <a:r>
              <a:rPr lang="cs-CZ" dirty="0"/>
              <a:t>učit žáky aktivně rozvíjet a chránit fyzické, duševní a sociální zdraví a být za ně odpovědný</a:t>
            </a:r>
          </a:p>
          <a:p>
            <a:r>
              <a:rPr lang="cs-CZ" dirty="0"/>
              <a:t>vést žáky k toleranci a ohleduplnosti k jiným lidem, jejich kulturám a duchovním hodnotám, učit je žít společně s ostatními lidmi; </a:t>
            </a:r>
          </a:p>
          <a:p>
            <a:r>
              <a:rPr lang="cs-CZ" dirty="0"/>
              <a:t>pomáhat žákům poznávat a rozvíjet vlastní schopnosti v souladu s reálnými možnostmi a uplatňovat je spolu s osvojenými vědomostmi a dovednostmi při rozhodování o vlastní životní a profesní orientaci; </a:t>
            </a:r>
          </a:p>
          <a:p>
            <a:r>
              <a:rPr lang="cs-CZ" dirty="0">
                <a:solidFill>
                  <a:srgbClr val="FF0000"/>
                </a:solidFill>
              </a:rPr>
              <a:t>pomáhat žákům orientovat se v digitálním prostředí a vést je k bezpečnému, sebejistému, kritickému a tvořivému využívání digitálních technologií při práci, při učení, ve volném čase i při zapojování do společnosti a občanského života</a:t>
            </a:r>
            <a:r>
              <a:rPr lang="cs-CZ" dirty="0"/>
              <a:t>.</a:t>
            </a:r>
          </a:p>
        </p:txBody>
      </p:sp>
    </p:spTree>
    <p:extLst>
      <p:ext uri="{BB962C8B-B14F-4D97-AF65-F5344CB8AC3E}">
        <p14:creationId xmlns:p14="http://schemas.microsoft.com/office/powerpoint/2010/main" val="3674213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ZV – klíčové kompetence</a:t>
            </a:r>
          </a:p>
        </p:txBody>
      </p:sp>
      <p:sp>
        <p:nvSpPr>
          <p:cNvPr id="3" name="Zástupný symbol pro obsah 2"/>
          <p:cNvSpPr>
            <a:spLocks noGrp="1"/>
          </p:cNvSpPr>
          <p:nvPr>
            <p:ph idx="1"/>
          </p:nvPr>
        </p:nvSpPr>
        <p:spPr/>
        <p:txBody>
          <a:bodyPr/>
          <a:lstStyle/>
          <a:p>
            <a:r>
              <a:rPr lang="cs-CZ" dirty="0"/>
              <a:t>kompetence k učení;</a:t>
            </a:r>
          </a:p>
          <a:p>
            <a:r>
              <a:rPr lang="cs-CZ" dirty="0"/>
              <a:t>kompetence k řešení problémů; </a:t>
            </a:r>
          </a:p>
          <a:p>
            <a:r>
              <a:rPr lang="cs-CZ" dirty="0"/>
              <a:t>kompetence komunikativní;</a:t>
            </a:r>
          </a:p>
          <a:p>
            <a:r>
              <a:rPr lang="cs-CZ" dirty="0"/>
              <a:t>kompetence sociální a personální;</a:t>
            </a:r>
          </a:p>
          <a:p>
            <a:r>
              <a:rPr lang="cs-CZ" dirty="0"/>
              <a:t>kompetence občanské; </a:t>
            </a:r>
          </a:p>
          <a:p>
            <a:r>
              <a:rPr lang="cs-CZ" dirty="0"/>
              <a:t>kompetence pracovní; </a:t>
            </a:r>
          </a:p>
          <a:p>
            <a:r>
              <a:rPr lang="cs-CZ" dirty="0">
                <a:solidFill>
                  <a:srgbClr val="FF0000"/>
                </a:solidFill>
              </a:rPr>
              <a:t>kompetence digitální</a:t>
            </a:r>
            <a:r>
              <a:rPr lang="cs-CZ" dirty="0"/>
              <a:t>.</a:t>
            </a:r>
          </a:p>
        </p:txBody>
      </p:sp>
    </p:spTree>
    <p:extLst>
      <p:ext uri="{BB962C8B-B14F-4D97-AF65-F5344CB8AC3E}">
        <p14:creationId xmlns:p14="http://schemas.microsoft.com/office/powerpoint/2010/main" val="1941097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Změny např. 2020 RVP ZV</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hlinkClick r:id="rId2"/>
              </a:rPr>
              <a:t>http</a:t>
            </a:r>
            <a:r>
              <a:rPr lang="cs-CZ" dirty="0">
                <a:hlinkClick r:id="rId2"/>
              </a:rPr>
              <a:t>://</a:t>
            </a:r>
            <a:r>
              <a:rPr lang="cs-CZ" dirty="0" smtClean="0">
                <a:hlinkClick r:id="rId2"/>
              </a:rPr>
              <a:t>www.nuv.cz/t/rvp-pro-zakladni-vzdelavani</a:t>
            </a:r>
            <a:endParaRPr lang="cs-CZ" dirty="0" smtClean="0"/>
          </a:p>
          <a:p>
            <a:endParaRPr lang="cs-CZ" dirty="0"/>
          </a:p>
        </p:txBody>
      </p:sp>
    </p:spTree>
    <p:extLst>
      <p:ext uri="{BB962C8B-B14F-4D97-AF65-F5344CB8AC3E}">
        <p14:creationId xmlns:p14="http://schemas.microsoft.com/office/powerpoint/2010/main" val="2118498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Změna RVP ZV - doplnění</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704856" cy="4764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456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RVP SŠ</a:t>
            </a:r>
            <a:endParaRPr lang="cs-CZ" dirty="0"/>
          </a:p>
        </p:txBody>
      </p:sp>
      <p:sp>
        <p:nvSpPr>
          <p:cNvPr id="3" name="Zástupný symbol pro obsah 2"/>
          <p:cNvSpPr>
            <a:spLocks noGrp="1"/>
          </p:cNvSpPr>
          <p:nvPr>
            <p:ph idx="1"/>
          </p:nvPr>
        </p:nvSpPr>
        <p:spPr>
          <a:xfrm>
            <a:off x="323528" y="1340768"/>
            <a:ext cx="8712968" cy="5517232"/>
          </a:xfrm>
        </p:spPr>
        <p:txBody>
          <a:bodyPr>
            <a:normAutofit fontScale="40000" lnSpcReduction="20000"/>
          </a:bodyPr>
          <a:lstStyle/>
          <a:p>
            <a:pPr marL="0" indent="0" fontAlgn="base">
              <a:buNone/>
            </a:pPr>
            <a:r>
              <a:rPr lang="cs-CZ" b="1" i="1" dirty="0"/>
              <a:t>Příklad:</a:t>
            </a:r>
            <a:endParaRPr lang="cs-CZ" i="1" dirty="0"/>
          </a:p>
          <a:p>
            <a:pPr marL="0" indent="0" fontAlgn="base">
              <a:buNone/>
            </a:pPr>
            <a:r>
              <a:rPr lang="cs-CZ" b="1" i="1" dirty="0"/>
              <a:t>Kód oboru Mechanik opravář motorových vozidel (dříve automechanik) je </a:t>
            </a:r>
            <a:r>
              <a:rPr lang="cs-CZ" b="1" i="1" dirty="0">
                <a:solidFill>
                  <a:srgbClr val="FF0000"/>
                </a:solidFill>
              </a:rPr>
              <a:t>23-68-H/01.</a:t>
            </a:r>
            <a:endParaRPr lang="cs-CZ" i="1" dirty="0">
              <a:solidFill>
                <a:srgbClr val="FF0000"/>
              </a:solidFill>
            </a:endParaRPr>
          </a:p>
          <a:p>
            <a:pPr marL="0" indent="0" fontAlgn="base">
              <a:buNone/>
            </a:pPr>
            <a:r>
              <a:rPr lang="cs-CZ" b="1" i="1" dirty="0"/>
              <a:t>Písmeno H vyjadřuje, že jde o střední vzdělání s výučním listem a první dvojčíslí, tj. 23, řadí obor do skupiny oborů vzdělání 23 Strojírenství a strojírenská výroba.</a:t>
            </a:r>
            <a:endParaRPr lang="cs-CZ" i="1" dirty="0"/>
          </a:p>
          <a:p>
            <a:pPr marL="0" indent="0" fontAlgn="base">
              <a:buNone/>
            </a:pPr>
            <a:endParaRPr lang="cs-CZ" b="1" dirty="0" smtClean="0"/>
          </a:p>
          <a:p>
            <a:pPr marL="0" indent="0" fontAlgn="base">
              <a:buNone/>
            </a:pPr>
            <a:endParaRPr lang="cs-CZ" b="1" dirty="0" smtClean="0"/>
          </a:p>
          <a:p>
            <a:pPr marL="0" indent="0" fontAlgn="base">
              <a:buNone/>
            </a:pPr>
            <a:r>
              <a:rPr lang="cs-CZ" b="1" dirty="0" smtClean="0"/>
              <a:t>Kód </a:t>
            </a:r>
            <a:r>
              <a:rPr lang="cs-CZ" b="1" dirty="0"/>
              <a:t>oboru vzdělání</a:t>
            </a:r>
          </a:p>
          <a:p>
            <a:pPr fontAlgn="base"/>
            <a:r>
              <a:rPr lang="cs-CZ" dirty="0"/>
              <a:t>Každý obor vzdělání má svůj </a:t>
            </a:r>
            <a:r>
              <a:rPr lang="cs-CZ" b="1" dirty="0"/>
              <a:t>identifikační kód</a:t>
            </a:r>
            <a:r>
              <a:rPr lang="cs-CZ" dirty="0"/>
              <a:t>. Uvádí se </a:t>
            </a:r>
            <a:r>
              <a:rPr lang="cs-CZ" b="1" dirty="0"/>
              <a:t>vždy s názvem oboru</a:t>
            </a:r>
            <a:r>
              <a:rPr lang="cs-CZ" dirty="0"/>
              <a:t>, např. na přihlášku ke studiu, do životopisu a všude tam, kde se prezentuje dosažené vzdělání.</a:t>
            </a:r>
          </a:p>
          <a:p>
            <a:pPr marL="0" indent="0" fontAlgn="base">
              <a:buNone/>
            </a:pPr>
            <a:endParaRPr lang="cs-CZ" b="1" dirty="0" smtClean="0"/>
          </a:p>
          <a:p>
            <a:pPr marL="0" indent="0" fontAlgn="base">
              <a:buNone/>
            </a:pPr>
            <a:r>
              <a:rPr lang="cs-CZ" b="1" dirty="0" smtClean="0"/>
              <a:t>Co kód znamená?</a:t>
            </a:r>
            <a:endParaRPr lang="cs-CZ" b="1" dirty="0"/>
          </a:p>
          <a:p>
            <a:pPr fontAlgn="base"/>
            <a:r>
              <a:rPr lang="cs-CZ" dirty="0"/>
              <a:t>S</a:t>
            </a:r>
            <a:r>
              <a:rPr lang="cs-CZ" dirty="0" smtClean="0"/>
              <a:t>louží </a:t>
            </a:r>
            <a:r>
              <a:rPr lang="cs-CZ" dirty="0"/>
              <a:t>k </a:t>
            </a:r>
            <a:r>
              <a:rPr lang="cs-CZ" b="1" dirty="0"/>
              <a:t>systémovému členění</a:t>
            </a:r>
            <a:r>
              <a:rPr lang="cs-CZ" dirty="0"/>
              <a:t>. Vyjadřují</a:t>
            </a:r>
            <a:r>
              <a:rPr lang="cs-CZ" b="1" dirty="0"/>
              <a:t> </a:t>
            </a:r>
            <a:r>
              <a:rPr lang="cs-CZ" dirty="0"/>
              <a:t>stupeň vzdělání, charakter přípravy pro uplatnění na trhu práce a obtížnost studia.</a:t>
            </a:r>
          </a:p>
          <a:p>
            <a:pPr marL="0" indent="0" fontAlgn="base">
              <a:buNone/>
            </a:pPr>
            <a:r>
              <a:rPr lang="cs-CZ" dirty="0"/>
              <a:t/>
            </a:r>
            <a:br>
              <a:rPr lang="cs-CZ" dirty="0"/>
            </a:br>
            <a:r>
              <a:rPr lang="cs-CZ" b="1" dirty="0" smtClean="0"/>
              <a:t>Z čeho se kód skládá? </a:t>
            </a:r>
          </a:p>
          <a:p>
            <a:pPr fontAlgn="base"/>
            <a:r>
              <a:rPr lang="cs-CZ" dirty="0" smtClean="0"/>
              <a:t>Je </a:t>
            </a:r>
            <a:r>
              <a:rPr lang="cs-CZ" dirty="0"/>
              <a:t>složen ze </a:t>
            </a:r>
            <a:r>
              <a:rPr lang="cs-CZ" b="1" dirty="0"/>
              <a:t>skladby čísel a jednoho písmene</a:t>
            </a:r>
            <a:r>
              <a:rPr lang="cs-CZ" dirty="0"/>
              <a:t>:</a:t>
            </a:r>
          </a:p>
          <a:p>
            <a:pPr marL="0" indent="0" fontAlgn="base">
              <a:buNone/>
            </a:pPr>
            <a:r>
              <a:rPr lang="cs-CZ" dirty="0"/>
              <a:t/>
            </a:r>
            <a:br>
              <a:rPr lang="cs-CZ" dirty="0"/>
            </a:br>
            <a:r>
              <a:rPr lang="cs-CZ" dirty="0"/>
              <a:t>písmeno, případně i následující číslo za písmenem, vyjadřuje </a:t>
            </a:r>
            <a:r>
              <a:rPr lang="cs-CZ" b="1" dirty="0"/>
              <a:t>stupeň vzdělání:</a:t>
            </a:r>
            <a:endParaRPr lang="cs-CZ" dirty="0"/>
          </a:p>
          <a:p>
            <a:pPr fontAlgn="base"/>
            <a:r>
              <a:rPr lang="cs-CZ" i="1" dirty="0"/>
              <a:t>J  -  střední nebo střední odborné vzdělání (bez maturity i výučního listu)</a:t>
            </a:r>
            <a:endParaRPr lang="cs-CZ" dirty="0"/>
          </a:p>
          <a:p>
            <a:pPr fontAlgn="base"/>
            <a:r>
              <a:rPr lang="cs-CZ" i="1" dirty="0"/>
              <a:t>C -  praktická škola</a:t>
            </a:r>
            <a:endParaRPr lang="cs-CZ" dirty="0"/>
          </a:p>
          <a:p>
            <a:pPr fontAlgn="base"/>
            <a:r>
              <a:rPr lang="cs-CZ" i="1" dirty="0"/>
              <a:t>E  - střední odborné vzdělání s výučním listem</a:t>
            </a:r>
            <a:endParaRPr lang="cs-CZ" dirty="0"/>
          </a:p>
          <a:p>
            <a:pPr fontAlgn="base"/>
            <a:r>
              <a:rPr lang="cs-CZ" i="1" dirty="0"/>
              <a:t>H -  střední odborné vzdělání s výučním listem</a:t>
            </a:r>
            <a:endParaRPr lang="cs-CZ" dirty="0"/>
          </a:p>
          <a:p>
            <a:pPr fontAlgn="base"/>
            <a:r>
              <a:rPr lang="cs-CZ" i="1" dirty="0"/>
              <a:t>M - úplné střední odborné vzdělání s maturitou (bez vyučení)</a:t>
            </a:r>
            <a:endParaRPr lang="cs-CZ" dirty="0"/>
          </a:p>
          <a:p>
            <a:pPr fontAlgn="base"/>
            <a:r>
              <a:rPr lang="cs-CZ" i="1" dirty="0"/>
              <a:t>L/0 - úplné střední odborné vzdělání s odborným výcvikem a maturitou</a:t>
            </a:r>
            <a:endParaRPr lang="cs-CZ" dirty="0"/>
          </a:p>
          <a:p>
            <a:pPr fontAlgn="base"/>
            <a:r>
              <a:rPr lang="cs-CZ" i="1" dirty="0"/>
              <a:t>K  - úplné střední všeobecné vzdělání (poskytují gymnázia)</a:t>
            </a:r>
            <a:endParaRPr lang="cs-CZ" dirty="0"/>
          </a:p>
          <a:p>
            <a:pPr fontAlgn="base"/>
            <a:r>
              <a:rPr lang="cs-CZ" i="1" dirty="0"/>
              <a:t>L/5 - úplné střední odborné vzdělání s vyučením i maturitou (nástavbové obory)</a:t>
            </a:r>
            <a:endParaRPr lang="cs-CZ" dirty="0"/>
          </a:p>
          <a:p>
            <a:pPr fontAlgn="base"/>
            <a:r>
              <a:rPr lang="cs-CZ" i="1" dirty="0"/>
              <a:t>N – vyšší odborné vzdělání</a:t>
            </a:r>
            <a:endParaRPr lang="cs-CZ" dirty="0"/>
          </a:p>
          <a:p>
            <a:pPr fontAlgn="base"/>
            <a:r>
              <a:rPr lang="cs-CZ" i="1" dirty="0"/>
              <a:t>P – vyšší odborné vzdělání v konzervatoři</a:t>
            </a:r>
            <a:endParaRPr lang="cs-CZ" dirty="0"/>
          </a:p>
          <a:p>
            <a:endParaRPr lang="cs-CZ" b="1" dirty="0"/>
          </a:p>
        </p:txBody>
      </p:sp>
    </p:spTree>
    <p:extLst>
      <p:ext uri="{BB962C8B-B14F-4D97-AF65-F5344CB8AC3E}">
        <p14:creationId xmlns:p14="http://schemas.microsoft.com/office/powerpoint/2010/main" val="1717820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RVP SŠ – kód oboru</a:t>
            </a:r>
            <a:endParaRPr lang="cs-CZ" dirty="0"/>
          </a:p>
        </p:txBody>
      </p:sp>
      <p:sp>
        <p:nvSpPr>
          <p:cNvPr id="3" name="Zástupný symbol pro obsah 2"/>
          <p:cNvSpPr>
            <a:spLocks noGrp="1"/>
          </p:cNvSpPr>
          <p:nvPr>
            <p:ph idx="1"/>
          </p:nvPr>
        </p:nvSpPr>
        <p:spPr>
          <a:xfrm>
            <a:off x="457200" y="1600200"/>
            <a:ext cx="8507288" cy="5141168"/>
          </a:xfrm>
        </p:spPr>
        <p:txBody>
          <a:bodyPr>
            <a:normAutofit fontScale="32500" lnSpcReduction="20000"/>
          </a:bodyPr>
          <a:lstStyle/>
          <a:p>
            <a:pPr marL="0" indent="0" fontAlgn="base">
              <a:buNone/>
            </a:pPr>
            <a:r>
              <a:rPr lang="cs-CZ" dirty="0"/>
              <a:t>první dvojčíslí v kódech řadí jednotlivé obory do příslušných </a:t>
            </a:r>
            <a:r>
              <a:rPr lang="cs-CZ" b="1" dirty="0"/>
              <a:t>skupin oborů:</a:t>
            </a:r>
            <a:endParaRPr lang="cs-CZ" dirty="0"/>
          </a:p>
          <a:p>
            <a:pPr fontAlgn="base"/>
            <a:r>
              <a:rPr lang="cs-CZ" i="1" dirty="0"/>
              <a:t>16 Ekologie a ochrana životního prostředí</a:t>
            </a:r>
            <a:endParaRPr lang="cs-CZ" dirty="0"/>
          </a:p>
          <a:p>
            <a:pPr fontAlgn="base"/>
            <a:r>
              <a:rPr lang="cs-CZ" i="1" dirty="0"/>
              <a:t>18 Informatické obory</a:t>
            </a:r>
            <a:endParaRPr lang="cs-CZ" dirty="0"/>
          </a:p>
          <a:p>
            <a:pPr fontAlgn="base"/>
            <a:r>
              <a:rPr lang="cs-CZ" i="1" dirty="0"/>
              <a:t>21 Hornictví a hornická geologie, hutnictví a slévárenství</a:t>
            </a:r>
            <a:endParaRPr lang="cs-CZ" dirty="0"/>
          </a:p>
          <a:p>
            <a:pPr fontAlgn="base"/>
            <a:r>
              <a:rPr lang="cs-CZ" i="1" dirty="0"/>
              <a:t>23 Strojírenství a strojírenská výroba</a:t>
            </a:r>
            <a:endParaRPr lang="cs-CZ" dirty="0"/>
          </a:p>
          <a:p>
            <a:pPr fontAlgn="base"/>
            <a:r>
              <a:rPr lang="cs-CZ" i="1" dirty="0"/>
              <a:t>26 Elektrotechnika, telekomunikační a výpočetní technika</a:t>
            </a:r>
            <a:endParaRPr lang="cs-CZ" dirty="0"/>
          </a:p>
          <a:p>
            <a:pPr fontAlgn="base"/>
            <a:r>
              <a:rPr lang="cs-CZ" i="1" dirty="0"/>
              <a:t>28 Technická chemie a chemie silikátů</a:t>
            </a:r>
            <a:endParaRPr lang="cs-CZ" dirty="0"/>
          </a:p>
          <a:p>
            <a:pPr fontAlgn="base"/>
            <a:r>
              <a:rPr lang="cs-CZ" i="1" dirty="0"/>
              <a:t>29 Potravinářství a potravinářská chemie</a:t>
            </a:r>
            <a:endParaRPr lang="cs-CZ" dirty="0"/>
          </a:p>
          <a:p>
            <a:pPr fontAlgn="base"/>
            <a:r>
              <a:rPr lang="cs-CZ" i="1" dirty="0"/>
              <a:t>31 Textilní výroba a oděvnictví</a:t>
            </a:r>
            <a:endParaRPr lang="cs-CZ" dirty="0"/>
          </a:p>
          <a:p>
            <a:pPr fontAlgn="base"/>
            <a:r>
              <a:rPr lang="cs-CZ" i="1" dirty="0"/>
              <a:t>32 Kožedělná a obuvnická výroba a zpracování plastů</a:t>
            </a:r>
            <a:endParaRPr lang="cs-CZ" dirty="0"/>
          </a:p>
          <a:p>
            <a:pPr fontAlgn="base"/>
            <a:r>
              <a:rPr lang="cs-CZ" i="1" dirty="0"/>
              <a:t>33 Zpracování dřeva a výroba hudebních nástrojů</a:t>
            </a:r>
            <a:endParaRPr lang="cs-CZ" dirty="0"/>
          </a:p>
          <a:p>
            <a:pPr fontAlgn="base"/>
            <a:r>
              <a:rPr lang="cs-CZ" i="1" dirty="0"/>
              <a:t>34 Polygrafie, zpracování papíru, filmu a fotografie</a:t>
            </a:r>
            <a:endParaRPr lang="cs-CZ" dirty="0"/>
          </a:p>
          <a:p>
            <a:pPr fontAlgn="base"/>
            <a:r>
              <a:rPr lang="cs-CZ" i="1" dirty="0"/>
              <a:t>36 Stavebnictví, geodézie a kartografie</a:t>
            </a:r>
            <a:endParaRPr lang="cs-CZ" dirty="0"/>
          </a:p>
          <a:p>
            <a:pPr fontAlgn="base"/>
            <a:r>
              <a:rPr lang="cs-CZ" i="1" dirty="0"/>
              <a:t>37 Doprava a spoje</a:t>
            </a:r>
            <a:endParaRPr lang="cs-CZ" dirty="0"/>
          </a:p>
          <a:p>
            <a:pPr fontAlgn="base"/>
            <a:r>
              <a:rPr lang="cs-CZ" i="1" dirty="0"/>
              <a:t>39 Speciální a interdisciplinární technické obory</a:t>
            </a:r>
            <a:endParaRPr lang="cs-CZ" dirty="0"/>
          </a:p>
          <a:p>
            <a:pPr fontAlgn="base"/>
            <a:r>
              <a:rPr lang="cs-CZ" i="1" dirty="0"/>
              <a:t>41 Zemědělství a lesnictví</a:t>
            </a:r>
            <a:endParaRPr lang="cs-CZ" dirty="0"/>
          </a:p>
          <a:p>
            <a:pPr fontAlgn="base"/>
            <a:r>
              <a:rPr lang="cs-CZ" i="1" dirty="0"/>
              <a:t>43 Veterinářství a veterinární prevence</a:t>
            </a:r>
            <a:endParaRPr lang="cs-CZ" dirty="0"/>
          </a:p>
          <a:p>
            <a:pPr fontAlgn="base"/>
            <a:r>
              <a:rPr lang="cs-CZ" i="1" dirty="0"/>
              <a:t>53 Zdravotnictví</a:t>
            </a:r>
            <a:endParaRPr lang="cs-CZ" dirty="0"/>
          </a:p>
          <a:p>
            <a:pPr fontAlgn="base"/>
            <a:r>
              <a:rPr lang="cs-CZ" i="1" dirty="0"/>
              <a:t>61 Filozofie, teologie</a:t>
            </a:r>
            <a:endParaRPr lang="cs-CZ" dirty="0"/>
          </a:p>
          <a:p>
            <a:pPr fontAlgn="base"/>
            <a:r>
              <a:rPr lang="cs-CZ" i="1" dirty="0"/>
              <a:t>63 Ekonomika a administrativa</a:t>
            </a:r>
            <a:endParaRPr lang="cs-CZ" dirty="0"/>
          </a:p>
          <a:p>
            <a:pPr fontAlgn="base"/>
            <a:r>
              <a:rPr lang="cs-CZ" i="1" dirty="0"/>
              <a:t>64 Podnikání v oborech, odvětví</a:t>
            </a:r>
            <a:endParaRPr lang="cs-CZ" dirty="0"/>
          </a:p>
          <a:p>
            <a:pPr fontAlgn="base"/>
            <a:r>
              <a:rPr lang="cs-CZ" i="1" dirty="0"/>
              <a:t>65 Gastronomie, hotelnictví a turismus</a:t>
            </a:r>
            <a:endParaRPr lang="cs-CZ" dirty="0"/>
          </a:p>
          <a:p>
            <a:pPr fontAlgn="base"/>
            <a:r>
              <a:rPr lang="cs-CZ" i="1" dirty="0"/>
              <a:t>66 Obchod</a:t>
            </a:r>
            <a:endParaRPr lang="cs-CZ" dirty="0"/>
          </a:p>
          <a:p>
            <a:pPr fontAlgn="base"/>
            <a:r>
              <a:rPr lang="cs-CZ" i="1" dirty="0"/>
              <a:t>68 Právo, právní a veřejnosprávní činnost</a:t>
            </a:r>
            <a:endParaRPr lang="cs-CZ" dirty="0"/>
          </a:p>
          <a:p>
            <a:pPr fontAlgn="base"/>
            <a:r>
              <a:rPr lang="cs-CZ" i="1" dirty="0"/>
              <a:t>69 Osobní a provozní služby</a:t>
            </a:r>
            <a:endParaRPr lang="cs-CZ" dirty="0"/>
          </a:p>
          <a:p>
            <a:pPr fontAlgn="base"/>
            <a:r>
              <a:rPr lang="cs-CZ" i="1" dirty="0"/>
              <a:t>72 Publicistika, knihovnictví a informatika</a:t>
            </a:r>
            <a:endParaRPr lang="cs-CZ" dirty="0"/>
          </a:p>
          <a:p>
            <a:pPr fontAlgn="base"/>
            <a:r>
              <a:rPr lang="cs-CZ" i="1" dirty="0"/>
              <a:t>74 Tělesná kultura, tělovýchova a sport</a:t>
            </a:r>
            <a:endParaRPr lang="cs-CZ" dirty="0"/>
          </a:p>
          <a:p>
            <a:pPr fontAlgn="base"/>
            <a:r>
              <a:rPr lang="cs-CZ" i="1" dirty="0"/>
              <a:t>75 Pedagogika, učitelství a sociální péče</a:t>
            </a:r>
            <a:endParaRPr lang="cs-CZ" dirty="0"/>
          </a:p>
          <a:p>
            <a:pPr fontAlgn="base"/>
            <a:r>
              <a:rPr lang="cs-CZ" i="1" dirty="0"/>
              <a:t>78 Obecně odborná příprava</a:t>
            </a:r>
            <a:endParaRPr lang="cs-CZ" dirty="0"/>
          </a:p>
          <a:p>
            <a:pPr fontAlgn="base"/>
            <a:r>
              <a:rPr lang="cs-CZ" i="1" dirty="0"/>
              <a:t>82 Umění a užité umění</a:t>
            </a:r>
            <a:endParaRPr lang="cs-CZ" dirty="0"/>
          </a:p>
          <a:p>
            <a:pPr fontAlgn="base"/>
            <a:r>
              <a:rPr lang="cs-CZ" i="1" dirty="0"/>
              <a:t>91 Teorie vojenského umění</a:t>
            </a:r>
            <a:endParaRPr lang="cs-CZ" dirty="0"/>
          </a:p>
          <a:p>
            <a:endParaRPr lang="cs-CZ" dirty="0"/>
          </a:p>
        </p:txBody>
      </p:sp>
    </p:spTree>
    <p:extLst>
      <p:ext uri="{BB962C8B-B14F-4D97-AF65-F5344CB8AC3E}">
        <p14:creationId xmlns:p14="http://schemas.microsoft.com/office/powerpoint/2010/main" val="100295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Vzdělávání, vzdělání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Vzdělávání</a:t>
            </a:r>
            <a:r>
              <a:rPr lang="cs-CZ" dirty="0"/>
              <a:t> – </a:t>
            </a:r>
            <a:r>
              <a:rPr lang="cs-CZ" b="1" dirty="0" smtClean="0"/>
              <a:t>proces</a:t>
            </a:r>
            <a:r>
              <a:rPr lang="cs-CZ" dirty="0"/>
              <a:t>, v jehož průběhu osoba získává určitou kvalifikaci. Vzdělávací procesy poskytují vzdělávací subjekty, pročež pojem vzdělávání bude využíván hlavně při popisu úrovní a oborů vzdělání poskytovaných vzdělávací </a:t>
            </a:r>
            <a:r>
              <a:rPr lang="cs-CZ" dirty="0" smtClean="0"/>
              <a:t>soustavou</a:t>
            </a:r>
          </a:p>
          <a:p>
            <a:endParaRPr lang="cs-CZ" dirty="0" smtClean="0"/>
          </a:p>
          <a:p>
            <a:r>
              <a:rPr lang="cs-CZ" b="1" dirty="0"/>
              <a:t>Vzdělání </a:t>
            </a:r>
            <a:r>
              <a:rPr lang="cs-CZ" dirty="0" smtClean="0"/>
              <a:t>–</a:t>
            </a:r>
            <a:r>
              <a:rPr lang="cs-CZ" dirty="0"/>
              <a:t> </a:t>
            </a:r>
            <a:r>
              <a:rPr lang="cs-CZ" b="1" dirty="0"/>
              <a:t>popis</a:t>
            </a:r>
            <a:r>
              <a:rPr lang="cs-CZ" dirty="0"/>
              <a:t> stávajícího, </a:t>
            </a:r>
            <a:r>
              <a:rPr lang="cs-CZ" b="1" dirty="0"/>
              <a:t>ukončeného</a:t>
            </a:r>
            <a:r>
              <a:rPr lang="cs-CZ" dirty="0"/>
              <a:t> </a:t>
            </a:r>
            <a:r>
              <a:rPr lang="cs-CZ" dirty="0" smtClean="0"/>
              <a:t>vzdělání</a:t>
            </a:r>
          </a:p>
          <a:p>
            <a:endParaRPr lang="cs-CZ" dirty="0"/>
          </a:p>
          <a:p>
            <a:r>
              <a:rPr lang="cs-CZ" dirty="0" smtClean="0"/>
              <a:t>Mezinárodní </a:t>
            </a:r>
            <a:r>
              <a:rPr lang="cs-CZ" dirty="0"/>
              <a:t>klasifikace vzdělání ISCED </a:t>
            </a:r>
            <a:r>
              <a:rPr lang="cs-CZ" dirty="0" smtClean="0"/>
              <a:t>- pohled </a:t>
            </a:r>
            <a:r>
              <a:rPr lang="cs-CZ" dirty="0"/>
              <a:t>na vzdělání, přičemž v konkrétním kontextu může mít význam i pro vzdělávání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2137370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RVP pro gymnázia</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a:t>Cíl </a:t>
            </a:r>
          </a:p>
          <a:p>
            <a:r>
              <a:rPr lang="cs-CZ" dirty="0"/>
              <a:t>příprava na vysokoškolské vzdělávání a další typy terciárního vzdělávání, profesní specializaci a občanský život pomocí rozvoje klíčových kompetencí a všeobecného rozhledu.</a:t>
            </a:r>
          </a:p>
          <a:p>
            <a:r>
              <a:rPr lang="cs-CZ" dirty="0"/>
              <a:t>osvojení kompetence k učení, k řešení problémů, kompetence komunikativní, sociální, personální, občanské a kompetence k podnikavosti.</a:t>
            </a:r>
          </a:p>
          <a:p>
            <a:r>
              <a:rPr lang="cs-CZ" dirty="0"/>
              <a:t>třetí a čtvrtý ročník by měl poskytnout variabilitu vzdělávací nabídky, což umožní uspokojit vzdělávací potřeby a zájmy žáků.</a:t>
            </a:r>
          </a:p>
          <a:p>
            <a:r>
              <a:rPr lang="cs-CZ" dirty="0"/>
              <a:t>Žák ukončující tuto etapu vzdělávání umí plánovat a organizovat své pracovní činnosti a učení, efektivně využít různé strategie učení, získat, zpracovat a využít v praxi poznatky a informace, rozpoznat problém a uplatnit různé metody k jeho řešení, efektivně využívat dostupné prostředky komunikace, vyjadřovat se jasně a srozumitelně v mluvených a psaných projevech, přizpůsobit se měnícím se životním a pracovním podmínkám a podle svých možností a schopností je aktivně ovlivňovat, zodpovědně se rozhodnout o dalším vzdělávání a profesním zaměření.</a:t>
            </a:r>
          </a:p>
          <a:p>
            <a:endParaRPr lang="cs-CZ" dirty="0"/>
          </a:p>
        </p:txBody>
      </p:sp>
    </p:spTree>
    <p:extLst>
      <p:ext uri="{BB962C8B-B14F-4D97-AF65-F5344CB8AC3E}">
        <p14:creationId xmlns:p14="http://schemas.microsoft.com/office/powerpoint/2010/main" val="2089957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99B4FC9-509A-40F2-B37D-4204BBD1B643}"/>
              </a:ext>
            </a:extLst>
          </p:cNvPr>
          <p:cNvSpPr>
            <a:spLocks noGrp="1"/>
          </p:cNvSpPr>
          <p:nvPr>
            <p:ph type="title"/>
          </p:nvPr>
        </p:nvSpPr>
        <p:spPr/>
        <p:txBody>
          <a:bodyPr>
            <a:normAutofit fontScale="90000"/>
          </a:bodyPr>
          <a:lstStyle/>
          <a:p>
            <a:r>
              <a:rPr lang="cs-CZ" dirty="0"/>
              <a:t>Strategie 2030+</a:t>
            </a:r>
            <a:br>
              <a:rPr lang="cs-CZ" dirty="0"/>
            </a:br>
            <a:r>
              <a:rPr lang="cs-CZ" dirty="0"/>
              <a:t>REVIZE RVP</a:t>
            </a:r>
          </a:p>
        </p:txBody>
      </p:sp>
      <p:sp>
        <p:nvSpPr>
          <p:cNvPr id="3" name="Zástupný obsah 2">
            <a:extLst>
              <a:ext uri="{FF2B5EF4-FFF2-40B4-BE49-F238E27FC236}">
                <a16:creationId xmlns="" xmlns:a16="http://schemas.microsoft.com/office/drawing/2014/main" id="{B514E036-8D34-4475-9D49-8346801A3E48}"/>
              </a:ext>
            </a:extLst>
          </p:cNvPr>
          <p:cNvSpPr>
            <a:spLocks noGrp="1"/>
          </p:cNvSpPr>
          <p:nvPr>
            <p:ph idx="1"/>
          </p:nvPr>
        </p:nvSpPr>
        <p:spPr>
          <a:xfrm>
            <a:off x="323528" y="1434995"/>
            <a:ext cx="8229600" cy="4525963"/>
          </a:xfrm>
        </p:spPr>
        <p:txBody>
          <a:bodyPr/>
          <a:lstStyle/>
          <a:p>
            <a:r>
              <a:rPr lang="cs-CZ" dirty="0">
                <a:hlinkClick r:id="rId2"/>
              </a:rPr>
              <a:t>https://www.msmt.cz/vzdelavani/skolstvi-v-cr/strategie-2030</a:t>
            </a:r>
          </a:p>
          <a:p>
            <a:pPr marL="0" indent="0">
              <a:buNone/>
            </a:pPr>
            <a:endParaRPr lang="cs-CZ" dirty="0">
              <a:hlinkClick r:id="rId2"/>
            </a:endParaRPr>
          </a:p>
          <a:p>
            <a:endParaRPr lang="cs-CZ" dirty="0">
              <a:hlinkClick r:id="rId2"/>
            </a:endParaRPr>
          </a:p>
          <a:p>
            <a:r>
              <a:rPr lang="cs-CZ" dirty="0">
                <a:hlinkClick r:id="rId2"/>
              </a:rPr>
              <a:t>http://www.nuv.cz/t/rrvp</a:t>
            </a:r>
            <a:endParaRPr lang="cs-CZ" dirty="0"/>
          </a:p>
          <a:p>
            <a:endParaRPr lang="cs-CZ" dirty="0"/>
          </a:p>
          <a:p>
            <a:endParaRPr lang="cs-CZ" dirty="0"/>
          </a:p>
          <a:p>
            <a:endParaRPr lang="cs-CZ" dirty="0"/>
          </a:p>
        </p:txBody>
      </p:sp>
      <p:pic>
        <p:nvPicPr>
          <p:cNvPr id="2052" name="Picture 4" descr="Česká škola: Expertní skupina nabízí cíle Strategie 2030+ k diskusi">
            <a:extLst>
              <a:ext uri="{FF2B5EF4-FFF2-40B4-BE49-F238E27FC236}">
                <a16:creationId xmlns="" xmlns:a16="http://schemas.microsoft.com/office/drawing/2014/main" id="{F7989376-5D95-4BE9-8D6E-F00D3D978E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4692" y="2357437"/>
            <a:ext cx="1935659" cy="1935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030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42F0B7DD-8B08-418D-BD5B-0336792B0338}"/>
              </a:ext>
            </a:extLst>
          </p:cNvPr>
          <p:cNvSpPr>
            <a:spLocks noGrp="1"/>
          </p:cNvSpPr>
          <p:nvPr>
            <p:ph type="title"/>
          </p:nvPr>
        </p:nvSpPr>
        <p:spPr/>
        <p:txBody>
          <a:bodyPr/>
          <a:lstStyle/>
          <a:p>
            <a:r>
              <a:rPr lang="cs-CZ" dirty="0"/>
              <a:t>Změny</a:t>
            </a:r>
          </a:p>
        </p:txBody>
      </p:sp>
      <p:pic>
        <p:nvPicPr>
          <p:cNvPr id="1028" name="Picture 4" descr="Distanční výuka bude pro žáky povinná! Prezident ZEMAN podepsal zavedení distanční  výuky do škol">
            <a:extLst>
              <a:ext uri="{FF2B5EF4-FFF2-40B4-BE49-F238E27FC236}">
                <a16:creationId xmlns="" xmlns:a16="http://schemas.microsoft.com/office/drawing/2014/main" id="{76AEDC2A-B377-4E7B-B735-3A09E267EA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0" y="2420888"/>
            <a:ext cx="4987378" cy="2818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24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Mezinárodní </a:t>
            </a:r>
            <a:r>
              <a:rPr lang="cs-CZ" dirty="0"/>
              <a:t>klasifikace vzdělání </a:t>
            </a:r>
            <a:r>
              <a:rPr lang="cs-CZ" dirty="0" smtClean="0"/>
              <a:t>ISCED</a:t>
            </a:r>
            <a:endParaRPr lang="cs-CZ" dirty="0"/>
          </a:p>
        </p:txBody>
      </p:sp>
      <p:sp>
        <p:nvSpPr>
          <p:cNvPr id="3" name="Zástupný symbol pro obsah 2"/>
          <p:cNvSpPr>
            <a:spLocks noGrp="1"/>
          </p:cNvSpPr>
          <p:nvPr>
            <p:ph idx="1"/>
          </p:nvPr>
        </p:nvSpPr>
        <p:spPr/>
        <p:txBody>
          <a:bodyPr/>
          <a:lstStyle/>
          <a:p>
            <a:endParaRPr lang="cs-CZ" dirty="0" smtClean="0">
              <a:hlinkClick r:id="rId2"/>
            </a:endParaRPr>
          </a:p>
          <a:p>
            <a:r>
              <a:rPr lang="cs-CZ" dirty="0" smtClean="0">
                <a:hlinkClick r:id="rId2"/>
              </a:rPr>
              <a:t>https</a:t>
            </a:r>
            <a:r>
              <a:rPr lang="cs-CZ" dirty="0">
                <a:hlinkClick r:id="rId2"/>
              </a:rPr>
              <a:t>://</a:t>
            </a:r>
            <a:r>
              <a:rPr lang="cs-CZ" dirty="0" smtClean="0">
                <a:hlinkClick r:id="rId2"/>
              </a:rPr>
              <a:t>www.czso.cz/csu/czso/metodika_mezinarodni_klasifikace_vzdelani_isced_97</a:t>
            </a:r>
            <a:endParaRPr lang="cs-CZ" dirty="0" smtClean="0"/>
          </a:p>
          <a:p>
            <a:endParaRPr lang="cs-CZ" dirty="0"/>
          </a:p>
        </p:txBody>
      </p:sp>
    </p:spTree>
    <p:extLst>
      <p:ext uri="{BB962C8B-B14F-4D97-AF65-F5344CB8AC3E}">
        <p14:creationId xmlns:p14="http://schemas.microsoft.com/office/powerpoint/2010/main" val="79619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konc</a:t>
            </a:r>
            <a:r>
              <a:rPr lang="cs-CZ" b="1" dirty="0"/>
              <a:t>. 20. st. </a:t>
            </a:r>
            <a:br>
              <a:rPr lang="cs-CZ" b="1" dirty="0"/>
            </a:br>
            <a:r>
              <a:rPr lang="cs-CZ" b="1" dirty="0"/>
              <a:t> reforma školských systémů </a:t>
            </a:r>
          </a:p>
        </p:txBody>
      </p:sp>
      <p:sp>
        <p:nvSpPr>
          <p:cNvPr id="3" name="Zástupný symbol pro obsah 2"/>
          <p:cNvSpPr>
            <a:spLocks noGrp="1"/>
          </p:cNvSpPr>
          <p:nvPr>
            <p:ph idx="1"/>
          </p:nvPr>
        </p:nvSpPr>
        <p:spPr>
          <a:xfrm>
            <a:off x="179512" y="1412776"/>
            <a:ext cx="8964488" cy="5184576"/>
          </a:xfrm>
        </p:spPr>
        <p:txBody>
          <a:bodyPr>
            <a:normAutofit fontScale="62500" lnSpcReduction="20000"/>
          </a:bodyPr>
          <a:lstStyle/>
          <a:p>
            <a:r>
              <a:rPr lang="cs-CZ" b="1" dirty="0"/>
              <a:t>zásadní změna vzdělávání i vzdělávací politiky pro zvýšení a zlepšení kvality vzdělávání a efektivity výsledků vzdělávání</a:t>
            </a:r>
            <a:r>
              <a:rPr lang="cs-CZ" dirty="0"/>
              <a:t>.</a:t>
            </a:r>
          </a:p>
          <a:p>
            <a:r>
              <a:rPr lang="cs-CZ" b="1" dirty="0">
                <a:solidFill>
                  <a:srgbClr val="FF0000"/>
                </a:solidFill>
              </a:rPr>
              <a:t>důraz</a:t>
            </a:r>
            <a:r>
              <a:rPr lang="cs-CZ" dirty="0"/>
              <a:t>:  snazší přístup ke vzdělávání a zajištění rovnosti ve vzdělávání, a individuální přístup k potřebám vzdělávaných, celoživotní proces učení, vzdělávání pro život a uplatnění absolventů vzdělávání na mezinárodním trhu práce.  </a:t>
            </a:r>
          </a:p>
          <a:p>
            <a:r>
              <a:rPr lang="cs-CZ" b="1" dirty="0">
                <a:solidFill>
                  <a:srgbClr val="FF0000"/>
                </a:solidFill>
              </a:rPr>
              <a:t>podstata:</a:t>
            </a:r>
            <a:r>
              <a:rPr lang="cs-CZ" dirty="0"/>
              <a:t> změna cílů a obsahu vzdělávání směrem k utváření a rozvoji životních dovednosti (klíčových kompetencí) a k přípravě žáků pro praktický život. Změnou procházejí i procesy řízení vzdělávání, jeho průběžná diagnostika a způsoby hodnocení dosahovaných výsledků.</a:t>
            </a:r>
          </a:p>
          <a:p>
            <a:r>
              <a:rPr lang="cs-CZ" b="1" dirty="0">
                <a:solidFill>
                  <a:srgbClr val="FF0000"/>
                </a:solidFill>
              </a:rPr>
              <a:t>start změn</a:t>
            </a:r>
            <a:r>
              <a:rPr lang="cs-CZ" dirty="0"/>
              <a:t>: tvorba rámcových vzdělávacích programů (RVP) pro předškolní a základní vzdělávání (schváleny změny 2004). Na tyto RVP navázal postupný vznik RVP pro všechny další vzdělávací obory.</a:t>
            </a:r>
          </a:p>
          <a:p>
            <a:r>
              <a:rPr lang="cs-CZ" dirty="0"/>
              <a:t>přípravy ŠVP - SWOT analýzy škol, podle svých zkušenost dotvářet obsah vzdělání a pracovat na postupech a vhodných vyučovacích metodách, kterými by školy dosáhly svých stanovených cílů. </a:t>
            </a:r>
          </a:p>
          <a:p>
            <a:r>
              <a:rPr lang="cs-CZ" dirty="0"/>
              <a:t>předpoklad: změna učitelova přístupu ke vzdělávání; promítnutí zkušenosti z výuky.</a:t>
            </a:r>
          </a:p>
          <a:p>
            <a:r>
              <a:rPr lang="cs-CZ" dirty="0"/>
              <a:t>reforma se průběžně hodnotila – další úpravy, stanovení nových </a:t>
            </a:r>
            <a:r>
              <a:rPr lang="cs-CZ" dirty="0" err="1"/>
              <a:t>priotit</a:t>
            </a:r>
            <a:endParaRPr lang="cs-CZ" dirty="0"/>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5</a:t>
            </a:fld>
            <a:endParaRPr lang="cs-CZ"/>
          </a:p>
        </p:txBody>
      </p:sp>
    </p:spTree>
    <p:extLst>
      <p:ext uri="{BB962C8B-B14F-4D97-AF65-F5344CB8AC3E}">
        <p14:creationId xmlns:p14="http://schemas.microsoft.com/office/powerpoint/2010/main" val="2529842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Pojem kompetence</a:t>
            </a:r>
          </a:p>
        </p:txBody>
      </p:sp>
      <p:sp>
        <p:nvSpPr>
          <p:cNvPr id="3" name="Zástupný symbol pro obsah 2"/>
          <p:cNvSpPr>
            <a:spLocks noGrp="1"/>
          </p:cNvSpPr>
          <p:nvPr>
            <p:ph idx="1"/>
          </p:nvPr>
        </p:nvSpPr>
        <p:spPr>
          <a:xfrm>
            <a:off x="323528" y="1340768"/>
            <a:ext cx="8496944" cy="5256584"/>
          </a:xfrm>
        </p:spPr>
        <p:txBody>
          <a:bodyPr>
            <a:normAutofit fontScale="70000" lnSpcReduction="20000"/>
          </a:bodyPr>
          <a:lstStyle/>
          <a:p>
            <a:r>
              <a:rPr lang="cs-CZ" dirty="0"/>
              <a:t>20. století - nutnost revize funkcí vzdělávání a výchovy v </a:t>
            </a:r>
            <a:r>
              <a:rPr lang="cs-CZ" b="1" dirty="0"/>
              <a:t>souvislosti velkých změn spojených s vysokým tempem rozvoje vědy a techniky a rozsáhlými společenskými změnami</a:t>
            </a:r>
          </a:p>
          <a:p>
            <a:r>
              <a:rPr lang="cs-CZ" i="1" dirty="0">
                <a:solidFill>
                  <a:schemeClr val="tx2">
                    <a:lumMod val="60000"/>
                    <a:lumOff val="40000"/>
                  </a:schemeClr>
                </a:solidFill>
              </a:rPr>
              <a:t>Shoda v tom, že lidé, kteří v </a:t>
            </a:r>
            <a:r>
              <a:rPr lang="cs-CZ" i="1" dirty="0">
                <a:solidFill>
                  <a:srgbClr val="FF0000"/>
                </a:solidFill>
              </a:rPr>
              <a:t>rychle se měnícím prostředí budou žít</a:t>
            </a:r>
            <a:r>
              <a:rPr lang="cs-CZ" i="1" dirty="0">
                <a:solidFill>
                  <a:schemeClr val="tx2">
                    <a:lumMod val="60000"/>
                    <a:lumOff val="40000"/>
                  </a:schemeClr>
                </a:solidFill>
              </a:rPr>
              <a:t>, boudou muset umět pružně reagovat na časté a radikální změny reality pracovního i mimopracovního života. Jednou ze základních funkcí vzdělání je tedy rozvíjet především takové vědomostmi, dovednostmi, postoji a návyky (kompetence), které lidem usnadní přijímat stále nové a rychle  se adaptovat na změny vnějšího prostřed</a:t>
            </a:r>
            <a:r>
              <a:rPr lang="cs-CZ" dirty="0">
                <a:solidFill>
                  <a:schemeClr val="tx2">
                    <a:lumMod val="60000"/>
                    <a:lumOff val="40000"/>
                  </a:schemeClr>
                </a:solidFill>
              </a:rPr>
              <a:t>í.</a:t>
            </a:r>
          </a:p>
          <a:p>
            <a:r>
              <a:rPr lang="cs-CZ" dirty="0"/>
              <a:t>V německé pedagogice od 70. let 20. století pojem </a:t>
            </a:r>
            <a:r>
              <a:rPr lang="cs-CZ" b="1" dirty="0"/>
              <a:t>„kompetence“, klíčové kompetence</a:t>
            </a:r>
          </a:p>
          <a:p>
            <a:pPr>
              <a:buFont typeface="Wingdings" panose="05000000000000000000" pitchFamily="2" charset="2"/>
              <a:buChar char="ü"/>
            </a:pPr>
            <a:r>
              <a:rPr lang="cs-CZ" dirty="0"/>
              <a:t>Musí být potenciálně prospěšná pro všechny členy společnosti</a:t>
            </a:r>
          </a:p>
          <a:p>
            <a:pPr>
              <a:buFont typeface="Wingdings" panose="05000000000000000000" pitchFamily="2" charset="2"/>
              <a:buChar char="ü"/>
            </a:pPr>
            <a:r>
              <a:rPr lang="cs-CZ" dirty="0"/>
              <a:t>Musí mít význam pro celou populaci bez ohledu na pohlaví, společenskou třídu, rasu, kulturní a rodinné zázemí či mateřský jazyk</a:t>
            </a:r>
          </a:p>
          <a:p>
            <a:pPr>
              <a:buFont typeface="Wingdings" panose="05000000000000000000" pitchFamily="2" charset="2"/>
              <a:buChar char="ü"/>
            </a:pPr>
            <a:r>
              <a:rPr lang="cs-CZ" dirty="0"/>
              <a:t>Musí být v souladu s etickými, ekonomickými a kulturními hodnotami</a:t>
            </a:r>
          </a:p>
          <a:p>
            <a:r>
              <a:rPr lang="cs-CZ" dirty="0"/>
              <a:t>V českých zemích se začala v 90. letech připravovat reforma vzdělávacího systému</a:t>
            </a:r>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6</a:t>
            </a:fld>
            <a:endParaRPr lang="cs-CZ"/>
          </a:p>
        </p:txBody>
      </p:sp>
    </p:spTree>
    <p:extLst>
      <p:ext uri="{BB962C8B-B14F-4D97-AF65-F5344CB8AC3E}">
        <p14:creationId xmlns:p14="http://schemas.microsoft.com/office/powerpoint/2010/main" val="273731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Klíčové kompetence</a:t>
            </a:r>
          </a:p>
        </p:txBody>
      </p:sp>
      <p:sp>
        <p:nvSpPr>
          <p:cNvPr id="3" name="Zástupný symbol pro obsah 2"/>
          <p:cNvSpPr>
            <a:spLocks noGrp="1"/>
          </p:cNvSpPr>
          <p:nvPr>
            <p:ph idx="1"/>
          </p:nvPr>
        </p:nvSpPr>
        <p:spPr>
          <a:xfrm>
            <a:off x="457200" y="1600200"/>
            <a:ext cx="8435280" cy="5069160"/>
          </a:xfrm>
        </p:spPr>
        <p:txBody>
          <a:bodyPr>
            <a:normAutofit fontScale="77500" lnSpcReduction="20000"/>
          </a:bodyPr>
          <a:lstStyle/>
          <a:p>
            <a:r>
              <a:rPr lang="cs-CZ" dirty="0"/>
              <a:t>soubory takových činností, které usnadňují přizpůsobivost jedince těmto změnám vnějšího prostředí a bylo by je možné využívat v nejrůznějších kontextech</a:t>
            </a:r>
          </a:p>
          <a:p>
            <a:r>
              <a:rPr lang="cs-CZ" dirty="0"/>
              <a:t>soubory vědomostí, dovedností a postojů, které lze široce uplatňovat v rozmanitých profesích a životních situacích, umožňují jedinci se přizpůsobovat měnícímu se prostředí a usnadňují celoživotní vzdělávání</a:t>
            </a:r>
          </a:p>
          <a:p>
            <a:r>
              <a:rPr lang="cs-CZ" b="1" dirty="0"/>
              <a:t>nezbytnost či prospěšnost pro jedince i celou společnost. Skrze klíčové kompetence se aktuální potřeby společnosti a jejích členů stávají předmětem vzdělávání </a:t>
            </a:r>
            <a:r>
              <a:rPr lang="cs-CZ" dirty="0"/>
              <a:t>(in Orbis </a:t>
            </a:r>
            <a:r>
              <a:rPr lang="cs-CZ" dirty="0" err="1"/>
              <a:t>Scholae</a:t>
            </a:r>
            <a:r>
              <a:rPr lang="cs-CZ" dirty="0"/>
              <a:t>, 2013)</a:t>
            </a:r>
            <a:endParaRPr lang="cs-CZ" b="1" dirty="0"/>
          </a:p>
          <a:p>
            <a:r>
              <a:rPr lang="cs-CZ" dirty="0"/>
              <a:t>při utváření klíčových kompetencí je důležitá zejména vhodná volba metod výuky a organizačních forem výuky</a:t>
            </a:r>
          </a:p>
          <a:p>
            <a:r>
              <a:rPr lang="cs-CZ" dirty="0"/>
              <a:t>musí umožnit, aby své znalosti jedinec neustále aktualizoval a udržel tak krok s nejnovějším vývojem</a:t>
            </a:r>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7</a:t>
            </a:fld>
            <a:endParaRPr lang="cs-CZ"/>
          </a:p>
        </p:txBody>
      </p:sp>
    </p:spTree>
    <p:extLst>
      <p:ext uri="{BB962C8B-B14F-4D97-AF65-F5344CB8AC3E}">
        <p14:creationId xmlns:p14="http://schemas.microsoft.com/office/powerpoint/2010/main" val="3547712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0000"/>
                </a:solidFill>
              </a:rPr>
              <a:t>Klíčová kompetence</a:t>
            </a:r>
          </a:p>
        </p:txBody>
      </p:sp>
      <p:sp>
        <p:nvSpPr>
          <p:cNvPr id="3" name="Zástupný symbol pro obsah 2"/>
          <p:cNvSpPr>
            <a:spLocks noGrp="1"/>
          </p:cNvSpPr>
          <p:nvPr>
            <p:ph idx="1"/>
          </p:nvPr>
        </p:nvSpPr>
        <p:spPr/>
        <p:txBody>
          <a:bodyPr/>
          <a:lstStyle/>
          <a:p>
            <a:r>
              <a:rPr lang="cs-CZ" b="1" dirty="0"/>
              <a:t>Musí bý</a:t>
            </a:r>
            <a:r>
              <a:rPr lang="cs-CZ" dirty="0"/>
              <a:t>t potenciálně prospěšná pro všechny členy společnosti</a:t>
            </a:r>
          </a:p>
          <a:p>
            <a:r>
              <a:rPr lang="cs-CZ" b="1" dirty="0"/>
              <a:t>Musí mít </a:t>
            </a:r>
            <a:r>
              <a:rPr lang="cs-CZ" dirty="0"/>
              <a:t>význam pro celou populaci bez ohledu na pohlaví, společenskou třídu, rasu, kulturní a rodinné zázemí či mateřský jazyk</a:t>
            </a:r>
          </a:p>
          <a:p>
            <a:r>
              <a:rPr lang="cs-CZ" b="1" dirty="0"/>
              <a:t>Musí být </a:t>
            </a:r>
            <a:r>
              <a:rPr lang="cs-CZ" dirty="0"/>
              <a:t>v souladu s etickými, ekonomickými a kulturními hodnotami</a:t>
            </a:r>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8</a:t>
            </a:fld>
            <a:endParaRPr lang="cs-CZ"/>
          </a:p>
        </p:txBody>
      </p:sp>
    </p:spTree>
    <p:extLst>
      <p:ext uri="{BB962C8B-B14F-4D97-AF65-F5344CB8AC3E}">
        <p14:creationId xmlns:p14="http://schemas.microsoft.com/office/powerpoint/2010/main" val="226076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Klíčové kompetence </a:t>
            </a:r>
            <a:br>
              <a:rPr lang="cs-CZ" b="1" dirty="0"/>
            </a:br>
            <a:r>
              <a:rPr lang="cs-CZ" b="1" dirty="0"/>
              <a:t>Evropský referenční rámec</a:t>
            </a:r>
          </a:p>
        </p:txBody>
      </p:sp>
      <p:sp>
        <p:nvSpPr>
          <p:cNvPr id="3" name="Zástupný symbol pro obsah 2"/>
          <p:cNvSpPr>
            <a:spLocks noGrp="1"/>
          </p:cNvSpPr>
          <p:nvPr>
            <p:ph idx="1"/>
          </p:nvPr>
        </p:nvSpPr>
        <p:spPr>
          <a:xfrm>
            <a:off x="467544" y="1700808"/>
            <a:ext cx="8229600" cy="4525963"/>
          </a:xfrm>
        </p:spPr>
        <p:txBody>
          <a:bodyPr>
            <a:normAutofit fontScale="92500" lnSpcReduction="20000"/>
          </a:bodyPr>
          <a:lstStyle/>
          <a:p>
            <a:r>
              <a:rPr lang="cs-CZ" dirty="0"/>
              <a:t>Komunikace v mateřském jazyce</a:t>
            </a:r>
          </a:p>
          <a:p>
            <a:r>
              <a:rPr lang="cs-CZ" dirty="0"/>
              <a:t>Komunikace v cizích jazycích</a:t>
            </a:r>
          </a:p>
          <a:p>
            <a:r>
              <a:rPr lang="cs-CZ" dirty="0"/>
              <a:t>Matematická gramotnost a kompetence v oblasti matematiky, přírodních a technických věd</a:t>
            </a:r>
          </a:p>
          <a:p>
            <a:r>
              <a:rPr lang="cs-CZ" dirty="0"/>
              <a:t>Informační a komunikační technologie </a:t>
            </a:r>
            <a:r>
              <a:rPr lang="cs-CZ" dirty="0">
                <a:solidFill>
                  <a:srgbClr val="FF0000"/>
                </a:solidFill>
              </a:rPr>
              <a:t>(Informatika)    </a:t>
            </a:r>
            <a:endParaRPr lang="cs-CZ" dirty="0"/>
          </a:p>
          <a:p>
            <a:r>
              <a:rPr lang="cs-CZ" dirty="0"/>
              <a:t>Osvojení schopnosti učit se učit</a:t>
            </a:r>
          </a:p>
          <a:p>
            <a:r>
              <a:rPr lang="cs-CZ" dirty="0"/>
              <a:t>Interpersonální a občanská kompetence</a:t>
            </a:r>
          </a:p>
          <a:p>
            <a:r>
              <a:rPr lang="cs-CZ" dirty="0"/>
              <a:t>Podnikatelské dovednosti</a:t>
            </a:r>
          </a:p>
          <a:p>
            <a:r>
              <a:rPr lang="cs-CZ" dirty="0"/>
              <a:t>Všeobecný kulturní rozhled. </a:t>
            </a:r>
          </a:p>
        </p:txBody>
      </p:sp>
      <p:sp>
        <p:nvSpPr>
          <p:cNvPr id="4" name="Zástupný symbol pro číslo snímku 3"/>
          <p:cNvSpPr>
            <a:spLocks noGrp="1"/>
          </p:cNvSpPr>
          <p:nvPr>
            <p:ph type="sldNum" sz="quarter" idx="12"/>
          </p:nvPr>
        </p:nvSpPr>
        <p:spPr/>
        <p:txBody>
          <a:bodyPr/>
          <a:lstStyle/>
          <a:p>
            <a:fld id="{BBE99567-9833-44F1-B0AD-0BC563C444F4}" type="slidenum">
              <a:rPr lang="cs-CZ" smtClean="0"/>
              <a:t>9</a:t>
            </a:fld>
            <a:endParaRPr lang="cs-CZ"/>
          </a:p>
        </p:txBody>
      </p:sp>
    </p:spTree>
    <p:extLst>
      <p:ext uri="{BB962C8B-B14F-4D97-AF65-F5344CB8AC3E}">
        <p14:creationId xmlns:p14="http://schemas.microsoft.com/office/powerpoint/2010/main" val="420158557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1848</Words>
  <Application>Microsoft Office PowerPoint</Application>
  <PresentationFormat>Předvádění na obrazovce (4:3)</PresentationFormat>
  <Paragraphs>263</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Motiv systému Office</vt:lpstr>
      <vt:lpstr>Rámcové vzdělávací programy</vt:lpstr>
      <vt:lpstr>Vzdělávání</vt:lpstr>
      <vt:lpstr>Vzdělávání, vzdělání</vt:lpstr>
      <vt:lpstr>Mezinárodní klasifikace vzdělání ISCED</vt:lpstr>
      <vt:lpstr>konc. 20. st.   reforma školských systémů </vt:lpstr>
      <vt:lpstr>Pojem kompetence</vt:lpstr>
      <vt:lpstr>Klíčové kompetence</vt:lpstr>
      <vt:lpstr>Klíčová kompetence</vt:lpstr>
      <vt:lpstr>Klíčové kompetence  Evropský referenční rámec</vt:lpstr>
      <vt:lpstr>Školství Legislativní dokumenty</vt:lpstr>
      <vt:lpstr>Rámcové vzdělávací programy (RVP)</vt:lpstr>
      <vt:lpstr>Školský zákon  Zákon č. 561/2004 Sb.</vt:lpstr>
      <vt:lpstr>Školský zákon  Zákon č. 561/2004 Sb.</vt:lpstr>
      <vt:lpstr>Školský zákon  ZŠ</vt:lpstr>
      <vt:lpstr>Školský zákon  ZŠS</vt:lpstr>
      <vt:lpstr>Školský zákon  ZŠ, ZŠS</vt:lpstr>
      <vt:lpstr>Školský zákon  Zákon č. 561/2004 Sb.</vt:lpstr>
      <vt:lpstr>Rámcové vzdělávací programy (RVP)</vt:lpstr>
      <vt:lpstr>Definice termínů RVP</vt:lpstr>
      <vt:lpstr>Základní rozdělení RVP</vt:lpstr>
      <vt:lpstr>Prezentace aplikace PowerPoint</vt:lpstr>
      <vt:lpstr>RVP pro předškolní vzdělávání</vt:lpstr>
      <vt:lpstr>RVP pro základní vzdělávání</vt:lpstr>
      <vt:lpstr>RVP ZV Cíle základního vzdělávání </vt:lpstr>
      <vt:lpstr>ZV – klíčové kompetence</vt:lpstr>
      <vt:lpstr>Změny např. 2020 RVP ZV</vt:lpstr>
      <vt:lpstr>Změna RVP ZV - doplnění</vt:lpstr>
      <vt:lpstr>RVP SŠ</vt:lpstr>
      <vt:lpstr>RVP SŠ – kód oboru</vt:lpstr>
      <vt:lpstr>RVP pro gymnázia</vt:lpstr>
      <vt:lpstr>Strategie 2030+ REVIZE RVP</vt:lpstr>
      <vt:lpstr>Změny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Anna</dc:creator>
  <cp:lastModifiedBy>Anna</cp:lastModifiedBy>
  <cp:revision>26</cp:revision>
  <dcterms:created xsi:type="dcterms:W3CDTF">2021-03-02T12:53:57Z</dcterms:created>
  <dcterms:modified xsi:type="dcterms:W3CDTF">2021-03-06T22:39:06Z</dcterms:modified>
</cp:coreProperties>
</file>