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5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59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49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05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34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890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14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1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43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9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1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BBAA3-83A5-4A9F-AB25-717A8DB84FA8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43D87-6651-49C5-A1BB-53E5F65DD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6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vzdělávací programy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53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Školní vzdělávací programy (ŠVP)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cs-CZ" dirty="0"/>
              <a:t>Pedagogický dokument, která si zpracovává sama škola na základě příslušného RVP, a to pro každý obor vzdělání</a:t>
            </a:r>
          </a:p>
          <a:p>
            <a:pPr fontAlgn="base"/>
            <a:r>
              <a:rPr lang="cs-CZ" dirty="0"/>
              <a:t>Profilace školy</a:t>
            </a:r>
          </a:p>
          <a:p>
            <a:pPr fontAlgn="base"/>
            <a:r>
              <a:rPr lang="cs-CZ" dirty="0"/>
              <a:t>Zohledňují vzdělávací podmínky dané školy, pedagogické záměry školy a zřizovatele, umožňují přizpůsobovat vzdělávání praxi</a:t>
            </a:r>
          </a:p>
          <a:p>
            <a:pPr fontAlgn="base"/>
            <a:r>
              <a:rPr lang="cs-CZ" dirty="0"/>
              <a:t>Závazný pro všechny účastníky vzdělávání</a:t>
            </a:r>
          </a:p>
          <a:p>
            <a:pPr fontAlgn="base"/>
            <a:r>
              <a:rPr lang="cs-CZ" dirty="0"/>
              <a:t>Podle ŠVP se uskutečňuje výuka na škole</a:t>
            </a:r>
          </a:p>
          <a:p>
            <a:pPr fontAlgn="base"/>
            <a:r>
              <a:rPr lang="cs-CZ" dirty="0"/>
              <a:t>Ředitel školy zodpovídá za soulad s příslušným RVP</a:t>
            </a:r>
          </a:p>
          <a:p>
            <a:pPr fontAlgn="base"/>
            <a:r>
              <a:rPr lang="cs-CZ" dirty="0"/>
              <a:t>Naplnění programu kontroluje Česká školní inspekce</a:t>
            </a:r>
          </a:p>
          <a:p>
            <a:pPr marL="357188" indent="-357188">
              <a:lnSpc>
                <a:spcPct val="80000"/>
              </a:lnSpc>
            </a:pPr>
            <a:endParaRPr lang="cs-CZ" altLang="cs-CZ" dirty="0">
              <a:latin typeface="Times New Roman" pitchFamily="18" charset="0"/>
            </a:endParaRPr>
          </a:p>
          <a:p>
            <a:pPr marL="357188" indent="-357188">
              <a:lnSpc>
                <a:spcPct val="80000"/>
              </a:lnSpc>
              <a:buNone/>
            </a:pPr>
            <a:r>
              <a:rPr lang="cs-CZ" altLang="cs-CZ" b="1" dirty="0">
                <a:solidFill>
                  <a:srgbClr val="FF3300"/>
                </a:solidFill>
                <a:latin typeface="Times New Roman" pitchFamily="18" charset="0"/>
              </a:rPr>
              <a:t>Kontrolní úkoly:</a:t>
            </a:r>
            <a:r>
              <a:rPr lang="cs-CZ" altLang="cs-CZ" dirty="0">
                <a:latin typeface="Times New Roman" pitchFamily="18" charset="0"/>
              </a:rPr>
              <a:t> </a:t>
            </a:r>
          </a:p>
          <a:p>
            <a:pPr marL="357188" indent="-357188">
              <a:lnSpc>
                <a:spcPct val="80000"/>
              </a:lnSpc>
              <a:buFontTx/>
              <a:buAutoNum type="arabicPeriod"/>
            </a:pPr>
            <a:r>
              <a:rPr lang="cs-CZ" altLang="cs-CZ" dirty="0">
                <a:latin typeface="Times New Roman" pitchFamily="18" charset="0"/>
              </a:rPr>
              <a:t>Charakterizujte RVP vaší skupiny oborů a vysvětlete jejich vztah k ŠVP.</a:t>
            </a:r>
          </a:p>
          <a:p>
            <a:pPr marL="357188" indent="-357188">
              <a:lnSpc>
                <a:spcPct val="80000"/>
              </a:lnSpc>
              <a:buFontTx/>
              <a:buAutoNum type="arabicPeriod"/>
            </a:pPr>
            <a:r>
              <a:rPr lang="cs-CZ" altLang="cs-CZ" dirty="0">
                <a:latin typeface="Times New Roman" pitchFamily="18" charset="0"/>
              </a:rPr>
              <a:t>Vysvětlete specifika ŠVP. 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název ŠVP si škola určuje sama. Odlišnými názvy mohou školy např. zdůraznit zaměření přípravy v oboru, ale většina oborů s vyučením má ŠVP shodný název (např. obor Kuchař - ŠVP s názvem Kuchař).  </a:t>
            </a:r>
          </a:p>
          <a:p>
            <a:pPr fontAlgn="base"/>
            <a:r>
              <a:rPr lang="cs-CZ" dirty="0"/>
              <a:t>Názvy ŠVP„  NÁROČNÁ LÁSKA – ŘÁD A JISTOTA“, „</a:t>
            </a:r>
          </a:p>
          <a:p>
            <a:pPr fontAlgn="base"/>
            <a:r>
              <a:rPr lang="cs-CZ" dirty="0"/>
              <a:t>Některé názvy neobvyklé, příp. nevhodné, zajímavé. „</a:t>
            </a:r>
          </a:p>
          <a:p>
            <a:pPr fontAlgn="base"/>
            <a:r>
              <a:rPr lang="cs-CZ" dirty="0"/>
              <a:t>škola má povinnost umožnit každému zájemci, aby se mohl se ŠVP seznámit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93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Tvorba ŠVP a práce na dvou úrovních</a:t>
            </a:r>
            <a:br>
              <a:rPr lang="cs-CZ" b="1" dirty="0"/>
            </a:br>
            <a:r>
              <a:rPr lang="cs-CZ" b="1" dirty="0"/>
              <a:t>ve škole jedno ŠVP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Koncepční a řídící tým</a:t>
            </a:r>
            <a:r>
              <a:rPr lang="cs-CZ" dirty="0"/>
              <a:t> (10-15 osob): Vede koordinátor, členy jsou vedoucí dílčích týmů (zpravidla se jedná o předsedy předmětových komisí); dobré je zapojit i další odborníky ve škole – výchovné a kariérové poradce, školního psychologa aj. </a:t>
            </a:r>
          </a:p>
          <a:p>
            <a:r>
              <a:rPr lang="cs-CZ" b="1" dirty="0"/>
              <a:t>Dílčí týmy </a:t>
            </a:r>
            <a:r>
              <a:rPr lang="cs-CZ" dirty="0"/>
              <a:t>pro práci na koncepci jednotlivých složek vzdělávání, vstupních studií (analýz) a dílčích částí ŠVP (např. předmětové komise, tým pro </a:t>
            </a:r>
            <a:r>
              <a:rPr lang="cs-CZ" dirty="0" err="1"/>
              <a:t>autoevaluaci</a:t>
            </a:r>
            <a:r>
              <a:rPr lang="cs-CZ" dirty="0"/>
              <a:t> školy, analýzu požadavků regionálního trhu práce, zpracování záměrů podpory žáků se speciálními vzdělávacími potřebami atp.). Každý dílčí tým má svého vedoucího. </a:t>
            </a:r>
          </a:p>
        </p:txBody>
      </p:sp>
    </p:spTree>
    <p:extLst>
      <p:ext uri="{BB962C8B-B14F-4D97-AF65-F5344CB8AC3E}">
        <p14:creationId xmlns:p14="http://schemas.microsoft.com/office/powerpoint/2010/main" val="252600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Kdo by měl vypracovat ŠVP?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a) Zpracování ŠVP je záležitost jednotl</a:t>
            </a:r>
            <a:r>
              <a:rPr lang="cs-CZ" dirty="0"/>
              <a:t>ivce – ředitel, pověřený zástupce školy nebo učitel, externí pracovník, agentura. Způsob tvorby je možný, jeho zásadním nedostatkem je to, že ŠVP, sebekvalitněji a sebemoderněji vytvořený, představuje vizi pouze svého autora, nikoli pedagogického kolektivu</a:t>
            </a:r>
          </a:p>
          <a:p>
            <a:pPr marL="0" indent="0">
              <a:buNone/>
            </a:pPr>
            <a:r>
              <a:rPr lang="cs-CZ" b="1" dirty="0"/>
              <a:t>b) Zpracování ŠVP je týmová práce</a:t>
            </a:r>
            <a:r>
              <a:rPr lang="cs-CZ" dirty="0"/>
              <a:t>  - např. pod vedením koordinátora tvorby ŠVP, ředitele apod. Vhodnější způsob, ale je pravděpodobné, že učitelé se s ním zcela neztotožní a dál budou vyučovat dosavadním způsobem. Proto zapojit do práce co nejvíce pedagogů. </a:t>
            </a:r>
          </a:p>
        </p:txBody>
      </p:sp>
    </p:spTree>
    <p:extLst>
      <p:ext uri="{BB962C8B-B14F-4D97-AF65-F5344CB8AC3E}">
        <p14:creationId xmlns:p14="http://schemas.microsoft.com/office/powerpoint/2010/main" val="85129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Tvorba ŠVP a práce na třech úrovních</a:t>
            </a:r>
            <a:br>
              <a:rPr lang="cs-CZ" b="1" dirty="0"/>
            </a:br>
            <a:r>
              <a:rPr lang="cs-CZ" b="1" dirty="0"/>
              <a:t>ve škole více ŠVP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Tým koncepční a řídící  - </a:t>
            </a:r>
            <a:r>
              <a:rPr lang="cs-CZ" dirty="0"/>
              <a:t>školní koordinátor, koordinátoři pro jednotlivé ŠVP, pověřený vedoucí pracovník školy, popř. předsedové předmětových komisí. </a:t>
            </a:r>
          </a:p>
          <a:p>
            <a:r>
              <a:rPr lang="cs-CZ" b="1" dirty="0"/>
              <a:t>Týmy pro jednotlivé ŠVP</a:t>
            </a:r>
            <a:r>
              <a:rPr lang="cs-CZ" dirty="0"/>
              <a:t>- jeden tým pro každý ŠVP, řídí vedoucí týmu, který je zároveň členem koncepčního a řídícího týmu.</a:t>
            </a:r>
          </a:p>
          <a:p>
            <a:r>
              <a:rPr lang="cs-CZ" b="1" dirty="0"/>
              <a:t>Týmy (dílčí ) </a:t>
            </a:r>
            <a:r>
              <a:rPr lang="cs-CZ" dirty="0"/>
              <a:t>pro zpracování jednotlivých částí ŠVP a vstupních studií; každý tým má svého vedoucího odpovědného vedoucímu pro daný ŠVP.</a:t>
            </a:r>
          </a:p>
        </p:txBody>
      </p:sp>
    </p:spTree>
    <p:extLst>
      <p:ext uri="{BB962C8B-B14F-4D97-AF65-F5344CB8AC3E}">
        <p14:creationId xmlns:p14="http://schemas.microsoft.com/office/powerpoint/2010/main" val="4240940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týmu, práce v </a:t>
            </a:r>
            <a:r>
              <a:rPr lang="cs-CZ" dirty="0" err="1"/>
              <a:t>atýmu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Formální – jmenovaní členové týmu jsou předsedy předmětových komisí. </a:t>
            </a:r>
          </a:p>
          <a:p>
            <a:r>
              <a:rPr lang="cs-CZ" dirty="0"/>
              <a:t>Neformální – doplnění o další zájemce o práci v týmu z řad učitelů –dobrovolníci. Při sestavování týmu se vychází např. z organizační struktury teoretického a praktického vyučování a práce předmětových komisí.</a:t>
            </a:r>
          </a:p>
          <a:p>
            <a:r>
              <a:rPr lang="cs-CZ" dirty="0"/>
              <a:t>Tým a </a:t>
            </a:r>
            <a:r>
              <a:rPr lang="cs-CZ" dirty="0" err="1"/>
              <a:t>podtýmy</a:t>
            </a:r>
            <a:r>
              <a:rPr lang="cs-CZ" dirty="0"/>
              <a:t> se pravidelně schází a plní úkoly zadané harmonogramem prací. </a:t>
            </a:r>
          </a:p>
          <a:p>
            <a:r>
              <a:rPr lang="cs-CZ" dirty="0"/>
              <a:t>Vhodná konzultace s ostatními učiteli, kteří nejsou zařazeni do týmu; brát v potaz jejich připomínky</a:t>
            </a:r>
          </a:p>
        </p:txBody>
      </p:sp>
    </p:spTree>
    <p:extLst>
      <p:ext uri="{BB962C8B-B14F-4D97-AF65-F5344CB8AC3E}">
        <p14:creationId xmlns:p14="http://schemas.microsoft.com/office/powerpoint/2010/main" val="19022062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Microsoft Office PowerPoint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Školní vzdělávací programy</vt:lpstr>
      <vt:lpstr>Školní vzdělávací programy (ŠVP)</vt:lpstr>
      <vt:lpstr>Tvorba ŠVP a práce na dvou úrovních ve škole jedno ŠVP</vt:lpstr>
      <vt:lpstr>Kdo by měl vypracovat ŠVP? </vt:lpstr>
      <vt:lpstr>Tvorba ŠVP a práce na třech úrovních ve škole více ŠVP</vt:lpstr>
      <vt:lpstr>Sestavení týmu, práce v atýmu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vzdělávací programy</dc:title>
  <dc:creator>Anna</dc:creator>
  <cp:lastModifiedBy>Anna</cp:lastModifiedBy>
  <cp:revision>1</cp:revision>
  <dcterms:created xsi:type="dcterms:W3CDTF">2021-03-06T20:52:18Z</dcterms:created>
  <dcterms:modified xsi:type="dcterms:W3CDTF">2021-03-06T20:53:03Z</dcterms:modified>
</cp:coreProperties>
</file>