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12192000"/>
  <p:notesSz cx="6858000" cy="9144000"/>
  <p:embeddedFontLst>
    <p:embeddedFont>
      <p:font typeface="Garamond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8" roundtripDataSignature="AMtx7mjYfpPwXz05hlMvoY4ySGTL9T/1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Garamond-regular.fntdata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Garamond-italic.fntdata"/><Relationship Id="rId25" Type="http://schemas.openxmlformats.org/officeDocument/2006/relationships/font" Target="fonts/Garamond-bold.fntdata"/><Relationship Id="rId28" Type="http://customschemas.google.com/relationships/presentationmetadata" Target="metadata"/><Relationship Id="rId27" Type="http://schemas.openxmlformats.org/officeDocument/2006/relationships/font" Target="fonts/Garamond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9" name="Google Shape;18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8" name="Google Shape;19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7" name="Google Shape;207;p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0" name="Google Shape;220;p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10d3220a7c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3" name="Google Shape;233;g210d3220a7c_0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10d3220a7c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6" name="Google Shape;246;g210d3220a7c_0_3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9" name="Google Shape;259;p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10d3220a7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2" name="Google Shape;272;g210d3220a7c_0_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0d3220a7c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5" name="Google Shape;285;g210d3220a7c_0_7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10d3220a7c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8" name="Google Shape;298;g210d3220a7c_0_8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5" name="Google Shape;145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8" name="Google Shape;158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1" name="Google Shape;17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0" name="Google Shape;18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7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1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1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22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22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22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5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www.coe.int/fr/web/common-european-framework-reference-languages" TargetMode="External"/><Relationship Id="rId4" Type="http://schemas.openxmlformats.org/officeDocument/2006/relationships/hyperlink" Target="https://create.kahoot.it/details/3615d53f-ea85-4a3b-b179-c3a7afccfc6e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>
            <p:ph type="ctrTitle"/>
          </p:nvPr>
        </p:nvSpPr>
        <p:spPr>
          <a:xfrm>
            <a:off x="823458" y="921725"/>
            <a:ext cx="10201500" cy="263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</a:pPr>
            <a:r>
              <a:rPr b="1" lang="cs-CZ" sz="4400">
                <a:latin typeface="Garamond"/>
                <a:ea typeface="Garamond"/>
                <a:cs typeface="Garamond"/>
                <a:sym typeface="Garamond"/>
              </a:rPr>
              <a:t>Rozvoj řečových dovedností ve výuce Fj</a:t>
            </a:r>
            <a:endParaRPr b="1" sz="44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</a:pPr>
            <a:r>
              <a:t/>
            </a:r>
            <a:endParaRPr b="1" sz="44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</a:pPr>
            <a:r>
              <a:rPr b="1" lang="cs-CZ" sz="4400">
                <a:latin typeface="Garamond"/>
                <a:ea typeface="Garamond"/>
                <a:cs typeface="Garamond"/>
                <a:sym typeface="Garamond"/>
              </a:rPr>
              <a:t>INTRODUCTION</a:t>
            </a:r>
            <a:endParaRPr b="1" sz="44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86" name="Google Shape;86;p1"/>
          <p:cNvSpPr/>
          <p:nvPr/>
        </p:nvSpPr>
        <p:spPr>
          <a:xfrm flipH="1" rot="10800000">
            <a:off x="0" y="4022100"/>
            <a:ext cx="12192000" cy="283590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  <a:gs pos="100000">
                <a:srgbClr val="000000"/>
              </a:gs>
            </a:gsLst>
            <a:lin ang="239989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flipH="1">
            <a:off x="4038598" y="4022220"/>
            <a:ext cx="8153400" cy="2835900"/>
          </a:xfrm>
          <a:prstGeom prst="rect">
            <a:avLst/>
          </a:prstGeom>
          <a:gradFill>
            <a:gsLst>
              <a:gs pos="0">
                <a:srgbClr val="000000">
                  <a:alpha val="62352"/>
                </a:srgbClr>
              </a:gs>
              <a:gs pos="100000">
                <a:srgbClr val="2F5496"/>
              </a:gs>
            </a:gsLst>
            <a:lin ang="660013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 flipH="1">
            <a:off x="-28" y="4022219"/>
            <a:ext cx="12253500" cy="2835900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9000">
                <a:srgbClr val="1F3864">
                  <a:alpha val="0"/>
                </a:srgbClr>
              </a:gs>
              <a:gs pos="100000">
                <a:srgbClr val="000000">
                  <a:alpha val="71372"/>
                </a:srgbClr>
              </a:gs>
            </a:gsLst>
            <a:lin ang="17400156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427250" y="4541275"/>
            <a:ext cx="5771100" cy="13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cs-CZ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Les compétences linguistiques (définition)</a:t>
            </a:r>
            <a:endParaRPr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cs-CZ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Les activités langagières dans le Cadre</a:t>
            </a:r>
            <a:endParaRPr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90" name="Google Shape;90;p1"/>
          <p:cNvSpPr/>
          <p:nvPr/>
        </p:nvSpPr>
        <p:spPr>
          <a:xfrm flipH="1">
            <a:off x="-2" y="6400797"/>
            <a:ext cx="12192000" cy="457200"/>
          </a:xfrm>
          <a:prstGeom prst="rect">
            <a:avLst/>
          </a:prstGeom>
          <a:gradFill>
            <a:gsLst>
              <a:gs pos="0">
                <a:srgbClr val="000000">
                  <a:alpha val="42352"/>
                </a:srgbClr>
              </a:gs>
              <a:gs pos="79000">
                <a:srgbClr val="2F5496">
                  <a:alpha val="21568"/>
                </a:srgbClr>
              </a:gs>
              <a:gs pos="100000">
                <a:srgbClr val="2F5496">
                  <a:alpha val="21568"/>
                </a:srgbClr>
              </a:gs>
            </a:gsLst>
            <a:lin ang="2159386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1"/>
          <p:cNvSpPr txBox="1"/>
          <p:nvPr>
            <p:ph type="title"/>
          </p:nvPr>
        </p:nvSpPr>
        <p:spPr>
          <a:xfrm>
            <a:off x="656823" y="962166"/>
            <a:ext cx="3103808" cy="4421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aramond"/>
              <a:buNone/>
            </a:pPr>
            <a:r>
              <a:rPr b="1" lang="cs-CZ" sz="4000">
                <a:latin typeface="Garamond"/>
                <a:ea typeface="Garamond"/>
                <a:cs typeface="Garamond"/>
                <a:sym typeface="Garamond"/>
              </a:rPr>
              <a:t>Activités d‘interaction dans le CECR</a:t>
            </a:r>
            <a:endParaRPr sz="4000"/>
          </a:p>
        </p:txBody>
      </p:sp>
      <p:sp>
        <p:nvSpPr>
          <p:cNvPr id="193" name="Google Shape;193;p11"/>
          <p:cNvSpPr txBox="1"/>
          <p:nvPr>
            <p:ph idx="1" type="body"/>
          </p:nvPr>
        </p:nvSpPr>
        <p:spPr>
          <a:xfrm>
            <a:off x="4088929" y="962167"/>
            <a:ext cx="6858113" cy="4743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Interaction orale (prendre part à une conversation)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Interaction écrire (échanger par écrit)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Interaction en ligne (menez une conversation en ligne ; p. ex. par chat)</a:t>
            </a:r>
            <a:endParaRPr/>
          </a:p>
          <a:p>
            <a:pPr indent="-101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sp>
        <p:nvSpPr>
          <p:cNvPr id="194" name="Google Shape;194;p11"/>
          <p:cNvSpPr/>
          <p:nvPr/>
        </p:nvSpPr>
        <p:spPr>
          <a:xfrm flipH="1" rot="10800000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1F3864"/>
              </a:gs>
            </a:gsLst>
            <a:lin ang="6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1"/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5294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2"/>
          <p:cNvSpPr txBox="1"/>
          <p:nvPr>
            <p:ph type="title"/>
          </p:nvPr>
        </p:nvSpPr>
        <p:spPr>
          <a:xfrm>
            <a:off x="656823" y="962166"/>
            <a:ext cx="3103808" cy="4421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aramond"/>
              <a:buNone/>
            </a:pPr>
            <a:r>
              <a:rPr b="1" lang="cs-CZ" sz="4000">
                <a:latin typeface="Garamond"/>
                <a:ea typeface="Garamond"/>
                <a:cs typeface="Garamond"/>
                <a:sym typeface="Garamond"/>
              </a:rPr>
              <a:t>Activités de médiation dans le CECR</a:t>
            </a:r>
            <a:endParaRPr sz="4000"/>
          </a:p>
        </p:txBody>
      </p:sp>
      <p:sp>
        <p:nvSpPr>
          <p:cNvPr id="202" name="Google Shape;202;p12"/>
          <p:cNvSpPr txBox="1"/>
          <p:nvPr>
            <p:ph idx="1" type="body"/>
          </p:nvPr>
        </p:nvSpPr>
        <p:spPr>
          <a:xfrm>
            <a:off x="4088929" y="962167"/>
            <a:ext cx="6858113" cy="4743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Médiation des textes (p. ex. la traduction)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Médiation des concepts (p. ex. gérer les interactions dans un groupe de travail)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Médiation de la communication (p. ex. l'interprétation)</a:t>
            </a:r>
            <a:endParaRPr/>
          </a:p>
        </p:txBody>
      </p:sp>
      <p:sp>
        <p:nvSpPr>
          <p:cNvPr id="203" name="Google Shape;203;p12"/>
          <p:cNvSpPr/>
          <p:nvPr/>
        </p:nvSpPr>
        <p:spPr>
          <a:xfrm flipH="1" rot="10800000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1F3864"/>
              </a:gs>
            </a:gsLst>
            <a:lin ang="6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2"/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5294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3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3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3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3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3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3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3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L’importance des compétences linguistiques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17" name="Google Shape;217;p13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900">
                <a:latin typeface="Garamond"/>
                <a:ea typeface="Garamond"/>
                <a:cs typeface="Garamond"/>
                <a:sym typeface="Garamond"/>
              </a:rPr>
              <a:t>Le Cadre est un document international utilisé pour la création des examens (p. ex. le bac), des syllabi, des programmes d’études (p. ex. RVP ZŠ) etc. Les niveaux de la langue y sont décrit en terme de la maîtrise de ces activités langagières, et non pas en terme de la maîtrise du vocabulaire ou la grammaire. Il est donc net qu’il est </a:t>
            </a:r>
            <a:r>
              <a:rPr b="1" lang="cs-CZ" sz="2900">
                <a:latin typeface="Garamond"/>
                <a:ea typeface="Garamond"/>
                <a:cs typeface="Garamond"/>
                <a:sym typeface="Garamond"/>
              </a:rPr>
              <a:t>très </a:t>
            </a:r>
            <a:r>
              <a:rPr lang="cs-CZ" sz="2900">
                <a:latin typeface="Garamond"/>
                <a:ea typeface="Garamond"/>
                <a:cs typeface="Garamond"/>
                <a:sym typeface="Garamond"/>
              </a:rPr>
              <a:t>important de travailler les activités langagières, ou bien les compétences linguistiques, dans des classe de FLE.   </a:t>
            </a:r>
            <a:endParaRPr sz="29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4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4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4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4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4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4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4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Terminologie en ce cours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30" name="Google Shape;230;p14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Même s’il est important de connaître la terminologie du Cadre, dans ce cours, on va utiliser le terme “compétences linguistiques” pour parler des </a:t>
            </a:r>
            <a:r>
              <a:rPr i="1" lang="cs-CZ" sz="3000">
                <a:latin typeface="Garamond"/>
                <a:ea typeface="Garamond"/>
                <a:cs typeface="Garamond"/>
                <a:sym typeface="Garamond"/>
              </a:rPr>
              <a:t>řečové dovednosti </a:t>
            </a: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et on va travailler les 4 compétences linguistiques de base mentionnées au début de cette présentation. 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10d3220a7c_0_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g210d3220a7c_0_23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g210d3220a7c_0_23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g210d3220a7c_0_23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g210d3220a7c_0_23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g210d3220a7c_0_23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g210d3220a7c_0_23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g210d3220a7c_0_23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43" name="Google Shape;243;g210d3220a7c_0_23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Mettez les niveaux (les descriptions) de </a:t>
            </a:r>
            <a:r>
              <a:rPr b="1"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Cadre européen commun de référence pour les langues</a:t>
            </a: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 dans le bon ordre (A1, A2, B1, B2, C1, C2)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10d3220a7c_0_3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g210d3220a7c_0_37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g210d3220a7c_0_37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g210d3220a7c_0_37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g210d3220a7c_0_37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g210d3220a7c_0_37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g210d3220a7c_0_37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g210d3220a7c_0_37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56" name="Google Shape;256;g210d3220a7c_0_37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Dans un manuel de FLE, cherchez les exemples d’exercices pour pratiquer chacune des quatre compétences. Décrivez-les.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5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5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15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5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15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15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15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</a:t>
            </a: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69" name="Google Shape;269;p15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Remplissez </a:t>
            </a:r>
            <a:r>
              <a:rPr b="1"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Le Portfolio européen pour les enseignants en langues en formation initiale </a:t>
            </a: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(PEPELF) - </a:t>
            </a:r>
            <a:r>
              <a:rPr lang="cs-CZ" sz="3000" u="sng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déclaration personnelle</a:t>
            </a:r>
            <a:endParaRPr sz="3000" u="sng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C´est un document destiné aux étudiants qui entrent en formation initiale d’enseignant. Il invite à réfléchir sur les connaissances didactiques et les compétences nécessaires pour enseigner les langues vivantes, aide à évaluer vos propres compétences didactiques et vous permet de suivre vos progrès et d’enregistrer vos expériences pratiques d’enseignement tout au long de formation d’enseignant. 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10d3220a7c_0_5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g210d3220a7c_0_55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g210d3220a7c_0_55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g210d3220a7c_0_55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g210d3220a7c_0_55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g210d3220a7c_0_55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g210d3220a7c_0_55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g210d3220a7c_0_55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82" name="Google Shape;282;g210d3220a7c_0_55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3000">
                <a:highlight>
                  <a:srgbClr val="FFFFFF"/>
                </a:highlight>
                <a:uFill>
                  <a:noFill/>
                </a:uFill>
                <a:latin typeface="Garamond"/>
                <a:ea typeface="Garamond"/>
                <a:cs typeface="Garamond"/>
                <a:sym typeface="Garamond"/>
                <a:hlinkClick r:id="rId3"/>
              </a:rPr>
              <a:t>Cadre européen commun de référence pour les langues</a:t>
            </a:r>
            <a:endParaRPr b="1"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Kahoot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 u="sng">
                <a:solidFill>
                  <a:schemeClr val="hlink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  <a:hlinkClick r:id="rId4"/>
              </a:rPr>
              <a:t>https://create.kahoot.it/details/3615d53f-ea85-4a3b-b179-c3a7afccfc6e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10d3220a7c_0_7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210d3220a7c_0_70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g210d3220a7c_0_70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g210d3220a7c_0_70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g210d3220a7c_0_70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g210d3220a7c_0_70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g210d3220a7c_0_70"/>
          <p:cNvSpPr/>
          <p:nvPr/>
        </p:nvSpPr>
        <p:spPr>
          <a:xfrm flipH="1" rot="5400000">
            <a:off x="-1624324" y="131966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g210d3220a7c_0_70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95" name="Google Shape;295;g210d3220a7c_0_70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Observez  les exercices, il s´agit de quelles compétences? 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orale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écrite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orale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écrite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10d3220a7c_0_8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g210d3220a7c_0_82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g210d3220a7c_0_82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g210d3220a7c_0_82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g210d3220a7c_0_82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g210d3220a7c_0_82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g210d3220a7c_0_82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210d3220a7c_0_82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08" name="Google Shape;308;g210d3220a7c_0_82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Observez les images, imaginez 4 exercices pour chaque image pour pratiquer: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orale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écrite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orale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écrite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 flipH="1">
            <a:off x="-2" y="0"/>
            <a:ext cx="12192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100000">
                <a:srgbClr val="000000"/>
              </a:gs>
            </a:gsLst>
            <a:lin ang="13800146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 rot="10800000">
            <a:off x="0" y="-23"/>
            <a:ext cx="12192000" cy="6402600"/>
          </a:xfrm>
          <a:prstGeom prst="rect">
            <a:avLst/>
          </a:prstGeom>
          <a:gradFill>
            <a:gsLst>
              <a:gs pos="0">
                <a:srgbClr val="2F5496">
                  <a:alpha val="58431"/>
                </a:srgbClr>
              </a:gs>
              <a:gs pos="1000">
                <a:srgbClr val="2F5496">
                  <a:alpha val="58431"/>
                </a:srgbClr>
              </a:gs>
              <a:gs pos="100000">
                <a:srgbClr val="000000"/>
              </a:gs>
            </a:gsLst>
            <a:lin ang="1499992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 flipH="1" rot="5400000">
            <a:off x="2663027" y="-2653949"/>
            <a:ext cx="6858000" cy="12165900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13000">
                <a:srgbClr val="1F3864">
                  <a:alpha val="0"/>
                </a:srgbClr>
              </a:gs>
              <a:gs pos="99000">
                <a:srgbClr val="000000">
                  <a:alpha val="27450"/>
                </a:srgbClr>
              </a:gs>
              <a:gs pos="100000">
                <a:srgbClr val="000000">
                  <a:alpha val="2745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 flipH="1">
            <a:off x="6094764" y="0"/>
            <a:ext cx="6096000" cy="6858000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13000">
                <a:srgbClr val="1F3864">
                  <a:alpha val="0"/>
                </a:srgbClr>
              </a:gs>
              <a:gs pos="99000">
                <a:srgbClr val="2F5496">
                  <a:alpha val="49411"/>
                </a:srgbClr>
              </a:gs>
              <a:gs pos="100000">
                <a:srgbClr val="2F5496">
                  <a:alpha val="49411"/>
                </a:srgbClr>
              </a:gs>
            </a:gsLst>
            <a:lin ang="59999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 flipH="1">
            <a:off x="-133" y="-3"/>
            <a:ext cx="12183000" cy="6871800"/>
          </a:xfrm>
          <a:prstGeom prst="rect">
            <a:avLst/>
          </a:prstGeom>
          <a:gradFill>
            <a:gsLst>
              <a:gs pos="0">
                <a:srgbClr val="000000">
                  <a:alpha val="34509"/>
                </a:srgbClr>
              </a:gs>
              <a:gs pos="13000">
                <a:srgbClr val="000000">
                  <a:alpha val="34509"/>
                </a:srgbClr>
              </a:gs>
              <a:gs pos="99000">
                <a:srgbClr val="2F5496">
                  <a:alpha val="0"/>
                </a:srgbClr>
              </a:gs>
              <a:gs pos="100000">
                <a:srgbClr val="2F5496">
                  <a:alpha val="0"/>
                </a:srgbClr>
              </a:gs>
            </a:gsLst>
            <a:lin ang="4800126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987713" y="4049"/>
            <a:ext cx="10216576" cy="4729040"/>
          </a:xfrm>
          <a:custGeom>
            <a:rect b="b" l="l" r="r" t="t"/>
            <a:pathLst>
              <a:path extrusionOk="0" h="4729040" w="10216576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0">
                <a:srgbClr val="1F3864">
                  <a:alpha val="3529"/>
                </a:srgbClr>
              </a:gs>
              <a:gs pos="7000">
                <a:srgbClr val="1F3864">
                  <a:alpha val="3529"/>
                </a:srgbClr>
              </a:gs>
              <a:gs pos="99000">
                <a:srgbClr val="4472C4">
                  <a:alpha val="23529"/>
                </a:srgbClr>
              </a:gs>
              <a:gs pos="100000">
                <a:srgbClr val="4472C4">
                  <a:alpha val="23529"/>
                </a:srgbClr>
              </a:gs>
            </a:gsLst>
            <a:lin ang="10200138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 txBox="1"/>
          <p:nvPr>
            <p:ph type="title"/>
          </p:nvPr>
        </p:nvSpPr>
        <p:spPr>
          <a:xfrm>
            <a:off x="2026693" y="1030406"/>
            <a:ext cx="8147700" cy="308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aramond"/>
              <a:buNone/>
            </a:pPr>
            <a:r>
              <a:rPr b="1" lang="cs-CZ" sz="4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1. Qu’est-ce qu’une compétence linguistique (řečová dovednost) ?</a:t>
            </a:r>
            <a:endParaRPr b="1" sz="4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03" name="Google Shape;103;p2"/>
          <p:cNvSpPr txBox="1"/>
          <p:nvPr>
            <p:ph idx="1" type="body"/>
          </p:nvPr>
        </p:nvSpPr>
        <p:spPr>
          <a:xfrm>
            <a:off x="1559943" y="5171093"/>
            <a:ext cx="9078600" cy="86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Quatre compétences linguistiques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16" name="Google Shape;116;p3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Typiquement, on distingue 4 compétences linguistiques </a:t>
            </a:r>
            <a:r>
              <a:rPr i="1" lang="cs-CZ" sz="3000">
                <a:latin typeface="Garamond"/>
                <a:ea typeface="Garamond"/>
                <a:cs typeface="Garamond"/>
                <a:sym typeface="Garamond"/>
              </a:rPr>
              <a:t>(řečové dovednosti) </a:t>
            </a: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: 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orale = ÉCOUTER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écrite = LIRE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orale = PARLER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écrite = ÉCRIRE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 sz="3000">
                <a:latin typeface="Garamond"/>
                <a:ea typeface="Garamond"/>
                <a:cs typeface="Garamond"/>
                <a:sym typeface="Garamond"/>
              </a:rPr>
              <a:t>Ne pas confondre avec les c</a:t>
            </a:r>
            <a:r>
              <a:rPr b="1" i="1" lang="cs-CZ" sz="3000">
                <a:latin typeface="Garamond"/>
                <a:ea typeface="Garamond"/>
                <a:cs typeface="Garamond"/>
                <a:sym typeface="Garamond"/>
              </a:rPr>
              <a:t>omposantes linguistiques</a:t>
            </a:r>
            <a:r>
              <a:rPr i="1" lang="cs-CZ">
                <a:latin typeface="Garamond"/>
                <a:ea typeface="Garamond"/>
                <a:cs typeface="Garamond"/>
                <a:sym typeface="Garamond"/>
              </a:rPr>
              <a:t> (jazykové prostředky) = le lexique, la prononciation, la grammaire, l'orthographe</a:t>
            </a:r>
            <a:endParaRPr i="1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4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4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4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4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4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Quatre compétences linguistiques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29" name="Google Shape;129;p4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191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Ces quatre compétences doivent toutes être travaillées dans l’enseignement d’une langue étrangère 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5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5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5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5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Ce cours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42" name="Google Shape;142;p5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191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Dans ce cours, on va regarder comment on peut travailler chaque de ces compétences dans un cours de FLE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7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7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7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7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7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7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7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Exigences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55" name="Google Shape;155;p7"/>
          <p:cNvSpPr txBox="1"/>
          <p:nvPr>
            <p:ph idx="1" type="body"/>
          </p:nvPr>
        </p:nvSpPr>
        <p:spPr>
          <a:xfrm>
            <a:off x="4479500" y="649475"/>
            <a:ext cx="7453200" cy="5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Garamond"/>
              <a:buChar char="•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Présence 80% (1 absence)</a:t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Garamond"/>
              <a:buChar char="•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Devoirs </a:t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Garamond"/>
              <a:buChar char="•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Fiche pédagogique et fiche d'enseignant en français (metodický list)</a:t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8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8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8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8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8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8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8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Les compétences linguistiques dans le Cadre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68" name="Google Shape;168;p8"/>
          <p:cNvSpPr txBox="1"/>
          <p:nvPr>
            <p:ph idx="1" type="body"/>
          </p:nvPr>
        </p:nvSpPr>
        <p:spPr>
          <a:xfrm>
            <a:off x="4492450" y="259625"/>
            <a:ext cx="7323600" cy="628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Garamond"/>
              <a:buChar char="●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Dans le </a:t>
            </a:r>
            <a:r>
              <a:rPr i="1" lang="cs-CZ" sz="2600">
                <a:latin typeface="Garamond"/>
                <a:ea typeface="Garamond"/>
                <a:cs typeface="Garamond"/>
                <a:sym typeface="Garamond"/>
              </a:rPr>
              <a:t>Cadre européen commun de référence pour les langues </a:t>
            </a: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(CECR ou le Cadre), on utilise l’expression “activité langagière” pour parler d’une compétence linguistique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Garamond"/>
              <a:buChar char="●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Le CECR définit les activités langagières plus en détails, et avec d’autres termes. Il distingue quatre groupes d’activités langagières : 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Garamond"/>
              <a:buChar char="○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Activités de réception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  <a:p>
            <a:pPr indent="-3937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600"/>
              <a:buFont typeface="Garamond"/>
              <a:buChar char="○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Activités de production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  <a:p>
            <a:pPr indent="-3937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600"/>
              <a:buFont typeface="Garamond"/>
              <a:buChar char="○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Activités d‘interaction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  <a:p>
            <a:pPr indent="-3937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600"/>
              <a:buFont typeface="Garamond"/>
              <a:buChar char="○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Activités de médiation (décrites par le Volume complémentaire ; </a:t>
            </a:r>
            <a:r>
              <a:rPr i="1" lang="cs-CZ" sz="2600">
                <a:latin typeface="Garamond"/>
                <a:ea typeface="Garamond"/>
                <a:cs typeface="Garamond"/>
                <a:sym typeface="Garamond"/>
              </a:rPr>
              <a:t>médiateur = intermédiaire</a:t>
            </a: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)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9"/>
          <p:cNvSpPr txBox="1"/>
          <p:nvPr>
            <p:ph type="title"/>
          </p:nvPr>
        </p:nvSpPr>
        <p:spPr>
          <a:xfrm>
            <a:off x="656823" y="962166"/>
            <a:ext cx="3103808" cy="4421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aramond"/>
              <a:buNone/>
            </a:pPr>
            <a:r>
              <a:rPr b="1" lang="cs-CZ" sz="4000">
                <a:latin typeface="Garamond"/>
                <a:ea typeface="Garamond"/>
                <a:cs typeface="Garamond"/>
                <a:sym typeface="Garamond"/>
              </a:rPr>
              <a:t>Activités de réception dans le CECR </a:t>
            </a:r>
            <a:endParaRPr/>
          </a:p>
        </p:txBody>
      </p:sp>
      <p:sp>
        <p:nvSpPr>
          <p:cNvPr id="175" name="Google Shape;175;p9"/>
          <p:cNvSpPr txBox="1"/>
          <p:nvPr>
            <p:ph idx="1" type="body"/>
          </p:nvPr>
        </p:nvSpPr>
        <p:spPr>
          <a:xfrm>
            <a:off x="4088929" y="962167"/>
            <a:ext cx="6858113" cy="4743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Réception orale (écoute)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Réception écrite (lecture)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Réception audiovisuelle (compréhension des vidéos)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76" name="Google Shape;176;p9"/>
          <p:cNvSpPr/>
          <p:nvPr/>
        </p:nvSpPr>
        <p:spPr>
          <a:xfrm flipH="1" rot="10800000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1F3864"/>
              </a:gs>
            </a:gsLst>
            <a:lin ang="6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9"/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5294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0"/>
          <p:cNvSpPr txBox="1"/>
          <p:nvPr>
            <p:ph type="title"/>
          </p:nvPr>
        </p:nvSpPr>
        <p:spPr>
          <a:xfrm>
            <a:off x="656823" y="962166"/>
            <a:ext cx="3103808" cy="4421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</a:pPr>
            <a:r>
              <a:rPr b="1" lang="cs-CZ" sz="4100">
                <a:latin typeface="Garamond"/>
                <a:ea typeface="Garamond"/>
                <a:cs typeface="Garamond"/>
                <a:sym typeface="Garamond"/>
              </a:rPr>
              <a:t>Activités de production dans le CECR</a:t>
            </a:r>
            <a:endParaRPr sz="41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84" name="Google Shape;184;p10"/>
          <p:cNvSpPr txBox="1"/>
          <p:nvPr>
            <p:ph idx="1" type="body"/>
          </p:nvPr>
        </p:nvSpPr>
        <p:spPr>
          <a:xfrm>
            <a:off x="4088929" y="962167"/>
            <a:ext cx="6858113" cy="4743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Production orale (parler en monologue)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Production écrite (écrire)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85" name="Google Shape;185;p10"/>
          <p:cNvSpPr/>
          <p:nvPr/>
        </p:nvSpPr>
        <p:spPr>
          <a:xfrm flipH="1" rot="10800000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1F3864"/>
              </a:gs>
            </a:gsLst>
            <a:lin ang="6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0"/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5294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