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1843cd627f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1843cd627f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843cd627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1843cd627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186142b8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186142b8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175f02c4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175f02c4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175f02c49e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175f02c49e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1175f02c49e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1175f02c49e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175f02c49e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175f02c49e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1175f02c49e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1175f02c49e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1843cd627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1843cd627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11843cd627f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11843cd627f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1843cd627f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1843cd627f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solidFill>
                  <a:srgbClr val="B45F06"/>
                </a:solidFill>
              </a:rPr>
              <a:t>Slohový postup vyprávěcí</a:t>
            </a:r>
            <a:endParaRPr>
              <a:solidFill>
                <a:srgbClr val="B45F06"/>
              </a:solidFill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910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Mgr. Bc. Klára Březinová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22"/>
          <p:cNvPicPr preferRelativeResize="0"/>
          <p:nvPr/>
        </p:nvPicPr>
        <p:blipFill rotWithShape="1">
          <a:blip r:embed="rId3">
            <a:alphaModFix/>
          </a:blip>
          <a:srcRect b="0" l="21677" r="43295" t="14828"/>
          <a:stretch/>
        </p:blipFill>
        <p:spPr>
          <a:xfrm>
            <a:off x="3845850" y="76200"/>
            <a:ext cx="3704645" cy="50673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2"/>
          <p:cNvSpPr txBox="1"/>
          <p:nvPr/>
        </p:nvSpPr>
        <p:spPr>
          <a:xfrm>
            <a:off x="169775" y="1109375"/>
            <a:ext cx="35928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Přímá řeč a uvozovací věta</a:t>
            </a:r>
            <a:br>
              <a:rPr b="1" lang="it" sz="2000"/>
            </a:br>
            <a:r>
              <a:rPr b="1" lang="it" sz="2000"/>
              <a:t>5. ročník,</a:t>
            </a:r>
            <a:br>
              <a:rPr b="1" lang="it" sz="2000"/>
            </a:br>
            <a:r>
              <a:rPr b="1" lang="it" sz="2000"/>
              <a:t>Fraus</a:t>
            </a:r>
            <a:endParaRPr b="1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3"/>
          <p:cNvPicPr preferRelativeResize="0"/>
          <p:nvPr/>
        </p:nvPicPr>
        <p:blipFill rotWithShape="1">
          <a:blip r:embed="rId3">
            <a:alphaModFix/>
          </a:blip>
          <a:srcRect b="1571" l="20796" r="13988" t="14816"/>
          <a:stretch/>
        </p:blipFill>
        <p:spPr>
          <a:xfrm>
            <a:off x="2017625" y="127300"/>
            <a:ext cx="6744523" cy="4863799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3"/>
          <p:cNvSpPr txBox="1"/>
          <p:nvPr/>
        </p:nvSpPr>
        <p:spPr>
          <a:xfrm>
            <a:off x="235050" y="994250"/>
            <a:ext cx="14118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5. ročník,</a:t>
            </a:r>
            <a:br>
              <a:rPr b="1" lang="it" sz="2000"/>
            </a:br>
            <a:r>
              <a:rPr b="1" lang="it" sz="2000"/>
              <a:t>Taktik</a:t>
            </a:r>
            <a:endParaRPr b="1" sz="2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Zdroje:</a:t>
            </a:r>
            <a:endParaRPr/>
          </a:p>
        </p:txBody>
      </p:sp>
      <p:sp>
        <p:nvSpPr>
          <p:cNvPr id="120" name="Google Shape;120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it"/>
              <a:t>ČECHOVÁ, Marie. </a:t>
            </a:r>
            <a:r>
              <a:rPr i="1" lang="it"/>
              <a:t>Čeština a její vyučování: Didaktika českého jazyka pro učitele základních a středních škol a pro studenty učitelství</a:t>
            </a:r>
            <a:r>
              <a:rPr lang="it"/>
              <a:t>. Praha: SPN - pedagogické nakladatelství, 1998. ISBN 80-85937-47-6.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"/>
              <a:t>HUBÁČEK, Josef. </a:t>
            </a:r>
            <a:r>
              <a:rPr i="1" lang="it"/>
              <a:t>Didaktika slohu</a:t>
            </a:r>
            <a:r>
              <a:rPr lang="it"/>
              <a:t>. Praha: SPN, 1989.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B45F06"/>
                </a:solidFill>
              </a:rPr>
              <a:t>Charakteristika slohového postupu vyprávěcího</a:t>
            </a:r>
            <a:endParaRPr b="1">
              <a:solidFill>
                <a:srgbClr val="B45F06"/>
              </a:solidFill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990875"/>
            <a:ext cx="8520600" cy="407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dějová linie od zápletky přes vyvrcholení k rozuzlení děje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snaha o napětí, zajímavost, názornost a pestrost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dějovost slohového postupu:</a:t>
            </a:r>
            <a:endParaRPr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it" sz="1800"/>
              <a:t>dějová slovesa</a:t>
            </a:r>
            <a:endParaRPr sz="1800"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it" sz="1800"/>
              <a:t>jednočlenné věty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děj v minulosti, někdy přechází do přítomného času = </a:t>
            </a:r>
            <a:r>
              <a:rPr i="1" lang="it"/>
              <a:t>historický prézens</a:t>
            </a:r>
            <a:endParaRPr i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užívání přímé řeči a nepřímé řeči k oživení příběhu</a:t>
            </a:r>
            <a:endParaRPr/>
          </a:p>
          <a:p>
            <a:pPr indent="0" lvl="0" marL="45720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  <a:p>
            <a:pPr indent="0" lvl="0" marL="0" rt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it">
                <a:solidFill>
                  <a:srgbClr val="6AA84F"/>
                </a:solidFill>
              </a:rPr>
              <a:t> PODÁVÁ PRŮBĚH JEDINEČNÉHO DĚJE. </a:t>
            </a:r>
            <a:endParaRPr b="1" i="1">
              <a:solidFill>
                <a:srgbClr val="6AA84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B45F06"/>
                </a:solidFill>
              </a:rPr>
              <a:t>Uplatnění:</a:t>
            </a:r>
            <a:endParaRPr b="1">
              <a:solidFill>
                <a:srgbClr val="B45F06"/>
              </a:solidFill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Prostěsdělovací funkční styl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Umělecký funkční styl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Publicistický funkční styl (výjimečně)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>
                <a:solidFill>
                  <a:srgbClr val="B45F06"/>
                </a:solidFill>
              </a:rPr>
              <a:t>V</a:t>
            </a:r>
            <a:r>
              <a:rPr b="1" lang="it">
                <a:solidFill>
                  <a:srgbClr val="B45F06"/>
                </a:solidFill>
              </a:rPr>
              <a:t>yprávěcí postup v žákovských pracích:</a:t>
            </a:r>
            <a:endParaRPr b="1">
              <a:solidFill>
                <a:srgbClr val="B45F06"/>
              </a:solidFill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284750"/>
            <a:ext cx="8520600" cy="3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dějové prvky propojeny:</a:t>
            </a:r>
            <a:endParaRPr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it" sz="1800"/>
              <a:t>časovou posloupností (v žákovských pracích často</a:t>
            </a:r>
            <a:endParaRPr sz="1800"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it" sz="1800"/>
              <a:t>příčinnou posloupností (méně často)</a:t>
            </a:r>
            <a:endParaRPr sz="1800"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it" sz="1800"/>
              <a:t>někdy obojím způsobem</a:t>
            </a:r>
            <a:endParaRPr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neformální, osobní účast na ději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nesprávně odhadnutá důležitost daných dějových prvků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nesprávná diferenciace časového odstupu jednotlivých dějových prvků:</a:t>
            </a:r>
            <a:endParaRPr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it" sz="1800"/>
              <a:t>časté užívání: </a:t>
            </a:r>
            <a:r>
              <a:rPr i="1" lang="it" sz="1800"/>
              <a:t>pak, potom</a:t>
            </a:r>
            <a:endParaRPr i="1" sz="1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311700" y="895075"/>
            <a:ext cx="8520600" cy="3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zapomínání na časové a místní zasazení příběhu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příliš obecný způsob vyjadřování: </a:t>
            </a:r>
            <a:r>
              <a:rPr i="1" lang="it"/>
              <a:t>Jednou jsme šli …</a:t>
            </a:r>
            <a:endParaRPr i="1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užívání stereotypních spojení a spojek nejobecnějšího významu:</a:t>
            </a:r>
            <a:endParaRPr/>
          </a:p>
          <a:p>
            <a:pPr indent="-342900" lvl="2" marL="13716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i="1" lang="it" sz="1800"/>
              <a:t>a, když, tak</a:t>
            </a:r>
            <a:endParaRPr i="1" sz="1800"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omezená slovní zásoba vede k opakování výrazů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it"/>
              <a:t>nesprávně rozmístěné pauzy a větný přízvuk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8"/>
          <p:cNvPicPr preferRelativeResize="0"/>
          <p:nvPr/>
        </p:nvPicPr>
        <p:blipFill rotWithShape="1">
          <a:blip r:embed="rId3">
            <a:alphaModFix/>
          </a:blip>
          <a:srcRect b="9352" l="28417" r="15893" t="17697"/>
          <a:stretch/>
        </p:blipFill>
        <p:spPr>
          <a:xfrm>
            <a:off x="2281800" y="214325"/>
            <a:ext cx="6597149" cy="48610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8"/>
          <p:cNvSpPr txBox="1"/>
          <p:nvPr/>
        </p:nvSpPr>
        <p:spPr>
          <a:xfrm>
            <a:off x="268950" y="1119750"/>
            <a:ext cx="17019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2. ročník,</a:t>
            </a:r>
            <a:br>
              <a:rPr b="1" lang="it" sz="2000"/>
            </a:br>
            <a:r>
              <a:rPr b="1" lang="it" sz="2000"/>
              <a:t>Nová škola</a:t>
            </a:r>
            <a:endParaRPr b="1" sz="2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 rotWithShape="1">
          <a:blip r:embed="rId3">
            <a:alphaModFix/>
          </a:blip>
          <a:srcRect b="0" l="17422" r="13550" t="16387"/>
          <a:stretch/>
        </p:blipFill>
        <p:spPr>
          <a:xfrm>
            <a:off x="1880075" y="198225"/>
            <a:ext cx="7034477" cy="479287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9"/>
          <p:cNvSpPr txBox="1"/>
          <p:nvPr/>
        </p:nvSpPr>
        <p:spPr>
          <a:xfrm>
            <a:off x="189650" y="693375"/>
            <a:ext cx="13995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3. ročník,</a:t>
            </a:r>
            <a:br>
              <a:rPr b="1" lang="it" sz="2000"/>
            </a:br>
            <a:r>
              <a:rPr b="1" lang="it" sz="2000"/>
              <a:t>Fraus</a:t>
            </a:r>
            <a:endParaRPr b="1"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0"/>
          <p:cNvPicPr preferRelativeResize="0"/>
          <p:nvPr/>
        </p:nvPicPr>
        <p:blipFill rotWithShape="1">
          <a:blip r:embed="rId3">
            <a:alphaModFix/>
          </a:blip>
          <a:srcRect b="0" l="17420" r="11647" t="16387"/>
          <a:stretch/>
        </p:blipFill>
        <p:spPr>
          <a:xfrm>
            <a:off x="2032475" y="289950"/>
            <a:ext cx="7090301" cy="47011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0"/>
          <p:cNvSpPr txBox="1"/>
          <p:nvPr/>
        </p:nvSpPr>
        <p:spPr>
          <a:xfrm>
            <a:off x="68925" y="915800"/>
            <a:ext cx="19635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Přímá a nepřímá řeč,</a:t>
            </a:r>
            <a:br>
              <a:rPr b="1" lang="it" sz="2000"/>
            </a:br>
            <a:r>
              <a:rPr b="1" lang="it" sz="2000"/>
              <a:t>4. ročník,</a:t>
            </a:r>
            <a:br>
              <a:rPr b="1" lang="it" sz="2000"/>
            </a:br>
            <a:r>
              <a:rPr b="1" lang="it" sz="2000"/>
              <a:t>Tobiáš</a:t>
            </a:r>
            <a:endParaRPr b="1" sz="20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1"/>
          <p:cNvPicPr preferRelativeResize="0"/>
          <p:nvPr/>
        </p:nvPicPr>
        <p:blipFill rotWithShape="1">
          <a:blip r:embed="rId3">
            <a:alphaModFix/>
          </a:blip>
          <a:srcRect b="7537" l="21236" r="19408" t="15863"/>
          <a:stretch/>
        </p:blipFill>
        <p:spPr>
          <a:xfrm>
            <a:off x="2131650" y="100850"/>
            <a:ext cx="6864274" cy="498297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21"/>
          <p:cNvSpPr txBox="1"/>
          <p:nvPr/>
        </p:nvSpPr>
        <p:spPr>
          <a:xfrm>
            <a:off x="335325" y="880225"/>
            <a:ext cx="14121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it" sz="2000"/>
              <a:t>4. ročník,</a:t>
            </a:r>
            <a:br>
              <a:rPr b="1" lang="it" sz="2000"/>
            </a:br>
            <a:r>
              <a:rPr b="1" lang="it" sz="2000"/>
              <a:t>Taktik</a:t>
            </a:r>
            <a:endParaRPr b="1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