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sldIdLst>
    <p:sldId id="267" r:id="rId5"/>
    <p:sldId id="266" r:id="rId6"/>
    <p:sldId id="290" r:id="rId7"/>
    <p:sldId id="293" r:id="rId8"/>
    <p:sldId id="299" r:id="rId9"/>
    <p:sldId id="295" r:id="rId10"/>
    <p:sldId id="298" r:id="rId11"/>
    <p:sldId id="294" r:id="rId12"/>
    <p:sldId id="292" r:id="rId13"/>
    <p:sldId id="296" r:id="rId14"/>
    <p:sldId id="291" r:id="rId15"/>
    <p:sldId id="297" r:id="rId16"/>
    <p:sldId id="300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514285"/>
            <a:ext cx="11361600" cy="1171580"/>
          </a:xfrm>
        </p:spPr>
        <p:txBody>
          <a:bodyPr/>
          <a:lstStyle/>
          <a:p>
            <a:r>
              <a:rPr lang="cs-CZ" dirty="0"/>
              <a:t>Aritmetika 2 – jaro 2023 </a:t>
            </a:r>
            <a:br>
              <a:rPr lang="cs-CZ" dirty="0"/>
            </a:br>
            <a:r>
              <a:rPr lang="cs-CZ" dirty="0"/>
              <a:t>1</a:t>
            </a:r>
            <a:r>
              <a:rPr lang="cs-CZ" sz="3200" dirty="0"/>
              <a:t>. prezentace – definice, věty, důkazy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Helena Durnová, Ph.D.</a:t>
            </a:r>
          </a:p>
          <a:p>
            <a:r>
              <a:rPr lang="cs-CZ" dirty="0"/>
              <a:t>RNDr. Petra Bušková, Ph.D.</a:t>
            </a:r>
          </a:p>
          <a:p>
            <a:r>
              <a:rPr lang="cs-CZ" dirty="0"/>
              <a:t>Mgr. Jan </a:t>
            </a:r>
            <a:r>
              <a:rPr lang="cs-CZ" dirty="0" err="1"/>
              <a:t>Wossala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112812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1213576"/>
          </a:xfrm>
        </p:spPr>
        <p:txBody>
          <a:bodyPr/>
          <a:lstStyle/>
          <a:p>
            <a:r>
              <a:rPr lang="cs-CZ" dirty="0"/>
              <a:t>Formálně: co jsou a k čemu jsou </a:t>
            </a:r>
            <a:br>
              <a:rPr lang="cs-CZ" dirty="0"/>
            </a:br>
            <a:r>
              <a:rPr lang="cs-CZ" dirty="0"/>
              <a:t>matematické věty?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723225"/>
            <a:ext cx="10753200" cy="4756775"/>
          </a:xfrm>
        </p:spPr>
        <p:txBody>
          <a:bodyPr vert="horz" lIns="0" tIns="0" rIns="0" bIns="0" rtlCol="0" anchor="t">
            <a:noAutofit/>
          </a:bodyPr>
          <a:lstStyle/>
          <a:p>
            <a:pPr marL="528955" indent="-457200">
              <a:buFontTx/>
              <a:buChar char="-"/>
            </a:pPr>
            <a:endParaRPr lang="cs-CZ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endParaRPr lang="cs-CZ" i="1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endParaRPr lang="cs-CZ" b="1" dirty="0">
              <a:latin typeface="Arial Narrow" panose="020B0606020202030204" pitchFamily="34" charset="0"/>
              <a:cs typeface="Arial"/>
            </a:endParaRPr>
          </a:p>
          <a:p>
            <a:pPr marL="71755" indent="0">
              <a:buNone/>
            </a:pPr>
            <a:r>
              <a:rPr lang="cs-CZ" b="1" dirty="0">
                <a:latin typeface="Arial Narrow"/>
                <a:cs typeface="Arial"/>
              </a:rPr>
              <a:t>Větou (matematickou větou)</a:t>
            </a:r>
            <a:r>
              <a:rPr lang="cs-CZ" dirty="0">
                <a:latin typeface="Arial Narrow"/>
                <a:cs typeface="Arial"/>
              </a:rPr>
              <a:t> formulujeme "zjevnou pravdu", například to, že jediné sudé prvočíslo je 2, relace rovnosti je symetrická i antisymetrická současně.</a:t>
            </a:r>
          </a:p>
          <a:p>
            <a:pPr marL="71755" indent="0">
              <a:buNone/>
            </a:pPr>
            <a:r>
              <a:rPr lang="cs-CZ" dirty="0">
                <a:latin typeface="Arial Narrow"/>
                <a:cs typeface="Arial"/>
              </a:rPr>
              <a:t>Pokud dva lidé zacházejí se  stejnými pojmy, na jejichž významu se dohodli pomocí matematických definic (konvence), o pravdivosti matematické věty se nemohou hádat, pouze se o ní přesvědčit.</a:t>
            </a:r>
          </a:p>
          <a:p>
            <a:pPr marL="71755" indent="0">
              <a:buNone/>
            </a:pPr>
            <a:r>
              <a:rPr lang="cs-CZ" dirty="0">
                <a:latin typeface="Arial Narrow"/>
                <a:cs typeface="Arial"/>
              </a:rPr>
              <a:t>K přesvědčení nepřesvědčeného slouží </a:t>
            </a:r>
            <a:r>
              <a:rPr lang="cs-CZ" b="1" dirty="0">
                <a:latin typeface="Arial Narrow"/>
                <a:cs typeface="Arial"/>
              </a:rPr>
              <a:t>důkaz</a:t>
            </a:r>
            <a:r>
              <a:rPr lang="cs-CZ" dirty="0">
                <a:latin typeface="Arial Narrow"/>
                <a:cs typeface="Arial"/>
              </a:rPr>
              <a:t>: krok po kroku ukážeme, že to, co vidíme, je jasná pravda :-)</a:t>
            </a:r>
            <a:endParaRPr lang="cs-CZ" dirty="0">
              <a:latin typeface="Arial Narrow" panose="020B0606020202030204" pitchFamily="34" charset="0"/>
              <a:cs typeface="Arial"/>
            </a:endParaRPr>
          </a:p>
        </p:txBody>
      </p:sp>
      <p:pic>
        <p:nvPicPr>
          <p:cNvPr id="6" name="Obrázek 6" descr="Obsah obrázku text&#10;&#10;Popis se vygeneroval automaticky.">
            <a:extLst>
              <a:ext uri="{FF2B5EF4-FFF2-40B4-BE49-F238E27FC236}">
                <a16:creationId xmlns:a16="http://schemas.microsoft.com/office/drawing/2014/main" id="{0AA8CBFE-D1BE-4E21-A1EB-C09ED2BFA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192" y="1720196"/>
            <a:ext cx="11038935" cy="123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391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99" y="378000"/>
            <a:ext cx="11002539" cy="1213576"/>
          </a:xfrm>
        </p:spPr>
        <p:txBody>
          <a:bodyPr/>
          <a:lstStyle/>
          <a:p>
            <a:r>
              <a:rPr lang="cs-CZ" dirty="0"/>
              <a:t>Hra: které matematické věty jsou ekvivalence a které implikace (zejména  z aritmetiky)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5BA541F6-6440-4B9C-86E2-1C9385AC4A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1723225"/>
                <a:ext cx="10753200" cy="4756775"/>
              </a:xfrm>
            </p:spPr>
            <p:txBody>
              <a:bodyPr vert="horz" lIns="0" tIns="0" rIns="0" bIns="0" rtlCol="0" anchor="t">
                <a:noAutofit/>
              </a:bodyPr>
              <a:lstStyle/>
              <a:p>
                <a:pPr marL="528955" indent="-457200">
                  <a:buFontTx/>
                  <a:buChar char="-"/>
                </a:pPr>
                <a:r>
                  <a:rPr lang="cs-CZ" i="1" dirty="0">
                    <a:latin typeface="Arial Narrow"/>
                    <a:cs typeface="Arial"/>
                  </a:rPr>
                  <a:t>Pravidla pro dělitelnost: 2, 3, 4, 5, 6, ….</a:t>
                </a:r>
              </a:p>
              <a:p>
                <a:pPr marL="528955" indent="-457200">
                  <a:buFontTx/>
                  <a:buChar char="-"/>
                </a:pPr>
                <a:r>
                  <a:rPr lang="cs-CZ" i="1" dirty="0">
                    <a:latin typeface="Arial Narrow"/>
                    <a:cs typeface="Arial"/>
                  </a:rPr>
                  <a:t>Číslo dělitelné 9 je vždy dělitelné 3</a:t>
                </a:r>
              </a:p>
              <a:p>
                <a:pPr marL="528955" indent="-457200">
                  <a:buFontTx/>
                  <a:buChar char="-"/>
                </a:pPr>
                <a:r>
                  <a:rPr lang="cs-CZ" i="1" dirty="0">
                    <a:latin typeface="Arial Narrow"/>
                    <a:cs typeface="Arial"/>
                  </a:rPr>
                  <a:t>Dává-li číslo k po dělení 4 zbytek 1, pak dává zbytek 1 po dělení 4 i jeho druhá mocnina</a:t>
                </a:r>
                <a:endParaRPr lang="cs-CZ" i="1" dirty="0">
                  <a:latin typeface="Arial Narrow" panose="020B0606020202030204" pitchFamily="34" charset="0"/>
                  <a:cs typeface="Arial"/>
                </a:endParaRPr>
              </a:p>
              <a:p>
                <a:pPr marL="528955" indent="-457200">
                  <a:buFontTx/>
                  <a:buChar char="-"/>
                </a:pPr>
                <a:r>
                  <a:rPr lang="cs-CZ" i="1" dirty="0">
                    <a:latin typeface="Arial Narrow"/>
                    <a:cs typeface="Arial"/>
                  </a:rPr>
                  <a:t>…</a:t>
                </a:r>
                <a:endParaRPr lang="cs-CZ" i="1" dirty="0">
                  <a:latin typeface="Arial Narrow" panose="020B0606020202030204" pitchFamily="34" charset="0"/>
                  <a:cs typeface="Arial"/>
                </a:endParaRPr>
              </a:p>
              <a:p>
                <a:pPr marL="528955" indent="-457200">
                  <a:buFontTx/>
                  <a:buChar char="-"/>
                </a:pPr>
                <a:r>
                  <a:rPr lang="cs-CZ" i="1" dirty="0">
                    <a:latin typeface="Arial Narrow"/>
                    <a:cs typeface="Arial"/>
                  </a:rPr>
                  <a:t>Implikace s existenčním kvantifikátorem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∃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∈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𝐷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: 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𝑞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(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)⟹ 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𝑝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(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)</m:t>
                    </m:r>
                  </m:oMath>
                </a14:m>
                <a:endParaRPr lang="cs-CZ" sz="2400" i="1" dirty="0">
                  <a:latin typeface="Arial Narrow" panose="020B0606020202030204" pitchFamily="34" charset="0"/>
                  <a:cs typeface="Arial"/>
                </a:endParaRPr>
              </a:p>
              <a:p>
                <a:pPr marL="528955" indent="-457200">
                  <a:buFontTx/>
                  <a:buChar char="-"/>
                </a:pPr>
                <a:r>
                  <a:rPr lang="cs-CZ" i="1" dirty="0">
                    <a:latin typeface="Arial Narrow"/>
                    <a:cs typeface="Arial"/>
                  </a:rPr>
                  <a:t>Implikace se všeobecným kvantifikátorem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∀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∈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𝐷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: 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𝑞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(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)⟹ 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𝑝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(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)</m:t>
                    </m:r>
                  </m:oMath>
                </a14:m>
                <a:endParaRPr lang="cs-CZ" i="1" dirty="0">
                  <a:latin typeface="Arial Narrow" panose="020B0606020202030204" pitchFamily="34" charset="0"/>
                  <a:cs typeface="Arial"/>
                </a:endParaRPr>
              </a:p>
              <a:p>
                <a:pPr marL="528955" indent="-457200">
                  <a:buFontTx/>
                  <a:buChar char="-"/>
                </a:pPr>
                <a:r>
                  <a:rPr lang="cs-CZ" i="1" dirty="0">
                    <a:latin typeface="Arial Narrow"/>
                    <a:cs typeface="Arial"/>
                  </a:rPr>
                  <a:t>Obrácená věta (nemusí být pravdivá)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𝑞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(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)⟹ 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𝑝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(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)</m:t>
                    </m:r>
                  </m:oMath>
                </a14:m>
                <a:endParaRPr lang="cs-CZ" sz="2400" i="1" dirty="0">
                  <a:latin typeface="Arial Narrow" panose="020B0606020202030204" pitchFamily="34" charset="0"/>
                  <a:cs typeface="Arial"/>
                </a:endParaRPr>
              </a:p>
              <a:p>
                <a:pPr marL="528955" indent="-457200">
                  <a:buFontTx/>
                  <a:buChar char="-"/>
                </a:pPr>
                <a:r>
                  <a:rPr lang="cs-CZ" i="1" dirty="0">
                    <a:latin typeface="Arial Narrow"/>
                    <a:cs typeface="Arial"/>
                  </a:rPr>
                  <a:t>Obměněná věta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¬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𝑞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(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)⟹ ¬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𝑝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(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  <a:cs typeface="Arial"/>
                      </a:rPr>
                      <m:t>)</m:t>
                    </m:r>
                  </m:oMath>
                </a14:m>
                <a:endParaRPr lang="cs-CZ" sz="2400" i="1" dirty="0">
                  <a:latin typeface="Arial Narrow" panose="020B0606020202030204" pitchFamily="34" charset="0"/>
                  <a:cs typeface="Arial"/>
                </a:endParaRPr>
              </a:p>
              <a:p>
                <a:pPr marL="528955" indent="-457200">
                  <a:buFontTx/>
                  <a:buChar char="-"/>
                </a:pPr>
                <a:endParaRPr lang="cs-CZ" i="1" dirty="0">
                  <a:latin typeface="Arial Narrow" panose="020B0606020202030204" pitchFamily="34" charset="0"/>
                  <a:cs typeface="Arial"/>
                </a:endParaRPr>
              </a:p>
              <a:p>
                <a:pPr marL="71755" indent="0">
                  <a:buNone/>
                </a:pPr>
                <a:endParaRPr lang="cs-CZ" dirty="0">
                  <a:latin typeface="Arial Narrow" panose="020B0606020202030204" pitchFamily="34" charset="0"/>
                  <a:cs typeface="Arial"/>
                </a:endParaRPr>
              </a:p>
              <a:p>
                <a:pPr marL="528955" indent="-457200">
                  <a:buFontTx/>
                  <a:buChar char="-"/>
                </a:pPr>
                <a:endParaRPr lang="cs-CZ" i="1" dirty="0">
                  <a:latin typeface="Arial Narrow" panose="020B0606020202030204" pitchFamily="34" charset="0"/>
                  <a:cs typeface="Arial"/>
                </a:endParaRPr>
              </a:p>
              <a:p>
                <a:pPr marL="528955" indent="-457200">
                  <a:buFontTx/>
                  <a:buChar char="-"/>
                </a:pPr>
                <a:endParaRPr lang="cs-CZ" i="1" dirty="0">
                  <a:latin typeface="Arial Narrow" panose="020B0606020202030204" pitchFamily="34" charset="0"/>
                  <a:cs typeface="Arial"/>
                </a:endParaRPr>
              </a:p>
            </p:txBody>
          </p:sp>
        </mc:Choice>
        <mc:Fallback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5BA541F6-6440-4B9C-86E2-1C9385AC4A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1723225"/>
                <a:ext cx="10753200" cy="4756775"/>
              </a:xfrm>
              <a:blipFill>
                <a:blip r:embed="rId2"/>
                <a:stretch>
                  <a:fillRect l="-1190" t="-2436" r="-20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174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1213576"/>
          </a:xfrm>
        </p:spPr>
        <p:txBody>
          <a:bodyPr/>
          <a:lstStyle/>
          <a:p>
            <a:r>
              <a:rPr lang="cs-CZ" dirty="0"/>
              <a:t>Formálně: co jsou a k čemu jsou </a:t>
            </a:r>
            <a:br>
              <a:rPr lang="cs-CZ" dirty="0"/>
            </a:br>
            <a:r>
              <a:rPr lang="cs-CZ"/>
              <a:t>matematické důkazy?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723225"/>
            <a:ext cx="10753200" cy="4756775"/>
          </a:xfrm>
        </p:spPr>
        <p:txBody>
          <a:bodyPr vert="horz" lIns="0" tIns="0" rIns="0" bIns="0" rtlCol="0" anchor="t">
            <a:noAutofit/>
          </a:bodyPr>
          <a:lstStyle/>
          <a:p>
            <a:pPr marL="528955" indent="-457200">
              <a:buFontTx/>
              <a:buChar char="-"/>
            </a:pPr>
            <a:r>
              <a:rPr lang="cs-CZ" b="1" dirty="0">
                <a:latin typeface="Arial Narrow"/>
                <a:cs typeface="Arial"/>
              </a:rPr>
              <a:t>Důkaz</a:t>
            </a:r>
            <a:r>
              <a:rPr lang="cs-CZ" dirty="0">
                <a:latin typeface="Arial Narrow"/>
                <a:cs typeface="Arial"/>
              </a:rPr>
              <a:t>: je prostředek k zviditelnění zřejmého. Probíhá krok po kroku a jeho forma závisí na tom, kdo komu důkaz říká</a:t>
            </a:r>
          </a:p>
          <a:p>
            <a:pPr marL="528955" indent="-457200">
              <a:buFontTx/>
              <a:buChar char="-"/>
            </a:pPr>
            <a:r>
              <a:rPr lang="cs-CZ" dirty="0">
                <a:latin typeface="Arial Narrow"/>
                <a:cs typeface="Arial"/>
              </a:rPr>
              <a:t>1. studující učiteli na písemce: jde jen o kontrolu, zda studující správně pochopil obsah definic (Př.: Dokažte, že neexistuje číslo, které je současně prvočíslo i číslo složené).</a:t>
            </a:r>
            <a:endParaRPr lang="cs-CZ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r>
              <a:rPr lang="cs-CZ" dirty="0">
                <a:latin typeface="Arial Narrow"/>
                <a:cs typeface="Arial"/>
              </a:rPr>
              <a:t>2. učitel studujícímu (např. ve skriptech, na přednášce, …): snaha osvětlit problém, rozdělit myšlenkový postup na menší kroky</a:t>
            </a:r>
          </a:p>
          <a:p>
            <a:pPr marL="528955" indent="-457200">
              <a:buFontTx/>
              <a:buChar char="-"/>
            </a:pPr>
            <a:r>
              <a:rPr lang="cs-CZ" dirty="0">
                <a:latin typeface="Arial Narrow"/>
                <a:cs typeface="Arial"/>
              </a:rPr>
              <a:t>3. matematik matematikovi: důkaz "jednou provždy"</a:t>
            </a:r>
          </a:p>
          <a:p>
            <a:pPr marL="528955" indent="-457200">
              <a:buFontTx/>
              <a:buChar char="-"/>
            </a:pPr>
            <a:r>
              <a:rPr lang="cs-CZ" dirty="0">
                <a:latin typeface="Arial Narrow"/>
                <a:cs typeface="Arial"/>
              </a:rPr>
              <a:t>Formálně: přímý, nepřímý, sporem, matematickou indukcí</a:t>
            </a:r>
            <a:endParaRPr lang="cs-CZ" dirty="0">
              <a:latin typeface="Arial Narrow" panose="020B0606020202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1214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1213576"/>
          </a:xfrm>
        </p:spPr>
        <p:txBody>
          <a:bodyPr/>
          <a:lstStyle/>
          <a:p>
            <a:r>
              <a:rPr lang="cs-CZ" dirty="0"/>
              <a:t>Důkazy matematických vět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5BA541F6-6440-4B9C-86E2-1C9385AC4A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1255865"/>
                <a:ext cx="10753200" cy="4756775"/>
              </a:xfrm>
            </p:spPr>
            <p:txBody>
              <a:bodyPr vert="horz" lIns="0" tIns="0" rIns="0" bIns="0" rtlCol="0" anchor="t">
                <a:noAutofit/>
              </a:bodyPr>
              <a:lstStyle/>
              <a:p>
                <a:pPr marL="528955" indent="-457200">
                  <a:buFontTx/>
                  <a:buChar char="-"/>
                </a:pPr>
                <a:r>
                  <a:rPr lang="cs-CZ" b="1" dirty="0">
                    <a:latin typeface="Arial Narrow"/>
                    <a:cs typeface="Arial"/>
                  </a:rPr>
                  <a:t>Důkaz přímý: </a:t>
                </a:r>
                <a:r>
                  <a:rPr lang="cs-CZ" dirty="0">
                    <a:latin typeface="Arial Narrow"/>
                    <a:cs typeface="Arial"/>
                  </a:rPr>
                  <a:t>z předpokladu přímo (s určitým mezikrokem) dojdeme k důsledku</a:t>
                </a:r>
              </a:p>
              <a:p>
                <a:pPr marL="528955" indent="-457200">
                  <a:buFontTx/>
                  <a:buChar char="-"/>
                </a:pPr>
                <a:r>
                  <a:rPr lang="cs-CZ" dirty="0">
                    <a:latin typeface="Arial Narrow"/>
                    <a:cs typeface="Arial"/>
                  </a:rPr>
                  <a:t>Dokažte, že součin dvou lichých čísel je lichý.</a:t>
                </a:r>
              </a:p>
              <a:p>
                <a:pPr marL="528955" indent="-457200">
                  <a:buFontTx/>
                  <a:buChar char="-"/>
                </a:pPr>
                <a:r>
                  <a:rPr lang="cs-CZ" b="1" dirty="0">
                    <a:latin typeface="Arial Narrow"/>
                    <a:cs typeface="Arial"/>
                  </a:rPr>
                  <a:t>Důkaz nepřímý: </a:t>
                </a:r>
                <a:r>
                  <a:rPr lang="cs-CZ" dirty="0">
                    <a:latin typeface="Arial Narrow"/>
                    <a:cs typeface="Arial"/>
                  </a:rPr>
                  <a:t>důkaz věty obměněné</a:t>
                </a:r>
              </a:p>
              <a:p>
                <a:pPr marL="528955" indent="-457200">
                  <a:buFontTx/>
                  <a:buChar char="-"/>
                </a:pPr>
                <a:r>
                  <a:rPr lang="cs-CZ" dirty="0">
                    <a:latin typeface="Arial Narrow"/>
                    <a:cs typeface="Arial"/>
                  </a:rPr>
                  <a:t>Dokažte, že je-li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  <m:t>𝑛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>
                    <a:latin typeface="Arial Narrow"/>
                    <a:cs typeface="Arial"/>
                  </a:rPr>
                  <a:t> liché číslo, je také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𝑛</m:t>
                    </m:r>
                  </m:oMath>
                </a14:m>
                <a:r>
                  <a:rPr lang="cs-CZ" dirty="0">
                    <a:latin typeface="Arial Narrow"/>
                    <a:cs typeface="Arial"/>
                  </a:rPr>
                  <a:t> liché číslo.</a:t>
                </a:r>
              </a:p>
              <a:p>
                <a:pPr marL="528955" indent="-457200">
                  <a:buFontTx/>
                  <a:buChar char="-"/>
                </a:pPr>
                <a:r>
                  <a:rPr lang="cs-CZ" b="1" dirty="0">
                    <a:latin typeface="Arial Narrow"/>
                    <a:cs typeface="Arial"/>
                  </a:rPr>
                  <a:t>Důkaz sporem: </a:t>
                </a:r>
                <a:r>
                  <a:rPr lang="cs-CZ" dirty="0">
                    <a:latin typeface="Arial Narrow"/>
                    <a:cs typeface="Arial"/>
                  </a:rPr>
                  <a:t>uvažujeme opačný závěr (důsledek) a dojdeme ke sporu s předpokladem (vychází z negace implikace pomocí konjunkce)</a:t>
                </a:r>
              </a:p>
              <a:p>
                <a:pPr marL="528955" indent="-457200">
                  <a:buFontTx/>
                  <a:buChar char="-"/>
                </a:pPr>
                <a:r>
                  <a:rPr lang="cs-CZ" dirty="0">
                    <a:latin typeface="Arial Narrow"/>
                    <a:cs typeface="Arial"/>
                  </a:rPr>
                  <a:t>Dokažte, že je číslo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radPr>
                      <m:deg/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e>
                    </m:rad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 </m:t>
                    </m:r>
                  </m:oMath>
                </a14:m>
                <a:r>
                  <a:rPr lang="cs-CZ" dirty="0">
                    <a:latin typeface="Arial Narrow"/>
                    <a:cs typeface="Arial"/>
                  </a:rPr>
                  <a:t>iracionální.</a:t>
                </a:r>
              </a:p>
              <a:p>
                <a:pPr marL="528955" indent="-457200">
                  <a:buFontTx/>
                  <a:buChar char="-"/>
                </a:pPr>
                <a:r>
                  <a:rPr lang="cs-CZ" b="1" dirty="0">
                    <a:latin typeface="Arial Narrow"/>
                    <a:cs typeface="Arial"/>
                  </a:rPr>
                  <a:t>Důkaz matematickou indukcí: </a:t>
                </a:r>
                <a:r>
                  <a:rPr lang="cs-CZ" dirty="0">
                    <a:latin typeface="Arial Narrow"/>
                    <a:cs typeface="Arial"/>
                  </a:rPr>
                  <a:t>dokážeme pro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𝑛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=1</m:t>
                    </m:r>
                  </m:oMath>
                </a14:m>
                <a:r>
                  <a:rPr lang="cs-CZ" dirty="0">
                    <a:latin typeface="Arial Narrow"/>
                    <a:cs typeface="Arial"/>
                  </a:rPr>
                  <a:t>, poté předpokládáme platnost pro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𝑛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𝑘</m:t>
                    </m:r>
                  </m:oMath>
                </a14:m>
                <a:r>
                  <a:rPr lang="cs-CZ" dirty="0">
                    <a:latin typeface="Arial Narrow"/>
                    <a:cs typeface="Arial"/>
                  </a:rPr>
                  <a:t> a dokážeme pro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𝑛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𝑘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+1</m:t>
                    </m:r>
                  </m:oMath>
                </a14:m>
                <a:endParaRPr lang="cs-CZ" b="0" dirty="0">
                  <a:latin typeface="Arial Narrow"/>
                  <a:cs typeface="Arial"/>
                </a:endParaRPr>
              </a:p>
              <a:p>
                <a:pPr marL="528955" indent="-457200">
                  <a:buFontTx/>
                  <a:buChar char="-"/>
                </a:pPr>
                <a:r>
                  <a:rPr lang="cs-CZ" dirty="0">
                    <a:latin typeface="Arial Narrow" panose="020B0606020202030204" pitchFamily="34" charset="0"/>
                    <a:cs typeface="Arial"/>
                  </a:rPr>
                  <a:t>Dokažte, že pro každé přirozené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𝑛</m:t>
                    </m:r>
                  </m:oMath>
                </a14:m>
                <a:r>
                  <a:rPr lang="cs-CZ" dirty="0">
                    <a:latin typeface="Arial Narrow" panose="020B0606020202030204" pitchFamily="34" charset="0"/>
                    <a:cs typeface="Arial"/>
                  </a:rPr>
                  <a:t> platí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1+2+…+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𝑛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  <m:t>𝑛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  <m:t>(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  <m:t>𝑛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  <m:t>+1)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  <a:cs typeface="Arial"/>
                          </a:rPr>
                          <m:t>2</m:t>
                        </m:r>
                      </m:den>
                    </m:f>
                  </m:oMath>
                </a14:m>
                <a:endParaRPr lang="cs-CZ" dirty="0">
                  <a:latin typeface="Arial Narrow" panose="020B0606020202030204" pitchFamily="34" charset="0"/>
                  <a:cs typeface="Arial"/>
                </a:endParaRPr>
              </a:p>
            </p:txBody>
          </p:sp>
        </mc:Choice>
        <mc:Fallback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5BA541F6-6440-4B9C-86E2-1C9385AC4A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1255865"/>
                <a:ext cx="10753200" cy="4756775"/>
              </a:xfrm>
              <a:blipFill>
                <a:blip r:embed="rId2"/>
                <a:stretch>
                  <a:fillRect l="-1190" t="-2436" b="-910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597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1213576"/>
          </a:xfrm>
        </p:spPr>
        <p:txBody>
          <a:bodyPr/>
          <a:lstStyle/>
          <a:p>
            <a:r>
              <a:rPr lang="cs-CZ" dirty="0"/>
              <a:t>Intuitivně: co jsou a k čemu jsou </a:t>
            </a:r>
            <a:br>
              <a:rPr lang="cs-CZ" dirty="0"/>
            </a:br>
            <a:r>
              <a:rPr lang="cs-CZ" dirty="0"/>
              <a:t>matematické definice a věty?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723225"/>
            <a:ext cx="10753200" cy="4756775"/>
          </a:xfrm>
        </p:spPr>
        <p:txBody>
          <a:bodyPr vert="horz" lIns="0" tIns="0" rIns="0" bIns="0" rtlCol="0" anchor="t">
            <a:noAutofit/>
          </a:bodyPr>
          <a:lstStyle/>
          <a:p>
            <a:pPr marL="528955" indent="-457200">
              <a:buFontTx/>
              <a:buChar char="-"/>
            </a:pPr>
            <a:r>
              <a:rPr lang="cs-CZ" dirty="0">
                <a:latin typeface="Arial Narrow" panose="020B0606020202030204" pitchFamily="34" charset="0"/>
                <a:cs typeface="Arial"/>
              </a:rPr>
              <a:t>Stručně řečeno, </a:t>
            </a:r>
            <a:r>
              <a:rPr lang="cs-CZ" b="1" dirty="0">
                <a:latin typeface="Arial Narrow" panose="020B0606020202030204" pitchFamily="34" charset="0"/>
                <a:cs typeface="Arial"/>
              </a:rPr>
              <a:t>definice </a:t>
            </a:r>
            <a:r>
              <a:rPr lang="cs-CZ" dirty="0">
                <a:latin typeface="Arial Narrow" panose="020B0606020202030204" pitchFamily="34" charset="0"/>
                <a:cs typeface="Arial"/>
              </a:rPr>
              <a:t>jsou k tomu, abychom nemuseli vždy znovu složitě vysvětlovat, co máme na mysli, když řekneme … třeba prvočíslo. 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Definice se dají přirovnat k učení se slovíček v cizím jazyce: nemá smysl se dohadovat, zda se ostrov anglicky řekne </a:t>
            </a:r>
            <a:r>
              <a:rPr lang="cs-CZ" i="1" dirty="0" err="1">
                <a:latin typeface="Arial Narrow" panose="020B0606020202030204" pitchFamily="34" charset="0"/>
                <a:cs typeface="Arial"/>
              </a:rPr>
              <a:t>isle</a:t>
            </a:r>
            <a:r>
              <a:rPr lang="cs-CZ" i="1" dirty="0">
                <a:latin typeface="Arial Narrow" panose="020B0606020202030204" pitchFamily="34" charset="0"/>
                <a:cs typeface="Arial"/>
              </a:rPr>
              <a:t> nebo ne, musíme se to naučit.</a:t>
            </a:r>
          </a:p>
          <a:p>
            <a:pPr marL="528955" indent="-457200">
              <a:buFontTx/>
              <a:buChar char="-"/>
            </a:pPr>
            <a:endParaRPr lang="cs-CZ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r>
              <a:rPr lang="cs-CZ" dirty="0">
                <a:latin typeface="Arial Narrow" panose="020B0606020202030204" pitchFamily="34" charset="0"/>
                <a:cs typeface="Arial"/>
              </a:rPr>
              <a:t>Naopak </a:t>
            </a:r>
            <a:r>
              <a:rPr lang="cs-CZ" b="1" dirty="0">
                <a:latin typeface="Arial Narrow" panose="020B0606020202030204" pitchFamily="34" charset="0"/>
                <a:cs typeface="Arial"/>
              </a:rPr>
              <a:t>věty</a:t>
            </a:r>
            <a:r>
              <a:rPr lang="cs-CZ" dirty="0">
                <a:latin typeface="Arial Narrow" panose="020B0606020202030204" pitchFamily="34" charset="0"/>
                <a:cs typeface="Arial"/>
              </a:rPr>
              <a:t> vyjadřují vztahy mezi definovanými objekty. Jsou to</a:t>
            </a:r>
            <a:r>
              <a:rPr lang="cs-CZ" b="1" dirty="0">
                <a:latin typeface="Arial Narrow" panose="020B0606020202030204" pitchFamily="34" charset="0"/>
                <a:cs typeface="Arial"/>
              </a:rPr>
              <a:t> tvrzení</a:t>
            </a:r>
            <a:r>
              <a:rPr lang="cs-CZ" dirty="0">
                <a:latin typeface="Arial Narrow" panose="020B0606020202030204" pitchFamily="34" charset="0"/>
                <a:cs typeface="Arial"/>
              </a:rPr>
              <a:t>, přesněji pravdivá tvrzení, o matematických objektech.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Hrajeme-li podle stejných pravidel, v matematice se nehádáme, spíše ten, kdo dříve pochopí, vysvětluje druhému, co objevil, co</a:t>
            </a:r>
            <a:r>
              <a:rPr lang="cs-CZ" dirty="0">
                <a:latin typeface="Arial Narrow" panose="020B0606020202030204" pitchFamily="34" charset="0"/>
                <a:cs typeface="Arial"/>
              </a:rPr>
              <a:t> </a:t>
            </a:r>
            <a:r>
              <a:rPr lang="cs-CZ" u="sng" dirty="0">
                <a:latin typeface="Arial Narrow" panose="020B0606020202030204" pitchFamily="34" charset="0"/>
                <a:cs typeface="Arial"/>
              </a:rPr>
              <a:t>vidí</a:t>
            </a:r>
            <a:r>
              <a:rPr lang="cs-CZ" dirty="0">
                <a:latin typeface="Arial Narrow" panose="020B0606020202030204" pitchFamily="34" charset="0"/>
                <a:cs typeface="Arial"/>
              </a:rPr>
              <a:t>,</a:t>
            </a:r>
            <a:r>
              <a:rPr lang="cs-CZ" i="1" dirty="0">
                <a:latin typeface="Arial Narrow" panose="020B0606020202030204" pitchFamily="34" charset="0"/>
                <a:cs typeface="Arial"/>
              </a:rPr>
              <a:t> a ten druhý ještě ne.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Např. rovnost vrcholových úhlů; jednoznačnost rozkladu na prvočísla, …</a:t>
            </a:r>
            <a:endParaRPr lang="cs-CZ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endParaRPr lang="cs-CZ" dirty="0">
              <a:latin typeface="Arial Narrow" panose="020B0606020202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6467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1213576"/>
          </a:xfrm>
        </p:spPr>
        <p:txBody>
          <a:bodyPr/>
          <a:lstStyle/>
          <a:p>
            <a:r>
              <a:rPr lang="cs-CZ" dirty="0"/>
              <a:t>Formálně: co jsou a k čemu jsou </a:t>
            </a:r>
            <a:br>
              <a:rPr lang="cs-CZ" dirty="0"/>
            </a:br>
            <a:r>
              <a:rPr lang="cs-CZ" dirty="0"/>
              <a:t>matematické definice?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723225"/>
            <a:ext cx="10753200" cy="4756775"/>
          </a:xfrm>
        </p:spPr>
        <p:txBody>
          <a:bodyPr vert="horz" lIns="0" tIns="0" rIns="0" bIns="0" rtlCol="0" anchor="t">
            <a:noAutofit/>
          </a:bodyPr>
          <a:lstStyle/>
          <a:p>
            <a:pPr marL="528955" indent="-457200">
              <a:buFontTx/>
              <a:buChar char="-"/>
            </a:pPr>
            <a:endParaRPr lang="cs-CZ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endParaRPr lang="cs-CZ" i="1" dirty="0">
              <a:latin typeface="Arial Narrow" panose="020B0606020202030204" pitchFamily="34" charset="0"/>
              <a:cs typeface="Arial"/>
            </a:endParaRPr>
          </a:p>
          <a:p>
            <a:pPr marL="528955" indent="-457200">
              <a:buFontTx/>
              <a:buChar char="-"/>
            </a:pPr>
            <a:endParaRPr lang="cs-CZ" b="1" dirty="0">
              <a:latin typeface="Arial Narrow" panose="020B0606020202030204" pitchFamily="34" charset="0"/>
              <a:cs typeface="Arial"/>
            </a:endParaRPr>
          </a:p>
          <a:p>
            <a:pPr marL="71755" indent="0">
              <a:buFontTx/>
              <a:buNone/>
            </a:pPr>
            <a:endParaRPr lang="cs-CZ" b="1" dirty="0">
              <a:latin typeface="Arial Narrow"/>
              <a:cs typeface="Arial"/>
            </a:endParaRPr>
          </a:p>
          <a:p>
            <a:pPr marL="71755" indent="0">
              <a:buNone/>
            </a:pPr>
            <a:r>
              <a:rPr lang="cs-CZ" b="1" dirty="0">
                <a:latin typeface="Arial Narrow"/>
                <a:cs typeface="Arial"/>
              </a:rPr>
              <a:t>Definice</a:t>
            </a:r>
            <a:r>
              <a:rPr lang="cs-CZ" dirty="0">
                <a:latin typeface="Arial Narrow"/>
                <a:cs typeface="Arial"/>
              </a:rPr>
              <a:t> nám pomůže ujasnit si, že hovoříme skutečně o tomtéž.</a:t>
            </a:r>
            <a:endParaRPr lang="cs-CZ" dirty="0">
              <a:latin typeface="Arial Narrow" panose="020B0606020202030204" pitchFamily="34" charset="0"/>
              <a:cs typeface="Arial"/>
            </a:endParaRPr>
          </a:p>
          <a:p>
            <a:pPr marL="71755" indent="0">
              <a:buNone/>
            </a:pPr>
            <a:r>
              <a:rPr lang="cs-CZ" dirty="0">
                <a:latin typeface="Arial Narrow"/>
                <a:cs typeface="Arial"/>
              </a:rPr>
              <a:t>Na rozdíl od definic používaných v humanitních vědách (např. definice pojmu nadané dítě, začínající učitel, …), kde zpravidla uvedeme různé definice a pak se postavíme na něčí stranu nebo na základě uvedeného řekneme, co to znamená pro nás, v matematice slouží definice k domluvě; o definici se v matematickém textu nediskutuje, nýbrž se přijímá</a:t>
            </a:r>
            <a:endParaRPr lang="cs-CZ" dirty="0">
              <a:latin typeface="Arial Narrow" panose="020B0606020202030204" pitchFamily="34" charset="0"/>
              <a:cs typeface="Arial"/>
            </a:endParaRPr>
          </a:p>
        </p:txBody>
      </p:sp>
      <p:pic>
        <p:nvPicPr>
          <p:cNvPr id="2" name="Obrázek 5" descr="Obsah obrázku text&#10;&#10;Popis se vygeneroval automaticky.">
            <a:extLst>
              <a:ext uri="{FF2B5EF4-FFF2-40B4-BE49-F238E27FC236}">
                <a16:creationId xmlns:a16="http://schemas.microsoft.com/office/drawing/2014/main" id="{2F225044-E63E-49F1-B662-58E4BB014A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00" y="1954519"/>
            <a:ext cx="10967049" cy="1474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341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4FBEFA-2885-41E7-B084-2572367B99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C85A80-6D9E-48E6-A817-01FBE5AE1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Jaké chyby děláme v definicích?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4B2DD45-01ED-4953-9F31-3D959DD7F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12878"/>
            <a:ext cx="11650898" cy="4119122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dirty="0">
                <a:cs typeface="Arial"/>
              </a:rPr>
              <a:t>Příliš </a:t>
            </a:r>
            <a:r>
              <a:rPr lang="cs-CZ" b="1" dirty="0">
                <a:cs typeface="Arial"/>
              </a:rPr>
              <a:t>široká</a:t>
            </a:r>
            <a:r>
              <a:rPr lang="cs-CZ" dirty="0">
                <a:cs typeface="Arial"/>
              </a:rPr>
              <a:t> definice – zahrnuje i objekty, které nechceme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dirty="0">
                <a:cs typeface="Arial"/>
              </a:rPr>
              <a:t>Např. Čtverec je rovinný objekt, který má čtyři strany.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(zkuste vymyslet další příliš široké definice čtverce)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dirty="0">
                <a:cs typeface="Arial"/>
              </a:rPr>
              <a:t>Příliš </a:t>
            </a:r>
            <a:r>
              <a:rPr lang="cs-CZ" b="1" dirty="0">
                <a:cs typeface="Arial"/>
              </a:rPr>
              <a:t>úzká</a:t>
            </a:r>
            <a:r>
              <a:rPr lang="cs-CZ" dirty="0">
                <a:cs typeface="Arial"/>
              </a:rPr>
              <a:t> definice – nezahrnuje všechny objekty, které chceme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dirty="0">
                <a:cs typeface="Arial"/>
              </a:rPr>
              <a:t>Např. Kružnice je množina bodů, které mají od středu vzdálenost 5 cm.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921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4FBEFA-2885-41E7-B084-2572367B99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C85A80-6D9E-48E6-A817-01FBE5AE1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Jaké další chyby děláme v definicích?</a:t>
            </a:r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4B2DD45-01ED-4953-9F31-3D959DD7F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12878"/>
            <a:ext cx="11650898" cy="4119122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b="1" dirty="0">
                <a:cs typeface="Arial"/>
              </a:rPr>
              <a:t>Nadbytečná</a:t>
            </a:r>
            <a:r>
              <a:rPr lang="cs-CZ" dirty="0">
                <a:cs typeface="Arial"/>
              </a:rPr>
              <a:t> definice – obsahuje více slov téhož významu (pleonasmus)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dirty="0">
                <a:cs typeface="Arial"/>
              </a:rPr>
              <a:t>Např. Čtverec je </a:t>
            </a:r>
            <a:r>
              <a:rPr lang="cs-CZ" u="sng" dirty="0">
                <a:cs typeface="Arial"/>
              </a:rPr>
              <a:t>čtyřúhelník,</a:t>
            </a:r>
            <a:r>
              <a:rPr lang="cs-CZ" dirty="0">
                <a:cs typeface="Arial"/>
              </a:rPr>
              <a:t> který má </a:t>
            </a:r>
            <a:r>
              <a:rPr lang="cs-CZ" u="sng" dirty="0">
                <a:cs typeface="Arial"/>
              </a:rPr>
              <a:t>čtyři strany</a:t>
            </a:r>
            <a:r>
              <a:rPr lang="cs-CZ" dirty="0">
                <a:cs typeface="Arial"/>
              </a:rPr>
              <a:t> a tyto strany jsou stejně dlouhé.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dirty="0">
                <a:cs typeface="Arial"/>
              </a:rPr>
              <a:t>Definice </a:t>
            </a:r>
            <a:r>
              <a:rPr lang="cs-CZ" b="1" dirty="0">
                <a:cs typeface="Arial"/>
              </a:rPr>
              <a:t>kruhem</a:t>
            </a:r>
            <a:r>
              <a:rPr lang="cs-CZ" dirty="0">
                <a:cs typeface="Arial"/>
              </a:rPr>
              <a:t> – odkazuje na pojem, který má být vysvětlen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71755" indent="0">
              <a:buNone/>
            </a:pPr>
            <a:r>
              <a:rPr lang="cs-CZ" dirty="0">
                <a:cs typeface="Arial"/>
              </a:rPr>
              <a:t>Např. Prvočíslo je přirozené číslo, které není složené.</a:t>
            </a:r>
          </a:p>
          <a:p>
            <a:pPr marL="71755" indent="0">
              <a:buNone/>
            </a:pPr>
            <a:r>
              <a:rPr lang="cs-CZ" dirty="0">
                <a:cs typeface="Arial"/>
              </a:rPr>
              <a:t>(nelze: číslo složené jsme definovali jako "ne-prvočíslo")</a:t>
            </a:r>
          </a:p>
        </p:txBody>
      </p:sp>
    </p:spTree>
    <p:extLst>
      <p:ext uri="{BB962C8B-B14F-4D97-AF65-F5344CB8AC3E}">
        <p14:creationId xmlns:p14="http://schemas.microsoft.com/office/powerpoint/2010/main" val="71048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BC1979-7A0A-4B0B-AB28-12E5229A95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2D6A9C-B950-40CC-9064-709758808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Arial"/>
              </a:rPr>
              <a:t>Obsah a rozsah pojmu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516FF99-D249-4E92-BD90-04ECDE876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b="1" dirty="0">
                <a:cs typeface="Arial"/>
              </a:rPr>
              <a:t>Obsah pojmu:</a:t>
            </a:r>
            <a:endParaRPr lang="cs-CZ"/>
          </a:p>
          <a:p>
            <a:pPr marL="251460" indent="-179705"/>
            <a:r>
              <a:rPr lang="cs-CZ" dirty="0">
                <a:cs typeface="Arial"/>
              </a:rPr>
              <a:t>Soubor všech vlastností, které jsou pro daný pojem charakteristické</a:t>
            </a:r>
          </a:p>
          <a:p>
            <a:pPr marL="71755" indent="0">
              <a:buNone/>
            </a:pPr>
            <a:r>
              <a:rPr lang="cs-CZ" i="1" dirty="0">
                <a:cs typeface="Arial"/>
              </a:rPr>
              <a:t>Př: vlastnosti prvočísla, soudělných čísel, ...</a:t>
            </a:r>
            <a:endParaRPr lang="cs-CZ" dirty="0">
              <a:cs typeface="Arial"/>
            </a:endParaRPr>
          </a:p>
          <a:p>
            <a:pPr marL="251460" indent="-179705"/>
            <a:r>
              <a:rPr lang="cs-CZ" b="1" dirty="0">
                <a:cs typeface="Arial"/>
              </a:rPr>
              <a:t>Rozsah pojmu:</a:t>
            </a:r>
          </a:p>
          <a:p>
            <a:pPr marL="251460" indent="-179705"/>
            <a:r>
              <a:rPr lang="cs-CZ" dirty="0">
                <a:cs typeface="Arial"/>
              </a:rPr>
              <a:t>Soubor všech prvků, které mají charakteristické vlastnosti uvedené v definici daného pojmu</a:t>
            </a:r>
          </a:p>
          <a:p>
            <a:pPr marL="71755" indent="0">
              <a:buNone/>
            </a:pPr>
            <a:r>
              <a:rPr lang="cs-CZ" i="1" dirty="0">
                <a:cs typeface="Arial"/>
              </a:rPr>
              <a:t>Př: prvočísla jsou 2, 3, 5, 7, atd., ale ne 1, ne –3, ne –7, ….</a:t>
            </a:r>
          </a:p>
          <a:p>
            <a:pPr marL="71755" indent="0">
              <a:buNone/>
            </a:pPr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7438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BC1979-7A0A-4B0B-AB28-12E5229A95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2D6A9C-B950-40CC-9064-709758808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Arial"/>
              </a:rPr>
              <a:t>Definice implicitní a explicitní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516FF99-D249-4E92-BD90-04ECDE876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17979"/>
            <a:ext cx="10753200" cy="3040294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>
                <a:cs typeface="Arial"/>
              </a:rPr>
              <a:t>Pojmy definujeme přímo (explicitně), jiné nepřímo (implicitně)</a:t>
            </a: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r>
              <a:rPr lang="cs-CZ" u="sng" dirty="0">
                <a:cs typeface="Arial"/>
              </a:rPr>
              <a:t>Příklady implicitních definic:</a:t>
            </a:r>
          </a:p>
          <a:p>
            <a:pPr marL="251460" indent="-179705"/>
            <a:r>
              <a:rPr lang="cs-CZ" dirty="0">
                <a:cs typeface="Arial"/>
              </a:rPr>
              <a:t>Např. Každé číslo lze v desítkové soustavě zapsat pomocí číslic 0-9 a mocnin čísla 10; v tomto vyjádření nazýváme počet číslic  </a:t>
            </a:r>
            <a:r>
              <a:rPr lang="cs-CZ" i="1" dirty="0">
                <a:cs typeface="Arial"/>
              </a:rPr>
              <a:t>řád soustavy </a:t>
            </a:r>
            <a:r>
              <a:rPr lang="cs-CZ" dirty="0">
                <a:cs typeface="Arial"/>
              </a:rPr>
              <a:t>(zde desítková; známe i binární, čtyřkovou, ….), číslici u i-té mocniny deseti nazýváme číslicí i-</a:t>
            </a:r>
            <a:r>
              <a:rPr lang="cs-CZ" dirty="0" err="1">
                <a:cs typeface="Arial"/>
              </a:rPr>
              <a:t>tého</a:t>
            </a:r>
            <a:r>
              <a:rPr lang="cs-CZ" dirty="0">
                <a:cs typeface="Arial"/>
              </a:rPr>
              <a:t> řádu atp.</a:t>
            </a:r>
          </a:p>
          <a:p>
            <a:pPr marL="251460" indent="-179705"/>
            <a:r>
              <a:rPr lang="cs-CZ" dirty="0">
                <a:cs typeface="Arial"/>
              </a:rPr>
              <a:t>Jsou to ty definice, které "nejsou na první pohled poznat".</a:t>
            </a:r>
          </a:p>
        </p:txBody>
      </p:sp>
    </p:spTree>
    <p:extLst>
      <p:ext uri="{BB962C8B-B14F-4D97-AF65-F5344CB8AC3E}">
        <p14:creationId xmlns:p14="http://schemas.microsoft.com/office/powerpoint/2010/main" val="2064338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AA2CAF-9478-4571-81D6-0D52CF5B0F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6CC82A5-2525-4806-93B3-9D5A166DFC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cs-CZ">
                <a:ea typeface="+mn-lt"/>
                <a:cs typeface="+mn-lt"/>
              </a:rPr>
              <a:t>(z předmluvy ke </a:t>
            </a:r>
            <a:r>
              <a:rPr lang="cs-CZ" i="1">
                <a:ea typeface="+mn-lt"/>
                <a:cs typeface="+mn-lt"/>
              </a:rPr>
              <a:t>Slovníku školské matematiky</a:t>
            </a:r>
            <a:r>
              <a:rPr lang="cs-CZ">
                <a:ea typeface="+mn-lt"/>
                <a:cs typeface="+mn-lt"/>
              </a:rPr>
              <a:t>)</a:t>
            </a:r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C6A19CB-379A-4B2F-A294-534236791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737" y="720000"/>
            <a:ext cx="11069501" cy="451576"/>
          </a:xfrm>
        </p:spPr>
        <p:txBody>
          <a:bodyPr/>
          <a:lstStyle/>
          <a:p>
            <a:r>
              <a:rPr lang="cs-CZ">
                <a:cs typeface="Arial"/>
              </a:rPr>
              <a:t>Oficiální matematická terminologie a značení</a:t>
            </a:r>
            <a:endParaRPr lang="cs-CZ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C691B77-05E3-4488-8AFD-AF59FB345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246" y="1715038"/>
            <a:ext cx="10781954" cy="4542237"/>
          </a:xfrm>
        </p:spPr>
        <p:txBody>
          <a:bodyPr vert="horz" lIns="0" tIns="0" rIns="0" bIns="0" rtlCol="0" anchor="t">
            <a:noAutofit/>
          </a:bodyPr>
          <a:lstStyle/>
          <a:p>
            <a:pPr marL="71755" indent="0">
              <a:buNone/>
            </a:pPr>
            <a:r>
              <a:rPr lang="cs-CZ" sz="2400" dirty="0">
                <a:ea typeface="+mn-lt"/>
                <a:cs typeface="+mn-lt"/>
              </a:rPr>
              <a:t>"Matematik často střídá označení podle toho, o kterém problémovém okruhu pojednává a z jakého hlediska. Nelze proto např. vyhovět přání některých školských pracovníků, aby se závazně stanovilo, jakými písmeny se mají označovat množiny a jakými jejich prvky. Jde-li třeba v geometrii o množinu bodů, označí se prvky velkými písmeny, pracujeme-li s množinou úhlů, použijí se pro prvky písmena řecké abecedy apod. </a:t>
            </a:r>
            <a:r>
              <a:rPr lang="cs-CZ" sz="2400" i="1" dirty="0">
                <a:ea typeface="+mn-lt"/>
                <a:cs typeface="+mn-lt"/>
              </a:rPr>
              <a:t>Pokus o důslednost by nás zavedl do slepé uličky</a:t>
            </a:r>
            <a:r>
              <a:rPr lang="cs-CZ" sz="2400" dirty="0">
                <a:ea typeface="+mn-lt"/>
                <a:cs typeface="+mn-lt"/>
              </a:rPr>
              <a:t>."</a:t>
            </a:r>
            <a:endParaRPr lang="cs-CZ" sz="2400" dirty="0">
              <a:cs typeface="Arial"/>
            </a:endParaRPr>
          </a:p>
          <a:p>
            <a:pPr marL="251460" indent="-179705"/>
            <a:r>
              <a:rPr lang="cs-CZ" sz="2400" dirty="0">
                <a:ea typeface="+mn-lt"/>
                <a:cs typeface="+mn-lt"/>
              </a:rPr>
              <a:t>Česká terminologická komise pro matematiku, v Praze v září 1981</a:t>
            </a:r>
            <a:endParaRPr lang="cs-CZ" sz="2400" dirty="0">
              <a:cs typeface="Arial"/>
            </a:endParaRPr>
          </a:p>
          <a:p>
            <a:pPr marL="71755" indent="0">
              <a:buNone/>
            </a:pPr>
            <a:r>
              <a:rPr lang="cs-CZ" sz="2400" dirty="0">
                <a:latin typeface="Arial Narrow"/>
                <a:cs typeface="Arial"/>
              </a:rPr>
              <a:t>(Matematici chtěli terminologii sjednotit. Jejich cílem bylo také pokud možno používat slova, která se běžně nepoužívají, aby bylo hned jasné, že jde o pojem matematický.)</a:t>
            </a:r>
            <a:endParaRPr lang="cs-CZ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42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99" y="378000"/>
            <a:ext cx="11002539" cy="1213576"/>
          </a:xfrm>
        </p:spPr>
        <p:txBody>
          <a:bodyPr/>
          <a:lstStyle/>
          <a:p>
            <a:r>
              <a:rPr lang="cs-CZ" dirty="0"/>
              <a:t>Hra: co je to, když se řekne….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A541F6-6440-4B9C-86E2-1C9385AC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723225"/>
            <a:ext cx="10753200" cy="4756775"/>
          </a:xfrm>
        </p:spPr>
        <p:txBody>
          <a:bodyPr vert="horz" lIns="0" tIns="0" rIns="0" bIns="0" rtlCol="0" anchor="t">
            <a:noAutofit/>
          </a:bodyPr>
          <a:lstStyle/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Zlomek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Množina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Číslo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Rovnice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Rovnost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Nerovnost</a:t>
            </a:r>
          </a:p>
          <a:p>
            <a:pPr marL="528955" indent="-457200">
              <a:buFontTx/>
              <a:buChar char="-"/>
            </a:pPr>
            <a:r>
              <a:rPr lang="cs-CZ" i="1" dirty="0">
                <a:latin typeface="Arial Narrow" panose="020B0606020202030204" pitchFamily="34" charset="0"/>
                <a:cs typeface="Arial"/>
              </a:rPr>
              <a:t>Bod</a:t>
            </a:r>
          </a:p>
          <a:p>
            <a:pPr marL="528955" indent="-457200">
              <a:buFontTx/>
              <a:buChar char="-"/>
            </a:pPr>
            <a:endParaRPr lang="cs-CZ" i="1" dirty="0">
              <a:latin typeface="Arial Narrow" panose="020B0606020202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311531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C5DB02F537614FB66EB71B0726DE94" ma:contentTypeVersion="12" ma:contentTypeDescription="Vytvoří nový dokument" ma:contentTypeScope="" ma:versionID="5957f70aae1bf6d4f3c413232a838aaf">
  <xsd:schema xmlns:xsd="http://www.w3.org/2001/XMLSchema" xmlns:xs="http://www.w3.org/2001/XMLSchema" xmlns:p="http://schemas.microsoft.com/office/2006/metadata/properties" xmlns:ns3="aead6d3a-feb0-4a8c-9062-9bbd8c74d735" xmlns:ns4="a248b50f-04c3-43c7-88f4-d651881e6eee" targetNamespace="http://schemas.microsoft.com/office/2006/metadata/properties" ma:root="true" ma:fieldsID="aa7d58375dfd1408270f1bef9ca8bbae" ns3:_="" ns4:_="">
    <xsd:import namespace="aead6d3a-feb0-4a8c-9062-9bbd8c74d735"/>
    <xsd:import namespace="a248b50f-04c3-43c7-88f4-d651881e6e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ad6d3a-feb0-4a8c-9062-9bbd8c74d7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48b50f-04c3-43c7-88f4-d651881e6ee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762602-471B-4D1A-9456-40B4DA843C6C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a248b50f-04c3-43c7-88f4-d651881e6eee"/>
    <ds:schemaRef ds:uri="aead6d3a-feb0-4a8c-9062-9bbd8c74d735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9FDCD01-9C7C-454B-AD63-9FECF8AA73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541F00-5B15-490D-BF05-D515EAEBB8E9}">
  <ds:schemaRefs>
    <ds:schemaRef ds:uri="a248b50f-04c3-43c7-88f4-d651881e6eee"/>
    <ds:schemaRef ds:uri="aead6d3a-feb0-4a8c-9062-9bbd8c74d73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10320</TotalTime>
  <Words>1155</Words>
  <Application>Microsoft Office PowerPoint</Application>
  <PresentationFormat>Širokoúhlá obrazovka</PresentationFormat>
  <Paragraphs>110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Arial Narrow</vt:lpstr>
      <vt:lpstr>Cambria Math</vt:lpstr>
      <vt:lpstr>Tahoma</vt:lpstr>
      <vt:lpstr>Wingdings</vt:lpstr>
      <vt:lpstr>Prezentace_MU_CZ</vt:lpstr>
      <vt:lpstr>Aritmetika 2 – jaro 2023  1. prezentace – definice, věty, důkazy</vt:lpstr>
      <vt:lpstr>Intuitivně: co jsou a k čemu jsou  matematické definice a věty?</vt:lpstr>
      <vt:lpstr>Formálně: co jsou a k čemu jsou  matematické definice?</vt:lpstr>
      <vt:lpstr>Jaké chyby děláme v definicích?</vt:lpstr>
      <vt:lpstr>Jaké další chyby děláme v definicích?</vt:lpstr>
      <vt:lpstr>Obsah a rozsah pojmu</vt:lpstr>
      <vt:lpstr>Definice implicitní a explicitní</vt:lpstr>
      <vt:lpstr>Oficiální matematická terminologie a značení</vt:lpstr>
      <vt:lpstr>Hra: co je to, když se řekne…. </vt:lpstr>
      <vt:lpstr>Formálně: co jsou a k čemu jsou  matematické věty?</vt:lpstr>
      <vt:lpstr>Hra: které matematické věty jsou ekvivalence a které implikace (zejména  z aritmetiky)</vt:lpstr>
      <vt:lpstr>Formálně: co jsou a k čemu jsou  matematické důkazy?</vt:lpstr>
      <vt:lpstr>Důkazy matematických vět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Bušková</dc:creator>
  <cp:lastModifiedBy>Petra Bušková</cp:lastModifiedBy>
  <cp:revision>450</cp:revision>
  <dcterms:created xsi:type="dcterms:W3CDTF">2021-03-15T16:48:00Z</dcterms:created>
  <dcterms:modified xsi:type="dcterms:W3CDTF">2023-02-15T10:26:44Z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0x01010074C5DB02F537614FB66EB71B0726DE94</vt:lpwstr>
  </property>
</Properties>
</file>