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sldIdLst>
    <p:sldId id="267" r:id="rId5"/>
    <p:sldId id="266" r:id="rId6"/>
    <p:sldId id="273" r:id="rId7"/>
    <p:sldId id="274" r:id="rId8"/>
    <p:sldId id="275" r:id="rId9"/>
    <p:sldId id="276" r:id="rId10"/>
    <p:sldId id="278" r:id="rId11"/>
    <p:sldId id="277" r:id="rId12"/>
    <p:sldId id="279" r:id="rId13"/>
    <p:sldId id="283" r:id="rId14"/>
    <p:sldId id="257" r:id="rId15"/>
    <p:sldId id="280" r:id="rId16"/>
    <p:sldId id="28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85A7E5-06FA-42C2-9359-1F2D3329EB52}" v="80" dt="2021-04-13T07:11:27.8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/>
              <a:t>Kliknutím vložíte nadpis</a:t>
            </a:r>
            <a:endParaRPr lang="cs-CZ" noProof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  <a:p>
            <a:pPr lvl="1"/>
            <a:r>
              <a:rPr lang="cs-CZ" noProof="0"/>
              <a:t>Druhá úroveň</a:t>
            </a:r>
            <a:endParaRPr lang="en-GB" noProof="0"/>
          </a:p>
          <a:p>
            <a:pPr lvl="2"/>
            <a:r>
              <a:rPr lang="cs-CZ" noProof="0"/>
              <a:t>Třetí úroveň</a:t>
            </a:r>
            <a:endParaRPr lang="en-GB" noProof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/>
              <a:t>Kliknutím vložíte text</a:t>
            </a:r>
            <a:endParaRPr lang="en-GB" noProof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75245"/>
            <a:ext cx="11361600" cy="1171580"/>
          </a:xfrm>
        </p:spPr>
        <p:txBody>
          <a:bodyPr/>
          <a:lstStyle/>
          <a:p>
            <a:r>
              <a:rPr lang="cs-CZ" dirty="0"/>
              <a:t>Aritmetika 2 – jaro 2023 </a:t>
            </a:r>
            <a:br>
              <a:rPr lang="cs-CZ" dirty="0"/>
            </a:br>
            <a:r>
              <a:rPr lang="cs-CZ" sz="3200" dirty="0"/>
              <a:t>3. prezentace – </a:t>
            </a:r>
            <a:r>
              <a:rPr lang="cs-CZ" sz="3200" dirty="0" err="1"/>
              <a:t>Diofantické</a:t>
            </a:r>
            <a:r>
              <a:rPr lang="cs-CZ" sz="3200" dirty="0"/>
              <a:t> rovnice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Helena Durnová, Ph.D.</a:t>
            </a:r>
          </a:p>
          <a:p>
            <a:r>
              <a:rPr lang="cs-CZ" dirty="0"/>
              <a:t>RNDr. Petra Bušková, Ph.D.</a:t>
            </a:r>
          </a:p>
          <a:p>
            <a:r>
              <a:rPr lang="cs-CZ" dirty="0"/>
              <a:t>Mgr. Jan </a:t>
            </a:r>
            <a:r>
              <a:rPr lang="cs-CZ" dirty="0" err="1"/>
              <a:t>Wossala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112812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C571C3-C4A5-400F-AE29-17FAB65DEA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175F0A-E5D3-4E71-A33B-3ED516C11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slovní úloha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1971538-0341-4C05-8932-5471366EE2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435148"/>
                <a:ext cx="11002813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Najděte takové celé číslo </a:t>
                </a:r>
                <a14:m>
                  <m:oMath xmlns:m="http://schemas.openxmlformats.org/officeDocument/2006/math">
                    <m:r>
                      <a:rPr lang="cs-CZ" sz="2000" b="1" i="1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cs-CZ" sz="2000" b="1" dirty="0"/>
                  <a:t>, které při dělení pěti dává zbytek 4 a při dělení 7 dává zbytek 2.</a:t>
                </a:r>
              </a:p>
              <a:p>
                <a:pPr marL="72000" indent="0">
                  <a:buNone/>
                </a:pPr>
                <a:endParaRPr lang="cs-CZ" sz="2000" b="1" dirty="0"/>
              </a:p>
              <a:p>
                <a:pPr marL="72000" indent="0">
                  <a:buNone/>
                </a:pPr>
                <a:r>
                  <a:rPr lang="cs-CZ" sz="2000" dirty="0"/>
                  <a:t>Vyřešíme společně na cvičení.</a:t>
                </a:r>
              </a:p>
              <a:p>
                <a:pPr marL="72000" indent="0"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C1971538-0341-4C05-8932-5471366EE2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435148"/>
                <a:ext cx="11002813" cy="4139998"/>
              </a:xfrm>
              <a:blipFill>
                <a:blip r:embed="rId2"/>
                <a:stretch>
                  <a:fillRect l="-776" r="-4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634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A59E02-FE5F-4CC2-9348-63959653AB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1EFB98-785C-4520-8A1B-731AC034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724" y="454644"/>
            <a:ext cx="10753200" cy="451576"/>
          </a:xfrm>
        </p:spPr>
        <p:txBody>
          <a:bodyPr/>
          <a:lstStyle/>
          <a:p>
            <a:r>
              <a:rPr lang="cs-CZ" dirty="0"/>
              <a:t>Příklady (na týden od 19.4.)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D63CB653-10BA-4F4E-AA54-0525B081B77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2724" y="1533992"/>
                <a:ext cx="10481461" cy="3335958"/>
              </a:xfrm>
            </p:spPr>
            <p:txBody>
              <a:bodyPr vert="horz" lIns="0" tIns="0" rIns="0" bIns="0" numCol="2" rtlCol="0" anchor="t">
                <a:noAutofit/>
              </a:bodyPr>
              <a:lstStyle/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r>
                  <a:rPr lang="cs-CZ" sz="2000" b="1" dirty="0">
                    <a:effectLst/>
                    <a:ea typeface="Times New Roman" panose="02020603050405020304" pitchFamily="18" charset="0"/>
                  </a:rPr>
                  <a:t>Příklad 1:</a:t>
                </a:r>
                <a:br>
                  <a:rPr lang="cs-CZ" sz="2000" b="1" dirty="0">
                    <a:ea typeface="Times New Roman" panose="02020603050405020304" pitchFamily="18" charset="0"/>
                  </a:rPr>
                </a:br>
                <a:r>
                  <a:rPr lang="cs-CZ" sz="2000" dirty="0">
                    <a:ea typeface="Times New Roman" panose="02020603050405020304" pitchFamily="18" charset="0"/>
                  </a:rPr>
                  <a:t>Rozhodněte o řešitelnosti rovnic a uveďte alespoň dvě různá řešení, pokud existují.</a:t>
                </a: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6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+15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=9</m:t>
                    </m:r>
                  </m:oMath>
                </a14:m>
                <a:endParaRPr lang="cs-CZ" sz="2000" b="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5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−20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=8</m:t>
                    </m:r>
                  </m:oMath>
                </a14:m>
                <a:endParaRPr lang="cs-CZ" sz="200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2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+7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=4</m:t>
                    </m:r>
                  </m:oMath>
                </a14:m>
                <a:endParaRPr lang="cs-CZ" sz="2000" dirty="0">
                  <a:ea typeface="Times New Roman" panose="02020603050405020304" pitchFamily="18" charset="0"/>
                </a:endParaRPr>
              </a:p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endParaRPr lang="cs-CZ" sz="2000" dirty="0">
                  <a:ea typeface="Times New Roman" panose="02020603050405020304" pitchFamily="18" charset="0"/>
                </a:endParaRPr>
              </a:p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endParaRPr lang="cs-CZ" sz="2000" b="1" dirty="0">
                  <a:ea typeface="Times New Roman" panose="02020603050405020304" pitchFamily="18" charset="0"/>
                </a:endParaRPr>
              </a:p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r>
                  <a:rPr lang="cs-CZ" sz="2000" b="1" dirty="0">
                    <a:ea typeface="Times New Roman" panose="02020603050405020304" pitchFamily="18" charset="0"/>
                  </a:rPr>
                  <a:t>Příklad 2:</a:t>
                </a:r>
              </a:p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r>
                  <a:rPr lang="cs-CZ" sz="2000" dirty="0">
                    <a:ea typeface="Times New Roman" panose="02020603050405020304" pitchFamily="18" charset="0"/>
                  </a:rPr>
                  <a:t>Řešte neurčité rovnice.</a:t>
                </a: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−3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+7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=4</m:t>
                    </m:r>
                  </m:oMath>
                </a14:m>
                <a:endParaRPr lang="cs-CZ" sz="2000" b="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6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−22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=12</m:t>
                    </m:r>
                  </m:oMath>
                </a14:m>
                <a:endParaRPr lang="cs-CZ" sz="2000" b="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−14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−3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=10</m:t>
                    </m:r>
                  </m:oMath>
                </a14:m>
                <a:endParaRPr lang="cs-CZ" sz="2000" b="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5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−3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=15</m:t>
                    </m:r>
                  </m:oMath>
                </a14:m>
                <a:endParaRPr lang="cs-CZ" sz="2000" dirty="0">
                  <a:ea typeface="Times New Roman" panose="02020603050405020304" pitchFamily="18" charset="0"/>
                </a:endParaRPr>
              </a:p>
              <a:p>
                <a:pPr marL="0" lvl="0" indent="0">
                  <a:spcAft>
                    <a:spcPts val="400"/>
                  </a:spcAft>
                  <a:buNone/>
                  <a:tabLst>
                    <a:tab pos="457200" algn="l"/>
                  </a:tabLst>
                </a:pPr>
                <a:endParaRPr lang="cs-CZ" sz="2400" dirty="0">
                  <a:ea typeface="Times New Roman" panose="02020603050405020304" pitchFamily="18" charset="0"/>
                </a:endParaRPr>
              </a:p>
              <a:p>
                <a:pPr marL="457200" lvl="0" indent="-457200">
                  <a:spcAft>
                    <a:spcPts val="400"/>
                  </a:spcAft>
                  <a:buFont typeface="+mj-lt"/>
                  <a:buAutoNum type="alphaLcParenR"/>
                  <a:tabLst>
                    <a:tab pos="457200" algn="l"/>
                  </a:tabLst>
                </a:pPr>
                <a:endParaRPr lang="cs-CZ" sz="2400" b="1" dirty="0">
                  <a:effectLst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D63CB653-10BA-4F4E-AA54-0525B081B7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2724" y="1533992"/>
                <a:ext cx="10481461" cy="3335958"/>
              </a:xfrm>
              <a:blipFill>
                <a:blip r:embed="rId2"/>
                <a:stretch>
                  <a:fillRect l="-14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3053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E9113C-7B9C-4E42-AE40-189ED11BE7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E0C4A3-FA78-4617-8853-1C3F4B3BC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(na týden od 26.4.)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0773EA-4DD7-44D7-BC7E-47C8157FF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3:</a:t>
            </a:r>
          </a:p>
          <a:p>
            <a:pPr marL="72000" indent="0">
              <a:buNone/>
            </a:pPr>
            <a:r>
              <a:rPr lang="cs-CZ" sz="2000" dirty="0"/>
              <a:t>Určete největší a nejmenší trojciferné číslo, které dává při dělení třemi zbytek 2 a při dělení 7 zbytek 5.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b="1" dirty="0"/>
              <a:t>Příklad 4:</a:t>
            </a:r>
          </a:p>
          <a:p>
            <a:pPr marL="72000" indent="0">
              <a:buNone/>
            </a:pPr>
            <a:r>
              <a:rPr lang="cs-CZ" sz="2000" dirty="0"/>
              <a:t>Číslo 91 rozložte a součet dvou sčítanců, z nichž jeden je dělitelný pěti a druhý devíti.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b="1" dirty="0"/>
              <a:t>Příklad 5:</a:t>
            </a:r>
          </a:p>
          <a:p>
            <a:pPr marL="72000" indent="0">
              <a:buNone/>
            </a:pPr>
            <a:r>
              <a:rPr lang="cs-CZ" sz="2000" dirty="0"/>
              <a:t>Rozdíl dvou přirozených čísel, z nichž první je dělitelné číslem 23, druhé číslem 29, je roven 1. Určete nejmenší taková kladná čísla.</a:t>
            </a:r>
          </a:p>
        </p:txBody>
      </p:sp>
    </p:spTree>
    <p:extLst>
      <p:ext uri="{BB962C8B-B14F-4D97-AF65-F5344CB8AC3E}">
        <p14:creationId xmlns:p14="http://schemas.microsoft.com/office/powerpoint/2010/main" val="81018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E9113C-7B9C-4E42-AE40-189ED11BE7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E0C4A3-FA78-4617-8853-1C3F4B3BC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(na týden od 26.4.)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60773EA-4DD7-44D7-BC7E-47C8157FFE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/>
              <a:t>Příklad 6:</a:t>
            </a:r>
          </a:p>
          <a:p>
            <a:pPr marL="72000" indent="0">
              <a:buNone/>
            </a:pPr>
            <a:r>
              <a:rPr lang="cs-CZ" sz="2000" dirty="0"/>
              <a:t>Vytvoří-li žáci ve třídě čtveřice, jeden žák zbyde, vytvoří-li trojice, zbydou dva žáci. Kolik žáků je ve třídě, jestliže jich je více než 20 a méně než 30?</a:t>
            </a:r>
          </a:p>
          <a:p>
            <a:pPr marL="72000" indent="0">
              <a:buNone/>
            </a:pPr>
            <a:endParaRPr lang="cs-CZ" sz="2000" dirty="0"/>
          </a:p>
          <a:p>
            <a:pPr marL="72000" indent="0">
              <a:buNone/>
            </a:pPr>
            <a:r>
              <a:rPr lang="cs-CZ" sz="2000" b="1" dirty="0"/>
              <a:t>Příklad 7:</a:t>
            </a:r>
          </a:p>
          <a:p>
            <a:pPr marL="72000" indent="0">
              <a:buNone/>
            </a:pPr>
            <a:r>
              <a:rPr lang="cs-CZ" sz="2000" dirty="0"/>
              <a:t>Anička sbírala na zahradě jablka. Maminka jí řekla, že za každá čtyři jablka jí dá bonbon, tatínek zase nabízí za každých 6 jablek nálepku. Jak může Anička směnit jablka za bonbony a nálepky, jestliže nasbírala 62 jablek a nechce si žádné jablko nechat? </a:t>
            </a:r>
          </a:p>
          <a:p>
            <a:pPr marL="7200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86656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E587EE-3BE2-40B8-A748-DBBEEFB8B4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DF21924-ED3F-4CEC-B114-E9B3EAC9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1213576"/>
          </a:xfrm>
        </p:spPr>
        <p:txBody>
          <a:bodyPr/>
          <a:lstStyle/>
          <a:p>
            <a:r>
              <a:rPr lang="cs-CZ" dirty="0"/>
              <a:t>Neurčité rovnice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6000" y="1723225"/>
                <a:ext cx="10753200" cy="3963343"/>
              </a:xfr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dirty="0">
                    <a:cs typeface="Arial"/>
                  </a:rPr>
                  <a:t>Neurčitá rovnice je rovnice se dvěma nebo více neznámými, které se řeší pouze v oboru celých čísel.</a:t>
                </a:r>
              </a:p>
              <a:p>
                <a:pPr marL="71755" indent="0">
                  <a:buNone/>
                </a:pPr>
                <a:endParaRPr lang="cs-CZ" sz="2400" dirty="0">
                  <a:cs typeface="Arial"/>
                </a:endParaRPr>
              </a:p>
              <a:p>
                <a:pPr marL="71755" indent="0">
                  <a:buNone/>
                </a:pPr>
                <a:r>
                  <a:rPr lang="cs-CZ" b="1" dirty="0">
                    <a:cs typeface="Arial"/>
                  </a:rPr>
                  <a:t>Definice 9:</a:t>
                </a:r>
              </a:p>
              <a:p>
                <a:pPr marL="71755" indent="0">
                  <a:buNone/>
                </a:pPr>
                <a:r>
                  <a:rPr lang="cs-CZ" dirty="0">
                    <a:cs typeface="Arial"/>
                  </a:rPr>
                  <a:t>Lineární </a:t>
                </a:r>
                <a:r>
                  <a:rPr lang="cs-CZ" b="1" dirty="0">
                    <a:cs typeface="Arial"/>
                  </a:rPr>
                  <a:t>neurčitá rovnice </a:t>
                </a:r>
                <a:r>
                  <a:rPr lang="cs-CZ" dirty="0">
                    <a:cs typeface="Arial"/>
                  </a:rPr>
                  <a:t>o dvou neznámých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𝑦</m:t>
                    </m:r>
                  </m:oMath>
                </a14:m>
                <a:r>
                  <a:rPr lang="cs-CZ" dirty="0">
                    <a:cs typeface="Arial"/>
                  </a:rPr>
                  <a:t> je rovnice tvaru </a:t>
                </a:r>
                <a:br>
                  <a:rPr lang="cs-CZ" b="0" i="1" dirty="0">
                    <a:latin typeface="Cambria Math" panose="02040503050406030204" pitchFamily="18" charset="0"/>
                    <a:cs typeface="Arial"/>
                  </a:rPr>
                </a:b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  <a:cs typeface="Arial"/>
                      </a:rPr>
                      <m:t>𝒂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𝒙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+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𝒃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∙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𝒚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=</m:t>
                    </m:r>
                    <m:r>
                      <a:rPr lang="cs-CZ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𝒄</m:t>
                    </m:r>
                    <m: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.</m:t>
                    </m:r>
                  </m:oMath>
                </a14:m>
                <a:r>
                  <a:rPr lang="cs-CZ" dirty="0">
                    <a:cs typeface="Arial"/>
                  </a:rPr>
                  <a:t> Přitom platí, že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≠0, 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≠0</m:t>
                    </m:r>
                    <m: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  </m:t>
                    </m:r>
                  </m:oMath>
                </a14:m>
                <a:r>
                  <a:rPr lang="cs-CZ" dirty="0">
                    <a:cs typeface="Arial"/>
                  </a:rPr>
                  <a:t>a všechny koeficienty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  <a:cs typeface="Arial"/>
                      </a:rPr>
                      <m:t>𝑐</m:t>
                    </m:r>
                  </m:oMath>
                </a14:m>
                <a:r>
                  <a:rPr lang="cs-CZ" dirty="0">
                    <a:cs typeface="Arial"/>
                  </a:rPr>
                  <a:t> jsou celá čísla. Neznámé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, </m:t>
                    </m:r>
                    <m:r>
                      <a:rPr lang="cs-CZ" i="1">
                        <a:latin typeface="Cambria Math" panose="02040503050406030204" pitchFamily="18" charset="0"/>
                        <a:cs typeface="Arial"/>
                      </a:rPr>
                      <m:t>𝑦</m:t>
                    </m:r>
                  </m:oMath>
                </a14:m>
                <a:r>
                  <a:rPr lang="cs-CZ" dirty="0">
                    <a:cs typeface="Arial"/>
                  </a:rPr>
                  <a:t> hledáme také v množině celých čísel.</a:t>
                </a:r>
              </a:p>
              <a:p>
                <a:pPr marL="251460" indent="-179705">
                  <a:buNone/>
                </a:pPr>
                <a:endParaRPr lang="cs-CZ" sz="2400" b="1" dirty="0">
                  <a:cs typeface="Arial"/>
                </a:endParaRPr>
              </a:p>
              <a:p>
                <a:pPr marL="71755" indent="0">
                  <a:buNone/>
                </a:pPr>
                <a:endParaRPr lang="cs-CZ" dirty="0">
                  <a:cs typeface="Arial"/>
                </a:endParaRPr>
              </a:p>
              <a:p>
                <a:pPr marL="71755" indent="0">
                  <a:buNone/>
                </a:pPr>
                <a:endParaRPr lang="cs-CZ" dirty="0">
                  <a:cs typeface="Arial"/>
                </a:endParaRP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5BA541F6-6440-4B9C-86E2-1C9385AC4A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6000" y="1723225"/>
                <a:ext cx="10753200" cy="3963343"/>
              </a:xfrm>
              <a:blipFill>
                <a:blip r:embed="rId2"/>
                <a:stretch>
                  <a:fillRect l="-1304" t="-1231" r="-22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91BCB780-EEAE-4B9B-B0BD-7A8906887720}"/>
              </a:ext>
            </a:extLst>
          </p:cNvPr>
          <p:cNvSpPr/>
          <p:nvPr/>
        </p:nvSpPr>
        <p:spPr bwMode="auto">
          <a:xfrm>
            <a:off x="520800" y="2964273"/>
            <a:ext cx="11005200" cy="2691829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646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021C8E-CA68-4104-BFEF-A4B7537A25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A4AB7B-70AC-453D-8D74-74D56A390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Poznámky k neurčitým rovnicím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FB36A6B3-E2C4-459A-ABDD-CFA9EB8838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692002"/>
                <a:ext cx="7756180" cy="4139998"/>
              </a:xfrm>
            </p:spPr>
            <p:txBody>
              <a:bodyPr/>
              <a:lstStyle/>
              <a:p>
                <a:r>
                  <a:rPr lang="cs-CZ" sz="2400" dirty="0"/>
                  <a:t>Pokud koeficienty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sz="2400" dirty="0"/>
                  <a:t> jsou racionální čísla, ale nejsou celá čísla, můžeme rovnici vhodným číslem vynásobit tak, aby všechny koeficienty patřily do množiny celých čísel. </a:t>
                </a:r>
              </a:p>
              <a:p>
                <a:endParaRPr lang="cs-CZ" sz="2400" dirty="0"/>
              </a:p>
              <a:p>
                <a:r>
                  <a:rPr lang="cs-CZ" sz="2400" dirty="0"/>
                  <a:t>S neurčitými rovnicemi se také můžete setkat pod názvem </a:t>
                </a:r>
                <a:r>
                  <a:rPr lang="cs-CZ" sz="2400" b="1" i="1" dirty="0" err="1"/>
                  <a:t>Diofantické</a:t>
                </a:r>
                <a:r>
                  <a:rPr lang="cs-CZ" sz="2400" b="1" i="1" dirty="0"/>
                  <a:t> rovnice.</a:t>
                </a:r>
                <a:r>
                  <a:rPr lang="cs-CZ" sz="2400" dirty="0"/>
                  <a:t> </a:t>
                </a:r>
                <a:r>
                  <a:rPr lang="cs-CZ" sz="2400" dirty="0" err="1"/>
                  <a:t>Diofantos</a:t>
                </a:r>
                <a:r>
                  <a:rPr lang="cs-CZ" sz="2400" dirty="0"/>
                  <a:t> z Alexandrie byl řecký matematik z 3. století př. n. l., který se řešením těchto rovnic zabýval.</a:t>
                </a:r>
                <a:r>
                  <a:rPr lang="cs-CZ" sz="2400" b="1" i="1" dirty="0"/>
                  <a:t> </a:t>
                </a:r>
                <a:endParaRPr lang="cs-CZ" sz="2400" b="1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FB36A6B3-E2C4-459A-ABDD-CFA9EB8838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692002"/>
                <a:ext cx="7756180" cy="4139998"/>
              </a:xfrm>
              <a:blipFill>
                <a:blip r:embed="rId2"/>
                <a:stretch>
                  <a:fillRect l="-1258" t="-1178" b="-27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Obrázek 6" descr="Obsah obrázku text, muž, staré, pózování&#10;&#10;Popis byl vytvořen automaticky">
            <a:extLst>
              <a:ext uri="{FF2B5EF4-FFF2-40B4-BE49-F238E27FC236}">
                <a16:creationId xmlns:a16="http://schemas.microsoft.com/office/drawing/2014/main" id="{7DA048B4-B459-41F3-BA33-3A0C3EBF5B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4268" y="1692002"/>
            <a:ext cx="3201560" cy="389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38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3684B4-4368-428A-B31F-B1F0CD75B8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F545D1-FBDE-4189-98EC-579C84D1E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je neurčitá rovnice řešitelná?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457042A-9F07-4C73-9042-BDC2B9DBD86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0000" y="1520574"/>
                <a:ext cx="10753200" cy="2856217"/>
              </a:xfrm>
            </p:spPr>
            <p:txBody>
              <a:bodyPr/>
              <a:lstStyle/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  <a:p>
                <a:r>
                  <a:rPr lang="cs-CZ" dirty="0"/>
                  <a:t>Neurčitá rovnice má řešení buď nekonečně mnoho, nebo žádné.</a:t>
                </a:r>
              </a:p>
              <a:p>
                <a:endParaRPr lang="cs-CZ" dirty="0"/>
              </a:p>
              <a:p>
                <a:r>
                  <a:rPr lang="cs-CZ" dirty="0"/>
                  <a:t>Pokud je </a:t>
                </a:r>
                <a:r>
                  <a:rPr lang="cs-CZ" b="1" dirty="0"/>
                  <a:t>největší společný dělitel koeficientů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dělitelem koeficientu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, má neurčitá rovnice nekonečně mnoho řešení.</a:t>
                </a:r>
              </a:p>
              <a:p>
                <a:endParaRPr lang="cs-CZ" dirty="0"/>
              </a:p>
              <a:p>
                <a:r>
                  <a:rPr lang="cs-CZ" dirty="0"/>
                  <a:t>Pokud není největší společný dělitel koeficientů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dirty="0"/>
                  <a:t>dělitelem koeficientu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dirty="0"/>
                  <a:t>, nemá neurčitá rovnice žádné řešení.</a:t>
                </a:r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457042A-9F07-4C73-9042-BDC2B9DBD86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520574"/>
                <a:ext cx="10753200" cy="2856217"/>
              </a:xfrm>
              <a:blipFill>
                <a:blip r:embed="rId2"/>
                <a:stretch>
                  <a:fillRect l="-1190" b="-5032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D0519909-8D05-4F40-A496-26E321A2A437}"/>
              </a:ext>
            </a:extLst>
          </p:cNvPr>
          <p:cNvSpPr/>
          <p:nvPr/>
        </p:nvSpPr>
        <p:spPr bwMode="auto">
          <a:xfrm>
            <a:off x="4623371" y="1397285"/>
            <a:ext cx="2948683" cy="688369"/>
          </a:xfrm>
          <a:prstGeom prst="roundRect">
            <a:avLst/>
          </a:prstGeom>
          <a:solidFill>
            <a:schemeClr val="accent1">
              <a:alpha val="2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97501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8A85B9-C547-4280-92BC-A923297CFF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4AB2D5-F97B-49B2-8D7B-D28BC036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5856"/>
            <a:ext cx="10753200" cy="451576"/>
          </a:xfrm>
        </p:spPr>
        <p:txBody>
          <a:bodyPr/>
          <a:lstStyle/>
          <a:p>
            <a:r>
              <a:rPr lang="cs-CZ" dirty="0"/>
              <a:t>Příklad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3383FB-1876-4741-9D28-1CD6E69C05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4000" y="1170546"/>
                <a:ext cx="11555392" cy="451690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400" dirty="0"/>
                  <a:t>Rozhodněte o řešitelnosti následujících rovnic a uveďte alespoň dvě různá řešení.</a:t>
                </a:r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cs-CZ" sz="2400" b="0" dirty="0"/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cs-CZ" sz="2400" dirty="0"/>
              </a:p>
              <a:p>
                <a:pPr marL="586350" indent="-514350">
                  <a:buFont typeface="+mj-lt"/>
                  <a:buAutoNum type="alphaLcParenR"/>
                </a:pPr>
                <a:endParaRPr lang="cs-CZ" sz="2400" dirty="0"/>
              </a:p>
              <a:p>
                <a:pPr marL="72000" indent="0">
                  <a:buNone/>
                </a:pPr>
                <a:r>
                  <a:rPr lang="cs-CZ" sz="2400" dirty="0"/>
                  <a:t>Řešení:</a:t>
                </a:r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400" b="0" dirty="0"/>
                  <a:t>Pro koeficienty rovnice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cs-CZ" sz="2400" b="0" dirty="0"/>
                  <a:t> platí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 panose="02040503050406030204" pitchFamily="18" charset="0"/>
                      </a:rPr>
                      <m:t>D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5,−2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cs-CZ" sz="2400" b="0" dirty="0"/>
                  <a:t> a jistě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1|6.</m:t>
                    </m:r>
                  </m:oMath>
                </a14:m>
                <a:r>
                  <a:rPr lang="cs-CZ" sz="2400" b="0" dirty="0"/>
                  <a:t> Proto má rovnice nekonečně mnoho řešení, například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=2,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cs-CZ" sz="2400" b="0" dirty="0"/>
                  <a:t>, nebo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=−4, 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=−13</m:t>
                    </m:r>
                  </m:oMath>
                </a14:m>
                <a:r>
                  <a:rPr lang="cs-CZ" sz="2400" b="0" dirty="0"/>
                  <a:t>.</a:t>
                </a:r>
              </a:p>
              <a:p>
                <a:pPr marL="586350" indent="-514350">
                  <a:buFont typeface="+mj-lt"/>
                  <a:buAutoNum type="alphaLcParenR"/>
                </a:pPr>
                <a:endParaRPr lang="cs-CZ" sz="2400" b="0" dirty="0"/>
              </a:p>
              <a:p>
                <a:pPr marL="586350" indent="-514350">
                  <a:buFont typeface="+mj-lt"/>
                  <a:buAutoNum type="alphaLcParenR"/>
                </a:pPr>
                <a:r>
                  <a:rPr lang="cs-CZ" sz="2400" dirty="0"/>
                  <a:t>Pro koeficienty rovnice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cs-CZ" sz="2400" dirty="0"/>
                  <a:t> určíme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>
                        <a:latin typeface="Cambria Math" panose="02040503050406030204" pitchFamily="18" charset="0"/>
                      </a:rPr>
                      <m:t>D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d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cs-CZ" sz="2400" dirty="0"/>
                  <a:t>. Vidíme, že číslo 4 nedělí koeficient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cs-CZ" sz="2400" dirty="0"/>
                  <a:t>, tedy číslo 2. Proto neexistuje žádné řešení této neurčité rovnice.  </a:t>
                </a:r>
              </a:p>
              <a:p>
                <a:pPr marL="72000" indent="0">
                  <a:buNone/>
                </a:pPr>
                <a:endParaRPr lang="cs-CZ" sz="2400" b="0" dirty="0"/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3383FB-1876-4741-9D28-1CD6E69C05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4000" y="1170546"/>
                <a:ext cx="11555392" cy="4516908"/>
              </a:xfrm>
              <a:blipFill>
                <a:blip r:embed="rId2"/>
                <a:stretch>
                  <a:fillRect l="-1003" t="-945" r="-475" b="-145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8682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Řešení redukční metodou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AE2F9B0-101E-4FDD-BF5E-10426BE38C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61101" y="1030228"/>
                <a:ext cx="11069798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dirty="0"/>
                  <a:t>Neurčité rovnice řešíme tzv. redukční metodou. Takové řešení je předvedeno u následujícího příkladu, získáme pomocí něj všechna řešení rovnice.</a:t>
                </a:r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b="1" dirty="0"/>
                  <a:t>Příklad:</a:t>
                </a:r>
                <a:r>
                  <a:rPr lang="cs-CZ" sz="2000" dirty="0"/>
                  <a:t> Řešte neurčitou rovnici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cs-CZ" sz="2000" b="0" dirty="0"/>
                  <a:t>.</a:t>
                </a:r>
              </a:p>
              <a:p>
                <a:pPr marL="72000" indent="0">
                  <a:buNone/>
                </a:pPr>
                <a:r>
                  <a:rPr lang="cs-CZ" sz="2000" b="0" dirty="0"/>
                  <a:t>Nejprve si vyjádříme tu neznámou, u které stojí koeficient s menší absolutní hodnotou, v našem případě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b="0" dirty="0"/>
                  <a:t>. </a:t>
                </a:r>
                <a:r>
                  <a:rPr lang="cs-CZ" sz="2000" dirty="0"/>
                  <a:t>Víme, že hledáme řešení pouze v celých číslech, proto musí být vyjádřený výraz celým číslem. Upravíme jej tak, abychom co nejvíce zjednodušili čitatel zlomku </a:t>
                </a:r>
                <a:br>
                  <a:rPr lang="cs-CZ" sz="20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−3+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b="0" dirty="0"/>
                  <a:t>.</a:t>
                </a:r>
              </a:p>
              <a:p>
                <a:pPr marL="72000" indent="0">
                  <a:buNone/>
                </a:pPr>
                <a:r>
                  <a:rPr lang="cs-CZ" sz="2000" dirty="0"/>
                  <a:t>Vidíme, že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cs-CZ" sz="2000" b="0" dirty="0"/>
                  <a:t> je určitě celé číslo, musí ale platit, že také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b="0" dirty="0"/>
                  <a:t> bude celé číslo, které si označíme například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b="0" dirty="0"/>
                  <a:t>. Odtud snadno vyjádříme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b="0" dirty="0"/>
                  <a:t> a po dosazení do vyjádření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000" b="0" dirty="0"/>
                  <a:t> dostáváme </a:t>
                </a:r>
                <a:br>
                  <a:rPr lang="cs-CZ" sz="20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−3+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cs-CZ" sz="2000" b="0" dirty="0"/>
                  <a:t>. Všechny výsledky jsou tedy tvaru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−3,  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cs-CZ" sz="2000" b="0" dirty="0"/>
                  <a:t>. </a:t>
                </a:r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AE2F9B0-101E-4FDD-BF5E-10426BE38C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1101" y="1030228"/>
                <a:ext cx="11069798" cy="4139998"/>
              </a:xfrm>
              <a:blipFill>
                <a:blip r:embed="rId2"/>
                <a:stretch>
                  <a:fillRect l="-716" r="-496" b="-2385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23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AC6F2B-FF86-48F1-B8E1-3F4D4A72E5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3875C-335F-4AEE-933B-07D602D1A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09033"/>
            <a:ext cx="10753200" cy="451576"/>
          </a:xfrm>
        </p:spPr>
        <p:txBody>
          <a:bodyPr/>
          <a:lstStyle/>
          <a:p>
            <a:r>
              <a:rPr lang="cs-CZ" dirty="0"/>
              <a:t>Řešení redukční metodou - pokračování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AE2F9B0-101E-4FDD-BF5E-10426BE38C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978857"/>
                <a:ext cx="11069798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i="1" dirty="0"/>
                  <a:t>(Pokračování příkladu)</a:t>
                </a:r>
              </a:p>
              <a:p>
                <a:pPr marL="72000" indent="0">
                  <a:buNone/>
                </a:pPr>
                <a:r>
                  <a:rPr lang="cs-CZ" sz="2000" b="0" dirty="0"/>
                  <a:t>Všechny výsledky jsou tedy tvaru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−3,  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𝒁</m:t>
                    </m:r>
                  </m:oMath>
                </a14:m>
                <a:r>
                  <a:rPr lang="cs-CZ" sz="2000" b="0" dirty="0"/>
                  <a:t>.</a:t>
                </a: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Několik výsledků si můžeme vypsat pomocí přehledné tabulky:</a:t>
                </a:r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Zkoušku provedeme dosazením několika výsledků do zadání, např. </a:t>
                </a:r>
                <a:br>
                  <a:rPr lang="cs-CZ" sz="2000" dirty="0"/>
                </a:b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=0, 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=−3 → 5∙0−2∙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</m:t>
                    </m:r>
                  </m:oMath>
                </a14:m>
                <a:r>
                  <a:rPr lang="cs-CZ" sz="2000" dirty="0"/>
                  <a:t> </a:t>
                </a:r>
                <a:br>
                  <a:rPr lang="cs-CZ" sz="2000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=4, 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=7 → 5∙4−2∙7=20−14=6</m:t>
                      </m:r>
                    </m:oMath>
                  </m:oMathPara>
                </a14:m>
                <a:endParaRPr lang="cs-CZ" sz="2000" dirty="0"/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  <a:p>
                <a:pPr marL="72000" indent="0">
                  <a:buNone/>
                </a:pPr>
                <a:endParaRPr lang="cs-CZ" sz="2400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2AE2F9B0-101E-4FDD-BF5E-10426BE38C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978857"/>
                <a:ext cx="11069798" cy="4139998"/>
              </a:xfrm>
              <a:blipFill>
                <a:blip r:embed="rId2"/>
                <a:stretch>
                  <a:fillRect l="-771" b="-200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ulka 5">
            <a:extLst>
              <a:ext uri="{FF2B5EF4-FFF2-40B4-BE49-F238E27FC236}">
                <a16:creationId xmlns:a16="http://schemas.microsoft.com/office/drawing/2014/main" id="{D0247865-0C6D-4DFE-9C4F-6ABDA6015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496792"/>
              </p:ext>
            </p:extLst>
          </p:nvPr>
        </p:nvGraphicFramePr>
        <p:xfrm>
          <a:off x="1785421" y="2687320"/>
          <a:ext cx="5046894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682298">
                  <a:extLst>
                    <a:ext uri="{9D8B030D-6E8A-4147-A177-3AD203B41FA5}">
                      <a16:colId xmlns:a16="http://schemas.microsoft.com/office/drawing/2014/main" val="917405505"/>
                    </a:ext>
                  </a:extLst>
                </a:gridCol>
                <a:gridCol w="1682298">
                  <a:extLst>
                    <a:ext uri="{9D8B030D-6E8A-4147-A177-3AD203B41FA5}">
                      <a16:colId xmlns:a16="http://schemas.microsoft.com/office/drawing/2014/main" val="511121620"/>
                    </a:ext>
                  </a:extLst>
                </a:gridCol>
                <a:gridCol w="1682298">
                  <a:extLst>
                    <a:ext uri="{9D8B030D-6E8A-4147-A177-3AD203B41FA5}">
                      <a16:colId xmlns:a16="http://schemas.microsoft.com/office/drawing/2014/main" val="30606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x=2t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y=5t-3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399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315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24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534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548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Slovní úloha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117BC5-7828-4CCE-A2CE-B505E57002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061050"/>
                <a:ext cx="11059524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Kolika způsoby můžeme vyplatit 69 Kč pouze mincemi 2 Kč a 5 Kč?</a:t>
                </a:r>
              </a:p>
              <a:p>
                <a:pPr marL="72000" indent="0">
                  <a:buNone/>
                </a:pPr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b="1" dirty="0"/>
                  <a:t>Řešení:</a:t>
                </a:r>
              </a:p>
              <a:p>
                <a:pPr marL="72000" indent="0">
                  <a:buNone/>
                </a:pPr>
                <a:r>
                  <a:rPr lang="cs-CZ" sz="2000" dirty="0"/>
                  <a:t>Označme si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sz="2000" dirty="0"/>
                  <a:t> počet dvoukorunových mincí a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cs-CZ" sz="2000" dirty="0"/>
                  <a:t> počet pětikorunových mincí. Vztah ze zadání můžeme zapsat jako rovnici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=69</m:t>
                    </m:r>
                  </m:oMath>
                </a14:m>
                <a:r>
                  <a:rPr lang="cs-CZ" sz="2000" dirty="0"/>
                  <a:t>.</a:t>
                </a:r>
              </a:p>
              <a:p>
                <a:pPr marL="72000" indent="0">
                  <a:buNone/>
                </a:pPr>
                <a:r>
                  <a:rPr lang="cs-CZ" sz="2000" dirty="0"/>
                  <a:t>Zkontrolujeme řešitelnost úlohy: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000" b="0" i="0" smtClean="0">
                        <a:latin typeface="Cambria Math" panose="02040503050406030204" pitchFamily="18" charset="0"/>
                      </a:rPr>
                      <m:t>D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2,5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=1,  1|69,</m:t>
                    </m:r>
                  </m:oMath>
                </a14:m>
                <a:r>
                  <a:rPr lang="cs-CZ" sz="2000" dirty="0"/>
                  <a:t> úloha má v celých číslech nekonečně mnoho řešení. Nás budou ale zajímat pouze ta řešení, kdy jsou obě neznámé nezáporné (záporným počtem mincí neplatíme).</a:t>
                </a:r>
              </a:p>
              <a:p>
                <a:pPr marL="72000" indent="0">
                  <a:buNone/>
                </a:pPr>
                <a:r>
                  <a:rPr lang="cs-CZ" sz="2000" dirty="0"/>
                  <a:t>Vyjádříme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69−5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68+1−4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=34−2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dirty="0"/>
                  <a:t>  a označíme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sz="2000" dirty="0"/>
                  <a:t>.  Z poslední rovnosti snadno získáme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=1−2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dirty="0"/>
                  <a:t> a po dosazení do vyjádření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=34−2</m:t>
                    </m:r>
                    <m:d>
                      <m:d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1−2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=32+5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dirty="0"/>
                  <a:t>. 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117BC5-7828-4CCE-A2CE-B505E57002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061050"/>
                <a:ext cx="11059524" cy="4139998"/>
              </a:xfrm>
              <a:blipFill>
                <a:blip r:embed="rId2"/>
                <a:stretch>
                  <a:fillRect l="-772" b="-129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2034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8A0E9E-2E89-4F91-A2B0-6B9705AA8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66178-41CA-4062-9F55-13AE28514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Slovní úloha - pokračování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117BC5-7828-4CCE-A2CE-B505E570029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0000" y="1061050"/>
                <a:ext cx="11059524" cy="4139998"/>
              </a:xfrm>
            </p:spPr>
            <p:txBody>
              <a:bodyPr/>
              <a:lstStyle/>
              <a:p>
                <a:pPr marL="72000" indent="0">
                  <a:buNone/>
                </a:pPr>
                <a:r>
                  <a:rPr lang="cs-CZ" sz="2000" b="1" dirty="0"/>
                  <a:t>Kolika způsoby můžeme vyplatit 69 Kč pouze mincemi 2 Kč a 5 Kč?</a:t>
                </a:r>
              </a:p>
              <a:p>
                <a:pPr marL="72000" indent="0">
                  <a:buNone/>
                </a:pPr>
                <a:endParaRPr lang="cs-CZ" sz="2000" b="1" dirty="0"/>
              </a:p>
              <a:p>
                <a:pPr marL="72000" indent="0">
                  <a:buNone/>
                </a:pPr>
                <a:r>
                  <a:rPr lang="cs-CZ" sz="2000" dirty="0"/>
                  <a:t>Získali jsme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=1−2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dirty="0"/>
                  <a:t> a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=32+5</m:t>
                    </m:r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dirty="0"/>
                  <a:t>.  Protože musí být obě neznámé nezáporné, musí platit: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32+5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                   1−2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  <m:oMath xmlns:m="http://schemas.openxmlformats.org/officeDocument/2006/math">
                      <m:r>
                        <a:rPr lang="cs-CZ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sz="2000" dirty="0"/>
              </a:p>
              <a:p>
                <a:pPr marL="72000" indent="0">
                  <a:buNone/>
                </a:pPr>
                <a:r>
                  <a:rPr lang="cs-CZ" sz="2000" dirty="0"/>
                  <a:t>Zároveň je </a:t>
                </a:r>
                <a14:m>
                  <m:oMath xmlns:m="http://schemas.openxmlformats.org/officeDocument/2006/math"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cs-CZ" sz="2000" dirty="0"/>
                  <a:t> celé číslo, proto máme pouze sedm možných řešení, všechna jsou zanesená v tabulce. Poslední řádek tabulky slouží jako zkouška.</a:t>
                </a:r>
              </a:p>
              <a:p>
                <a:pPr marL="72000" indent="0">
                  <a:buNone/>
                </a:pPr>
                <a:endParaRPr lang="cs-CZ" dirty="0"/>
              </a:p>
              <a:p>
                <a:pPr marL="7200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71117BC5-7828-4CCE-A2CE-B505E570029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0000" y="1061050"/>
                <a:ext cx="11059524" cy="4139998"/>
              </a:xfrm>
              <a:blipFill>
                <a:blip r:embed="rId2"/>
                <a:stretch>
                  <a:fillRect l="-77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ulka 5">
            <a:extLst>
              <a:ext uri="{FF2B5EF4-FFF2-40B4-BE49-F238E27FC236}">
                <a16:creationId xmlns:a16="http://schemas.microsoft.com/office/drawing/2014/main" id="{FC13589E-A567-4948-93B2-46BF740B74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549338"/>
              </p:ext>
            </p:extLst>
          </p:nvPr>
        </p:nvGraphicFramePr>
        <p:xfrm>
          <a:off x="592476" y="4459368"/>
          <a:ext cx="10315256" cy="14833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89407">
                  <a:extLst>
                    <a:ext uri="{9D8B030D-6E8A-4147-A177-3AD203B41FA5}">
                      <a16:colId xmlns:a16="http://schemas.microsoft.com/office/drawing/2014/main" val="2988205960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3206407240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3420473781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1623583055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3965518820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2087898923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861440975"/>
                    </a:ext>
                  </a:extLst>
                </a:gridCol>
                <a:gridCol w="1289407">
                  <a:extLst>
                    <a:ext uri="{9D8B030D-6E8A-4147-A177-3AD203B41FA5}">
                      <a16:colId xmlns:a16="http://schemas.microsoft.com/office/drawing/2014/main" val="22586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chemeClr val="tx1"/>
                          </a:solidFill>
                        </a:rPr>
                        <a:t>t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-1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202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98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chemeClr val="tx1"/>
                          </a:solidFill>
                        </a:rPr>
                        <a:t>y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863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2x+5y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4+65=69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14+55=69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24+45=69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34+35=69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44+25=69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54+15=69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64+5=69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030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51578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5DB02F537614FB66EB71B0726DE94" ma:contentTypeVersion="12" ma:contentTypeDescription="Vytvoří nový dokument" ma:contentTypeScope="" ma:versionID="5957f70aae1bf6d4f3c413232a838aaf">
  <xsd:schema xmlns:xsd="http://www.w3.org/2001/XMLSchema" xmlns:xs="http://www.w3.org/2001/XMLSchema" xmlns:p="http://schemas.microsoft.com/office/2006/metadata/properties" xmlns:ns3="aead6d3a-feb0-4a8c-9062-9bbd8c74d735" xmlns:ns4="a248b50f-04c3-43c7-88f4-d651881e6eee" targetNamespace="http://schemas.microsoft.com/office/2006/metadata/properties" ma:root="true" ma:fieldsID="aa7d58375dfd1408270f1bef9ca8bbae" ns3:_="" ns4:_="">
    <xsd:import namespace="aead6d3a-feb0-4a8c-9062-9bbd8c74d735"/>
    <xsd:import namespace="a248b50f-04c3-43c7-88f4-d651881e6e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d6d3a-feb0-4a8c-9062-9bbd8c74d7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48b50f-04c3-43c7-88f4-d651881e6ee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762602-471B-4D1A-9456-40B4DA843C6C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a248b50f-04c3-43c7-88f4-d651881e6eee"/>
    <ds:schemaRef ds:uri="aead6d3a-feb0-4a8c-9062-9bbd8c74d735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9FDCD01-9C7C-454B-AD63-9FECF8AA73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541F00-5B15-490D-BF05-D515EAEBB8E9}">
  <ds:schemaRefs>
    <ds:schemaRef ds:uri="a248b50f-04c3-43c7-88f4-d651881e6eee"/>
    <ds:schemaRef ds:uri="aead6d3a-feb0-4a8c-9062-9bbd8c74d73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1215</Words>
  <Application>Microsoft Office PowerPoint</Application>
  <PresentationFormat>Širokoúhlá obrazovka</PresentationFormat>
  <Paragraphs>154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Cambria Math</vt:lpstr>
      <vt:lpstr>Tahoma</vt:lpstr>
      <vt:lpstr>Wingdings</vt:lpstr>
      <vt:lpstr>Prezentace_MU_CZ</vt:lpstr>
      <vt:lpstr>Aritmetika 2 – jaro 2023  3. prezentace – Diofantické rovnice</vt:lpstr>
      <vt:lpstr>Neurčité rovnice</vt:lpstr>
      <vt:lpstr>Poznámky k neurčitým rovnicím</vt:lpstr>
      <vt:lpstr>Kdy je neurčitá rovnice řešitelná?</vt:lpstr>
      <vt:lpstr>Příklad</vt:lpstr>
      <vt:lpstr>Řešení redukční metodou</vt:lpstr>
      <vt:lpstr>Řešení redukční metodou - pokračování</vt:lpstr>
      <vt:lpstr>Slovní úloha</vt:lpstr>
      <vt:lpstr>Slovní úloha - pokračování</vt:lpstr>
      <vt:lpstr>Další slovní úloha</vt:lpstr>
      <vt:lpstr>Příklady (na týden od 19.4.)</vt:lpstr>
      <vt:lpstr>Příklady (na týden od 26.4.)</vt:lpstr>
      <vt:lpstr>Příklady (na týden od 26.4.)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Bušková</dc:creator>
  <cp:lastModifiedBy>Petra Bušková</cp:lastModifiedBy>
  <cp:revision>88</cp:revision>
  <dcterms:created xsi:type="dcterms:W3CDTF">2021-03-15T16:48:00Z</dcterms:created>
  <dcterms:modified xsi:type="dcterms:W3CDTF">2023-02-22T20:22:43Z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0x01010074C5DB02F537614FB66EB71B0726DE94</vt:lpwstr>
  </property>
</Properties>
</file>