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2"/>
  </p:notesMasterIdLst>
  <p:handoutMasterIdLst>
    <p:handoutMasterId r:id="rId6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57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9" d="100"/>
          <a:sy n="79" d="100"/>
        </p:scale>
        <p:origin x="76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IMAp01</a:t>
            </a:r>
            <a:r>
              <a:rPr lang="cs-CZ"/>
              <a:t>, IMAk01 </a:t>
            </a:r>
            <a:r>
              <a:rPr lang="cs-CZ" dirty="0"/>
              <a:t>– podzim 2021</a:t>
            </a:r>
            <a:br>
              <a:rPr lang="cs-CZ" dirty="0"/>
            </a:br>
            <a:r>
              <a:rPr lang="cs-CZ" dirty="0"/>
              <a:t>Dělitelnost v oboru přirozených čísel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Bušková, Ph.D.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5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Dokažte, že 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tří po sobě jdoucích celých čísel, z nichž prostřední je sudé, je dělitelný šesti;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každých tří po sobě jdoucích mocnin čísla 2 (počínaje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cs-CZ" sz="2000" dirty="0"/>
                  <a:t>) je dělitelný 7;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>
                    <a:solidFill>
                      <a:schemeClr val="bg1">
                        <a:lumMod val="65000"/>
                      </a:schemeClr>
                    </a:solidFill>
                  </a:rPr>
                  <a:t>druhá mocnina každého lichého čísla zmenšená o 1 je dělitelná 8.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28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0B875-644D-41D4-BAB5-96BD0949D1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6A03BA-B8E7-4956-8E2A-AE2C6654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53275"/>
            <a:ext cx="10753200" cy="451576"/>
          </a:xfrm>
        </p:spPr>
        <p:txBody>
          <a:bodyPr/>
          <a:lstStyle/>
          <a:p>
            <a:r>
              <a:rPr lang="cs-CZ" dirty="0"/>
              <a:t>Výsledky příkladů 2-5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2: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2n+(2m+1)=2(</a:t>
                </a:r>
                <a:r>
                  <a:rPr lang="cs-CZ" sz="2400" dirty="0" err="1"/>
                  <a:t>n+m</a:t>
                </a:r>
                <a:r>
                  <a:rPr lang="cs-CZ" sz="2400" dirty="0"/>
                  <a:t>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(2n+1)(2m+1)=4mn+2n+2m+1=2(2mn+n+m)+1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2n(2m+1)=4mn+2n=2(2mn+n)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3</a:t>
                </a:r>
                <a:r>
                  <a:rPr lang="cs-CZ" sz="2400" dirty="0"/>
                  <a:t>: reflexivní, tranzitivní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4:</a:t>
                </a:r>
                <a:r>
                  <a:rPr lang="cs-CZ" sz="2400" dirty="0"/>
                  <a:t> a=8k, b=6l, </a:t>
                </a:r>
                <a:r>
                  <a:rPr lang="cs-CZ" sz="2400" dirty="0" err="1"/>
                  <a:t>a.b</a:t>
                </a:r>
                <a:r>
                  <a:rPr lang="cs-CZ" sz="2400" dirty="0"/>
                  <a:t>=8k.6l=24(2kl)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5: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(n-1)+n+(n+1)=3n, dle zadání je 2|n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1+2+4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=7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24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−1=4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+1−1=4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cs-CZ" sz="2400" dirty="0"/>
                  <a:t>z čísel n, n+1 je právě jedno sudé, jejich součin je tedy děl. 2</a:t>
                </a: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  <a:blipFill>
                <a:blip r:embed="rId2"/>
                <a:stretch>
                  <a:fillRect l="-1020" t="-1031" r="-1417" b="-250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74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dělitelnost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Uvedeme zde věty, na základě nichž rozhodujeme o dělitelnosti čísla jiným číslem aniž bychom dělení provedli.</a:t>
            </a:r>
          </a:p>
          <a:p>
            <a:endParaRPr lang="cs-CZ" dirty="0"/>
          </a:p>
          <a:p>
            <a:r>
              <a:rPr lang="cs-CZ" dirty="0"/>
              <a:t>Pro zjednodušení zápisu ve všech větách uvažujme přirozená čísla zapsaná v desítkové soustavě. Na základě předchozí prezentace lze věty o dělitelnosti rozšířit i na celá čísla.</a:t>
            </a:r>
          </a:p>
        </p:txBody>
      </p:sp>
    </p:spTree>
    <p:extLst>
      <p:ext uri="{BB962C8B-B14F-4D97-AF65-F5344CB8AC3E}">
        <p14:creationId xmlns:p14="http://schemas.microsoft.com/office/powerpoint/2010/main" val="318212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D1603F-1C64-4050-ADBF-77E3F7554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1D693-F30C-4147-B0C9-349D6240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4235174"/>
          </a:xfrm>
        </p:spPr>
        <p:txBody>
          <a:bodyPr/>
          <a:lstStyle/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dvěma (pěti, deseti)</a:t>
            </a:r>
            <a:r>
              <a:rPr lang="cs-CZ" sz="2400" dirty="0"/>
              <a:t> právě tehdy, když je dvěma (pěti, deseti) dělitelné</a:t>
            </a:r>
            <a:r>
              <a:rPr lang="cs-CZ" sz="2400" b="1" dirty="0"/>
              <a:t> </a:t>
            </a:r>
            <a:r>
              <a:rPr lang="cs-CZ" sz="2400" dirty="0"/>
              <a:t>číslo zapsané jeho cifrou nultého řádu.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čtyřmi </a:t>
            </a:r>
            <a:r>
              <a:rPr lang="cs-CZ" sz="2400" dirty="0"/>
              <a:t>právě tehdy, když je čtyřmi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dvojčíslím.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osmi </a:t>
            </a:r>
            <a:r>
              <a:rPr lang="cs-CZ" sz="2400" dirty="0"/>
              <a:t>právě tehdy, když je osmi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trojčíslím.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třemi (devíti)</a:t>
            </a:r>
            <a:r>
              <a:rPr lang="cs-CZ" sz="2400" dirty="0"/>
              <a:t> právě tehdy, když je třemi (devíti) dělitelný jeho </a:t>
            </a:r>
            <a:r>
              <a:rPr lang="cs-CZ" sz="2400" dirty="0" err="1"/>
              <a:t>ciferný</a:t>
            </a:r>
            <a:r>
              <a:rPr lang="cs-CZ" sz="2400" dirty="0"/>
              <a:t> součet (tj. součet všech čísel zapsaných jednotlivými ciframi v zápisu čísla </a:t>
            </a:r>
            <a:r>
              <a:rPr lang="cs-CZ" sz="2400" i="1" dirty="0"/>
              <a:t>a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jedenácti </a:t>
            </a:r>
            <a:r>
              <a:rPr lang="cs-CZ" sz="2400" dirty="0"/>
              <a:t>právě tehdy, když je jedenácti dělitelný součet čísel zapsaných jednotlivými ciframi sudého řádu zmenšený o součet čísel zapsaných jednotlivými ciframi lichého řádu v zápisu čísla </a:t>
            </a:r>
            <a:r>
              <a:rPr lang="cs-CZ" sz="2400" i="1" dirty="0"/>
              <a:t>a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6701F36-A015-4B27-ABD3-14DED6E0F972}"/>
              </a:ext>
            </a:extLst>
          </p:cNvPr>
          <p:cNvSpPr/>
          <p:nvPr/>
        </p:nvSpPr>
        <p:spPr bwMode="auto">
          <a:xfrm>
            <a:off x="312820" y="115241"/>
            <a:ext cx="11459560" cy="588579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537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6ADEB-6E65-44C0-8F75-4C26C68E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1EB4FE-9D93-4F25-9DCD-2AE6EBF3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4317"/>
            <a:ext cx="10753200" cy="451576"/>
          </a:xfrm>
        </p:spPr>
        <p:txBody>
          <a:bodyPr/>
          <a:lstStyle/>
          <a:p>
            <a:r>
              <a:rPr lang="cs-CZ" dirty="0"/>
              <a:t>Znaky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</p:spPr>
            <p:txBody>
              <a:bodyPr/>
              <a:lstStyle/>
              <a:p>
                <a:r>
                  <a:rPr lang="cs-CZ" sz="2000" dirty="0"/>
                  <a:t>Na předchozím slidu chybí věta pro rozpoznání dělitelnosti </a:t>
                </a:r>
                <a:r>
                  <a:rPr lang="cs-CZ" sz="2000" b="1" dirty="0"/>
                  <a:t>šesti </a:t>
                </a:r>
                <a:r>
                  <a:rPr lang="cs-CZ" sz="2000" dirty="0"/>
                  <a:t>a </a:t>
                </a:r>
                <a:r>
                  <a:rPr lang="cs-CZ" sz="2000" b="1" dirty="0"/>
                  <a:t>sedmi</a:t>
                </a:r>
                <a:r>
                  <a:rPr lang="cs-CZ" sz="2000" dirty="0"/>
                  <a:t>. Přestože existují způsoby, jak bez výpočtu zjistit, zda je číslo dělitelné sedmi, jednoduché vydělení bývá rychlejší. </a:t>
                </a:r>
                <a:br>
                  <a:rPr lang="cs-CZ" sz="2000" dirty="0"/>
                </a:br>
                <a:r>
                  <a:rPr lang="cs-CZ" sz="2000" dirty="0"/>
                  <a:t>Znak dělitelnosti šesti si jistě snadno odvodíte z rozkladu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6=2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Zjišťování dělitelnosti </a:t>
                </a:r>
                <a:r>
                  <a:rPr lang="cs-CZ" sz="2000" b="1" dirty="0"/>
                  <a:t>jedenácti</a:t>
                </a:r>
                <a:r>
                  <a:rPr lang="cs-CZ" sz="2000" dirty="0"/>
                  <a:t> demonstrujeme na příkladu s číslem </a:t>
                </a:r>
                <a:br>
                  <a:rPr lang="cs-CZ" sz="2000" dirty="0"/>
                </a:br>
                <a:r>
                  <a:rPr lang="cs-CZ" sz="2000" dirty="0"/>
                  <a:t>28 037 856: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sudého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8+3+8+6=25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lichého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2+0+7+5=14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Rozdíl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25−14=11</m:t>
                    </m:r>
                  </m:oMath>
                </a14:m>
                <a:r>
                  <a:rPr lang="cs-CZ" sz="2000" dirty="0"/>
                  <a:t> je dělitelný jedenácti, tedy i původní číslo je dělitelné jedenácti.</a:t>
                </a:r>
              </a:p>
              <a:p>
                <a:r>
                  <a:rPr lang="cs-CZ" sz="2000" dirty="0"/>
                  <a:t>Dělitelnost 11 si můžete ověřit například u svého rodného čísla, kde musí být dodržena.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  <a:blipFill>
                <a:blip r:embed="rId2"/>
                <a:stretch>
                  <a:fillRect l="-680" b="-238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30D30-4AE9-4167-9478-63BFB5411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39D5CD-75BA-41AD-956F-E79E3577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9835"/>
            <a:ext cx="10753200" cy="4139998"/>
          </a:xfrm>
        </p:spPr>
        <p:txBody>
          <a:bodyPr/>
          <a:lstStyle/>
          <a:p>
            <a:r>
              <a:rPr lang="cs-CZ" dirty="0"/>
              <a:t>Všechny znaky dělitelnosti ze 3. slidu plynou z obecnějších vět:</a:t>
            </a:r>
            <a:endParaRPr lang="cs-CZ" sz="1100" dirty="0"/>
          </a:p>
          <a:p>
            <a:endParaRPr lang="cs-CZ" dirty="0"/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dvěma (pěti, deseti)</a:t>
            </a:r>
            <a:r>
              <a:rPr lang="cs-CZ" sz="1800" dirty="0"/>
              <a:t>, dostaneme stejný zbytek, jako když dělíme dvěma (pěti, deseti)</a:t>
            </a:r>
            <a:r>
              <a:rPr lang="cs-CZ" sz="1800" b="1" dirty="0"/>
              <a:t> </a:t>
            </a:r>
            <a:r>
              <a:rPr lang="cs-CZ" sz="1800" dirty="0"/>
              <a:t>číslo zapsané cifrou nultého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čtyřmi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čtyřmi</a:t>
            </a:r>
            <a:r>
              <a:rPr lang="cs-CZ" sz="1800" b="1" dirty="0"/>
              <a:t> </a:t>
            </a:r>
            <a:r>
              <a:rPr lang="cs-CZ" sz="1800" dirty="0"/>
              <a:t>číslo zapsané jeho posledním dvojčíslím (u jednociferných čísel doplníme před cifru nulu).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osmi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 osmi číslo zapsané jeho posledním trojčíslím (u méně než trojciferných čísel doplníme před cifry nuly).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třemi (devíti)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třemi (devíti) jeho </a:t>
            </a:r>
            <a:r>
              <a:rPr lang="cs-CZ" sz="1800" dirty="0" err="1"/>
              <a:t>ciferný</a:t>
            </a:r>
            <a:r>
              <a:rPr lang="cs-CZ" sz="1800" dirty="0"/>
              <a:t> součet.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jedenácti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jedenácti součet čísel zapsaných jednotlivými ciframi sudého řádu zmenšený o součet čísel zapsaných jednotlivými ciframi lichého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9923A10-4D79-4916-B8ED-B033E515B3B5}"/>
              </a:ext>
            </a:extLst>
          </p:cNvPr>
          <p:cNvSpPr/>
          <p:nvPr/>
        </p:nvSpPr>
        <p:spPr bwMode="auto">
          <a:xfrm>
            <a:off x="178676" y="956442"/>
            <a:ext cx="11599324" cy="541282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340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E0BC5-57CC-4482-8A46-2126BEDA5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Všechny věty na předchozím slidu lze dokázat pomocí věty následující.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Věta: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Je-li celé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 součtem dvou celých čísel, z nichž jedno je násobkem celého čísla </a:t>
                </a:r>
                <a:r>
                  <a:rPr lang="cs-CZ" sz="2400" i="1" dirty="0"/>
                  <a:t>b</a:t>
                </a:r>
                <a:r>
                  <a:rPr lang="cs-CZ" sz="2400" dirty="0"/>
                  <a:t>, pak druhé dává při dělení číslem </a:t>
                </a:r>
                <a:r>
                  <a:rPr lang="cs-CZ" sz="2400" i="1" dirty="0"/>
                  <a:t>b</a:t>
                </a:r>
                <a:r>
                  <a:rPr lang="cs-CZ" sz="2400" dirty="0"/>
                  <a:t> stejný zbytek jako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1600" dirty="0"/>
                  <a:t>Důkaz:</a:t>
                </a:r>
              </a:p>
              <a:p>
                <a:pPr marL="72000" indent="0">
                  <a:buNone/>
                </a:pPr>
                <a:r>
                  <a:rPr lang="cs-CZ" sz="1600" dirty="0"/>
                  <a:t>Zapišme si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600" dirty="0"/>
                  <a:t>, můžeme tedy zapsat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 je celé číslo. Původní rovnost tedy upravíme na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 a můžeme vyjádřit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.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nějaký zbytek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, pro který musí platit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sz="1600" dirty="0"/>
                  <a:t>. Můžeme zapsat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 . Nyní dosadíme do vyjádření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za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a dostáváme rovnost </a:t>
                </a:r>
                <a:br>
                  <a:rPr lang="cs-CZ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1600" dirty="0"/>
                  <a:t> </a:t>
                </a:r>
                <a:br>
                  <a:rPr lang="cs-CZ" sz="1600" dirty="0"/>
                </a:br>
                <a:r>
                  <a:rPr lang="cs-CZ" sz="1600" dirty="0"/>
                  <a:t>Je vidět, 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stejný zbytek jako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, věta je dokázána. 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  <a:blipFill>
                <a:blip r:embed="rId2"/>
                <a:stretch>
                  <a:fillRect l="-1077" t="-1031" r="-1361" b="-45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E3FDFAE-95B5-46EE-B8CE-3C029DAFB572}"/>
              </a:ext>
            </a:extLst>
          </p:cNvPr>
          <p:cNvSpPr/>
          <p:nvPr/>
        </p:nvSpPr>
        <p:spPr bwMode="auto">
          <a:xfrm>
            <a:off x="414000" y="2175641"/>
            <a:ext cx="10879200" cy="1093076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71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</a:t>
            </a:r>
          </a:p>
          <a:p>
            <a:pPr marL="72000" indent="0">
              <a:buNone/>
            </a:pPr>
            <a:r>
              <a:rPr lang="cs-CZ" sz="2000" dirty="0"/>
              <a:t>Rozhodněte, zda je číslo 4 356 dělitelné čísly 2; 3; 4; 5; 8; 9 a 11. Pokud není některým z čísel dělitelné, určete zbytek po dělení.</a:t>
            </a:r>
          </a:p>
          <a:p>
            <a:pPr marL="72000" indent="0">
              <a:buNone/>
            </a:pPr>
            <a:r>
              <a:rPr lang="cs-CZ" sz="2000" b="1" dirty="0"/>
              <a:t>Příklad 7</a:t>
            </a:r>
          </a:p>
          <a:p>
            <a:pPr marL="72000" indent="0">
              <a:buNone/>
            </a:pPr>
            <a:r>
              <a:rPr lang="cs-CZ" sz="2000" dirty="0"/>
              <a:t>V číslech 437*; 32* a 4*54 nahraďte symbol * takovou cifrou, aby vzniklé číslo bylo dělitelné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čtyřmi;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osmi;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devíti;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jedenácti. </a:t>
            </a:r>
          </a:p>
          <a:p>
            <a:pPr marL="72000" indent="0">
              <a:buNone/>
            </a:pPr>
            <a:r>
              <a:rPr lang="cs-CZ" sz="2000" dirty="0"/>
              <a:t>Uveďte vždy všechna řešení.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350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8</a:t>
            </a:r>
          </a:p>
          <a:p>
            <a:pPr marL="72000" indent="0">
              <a:buNone/>
            </a:pPr>
            <a:r>
              <a:rPr lang="cs-CZ" sz="2000" dirty="0"/>
              <a:t>O pěticiferném čísle 448** víme, že je dělitelné čísly 3 a 25. Doplňte cifry na místa hvězdiček.</a:t>
            </a:r>
            <a:endParaRPr lang="cs-CZ" sz="2000" b="1" dirty="0"/>
          </a:p>
          <a:p>
            <a:pPr marL="72000" indent="0">
              <a:buNone/>
            </a:pPr>
            <a:r>
              <a:rPr lang="cs-CZ" sz="2000" b="1" dirty="0"/>
              <a:t>Příklad 9</a:t>
            </a:r>
          </a:p>
          <a:p>
            <a:pPr marL="72000" indent="0">
              <a:buNone/>
            </a:pPr>
            <a:r>
              <a:rPr lang="cs-CZ" sz="2000" dirty="0"/>
              <a:t>Z čísla 74 851 562 vyškrtněte čtyři cifry tak, aby vzniklé číslo bylo dělitelné pěti a třemi. Najděte všechny možnosti. </a:t>
            </a:r>
          </a:p>
          <a:p>
            <a:pPr marL="72000" indent="0">
              <a:buNone/>
            </a:pPr>
            <a:r>
              <a:rPr lang="cs-CZ" sz="2000" b="1" dirty="0"/>
              <a:t>Příklad 10</a:t>
            </a:r>
          </a:p>
          <a:p>
            <a:pPr marL="72000" indent="0">
              <a:buNone/>
            </a:pPr>
            <a:r>
              <a:rPr lang="cs-CZ" sz="2000" dirty="0"/>
              <a:t>Doplňte rodné číslo 950324/**** tak, aby bylo platné. Stačí uvést jednu možnost.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rgbClr val="969696"/>
                </a:solidFill>
              </a:rPr>
              <a:t>Příklad 11</a:t>
            </a:r>
          </a:p>
          <a:p>
            <a:pPr marL="72000" indent="0">
              <a:buNone/>
            </a:pPr>
            <a:r>
              <a:rPr lang="cs-CZ" sz="2000" dirty="0">
                <a:solidFill>
                  <a:srgbClr val="969696"/>
                </a:solidFill>
              </a:rPr>
              <a:t>Dokažte s využitím rozvinutého zápisu čísla kritérium dělitelnosti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čtyřmi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devíti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jedenácti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5886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144F7F-4BB9-45A5-8E86-A9784427E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4E3A6-091A-4588-90AB-A47B861B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E650E-4BB9-48FE-976C-24FF095D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6</a:t>
            </a:r>
            <a:r>
              <a:rPr lang="cs-CZ" sz="2400" dirty="0"/>
              <a:t>: není dělitelné pěti (</a:t>
            </a:r>
            <a:r>
              <a:rPr lang="cs-CZ" sz="2400" dirty="0" err="1"/>
              <a:t>zb</a:t>
            </a:r>
            <a:r>
              <a:rPr lang="cs-CZ" sz="2400" dirty="0"/>
              <a:t>. 1) a osmi (</a:t>
            </a:r>
            <a:r>
              <a:rPr lang="cs-CZ" sz="2400" dirty="0" err="1"/>
              <a:t>zb</a:t>
            </a:r>
            <a:r>
              <a:rPr lang="cs-CZ" sz="2400" dirty="0"/>
              <a:t>. 4)  </a:t>
            </a:r>
          </a:p>
          <a:p>
            <a:pPr marL="72000" indent="0">
              <a:buNone/>
            </a:pPr>
            <a:r>
              <a:rPr lang="cs-CZ" sz="2400" b="1" dirty="0"/>
              <a:t>Příklad 7</a:t>
            </a:r>
            <a:r>
              <a:rPr lang="cs-CZ" sz="2400" dirty="0"/>
              <a:t>: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Příklad 8</a:t>
            </a:r>
            <a:r>
              <a:rPr lang="cs-CZ" sz="2400" dirty="0"/>
              <a:t>: 50</a:t>
            </a:r>
          </a:p>
          <a:p>
            <a:pPr marL="72000" indent="0">
              <a:buNone/>
            </a:pPr>
            <a:r>
              <a:rPr lang="cs-CZ" sz="2400" b="1" dirty="0"/>
              <a:t>Příklad 9</a:t>
            </a:r>
            <a:r>
              <a:rPr lang="cs-CZ" sz="2400" dirty="0"/>
              <a:t>: pro dělitelnost pěti musíme škrtnout poslední dvě cifry, zbylé cifry škrtáme tak, abychom získali </a:t>
            </a:r>
            <a:r>
              <a:rPr lang="cs-CZ" sz="2400" dirty="0" err="1"/>
              <a:t>ciferný</a:t>
            </a:r>
            <a:r>
              <a:rPr lang="cs-CZ" sz="2400" dirty="0"/>
              <a:t> součet dělitelný třemi: 7485, 7515, 4815, 4515, 7815, 7455</a:t>
            </a:r>
          </a:p>
          <a:p>
            <a:pPr marL="72000" indent="0">
              <a:buNone/>
            </a:pPr>
            <a:r>
              <a:rPr lang="cs-CZ" sz="2400" b="1" dirty="0"/>
              <a:t>Příklad 10</a:t>
            </a:r>
            <a:r>
              <a:rPr lang="cs-CZ" sz="2400" dirty="0"/>
              <a:t>: například 1000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C5304CFB-C5B6-4B71-B915-660C06170737}"/>
              </a:ext>
            </a:extLst>
          </p:cNvPr>
          <p:cNvGraphicFramePr>
            <a:graphicFrameLocks noGrp="1"/>
          </p:cNvGraphicFramePr>
          <p:nvPr/>
        </p:nvGraphicFramePr>
        <p:xfrm>
          <a:off x="2432050" y="2192866"/>
          <a:ext cx="5997575" cy="13411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99515">
                  <a:extLst>
                    <a:ext uri="{9D8B030D-6E8A-4147-A177-3AD203B41FA5}">
                      <a16:colId xmlns:a16="http://schemas.microsoft.com/office/drawing/2014/main" val="364946814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69453837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951597452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1454914067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44871455"/>
                    </a:ext>
                  </a:extLst>
                </a:gridCol>
              </a:tblGrid>
              <a:tr h="24950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204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437*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4166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32*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0, 4, 8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822666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4*54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47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3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6C4B00-34A5-4B92-BBCE-31B4FD8D9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0509C-07DB-4519-A092-EF7264FF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Definice 1: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 algn="just">
                  <a:buNone/>
                </a:pPr>
                <a:r>
                  <a:rPr lang="cs-CZ" sz="2400" dirty="0"/>
                  <a:t>Říkáme, že celé číslo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dělí </a:t>
                </a:r>
                <a:r>
                  <a:rPr lang="cs-CZ" sz="2400" dirty="0"/>
                  <a:t>celé číslo </a:t>
                </a:r>
                <a:r>
                  <a:rPr lang="cs-CZ" sz="2400" b="1" i="1" dirty="0"/>
                  <a:t>a </a:t>
                </a:r>
                <a:r>
                  <a:rPr lang="cs-CZ" sz="2400" dirty="0"/>
                  <a:t>(nebo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je dělitelem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dělitelné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násobkem </a:t>
                </a:r>
                <a:r>
                  <a:rPr lang="cs-CZ" sz="2400" b="1" i="1" dirty="0"/>
                  <a:t>b</a:t>
                </a:r>
                <a:r>
                  <a:rPr lang="cs-CZ" sz="2400" dirty="0"/>
                  <a:t>), právě když existuje celé číslo </a:t>
                </a:r>
                <a:r>
                  <a:rPr lang="cs-CZ" sz="2400" i="1" dirty="0"/>
                  <a:t>x</a:t>
                </a:r>
                <a:r>
                  <a:rPr lang="cs-CZ" sz="2400" dirty="0"/>
                  <a:t>, pro které 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b="1" i="1" dirty="0"/>
                  <a:t> </a:t>
                </a:r>
                <a:r>
                  <a:rPr lang="cs-CZ" sz="2400" dirty="0"/>
                  <a:t>.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Symbolicky</a:t>
                </a:r>
                <a:r>
                  <a:rPr lang="cs-CZ" sz="2400" dirty="0"/>
                  <a:t>:</a:t>
                </a:r>
                <a:r>
                  <a:rPr lang="cs-CZ" sz="2400" b="1" i="1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⟺(∃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i="1" dirty="0"/>
                  <a:t>)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  <a:blipFill>
                <a:blip r:embed="rId2"/>
                <a:stretch>
                  <a:fillRect l="-1150" t="-1178" r="-1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19C1927-8362-4223-9C87-0A99F990BFFC}"/>
              </a:ext>
            </a:extLst>
          </p:cNvPr>
          <p:cNvSpPr/>
          <p:nvPr/>
        </p:nvSpPr>
        <p:spPr bwMode="auto">
          <a:xfrm>
            <a:off x="542925" y="2438400"/>
            <a:ext cx="9982200" cy="22383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7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Prvočísla a čísla složená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/>
              <a:t>Rozdělíme přirozená čísla na dvě velké podmnožiny a jednu jednoprvkovou:</a:t>
            </a:r>
          </a:p>
          <a:p>
            <a:pPr marL="503555" lvl="1" indent="-179705"/>
            <a:r>
              <a:rPr lang="cs-CZ">
                <a:cs typeface="Arial"/>
              </a:rPr>
              <a:t>číslo 1 bude patřit do zvláštní podmnožiny</a:t>
            </a:r>
          </a:p>
          <a:p>
            <a:pPr marL="503555" lvl="1" indent="-179705"/>
            <a:r>
              <a:rPr lang="cs-CZ">
                <a:cs typeface="Arial"/>
              </a:rPr>
              <a:t>prvočísla (čísla, která mají právě dva různé dělitele) tvoří jednu velkou podmnožinu</a:t>
            </a:r>
          </a:p>
          <a:p>
            <a:pPr marL="503555" lvl="1" indent="-179705"/>
            <a:r>
              <a:rPr lang="cs-CZ">
                <a:cs typeface="Arial"/>
              </a:rPr>
              <a:t>čísla složená (čísla s alespoň třemi různými děliteli) tvoří druhou velkou podmnožinu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Podmnožina prvočísel a podmnožina čísel složených mají prázdný průnik</a:t>
            </a:r>
          </a:p>
          <a:p>
            <a:pPr marL="323850" lvl="1" indent="0">
              <a:buNone/>
            </a:pPr>
            <a:r>
              <a:rPr lang="cs-CZ">
                <a:cs typeface="Arial"/>
              </a:rPr>
              <a:t>(tj. číslo je buď prvočíslo, nebo číslo složené).</a:t>
            </a: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2324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Definice: prvočíslo, číslo složené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Definice 3: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Přirozené číslo </a:t>
            </a:r>
            <a:r>
              <a:rPr lang="cs-CZ" i="1" dirty="0">
                <a:ea typeface="+mn-lt"/>
                <a:cs typeface="+mn-lt"/>
              </a:rPr>
              <a:t>p</a:t>
            </a:r>
            <a:r>
              <a:rPr lang="cs-CZ" dirty="0">
                <a:ea typeface="+mn-lt"/>
                <a:cs typeface="+mn-lt"/>
              </a:rPr>
              <a:t>&gt;1 nazýváme </a:t>
            </a:r>
            <a:r>
              <a:rPr lang="cs-CZ" b="1" dirty="0">
                <a:ea typeface="+mn-lt"/>
                <a:cs typeface="+mn-lt"/>
              </a:rPr>
              <a:t>prvočíslem</a:t>
            </a:r>
            <a:r>
              <a:rPr lang="cs-CZ" dirty="0">
                <a:ea typeface="+mn-lt"/>
                <a:cs typeface="+mn-lt"/>
              </a:rPr>
              <a:t>, právě když má právě dva různé přirozené dělitele (tj. čísla 1 a p).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&gt;1, které není prvočíslem (tj. má více než dva  přirozené dělitele), nazýváme </a:t>
            </a:r>
            <a:r>
              <a:rPr lang="cs-CZ" b="1" dirty="0">
                <a:ea typeface="+mn-lt"/>
                <a:cs typeface="+mn-lt"/>
              </a:rPr>
              <a:t>složeným číslem</a:t>
            </a:r>
            <a:r>
              <a:rPr lang="cs-CZ" dirty="0">
                <a:ea typeface="+mn-lt"/>
                <a:cs typeface="+mn-lt"/>
              </a:rPr>
              <a:t>.</a:t>
            </a: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6D84838-3FA8-4F2F-AE6D-27B768C0BEF8}"/>
              </a:ext>
            </a:extLst>
          </p:cNvPr>
          <p:cNvSpPr/>
          <p:nvPr/>
        </p:nvSpPr>
        <p:spPr bwMode="auto">
          <a:xfrm>
            <a:off x="414000" y="1359001"/>
            <a:ext cx="10806000" cy="413999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925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Číslo  13  je prvočíslo, protože má právě dva přirozené dělitele, čísla  1 a 13. Jsou to samozřejmí </a:t>
            </a:r>
            <a:r>
              <a:rPr lang="cs-CZ" err="1">
                <a:ea typeface="+mn-lt"/>
                <a:cs typeface="+mn-lt"/>
              </a:rPr>
              <a:t>dělitelé</a:t>
            </a:r>
            <a:r>
              <a:rPr lang="cs-CZ">
                <a:ea typeface="+mn-lt"/>
                <a:cs typeface="+mn-lt"/>
              </a:rPr>
              <a:t> čísla 13.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Číslo  12  je složené číslo, protože má více než dva přirozené dělitele: 1, 2, 3, 4, 6, 12. </a:t>
            </a:r>
          </a:p>
          <a:p>
            <a:pPr marL="251460" indent="-179705"/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 Číslo 1 podle definice není prvočíslo ani číslo složené.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25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Věta o existenci prvočíselného dělitele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Věta 2: </a:t>
            </a:r>
            <a:r>
              <a:rPr lang="cs-CZ">
                <a:ea typeface="+mn-lt"/>
                <a:cs typeface="+mn-lt"/>
              </a:rPr>
              <a:t>Každé přirozené číslo  </a:t>
            </a:r>
            <a:r>
              <a:rPr lang="cs-CZ" i="1">
                <a:ea typeface="+mn-lt"/>
                <a:cs typeface="+mn-lt"/>
              </a:rPr>
              <a:t>n </a:t>
            </a:r>
            <a:r>
              <a:rPr lang="cs-CZ">
                <a:ea typeface="+mn-lt"/>
                <a:cs typeface="+mn-lt"/>
              </a:rPr>
              <a:t>&gt; 1  má aspoň jednoho prvočíselného dělitele.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i="1">
                <a:ea typeface="+mn-lt"/>
                <a:cs typeface="+mn-lt"/>
              </a:rPr>
              <a:t>Důkaz</a:t>
            </a:r>
            <a:r>
              <a:rPr lang="cs-CZ" sz="2400" i="1">
                <a:ea typeface="+mn-lt"/>
                <a:cs typeface="+mn-lt"/>
              </a:rPr>
              <a:t>: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n </a:t>
            </a:r>
            <a:r>
              <a:rPr lang="cs-CZ" sz="2400">
                <a:ea typeface="+mn-lt"/>
                <a:cs typeface="+mn-lt"/>
              </a:rPr>
              <a:t>&gt; 1   má alespoň jednoho dělitele, který je větší než 1. Z jeho dělitelů je jeden nejmenší, označme ho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Tento nejmenší přirozený dělitel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&gt; 1   musí být prvočíslem.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Kdyby totiž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  bylo složené číslo, tj.  </a:t>
            </a:r>
            <a:r>
              <a:rPr lang="cs-CZ" sz="2400" i="1">
                <a:ea typeface="+mn-lt"/>
                <a:cs typeface="+mn-lt"/>
              </a:rPr>
              <a:t>p = a.b</a:t>
            </a:r>
            <a:r>
              <a:rPr lang="cs-CZ" sz="2400">
                <a:ea typeface="+mn-lt"/>
                <a:cs typeface="+mn-lt"/>
              </a:rPr>
              <a:t>, kde  1 &lt;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p ,  1 &lt; </a:t>
            </a:r>
            <a:r>
              <a:rPr lang="cs-CZ" sz="2400" i="1">
                <a:ea typeface="+mn-lt"/>
                <a:cs typeface="+mn-lt"/>
              </a:rPr>
              <a:t>b </a:t>
            </a:r>
            <a:r>
              <a:rPr lang="cs-CZ" sz="2400">
                <a:ea typeface="+mn-lt"/>
                <a:cs typeface="+mn-lt"/>
              </a:rPr>
              <a:t>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,  pak by ze vztahů 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a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en-US" sz="2400">
                <a:ea typeface="+mn-lt"/>
                <a:cs typeface="+mn-lt"/>
              </a:rPr>
              <a:t>|</a:t>
            </a:r>
            <a:r>
              <a:rPr lang="cs-CZ" sz="2400" i="1">
                <a:ea typeface="+mn-lt"/>
                <a:cs typeface="+mn-lt"/>
              </a:rPr>
              <a:t>n  </a:t>
            </a:r>
            <a:r>
              <a:rPr lang="cs-CZ" sz="2400">
                <a:ea typeface="+mn-lt"/>
                <a:cs typeface="+mn-lt"/>
              </a:rPr>
              <a:t>plynulo</a:t>
            </a:r>
            <a:r>
              <a:rPr lang="cs-CZ" sz="2400" i="1">
                <a:ea typeface="+mn-lt"/>
                <a:cs typeface="+mn-lt"/>
              </a:rPr>
              <a:t>  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n,</a:t>
            </a:r>
            <a:r>
              <a:rPr lang="cs-CZ" sz="2400">
                <a:ea typeface="+mn-lt"/>
                <a:cs typeface="+mn-lt"/>
              </a:rPr>
              <a:t>  což by znamenalo, že existuje dělitel  </a:t>
            </a:r>
          </a:p>
          <a:p>
            <a:pPr marL="71755" indent="0">
              <a:buNone/>
            </a:pP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čísla  </a:t>
            </a:r>
            <a:r>
              <a:rPr lang="cs-CZ" sz="2400" i="1">
                <a:ea typeface="+mn-lt"/>
                <a:cs typeface="+mn-lt"/>
              </a:rPr>
              <a:t>n, </a:t>
            </a:r>
            <a:r>
              <a:rPr lang="cs-CZ" sz="2400">
                <a:ea typeface="+mn-lt"/>
                <a:cs typeface="+mn-lt"/>
              </a:rPr>
              <a:t>což by bylo</a:t>
            </a:r>
            <a:r>
              <a:rPr lang="cs-CZ" sz="2400" i="1">
                <a:ea typeface="+mn-lt"/>
                <a:cs typeface="+mn-lt"/>
              </a:rPr>
              <a:t>  </a:t>
            </a:r>
            <a:r>
              <a:rPr lang="cs-CZ" sz="2400">
                <a:ea typeface="+mn-lt"/>
                <a:cs typeface="+mn-lt"/>
              </a:rPr>
              <a:t>v rozporu s naším předpokladem, že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nejmenší z přirozených dělitelů čísla </a:t>
            </a:r>
            <a:r>
              <a:rPr lang="cs-CZ" sz="2400" i="1">
                <a:ea typeface="+mn-lt"/>
                <a:cs typeface="+mn-lt"/>
              </a:rPr>
              <a:t>n. 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tedy prvočíslo.</a:t>
            </a:r>
            <a:endParaRPr lang="cs-CZ" sz="240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DCC2B04-50B7-401F-B06D-5DD2ED0314D7}"/>
              </a:ext>
            </a:extLst>
          </p:cNvPr>
          <p:cNvSpPr/>
          <p:nvPr/>
        </p:nvSpPr>
        <p:spPr bwMode="auto">
          <a:xfrm>
            <a:off x="666000" y="1579246"/>
            <a:ext cx="9371852" cy="116112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1253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>
                <a:cs typeface="Arial"/>
              </a:rPr>
              <a:t>Jak rozhodneme, zda je dané číslo prvočíslo nebo číslo složené?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Máme-li rozhodnout o tom, zda dané číslo </a:t>
            </a:r>
            <a:r>
              <a:rPr lang="cs-CZ" i="1">
                <a:ea typeface="+mn-lt"/>
                <a:cs typeface="+mn-lt"/>
              </a:rPr>
              <a:t>a &gt; </a:t>
            </a:r>
            <a:r>
              <a:rPr lang="cs-CZ">
                <a:ea typeface="+mn-lt"/>
                <a:cs typeface="+mn-lt"/>
              </a:rPr>
              <a:t>1  je prvočíslem nebo složeným číslem, můžeme postupovat tak, že zjišťujeme, zda je dané číslo dělitelné prvočísly menšími než toto číslo. 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Platí totiž </a:t>
            </a:r>
            <a:r>
              <a:rPr lang="cs-CZ" b="1">
                <a:ea typeface="+mn-lt"/>
                <a:cs typeface="+mn-lt"/>
              </a:rPr>
              <a:t>věta</a:t>
            </a:r>
            <a:r>
              <a:rPr lang="cs-CZ">
                <a:ea typeface="+mn-lt"/>
                <a:cs typeface="+mn-lt"/>
              </a:rPr>
              <a:t>:  </a:t>
            </a:r>
            <a:r>
              <a:rPr lang="cs-CZ" i="1">
                <a:ea typeface="+mn-lt"/>
                <a:cs typeface="+mn-lt"/>
              </a:rPr>
              <a:t>Existuje-li prvočíslo menší než číslo a, které dělí číslo a, pak  a je složené číslo.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Uvedený postup je však  značně zdlouhavý. Proto budeme využívat následující věty: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3</a:t>
            </a:r>
            <a:r>
              <a:rPr lang="cs-CZ">
                <a:ea typeface="+mn-lt"/>
                <a:cs typeface="+mn-lt"/>
              </a:rPr>
              <a:t>. Jestliže 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není dělitelné žádným prvočíslem menším nebo rovným  odmocnině z a, pak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 je prvočíslo. 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18D36E-DB5A-4BA6-83DF-F65474B6A448}"/>
              </a:ext>
            </a:extLst>
          </p:cNvPr>
          <p:cNvSpPr/>
          <p:nvPr/>
        </p:nvSpPr>
        <p:spPr bwMode="auto">
          <a:xfrm>
            <a:off x="540000" y="5260169"/>
            <a:ext cx="11444484" cy="148855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84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Důkaz věty 3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Provedeme nepřímý důkaz, tj. přímý důkaz věty obměněné)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obměněná k větě 3</a:t>
            </a:r>
            <a:r>
              <a:rPr lang="cs-CZ">
                <a:ea typeface="+mn-lt"/>
                <a:cs typeface="+mn-lt"/>
              </a:rPr>
              <a:t>: Není-li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prvočíslo, pak je dělitelné aspoň jedním prvočíslem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>
                <a:ea typeface="+mn-lt"/>
                <a:cs typeface="+mn-lt"/>
              </a:rPr>
              <a:t> menším než odmocnina z </a:t>
            </a:r>
            <a:r>
              <a:rPr lang="cs-CZ" i="1">
                <a:ea typeface="+mn-lt"/>
                <a:cs typeface="+mn-lt"/>
              </a:rPr>
              <a:t>a.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Tedy předpokládejme, že číslo</a:t>
            </a:r>
            <a:r>
              <a:rPr lang="cs-CZ" i="1">
                <a:ea typeface="+mn-lt"/>
                <a:cs typeface="+mn-lt"/>
              </a:rPr>
              <a:t> a</a:t>
            </a:r>
            <a:r>
              <a:rPr lang="cs-CZ">
                <a:ea typeface="+mn-lt"/>
                <a:cs typeface="+mn-lt"/>
              </a:rPr>
              <a:t> není prvočíslo, pak podle věty 2. existuje prvočíslo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, které je nejmenším dělitelem čísla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. Můžeme psát: 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=</a:t>
            </a:r>
            <a:r>
              <a:rPr lang="cs-CZ" i="1">
                <a:ea typeface="+mn-lt"/>
                <a:cs typeface="+mn-lt"/>
              </a:rPr>
              <a:t> q . p   </a:t>
            </a:r>
            <a:r>
              <a:rPr lang="cs-CZ">
                <a:ea typeface="+mn-lt"/>
                <a:cs typeface="+mn-lt"/>
              </a:rPr>
              <a:t>a současně  </a:t>
            </a:r>
            <a:r>
              <a:rPr lang="cs-CZ" i="1">
                <a:ea typeface="+mn-lt"/>
                <a:cs typeface="+mn-lt"/>
              </a:rPr>
              <a:t>p </a:t>
            </a:r>
            <a:r>
              <a:rPr lang="cs-CZ">
                <a:ea typeface="+mn-lt"/>
                <a:cs typeface="+mn-lt"/>
              </a:rPr>
              <a:t>&lt;</a:t>
            </a:r>
            <a:r>
              <a:rPr lang="cs-CZ" i="1">
                <a:ea typeface="+mn-lt"/>
                <a:cs typeface="+mn-lt"/>
              </a:rPr>
              <a:t> a; </a:t>
            </a:r>
            <a:r>
              <a:rPr lang="cs-CZ">
                <a:ea typeface="+mn-lt"/>
                <a:cs typeface="+mn-lt"/>
              </a:rPr>
              <a:t>současně platí také: </a:t>
            </a:r>
            <a:r>
              <a:rPr lang="cs-CZ" i="1">
                <a:ea typeface="+mn-lt"/>
                <a:cs typeface="+mn-lt"/>
              </a:rPr>
              <a:t> p je </a:t>
            </a:r>
            <a:r>
              <a:rPr lang="cs-CZ">
                <a:ea typeface="+mn-lt"/>
                <a:cs typeface="+mn-lt"/>
              </a:rPr>
              <a:t>menší nebo rovno </a:t>
            </a:r>
            <a:r>
              <a:rPr lang="cs-CZ" i="1">
                <a:ea typeface="+mn-lt"/>
                <a:cs typeface="+mn-lt"/>
              </a:rPr>
              <a:t>q .</a:t>
            </a:r>
            <a:r>
              <a:rPr lang="cs-CZ">
                <a:ea typeface="+mn-lt"/>
                <a:cs typeface="+mn-lt"/>
              </a:rPr>
              <a:t>  Je tedy </a:t>
            </a:r>
            <a:r>
              <a:rPr lang="cs-CZ" i="1">
                <a:ea typeface="+mn-lt"/>
                <a:cs typeface="+mn-lt"/>
              </a:rPr>
              <a:t>a </a:t>
            </a:r>
            <a:r>
              <a:rPr lang="cs-CZ">
                <a:ea typeface="+mn-lt"/>
                <a:cs typeface="+mn-lt"/>
              </a:rPr>
              <a:t>větší nebo rovno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 i="1" baseline="30000">
                <a:ea typeface="+mn-lt"/>
                <a:cs typeface="+mn-lt"/>
              </a:rPr>
              <a:t>2</a:t>
            </a:r>
            <a:r>
              <a:rPr lang="cs-CZ" i="1">
                <a:ea typeface="+mn-lt"/>
                <a:cs typeface="+mn-lt"/>
              </a:rPr>
              <a:t>   </a:t>
            </a:r>
            <a:r>
              <a:rPr lang="cs-CZ">
                <a:ea typeface="+mn-lt"/>
                <a:cs typeface="+mn-lt"/>
              </a:rPr>
              <a:t>a odtud plyne, že  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 musí být menší nebo rovno odmocnině z</a:t>
            </a:r>
            <a:r>
              <a:rPr lang="cs-CZ" i="1">
                <a:ea typeface="+mn-lt"/>
                <a:cs typeface="+mn-lt"/>
              </a:rPr>
              <a:t> a.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85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 zjistit, zda dané číslo je prvočíslo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>
                <a:cs typeface="Arial"/>
              </a:rPr>
              <a:t>Příklad: </a:t>
            </a:r>
            <a:r>
              <a:rPr lang="cs-CZ" i="1">
                <a:cs typeface="Arial"/>
              </a:rPr>
              <a:t>Zjistěte, zda 173 je prvočíslo nebo složené číslo.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i="1">
              <a:cs typeface="Arial"/>
            </a:endParaRPr>
          </a:p>
          <a:p>
            <a:pPr marL="71755" indent="0">
              <a:buNone/>
            </a:pPr>
            <a:r>
              <a:rPr lang="cs-CZ" i="1">
                <a:cs typeface="Arial"/>
              </a:rPr>
              <a:t>Řešení:  Odmocnina ze 173 je menší než </a:t>
            </a:r>
            <a:r>
              <a:rPr lang="cs-CZ">
                <a:cs typeface="Arial"/>
              </a:rPr>
              <a:t>14 (druhá mocnina 14 je 196), proto budeme zjišťovat, zda číslo 173 je dělitelné některým z prvočísel 2, 3, 5, 7, 11, 13. 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Číslo 173 není dělitelné žádným z těchto prvočísel, proto je prvočíslem. 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144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BE95CF-2C40-4AC8-B377-805C0735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F0EB6-AB4B-4A3F-9F16-C8FD964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Prvočíselný rozklad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>
                    <a:cs typeface="Arial"/>
                  </a:rPr>
                  <a:t>Věta 4</a:t>
                </a:r>
                <a:r>
                  <a:rPr lang="cs-CZ" sz="2400">
                    <a:cs typeface="Arial"/>
                  </a:rPr>
                  <a:t>: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Každé složené číslo </a:t>
                </a:r>
                <a:r>
                  <a:rPr lang="cs-CZ" sz="2400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lze vyjádřit právě jedním způsobem ve tvaru součinu konečného počtu prvočísel 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…∙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prvočísla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nenulová celá čísla.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Tomuto zápisu se říká </a:t>
                </a:r>
                <a:r>
                  <a:rPr lang="cs-CZ" sz="2400" b="1">
                    <a:cs typeface="Arial"/>
                  </a:rPr>
                  <a:t>prvočíselný rozklad přirozeného čísla </a:t>
                </a:r>
                <a:r>
                  <a:rPr lang="cs-CZ" sz="2400" b="1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:r>
                  <a:rPr lang="cs-CZ" sz="2400" err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</a:t>
                </a:r>
                <a:r>
                  <a:rPr lang="cs-CZ" sz="2400" b="1" err="1">
                    <a:cs typeface="Arial"/>
                  </a:rPr>
                  <a:t>prvočinitelé</a:t>
                </a:r>
                <a:r>
                  <a:rPr lang="cs-CZ" sz="2400" b="1">
                    <a:cs typeface="Arial"/>
                  </a:rPr>
                  <a:t> </a:t>
                </a:r>
                <a:r>
                  <a:rPr lang="cs-CZ" sz="2400">
                    <a:cs typeface="Arial"/>
                  </a:rPr>
                  <a:t>rozkladu.</a:t>
                </a: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Například prvočíselný rozklad čísla 600 lze zapsat  </a:t>
                </a:r>
                <a:r>
                  <a:rPr lang="cs-CZ" sz="2400" b="0">
                    <a:cs typeface="Arial"/>
                  </a:rPr>
                  <a:t>600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199DB557-6D22-40B6-8D5A-5A914644FD49}"/>
              </a:ext>
            </a:extLst>
          </p:cNvPr>
          <p:cNvSpPr/>
          <p:nvPr/>
        </p:nvSpPr>
        <p:spPr bwMode="auto">
          <a:xfrm>
            <a:off x="414000" y="1589233"/>
            <a:ext cx="11145931" cy="347892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57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12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Rozhodněte a zdůvodněte, zda jsou čísla 437, 593, 1007, 2771, 3012 prvočísla, nebo čísla složená.</a:t>
            </a:r>
            <a:endParaRPr lang="cs-CZ" dirty="0"/>
          </a:p>
          <a:p>
            <a:pPr marL="71755" indent="0">
              <a:buNone/>
            </a:pPr>
            <a:r>
              <a:rPr lang="cs-CZ" sz="2000" b="1" dirty="0"/>
              <a:t>Příklad 13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prvočísla větší než 120 a zároveň menší než 150.</a:t>
            </a:r>
            <a:endParaRPr lang="cs-CZ" dirty="0"/>
          </a:p>
          <a:p>
            <a:pPr marL="71755" indent="0">
              <a:buNone/>
            </a:pPr>
            <a:r>
              <a:rPr lang="cs-CZ" sz="2000" b="1" dirty="0">
                <a:cs typeface="Arial"/>
              </a:rPr>
              <a:t>Příklad 14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Najděte největší prvočíslo, kterým je dělitelné číslo</a:t>
            </a:r>
            <a:endParaRPr lang="cs-CZ" sz="2000" b="1" dirty="0">
              <a:cs typeface="Arial"/>
            </a:endParaRP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2406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4380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530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15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Rozložte na součin prvočinitelů číslo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500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2024</a:t>
            </a:r>
            <a:endParaRPr lang="cs-CZ" sz="2000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  <a:endParaRPr lang="cs-CZ" sz="2000" dirty="0"/>
          </a:p>
          <a:p>
            <a:pPr marL="71755" indent="0">
              <a:buNone/>
            </a:pPr>
            <a:r>
              <a:rPr lang="cs-CZ" sz="2000" b="1" dirty="0"/>
              <a:t>Příklad 16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přirozená čísla, která jsou dělitelná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jednocifernými prvočísly,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přirozenými čísly od jedné do deseti.</a:t>
            </a: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Určete v obou případech nejmenší přirozené číslo, které podmínkám vyhovuje.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8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A739-EB5D-4289-A640-AED450011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2ABB04-E863-4656-BCBA-ADAD49C1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</p:spPr>
            <p:txBody>
              <a:bodyPr/>
              <a:lstStyle/>
              <a:p>
                <a:r>
                  <a:rPr lang="cs-CZ" sz="2400" dirty="0"/>
                  <a:t>Jestliže k celým číslům </a:t>
                </a:r>
                <a:r>
                  <a:rPr lang="cs-CZ" sz="2400" i="1" dirty="0"/>
                  <a:t>a, b</a:t>
                </a:r>
                <a:r>
                  <a:rPr lang="cs-CZ" sz="2400" dirty="0"/>
                  <a:t> neexistuje takové celé číslo </a:t>
                </a:r>
                <a:r>
                  <a:rPr lang="cs-CZ" sz="2400" i="1" dirty="0"/>
                  <a:t>x,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říkáme, že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nedělí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, značíme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b="1" dirty="0"/>
              </a:p>
              <a:p>
                <a:endParaRPr lang="cs-CZ" sz="2400" b="1" dirty="0"/>
              </a:p>
              <a:p>
                <a:r>
                  <a:rPr lang="cs-CZ" sz="2400" dirty="0"/>
                  <a:t>Platí-li,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pak čísla </a:t>
                </a:r>
                <a:r>
                  <a:rPr lang="cs-CZ" sz="2400" i="1" dirty="0"/>
                  <a:t>b, x</a:t>
                </a:r>
                <a:r>
                  <a:rPr lang="cs-CZ" sz="2400" dirty="0"/>
                  <a:t> jsou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</a:t>
                </a:r>
                <a:r>
                  <a:rPr lang="cs-CZ" sz="2400" dirty="0" err="1"/>
                  <a:t>a</a:t>
                </a:r>
                <a:r>
                  <a:rPr lang="cs-CZ" sz="2400" dirty="0"/>
                  <a:t> nazývají se </a:t>
                </a:r>
                <a:r>
                  <a:rPr lang="cs-CZ" sz="2400" b="1" dirty="0"/>
                  <a:t>sdružení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  <a:p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patřící do množiny přirozených čísel se nazývají </a:t>
                </a:r>
                <a:r>
                  <a:rPr lang="cs-CZ" sz="2400" b="1" dirty="0"/>
                  <a:t>přirození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  <a:blipFill>
                <a:blip r:embed="rId2"/>
                <a:stretch>
                  <a:fillRect l="-979" t="-1178" r="-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02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5E0BD-15E5-49D8-A64C-F6B30EAC7F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95259-A2F2-4EEF-AA8D-7F6C78FC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12</a:t>
                </a:r>
                <a:r>
                  <a:rPr lang="cs-CZ" sz="2400" dirty="0"/>
                  <a:t>: prvočíslem je pouze 593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13</a:t>
                </a:r>
                <a:r>
                  <a:rPr lang="cs-CZ" sz="2400" dirty="0"/>
                  <a:t>: 127, 131, 137, 139, 149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14</a:t>
                </a:r>
                <a:r>
                  <a:rPr lang="cs-CZ" sz="2400" dirty="0"/>
                  <a:t>: a) 17, b) 401, c) 73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15</a:t>
                </a:r>
                <a:r>
                  <a:rPr lang="cs-CZ" sz="2400" dirty="0"/>
                  <a:t>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500=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2024=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∙11∙23,   1326=2∙3∙13∙17</m:t>
                    </m:r>
                  </m:oMath>
                </a14:m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b="1" dirty="0"/>
                  <a:t>Příklad 16</a:t>
                </a:r>
                <a:r>
                  <a:rPr lang="cs-CZ" sz="2400" dirty="0"/>
                  <a:t>: 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210, další 420, 630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5040, další 10 080, 20 160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652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společný dělitel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 už název napovídá, největší společný dělitel dvou přirozených čísel je ten největší ze všech společných dělitelů.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čísla 50 a 60 mají následující společné dělitele: 1, 2, 5, 10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Největší z těchto společných dělitelů je číslo 10. Formálně řečeno: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4: Společný dělitel </a:t>
            </a:r>
            <a:r>
              <a:rPr lang="cs-CZ" dirty="0">
                <a:ea typeface="+mn-lt"/>
                <a:cs typeface="+mn-lt"/>
              </a:rPr>
              <a:t>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každé přirozené číslo </a:t>
            </a:r>
            <a:r>
              <a:rPr lang="cs-CZ" i="1" dirty="0">
                <a:ea typeface="+mn-lt"/>
                <a:cs typeface="+mn-lt"/>
              </a:rPr>
              <a:t>d</a:t>
            </a:r>
            <a:r>
              <a:rPr lang="cs-CZ" dirty="0">
                <a:ea typeface="+mn-lt"/>
                <a:cs typeface="+mn-lt"/>
              </a:rPr>
              <a:t>,  pro které platí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  a 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b</a:t>
            </a:r>
            <a:r>
              <a:rPr lang="cs-CZ" i="1" dirty="0">
                <a:ea typeface="+mn-lt"/>
                <a:cs typeface="+mn-lt"/>
              </a:rPr>
              <a:t>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5: Největší společný dělitel</a:t>
            </a:r>
            <a:r>
              <a:rPr lang="cs-CZ" dirty="0">
                <a:ea typeface="+mn-lt"/>
                <a:cs typeface="+mn-lt"/>
              </a:rPr>
              <a:t> 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ten ze společných dělitelů, který je dělitelný všemi společnými děliteli. Označujeme   </a:t>
            </a:r>
            <a:r>
              <a:rPr lang="cs-CZ" b="1" dirty="0">
                <a:ea typeface="+mn-lt"/>
                <a:cs typeface="+mn-lt"/>
              </a:rPr>
              <a:t>D(</a:t>
            </a:r>
            <a:r>
              <a:rPr lang="cs-CZ" b="1" i="1" dirty="0" err="1">
                <a:ea typeface="+mn-lt"/>
                <a:cs typeface="+mn-lt"/>
              </a:rPr>
              <a:t>a,b</a:t>
            </a:r>
            <a:r>
              <a:rPr lang="cs-CZ" b="1" dirty="0">
                <a:ea typeface="+mn-lt"/>
                <a:cs typeface="+mn-lt"/>
              </a:rPr>
              <a:t>).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FBCCFA5-6534-4A9F-A49E-D6B69F69D9FF}"/>
              </a:ext>
            </a:extLst>
          </p:cNvPr>
          <p:cNvSpPr/>
          <p:nvPr/>
        </p:nvSpPr>
        <p:spPr bwMode="auto">
          <a:xfrm>
            <a:off x="666000" y="3884603"/>
            <a:ext cx="10759108" cy="26042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Hledání největšího společného dělitele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85475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Největšího společného dělitele dvou přirozených čísel lze najít třemi způsoby: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(a) využitím definice;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(b) pomocí tzv. </a:t>
            </a:r>
            <a:r>
              <a:rPr lang="cs-CZ" b="1" dirty="0" err="1">
                <a:ea typeface="+mn-lt"/>
                <a:cs typeface="+mn-lt"/>
              </a:rPr>
              <a:t>Eukleidova</a:t>
            </a:r>
            <a:r>
              <a:rPr lang="cs-CZ" b="1" dirty="0">
                <a:ea typeface="+mn-lt"/>
                <a:cs typeface="+mn-lt"/>
              </a:rPr>
              <a:t> algoritmu;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(c) pomocí rozkladu na součin prvočinitelů.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s využitím definice lze použít u malých čísel, u větších je spíše neobratné.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pomocí rozkladu na prvočísla se učí na ZŠ.</a:t>
            </a:r>
          </a:p>
          <a:p>
            <a:pPr marL="71755" indent="0">
              <a:buNone/>
            </a:pP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 nabízí silný nástroj pro hledání největšího společného dělitele.</a:t>
            </a: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E59BD-68D1-4FA9-9403-E499D347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 </a:t>
            </a:r>
            <a:r>
              <a:rPr lang="cs-CZ" i="1" dirty="0">
                <a:ea typeface="+mn-lt"/>
                <a:cs typeface="+mn-lt"/>
              </a:rPr>
              <a:t>Určete množinu všech společných dělitelů čísel 24 a 30 a největší společný dělitel čísel 24 a 30.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 Číslo 24 je dělitelné čísly  1, 2, 3, 4, 6, 8, 12, 24. Číslo 30 je dělitelné čísly 1, 2, 3, 5,  6, 10, 15, 30.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Množina všech společných dělitelů čísel 24 a 30 je průnik těchto dvou množin, tj. množina {1, 2, 3, 6}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D(24,30) = 6. 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Toto číslo je dělitelné všemi menšími společnými děliteli, tj. platí: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 1 | 6 ,  2 | 6 ,  3 | 6 ,  6 | 6 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Věta (</a:t>
            </a: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54" y="1363756"/>
            <a:ext cx="11433138" cy="486682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Věta 5. </a:t>
            </a:r>
            <a:r>
              <a:rPr lang="cs-CZ" dirty="0">
                <a:ea typeface="+mn-lt"/>
                <a:cs typeface="+mn-lt"/>
              </a:rPr>
              <a:t>Jestliže 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 dává při dělení nenulovým přirozeným číslem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 nenulový zbytek </a:t>
            </a:r>
            <a:r>
              <a:rPr lang="cs-CZ" i="1" dirty="0">
                <a:ea typeface="+mn-lt"/>
                <a:cs typeface="+mn-lt"/>
              </a:rPr>
              <a:t>z</a:t>
            </a:r>
            <a:r>
              <a:rPr lang="cs-CZ" dirty="0">
                <a:ea typeface="+mn-lt"/>
                <a:cs typeface="+mn-lt"/>
              </a:rPr>
              <a:t>, tzn. </a:t>
            </a:r>
            <a:r>
              <a:rPr lang="cs-CZ" i="1" dirty="0">
                <a:ea typeface="+mn-lt"/>
                <a:cs typeface="+mn-lt"/>
              </a:rPr>
              <a:t>a = b . q + z</a:t>
            </a:r>
            <a:r>
              <a:rPr lang="cs-CZ" dirty="0">
                <a:ea typeface="+mn-lt"/>
                <a:cs typeface="+mn-lt"/>
              </a:rPr>
              <a:t>  (přičemž </a:t>
            </a:r>
            <a:r>
              <a:rPr lang="cs-CZ" i="1" dirty="0">
                <a:ea typeface="+mn-lt"/>
                <a:cs typeface="+mn-lt"/>
              </a:rPr>
              <a:t>z &lt; b),</a:t>
            </a:r>
            <a:r>
              <a:rPr lang="cs-CZ" dirty="0">
                <a:ea typeface="+mn-lt"/>
                <a:cs typeface="+mn-lt"/>
              </a:rPr>
              <a:t> pak platí, že </a:t>
            </a:r>
            <a:r>
              <a:rPr lang="cs-CZ" b="1" dirty="0">
                <a:ea typeface="+mn-lt"/>
                <a:cs typeface="+mn-lt"/>
              </a:rPr>
              <a:t>množina všech společných dělitelů čísel  </a:t>
            </a:r>
            <a:r>
              <a:rPr lang="cs-CZ" b="1" i="1" dirty="0">
                <a:ea typeface="+mn-lt"/>
                <a:cs typeface="+mn-lt"/>
              </a:rPr>
              <a:t>a, b</a:t>
            </a:r>
            <a:r>
              <a:rPr lang="cs-CZ" b="1" dirty="0">
                <a:ea typeface="+mn-lt"/>
                <a:cs typeface="+mn-lt"/>
              </a:rPr>
              <a:t>  je množinou všech společných dělitelů čísel  </a:t>
            </a:r>
            <a:r>
              <a:rPr lang="cs-CZ" b="1" i="1" dirty="0">
                <a:ea typeface="+mn-lt"/>
                <a:cs typeface="+mn-lt"/>
              </a:rPr>
              <a:t>b, z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/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Dále platí: Největší společný dělitel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roven největšímu společnému děliteli čísel  b, z, tj.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Tím převádíme úkol určit D(</a:t>
            </a:r>
            <a:r>
              <a:rPr lang="cs-CZ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na určení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 To je výhodné, neboť čísla </a:t>
            </a:r>
            <a:r>
              <a:rPr lang="cs-CZ" i="1" dirty="0">
                <a:ea typeface="+mn-lt"/>
                <a:cs typeface="+mn-lt"/>
              </a:rPr>
              <a:t>b </a:t>
            </a:r>
            <a:r>
              <a:rPr lang="cs-CZ" dirty="0">
                <a:ea typeface="+mn-lt"/>
                <a:cs typeface="+mn-lt"/>
              </a:rPr>
              <a:t>a z jsou menší než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.  </a:t>
            </a:r>
            <a:r>
              <a:rPr lang="cs-CZ" b="1" dirty="0">
                <a:ea typeface="+mn-lt"/>
                <a:cs typeface="+mn-lt"/>
              </a:rPr>
              <a:t>Důkaz</a:t>
            </a:r>
            <a:r>
              <a:rPr lang="cs-CZ" dirty="0">
                <a:ea typeface="+mn-lt"/>
                <a:cs typeface="+mn-lt"/>
              </a:rPr>
              <a:t> je uveden v ZEA,  s. 189.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ea typeface="+mn-lt"/>
                <a:cs typeface="+mn-lt"/>
              </a:rPr>
              <a:t>Na větě 5. je založen postup výpočtu největšího společného dělitele dvou přirozených čísel nazývaný </a:t>
            </a:r>
            <a:r>
              <a:rPr lang="cs-CZ" b="1" i="1" dirty="0" err="1">
                <a:ea typeface="+mn-lt"/>
                <a:cs typeface="+mn-lt"/>
              </a:rPr>
              <a:t>Eukleidův</a:t>
            </a:r>
            <a:r>
              <a:rPr lang="cs-CZ" b="1" i="1" dirty="0">
                <a:ea typeface="+mn-lt"/>
                <a:cs typeface="+mn-lt"/>
              </a:rPr>
              <a:t> algoritmus. </a:t>
            </a:r>
            <a:r>
              <a:rPr lang="cs-CZ" i="1" dirty="0">
                <a:ea typeface="+mn-lt"/>
                <a:cs typeface="+mn-lt"/>
              </a:rPr>
              <a:t> </a:t>
            </a:r>
            <a:endParaRPr lang="cs-CZ" i="1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D00BAD7-7B74-4D39-9F87-C8791577F293}"/>
              </a:ext>
            </a:extLst>
          </p:cNvPr>
          <p:cNvSpPr/>
          <p:nvPr/>
        </p:nvSpPr>
        <p:spPr bwMode="auto">
          <a:xfrm>
            <a:off x="5639538" y="1801861"/>
            <a:ext cx="2159808" cy="48037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D689E0C-981F-4C40-BDF4-B5D65393B6CD}"/>
              </a:ext>
            </a:extLst>
          </p:cNvPr>
          <p:cNvSpPr/>
          <p:nvPr/>
        </p:nvSpPr>
        <p:spPr bwMode="auto">
          <a:xfrm>
            <a:off x="5909169" y="3560322"/>
            <a:ext cx="2429439" cy="527267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33FB1F83-0DA6-4207-83D8-9E72A4FD3AEE}"/>
              </a:ext>
            </a:extLst>
          </p:cNvPr>
          <p:cNvSpPr/>
          <p:nvPr/>
        </p:nvSpPr>
        <p:spPr bwMode="auto">
          <a:xfrm>
            <a:off x="465917" y="1272857"/>
            <a:ext cx="11444484" cy="281326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364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4493"/>
            <a:ext cx="10753200" cy="768098"/>
          </a:xfrm>
        </p:spPr>
        <p:txBody>
          <a:bodyPr/>
          <a:lstStyle/>
          <a:p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 (řešený příklad)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dirty="0">
                <a:ea typeface="+mn-lt"/>
                <a:cs typeface="+mn-lt"/>
              </a:rPr>
              <a:t> Zjistěte  D (268, 80), tj. největšího společného dělitele čísel 268 a 80, pomocí </a:t>
            </a:r>
            <a:r>
              <a:rPr lang="cs-CZ" dirty="0" err="1">
                <a:ea typeface="+mn-lt"/>
                <a:cs typeface="+mn-lt"/>
              </a:rPr>
              <a:t>Eukleidova</a:t>
            </a:r>
            <a:r>
              <a:rPr lang="cs-CZ" dirty="0">
                <a:ea typeface="+mn-lt"/>
                <a:cs typeface="+mn-lt"/>
              </a:rPr>
              <a:t> algoritmu.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 b="1" i="1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        268 :  80 = 3   neboli    268 = 80 . 3 + 28 (zbytek 28)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(80, 28):   80 : 28 = 2                      80 = 28 . 2 + 24 (zbytek 24)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(28, 24):   28 : 24 = 1                      28 = 24. 1 +  4    (zbytek 4)</a:t>
            </a:r>
            <a:endParaRPr lang="en-US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(24, 4):     24 :  4  =  6                      24 = 6 . 4            (zbytek 0)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čísel 268 a 80 je  číslo 4, tj. poslední nenulový zbytek  při postupném dělení.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224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Rozšíření definice (největšího) společného dělitele na tři a více čísel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Definice 3 (společný dělitel dvou čísel)  a  Definici 4 (největší společný dělitel dvou čísel D (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)) lze rozšířit na libovolný konečný počet přirozených čísel.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Příklad: Hledáme společné dělitele čísel 12, 27 a 36.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27 jsou čísla 1 a 3; D (12, 27) = 3.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Společnými děliteli čísel 27 a 36 jsou číslo 1, 3 a 9; D (27, 36) = 9.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36 jsou číslo 1, 2, 3, 4, 6 a 12; 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D (12, 36) = 12. Tedy D (12, 27, 36) = 3.</a:t>
            </a:r>
          </a:p>
        </p:txBody>
      </p:sp>
    </p:spTree>
    <p:extLst>
      <p:ext uri="{BB962C8B-B14F-4D97-AF65-F5344CB8AC3E}">
        <p14:creationId xmlns:p14="http://schemas.microsoft.com/office/powerpoint/2010/main" val="1521694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2033"/>
            <a:ext cx="10753200" cy="48785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Libovolná dvě čísla mají vždy alespoň jednoho společného dělitele.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Tím je číslo 1. Pokud jiného společného dělitele nemají, nazývají se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; v opačném případě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. 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Formálně: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6.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roven 1. 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Stručně píšeme:  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7.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větší než 1. Stručně: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</a:t>
            </a:r>
            <a:r>
              <a:rPr lang="en-US" dirty="0">
                <a:ea typeface="+mn-lt"/>
                <a:cs typeface="+mn-lt"/>
              </a:rPr>
              <a:t>&gt; 1.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DA77BCA-1FD1-4D35-B267-A37011BB73F2}"/>
              </a:ext>
            </a:extLst>
          </p:cNvPr>
          <p:cNvSpPr/>
          <p:nvPr/>
        </p:nvSpPr>
        <p:spPr bwMode="auto">
          <a:xfrm>
            <a:off x="317177" y="3635053"/>
            <a:ext cx="11210023" cy="229745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7812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Příklady: 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Podobně jako Definice 3 a 4 lze Definice 5 a 6 rozšířit na libovolný konečný počet přirozených čísel. </a:t>
            </a:r>
            <a:endParaRPr lang="cs-CZ" dirty="0"/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i="1" dirty="0">
                <a:ea typeface="+mn-lt"/>
                <a:cs typeface="+mn-lt"/>
              </a:rPr>
              <a:t>Příklady: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Čísla  4, 7, 6, 9  jsou nesoudělná, protože  D(4,7,6,9)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Čísla   8, 12, 32   jsou soudělná, protože  D(8, 12, 32) = 4 </a:t>
            </a:r>
            <a:endParaRPr lang="cs-CZ" dirty="0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819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17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 Určete všechny přirozené společné dělitele čísel: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60, 36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48, 72,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24, -132, 54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18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K číslu  </a:t>
            </a:r>
            <a:r>
              <a:rPr lang="cs-CZ" sz="2000" i="1" dirty="0">
                <a:ea typeface="+mn-lt"/>
                <a:cs typeface="+mn-lt"/>
              </a:rPr>
              <a:t>a </a:t>
            </a:r>
            <a:r>
              <a:rPr lang="cs-CZ" sz="2000" dirty="0">
                <a:ea typeface="+mn-lt"/>
                <a:cs typeface="+mn-lt"/>
              </a:rPr>
              <a:t>= 51  najděte číslo b  tak, aby  D(</a:t>
            </a:r>
            <a:r>
              <a:rPr lang="cs-CZ" sz="2000" i="1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= 17.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19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Najděte dvě přirozená čísla,  jejichž součet je 432 a největší společný dělitel je 36.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07673-72F9-41CF-8737-1F5BE8D51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B75194-71A8-4A2A-A790-94BE9AF6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Každé celé 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≠0;1;−1</m:t>
                    </m:r>
                  </m:oMath>
                </a14:m>
                <a:r>
                  <a:rPr lang="cs-CZ" dirty="0"/>
                  <a:t> má alespoň 4 celočíselné dělitele, a to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1;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;−1;−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 Tyto dělitele nazýváme </a:t>
                </a:r>
                <a:r>
                  <a:rPr lang="cs-CZ" b="1" dirty="0"/>
                  <a:t>samozřejmými děliteli čísla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dirty="0"/>
                  <a:t>. Ostatní dělitele (pokud existují) nazýváme nesamozřejmými děliteli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mají právě dva celočíselné dělitele, a to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má nekonečně mnoho dělitelů, a to každé celé číslo.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 t="-2798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93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20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Největší společný dělitel dvou přirozených čísel je 24. Jedno z nich je dvojnásobkem 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/>
              <a:t>druhého. Která jsou to čísla? 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21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</a:t>
            </a:r>
            <a:r>
              <a:rPr lang="cs-CZ" sz="2000" dirty="0" err="1">
                <a:ea typeface="+mn-lt"/>
                <a:cs typeface="+mn-lt"/>
              </a:rPr>
              <a:t>Eukleidova</a:t>
            </a:r>
            <a:r>
              <a:rPr lang="cs-CZ" sz="2000" dirty="0">
                <a:ea typeface="+mn-lt"/>
                <a:cs typeface="+mn-lt"/>
              </a:rPr>
              <a:t> algoritmu: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D(455, 273)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D(360,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D(90,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D(568, 426, 355)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011F7-1A45-48AF-B702-ABAB7EF7E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D91B0-2904-45FA-B06C-3B062D9F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869C9-4915-4946-9A77-94D95CD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17</a:t>
            </a:r>
            <a:r>
              <a:rPr lang="cs-CZ" sz="2400" dirty="0"/>
              <a:t>: a) 1, 2, 3, 4, 6, 12, b) 1, 2, 3, 4, 6, 8, 12, 24, c) 1, 2, 3, 6  </a:t>
            </a:r>
          </a:p>
          <a:p>
            <a:pPr marL="72000" indent="0">
              <a:buNone/>
            </a:pPr>
            <a:r>
              <a:rPr lang="cs-CZ" sz="2400" b="1" dirty="0"/>
              <a:t>Příklad 18</a:t>
            </a:r>
            <a:r>
              <a:rPr lang="cs-CZ" sz="2400" dirty="0"/>
              <a:t>: 51= 17.3, proto b musí být násobek 17,ale ne násobek 3, tomu vyhovuje např. 17, 34, 170 atd. </a:t>
            </a:r>
          </a:p>
          <a:p>
            <a:pPr marL="72000" indent="0">
              <a:buNone/>
            </a:pPr>
            <a:r>
              <a:rPr lang="cs-CZ" sz="2400" b="1" dirty="0"/>
              <a:t>Příklad 19</a:t>
            </a:r>
            <a:r>
              <a:rPr lang="cs-CZ" sz="2400" dirty="0"/>
              <a:t>: 36 a 396, 180 a 252</a:t>
            </a:r>
          </a:p>
          <a:p>
            <a:pPr marL="72000" indent="0">
              <a:buNone/>
            </a:pPr>
            <a:r>
              <a:rPr lang="cs-CZ" sz="2400" b="1" dirty="0"/>
              <a:t>Příklad 20</a:t>
            </a:r>
            <a:r>
              <a:rPr lang="cs-CZ" sz="2400" dirty="0"/>
              <a:t>: 24 a 48</a:t>
            </a:r>
          </a:p>
          <a:p>
            <a:pPr marL="72000" indent="0">
              <a:buNone/>
            </a:pPr>
            <a:r>
              <a:rPr lang="cs-CZ" sz="2400" b="1" dirty="0"/>
              <a:t>Příklad 21</a:t>
            </a:r>
            <a:r>
              <a:rPr lang="cs-CZ" sz="2400" dirty="0"/>
              <a:t>: a) 91, b) 72, c) 6, d) 71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896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Nejmenší společný násobek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432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cs typeface="Arial"/>
              </a:rPr>
              <a:t>Podobně jako u největšího společného dělitele, i zde je pojem intuitivní. Ze všech společných násobků dvou čísel (kterých je ovšem nekonečně mnoho) vybíráme právě ten nejmenší.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 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Např. čísla 15 a 6 mají následující násobky: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15 -&gt; 15;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45;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75;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105; 120; 135; 150; 165; 180 …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6 -&gt; 6; 12; 18; 24;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36; 42; 48; 54;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66; 72; 78; 84;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96 …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Nejmenší společný násobek čísel 6 a 15 je číslo 30</a:t>
            </a:r>
            <a:r>
              <a:rPr lang="cs-CZ" sz="2400" dirty="0">
                <a:cs typeface="Arial"/>
              </a:rPr>
              <a:t>. Dalšími společnými násobky jsou čísla 60, 90, 120, 150 … Je vidět, že nejmenší společný násobek dělí všechny společné násobky daných dvou čísel.</a:t>
            </a:r>
          </a:p>
          <a:p>
            <a:pPr marL="251460" indent="-179705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1771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n(</a:t>
            </a:r>
            <a:r>
              <a:rPr lang="cs-CZ" dirty="0" err="1"/>
              <a:t>a,b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Definice 8: </a:t>
            </a:r>
            <a:br>
              <a:rPr lang="cs-CZ" dirty="0"/>
            </a:br>
            <a:r>
              <a:rPr lang="cs-CZ" b="1" dirty="0"/>
              <a:t>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každé přirozené číslo </a:t>
            </a:r>
            <a:r>
              <a:rPr lang="cs-CZ" i="1" dirty="0"/>
              <a:t>m</a:t>
            </a:r>
            <a:r>
              <a:rPr lang="cs-CZ" dirty="0"/>
              <a:t>, které je dělitelné oběma čísly </a:t>
            </a:r>
            <a:r>
              <a:rPr lang="cs-CZ" i="1" dirty="0"/>
              <a:t>a, b</a:t>
            </a:r>
            <a:r>
              <a:rPr lang="cs-CZ" dirty="0"/>
              <a:t>, tedy </a:t>
            </a:r>
            <a:r>
              <a:rPr lang="cs-CZ" i="1" dirty="0" err="1"/>
              <a:t>a</a:t>
            </a:r>
            <a:r>
              <a:rPr lang="cs-CZ" dirty="0" err="1"/>
              <a:t>|</a:t>
            </a:r>
            <a:r>
              <a:rPr lang="cs-CZ" i="1" dirty="0" err="1"/>
              <a:t>m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 err="1"/>
              <a:t>b|m</a:t>
            </a:r>
            <a:r>
              <a:rPr lang="cs-CZ" i="1" dirty="0"/>
              <a:t>.</a:t>
            </a:r>
          </a:p>
          <a:p>
            <a:pPr marL="72000" indent="0">
              <a:buNone/>
            </a:pPr>
            <a:endParaRPr lang="cs-CZ" b="1" i="1" dirty="0"/>
          </a:p>
          <a:p>
            <a:pPr marL="72000" indent="0">
              <a:buNone/>
            </a:pPr>
            <a:r>
              <a:rPr lang="cs-CZ" b="1" dirty="0"/>
              <a:t>Definice 9:</a:t>
            </a:r>
          </a:p>
          <a:p>
            <a:pPr marL="72000" indent="0">
              <a:buNone/>
            </a:pPr>
            <a:r>
              <a:rPr lang="cs-CZ" b="1" dirty="0"/>
              <a:t>Nejmenší 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ten ze společných násobků, který je dělitelem všech společných násobků čísel </a:t>
            </a:r>
            <a:r>
              <a:rPr lang="cs-CZ" i="1" dirty="0"/>
              <a:t>a, b</a:t>
            </a:r>
            <a:r>
              <a:rPr lang="cs-CZ" dirty="0"/>
              <a:t>. Označujeme </a:t>
            </a:r>
            <a:r>
              <a:rPr lang="cs-CZ" b="1" dirty="0"/>
              <a:t>n(</a:t>
            </a:r>
            <a:r>
              <a:rPr lang="cs-CZ" b="1" i="1" dirty="0" err="1"/>
              <a:t>a,b</a:t>
            </a:r>
            <a:r>
              <a:rPr lang="cs-CZ" b="1" i="1" dirty="0"/>
              <a:t>)</a:t>
            </a:r>
            <a:endParaRPr lang="cs-CZ" b="1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BEFCC71-DEC1-4087-8DC8-AB4418F18EEF}"/>
              </a:ext>
            </a:extLst>
          </p:cNvPr>
          <p:cNvSpPr/>
          <p:nvPr/>
        </p:nvSpPr>
        <p:spPr bwMode="auto">
          <a:xfrm>
            <a:off x="390821" y="1514475"/>
            <a:ext cx="11039475" cy="431752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274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Nejmenší společný násobek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/>
                <a:r>
                  <a:rPr lang="cs-CZ" dirty="0">
                    <a:cs typeface="Arial"/>
                  </a:rPr>
                  <a:t>V množině přirozených čísel platí, že n(</a:t>
                </a:r>
                <a:r>
                  <a:rPr lang="cs-CZ" i="1" dirty="0" err="1">
                    <a:cs typeface="Arial"/>
                  </a:rPr>
                  <a:t>a,b</a:t>
                </a:r>
                <a:r>
                  <a:rPr lang="cs-CZ" dirty="0">
                    <a:cs typeface="Arial"/>
                  </a:rPr>
                  <a:t>) je nejmenší číslo ze společných násobků čísel </a:t>
                </a:r>
                <a:r>
                  <a:rPr lang="cs-CZ" i="1" dirty="0">
                    <a:cs typeface="Arial"/>
                  </a:rPr>
                  <a:t>a, b.</a:t>
                </a:r>
              </a:p>
              <a:p>
                <a:pPr marL="528955" indent="-457200"/>
                <a:r>
                  <a:rPr lang="cs-CZ" dirty="0">
                    <a:cs typeface="Arial"/>
                  </a:rPr>
                  <a:t>Definice 8 i 9 lze rozšířit na libovolný počet přirozených čísel </a:t>
                </a:r>
                <a:r>
                  <a:rPr lang="cs-CZ" i="1" dirty="0">
                    <a:cs typeface="Arial"/>
                  </a:rPr>
                  <a:t>a</a:t>
                </a:r>
                <a:r>
                  <a:rPr lang="cs-CZ" i="1" baseline="-25000" dirty="0">
                    <a:cs typeface="Arial"/>
                  </a:rPr>
                  <a:t>1</a:t>
                </a:r>
                <a:r>
                  <a:rPr lang="cs-CZ" i="1" dirty="0">
                    <a:cs typeface="Arial"/>
                  </a:rPr>
                  <a:t>, a</a:t>
                </a:r>
                <a:r>
                  <a:rPr lang="cs-CZ" i="1" baseline="-25000" dirty="0">
                    <a:cs typeface="Arial"/>
                  </a:rPr>
                  <a:t>2</a:t>
                </a:r>
                <a:r>
                  <a:rPr lang="cs-CZ" i="1" dirty="0">
                    <a:cs typeface="Arial"/>
                  </a:rPr>
                  <a:t>, … , </a:t>
                </a:r>
                <a:r>
                  <a:rPr lang="cs-CZ" i="1" dirty="0" err="1">
                    <a:cs typeface="Arial"/>
                  </a:rPr>
                  <a:t>a</a:t>
                </a:r>
                <a:r>
                  <a:rPr lang="cs-CZ" i="1" baseline="-25000" dirty="0" err="1">
                    <a:cs typeface="Arial"/>
                  </a:rPr>
                  <a:t>n</a:t>
                </a:r>
                <a:r>
                  <a:rPr lang="cs-CZ" dirty="0">
                    <a:cs typeface="Arial"/>
                  </a:rPr>
                  <a:t>.</a:t>
                </a:r>
              </a:p>
              <a:p>
                <a:pPr marL="528955" indent="-457200"/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Věta 6: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Pro každá dvě přirozená čísla </a:t>
                </a:r>
                <a:r>
                  <a:rPr lang="cs-CZ" i="1" dirty="0">
                    <a:cs typeface="Arial"/>
                  </a:rPr>
                  <a:t>a, b</a:t>
                </a:r>
                <a:r>
                  <a:rPr lang="cs-CZ" dirty="0">
                    <a:cs typeface="Arial"/>
                  </a:rPr>
                  <a:t> platí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i="1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Pozor, Větu 6 nelze rozšířit na libovolný počet přirozených čísel!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  <a:blipFill>
                <a:blip r:embed="rId2"/>
                <a:stretch>
                  <a:fillRect l="-1304" t="-2523" r="-14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62BFDE2-ED1C-4BCC-A575-4304070CBAEB}"/>
              </a:ext>
            </a:extLst>
          </p:cNvPr>
          <p:cNvSpPr/>
          <p:nvPr/>
        </p:nvSpPr>
        <p:spPr bwMode="auto">
          <a:xfrm>
            <a:off x="540000" y="3875314"/>
            <a:ext cx="10753200" cy="12858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5725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4B670-CE71-4971-B764-442FDF5CE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8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5A1EC6-1902-40A7-80B5-9EDDD9A9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n(</a:t>
            </a:r>
            <a:r>
              <a:rPr lang="cs-CZ" i="1" dirty="0" err="1"/>
              <a:t>a,b</a:t>
            </a:r>
            <a:r>
              <a:rPr lang="cs-CZ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Nejmenší společný násobek čísel </a:t>
                </a:r>
                <a:r>
                  <a:rPr lang="cs-CZ" i="1" dirty="0"/>
                  <a:t>a, b</a:t>
                </a:r>
                <a:r>
                  <a:rPr lang="cs-CZ" dirty="0"/>
                  <a:t> můžeme určit třemi způsoby: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definice, tj. vypsáním násobků obou čísel a nalezením nejmenšího společného násobku,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vztahu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endParaRPr lang="cs-CZ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pomocí rozkladu na součin prvočinitelů – n(</a:t>
                </a:r>
                <a:r>
                  <a:rPr lang="cs-CZ" i="1" dirty="0" err="1"/>
                  <a:t>a,b</a:t>
                </a:r>
                <a:r>
                  <a:rPr lang="cs-CZ" dirty="0"/>
                  <a:t>) musí obsahovat všechna prvočísla vyskytující se v rozkladu čísel </a:t>
                </a:r>
                <a:r>
                  <a:rPr lang="cs-CZ" i="1" dirty="0"/>
                  <a:t>a, b, </a:t>
                </a:r>
                <a:r>
                  <a:rPr lang="cs-CZ" dirty="0"/>
                  <a:t>a to </a:t>
                </a:r>
                <a:br>
                  <a:rPr lang="cs-CZ" dirty="0"/>
                </a:br>
                <a:r>
                  <a:rPr lang="cs-CZ" dirty="0"/>
                  <a:t>v nejvyšší mocnině, ve které se vyskytují.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r="-21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9301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Najděte nejmenší společný násobek čísel 24 a 36.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podle definice: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24: 24, 48,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96, 120,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168, 192,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36: 36,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108,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180,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252, 288, 324,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Arial"/>
                  </a:rPr>
                  <a:t>Nejmenší společný násobek </a:t>
                </a:r>
                <a:r>
                  <a:rPr lang="cs-CZ" sz="2400" b="1" dirty="0">
                    <a:ea typeface="+mn-lt"/>
                    <a:cs typeface="Arial"/>
                  </a:rPr>
                  <a:t>n(</a:t>
                </a:r>
                <a:r>
                  <a:rPr lang="cs-CZ" sz="2400" b="1" i="1" dirty="0" err="1">
                    <a:ea typeface="+mn-lt"/>
                    <a:cs typeface="Arial"/>
                  </a:rPr>
                  <a:t>a,b</a:t>
                </a:r>
                <a:r>
                  <a:rPr lang="cs-CZ" sz="2400" b="1" dirty="0">
                    <a:ea typeface="+mn-lt"/>
                    <a:cs typeface="Arial"/>
                  </a:rPr>
                  <a:t>)=72</a:t>
                </a:r>
                <a:r>
                  <a:rPr lang="cs-CZ" sz="2400" dirty="0">
                    <a:ea typeface="+mn-lt"/>
                    <a:cs typeface="Arial"/>
                  </a:rPr>
                  <a:t>.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/>
                  <a:t>využitím vztahu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</m:oMath>
                </a14:m>
                <a:br>
                  <a:rPr lang="cs-CZ" sz="2400" dirty="0">
                    <a:ea typeface="+mn-lt"/>
                    <a:cs typeface="Arial"/>
                  </a:rPr>
                </a:br>
                <a:r>
                  <a:rPr lang="cs-CZ" sz="2400" dirty="0">
                    <a:ea typeface="+mn-lt"/>
                    <a:cs typeface="Arial"/>
                  </a:rPr>
                  <a:t>Libovolným způsobem určíme, že D(</a:t>
                </a:r>
                <a:r>
                  <a:rPr lang="cs-CZ" sz="2400" i="1" dirty="0" err="1">
                    <a:ea typeface="+mn-lt"/>
                    <a:cs typeface="Arial"/>
                  </a:rPr>
                  <a:t>a,b</a:t>
                </a:r>
                <a:r>
                  <a:rPr lang="cs-CZ" sz="2400" dirty="0">
                    <a:ea typeface="+mn-lt"/>
                    <a:cs typeface="Arial"/>
                  </a:rPr>
                  <a:t>)=12 (platí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∙12,  36=3∙12)</m:t>
                    </m:r>
                  </m:oMath>
                </a14:m>
                <a:r>
                  <a:rPr lang="cs-CZ" sz="2400" dirty="0">
                    <a:ea typeface="+mn-lt"/>
                    <a:cs typeface="Arial"/>
                  </a:rPr>
                  <a:t>.</a:t>
                </a:r>
                <a:br>
                  <a:rPr lang="cs-CZ" sz="2400" dirty="0">
                    <a:ea typeface="+mn-lt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∙36=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</m:t>
                    </m:r>
                  </m:oMath>
                </a14:m>
                <a:br>
                  <a:rPr lang="cs-CZ" sz="2400" b="0" dirty="0">
                    <a:ea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Arial"/>
                </a:endParaRP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pomocí rozkladu na součin prvočinitelů:</a:t>
                </a:r>
                <a:br>
                  <a:rPr lang="cs-CZ" sz="2400" dirty="0">
                    <a:ea typeface="+mn-lt"/>
                    <a:cs typeface="+mn-lt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∙3       36=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      </m:t>
                    </m:r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  <a:blipFill>
                <a:blip r:embed="rId2"/>
                <a:stretch>
                  <a:fillRect l="-999" t="-1178" b="-30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33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Nalezněte alespoň tři přirozené společné násobky čísel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5, 12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17,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- 6, 8, 17 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23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všechny společné násobky čísel 60 a 144, které jsou větší než 1000 a menší než 2000.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24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obecně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n(a,1)                 c)   n(</a:t>
            </a:r>
            <a:r>
              <a:rPr lang="cs-CZ" sz="2000" dirty="0" err="1">
                <a:ea typeface="+mn-lt"/>
                <a:cs typeface="+mn-lt"/>
              </a:rPr>
              <a:t>a,ab</a:t>
            </a:r>
            <a:r>
              <a:rPr lang="cs-CZ" sz="2000" dirty="0">
                <a:ea typeface="+mn-lt"/>
                <a:cs typeface="+mn-lt"/>
              </a:rPr>
              <a:t>)       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n(</a:t>
            </a:r>
            <a:r>
              <a:rPr lang="cs-CZ" sz="2000" dirty="0" err="1">
                <a:ea typeface="+mn-lt"/>
                <a:cs typeface="+mn-lt"/>
              </a:rPr>
              <a:t>a,a</a:t>
            </a:r>
            <a:r>
              <a:rPr lang="cs-CZ" sz="2000" dirty="0">
                <a:ea typeface="+mn-lt"/>
                <a:cs typeface="+mn-lt"/>
              </a:rPr>
              <a:t>)                 d)   n(a,a+1)</a:t>
            </a:r>
          </a:p>
          <a:p>
            <a:pPr marL="251460" indent="-179705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6176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25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  Jak se změní nejmenší společný násobek dvou přirozených čísel, když každé z nich vynásobíme třemi?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vztahu mezi n(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a D(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n(222, 185)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n(360,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n(90,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n(156, 182, 208)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39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D090C-0CCD-4695-9257-3254AF52C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225C2E-7513-4EDE-AEB3-79445FBD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DF55C-ED58-4949-8389-5D27F801D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22</a:t>
            </a:r>
            <a:r>
              <a:rPr lang="cs-CZ" sz="2400" dirty="0"/>
              <a:t>: a) 60, 120, 240, b) nelze, c) 408, 816, 1224 </a:t>
            </a:r>
          </a:p>
          <a:p>
            <a:pPr marL="72000" indent="0">
              <a:buNone/>
            </a:pPr>
            <a:r>
              <a:rPr lang="cs-CZ" sz="2400" b="1" dirty="0"/>
              <a:t>Příklad 23</a:t>
            </a:r>
            <a:r>
              <a:rPr lang="cs-CZ" sz="2400" dirty="0"/>
              <a:t>: 1440</a:t>
            </a:r>
          </a:p>
          <a:p>
            <a:pPr marL="72000" indent="0">
              <a:buNone/>
            </a:pPr>
            <a:r>
              <a:rPr lang="cs-CZ" sz="2400" b="1" dirty="0"/>
              <a:t>Příklad 24</a:t>
            </a:r>
            <a:r>
              <a:rPr lang="cs-CZ" sz="2400" dirty="0"/>
              <a:t>: a) a, b) a, c) ab, d) a.(a+1)</a:t>
            </a:r>
          </a:p>
          <a:p>
            <a:pPr marL="72000" indent="0">
              <a:buNone/>
            </a:pPr>
            <a:r>
              <a:rPr lang="cs-CZ" sz="2400" b="1" dirty="0"/>
              <a:t>Příklad 25</a:t>
            </a:r>
            <a:r>
              <a:rPr lang="cs-CZ" sz="2400" dirty="0"/>
              <a:t>: třikrát se zvětší</a:t>
            </a:r>
          </a:p>
          <a:p>
            <a:pPr marL="72000" indent="0">
              <a:buNone/>
            </a:pPr>
            <a:r>
              <a:rPr lang="cs-CZ" sz="2400" b="1" dirty="0"/>
              <a:t>Příklad 26</a:t>
            </a:r>
            <a:r>
              <a:rPr lang="cs-CZ" sz="2400" dirty="0"/>
              <a:t>: a) 1110, b) 2520, c) 3780, d) 4368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05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4BA2A-43B7-47FE-AB33-075D279FB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63B8E0-10C5-4760-B1CF-B167EC7F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</a:t>
                </a:r>
              </a:p>
              <a:p>
                <a:pPr marL="72000" indent="0">
                  <a:buNone/>
                </a:pPr>
                <a:r>
                  <a:rPr lang="cs-CZ" sz="2400" dirty="0"/>
                  <a:t>Rozeberme si dělitele čísla 10</a:t>
                </a:r>
              </a:p>
              <a:p>
                <a:r>
                  <a:rPr lang="cs-CZ" sz="2400" dirty="0"/>
                  <a:t>Celočíselných dělitelů čísla 10 je osm, jsou to čísla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1;2;5;10;−1;−2;−5;−10</m:t>
                    </m:r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Dvojice sdružených dělitelů čísla 10 jsou: </a:t>
                </a:r>
                <a:br>
                  <a:rPr lang="cs-CZ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     2;5     −1;−10     −2;−5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Samozřejmí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1;10;−1;−10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Přirození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  <a:blipFill>
                <a:blip r:embed="rId2"/>
                <a:stretch>
                  <a:fillRect l="-1278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512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Rozklad přirozeného čísla na součin prvočinitelů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3963343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sz="2400" b="1" dirty="0">
                <a:ea typeface="+mn-lt"/>
                <a:cs typeface="+mn-lt"/>
              </a:rPr>
              <a:t>Prvočíselný rozklad přirozeného čísla</a:t>
            </a:r>
            <a:r>
              <a:rPr lang="cs-CZ" sz="2400" dirty="0">
                <a:ea typeface="+mn-lt"/>
                <a:cs typeface="+mn-lt"/>
              </a:rPr>
              <a:t>  využíváme především  k výpočtu největšího společného dělitele  a nejmenšího společného násobku daných čísel a k určení počtu všech přirozených dělitelů daného přirozeného čísla. 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Příklady - prvočíselný rozklad: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132 = 2 </a:t>
            </a:r>
            <a:r>
              <a:rPr lang="cs-CZ" sz="2400" b="1" dirty="0">
                <a:ea typeface="+mn-lt"/>
                <a:cs typeface="+mn-lt"/>
              </a:rPr>
              <a:t>•</a:t>
            </a:r>
            <a:r>
              <a:rPr lang="cs-CZ" sz="2400" b="1" dirty="0">
                <a:cs typeface="Arial"/>
              </a:rPr>
              <a:t> 2 • 3 </a:t>
            </a:r>
            <a:r>
              <a:rPr lang="cs-CZ" sz="2400" b="1" dirty="0">
                <a:ea typeface="+mn-lt"/>
                <a:cs typeface="+mn-lt"/>
              </a:rPr>
              <a:t>• </a:t>
            </a:r>
            <a:r>
              <a:rPr lang="cs-CZ" sz="2400" b="1" dirty="0">
                <a:cs typeface="Arial"/>
              </a:rPr>
              <a:t>11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121 = 11 </a:t>
            </a:r>
            <a:r>
              <a:rPr lang="cs-CZ" sz="2400" b="1" dirty="0">
                <a:ea typeface="+mn-lt"/>
                <a:cs typeface="+mn-lt"/>
              </a:rPr>
              <a:t>• 11</a:t>
            </a: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72 = 2 • 2 • 2 • 3 • 3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>
              <a:buNone/>
            </a:pPr>
            <a:endParaRPr lang="cs-CZ" sz="2400" b="1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8153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436920"/>
          </a:xfrm>
        </p:spPr>
        <p:txBody>
          <a:bodyPr/>
          <a:lstStyle/>
          <a:p>
            <a:r>
              <a:rPr lang="cs-CZ" sz="3200" dirty="0"/>
              <a:t>Výpočet největšího společného dělitele a nejmenšího společného násobku z rozkladu daných čísel  na součin prvočinitelů.</a:t>
            </a:r>
            <a:r>
              <a:rPr lang="cs-CZ" sz="3200" b="0" dirty="0"/>
              <a:t> 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27726"/>
            <a:ext cx="10753200" cy="340427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Největší společný dělitel</a:t>
            </a:r>
            <a:r>
              <a:rPr lang="cs-CZ" dirty="0">
                <a:ea typeface="+mn-lt"/>
                <a:cs typeface="+mn-lt"/>
              </a:rPr>
              <a:t> daných přirozených čísel je součinem všech prvočinitelů, kteří se současně vyskytují v prvočíselných rozkladech všech daných čísel, a to s nejmenším s vyskytujících se exponentů.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Nejmenší společný násobek</a:t>
            </a:r>
            <a:r>
              <a:rPr lang="cs-CZ" dirty="0">
                <a:ea typeface="+mn-lt"/>
                <a:cs typeface="+mn-lt"/>
              </a:rPr>
              <a:t> daných čísel je součinem všech různých prvočinitelů, kteří se vyskytují v rozkladech daných čísel, a to v největší mocnině.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10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CFBA5-512E-448B-B996-89C7ECCBC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D92128-F920-4375-971F-0AEDFE2B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95334"/>
          </a:xfrm>
        </p:spPr>
        <p:txBody>
          <a:bodyPr/>
          <a:lstStyle/>
          <a:p>
            <a:r>
              <a:rPr lang="cs-CZ" dirty="0">
                <a:cs typeface="Arial"/>
              </a:rPr>
              <a:t>Hledání D(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a n(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pomocí prvočíselného rozkladu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042BD7-7602-4D58-AD25-50C21D9F0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56933"/>
            <a:ext cx="10753200" cy="357506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b="1" i="1" u="sng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i="1" u="sng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 dirty="0">
                <a:ea typeface="+mn-lt"/>
                <a:cs typeface="+mn-lt"/>
              </a:rPr>
              <a:t>Zjistěte </a:t>
            </a:r>
            <a:r>
              <a:rPr lang="cs-CZ" dirty="0">
                <a:ea typeface="+mn-lt"/>
                <a:cs typeface="+mn-lt"/>
              </a:rPr>
              <a:t> D(108, 90)  a   n(108, 90).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 b="1" i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          108 =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3      </a:t>
            </a:r>
            <a:r>
              <a:rPr lang="cs-CZ" dirty="0">
                <a:ea typeface="+mn-lt"/>
                <a:cs typeface="+mn-lt"/>
              </a:rPr>
              <a:t>     90 = 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. 5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                   D(108, 90) =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=  18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                    n(108, 90) = 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</a:t>
            </a:r>
            <a:r>
              <a:rPr lang="cs-CZ" dirty="0">
                <a:ea typeface="+mn-lt"/>
                <a:cs typeface="+mn-lt"/>
              </a:rPr>
              <a:t>. 5 = 540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8897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DB86D-E348-4DED-8084-89D64CDF2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EC99-5354-4F74-BEB6-77F012E7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Určení počtu dělitelů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Věta</a:t>
                </a:r>
                <a:r>
                  <a:rPr lang="cs-CZ" dirty="0">
                    <a:cs typeface="Arial"/>
                  </a:rPr>
                  <a:t>: Je </a:t>
                </a:r>
                <a:r>
                  <a:rPr lang="cs-CZ" dirty="0" err="1">
                    <a:cs typeface="Arial"/>
                  </a:rPr>
                  <a:t>li</a:t>
                </a:r>
                <a:r>
                  <a:rPr lang="cs-CZ" dirty="0">
                    <a:cs typeface="Arial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cs-CZ" dirty="0"/>
                  <a:t>…</a:t>
                </a:r>
                <a:r>
                  <a:rPr lang="cs-CZ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bSup>
                  </m:oMath>
                </a14:m>
                <a:endParaRPr lang="cs-CZ" dirty="0"/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rozklad přirozeného čísla a </a:t>
                </a:r>
                <a:r>
                  <a:rPr lang="en-GB" dirty="0">
                    <a:cs typeface="Arial"/>
                  </a:rPr>
                  <a:t>&gt; 1 </a:t>
                </a:r>
                <a:r>
                  <a:rPr lang="en-US" dirty="0" err="1">
                    <a:cs typeface="Arial"/>
                  </a:rPr>
                  <a:t>na</a:t>
                </a:r>
                <a:r>
                  <a:rPr lang="en-US" dirty="0">
                    <a:cs typeface="Arial"/>
                  </a:rPr>
                  <a:t> </a:t>
                </a:r>
                <a:r>
                  <a:rPr lang="en-US" dirty="0" err="1">
                    <a:cs typeface="Arial"/>
                  </a:rPr>
                  <a:t>prvo</a:t>
                </a:r>
                <a:r>
                  <a:rPr lang="cs-CZ" dirty="0">
                    <a:cs typeface="Arial"/>
                  </a:rPr>
                  <a:t>činitele, pak počet dělitelů čísla a je určen vztahem</a:t>
                </a:r>
              </a:p>
              <a:p>
                <a:pPr marL="71755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+1)(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</m:t>
                    </m:r>
                  </m:oMath>
                </a14:m>
                <a:r>
                  <a:rPr lang="cs-CZ" dirty="0">
                    <a:cs typeface="Arial"/>
                  </a:rPr>
                  <a:t>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𝑘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  <m:t>+1</m:t>
                        </m:r>
                      </m:e>
                    </m:d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Všechny přirozené dělitele čísla a určíme jako všechny možné součiny prvočinitelů, přičemž každý prvočinitel, probíhá všechny mocniny od 0. po tu, ve které se vyskytují v rozkladu.</a:t>
                </a:r>
              </a:p>
            </p:txBody>
          </p:sp>
        </mc:Choice>
        <mc:Fallback xmlns="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b="-36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6270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Zjistěte počet všech přirozených dělitelů čísla 90 a napište je všechny.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𝟗𝟎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𝟐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𝟓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</m:oMath>
                </a14:m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neobsahující č. 5		</a:t>
                </a: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obsahující č. 5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	1	3	9			1	3	9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1</a:t>
                </a:r>
                <a:r>
                  <a:rPr lang="cs-CZ" sz="2400" b="1" i="1" dirty="0">
                    <a:ea typeface="+mn-lt"/>
                    <a:cs typeface="+mn-lt"/>
                  </a:rPr>
                  <a:t>	1	3	9			5	15	45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2</a:t>
                </a:r>
                <a:r>
                  <a:rPr lang="cs-CZ" sz="2400" b="1" i="1" dirty="0">
                    <a:ea typeface="+mn-lt"/>
                    <a:cs typeface="+mn-lt"/>
                  </a:rPr>
                  <a:t>	2	6	18			10	30	90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Číslo 90 má 12 přirozených dělitelů.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  <a:blipFill>
                <a:blip r:embed="rId2"/>
                <a:stretch>
                  <a:fillRect l="-999" t="-10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124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27.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Vypočítejte  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  D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[n(84, 54), n(24, 132)]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a typeface="Times New Roman" panose="02020603050405020304" pitchFamily="18" charset="0"/>
                <a:cs typeface="Calibri" panose="020F0502020204030204" pitchFamily="34" charset="0"/>
              </a:rPr>
              <a:t>b)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n[D(84, 132), n(24, 54)]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0" lvl="2" indent="-228600">
              <a:spcAft>
                <a:spcPts val="400"/>
              </a:spcAft>
              <a:buFont typeface="+mj-lt"/>
              <a:buAutoNum type="alphaLcParenR" startAt="2"/>
              <a:tabLst>
                <a:tab pos="14859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28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Zjistěte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zda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platí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:   D[n(48, 72), n(48, 144)] =    n [48, D(72, 144)]  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400"/>
              </a:spcAft>
              <a:buFont typeface="+mj-lt"/>
              <a:buAutoNum type="arabicPeriod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29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Určete nejmenší nenulové přirozené číslo, kterým je třeba násobit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číslo 1224, abychom dostali druhou mocninu přirozeného čísla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b) číslo 600, abychom dostali třetí mocninu přirozeného čísla.</a:t>
            </a:r>
          </a:p>
        </p:txBody>
      </p:sp>
    </p:spTree>
    <p:extLst>
      <p:ext uri="{BB962C8B-B14F-4D97-AF65-F5344CB8AC3E}">
        <p14:creationId xmlns:p14="http://schemas.microsoft.com/office/powerpoint/2010/main" val="1793692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968716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</a:t>
            </a:r>
            <a:r>
              <a:rPr lang="cs-CZ" sz="2400" b="1" dirty="0">
                <a:ea typeface="Times New Roman" panose="02020603050405020304" pitchFamily="18" charset="0"/>
              </a:rPr>
              <a:t>30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všechny přirozené dělitele čísel   68,   360,  504.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31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počet všech přirozených dělitelů čísel   420,  824,  687.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32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Obdélník o rozměrech 56cm  a  98cm se má rozdělit příčkami rovnoběžnými se stranami obdélníku na čtverce co možná největší. Kolik bude čtverců a jak velká bude jejich strana?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33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V krabici jsou tužky. Víme, že je jich více než 200 a méně než 300 a že se dají svázat do svazků po 10  a po 12. Kolik je tužek  krabici?</a:t>
            </a:r>
          </a:p>
        </p:txBody>
      </p:sp>
    </p:spTree>
    <p:extLst>
      <p:ext uri="{BB962C8B-B14F-4D97-AF65-F5344CB8AC3E}">
        <p14:creationId xmlns:p14="http://schemas.microsoft.com/office/powerpoint/2010/main" val="2630259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37387-70F8-48FC-BB1A-239FC7B34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6D2B-0518-4B06-8085-2541E1C5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7388"/>
            <a:ext cx="10753200" cy="451576"/>
          </a:xfrm>
        </p:spPr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034EF0-BA7F-4579-87CF-EE35AB8BB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2263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27</a:t>
            </a:r>
            <a:r>
              <a:rPr lang="cs-CZ" sz="2400" dirty="0"/>
              <a:t>: a) 12, b) 216 </a:t>
            </a:r>
          </a:p>
          <a:p>
            <a:pPr marL="72000" indent="0">
              <a:buNone/>
            </a:pPr>
            <a:r>
              <a:rPr lang="cs-CZ" sz="2400" b="1" dirty="0"/>
              <a:t>Příklad 28</a:t>
            </a:r>
            <a:r>
              <a:rPr lang="cs-CZ" sz="2400" dirty="0"/>
              <a:t>: ano, obě strany se rovnají 144</a:t>
            </a:r>
          </a:p>
          <a:p>
            <a:pPr marL="72000" indent="0">
              <a:buNone/>
            </a:pPr>
            <a:r>
              <a:rPr lang="cs-CZ" sz="2400" b="1" dirty="0"/>
              <a:t>Příklad 29</a:t>
            </a:r>
            <a:r>
              <a:rPr lang="cs-CZ" sz="2400" dirty="0"/>
              <a:t>: a) 34, b) 45</a:t>
            </a:r>
          </a:p>
          <a:p>
            <a:pPr marL="72000" indent="0">
              <a:buNone/>
            </a:pPr>
            <a:r>
              <a:rPr lang="cs-CZ" sz="2400" b="1" dirty="0"/>
              <a:t>Příklad 30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cs-CZ" sz="2400" i="1" dirty="0"/>
              <a:t>68</a:t>
            </a:r>
            <a:r>
              <a:rPr lang="cs-CZ" sz="2400" dirty="0"/>
              <a:t>: 1, 2, 4, 17, 34, 68</a:t>
            </a:r>
            <a:br>
              <a:rPr lang="cs-CZ" sz="2400" dirty="0"/>
            </a:br>
            <a:r>
              <a:rPr lang="cs-CZ" sz="2400" i="1" dirty="0"/>
              <a:t>360</a:t>
            </a:r>
            <a:r>
              <a:rPr lang="cs-CZ" sz="2400" dirty="0"/>
              <a:t>: 1, 2, 3, 4, 5, 6, 8, 9, 10, 12, 15, 18, 20, 24, 30, 36, 40, 45, 60, 72, 90, 120, 180, 360</a:t>
            </a:r>
          </a:p>
          <a:p>
            <a:pPr marL="72000" indent="0">
              <a:buNone/>
            </a:pPr>
            <a:r>
              <a:rPr lang="cs-CZ" sz="2400" i="1" dirty="0"/>
              <a:t>504</a:t>
            </a:r>
            <a:r>
              <a:rPr lang="cs-CZ" sz="2400" dirty="0"/>
              <a:t>: 1, 2, 3, 4, 6, 7, 8, 9, 12, 14, 18, 21, 24, 28, 36, 42, 56, 63, 72, 84, 126, 168, 252, 504</a:t>
            </a:r>
          </a:p>
          <a:p>
            <a:pPr marL="72000" indent="0">
              <a:buNone/>
            </a:pPr>
            <a:r>
              <a:rPr lang="cs-CZ" sz="2400" b="1" dirty="0"/>
              <a:t>Příklad 31</a:t>
            </a:r>
            <a:r>
              <a:rPr lang="cs-CZ" sz="2400" dirty="0"/>
              <a:t>: 420 má 24 dělitelů, 824 má 8 dělitelů, 687 má 4 dělitele</a:t>
            </a:r>
          </a:p>
          <a:p>
            <a:pPr marL="72000" indent="0">
              <a:buNone/>
            </a:pPr>
            <a:r>
              <a:rPr lang="cs-CZ" sz="2400" b="1" dirty="0"/>
              <a:t>Příklad 32</a:t>
            </a:r>
            <a:r>
              <a:rPr lang="cs-CZ" sz="2400" dirty="0"/>
              <a:t>: 28 čtverců s hranou délky 14 cm</a:t>
            </a:r>
          </a:p>
          <a:p>
            <a:pPr marL="72000" indent="0">
              <a:buNone/>
            </a:pPr>
            <a:r>
              <a:rPr lang="cs-CZ" sz="2400" b="1" dirty="0"/>
              <a:t>Příklad 33</a:t>
            </a:r>
            <a:r>
              <a:rPr lang="cs-CZ" sz="2400" dirty="0"/>
              <a:t>: 240 tužek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92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4AE89-B9CD-40EA-A1A3-6E2ECEF0F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BECB1-3C0D-4581-BE3F-3C8416D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Věta 1: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platí:</a:t>
                </a:r>
              </a:p>
              <a:p>
                <a:r>
                  <a:rPr lang="cs-CZ" dirty="0"/>
                  <a:t> 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zároveň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cs-CZ" dirty="0"/>
                </a:br>
                <a:r>
                  <a:rPr lang="cs-CZ" dirty="0"/>
                  <a:t> symbolicky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 ∧ 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 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2B39886-EA55-47E4-990E-00C12E874332}"/>
              </a:ext>
            </a:extLst>
          </p:cNvPr>
          <p:cNvSpPr/>
          <p:nvPr/>
        </p:nvSpPr>
        <p:spPr bwMode="auto">
          <a:xfrm>
            <a:off x="444295" y="2532993"/>
            <a:ext cx="9633890" cy="263300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743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88920-B2DA-43DE-89FC-2B40464C7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Důkaz věty 1: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 Předpokládejme, že 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. Podle definice 1 to znamená, že existují celá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taková,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. Po úpravě dostáváme 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   Protože součet a rozdíl celých čísel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zase celé číslo, platí </a:t>
                </a: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  <a:blipFill>
                <a:blip r:embed="rId2"/>
                <a:stretch>
                  <a:fillRect l="-1304" t="-2162" r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1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80D91-8CB3-4B56-BA3C-5521872E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671B71-8098-4FD6-84D8-8B13856D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D5AA2-B504-4293-A364-D90449BD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Definice 2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 dělitelné dvěma se nazývá </a:t>
            </a:r>
            <a:r>
              <a:rPr lang="cs-CZ" b="1" dirty="0"/>
              <a:t>sudé číslo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číslo, které není dělitelné dvěma (dává při dělení dvěma zbytek 1), se nazývá </a:t>
            </a:r>
            <a:r>
              <a:rPr lang="cs-CZ" b="1" dirty="0"/>
              <a:t>liché číslo</a:t>
            </a:r>
            <a:r>
              <a:rPr lang="cs-CZ" dirty="0"/>
              <a:t>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928340A-34B3-4D3E-96C2-25E6C6813034}"/>
              </a:ext>
            </a:extLst>
          </p:cNvPr>
          <p:cNvSpPr/>
          <p:nvPr/>
        </p:nvSpPr>
        <p:spPr bwMode="auto">
          <a:xfrm>
            <a:off x="567559" y="2480441"/>
            <a:ext cx="10079420" cy="223870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15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7FF98F-86BC-4CA2-B0A8-DA548700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Dokažte, že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libovolného sudého čísla a libovolného lichého čísla je liché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/>
              <a:t>součin </a:t>
            </a:r>
            <a:r>
              <a:rPr lang="cs-CZ" sz="2000" dirty="0"/>
              <a:t>libovolných dvou lichých čísel </a:t>
            </a:r>
            <a:r>
              <a:rPr lang="cs-CZ" sz="2000"/>
              <a:t>je liché </a:t>
            </a:r>
            <a:r>
              <a:rPr lang="cs-CZ" sz="2000" dirty="0"/>
              <a:t>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součin libovolného sudého čísla s libovolným lichým číslem je sudé číslo.</a:t>
            </a:r>
          </a:p>
          <a:p>
            <a:pPr marL="72000" indent="0">
              <a:buNone/>
            </a:pPr>
            <a:r>
              <a:rPr lang="cs-CZ" sz="2000" b="1" dirty="0"/>
              <a:t>Příklad 3</a:t>
            </a:r>
          </a:p>
          <a:p>
            <a:pPr marL="72000" indent="0">
              <a:buNone/>
            </a:pPr>
            <a:r>
              <a:rPr lang="cs-CZ" sz="2000" dirty="0"/>
              <a:t>Určete vlastnosti relace „dělitelnost celých čísel“ a tvrzení zdůvodněte.</a:t>
            </a:r>
          </a:p>
          <a:p>
            <a:pPr marL="72000" indent="0">
              <a:buNone/>
            </a:pPr>
            <a:r>
              <a:rPr lang="cs-CZ" sz="2000" b="1" dirty="0"/>
              <a:t>Příklad 4</a:t>
            </a:r>
          </a:p>
          <a:p>
            <a:pPr marL="72000" indent="0">
              <a:buNone/>
            </a:pPr>
            <a:r>
              <a:rPr lang="cs-CZ" sz="2000" dirty="0"/>
              <a:t>Jsou dána čísla </a:t>
            </a:r>
            <a:r>
              <a:rPr lang="cs-CZ" sz="2000" i="1" dirty="0"/>
              <a:t>a, b</a:t>
            </a:r>
            <a:r>
              <a:rPr lang="cs-CZ" sz="2000" dirty="0"/>
              <a:t>, pro která platí, že </a:t>
            </a:r>
            <a:r>
              <a:rPr lang="cs-CZ" sz="2000" i="1" dirty="0"/>
              <a:t>a </a:t>
            </a:r>
            <a:r>
              <a:rPr lang="cs-CZ" sz="2000" dirty="0"/>
              <a:t>je dělitelné osmi a </a:t>
            </a:r>
            <a:r>
              <a:rPr lang="cs-CZ" sz="2000" i="1" dirty="0"/>
              <a:t>b</a:t>
            </a:r>
            <a:r>
              <a:rPr lang="cs-CZ" sz="2000" dirty="0"/>
              <a:t> je dělitelné šesti. Dokažte, že jejich součin je dělitelný číslem 24.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1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F38DF-F8CA-42D8-8500-71622EDA5167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aead6d3a-feb0-4a8c-9062-9bbd8c74d735"/>
    <ds:schemaRef ds:uri="http://schemas.microsoft.com/office/2006/documentManagement/types"/>
    <ds:schemaRef ds:uri="a248b50f-04c3-43c7-88f4-d651881e6eee"/>
  </ds:schemaRefs>
</ds:datastoreItem>
</file>

<file path=customXml/itemProps2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200</TotalTime>
  <Words>5424</Words>
  <Application>Microsoft Office PowerPoint</Application>
  <PresentationFormat>Širokoúhlá obrazovka</PresentationFormat>
  <Paragraphs>502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Arial</vt:lpstr>
      <vt:lpstr>Cambria Math</vt:lpstr>
      <vt:lpstr>Tahoma</vt:lpstr>
      <vt:lpstr>Wingdings</vt:lpstr>
      <vt:lpstr>Prezentace_MU_CZ</vt:lpstr>
      <vt:lpstr>IMAp01, IMAk01 – podzim 2021 Dělitelnost v oboru přirozených čísel</vt:lpstr>
      <vt:lpstr>Relace dělitelnosti</vt:lpstr>
      <vt:lpstr>Relace dělitelnosti</vt:lpstr>
      <vt:lpstr>Relace dělitelnosti</vt:lpstr>
      <vt:lpstr>Relace dělitelnosti</vt:lpstr>
      <vt:lpstr>Relace dělitelnosti</vt:lpstr>
      <vt:lpstr>Prezentace aplikace PowerPoint</vt:lpstr>
      <vt:lpstr>Relace dělitelnosti</vt:lpstr>
      <vt:lpstr>Relace dělitelnosti - příklady</vt:lpstr>
      <vt:lpstr>Relace dělitelnosti - příklady</vt:lpstr>
      <vt:lpstr>Výsledky příkladů 2-5</vt:lpstr>
      <vt:lpstr>Znaky dělitelnost</vt:lpstr>
      <vt:lpstr>Prezentace aplikace PowerPoint</vt:lpstr>
      <vt:lpstr>Znaky dělitelnosti</vt:lpstr>
      <vt:lpstr>Prezentace aplikace PowerPoint</vt:lpstr>
      <vt:lpstr>Prezentace aplikace PowerPoint</vt:lpstr>
      <vt:lpstr>Příklady</vt:lpstr>
      <vt:lpstr>Příklady</vt:lpstr>
      <vt:lpstr>Výsledky příkladů</vt:lpstr>
      <vt:lpstr>Prvočísla a čísla složená</vt:lpstr>
      <vt:lpstr>Definice: prvočíslo, číslo složené</vt:lpstr>
      <vt:lpstr>Příklady</vt:lpstr>
      <vt:lpstr>Věta o existenci prvočíselného dělitele</vt:lpstr>
      <vt:lpstr>Jak rozhodneme, zda je dané číslo prvočíslo nebo číslo složené? </vt:lpstr>
      <vt:lpstr>Důkaz věty 3</vt:lpstr>
      <vt:lpstr>Jak zjistit, zda dané číslo je prvočíslo</vt:lpstr>
      <vt:lpstr>Prvočíselný rozklad</vt:lpstr>
      <vt:lpstr>Příklady</vt:lpstr>
      <vt:lpstr>Příklady</vt:lpstr>
      <vt:lpstr>Výsledky příkladů</vt:lpstr>
      <vt:lpstr>Největší společný dělitel</vt:lpstr>
      <vt:lpstr>Hledání největšího společného dělitele</vt:lpstr>
      <vt:lpstr>Příklad</vt:lpstr>
      <vt:lpstr>Věta (Eukleidův algoritmus)</vt:lpstr>
      <vt:lpstr>Eukleidův algoritmus (řešený příklad)</vt:lpstr>
      <vt:lpstr>Rozšíření definice (největšího) společného dělitele na tři a více čísel</vt:lpstr>
      <vt:lpstr>Čísla soudělná a nesoudělná</vt:lpstr>
      <vt:lpstr>Příklady: čísla soudělná a nesoudělná</vt:lpstr>
      <vt:lpstr>Příklady</vt:lpstr>
      <vt:lpstr>Příklady</vt:lpstr>
      <vt:lpstr>Výsledky příkladů</vt:lpstr>
      <vt:lpstr>Nejmenší společný násobek</vt:lpstr>
      <vt:lpstr>Definice n(a,b)</vt:lpstr>
      <vt:lpstr>Nejmenší společný násobek</vt:lpstr>
      <vt:lpstr>Hledání n(a,b)</vt:lpstr>
      <vt:lpstr>Příklad</vt:lpstr>
      <vt:lpstr>Příklady</vt:lpstr>
      <vt:lpstr>Příklady</vt:lpstr>
      <vt:lpstr>Výsledky příkladů</vt:lpstr>
      <vt:lpstr>Rozklad přirozeného čísla na součin prvočinitelů</vt:lpstr>
      <vt:lpstr>Výpočet největšího společného dělitele a nejmenšího společného násobku z rozkladu daných čísel  na součin prvočinitelů. </vt:lpstr>
      <vt:lpstr>Hledání D(a,b) a n(a,b) pomocí prvočíselného rozkladu</vt:lpstr>
      <vt:lpstr>Určení počtu dělitelů</vt:lpstr>
      <vt:lpstr>Příklad</vt:lpstr>
      <vt:lpstr>Příklady</vt:lpstr>
      <vt:lpstr>Příklady</vt:lpstr>
      <vt:lpstr>Výsledky příkladů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Petra Bušková</cp:lastModifiedBy>
  <cp:revision>14</cp:revision>
  <cp:lastPrinted>1601-01-01T00:00:00Z</cp:lastPrinted>
  <dcterms:created xsi:type="dcterms:W3CDTF">2021-02-28T16:34:58Z</dcterms:created>
  <dcterms:modified xsi:type="dcterms:W3CDTF">2023-02-22T20:15:22Z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