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1"/>
  </p:notesMasterIdLst>
  <p:sldIdLst>
    <p:sldId id="256" r:id="rId2"/>
    <p:sldId id="257" r:id="rId3"/>
    <p:sldId id="494" r:id="rId4"/>
    <p:sldId id="493" r:id="rId5"/>
    <p:sldId id="258" r:id="rId6"/>
    <p:sldId id="259" r:id="rId7"/>
    <p:sldId id="260" r:id="rId8"/>
    <p:sldId id="269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469" r:id="rId19"/>
    <p:sldId id="272" r:id="rId20"/>
    <p:sldId id="273" r:id="rId21"/>
    <p:sldId id="472" r:id="rId22"/>
    <p:sldId id="471" r:id="rId23"/>
    <p:sldId id="470" r:id="rId24"/>
    <p:sldId id="473" r:id="rId25"/>
    <p:sldId id="474" r:id="rId26"/>
    <p:sldId id="477" r:id="rId27"/>
    <p:sldId id="478" r:id="rId28"/>
    <p:sldId id="475" r:id="rId29"/>
    <p:sldId id="476" r:id="rId30"/>
    <p:sldId id="274" r:id="rId31"/>
    <p:sldId id="276" r:id="rId32"/>
    <p:sldId id="282" r:id="rId33"/>
    <p:sldId id="292" r:id="rId34"/>
    <p:sldId id="283" r:id="rId35"/>
    <p:sldId id="291" r:id="rId36"/>
    <p:sldId id="285" r:id="rId37"/>
    <p:sldId id="454" r:id="rId38"/>
    <p:sldId id="455" r:id="rId39"/>
    <p:sldId id="456" r:id="rId40"/>
    <p:sldId id="457" r:id="rId41"/>
    <p:sldId id="287" r:id="rId42"/>
    <p:sldId id="293" r:id="rId43"/>
    <p:sldId id="294" r:id="rId44"/>
    <p:sldId id="295" r:id="rId45"/>
    <p:sldId id="289" r:id="rId46"/>
    <p:sldId id="482" r:id="rId47"/>
    <p:sldId id="290" r:id="rId48"/>
    <p:sldId id="296" r:id="rId49"/>
    <p:sldId id="297" r:id="rId50"/>
    <p:sldId id="298" r:id="rId51"/>
    <p:sldId id="299" r:id="rId52"/>
    <p:sldId id="300" r:id="rId53"/>
    <p:sldId id="301" r:id="rId54"/>
    <p:sldId id="479" r:id="rId55"/>
    <p:sldId id="480" r:id="rId56"/>
    <p:sldId id="303" r:id="rId57"/>
    <p:sldId id="304" r:id="rId58"/>
    <p:sldId id="305" r:id="rId59"/>
    <p:sldId id="306" r:id="rId60"/>
    <p:sldId id="481" r:id="rId61"/>
    <p:sldId id="483" r:id="rId62"/>
    <p:sldId id="310" r:id="rId63"/>
    <p:sldId id="424" r:id="rId64"/>
    <p:sldId id="422" r:id="rId65"/>
    <p:sldId id="307" r:id="rId66"/>
    <p:sldId id="308" r:id="rId67"/>
    <p:sldId id="458" r:id="rId68"/>
    <p:sldId id="309" r:id="rId69"/>
    <p:sldId id="311" r:id="rId70"/>
    <p:sldId id="423" r:id="rId71"/>
    <p:sldId id="432" r:id="rId72"/>
    <p:sldId id="433" r:id="rId73"/>
    <p:sldId id="434" r:id="rId74"/>
    <p:sldId id="312" r:id="rId75"/>
    <p:sldId id="484" r:id="rId76"/>
    <p:sldId id="313" r:id="rId77"/>
    <p:sldId id="314" r:id="rId78"/>
    <p:sldId id="315" r:id="rId79"/>
    <p:sldId id="316" r:id="rId80"/>
    <p:sldId id="317" r:id="rId81"/>
    <p:sldId id="318" r:id="rId82"/>
    <p:sldId id="428" r:id="rId83"/>
    <p:sldId id="319" r:id="rId84"/>
    <p:sldId id="438" r:id="rId85"/>
    <p:sldId id="436" r:id="rId86"/>
    <p:sldId id="437" r:id="rId87"/>
    <p:sldId id="485" r:id="rId88"/>
    <p:sldId id="442" r:id="rId89"/>
    <p:sldId id="443" r:id="rId90"/>
    <p:sldId id="444" r:id="rId91"/>
    <p:sldId id="447" r:id="rId92"/>
    <p:sldId id="445" r:id="rId93"/>
    <p:sldId id="448" r:id="rId94"/>
    <p:sldId id="449" r:id="rId95"/>
    <p:sldId id="486" r:id="rId96"/>
    <p:sldId id="450" r:id="rId97"/>
    <p:sldId id="451" r:id="rId98"/>
    <p:sldId id="452" r:id="rId99"/>
    <p:sldId id="453" r:id="rId100"/>
    <p:sldId id="320" r:id="rId101"/>
    <p:sldId id="330" r:id="rId102"/>
    <p:sldId id="322" r:id="rId103"/>
    <p:sldId id="323" r:id="rId104"/>
    <p:sldId id="324" r:id="rId105"/>
    <p:sldId id="325" r:id="rId106"/>
    <p:sldId id="326" r:id="rId107"/>
    <p:sldId id="327" r:id="rId108"/>
    <p:sldId id="333" r:id="rId109"/>
    <p:sldId id="328" r:id="rId110"/>
    <p:sldId id="329" r:id="rId111"/>
    <p:sldId id="331" r:id="rId112"/>
    <p:sldId id="332" r:id="rId113"/>
    <p:sldId id="334" r:id="rId114"/>
    <p:sldId id="335" r:id="rId115"/>
    <p:sldId id="336" r:id="rId116"/>
    <p:sldId id="337" r:id="rId117"/>
    <p:sldId id="339" r:id="rId118"/>
    <p:sldId id="425" r:id="rId119"/>
    <p:sldId id="340" r:id="rId120"/>
    <p:sldId id="341" r:id="rId121"/>
    <p:sldId id="342" r:id="rId122"/>
    <p:sldId id="347" r:id="rId123"/>
    <p:sldId id="352" r:id="rId124"/>
    <p:sldId id="353" r:id="rId125"/>
    <p:sldId id="354" r:id="rId126"/>
    <p:sldId id="355" r:id="rId127"/>
    <p:sldId id="488" r:id="rId128"/>
    <p:sldId id="360" r:id="rId129"/>
    <p:sldId id="490" r:id="rId130"/>
    <p:sldId id="356" r:id="rId131"/>
    <p:sldId id="358" r:id="rId132"/>
    <p:sldId id="467" r:id="rId133"/>
    <p:sldId id="489" r:id="rId134"/>
    <p:sldId id="420" r:id="rId135"/>
    <p:sldId id="439" r:id="rId136"/>
    <p:sldId id="440" r:id="rId137"/>
    <p:sldId id="412" r:id="rId138"/>
    <p:sldId id="435" r:id="rId139"/>
    <p:sldId id="487" r:id="rId140"/>
    <p:sldId id="463" r:id="rId141"/>
    <p:sldId id="464" r:id="rId142"/>
    <p:sldId id="465" r:id="rId143"/>
    <p:sldId id="468" r:id="rId144"/>
    <p:sldId id="363" r:id="rId145"/>
    <p:sldId id="364" r:id="rId146"/>
    <p:sldId id="461" r:id="rId147"/>
    <p:sldId id="365" r:id="rId148"/>
    <p:sldId id="369" r:id="rId149"/>
    <p:sldId id="429" r:id="rId150"/>
    <p:sldId id="430" r:id="rId151"/>
    <p:sldId id="375" r:id="rId152"/>
    <p:sldId id="466" r:id="rId153"/>
    <p:sldId id="381" r:id="rId154"/>
    <p:sldId id="382" r:id="rId155"/>
    <p:sldId id="383" r:id="rId156"/>
    <p:sldId id="378" r:id="rId157"/>
    <p:sldId id="379" r:id="rId158"/>
    <p:sldId id="380" r:id="rId159"/>
    <p:sldId id="385" r:id="rId160"/>
    <p:sldId id="491" r:id="rId161"/>
    <p:sldId id="387" r:id="rId162"/>
    <p:sldId id="390" r:id="rId163"/>
    <p:sldId id="386" r:id="rId164"/>
    <p:sldId id="393" r:id="rId165"/>
    <p:sldId id="460" r:id="rId166"/>
    <p:sldId id="421" r:id="rId167"/>
    <p:sldId id="396" r:id="rId168"/>
    <p:sldId id="391" r:id="rId169"/>
    <p:sldId id="397" r:id="rId170"/>
    <p:sldId id="400" r:id="rId171"/>
    <p:sldId id="409" r:id="rId172"/>
    <p:sldId id="410" r:id="rId173"/>
    <p:sldId id="401" r:id="rId174"/>
    <p:sldId id="402" r:id="rId175"/>
    <p:sldId id="406" r:id="rId176"/>
    <p:sldId id="408" r:id="rId177"/>
    <p:sldId id="492" r:id="rId178"/>
    <p:sldId id="417" r:id="rId179"/>
    <p:sldId id="416" r:id="rId18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slide" Target="slides/slide179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182B6-B7DC-41C1-B12A-58BD7A4B0519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B3BB1E-2A04-4337-9AD7-12842F9299C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3BB1E-2A04-4337-9AD7-12842F9299CA}" type="slidenum">
              <a:rPr lang="cs-CZ" smtClean="0"/>
              <a:pPr/>
              <a:t>178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94F6C59-EA05-444D-84BE-F278E82C4EEF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ovací čár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ovací čár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6C59-EA05-444D-84BE-F278E82C4EEF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6C59-EA05-444D-84BE-F278E82C4EEF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94F6C59-EA05-444D-84BE-F278E82C4EEF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94F6C59-EA05-444D-84BE-F278E82C4EEF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ovací čár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ovací čár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6C59-EA05-444D-84BE-F278E82C4EEF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6C59-EA05-444D-84BE-F278E82C4EEF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94F6C59-EA05-444D-84BE-F278E82C4EEF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F6C59-EA05-444D-84BE-F278E82C4EEF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94F6C59-EA05-444D-84BE-F278E82C4EEF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94F6C59-EA05-444D-84BE-F278E82C4EEF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94F6C59-EA05-444D-84BE-F278E82C4EEF}" type="datetimeFigureOut">
              <a:rPr lang="cs-CZ" smtClean="0"/>
              <a:pPr/>
              <a:t>18.02.2022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92A07CC-4CDE-41D8-B1C2-F4C3310BCC2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4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6.jpe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hyperlink" Target="http://tvorilka.com/wp-content/uploads/2010/12/zbozi-17286.jpg" TargetMode="External"/><Relationship Id="rId3" Type="http://schemas.openxmlformats.org/officeDocument/2006/relationships/image" Target="../media/image187.jpeg"/><Relationship Id="rId7" Type="http://schemas.openxmlformats.org/officeDocument/2006/relationships/image" Target="../media/image189.jpeg"/><Relationship Id="rId2" Type="http://schemas.openxmlformats.org/officeDocument/2006/relationships/hyperlink" Target="http://tvorilka.com/wp-content/uploads/2010/12/zbozi-17277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tvorilka.com/wp-content/uploads/2010/12/zbozi-17284.jpg" TargetMode="External"/><Relationship Id="rId5" Type="http://schemas.openxmlformats.org/officeDocument/2006/relationships/image" Target="../media/image188.jpeg"/><Relationship Id="rId4" Type="http://schemas.openxmlformats.org/officeDocument/2006/relationships/hyperlink" Target="http://tvorilka.com/wp-content/uploads/2010/12/zbozi-17281.jpg" TargetMode="External"/><Relationship Id="rId9" Type="http://schemas.openxmlformats.org/officeDocument/2006/relationships/image" Target="../media/image190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://mojedilo.ireceptar.cz/navody/pletene-hvezdy-z-papiru/p36558.jpg" TargetMode="External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4.jpe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hyperlink" Target="http://mojedilo.ireceptar.cz/navody/pletene-hvezdy-z-papiru/p36547.jpg" TargetMode="External"/><Relationship Id="rId3" Type="http://schemas.openxmlformats.org/officeDocument/2006/relationships/image" Target="../media/image205.jpeg"/><Relationship Id="rId7" Type="http://schemas.openxmlformats.org/officeDocument/2006/relationships/image" Target="../media/image207.jpeg"/><Relationship Id="rId2" Type="http://schemas.openxmlformats.org/officeDocument/2006/relationships/hyperlink" Target="http://mojedilo.ireceptar.cz/navody/pletene-hvezdy-z-papiru/p36544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mojedilo.ireceptar.cz/navody/pletene-hvezdy-z-papiru/p36546.jpg" TargetMode="External"/><Relationship Id="rId5" Type="http://schemas.openxmlformats.org/officeDocument/2006/relationships/image" Target="../media/image206.jpeg"/><Relationship Id="rId4" Type="http://schemas.openxmlformats.org/officeDocument/2006/relationships/hyperlink" Target="http://mojedilo.ireceptar.cz/navody/pletene-hvezdy-z-papiru/p36545.jpg" TargetMode="External"/><Relationship Id="rId9" Type="http://schemas.openxmlformats.org/officeDocument/2006/relationships/image" Target="../media/image208.jpe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hyperlink" Target="http://mojedilo.ireceptar.cz/navody/klobouk-z-papiru/klobrc5.jpg" TargetMode="External"/><Relationship Id="rId3" Type="http://schemas.openxmlformats.org/officeDocument/2006/relationships/image" Target="../media/image213.jpeg"/><Relationship Id="rId7" Type="http://schemas.openxmlformats.org/officeDocument/2006/relationships/image" Target="../media/image215.jpeg"/><Relationship Id="rId2" Type="http://schemas.openxmlformats.org/officeDocument/2006/relationships/hyperlink" Target="http://mojedilo.ireceptar.cz/navody/klobouk-z-papiru/klobrc2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mojedilo.ireceptar.cz/navody/klobouk-z-papiru/klobrc4.jpg" TargetMode="External"/><Relationship Id="rId5" Type="http://schemas.openxmlformats.org/officeDocument/2006/relationships/image" Target="../media/image214.jpeg"/><Relationship Id="rId4" Type="http://schemas.openxmlformats.org/officeDocument/2006/relationships/hyperlink" Target="http://mojedilo.ireceptar.cz/navody/klobouk-z-papiru/klobrc3.jpg" TargetMode="External"/><Relationship Id="rId9" Type="http://schemas.openxmlformats.org/officeDocument/2006/relationships/image" Target="../media/image216.jpe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hyperlink" Target="http://mojedilo.ireceptar.cz/navody/klobouk-z-papiru/klobrc10.jpg" TargetMode="External"/><Relationship Id="rId3" Type="http://schemas.openxmlformats.org/officeDocument/2006/relationships/image" Target="../media/image217.jpeg"/><Relationship Id="rId7" Type="http://schemas.openxmlformats.org/officeDocument/2006/relationships/image" Target="../media/image219.jpeg"/><Relationship Id="rId2" Type="http://schemas.openxmlformats.org/officeDocument/2006/relationships/hyperlink" Target="http://mojedilo.ireceptar.cz/navody/klobouk-z-papiru/p17600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mojedilo.ireceptar.cz/navody/klobouk-z-papiru/klobrc8.jpg" TargetMode="External"/><Relationship Id="rId5" Type="http://schemas.openxmlformats.org/officeDocument/2006/relationships/image" Target="../media/image218.jpeg"/><Relationship Id="rId4" Type="http://schemas.openxmlformats.org/officeDocument/2006/relationships/hyperlink" Target="http://mojedilo.ireceptar.cz/navody/klobouk-z-papiru/klobrc7.jpg" TargetMode="External"/><Relationship Id="rId9" Type="http://schemas.openxmlformats.org/officeDocument/2006/relationships/image" Target="../media/image220.jpe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hyperlink" Target="http://mojedilo.ireceptar.cz/navody/klobouk-z-papiru/klobrc14.jpg" TargetMode="External"/><Relationship Id="rId3" Type="http://schemas.openxmlformats.org/officeDocument/2006/relationships/image" Target="../media/image221.jpeg"/><Relationship Id="rId7" Type="http://schemas.openxmlformats.org/officeDocument/2006/relationships/image" Target="../media/image223.jpeg"/><Relationship Id="rId2" Type="http://schemas.openxmlformats.org/officeDocument/2006/relationships/hyperlink" Target="http://mojedilo.ireceptar.cz/navody/klobouk-z-papiru/klobrc11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mojedilo.ireceptar.cz/navody/klobouk-z-papiru/klobrc13.jpg" TargetMode="External"/><Relationship Id="rId5" Type="http://schemas.openxmlformats.org/officeDocument/2006/relationships/image" Target="../media/image222.jpeg"/><Relationship Id="rId4" Type="http://schemas.openxmlformats.org/officeDocument/2006/relationships/hyperlink" Target="http://mojedilo.ireceptar.cz/navody/klobouk-z-papiru/klobrc12.jpg" TargetMode="External"/><Relationship Id="rId9" Type="http://schemas.openxmlformats.org/officeDocument/2006/relationships/image" Target="../media/image224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9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2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9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5.png"/><Relationship Id="rId4" Type="http://schemas.openxmlformats.org/officeDocument/2006/relationships/image" Target="../media/image244.jpe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9.jpe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jpeg"/><Relationship Id="rId5" Type="http://schemas.openxmlformats.org/officeDocument/2006/relationships/image" Target="../media/image264.jpeg"/><Relationship Id="rId4" Type="http://schemas.openxmlformats.org/officeDocument/2006/relationships/image" Target="../media/image263.jpe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9.jpe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5.gif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Svět z papíru</a:t>
            </a:r>
            <a:br>
              <a:rPr lang="cs-CZ" dirty="0" smtClean="0"/>
            </a:br>
            <a:r>
              <a:rPr lang="cs-CZ" dirty="0" smtClean="0"/>
              <a:t>originální techniky práce s papírem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Mgr</a:t>
            </a:r>
            <a:r>
              <a:rPr lang="cs-CZ" dirty="0"/>
              <a:t>. Petr Vybíral, Ph.D.</a:t>
            </a:r>
          </a:p>
          <a:p>
            <a:r>
              <a:rPr lang="cs-CZ" dirty="0"/>
              <a:t>Masarykova univerzita</a:t>
            </a:r>
          </a:p>
          <a:p>
            <a:r>
              <a:rPr lang="cs-CZ" dirty="0"/>
              <a:t>Pedagogická fakulta </a:t>
            </a:r>
          </a:p>
          <a:p>
            <a:r>
              <a:rPr lang="cs-CZ" dirty="0"/>
              <a:t>Katedra technické a informační </a:t>
            </a:r>
            <a:r>
              <a:rPr lang="cs-CZ" dirty="0" smtClean="0"/>
              <a:t>výchovy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je papír?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Papír je výrobek zhotovený </a:t>
            </a:r>
            <a:r>
              <a:rPr lang="cs-CZ" b="1" dirty="0"/>
              <a:t>zplstěním jemných, nejčastěji </a:t>
            </a:r>
            <a:r>
              <a:rPr lang="cs-CZ" b="1" dirty="0" smtClean="0"/>
              <a:t>rostlinných vláken </a:t>
            </a:r>
            <a:r>
              <a:rPr lang="cs-CZ" dirty="0"/>
              <a:t>ve </a:t>
            </a:r>
            <a:r>
              <a:rPr lang="cs-CZ" dirty="0" smtClean="0"/>
              <a:t>vodním </a:t>
            </a:r>
            <a:r>
              <a:rPr lang="cs-CZ" dirty="0"/>
              <a:t>prostředí na sítu. </a:t>
            </a:r>
            <a:endParaRPr lang="cs-CZ" dirty="0" smtClean="0"/>
          </a:p>
          <a:p>
            <a:r>
              <a:rPr lang="cs-CZ" dirty="0" smtClean="0"/>
              <a:t>Plošná </a:t>
            </a:r>
            <a:r>
              <a:rPr lang="cs-CZ" dirty="0"/>
              <a:t>hmotnost </a:t>
            </a:r>
            <a:r>
              <a:rPr lang="cs-CZ" b="1" dirty="0"/>
              <a:t>papíru </a:t>
            </a:r>
            <a:r>
              <a:rPr lang="cs-CZ" dirty="0"/>
              <a:t>je do zhruba 150 g/m2. Papír nad tuto gramáž se nazývá </a:t>
            </a:r>
            <a:r>
              <a:rPr lang="cs-CZ" b="1" dirty="0"/>
              <a:t>karton</a:t>
            </a:r>
            <a:r>
              <a:rPr lang="cs-CZ" dirty="0"/>
              <a:t> a nad 250 až 300 g/m2 </a:t>
            </a:r>
            <a:r>
              <a:rPr lang="cs-CZ" b="1" dirty="0"/>
              <a:t>lepenka</a:t>
            </a:r>
            <a:r>
              <a:rPr lang="cs-CZ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Papírmašé (</a:t>
            </a:r>
            <a:r>
              <a:rPr lang="cs-CZ" dirty="0" err="1" smtClean="0"/>
              <a:t>papiermaché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b="1" dirty="0" smtClean="0"/>
              <a:t>Papírmašé </a:t>
            </a:r>
            <a:r>
              <a:rPr lang="cs-CZ" sz="3600" dirty="0" smtClean="0"/>
              <a:t>(</a:t>
            </a:r>
            <a:r>
              <a:rPr lang="cs-CZ" dirty="0" smtClean="0"/>
              <a:t>francouzské slovo pro „papírovou drť“), </a:t>
            </a:r>
          </a:p>
          <a:p>
            <a:r>
              <a:rPr lang="cs-CZ" dirty="0" smtClean="0"/>
              <a:t>Směs drceného papíru, vody a lepidla,která se po vytvarování lije do forem a suší se.</a:t>
            </a:r>
          </a:p>
          <a:p>
            <a:r>
              <a:rPr lang="cs-CZ" dirty="0" smtClean="0"/>
              <a:t>Představuje vynikající způsob, jak ze starého papíru udělat něco nového. </a:t>
            </a:r>
          </a:p>
          <a:p>
            <a:r>
              <a:rPr lang="cs-CZ" dirty="0" smtClean="0"/>
              <a:t>Existují dvě známější metody – práce s papírovou hmotou (</a:t>
            </a:r>
            <a:r>
              <a:rPr lang="cs-CZ" b="1" dirty="0" smtClean="0"/>
              <a:t>kašírování) a vrstvení</a:t>
            </a:r>
            <a:r>
              <a:rPr lang="cs-CZ" dirty="0" smtClean="0"/>
              <a:t>. 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papírmašé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Od začátku 19. století se v Krušných horách vyráběly hračky </a:t>
            </a:r>
            <a:r>
              <a:rPr lang="cs-CZ" b="1" dirty="0" smtClean="0"/>
              <a:t>mačkané z „hmoty“. </a:t>
            </a:r>
            <a:r>
              <a:rPr lang="cs-CZ" dirty="0" smtClean="0"/>
              <a:t>Detailně vymodelované, malované figurky z papírové hmoty byly cenově výhodnou náhradou za srovnatelně dražší figurky zhotovené řezbářem.</a:t>
            </a:r>
          </a:p>
          <a:p>
            <a:r>
              <a:rPr lang="cs-CZ" dirty="0" smtClean="0"/>
              <a:t>Tato technologie se používala v okolí Horního Litvínova a Hory Sv. Kateřiny v české části Krušných hor , ale také v regionech </a:t>
            </a:r>
            <a:r>
              <a:rPr lang="cs-CZ" dirty="0" err="1" smtClean="0"/>
              <a:t>Seiffen</a:t>
            </a:r>
            <a:r>
              <a:rPr lang="cs-CZ" dirty="0" smtClean="0"/>
              <a:t>, </a:t>
            </a:r>
            <a:r>
              <a:rPr lang="cs-CZ" dirty="0" err="1" smtClean="0"/>
              <a:t>Waldkirchen</a:t>
            </a:r>
            <a:r>
              <a:rPr lang="cs-CZ" dirty="0" smtClean="0"/>
              <a:t> a </a:t>
            </a:r>
            <a:r>
              <a:rPr lang="cs-CZ" dirty="0" err="1" smtClean="0"/>
              <a:t>Annaberg</a:t>
            </a:r>
            <a:r>
              <a:rPr lang="cs-CZ" dirty="0" smtClean="0"/>
              <a:t> v části německé. </a:t>
            </a:r>
          </a:p>
          <a:p>
            <a:r>
              <a:rPr lang="cs-CZ" dirty="0" smtClean="0"/>
              <a:t>Kolem roku 1900 existovalo více než 50 výrobců používajících tuto technologii. Významnou osobností pro českou část byl </a:t>
            </a:r>
            <a:r>
              <a:rPr lang="cs-CZ" dirty="0" err="1" smtClean="0"/>
              <a:t>Johann</a:t>
            </a:r>
            <a:r>
              <a:rPr lang="cs-CZ" dirty="0" smtClean="0"/>
              <a:t> </a:t>
            </a:r>
            <a:r>
              <a:rPr lang="cs-CZ" dirty="0" err="1" smtClean="0"/>
              <a:t>Georg</a:t>
            </a:r>
            <a:r>
              <a:rPr lang="cs-CZ" dirty="0" smtClean="0"/>
              <a:t> </a:t>
            </a:r>
            <a:r>
              <a:rPr lang="cs-CZ" dirty="0" err="1" smtClean="0"/>
              <a:t>Hörnlein</a:t>
            </a:r>
            <a:r>
              <a:rPr lang="cs-CZ" dirty="0" smtClean="0"/>
              <a:t>, který zde tuto technologii roku 1834 zavedl. Na odborných </a:t>
            </a:r>
            <a:r>
              <a:rPr lang="cs-CZ" b="1" dirty="0" smtClean="0"/>
              <a:t>hračkářských a řemeslných školách</a:t>
            </a:r>
            <a:r>
              <a:rPr lang="cs-CZ" dirty="0" smtClean="0"/>
              <a:t> na obou stranách hranice byla tato technologie součástí výuky. Zvláštního významu docílilo papírmašé v oblasti krušnohorských vánočních zvyků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Kašírování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Potřebujeme rozmočené kousky papíru ve vodě. Tyto kousky mícháním uvedeme do kašovité konzistence a slijeme přebytečnou vodu. </a:t>
            </a:r>
          </a:p>
          <a:p>
            <a:r>
              <a:rPr lang="cs-CZ" dirty="0" smtClean="0"/>
              <a:t>Smícháme kaši s lepidlem (nejlépe tapetovým) a tvarujeme podle vlastní kreativity</a:t>
            </a:r>
          </a:p>
          <a:p>
            <a:r>
              <a:rPr lang="cs-CZ" dirty="0" smtClean="0"/>
              <a:t>Jako podklad můžeme použít zmačkaný papír, pletivo, sádrový odlitek apod.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kukudilna.unas.cz/obrazky/kasirovani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80728"/>
            <a:ext cx="6528725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kukudilna.unas.cz/obrazky/kasirovani/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440149" cy="5580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kukudilna.unas.cz/obrazky/kasirovani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12404"/>
            <a:ext cx="3510389" cy="4680520"/>
          </a:xfrm>
          <a:prstGeom prst="rect">
            <a:avLst/>
          </a:prstGeom>
          <a:noFill/>
        </p:spPr>
      </p:pic>
      <p:pic>
        <p:nvPicPr>
          <p:cNvPr id="83972" name="Picture 4" descr="http://kukudilna.unas.cz/obrazky/kasirovani/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12404"/>
            <a:ext cx="3474893" cy="4633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kukudilna.unas.cz/obrazky/kasirovani/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3618401" cy="4824536"/>
          </a:xfrm>
          <a:prstGeom prst="rect">
            <a:avLst/>
          </a:prstGeom>
          <a:noFill/>
        </p:spPr>
      </p:pic>
      <p:pic>
        <p:nvPicPr>
          <p:cNvPr id="84996" name="Picture 4" descr="http://kukudilna.unas.cz/obrazky/kasirovani/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543977"/>
            <a:ext cx="4416491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kukudilna.unas.cz/obrazky/kasirovani/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04664"/>
            <a:ext cx="3672407" cy="4896544"/>
          </a:xfrm>
          <a:prstGeom prst="rect">
            <a:avLst/>
          </a:prstGeom>
          <a:noFill/>
        </p:spPr>
      </p:pic>
      <p:pic>
        <p:nvPicPr>
          <p:cNvPr id="86020" name="Picture 4" descr="http://kukudilna.unas.cz/obrazky/kasirovani/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12976"/>
            <a:ext cx="4128459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b.wz.cz/photo800600/k/keramika_blgz_cz/107/zz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418850" cy="54105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Technika vrstvení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Jak už z názvu vyplývá, jedná se o techniku </a:t>
            </a:r>
            <a:r>
              <a:rPr lang="cs-CZ" b="1" dirty="0" smtClean="0"/>
              <a:t>překrývání jednotlivých vrstev </a:t>
            </a:r>
            <a:r>
              <a:rPr lang="cs-CZ" dirty="0" smtClean="0"/>
              <a:t>papíru a lepení nejlépe lepidlem na tapety.</a:t>
            </a:r>
          </a:p>
          <a:p>
            <a:r>
              <a:rPr lang="cs-CZ" dirty="0" smtClean="0"/>
              <a:t>I zde jako podklad můžeme použít pletivo, sádrový odlitek nebo jakýkoliv předmět v domácnosti apod.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Druhy papírů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cs-CZ" sz="2200" b="1" dirty="0" smtClean="0">
                <a:latin typeface="Times New Roman" pitchFamily="18" charset="0"/>
                <a:cs typeface="Times New Roman" pitchFamily="18" charset="0"/>
              </a:rPr>
              <a:t>Tiskové- </a:t>
            </a: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novinový, knihtiskový, plakátový, bankovkový, známkový, mapový, rozmnožovací, křídový…atd.</a:t>
            </a:r>
          </a:p>
          <a:p>
            <a:pPr>
              <a:lnSpc>
                <a:spcPct val="90000"/>
              </a:lnSpc>
              <a:buNone/>
            </a:pPr>
            <a:r>
              <a:rPr lang="cs-CZ" sz="2200" b="1" dirty="0" smtClean="0">
                <a:latin typeface="Times New Roman" pitchFamily="18" charset="0"/>
                <a:cs typeface="Times New Roman" pitchFamily="18" charset="0"/>
              </a:rPr>
              <a:t>Psací a kreslící papíry</a:t>
            </a: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ruční papír, knihový, bankovní, strojový, průklepový, pauzovací..atd.</a:t>
            </a:r>
          </a:p>
          <a:p>
            <a:pPr>
              <a:lnSpc>
                <a:spcPct val="90000"/>
              </a:lnSpc>
              <a:buNone/>
            </a:pPr>
            <a:r>
              <a:rPr lang="cs-CZ" sz="2200" b="1" dirty="0" smtClean="0">
                <a:latin typeface="Times New Roman" pitchFamily="18" charset="0"/>
                <a:cs typeface="Times New Roman" pitchFamily="18" charset="0"/>
              </a:rPr>
              <a:t>Obalové papíry</a:t>
            </a: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- střední balicí, balíkový, černý na </a:t>
            </a:r>
            <a:r>
              <a:rPr lang="cs-CZ" sz="2200" dirty="0" err="1" smtClean="0">
                <a:latin typeface="Times New Roman" pitchFamily="18" charset="0"/>
                <a:cs typeface="Times New Roman" pitchFamily="18" charset="0"/>
              </a:rPr>
              <a:t>fotoobaly</a:t>
            </a: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, hedvábný, pergamenový, parafinový…atd.</a:t>
            </a:r>
          </a:p>
          <a:p>
            <a:pPr>
              <a:lnSpc>
                <a:spcPct val="90000"/>
              </a:lnSpc>
              <a:buNone/>
            </a:pPr>
            <a:r>
              <a:rPr lang="cs-CZ" sz="2200" b="1" dirty="0" smtClean="0">
                <a:latin typeface="Times New Roman" pitchFamily="18" charset="0"/>
                <a:cs typeface="Times New Roman" pitchFamily="18" charset="0"/>
              </a:rPr>
              <a:t>Papíry pro elektrotechniku</a:t>
            </a:r>
            <a:r>
              <a:rPr lang="cs-CZ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- kabelový, kondenzátorový, pro polepování dynamových a transformátorových plechů…atd.</a:t>
            </a:r>
          </a:p>
          <a:p>
            <a:pPr>
              <a:lnSpc>
                <a:spcPct val="90000"/>
              </a:lnSpc>
              <a:buNone/>
            </a:pPr>
            <a:r>
              <a:rPr lang="cs-CZ" sz="2200" b="1" dirty="0" smtClean="0">
                <a:latin typeface="Times New Roman" pitchFamily="18" charset="0"/>
                <a:cs typeface="Times New Roman" pitchFamily="18" charset="0"/>
              </a:rPr>
              <a:t>Technické a průmyslové papíry</a:t>
            </a: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- pytlový, kelímkový, fotografický, cigaretový, sulfátový na lepicí pásky…atd.</a:t>
            </a:r>
          </a:p>
          <a:p>
            <a:pPr>
              <a:lnSpc>
                <a:spcPct val="90000"/>
              </a:lnSpc>
              <a:buNone/>
            </a:pPr>
            <a:r>
              <a:rPr lang="cs-CZ" sz="2200" b="1" dirty="0" smtClean="0">
                <a:latin typeface="Times New Roman" pitchFamily="18" charset="0"/>
                <a:cs typeface="Times New Roman" pitchFamily="18" charset="0"/>
              </a:rPr>
              <a:t>Filtrační papíry- </a:t>
            </a: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sací papíry, buničitá vata, papíry pro filtraci plynů spalovacích motorů..atd.</a:t>
            </a:r>
          </a:p>
          <a:p>
            <a:pPr>
              <a:lnSpc>
                <a:spcPct val="90000"/>
              </a:lnSpc>
              <a:buNone/>
            </a:pPr>
            <a:r>
              <a:rPr lang="cs-CZ" sz="2200" b="1" dirty="0" smtClean="0">
                <a:latin typeface="Times New Roman" pitchFamily="18" charset="0"/>
                <a:cs typeface="Times New Roman" pitchFamily="18" charset="0"/>
              </a:rPr>
              <a:t>Papíry na zušlechtění-</a:t>
            </a: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surový fotografický, propisovací..</a:t>
            </a:r>
            <a:endParaRPr lang="cs-CZ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sz="2200" b="1" dirty="0" smtClean="0">
                <a:latin typeface="Times New Roman" pitchFamily="18" charset="0"/>
                <a:cs typeface="Times New Roman" pitchFamily="18" charset="0"/>
              </a:rPr>
              <a:t>Ostatní papíry- </a:t>
            </a:r>
            <a:r>
              <a:rPr lang="cs-CZ" sz="2200" dirty="0" smtClean="0">
                <a:latin typeface="Times New Roman" pitchFamily="18" charset="0"/>
                <a:cs typeface="Times New Roman" pitchFamily="18" charset="0"/>
              </a:rPr>
              <a:t>uhlový, dekorační..atd.</a:t>
            </a:r>
            <a:endParaRPr lang="cs-CZ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mojedilo.ireceptar.cz/navody/dzban-s-citrony/obraz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32656"/>
            <a:ext cx="6436732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www.primaskola.cz/Upfiles/Image/v%C3%A1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488832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moje-rodina.cz/files/P8210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7319353" cy="54999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sky pro čtenář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429000"/>
            <a:ext cx="3752269" cy="2516493"/>
          </a:xfrm>
          <a:prstGeom prst="rect">
            <a:avLst/>
          </a:prstGeom>
          <a:noFill/>
        </p:spPr>
      </p:pic>
      <p:pic>
        <p:nvPicPr>
          <p:cNvPr id="4" name="Picture 4" descr="Misky pro čtenář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20688"/>
            <a:ext cx="3932933" cy="2637657"/>
          </a:xfrm>
          <a:prstGeom prst="rect">
            <a:avLst/>
          </a:prstGeom>
          <a:noFill/>
        </p:spPr>
      </p:pic>
      <p:pic>
        <p:nvPicPr>
          <p:cNvPr id="5" name="Picture 6" descr="Misky pro čtenář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645024"/>
            <a:ext cx="3825564" cy="2565649"/>
          </a:xfrm>
          <a:prstGeom prst="rect">
            <a:avLst/>
          </a:prstGeom>
          <a:noFill/>
        </p:spPr>
      </p:pic>
      <p:pic>
        <p:nvPicPr>
          <p:cNvPr id="6" name="Picture 8" descr="Misky pro čtenář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76672"/>
            <a:ext cx="3972654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Lampička z papí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4"/>
            <a:ext cx="7100173" cy="5337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 smtClean="0"/>
              <a:t>Embossing-</a:t>
            </a:r>
            <a:r>
              <a:rPr lang="cs-CZ" dirty="0" smtClean="0"/>
              <a:t>VTLAČOVANÝ RELIEF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Princip </a:t>
            </a:r>
            <a:r>
              <a:rPr lang="cs-CZ" dirty="0" err="1" smtClean="0"/>
              <a:t>embossingu</a:t>
            </a:r>
            <a:r>
              <a:rPr lang="cs-CZ" dirty="0" smtClean="0"/>
              <a:t> spočívá ve vytlačování plochého materiálu do hloubky. Pro práci potřebujete:</a:t>
            </a:r>
          </a:p>
          <a:p>
            <a:r>
              <a:rPr lang="cs-CZ" dirty="0" smtClean="0"/>
              <a:t>šablonu, </a:t>
            </a:r>
          </a:p>
          <a:p>
            <a:r>
              <a:rPr lang="cs-CZ" dirty="0" smtClean="0"/>
              <a:t>pero na </a:t>
            </a:r>
            <a:r>
              <a:rPr lang="cs-CZ" dirty="0" err="1" smtClean="0"/>
              <a:t>relief</a:t>
            </a:r>
            <a:r>
              <a:rPr lang="cs-CZ" dirty="0" smtClean="0"/>
              <a:t>, </a:t>
            </a:r>
          </a:p>
          <a:p>
            <a:r>
              <a:rPr lang="cs-CZ" dirty="0" smtClean="0"/>
              <a:t>maskovací pásku</a:t>
            </a:r>
          </a:p>
          <a:p>
            <a:endParaRPr lang="cs-CZ" dirty="0"/>
          </a:p>
        </p:txBody>
      </p:sp>
      <p:pic>
        <p:nvPicPr>
          <p:cNvPr id="4" name="Picture 2" descr="https://upload.wikimedia.org/wikipedia/commons/4/4f/Credit-car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56992"/>
            <a:ext cx="355239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e2.jpg (17552 bytes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3810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e3.jpg (18022 bytes)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92696"/>
            <a:ext cx="3810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e4.jpg (19624 bytes)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573016"/>
            <a:ext cx="3810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demb5finish.jpg (32749 bytes)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73017"/>
            <a:ext cx="3384376" cy="253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Pergamano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název techniky </a:t>
            </a:r>
            <a:r>
              <a:rPr lang="cs-CZ" dirty="0" err="1" smtClean="0"/>
              <a:t>Pergamano</a:t>
            </a:r>
            <a:r>
              <a:rPr lang="cs-CZ" dirty="0" smtClean="0"/>
              <a:t> je odvozen od slova pergamen</a:t>
            </a:r>
          </a:p>
          <a:p>
            <a:r>
              <a:rPr lang="cs-CZ" dirty="0" smtClean="0"/>
              <a:t>Pergamen - nevydělaná oslí, vepřová, kozí, ovčí nebo telecí kůže, která je při napětí sušená a hlazená. Slouží například k potahování bubnů, v knihařství jako vazební pergamen a ve své jemné formě jako psací materiál.</a:t>
            </a:r>
          </a:p>
          <a:p>
            <a:r>
              <a:rPr lang="cs-CZ" dirty="0" smtClean="0"/>
              <a:t>Pergamen získal své jméno podle maloasijského města Pergamon, kde se dle starověkých pramenů začal vyrábět. S jeho výrobou se začalo za doby vlády krále </a:t>
            </a:r>
            <a:r>
              <a:rPr lang="cs-CZ" dirty="0" err="1" smtClean="0"/>
              <a:t>Eumena</a:t>
            </a:r>
            <a:r>
              <a:rPr lang="cs-CZ" dirty="0" smtClean="0"/>
              <a:t> II. (197-159 př. n. l.), kdy byl zakázán dovoz papyru.</a:t>
            </a:r>
          </a:p>
          <a:p>
            <a:r>
              <a:rPr lang="cs-CZ" dirty="0" smtClean="0"/>
              <a:t>Později se stal obecně uznávanou a přijatou látkou pro psaní až do začátku 13. století. Od 14. století počal být vytlačován papírem.</a:t>
            </a:r>
          </a:p>
          <a:p>
            <a:r>
              <a:rPr lang="cs-CZ" dirty="0" smtClean="0"/>
              <a:t>Technika </a:t>
            </a:r>
            <a:r>
              <a:rPr lang="cs-CZ" dirty="0" err="1" smtClean="0"/>
              <a:t>Pergamano</a:t>
            </a:r>
            <a:r>
              <a:rPr lang="cs-CZ" dirty="0" smtClean="0"/>
              <a:t> je celosvětově populární, Dnes se již nevyužívá papíru ze zvířecí kůže, ale papíru na základě dřevité buničiny. </a:t>
            </a:r>
          </a:p>
          <a:p>
            <a:r>
              <a:rPr lang="cs-CZ" dirty="0" smtClean="0"/>
              <a:t>Jako první s </a:t>
            </a:r>
            <a:r>
              <a:rPr lang="cs-CZ" dirty="0" err="1" smtClean="0"/>
              <a:t>pergamany</a:t>
            </a:r>
            <a:r>
              <a:rPr lang="cs-CZ" dirty="0" smtClean="0"/>
              <a:t> začali v Jižní Americe, odkud se tato technika rozšířila do celého světa.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Technika </a:t>
            </a:r>
            <a:r>
              <a:rPr lang="cs-CZ" dirty="0" err="1" smtClean="0"/>
              <a:t>pergamano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Ruční práce založená na vytlačování vzorů, vypichování a kolorování pergamenu (pauzovacího papíru) o hmotnosti nejlépe </a:t>
            </a:r>
          </a:p>
          <a:p>
            <a:pPr>
              <a:buNone/>
            </a:pPr>
            <a:r>
              <a:rPr lang="cs-CZ" dirty="0" smtClean="0"/>
              <a:t>	120-150g/m2.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Pergamano</a:t>
            </a:r>
            <a:r>
              <a:rPr lang="cs-CZ" dirty="0" smtClean="0"/>
              <a:t> - pomůcky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pauzovací papír gramáž 150g/m2</a:t>
            </a:r>
          </a:p>
          <a:p>
            <a:r>
              <a:rPr lang="cs-CZ" dirty="0" smtClean="0"/>
              <a:t>velká jehla, špendlík</a:t>
            </a:r>
          </a:p>
          <a:p>
            <a:r>
              <a:rPr lang="cs-CZ" dirty="0" err="1" smtClean="0"/>
              <a:t>embossingová</a:t>
            </a:r>
            <a:r>
              <a:rPr lang="cs-CZ" dirty="0" smtClean="0"/>
              <a:t> tyčinka,vypsaná propisovačka nebo háčky na vytlačování</a:t>
            </a:r>
          </a:p>
          <a:p>
            <a:r>
              <a:rPr lang="cs-CZ" dirty="0" smtClean="0"/>
              <a:t>předlohu</a:t>
            </a:r>
          </a:p>
          <a:p>
            <a:r>
              <a:rPr lang="cs-CZ" dirty="0" smtClean="0"/>
              <a:t>měkkou podložku (měkké desky z PVC, flanelový hadřík, polystyrenová deska,podložka pod myš)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Druhy kartonů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cs-CZ" sz="2000" b="1" dirty="0" smtClean="0">
                <a:latin typeface="Times New Roman" pitchFamily="18" charset="0"/>
                <a:cs typeface="Times New Roman" pitchFamily="18" charset="0"/>
              </a:rPr>
              <a:t>Tiskové-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ofsetový,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brožovací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, křídový, karton na hrací karty…atd.</a:t>
            </a:r>
          </a:p>
          <a:p>
            <a:pPr>
              <a:lnSpc>
                <a:spcPct val="90000"/>
              </a:lnSpc>
              <a:buNone/>
            </a:pPr>
            <a:r>
              <a:rPr lang="cs-CZ" sz="2000" b="1" dirty="0" smtClean="0">
                <a:latin typeface="Times New Roman" pitchFamily="18" charset="0"/>
                <a:cs typeface="Times New Roman" pitchFamily="18" charset="0"/>
              </a:rPr>
              <a:t>Psací, kreslící rýsovací- 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konfekční, dopisnicový, navštívenkový, kreslící, rýsovací…atd.</a:t>
            </a:r>
          </a:p>
          <a:p>
            <a:pPr>
              <a:lnSpc>
                <a:spcPct val="90000"/>
              </a:lnSpc>
              <a:buNone/>
            </a:pPr>
            <a:r>
              <a:rPr lang="cs-CZ" sz="2000" b="1" dirty="0" err="1" smtClean="0">
                <a:latin typeface="Times New Roman" pitchFamily="18" charset="0"/>
                <a:cs typeface="Times New Roman" pitchFamily="18" charset="0"/>
              </a:rPr>
              <a:t>Technicko</a:t>
            </a:r>
            <a:r>
              <a:rPr lang="cs-CZ" sz="2000" b="1" dirty="0" smtClean="0">
                <a:latin typeface="Times New Roman" pitchFamily="18" charset="0"/>
                <a:cs typeface="Times New Roman" pitchFamily="18" charset="0"/>
              </a:rPr>
              <a:t> průmyslové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-kelímkový, fotografický, pergamenový,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stínidlový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, na vlnitou lepenku…atd.</a:t>
            </a:r>
          </a:p>
          <a:p>
            <a:pPr>
              <a:lnSpc>
                <a:spcPct val="90000"/>
              </a:lnSpc>
              <a:buNone/>
            </a:pPr>
            <a:r>
              <a:rPr lang="cs-CZ" sz="2000" b="1" dirty="0" smtClean="0">
                <a:latin typeface="Times New Roman" pitchFamily="18" charset="0"/>
                <a:cs typeface="Times New Roman" pitchFamily="18" charset="0"/>
              </a:rPr>
              <a:t>Ostatní-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albový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, paspartový, dekorační natíraný karton…atd.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libuska.wbs.cz/pergamano_jak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4364919" cy="3672408"/>
          </a:xfrm>
          <a:prstGeom prst="rect">
            <a:avLst/>
          </a:prstGeom>
          <a:noFill/>
        </p:spPr>
      </p:pic>
      <p:pic>
        <p:nvPicPr>
          <p:cNvPr id="6" name="Picture 6" descr="Embossing vytlačovací tyčinka 4,5m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649" y="548680"/>
            <a:ext cx="3096344" cy="3096344"/>
          </a:xfrm>
          <a:prstGeom prst="rect">
            <a:avLst/>
          </a:prstGeom>
          <a:noFill/>
        </p:spPr>
      </p:pic>
      <p:pic>
        <p:nvPicPr>
          <p:cNvPr id="7" name="Picture 8" descr="Dírkovač - motýl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649" y="3808512"/>
            <a:ext cx="3049488" cy="3049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2.bp.blogspot.com/_rG9jITaYeHc/SbvI6o-2ytI/AAAAAAAABGM/T8eBLvenT8g/s400/pergamano+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58106"/>
            <a:ext cx="2688299" cy="2016224"/>
          </a:xfrm>
          <a:prstGeom prst="rect">
            <a:avLst/>
          </a:prstGeom>
          <a:noFill/>
        </p:spPr>
      </p:pic>
      <p:pic>
        <p:nvPicPr>
          <p:cNvPr id="5" name="Picture 2" descr="http://www.vysivani-krizkem.wz.cz/pergameno/pergameno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974" y="3328332"/>
            <a:ext cx="2602903" cy="3096344"/>
          </a:xfrm>
          <a:prstGeom prst="rect">
            <a:avLst/>
          </a:prstGeom>
          <a:noFill/>
        </p:spPr>
      </p:pic>
      <p:pic>
        <p:nvPicPr>
          <p:cNvPr id="6" name="Picture 4" descr="http://www.vysivani-krizkem.wz.cz/pergameno/pergameno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149080"/>
            <a:ext cx="2903362" cy="2304256"/>
          </a:xfrm>
          <a:prstGeom prst="rect">
            <a:avLst/>
          </a:prstGeom>
          <a:noFill/>
        </p:spPr>
      </p:pic>
      <p:pic>
        <p:nvPicPr>
          <p:cNvPr id="7" name="Picture 2" descr="http://www.avecpassion.fr/Files/21273/pergamano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8992" y="1724620"/>
            <a:ext cx="3156126" cy="2256631"/>
          </a:xfrm>
          <a:prstGeom prst="rect">
            <a:avLst/>
          </a:prstGeom>
          <a:noFill/>
        </p:spPr>
      </p:pic>
      <p:pic>
        <p:nvPicPr>
          <p:cNvPr id="8" name="Picture 2" descr="http://www.kuferek.org/mkportal/modules/gallery/album/a_6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4515" y="358106"/>
            <a:ext cx="2274230" cy="31429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farm4.static.flickr.com/3401/3602252501_a7462c9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3024336" cy="3048726"/>
          </a:xfrm>
          <a:prstGeom prst="rect">
            <a:avLst/>
          </a:prstGeom>
          <a:noFill/>
        </p:spPr>
      </p:pic>
      <p:pic>
        <p:nvPicPr>
          <p:cNvPr id="3" name="Picture 2" descr="http://farm1.static.flickr.com/44/143878874_ed6a08cb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46401"/>
            <a:ext cx="3482447" cy="3001869"/>
          </a:xfrm>
          <a:prstGeom prst="rect">
            <a:avLst/>
          </a:prstGeom>
          <a:noFill/>
        </p:spPr>
      </p:pic>
      <p:pic>
        <p:nvPicPr>
          <p:cNvPr id="4" name="Picture 2" descr="http://allaboutpaper.typepad.com/.a/6a00e55239854d88330115721a3ffe970b-500w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485" y="3832388"/>
            <a:ext cx="3615147" cy="2581216"/>
          </a:xfrm>
          <a:prstGeom prst="rect">
            <a:avLst/>
          </a:prstGeom>
          <a:noFill/>
        </p:spPr>
      </p:pic>
      <p:pic>
        <p:nvPicPr>
          <p:cNvPr id="5" name="Picture 2" descr="http://galerie.alittlemarket.com/galerie/sell/110935/cartes-de-voeux-carte-en-pergamano-hellebores-1140495-p1000241-c18dc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821316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PLETENÍ Z PAPÍRU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Technika pletení z papíru je úplně stejná jako pletení z přírodních materiálů. Jen je zapotřebí si nejprve připravit z papíru větší množství papírových ruliček.</a:t>
            </a:r>
          </a:p>
          <a:p>
            <a:r>
              <a:rPr lang="cs-CZ" dirty="0" smtClean="0"/>
              <a:t>Ruličky musí být na jednom konci užší a na druhém širší, aby se pak při pletení mohly do sebe vzájemně ruličky zasouvat a napojovat.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Pomůcky na pletení z papíru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noviny či papíry nebo z průklepového papíru o gramáži 40 g (stránky ze starého telefonního seznamu)</a:t>
            </a:r>
          </a:p>
          <a:p>
            <a:r>
              <a:rPr lang="cs-CZ" dirty="0" smtClean="0"/>
              <a:t>nůžky</a:t>
            </a:r>
          </a:p>
          <a:p>
            <a:r>
              <a:rPr lang="cs-CZ" dirty="0" smtClean="0"/>
              <a:t>špejle nebo kousek drátu</a:t>
            </a:r>
          </a:p>
          <a:p>
            <a:r>
              <a:rPr lang="cs-CZ" dirty="0" smtClean="0"/>
              <a:t>lepidlo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mojedilo.ireceptar.cz/navody/papirove-pleteni-vyroba-rulicek/papirove-pleteni-navod-rulicka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3936438" cy="2952328"/>
          </a:xfrm>
          <a:prstGeom prst="rect">
            <a:avLst/>
          </a:prstGeom>
          <a:noFill/>
        </p:spPr>
      </p:pic>
      <p:pic>
        <p:nvPicPr>
          <p:cNvPr id="8" name="Picture 6" descr="http://mojedilo.ireceptar.cz/navody/papirove-pleteni-vyroba-rulicek/papirove-pleteni-navod-rulicka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011" y="1124744"/>
            <a:ext cx="3936438" cy="2952328"/>
          </a:xfrm>
          <a:prstGeom prst="rect">
            <a:avLst/>
          </a:prstGeom>
          <a:noFill/>
        </p:spPr>
      </p:pic>
      <p:pic>
        <p:nvPicPr>
          <p:cNvPr id="9" name="Picture 2" descr="http://mojedilo.ireceptar.cz/navody/papirove-pleteni-vyroba-rulicek/papirove-pleteni-navod-rulicka10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149080"/>
            <a:ext cx="3555950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Pletení věnce</a:t>
            </a:r>
            <a:endParaRPr lang="cs-CZ" dirty="0"/>
          </a:p>
        </p:txBody>
      </p:sp>
      <p:pic>
        <p:nvPicPr>
          <p:cNvPr id="3" name="Obrázek 2" descr="http://tvorilka.com/wp-content/uploads/2010/12/zbozi-17277-300x225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72816"/>
            <a:ext cx="237626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://tvorilka.com/wp-content/uploads/2010/12/zbozi-17281-300x225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772816"/>
            <a:ext cx="252028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http://tvorilka.com/wp-content/uploads/2010/12/zbozi-17284-225x300.jpg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1844824"/>
            <a:ext cx="18722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http://tvorilka.com/wp-content/uploads/2010/12/zbozi-17286-300x225.jpg">
            <a:hlinkClick r:id="rId8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4077072"/>
            <a:ext cx="345638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Věnec z papíru</a:t>
            </a:r>
            <a:endParaRPr lang="cs-CZ" dirty="0"/>
          </a:p>
        </p:txBody>
      </p:sp>
      <p:pic>
        <p:nvPicPr>
          <p:cNvPr id="23554" name="Picture 2" descr="https://lh3.googleusercontent.com/VwRpUpJRi_xUdiFE0aRO5pKQnsFsKyeftRt58wkDJOI1qJ2XhRmnolxQsxnmyOwfebr_J5Kg3ljMsuXx6HilJOxmQGhiSd1ACNdh3mqKyjyaCH-DXFMJIedgSaGKZFh4NMTWdw284nAnxpZUbn4pQvMP04ypn6LrG7cEow0Ok9wFjSHhsjT_MAZD-CVnqM2fBNEfHlDcK9w_GcXuP5Cmfywf5jkZosytUR1MWrW6IQdFxh3-nQ2Jd50DkLSkJyBDXpFbwLhRmMV0chUBfSEqA8XX9CbHGOQ5Jd7AyFhxjXBeXWxxwvt2-RD-aqfWzryAlieR8PDEdsclgS0jlJFmy4ESXm1voo6CpEuGC_qS7UftvIpoAXfZFEMceF8nbdPPe_XfdNa1zMG_olFt6DIwEYvuYKH5C9ljbpLCqjDHezjNjY_wl7xjxLfGPrTGjOnk-hg11RjNG3YA4x7Uy9r9CX6mA35vxXNXiE-5V1Qw6ioKxIqNB4AuekmZxR_B_KOc4ldvi7LIgXvgV4VPPA3b7Gv33T6Stj4CzPYn8D0MTqrjHyPZ9h6d_W23fFSIrDUB6jBUCnjo_PtjBpElP33h5DWRWqnYksHpsG36PR8RKgJ04IjrXmMSljT5buTmdzTHuUiRujYrm9pjt1S4EC01icF5HBxp-010gmBGg2PEtkySmTmJ99DD7UPSmFaRncg=w1221-h914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306763" cy="471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62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i.mimibazar.cz/h/bc/12/090302/18/n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347181" cy="5510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Pomlázka a hvězda z papírových ruliček</a:t>
            </a:r>
            <a:endParaRPr lang="cs-CZ" dirty="0"/>
          </a:p>
        </p:txBody>
      </p:sp>
      <p:pic>
        <p:nvPicPr>
          <p:cNvPr id="25602" name="Picture 2" descr="https://lh3.googleusercontent.com/G6Ak8RODsnXrzoBjAWnp1rJQBVcByoYd1hGRvp_iTgQuJZ8U0hrRPyJCpvMtqc5hU7xJvj9GX-FWPOCc4m1de9sxDY_Yum-bBB_xD1MIYLVjcJyERPcBJxS58EVP_V0pqg78U2PXHvqfKcJ0JRloo5FothO75UfoxtBXA4kj4H4mRK1MOvz4oXGozaPTuEjsoypB4gw-A4F4E3aV4YgID4pZeddgSVjc7vV8kFVDyuR3xTxYGQIMcM5jiIKrNzXveL_qaXWZZJ_s0eSE6SliEoFCBIcygdXyPSUrtYVN8UTmZoHS23H0E5i23ykfe1QYft1hcCWgsBbGvz-5IX93-9nQAr85tM-cVZSKITzsQfd_7SqvkBIWJci58AiB14r7-VD1Sru64nE1ILjSmJv8W-jeEGQm4rWAYaVX113ddqvz_Dliebi8Pp_OIkfWwzWmPsUDn8znHfY7TKUZhAynfvp2Hnhd04uD06n3SUK3sjWFddHUxMZkyotJW7fSF3nxLpn19VSpGqDAGpYPbOZxjgjEaJrRLV-d1GBvzX3M2S46w6qQAg8u8gzzb7w6EUPaaMVWj-dwpy4AsR42obBWp4TnHhQQDjXwQWCixS3Oc10b8ajbgTYNbcL0D0r99qVzDb5oj4_3wRxXDkgHUV9x1lGHyrLOixqdNrN0O2iNvZZ5_NvRUddCtEr7XMEt24s=w1221-h914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4207401" cy="31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lh3.googleusercontent.com/_t_eKYMdn9idqh9XYHb0A3UjVNou-ui2c5L3UNq3-PcoiyEQNKLKfcnym4CWlC6r_N6wQMaVI4AEc8bUY-rOvcVZ2TBI5MzLSdrWLUDraoJhb05MYRmubkHLwA0qk9U__vl7I2H44ujElWmmOnEfWTGVUZbE-Ub6jWjf36oNIyuwercdG0mwtsSWfkMtsBUvYmiaXwq884TyttMjRGvjZEkVOJLgqb5Vy4uLL_1pUvdWWCNLR-EIl2EZo_kaFjS39qpb4RXkEDf4bscp68xbxUpD2h-CleRaSKUEPpZTqVj7euSE48jRWnIw3KNuMRoU8a8nllniLKjxy8NoomsLb5t3N6CZrDAty4VMMIWkKqXquRhh-zHDmNkqypNzGtRtbk1yOob9oekQKMkAUoA-msWvx5-Jg7MkO6q3bcZwjvU_AdzSyMmlvah7jSZa7hkYJ5AraBeAfftHfgQWDCvjpz9IDZDeSLMAaQwqzrseH18BKIINC34dy-BsHKCzwTf0FgXB9wrKBIBly2pBn-8sOS8ZtD2bHFEx-ynAU7gxEyJf0vkiDWNnJD5qUY9FLTdykDwLem31Mbps38Fm8vaVMzSfLx9k16JVm2aD26PiQj5GMLic7QTTeR8Roq7xv40bjnV3pMBZzy4cqnclIfHKMhHdMmdDpO_-yzVpRz8qNpoFPkoKlAQzCof2kpHk2mE=w1221-h914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097" y="3717032"/>
            <a:ext cx="394829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11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Druhy lepenek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cs-CZ" sz="2000" b="1" dirty="0" smtClean="0">
                <a:latin typeface="Times New Roman" pitchFamily="18" charset="0"/>
                <a:cs typeface="Times New Roman" pitchFamily="18" charset="0"/>
              </a:rPr>
              <a:t>Kartonážní a knihařské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-bílá ruční, černá ruční, strojní vícevrstvá, vlnitá jednoduchá, vlnitá dvojitá…atd.</a:t>
            </a:r>
          </a:p>
          <a:p>
            <a:pPr>
              <a:lnSpc>
                <a:spcPct val="90000"/>
              </a:lnSpc>
              <a:buNone/>
            </a:pPr>
            <a:r>
              <a:rPr lang="cs-CZ" sz="2000" b="1" dirty="0" err="1" smtClean="0">
                <a:latin typeface="Times New Roman" pitchFamily="18" charset="0"/>
                <a:cs typeface="Times New Roman" pitchFamily="18" charset="0"/>
              </a:rPr>
              <a:t>Technicko</a:t>
            </a:r>
            <a:r>
              <a:rPr lang="cs-CZ" sz="2000" b="1" dirty="0" smtClean="0">
                <a:latin typeface="Times New Roman" pitchFamily="18" charset="0"/>
                <a:cs typeface="Times New Roman" pitchFamily="18" charset="0"/>
              </a:rPr>
              <a:t> průmyslové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- krytinové a izolační, asfaltované s posypem nebo bez posypu, lesklé pro elektrotechniku, těsnící, jízdenkové, kufrové…atd.</a:t>
            </a:r>
          </a:p>
          <a:p>
            <a:pPr>
              <a:lnSpc>
                <a:spcPct val="90000"/>
              </a:lnSpc>
              <a:buNone/>
            </a:pPr>
            <a:r>
              <a:rPr lang="cs-CZ" sz="2000" b="1" dirty="0" smtClean="0">
                <a:latin typeface="Times New Roman" pitchFamily="18" charset="0"/>
                <a:cs typeface="Times New Roman" pitchFamily="18" charset="0"/>
              </a:rPr>
              <a:t>Ostatní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- surové krytinové, hadrové, 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hadrové</a:t>
            </a: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s nitěnou vložkou, buničinové…</a:t>
            </a:r>
            <a:r>
              <a:rPr lang="cs-CZ" sz="2000" dirty="0" err="1" smtClean="0">
                <a:latin typeface="Times New Roman" pitchFamily="18" charset="0"/>
                <a:cs typeface="Times New Roman" pitchFamily="18" charset="0"/>
              </a:rPr>
              <a:t>atd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ttp://tvorilka.com/wp-content/gallery/pleteni-z-papiru/12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72816"/>
            <a:ext cx="576072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nd04.jxs.cz/291/195/3f819669b8_71453083_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512500" cy="3384376"/>
          </a:xfrm>
          <a:prstGeom prst="rect">
            <a:avLst/>
          </a:prstGeom>
          <a:noFill/>
        </p:spPr>
      </p:pic>
      <p:pic>
        <p:nvPicPr>
          <p:cNvPr id="4" name="Picture 2" descr="http://www.fler.cz/files/u/1/0/u1028/strome__ky_mal__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573016"/>
            <a:ext cx="4128459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Oplétání papírovými ruličkami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643271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6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Oplétání papírovými ruličkami</a:t>
            </a:r>
          </a:p>
        </p:txBody>
      </p:sp>
      <p:pic>
        <p:nvPicPr>
          <p:cNvPr id="24578" name="Picture 2" descr="https://lh3.googleusercontent.com/cEe_WkElzP1JZJTTAWoovf9ERwjQ5wuHVWYzpB9sPyRSEq8orip8eyq63cDPKWLNNDAeB7MMTukBmQoFkJVxEbTb5GzzGiq1pKo9uARhaDelF3DG7CmjK1QI9uE4f98phLKBV_0HVOCTBDJMX90Ph8uIFbaTBw0wX1RYWFvvuXXlsGZJsWUt7JHawbXr8IL0kVefDh0IHQ22pEokC9Te9obTEhY9TB_5cN8RCfNm9e7nnnagWskcT_ln7dUWvslnCKgwvA-sG8TSzaMpRvWB4H-Jk4vPJ8LnKGeS547GxE1mO4X9_azh2S1uVSsMmXPugiwLiVtjAtZaCPIkUcHb_IhfpWksZ9axOqV5ubPUed-Ca_JbDYO4a8hgFC9evZuGFelL9ggPY0Zi0qEfD6185wvm5D7jOJ76AgReo9dyDq4WpQnKjZyfWUtLluSUHyPUDg3tG-XRduDnDp7RLFwPsqbdgvZVWFwXJmUIuzYsXkTgm9UzEILzD5paEgmYox8qOdegNH6-o20pGHe4LWasigRDv7GnLXi3BnLvbl9NvT4PAQ0BShVUuADHSNXvIVdEGdhE73F-_AplV2G-9BEquWFJdeSFKfWXa7GHR4q1aWPCC_7YcPKhH3bfepCPezhNDqYjfH4T6fmM1ikC69XM5gSUhch-n7WdijFGJWjB5JojaxtApWg33I3JZlvYWUk=w684-h913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7820" y="1058957"/>
            <a:ext cx="3384376" cy="45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petyys.estranky.cz/img/mid/879/pb037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501008"/>
            <a:ext cx="3168352" cy="31683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508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ttps://fbcdn-sphotos-d-a.akamaihd.net/hphotos-ak-prn1/61711_160320277315388_2721903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302433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Fotka: sněhulák na výšku má 38cm, šířka v nejširším místě je 23cm, je lakovaný na bílo cena je 240 kč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492896"/>
            <a:ext cx="4224469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Pletené hvězdy</a:t>
            </a:r>
            <a:endParaRPr lang="cs-CZ" dirty="0"/>
          </a:p>
        </p:txBody>
      </p:sp>
      <p:pic>
        <p:nvPicPr>
          <p:cNvPr id="3" name="Obrázek 2" descr="http://mojedilo.ireceptar.cz/navody/pletene-hvezdy-z-papiru/533/n78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4966667" cy="410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://mojedilo.ireceptar.cz/navody/pletene-hvezdy-z-papiru/533/p36558.jpg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556792"/>
            <a:ext cx="280831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Pletené hvězdy</a:t>
            </a:r>
            <a:endParaRPr lang="cs-CZ" dirty="0"/>
          </a:p>
        </p:txBody>
      </p:sp>
      <p:pic>
        <p:nvPicPr>
          <p:cNvPr id="3" name="Obrázek 2" descr="http://mojedilo.ireceptar.cz/navody/pletene-hvezdy-z-papiru/533/p36544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84784"/>
            <a:ext cx="302433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://mojedilo.ireceptar.cz/navody/pletene-hvezdy-z-papiru/533/p36545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1484784"/>
            <a:ext cx="324036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http://mojedilo.ireceptar.cz/navody/pletene-hvezdy-z-papiru/533/p36546.jpg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4077072"/>
            <a:ext cx="338437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http://mojedilo.ireceptar.cz/navody/pletene-hvezdy-z-papiru/533/p36547.jpg">
            <a:hlinkClick r:id="rId8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3933056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Fotka: srdíčko na pověšen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680085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http://www.hanahorakova.cz/img/original/1426/p1090010-k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212468" cy="5616624"/>
          </a:xfrm>
          <a:prstGeom prst="rect">
            <a:avLst/>
          </a:prstGeom>
          <a:noFill/>
        </p:spPr>
      </p:pic>
      <p:pic>
        <p:nvPicPr>
          <p:cNvPr id="195588" name="Picture 4" descr="http://www.hanahorakova.cz/img/original/1424/p1090005-kop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6672"/>
            <a:ext cx="3726414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Klobouk z papíru</a:t>
            </a:r>
          </a:p>
        </p:txBody>
      </p:sp>
      <p:pic>
        <p:nvPicPr>
          <p:cNvPr id="22530" name="Picture 2" descr="https://lh3.googleusercontent.com/SxScf3JFh7CK0yQ56yCAbxknV0AAT5SSLgMJX_EtMtAqKyylmz2yi6YaBiVohtL4GR5aOh3Gjrx0nGr8cyzA55NEz7622pNtpiwXlzlR_gn0w9_ZDtlvVyBHPzUPne4-RxVe3_FxM2BFKTGCZseZkDcFCM62tYR5bvlN3RMaKBo132uYiUN5qNWOB0rM8a5vX3V0oPS2P_WqNvumcJhDsYKvmmXqojMgZRXgU8gx1g5ldl6Tz1DkwBKF-aivqzpk2TK6jkVYPVDs_XpAU97Lsou_9VOjgeI4apjLrP-3OBv3sqKaCo9Dg32RYU4PzwrEEHLObDczaW04HfBag1hH3V8Q3Lj3VmFEjyUpHZmVcSvwafzbqumnMNZHtYJXhGBjDPs8TYWs-Dv1UhsORlR6o1I0dvwjzrX3U9M9RONcL43RqL5pMkwVkYb1IYarz2UJJGgZAZpAdn42HbOwmJQxNBejR3o9vJ8y8rIuX02HzkvfyMdWYdi1QHwhMF2CdNfHIzgSbeikpW7UwOUkxXZ5hXElOs9E_COv-CyIvmt0W05-kb_XO-wX25Ug1Y8FUhE-uN7tNj7dfuiY_T8JVPNvn9WZvUuPj3BFuitKG_c8RxyoCixDnDSfntxFKN5oj1s-6Eq_JiWxHkkW3l3zw3wGhRcfIUTvp40sngWR3AMTBdbAXmekTcq4Tnu0rwdzUQs=w1221-h914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6691962" cy="50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66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Materiály na výrobu papíru </a:t>
            </a:r>
            <a:br>
              <a:rPr lang="cs-CZ" dirty="0" smtClean="0">
                <a:latin typeface="Times New Roman" pitchFamily="18" charset="0"/>
                <a:cs typeface="Times New Roman" pitchFamily="18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cs-CZ" b="1" dirty="0">
                <a:latin typeface="Times New Roman" pitchFamily="18" charset="0"/>
                <a:cs typeface="Times New Roman" pitchFamily="18" charset="0"/>
              </a:rPr>
              <a:t>vláknina z dřevin </a:t>
            </a:r>
          </a:p>
          <a:p>
            <a:pPr>
              <a:buNone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a) jehličnaté stromy – smrk, borovice, jedle modřín, aj.  </a:t>
            </a:r>
          </a:p>
          <a:p>
            <a:pPr>
              <a:buNone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b) listnaté stromy – topol, bříza, buk, osika, dub  </a:t>
            </a:r>
          </a:p>
          <a:p>
            <a:pPr>
              <a:buNone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c) tropické stromy – eukalypt, cedr  </a:t>
            </a:r>
          </a:p>
          <a:p>
            <a:r>
              <a:rPr lang="cs-CZ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cs-CZ" b="1" dirty="0">
                <a:latin typeface="Times New Roman" pitchFamily="18" charset="0"/>
                <a:cs typeface="Times New Roman" pitchFamily="18" charset="0"/>
              </a:rPr>
              <a:t>vlákna ze semenných tobolek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– bavlna  </a:t>
            </a:r>
          </a:p>
          <a:p>
            <a:r>
              <a:rPr lang="cs-CZ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cs-CZ" b="1" dirty="0">
                <a:latin typeface="Times New Roman" pitchFamily="18" charset="0"/>
                <a:cs typeface="Times New Roman" pitchFamily="18" charset="0"/>
              </a:rPr>
              <a:t>vlákna ze stébel travin a z lýka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– sláma, len, konopí, bambus, aj.  </a:t>
            </a:r>
          </a:p>
          <a:p>
            <a:r>
              <a:rPr lang="cs-CZ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cs-CZ" b="1" dirty="0">
                <a:latin typeface="Times New Roman" pitchFamily="18" charset="0"/>
                <a:cs typeface="Times New Roman" pitchFamily="18" charset="0"/>
              </a:rPr>
              <a:t>vlákna živočišná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– vlna, hedvábí, kůže  </a:t>
            </a:r>
          </a:p>
          <a:p>
            <a:r>
              <a:rPr lang="cs-CZ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cs-CZ" b="1" dirty="0">
                <a:latin typeface="Times New Roman" pitchFamily="18" charset="0"/>
                <a:cs typeface="Times New Roman" pitchFamily="18" charset="0"/>
              </a:rPr>
              <a:t>vlákna nerostná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– azbest, sklo, čedič  </a:t>
            </a:r>
          </a:p>
          <a:p>
            <a:r>
              <a:rPr lang="cs-CZ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cs-CZ" b="1" dirty="0">
                <a:latin typeface="Times New Roman" pitchFamily="18" charset="0"/>
                <a:cs typeface="Times New Roman" pitchFamily="18" charset="0"/>
              </a:rPr>
              <a:t>. vlákna chemická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– polyesterová nebo polyamidová příze,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příze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syntetického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hedvábí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Klobouk z papíru</a:t>
            </a:r>
            <a:endParaRPr lang="cs-CZ" dirty="0"/>
          </a:p>
        </p:txBody>
      </p:sp>
      <p:pic>
        <p:nvPicPr>
          <p:cNvPr id="3" name="Obrázek 2" descr="http://mojedilo.ireceptar.cz/navody/klobouk-z-papiru/533/klobrc2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3402509" cy="262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 descr="http://mojedilo.ireceptar.cz/navody/klobouk-z-papiru/533/klobrc3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72618"/>
            <a:ext cx="3330501" cy="2657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http://mojedilo.ireceptar.cz/navody/klobouk-z-papiru/533/klobrc4.jpg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25" y="4337778"/>
            <a:ext cx="3096344" cy="2296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http://mojedilo.ireceptar.cz/navody/klobouk-z-papiru/533/klobrc5.jpg">
            <a:hlinkClick r:id="rId8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058" y="4361745"/>
            <a:ext cx="3024336" cy="2212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92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 práce</a:t>
            </a:r>
            <a:endParaRPr lang="cs-CZ" dirty="0"/>
          </a:p>
        </p:txBody>
      </p:sp>
      <p:pic>
        <p:nvPicPr>
          <p:cNvPr id="3" name="Obrázek 2" descr="http://mojedilo.ireceptar.cz/navody/klobouk-z-papiru/533/p17600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3186485" cy="2409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 descr="http://mojedilo.ireceptar.cz/navody/klobouk-z-papiru/533/klobrc7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10817"/>
            <a:ext cx="3186485" cy="2409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http://mojedilo.ireceptar.cz/navody/klobouk-z-papiru/533/klobrc8.jpg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92533"/>
            <a:ext cx="3258493" cy="226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http://mojedilo.ireceptar.cz/navody/klobouk-z-papiru/533/klobrc10.jpg">
            <a:hlinkClick r:id="rId8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57471"/>
            <a:ext cx="3258493" cy="2400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12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 práce</a:t>
            </a:r>
            <a:endParaRPr lang="cs-CZ" dirty="0"/>
          </a:p>
        </p:txBody>
      </p:sp>
      <p:pic>
        <p:nvPicPr>
          <p:cNvPr id="3" name="Obrázek 2" descr="http://mojedilo.ireceptar.cz/navody/klobouk-z-papiru/533/klobrc11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772816"/>
            <a:ext cx="3096344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 descr="http://mojedilo.ireceptar.cz/navody/klobouk-z-papiru/533/klobrc12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0750"/>
            <a:ext cx="3204617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http://mojedilo.ireceptar.cz/navody/klobouk-z-papiru/533/klobrc13.jpg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10" y="4293096"/>
            <a:ext cx="3279754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http://mojedilo.ireceptar.cz/navody/klobouk-z-papiru/533/klobrc14.jpg">
            <a:hlinkClick r:id="rId8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93096"/>
            <a:ext cx="2844577" cy="2367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727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Scrapbooking</a:t>
            </a:r>
            <a:r>
              <a:rPr lang="cs-CZ" dirty="0" smtClean="0"/>
              <a:t> – dekorovaná fotoalba</a:t>
            </a:r>
            <a:endParaRPr lang="cs-CZ" dirty="0"/>
          </a:p>
        </p:txBody>
      </p:sp>
      <p:pic>
        <p:nvPicPr>
          <p:cNvPr id="1026" name="Picture 2" descr="https://scontent-prg1-1.xx.fbcdn.net/v/t1.0-9/123459242_10224164241484853_382588116626055018_o.jpg?_nc_cat=105&amp;ccb=2&amp;_nc_sid=e3f864&amp;_nc_ohc=f5rGasKsLzUAX9oDn6b&amp;_nc_ht=scontent-prg1-1.xx&amp;oh=da1fa3c36e878f5cc2159aa2b38704f3&amp;oe=5FD67F1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44824"/>
            <a:ext cx="435565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4" descr="http://www.artcentrum.vyrobce.cz/Scrapbooking/ALBA/SCRAP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665103"/>
            <a:ext cx="3157140" cy="286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073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 smtClean="0"/>
              <a:t>Quilling –PAPÍROVÝ FILIGRÁN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Během renesance ve Francii a Itálii jeptišky a mniši z chudších kostelů jím </a:t>
            </a:r>
            <a:r>
              <a:rPr lang="cs-CZ" b="1" dirty="0" smtClean="0"/>
              <a:t>zdobili Bible a další náboženské předměty</a:t>
            </a:r>
            <a:r>
              <a:rPr lang="cs-CZ" dirty="0" smtClean="0"/>
              <a:t> . Nejčastěji se používaly proužky z pozlacených okrajů vyřazených knih. Ke stáčení používali pomůcku – husí brk</a:t>
            </a:r>
          </a:p>
          <a:p>
            <a:r>
              <a:rPr lang="cs-CZ" dirty="0" smtClean="0"/>
              <a:t>V 18.století se tato technika stala populární v Evropě mezi </a:t>
            </a:r>
            <a:r>
              <a:rPr lang="cs-CZ" b="1" dirty="0" smtClean="0"/>
              <a:t>dámami vyšší třídy</a:t>
            </a:r>
            <a:r>
              <a:rPr lang="cs-CZ" dirty="0" smtClean="0"/>
              <a:t>. Quilling byl oblíbenou ruční prací a často se kombinoval s jinými technikami, jako je vyšívání a malování. Zdobily se jím </a:t>
            </a:r>
            <a:r>
              <a:rPr lang="cs-CZ" b="1" dirty="0" smtClean="0"/>
              <a:t>rámy obrazů, šperkovnice erby, tácky</a:t>
            </a:r>
            <a:r>
              <a:rPr lang="cs-CZ" dirty="0" smtClean="0"/>
              <a:t>.</a:t>
            </a:r>
          </a:p>
          <a:p>
            <a:r>
              <a:rPr lang="cs-CZ" dirty="0" smtClean="0"/>
              <a:t>Quilling vzniká z úzkých papírových proužků </a:t>
            </a:r>
            <a:r>
              <a:rPr lang="cs-CZ" b="1" dirty="0" smtClean="0"/>
              <a:t>stáčením, tvarováním a lepením</a:t>
            </a:r>
            <a:r>
              <a:rPr lang="cs-CZ" dirty="0" smtClean="0"/>
              <a:t>. Vytvoříte tak velké množství základních tvarů, které se v různých kombinacích promění ve fascinující motivy.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Pomůcky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Z barevných papírů je třeba si připravit tenké proužky o šířce 0,3 – 0,7mm.</a:t>
            </a:r>
          </a:p>
          <a:p>
            <a:r>
              <a:rPr lang="cs-CZ" dirty="0" smtClean="0"/>
              <a:t>Použít můžete papír od kancelářského gramáže 80g až po barevné papíry do gramáže 160g, pak už je papír moc tuhý, špatně se s ním pracuje a při motání se na něm dělají zlomy.</a:t>
            </a:r>
          </a:p>
          <a:p>
            <a:r>
              <a:rPr lang="cs-CZ" dirty="0" smtClean="0"/>
              <a:t>Řezačka na papír, nůžky</a:t>
            </a:r>
          </a:p>
          <a:p>
            <a:endParaRPr lang="cs-CZ" dirty="0"/>
          </a:p>
        </p:txBody>
      </p:sp>
      <p:pic>
        <p:nvPicPr>
          <p:cNvPr id="4" name="obrázek 17" descr="quilling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323" y="450912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15" descr="quilling04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2233" y="4509120"/>
            <a:ext cx="2286000" cy="1716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16" descr="quilling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1143" y="4509120"/>
            <a:ext cx="23145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Quillingové</a:t>
            </a:r>
            <a:r>
              <a:rPr lang="cs-CZ" dirty="0" smtClean="0"/>
              <a:t> pero z jehly a párátka</a:t>
            </a:r>
            <a:endParaRPr lang="cs-CZ" dirty="0"/>
          </a:p>
        </p:txBody>
      </p:sp>
      <p:pic>
        <p:nvPicPr>
          <p:cNvPr id="7" name="obrázek 19" descr="quilling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628801"/>
            <a:ext cx="3384376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18" descr="quilling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84" y="1628801"/>
            <a:ext cx="3308244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quilling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149080"/>
            <a:ext cx="3401782" cy="2551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75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daniela-kocian.estranky.cz/img/picture/350/quilling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70" y="548680"/>
            <a:ext cx="3648405" cy="2736304"/>
          </a:xfrm>
          <a:prstGeom prst="rect">
            <a:avLst/>
          </a:prstGeom>
          <a:noFill/>
        </p:spPr>
      </p:pic>
      <p:pic>
        <p:nvPicPr>
          <p:cNvPr id="8" name="obrázek 4" descr="quilling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48680"/>
            <a:ext cx="36724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7" descr="quilling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718" y="3501008"/>
            <a:ext cx="341923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3" descr="quilling1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86574" y="3501008"/>
            <a:ext cx="370739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daniela-kocian.estranky.cz/img/original/1533/quilling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368" y="260648"/>
            <a:ext cx="2520280" cy="3358273"/>
          </a:xfrm>
          <a:prstGeom prst="rect">
            <a:avLst/>
          </a:prstGeom>
          <a:noFill/>
        </p:spPr>
      </p:pic>
      <p:pic>
        <p:nvPicPr>
          <p:cNvPr id="5" name="Picture 6" descr="http://www.daniela-kocian.estranky.cz/img/original/1542/guilling-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88640"/>
            <a:ext cx="3046698" cy="4062264"/>
          </a:xfrm>
          <a:prstGeom prst="rect">
            <a:avLst/>
          </a:prstGeom>
          <a:noFill/>
        </p:spPr>
      </p:pic>
      <p:pic>
        <p:nvPicPr>
          <p:cNvPr id="7" name="Picture 2" descr="http://4.bp.blogspot.com/-9PnU8n11Wvs/TyF-uiW3iKI/AAAAAAAAA6Y/snx01DbI_iU/s1600/P10001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368" y="3861048"/>
            <a:ext cx="3528392" cy="26462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andilek_ukazka_t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356992"/>
            <a:ext cx="4032448" cy="2982580"/>
          </a:xfrm>
          <a:prstGeom prst="rect">
            <a:avLst/>
          </a:prstGeom>
          <a:noFill/>
        </p:spPr>
      </p:pic>
      <p:pic>
        <p:nvPicPr>
          <p:cNvPr id="189444" name="Picture 4" descr="tip_quilling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8154901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Techniky práce s papírem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Skládání</a:t>
            </a:r>
          </a:p>
          <a:p>
            <a:r>
              <a:rPr lang="cs-CZ" dirty="0" smtClean="0"/>
              <a:t>Vystřihování</a:t>
            </a:r>
          </a:p>
          <a:p>
            <a:r>
              <a:rPr lang="cs-CZ" dirty="0" smtClean="0"/>
              <a:t>Pletení</a:t>
            </a:r>
          </a:p>
          <a:p>
            <a:r>
              <a:rPr lang="cs-CZ" dirty="0" smtClean="0"/>
              <a:t>Modelování</a:t>
            </a:r>
          </a:p>
          <a:p>
            <a:r>
              <a:rPr lang="cs-CZ" dirty="0" smtClean="0"/>
              <a:t>Dekorování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hvezdy-z-prouzku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547532"/>
            <a:ext cx="3314637" cy="2485978"/>
          </a:xfrm>
          <a:prstGeom prst="rect">
            <a:avLst/>
          </a:prstGeom>
          <a:noFill/>
        </p:spPr>
      </p:pic>
      <p:pic>
        <p:nvPicPr>
          <p:cNvPr id="190468" name="Picture 4" descr="hvezdy-z-prouzku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47531"/>
            <a:ext cx="3314639" cy="2485979"/>
          </a:xfrm>
          <a:prstGeom prst="rect">
            <a:avLst/>
          </a:prstGeom>
          <a:noFill/>
        </p:spPr>
      </p:pic>
      <p:pic>
        <p:nvPicPr>
          <p:cNvPr id="190470" name="Picture 6" descr="hvezdy-z-prouzku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646" y="3498592"/>
            <a:ext cx="3309566" cy="2482175"/>
          </a:xfrm>
          <a:prstGeom prst="rect">
            <a:avLst/>
          </a:prstGeom>
          <a:noFill/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535189"/>
            <a:ext cx="3328742" cy="2489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dyn-images.hsni.com/is/image/HomeShoppingNetwork/prodfull/quilled-creations-quilling-kit-animal-buddies-d-00010101000000~6551126w_al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76672"/>
            <a:ext cx="5688632" cy="5688634"/>
          </a:xfrm>
          <a:prstGeom prst="rect">
            <a:avLst/>
          </a:prstGeom>
          <a:noFill/>
        </p:spPr>
      </p:pic>
      <p:sp>
        <p:nvSpPr>
          <p:cNvPr id="2" name="AutoShape 2" descr="https://lh3.googleusercontent.com/whxdSHcNDBpEeGywRhmik_JLiOSiczRIwEF02Aa_3XehCM2Q9GGF-0Ordpy26TwhPs-xeSetenyoslmlzvWomyO4kLMCtRVycWJS6GarrlRpmZxheG44ELFAyD21AMNa2-K-HLdZyTOSuiaikxZPz7_o7A_xkJGe4pH78rqwpZLDd-Gkw7jLudjq3CVnrR26L8MA9reNpzj3JHtQUWs2vXhE_SpZmy4dlN0TI49rwqvrtJYdNTfzDAC1XJp2aJQoD4p416M_O5lXSWjTHTmeew6U_rRf1KIToo3tsBaniBMTPPBYBAwa9v3m71QyfJzrL86Fq7mm01uPlgCbuk01YaZ69TuZSmt9c7eLD9DGJuzYm6ZI96gz3ZRxAgqwneV156fvuKvsW_KOIpzbK3mBtlMkKEF72pdD0J00kIzsLnWWaMFyNNcw0xrRzKuFCvECeWhM3OgfgR_FgmBGbPVnmidfJa4AWd_hWKKSeQVCJQYRqBEk4P5UYAKLDS0lCiMzC_3dnt9zpqdVgKDKDAg3BOSvZ-DUEVDf3-7g_PXXSlhxHj2JLO_XU0JaN6WHttmZ4ji5S8gLIejwpnajVfBqbgaYQTIGD0PoATePqyS-bOWUrNW-taU3ad7X73Et6YRAsLeci6KGNPTJoE8YXTiXJ9Hr6RrDyh15iuG7a-hdHQevPPprz2EWzH7Q6cF3VTQ=w1221-h914-no?authuser=0"/>
          <p:cNvSpPr>
            <a:spLocks noChangeAspect="1" noChangeArrowheads="1"/>
          </p:cNvSpPr>
          <p:nvPr/>
        </p:nvSpPr>
        <p:spPr bwMode="auto">
          <a:xfrm>
            <a:off x="4860032" y="112474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4" descr="https://lh3.googleusercontent.com/whxdSHcNDBpEeGywRhmik_JLiOSiczRIwEF02Aa_3XehCM2Q9GGF-0Ordpy26TwhPs-xeSetenyoslmlzvWomyO4kLMCtRVycWJS6GarrlRpmZxheG44ELFAyD21AMNa2-K-HLdZyTOSuiaikxZPz7_o7A_xkJGe4pH78rqwpZLDd-Gkw7jLudjq3CVnrR26L8MA9reNpzj3JHtQUWs2vXhE_SpZmy4dlN0TI49rwqvrtJYdNTfzDAC1XJp2aJQoD4p416M_O5lXSWjTHTmeew6U_rRf1KIToo3tsBaniBMTPPBYBAwa9v3m71QyfJzrL86Fq7mm01uPlgCbuk01YaZ69TuZSmt9c7eLD9DGJuzYm6ZI96gz3ZRxAgqwneV156fvuKvsW_KOIpzbK3mBtlMkKEF72pdD0J00kIzsLnWWaMFyNNcw0xrRzKuFCvECeWhM3OgfgR_FgmBGbPVnmidfJa4AWd_hWKKSeQVCJQYRqBEk4P5UYAKLDS0lCiMzC_3dnt9zpqdVgKDKDAg3BOSvZ-DUEVDf3-7g_PXXSlhxHj2JLO_XU0JaN6WHttmZ4ji5S8gLIejwpnajVfBqbgaYQTIGD0PoATePqyS-bOWUrNW-taU3ad7X73Et6YRAsLeci6KGNPTJoE8YXTiXJ9Hr6RrDyh15iuG7a-hdHQevPPprz2EWzH7Q6cF3VTQ=w1221-h914-no?authuser=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https://lh3.googleusercontent.com/whxdSHcNDBpEeGywRhmik_JLiOSiczRIwEF02Aa_3XehCM2Q9GGF-0Ordpy26TwhPs-xeSetenyoslmlzvWomyO4kLMCtRVycWJS6GarrlRpmZxheG44ELFAyD21AMNa2-K-HLdZyTOSuiaikxZPz7_o7A_xkJGe4pH78rqwpZLDd-Gkw7jLudjq3CVnrR26L8MA9reNpzj3JHtQUWs2vXhE_SpZmy4dlN0TI49rwqvrtJYdNTfzDAC1XJp2aJQoD4p416M_O5lXSWjTHTmeew6U_rRf1KIToo3tsBaniBMTPPBYBAwa9v3m71QyfJzrL86Fq7mm01uPlgCbuk01YaZ69TuZSmt9c7eLD9DGJuzYm6ZI96gz3ZRxAgqwneV156fvuKvsW_KOIpzbK3mBtlMkKEF72pdD0J00kIzsLnWWaMFyNNcw0xrRzKuFCvECeWhM3OgfgR_FgmBGbPVnmidfJa4AWd_hWKKSeQVCJQYRqBEk4P5UYAKLDS0lCiMzC_3dnt9zpqdVgKDKDAg3BOSvZ-DUEVDf3-7g_PXXSlhxHj2JLO_XU0JaN6WHttmZ4ji5S8gLIejwpnajVfBqbgaYQTIGD0PoATePqyS-bOWUrNW-taU3ad7X73Et6YRAsLeci6KGNPTJoE8YXTiXJ9Hr6RrDyh15iuG7a-hdHQevPPprz2EWzH7Q6cF3VTQ=w1221-h914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Metalický papír</a:t>
            </a:r>
            <a:endParaRPr lang="cs-CZ" dirty="0"/>
          </a:p>
        </p:txBody>
      </p:sp>
      <p:pic>
        <p:nvPicPr>
          <p:cNvPr id="4" name="obrázek 3" descr="stroz3.jpg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5576" y="2312831"/>
            <a:ext cx="3528392" cy="2712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stroz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2007" y="870240"/>
            <a:ext cx="3600400" cy="27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7" descr="stroz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2007" y="3789040"/>
            <a:ext cx="3600400" cy="272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876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Decoupage</a:t>
            </a:r>
            <a:r>
              <a:rPr lang="cs-CZ" dirty="0" smtClean="0"/>
              <a:t>- ubrousková technika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Je to způsob dekorace nejrůznějších předmětů ze dřeva, skla, polystyrenu, hlíny, plastu, textilu ... Podstata této techniky spočívá v tom, že vystřihujeme motivy z ubrousků a lepíme je na nejrůznější předměty. </a:t>
            </a:r>
          </a:p>
          <a:p>
            <a:r>
              <a:rPr lang="cs-CZ" dirty="0" smtClean="0"/>
              <a:t>Pomůcky: barevné </a:t>
            </a:r>
            <a:r>
              <a:rPr lang="cs-CZ" dirty="0"/>
              <a:t>ubrousky, barvy na </a:t>
            </a:r>
            <a:r>
              <a:rPr lang="cs-CZ" dirty="0" err="1"/>
              <a:t>dekupáž</a:t>
            </a:r>
            <a:r>
              <a:rPr lang="cs-CZ" dirty="0"/>
              <a:t>, </a:t>
            </a:r>
            <a:r>
              <a:rPr lang="cs-CZ" dirty="0" err="1"/>
              <a:t>balakryl</a:t>
            </a:r>
            <a:r>
              <a:rPr lang="cs-CZ" dirty="0"/>
              <a:t>, bezbarvý lak, disperzní </a:t>
            </a:r>
            <a:r>
              <a:rPr lang="cs-CZ" dirty="0" smtClean="0"/>
              <a:t>lepidlo, štětce</a:t>
            </a:r>
            <a:r>
              <a:rPr lang="cs-CZ" dirty="0"/>
              <a:t>, nůžky, měkká tužka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Z ubrousků oddělíme a použijeme pouze horní tenkou vrstvu. Když z ní vystřihneme požadovaný motiv a následně ho nalepíme na dekorovaný předmět, vypadá, jako by byl namalovaný. Velmi pěkně předměty působí, když je před zdobením natřeme </a:t>
            </a:r>
            <a:r>
              <a:rPr lang="cs-CZ" u="sng" dirty="0" smtClean="0"/>
              <a:t>akrylovou barvou</a:t>
            </a:r>
            <a:r>
              <a:rPr lang="cs-CZ" dirty="0" smtClean="0"/>
              <a:t>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Předmět natřeme světlou akrylovou barvou.</a:t>
            </a:r>
          </a:p>
          <a:p>
            <a:r>
              <a:rPr lang="cs-CZ" dirty="0" smtClean="0"/>
              <a:t>Připravíme si ubrouskový motiv - vystřihneme obrázek z ubrousku a oddělíme dvě spodní vrstvy. Zůstane nám horní, barevná, velmi tenká vrstva.</a:t>
            </a:r>
          </a:p>
          <a:p>
            <a:r>
              <a:rPr lang="cs-CZ" dirty="0" smtClean="0"/>
              <a:t>Místo, kam chceme obrázek přilepit, natřeme slabou vrstvou lepidla na ubrouskovou </a:t>
            </a:r>
            <a:r>
              <a:rPr lang="cs-CZ" dirty="0" err="1" smtClean="0"/>
              <a:t>techniku</a:t>
            </a:r>
            <a:r>
              <a:rPr lang="cs-CZ" dirty="0" smtClean="0"/>
              <a:t>​​.</a:t>
            </a:r>
          </a:p>
          <a:p>
            <a:r>
              <a:rPr lang="cs-CZ" dirty="0" smtClean="0"/>
              <a:t>Přiložíme obrázek a jemně uhladíme širokým štětcem směrem od středu ven, aby nevznikly bubliny a záhyby. Pak ještě jednou natřeme lepidlem a dáváme pozor, aby ho nebylo mnoho a ubrousek jsme tak roztrhli. Necháme zaschnout.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artcentrum.vyrobce.cz/Kvetinace/KV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3962047" cy="3600400"/>
          </a:xfrm>
          <a:prstGeom prst="rect">
            <a:avLst/>
          </a:prstGeom>
          <a:noFill/>
        </p:spPr>
      </p:pic>
      <p:pic>
        <p:nvPicPr>
          <p:cNvPr id="6" name="Picture 4" descr="http://www.artcentrum.vyrobce.cz/Svicky/SVICKY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492896"/>
            <a:ext cx="4201646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marketart.cz/attachments/PICT7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44824"/>
            <a:ext cx="3393604" cy="3393604"/>
          </a:xfrm>
          <a:prstGeom prst="rect">
            <a:avLst/>
          </a:prstGeom>
          <a:noFill/>
        </p:spPr>
      </p:pic>
      <p:pic>
        <p:nvPicPr>
          <p:cNvPr id="4" name="Picture 4" descr="http://www.marketart.cz/attachments/PICT66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44824"/>
            <a:ext cx="3283496" cy="3283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016" y="1790722"/>
            <a:ext cx="3793113" cy="2844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1790722"/>
            <a:ext cx="3793110" cy="2844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3" descr="F:\náplň foto sppr 2\decoupage\P1010537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7544" y="548680"/>
            <a:ext cx="4046592" cy="259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Zástupný symbol pro obsah 3" descr="F:\náplň foto sppr 2\decoupage\P1010538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211920"/>
            <a:ext cx="4581722" cy="343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Origami </a:t>
            </a:r>
            <a:r>
              <a:rPr lang="ja-JP" altLang="en-US" dirty="0" smtClean="0"/>
              <a:t>折り紙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O původu Origami existuje spousta teorií. Zatímco Japonci si  myslí, že se do Evropy dostalo Origami z Japonska, Španělé tvrdí, že vzniklo jako samostatný druh umění ve Španělsku (</a:t>
            </a:r>
            <a:r>
              <a:rPr lang="cs-CZ" i="1" dirty="0" err="1" smtClean="0"/>
              <a:t>papiroflexia</a:t>
            </a:r>
            <a:r>
              <a:rPr lang="cs-CZ" i="1" dirty="0" smtClean="0"/>
              <a:t>)</a:t>
            </a:r>
            <a:endParaRPr lang="cs-CZ" dirty="0" smtClean="0"/>
          </a:p>
          <a:p>
            <a:r>
              <a:rPr lang="pl-PL" b="1" dirty="0" smtClean="0"/>
              <a:t>Skládat papír</a:t>
            </a:r>
            <a:r>
              <a:rPr lang="pl-PL" dirty="0" smtClean="0"/>
              <a:t>=(oru kami - origami)</a:t>
            </a:r>
          </a:p>
          <a:p>
            <a:r>
              <a:rPr lang="cs-CZ" dirty="0" smtClean="0"/>
              <a:t>V nejstarších dobách byly papírové skládanky v Japonsku užívány při náboženských obřadech a </a:t>
            </a:r>
            <a:r>
              <a:rPr lang="cs-CZ" b="1" dirty="0" smtClean="0"/>
              <a:t>při výzdobě </a:t>
            </a:r>
            <a:r>
              <a:rPr lang="cs-CZ" b="1" i="1" dirty="0" smtClean="0"/>
              <a:t>šintoistických svatyní</a:t>
            </a:r>
            <a:r>
              <a:rPr lang="cs-CZ" b="1" dirty="0" smtClean="0"/>
              <a:t>. </a:t>
            </a:r>
          </a:p>
          <a:p>
            <a:r>
              <a:rPr lang="cs-CZ" dirty="0" smtClean="0"/>
              <a:t>Skládanky se také věšely </a:t>
            </a:r>
            <a:r>
              <a:rPr lang="cs-CZ" b="1" dirty="0" smtClean="0"/>
              <a:t>pro štěstí k malým dárkům</a:t>
            </a:r>
            <a:r>
              <a:rPr lang="cs-CZ" dirty="0" smtClean="0"/>
              <a:t>. V průběhu staletí se </a:t>
            </a:r>
            <a:r>
              <a:rPr lang="cs-CZ" dirty="0" err="1" smtClean="0"/>
              <a:t>origami</a:t>
            </a:r>
            <a:r>
              <a:rPr lang="cs-CZ" dirty="0" smtClean="0"/>
              <a:t> vyvinulo ve zvláštní formu umění </a:t>
            </a:r>
          </a:p>
          <a:p>
            <a:r>
              <a:rPr lang="cs-CZ" dirty="0" smtClean="0"/>
              <a:t>Někdy kolem roku 1800 byl poprvé složen i </a:t>
            </a:r>
            <a:r>
              <a:rPr lang="cs-CZ" b="1" dirty="0" smtClean="0"/>
              <a:t>papírový jeřáb </a:t>
            </a:r>
            <a:r>
              <a:rPr lang="cs-CZ" b="1" i="1" dirty="0" err="1" smtClean="0"/>
              <a:t>orizuru</a:t>
            </a:r>
            <a:r>
              <a:rPr lang="cs-CZ" dirty="0" smtClean="0"/>
              <a:t>, který je dnes v Japonsku vůbec nejoblíbenější skládankou. Jeřáb patří mezi tradiční japonské </a:t>
            </a:r>
            <a:r>
              <a:rPr lang="cs-CZ" b="1" dirty="0" smtClean="0"/>
              <a:t>symboly dlouhého života</a:t>
            </a:r>
            <a:r>
              <a:rPr lang="cs-CZ" dirty="0" smtClean="0"/>
              <a:t>, a proto si lidé často desítky nebo i stovky skládaných jeřábů navlékají na dlouhé šňůry a zavěšují v bytě pro štěstí.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lh3.googleusercontent.com/fvWBuwWuiQKhqPNFEjBI0mv8e7i3m32y1yLDtA7GiTxgc7NPK5tKNFgQphEsK8xLmV_itnwiEIyEuTe7ZtzV86MpWx-XL83Hc3deEOk5WSsD56of5Br4sQFQE74QxPInujiPDdswMVOlmOj3d8FpxliLG7IcIRdI1QqXwSc1TGL9GulczO4lSUe8VPRFGilB8Ck4Y-jaRTgAofDvDUVrObpJtOgabFnNA1ukyj0F1X5nwoOu7s4CWOhK5KVkgAHrLJhLOW6fUs_-sb_YO_Y5uMjkohJOgKmFXbpAS6piMekajKjA5Q4Wry-wKwQd0GpJa_fwNl2ORftXH73o3VAYu2ZfdIIDJVHf2QAq77EpInuIZ2ISV6V92BaK-FbQZiRvC7nD3u1IoX9p44QAqod8ofpDWL6D8NCWrU7wd3V3-R6DuI85iw3hziTxx0zRKHxgrh2g9OE9VhVgaob3FMN86UL1dnLXTbYJEGIx3ii9O-vFnreENlpD7ITbQrm8LE0kQEGyQHA_jHMbKvgn0TLKxycAfH-08b6Vwa6ZaQcnD0LXFVnENZoeF2wqiCe0BEw7VAL1dwKAc_DeLfHo-R_9ntTBnr-4hyiuR277W64FNqh8vaioand7Yx0VBy3CH2Q45H_v64U6ScimZqx-NZl5f6u8qgNPzzsqbRURsoiJx9aTp8Yenooucvcci8ee7zE=w1221-h914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587429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40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://www.vysocina-news.cz/data/34697/preface/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548680"/>
            <a:ext cx="4057650" cy="609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http://www.artmama.cz/sites/artmama.cz/files/images/Konvi%C4%8Dka-slune%C4%8Dn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08720"/>
            <a:ext cx="6847700" cy="4766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Krakelování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Existuje mnoho metod, které nám pomáhají dělat naše obrázky ještě pěknější a zajímavější. Jedna z nejznámějších metod je krakelování.</a:t>
            </a:r>
          </a:p>
          <a:p>
            <a:r>
              <a:rPr lang="cs-CZ" dirty="0" err="1" smtClean="0"/>
              <a:t>Krakelovací</a:t>
            </a:r>
            <a:r>
              <a:rPr lang="cs-CZ" dirty="0" smtClean="0"/>
              <a:t> lak je speciální lak, který rozpouští horní vrstvu barvy a tím vznikají trhlinky. Záleží tedy, jakou použijeme spodní vrstvu, která potom prosvítá přes trhlinky.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smtClean="0"/>
              <a:t>Natřeme předmět barvou (</a:t>
            </a:r>
            <a:r>
              <a:rPr lang="cs-CZ" dirty="0" err="1" smtClean="0"/>
              <a:t>balakryl</a:t>
            </a:r>
            <a:r>
              <a:rPr lang="cs-CZ" dirty="0" smtClean="0"/>
              <a:t>, akryl) a dokonce nemusíme použít žádnou barvu když chceme, aby prosvítala původní barva předmětu. Necháme pořádně zaschnout (fén)</a:t>
            </a:r>
          </a:p>
          <a:p>
            <a:pPr lvl="0"/>
            <a:r>
              <a:rPr lang="cs-CZ" dirty="0" smtClean="0"/>
              <a:t>Štětcem naneseme krakovací lak. Záleží, jak velkých trhlinek chcete docílit. Obecně platí, že čím více laku, tím více trhlinek</a:t>
            </a:r>
          </a:p>
          <a:p>
            <a:r>
              <a:rPr lang="cs-CZ" dirty="0" smtClean="0"/>
              <a:t>Až lak pořádně zaschne, naneste </a:t>
            </a:r>
            <a:r>
              <a:rPr lang="cs-CZ" b="1" dirty="0" smtClean="0"/>
              <a:t>druhou</a:t>
            </a:r>
            <a:r>
              <a:rPr lang="cs-CZ" dirty="0" smtClean="0"/>
              <a:t> barvu. Na štětec si naneste více barvy a jedním tahem lak přetřete. Tahy neopakujte, protože můžete zabarvit trhlinky, které se budou hned tvořit.</a:t>
            </a:r>
          </a:p>
          <a:p>
            <a:pPr lvl="0"/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 krakelování</a:t>
            </a:r>
            <a:endParaRPr lang="cs-CZ" dirty="0"/>
          </a:p>
        </p:txBody>
      </p:sp>
      <p:pic>
        <p:nvPicPr>
          <p:cNvPr id="4" name="img_cl" descr="http://i.idnes.cz/08/083/cl/MOT255dba_3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656233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g_cl" descr="http://i.idnes.cz/08/083/cl/MOT255dc1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524" y="1409040"/>
            <a:ext cx="3305254" cy="241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g_cl" descr="http://i.idnes.cz/08/083/cl/MOT255dbb_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4830" y="2996882"/>
            <a:ext cx="23241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g_cl" descr="http://i.idnes.cz/08/083/cl/MOT255db9_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524" y="4087416"/>
            <a:ext cx="2808312" cy="23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g_cl" descr="http://i.idnes.cz/08/083/cl/MOT255dbc_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0458" y="4391885"/>
            <a:ext cx="269215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552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ttp://i.idnes.cz/08/091/gal/MOT258f61_Snimek_0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6840760" cy="504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F:\náplň sppr\fotky k přednáčce\dekupáž1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87624" y="908720"/>
            <a:ext cx="230425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http://tvorilka.com/wp-content/uploads/2010/03/zbozi-10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48680"/>
            <a:ext cx="3648405" cy="2736304"/>
          </a:xfrm>
          <a:prstGeom prst="rect">
            <a:avLst/>
          </a:prstGeom>
          <a:noFill/>
        </p:spPr>
      </p:pic>
      <p:pic>
        <p:nvPicPr>
          <p:cNvPr id="5" name="Picture 2" descr="http://nd01.jxs.cz/920/365/f591dce476_51301061_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645024"/>
            <a:ext cx="3984443" cy="2988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http://nd04.jxs.cz/359/367/3a81873571_71491088_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7500326" cy="5625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ttp://www.sikovnejdomek.cz/storage/Image/P51942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3600400" cy="314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://www.sikovnejdomek.cz/storage/Image/P51942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16832"/>
            <a:ext cx="3744416" cy="346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</a:t>
            </a:r>
            <a:r>
              <a:rPr lang="cs-CZ" dirty="0" err="1" smtClean="0"/>
              <a:t>origami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Popularita </a:t>
            </a:r>
            <a:r>
              <a:rPr lang="cs-CZ" i="1" dirty="0" err="1"/>
              <a:t>origami</a:t>
            </a:r>
            <a:r>
              <a:rPr lang="cs-CZ" dirty="0"/>
              <a:t> v Japonsku je obrovská. Skládat z papíru se učí děti už v mateřské školce. </a:t>
            </a:r>
            <a:r>
              <a:rPr lang="cs-CZ" dirty="0" smtClean="0"/>
              <a:t>Ovšem </a:t>
            </a:r>
            <a:r>
              <a:rPr lang="cs-CZ" dirty="0"/>
              <a:t>největším dokladem toho, co pro Japonce </a:t>
            </a:r>
            <a:r>
              <a:rPr lang="cs-CZ" i="1" dirty="0" err="1" smtClean="0"/>
              <a:t>origami</a:t>
            </a:r>
            <a:r>
              <a:rPr lang="cs-CZ" i="1" dirty="0" smtClean="0"/>
              <a:t> </a:t>
            </a:r>
            <a:r>
              <a:rPr lang="cs-CZ" dirty="0" smtClean="0"/>
              <a:t>znamená</a:t>
            </a:r>
            <a:r>
              <a:rPr lang="cs-CZ" dirty="0"/>
              <a:t>, je pomník dětským obětem atomové bomby v Hirošimě - </a:t>
            </a:r>
            <a:r>
              <a:rPr lang="cs-CZ" b="1" dirty="0"/>
              <a:t>Děvčátko skládající jeřába</a:t>
            </a:r>
            <a:r>
              <a:rPr lang="cs-CZ" dirty="0"/>
              <a:t>. 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Twistart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b="1" dirty="0" err="1" smtClean="0"/>
              <a:t>TwistArt</a:t>
            </a:r>
            <a:r>
              <a:rPr lang="cs-CZ" b="1" dirty="0" smtClean="0"/>
              <a:t>,</a:t>
            </a:r>
            <a:r>
              <a:rPr lang="cs-CZ" dirty="0" smtClean="0"/>
              <a:t> neboli </a:t>
            </a:r>
            <a:r>
              <a:rPr lang="cs-CZ" b="1" dirty="0" smtClean="0"/>
              <a:t>kroucený provázek,</a:t>
            </a:r>
            <a:r>
              <a:rPr lang="cs-CZ" dirty="0" smtClean="0"/>
              <a:t> je vyroben ze speciálního papíru, který má typický melírovaný vzhled. Každý výrobek je tak originálem s jedinečným a nezaměnitelným vzhledem. Hodí se na výrobu ozdobných předmětů, doplňků do interiéru, ale též na tkaní, háčkování či pletení. 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twistart</a:t>
            </a:r>
            <a:endParaRPr lang="cs-CZ" dirty="0"/>
          </a:p>
        </p:txBody>
      </p:sp>
      <p:pic>
        <p:nvPicPr>
          <p:cNvPr id="168962" name="Picture 2" descr="http://www.decoupagetvoreni.cz/fotky2758/DSC00008%20O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501008"/>
            <a:ext cx="4203363" cy="3159332"/>
          </a:xfrm>
          <a:prstGeom prst="rect">
            <a:avLst/>
          </a:prstGeom>
          <a:noFill/>
        </p:spPr>
      </p:pic>
      <p:pic>
        <p:nvPicPr>
          <p:cNvPr id="168964" name="Picture 4" descr="http://swiatpasji.pl/kreatywny/wp-includes/images/ReTwistArt_D3DA/Obraz9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3089" y="404664"/>
            <a:ext cx="3995936" cy="317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://www.databazeknih.cz/images/13_/13505/big_twistart-kouzleni-z-papiru-125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60648"/>
            <a:ext cx="4819083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MichSv 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3905250" cy="5429251"/>
          </a:xfrm>
          <a:prstGeom prst="rect">
            <a:avLst/>
          </a:prstGeom>
          <a:noFill/>
        </p:spPr>
      </p:pic>
      <p:pic>
        <p:nvPicPr>
          <p:cNvPr id="153604" name="Picture 4" descr="MichSv 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2656"/>
            <a:ext cx="4076700" cy="5048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MichSv 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10610"/>
            <a:ext cx="3312368" cy="5127893"/>
          </a:xfrm>
          <a:prstGeom prst="rect">
            <a:avLst/>
          </a:prstGeom>
          <a:noFill/>
        </p:spPr>
      </p:pic>
      <p:pic>
        <p:nvPicPr>
          <p:cNvPr id="162820" name="Picture 4" descr="MichSv 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926587"/>
            <a:ext cx="3816424" cy="5088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twistart 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559" y="2420888"/>
            <a:ext cx="4521636" cy="3384376"/>
          </a:xfrm>
          <a:prstGeom prst="rect">
            <a:avLst/>
          </a:prstGeom>
          <a:noFill/>
        </p:spPr>
      </p:pic>
      <p:pic>
        <p:nvPicPr>
          <p:cNvPr id="166916" name="Picture 4" descr="005 Ruze bila 002 Pavla Wagnero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692696"/>
            <a:ext cx="2981325" cy="4981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http://www.skolazh.cz/upload/Snimek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7152117" cy="5364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908720"/>
            <a:ext cx="7467600" cy="1143000"/>
          </a:xfrm>
        </p:spPr>
        <p:txBody>
          <a:bodyPr/>
          <a:lstStyle/>
          <a:p>
            <a:r>
              <a:rPr lang="cs-CZ" dirty="0" smtClean="0"/>
              <a:t>         Děkuji vám za pozornost</a:t>
            </a:r>
            <a:endParaRPr lang="cs-CZ" dirty="0"/>
          </a:p>
        </p:txBody>
      </p:sp>
      <p:pic>
        <p:nvPicPr>
          <p:cNvPr id="1026" name="Picture 2" descr="Zootropolis: Město zvířat | Kalendář akcí v Příbram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748883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19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Orizuru</a:t>
            </a:r>
            <a:endParaRPr lang="cs-CZ" dirty="0"/>
          </a:p>
        </p:txBody>
      </p:sp>
      <p:pic>
        <p:nvPicPr>
          <p:cNvPr id="3" name="Obrázek 2" descr="Ptačí zákla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40768"/>
            <a:ext cx="3700636" cy="524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Jeřáb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836712"/>
            <a:ext cx="388843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ttps://fbcdn-sphotos-e-a.akamaihd.net/hphotos-ak-ash4/481621_342590239180734_128056487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1"/>
            <a:ext cx="54864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Sadako</a:t>
            </a:r>
            <a:r>
              <a:rPr lang="cs-CZ" dirty="0" smtClean="0"/>
              <a:t> </a:t>
            </a:r>
            <a:r>
              <a:rPr lang="cs-CZ" dirty="0" err="1" smtClean="0"/>
              <a:t>Sasaki</a:t>
            </a:r>
            <a:endParaRPr lang="cs-CZ" dirty="0"/>
          </a:p>
        </p:txBody>
      </p:sp>
      <p:pic>
        <p:nvPicPr>
          <p:cNvPr id="1026" name="Picture 2" descr="File:Girl with origami crane - panoramio.jpg - Wikimedia Common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700808"/>
            <a:ext cx="3655218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" y="2551837"/>
            <a:ext cx="3682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Byl vytvořen podle dívenky </a:t>
            </a:r>
            <a:r>
              <a:rPr lang="cs-CZ" b="1" dirty="0" err="1"/>
              <a:t>Sadako</a:t>
            </a:r>
            <a:r>
              <a:rPr lang="cs-CZ" dirty="0"/>
              <a:t>, trpící v důsledku ozáření leukémií, která se podle staré japonské legendy snažila poskládat 1000 papírových jeřábů, aby se uzdravila. Nemoc však byla rychlejší. </a:t>
            </a:r>
          </a:p>
          <a:p>
            <a:r>
              <a:rPr lang="cs-CZ" dirty="0"/>
              <a:t>Origami papír 70g/m2</a:t>
            </a:r>
          </a:p>
        </p:txBody>
      </p:sp>
    </p:spTree>
    <p:extLst>
      <p:ext uri="{BB962C8B-B14F-4D97-AF65-F5344CB8AC3E}">
        <p14:creationId xmlns:p14="http://schemas.microsoft.com/office/powerpoint/2010/main" val="337322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7467600" cy="576064"/>
          </a:xfrm>
        </p:spPr>
        <p:txBody>
          <a:bodyPr>
            <a:normAutofit/>
          </a:bodyPr>
          <a:lstStyle/>
          <a:p>
            <a:r>
              <a:rPr lang="cs-CZ" sz="2600" dirty="0" err="1" smtClean="0"/>
              <a:t>Orizuru</a:t>
            </a:r>
            <a:r>
              <a:rPr lang="cs-CZ" sz="2600" dirty="0" smtClean="0"/>
              <a:t> v </a:t>
            </a:r>
            <a:r>
              <a:rPr lang="cs-CZ" sz="2600" dirty="0" err="1" smtClean="0"/>
              <a:t>Memorial</a:t>
            </a:r>
            <a:r>
              <a:rPr lang="cs-CZ" sz="2600" dirty="0" smtClean="0"/>
              <a:t> </a:t>
            </a:r>
            <a:r>
              <a:rPr lang="cs-CZ" sz="2600" dirty="0" err="1" smtClean="0"/>
              <a:t>Peace</a:t>
            </a:r>
            <a:r>
              <a:rPr lang="cs-CZ" sz="2600" dirty="0" smtClean="0"/>
              <a:t> park </a:t>
            </a:r>
            <a:r>
              <a:rPr lang="cs-CZ" sz="2600" dirty="0" err="1" smtClean="0"/>
              <a:t>Hiroshima</a:t>
            </a:r>
            <a:endParaRPr lang="cs-CZ" sz="2600" dirty="0"/>
          </a:p>
        </p:txBody>
      </p:sp>
      <p:pic>
        <p:nvPicPr>
          <p:cNvPr id="19458" name="Picture 2" descr="http://upload.wikimedia.org/wikipedia/commons/f/fd/Origami-cra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060848"/>
            <a:ext cx="3314435" cy="2664296"/>
          </a:xfrm>
          <a:prstGeom prst="rect">
            <a:avLst/>
          </a:prstGeom>
          <a:noFill/>
        </p:spPr>
      </p:pic>
      <p:pic>
        <p:nvPicPr>
          <p:cNvPr id="2050" name="Picture 2" descr="Statue of the A-Bomb Children, Hiroshima Memorial Peace P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90182"/>
            <a:ext cx="3574157" cy="530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Sylabus kurzu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Přednáška si klade za cíl seznámit posluchače s </a:t>
            </a:r>
            <a:r>
              <a:rPr lang="cs-CZ" dirty="0" smtClean="0"/>
              <a:t>historickým vývojem výroby papíru a současně se zaměřuje na tradiční </a:t>
            </a:r>
            <a:r>
              <a:rPr lang="cs-CZ" dirty="0"/>
              <a:t>i </a:t>
            </a:r>
            <a:r>
              <a:rPr lang="cs-CZ" dirty="0" smtClean="0"/>
              <a:t>netradiční techniky při tvorbě při zpracování</a:t>
            </a:r>
            <a:r>
              <a:rPr lang="cs-CZ" dirty="0"/>
              <a:t> </a:t>
            </a:r>
            <a:r>
              <a:rPr lang="cs-CZ" dirty="0" smtClean="0"/>
              <a:t>papíru. </a:t>
            </a:r>
          </a:p>
          <a:p>
            <a:r>
              <a:rPr lang="cs-CZ" dirty="0" smtClean="0"/>
              <a:t>Ukážeme </a:t>
            </a:r>
            <a:r>
              <a:rPr lang="cs-CZ" dirty="0"/>
              <a:t>si </a:t>
            </a:r>
            <a:r>
              <a:rPr lang="cs-CZ" dirty="0" smtClean="0"/>
              <a:t>spoustu užitečných </a:t>
            </a:r>
            <a:r>
              <a:rPr lang="cs-CZ" dirty="0"/>
              <a:t>nápadů, rad a tipů při práci </a:t>
            </a:r>
            <a:r>
              <a:rPr lang="cs-CZ" dirty="0" smtClean="0"/>
              <a:t>s různými druhy papíru</a:t>
            </a:r>
            <a:r>
              <a:rPr lang="cs-CZ" b="1" dirty="0" smtClean="0"/>
              <a:t>.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Orizuru</a:t>
            </a:r>
            <a:r>
              <a:rPr lang="cs-CZ" dirty="0" smtClean="0"/>
              <a:t> – letící jeřáb</a:t>
            </a:r>
            <a:endParaRPr lang="cs-CZ" dirty="0"/>
          </a:p>
        </p:txBody>
      </p:sp>
      <p:pic>
        <p:nvPicPr>
          <p:cNvPr id="30722" name="Picture 2" descr="http://community.middlebury.edu/~khatasa/2005/Orizuru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3476922" cy="4635896"/>
          </a:xfrm>
          <a:prstGeom prst="rect">
            <a:avLst/>
          </a:prstGeom>
          <a:noFill/>
        </p:spPr>
      </p:pic>
      <p:pic>
        <p:nvPicPr>
          <p:cNvPr id="30724" name="Picture 4" descr="http://i.fler.cz/dd1/p/f/1/4/148538/3564986/mbmdpuilmblhr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700808"/>
            <a:ext cx="4800533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Origami</a:t>
            </a:r>
            <a:endParaRPr lang="cs-CZ" dirty="0"/>
          </a:p>
        </p:txBody>
      </p:sp>
      <p:pic>
        <p:nvPicPr>
          <p:cNvPr id="5122" name="Picture 2" descr="https://lh3.googleusercontent.com/yOE2Kia5kO81kT_VQ5MZTAbYiF0-idRulUvuzJ3-wv3mDJMqcL514bZ0PKjbHYA_RKxO3KWX2DzcWRiesfpPzp54hHQjw33WzXUoSG1bvdt_rucsoxf2Xr4rbuaxr-FkGtORfRB7aM8yFIfFSRr5ujWpk48KSmrI8J2-Twz4wcX-_O4GgpiUVchVa2rOKexPn_9yT4fPnM8HGsv0JsbDXOV4f2T5W-KwUz8uh8ZUlilSfBoQL8CurRB9WWJnqdnN7zkEuXx4MOPM-DI3ZaL-ZmpBAlmlbqVtWJjUZfBBz7TFGiBHAr-g-fWi64uhq6b6SjUmAfVha6jZWpMD6hx3jmrf8RDQuCHhstmbqPUeb8KxU2Rx9FtemcCQ8YKG39-gbKW6i4nAS38PSZ5RF6zhWjtUvjJco-OaoFLewGnWRqHvs57jRO9ZIJi8Bpfzf-2Wna5vG8A7lE5Y0l5MAsOVJOQ31IgJqbfnBYRKiHRQfdmMZSyydv3L1R_xcBmSuLBjiilfL4Gc5X7w2JjBeoRfSoA8fACcQ4z2Nn6hsrX8GImYS4vjJJputGa2XyWgdBCGTruOVjv5JPED_n11YnJOhrPf5hPY1-t7fBFXTXIeIBONWX9eq-JCygNsUuahs3MinbbNoyvlBoC_onZ17kxcZPQpOveTum7J3pEEYpWx6kTR7do-HbpDh8Z-pP6Mam8=w1221-h914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4110575" cy="307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3.googleusercontent.com/BfgtcxP94E7NsStxuPdbYMgDD-fuyurbH5-ZCjeeQS48UL_bUSygmD9XUtg3y5xTl4Jn6sb76_qOlTCdMKQLLuDOlhTeHGrYtF8FjcpBAiijlGVs1CUYSGjMZdQy1KOWCh7lh9LS4yaUKultr2PTOWzt-dBiLdg6fOI9xZu90XfEfQwR6IqPljQioRsdZQwwVkdXs5fPB1f7Vkv6FKBvN30_lVSDLn-gXrN54uOpuj2EImef2MGcsb0PQWYxhYiOmA5V4BNgrIrrT8w5-KDow0hO3wMYvnl-IXJhhBFOC1QXD-hSa4zm12LJbt-slXsqnZ1roAy_m61PfAgkvdKcBYFhWqleS72_NpjFa2tLSRc5XCQdXa4KOoYp4iAAIuheDQGfwq6etAtV48005T5qzHH6cCzyR0aXIVI-d7L1fAo65ngeRdEopVDDQCSNQWwXYLvdS-yyFdmfq9WQVg3L6s0uU5HxPS9YpFGKPYCTCtPQWfJyqkeFDFnhysGmhjrZC3EqFtvA_avtlqu3E8QiAqDsAlD2hnzGEOEVPPSv5MyZzoXfngQKmDR33ht9MtXdMTe0ayVbIv8wNDyd38HegghrzcLDWoKIN85py0JewbPxFuddbrJNUI3in3ZIktlldV0j0vEsJMhRZrleTz-yDgmwpAZSZLpu02XPXEgjRcAPxiEjUrdHALvbQket_-w=w1221-h914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32856"/>
            <a:ext cx="4060236" cy="303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09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Origami</a:t>
            </a:r>
            <a:endParaRPr lang="cs-CZ" dirty="0"/>
          </a:p>
        </p:txBody>
      </p:sp>
      <p:pic>
        <p:nvPicPr>
          <p:cNvPr id="4098" name="Picture 2" descr="https://lh3.googleusercontent.com/ndh1J4hyIHpgNJdK5JDnKhZirh0KcXZ5cGieRLLz79SxxuXTloDjM3CLY8XEqDQi1uZa8U0r-2FAhW-0j_1XIiuuVrhs3kqWNvCl7gfg5WgRa_Vl5akCwUrf-YzMG6vopROzhfxJNoGUfGIUPSVHzB7UgUO778vM2LY5i5sMCVTvYLBBX1CWFHPdQY7nfG5XaIAX963-fhYqEw07PpxjYo5X4TUzh7pURFyFu8aeL6gOv_MTYQV1X0pF17OaHtvCuZR-wrNlEa8fSmqXoHTWC2r0E08PfxHK7qjLvXV9RvPGV3e99_dogAbug3t0hnaZPBgHx2SpCGt1PPlGG6xWL3bvZipP5M9Q-U8-kroJu8jGE_yjrqZWTFc_5a5QtFY4M5EG7nAzQDV6kmgYZym6P3nTmqVAXJ8UIunhB0kr2nPLR0t4S3Q58UP_oE_k3YRqitukAPBpyRnqPo4JEqmhdWC3jbbgvz4djDwAyw9-QrZzoJQhf1sSbNfuz7PYk9Sq2c9VFHQdRlRLLLi1YleZIuXqE9Ad721CrV4otqQ2S4d2u1yLKVVVYRyp_lVtdQeIJMd-1g-77CrKwTm4JXwXB2jSvMWp9NBOm06PrpGx9gV25RLmucsRwh_txujZVUySEd1T06z7pwAN6L2jeWG4Dkd-sATUBCl8UE3ZhqHLKKVFot2iIRH01PYgjwGirlw=w1221-h914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414089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3.googleusercontent.com/QfY29_H878BsDcnjhxINWgcwaCBx-utVKZk78KIgGpO_4l_3d5TlgKVOl9Mh9LNjICXXFrTGeeHKlTIZp8gXNE0VRpPYZDCBGpLkD2ki-LyRBZEiiVHASehcI1Y6NG44dhdt_2yGOYg0o_T1xOs6WrlEpBA_l6CMDt5q3YFA3d-0lLNVdaAj7bIb0B7dMvBru83e6gPC1q9e3OhYpCqswC7wX3eouRvoggjFcuE0zEP2O-ru1C0lcqKBKnsbL9eZzSIrlq6UVJu7p3EDahj4i18vb_TRaEq-hAtnYUZ-zV66UX-SGzvP5CGk-JVb8fs1YY1IFN-NRx1yMsmsOxG-mf5ETgpQd39dp8smlzb5rZOPpzttjXaRExkZb8XP3MMZAFRjGIGcA2RzAfM5PoHeZ_QEdYkiO9_02_Bgeu1QH8Om4S74bS7WWyiz623OywucCG6nidZAMMrJ3Kk0dTRv7VHpnepfxnO6bIRlf7oQW36RwX3vZqjAbxWfNLCSVv48XXSfSJ2GzgAHanEUlmdTAD0Syo6B8zEpnhTlay2pcgFtpPfLa0cVYO8uxfA5YirFIjtbCC82DgqafMqjinBKpH9GST00vxxHnU4mbGsfIoEFQJZksYZn1qCn7_k1VzPV7SB1JuBRYdlC7b_HwIJxhqkWASQ9y6XoqqKNswkuMndZdijfJmmU95RjhPFSQKM=w1221-h914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3998169" cy="298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95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Origami</a:t>
            </a:r>
            <a:endParaRPr lang="cs-CZ" dirty="0"/>
          </a:p>
        </p:txBody>
      </p:sp>
      <p:pic>
        <p:nvPicPr>
          <p:cNvPr id="3074" name="Picture 2" descr="https://lh3.googleusercontent.com/XA1TJVCAoiSZV_Lrmn2d9dS6iom3HPcgSacglsmWPOxaZYaEklWjIjQECXY1TNb-VGd1h50SMtRDOE9GWKZDHhgRN5cIL6V7amqyhGFSmcYRcMhKQnQJsK_tf26alUGSrrSWMmUi_jkCzmyQQvx0pJNLtcYaVvWTCwlnbGOf48Y5LiHE9xf8wFguUj3cViX7E_yPu95XcY5JIPmF3MERn_tbRTWMyLfvt-R_EHqsHbMRCTnfLOrnLKFsoeOxrfi9dzT3Kq09_mSl9skH-OOr4vo9SfXi6ShI2IfCntSHdEc1aT2W96yGVAiFgvUoN-vDfi4aCxVTZP7YdgSC--A36u_wFDlb6P3LJBwUFxEFpvjb062iE_258NpPMhbxAmvUTLiY9STUKsg9Nd9r7Y-A3GbAie14XICJpeVT0oupOzWhzy78QqEjs3Sem7ELTAk08DuXBir5vQ1JPVhEWs5bEX96AEh4KCGiQszNWG8SG-pYN2QmrtcYjJ2WGuRmW69SSVQDYk2Ib7-T2DqcjC1vhXs9CouvdxYLz3v3QZtuQiuGgI3T9vaUa4pz3mMJva2ZUf1n0vBbm7xok2L-Mdmn-B8Bmosx82c0b2zD7zJ_oe8bgGpVD6tZsMluJCOv7S7GNf8SPCzhBt_zKpBFOJVvktVBdYbWHp8nLA-L4J1lpU4NOpdsNp2L7llnjNTeW9I=w1221-h914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233" y="2492896"/>
            <a:ext cx="4022337" cy="300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0ztlWJm3jlnrcjLg01pVw1B-TzlV3iNph0Ql6XOJH_sfadXeeS66hol7WkZWbHsyLpDMvIIZqCCUz1LUw33mv4BI13sS3nlyUuJnWsW7U6uxErQd3Gb4NMY0BpX5peufXb_KmJAZ2K2oOsFt8QdmlRlLZKv17hMj4dYurP63K1V-WRoPpZiX9XZqs0PUE7zxKQ0dtzcipNbwE3SeIBq7SDv0NAbwjhA3iTqorGUl0crrGYCrfstK-DShT2-889uZy60No2wpj1gcCHh-uqnvvyNa4C29URWWukLZLV4gc0d7wkhmi0DnZngGhwwd_W4-x1NCniVw4blp7CiviUWD-HQWBlctp0qjRQOeQJ73FQ5A_7aOZFSZckfZ6P0q7M3YZ08VDFDOILHz7NWznKuqSt6BctGfFBoLRlbhxV_cGRBIOFuTT2Txegx7RH-_hY83mQnwSwEXDaNb38ClRX14jHJeiz42pUfdSNWkWHWUinDw7UrQiIzxpLSxql4O7pwDkZn31KMtjes4sGSeNkKT-Ih94gJUZG8FIxrckp1PihERtHgkfnz0zymwldTtCMDZBP5SJB3zENGOOXwMG2yM6tW7MnguVoCAG1Os0pA_6glbOHRwrFWCgnrgo6KSR48NZZxxKhlq0fvKaJO01JIWOp0tP3BQt2PLOFoVJlcra2Dax_yTMv9ArypmlDK-czE=w1221-h914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0" y="2836294"/>
            <a:ext cx="356309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16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Origami</a:t>
            </a:r>
            <a:endParaRPr lang="cs-CZ" dirty="0"/>
          </a:p>
        </p:txBody>
      </p:sp>
      <p:pic>
        <p:nvPicPr>
          <p:cNvPr id="6146" name="Picture 2" descr="https://lh3.googleusercontent.com/wU0v4zTn_pg5XCrxtPmERoYujWlSgda2ck1lRXSzKhlB23DNRBLYz1FYAwFcQuEpOW_UZo1Tva29uKqCdPg8FsGJtZcwCvLXj5RYR36pmXuSZgJADxrVuhZCS5mPcoJhzuEOALiFMsTh938aPbEnSgwYz934Nnqw48UqwHrnP6ha_Fx8mhry8jtMJUY_zWtWJ-dy6OBsHFqRH4pqcx-fvDrham6v_wI4Br6ZfyX7geE1RsU-VFKpI1PCZradvN4HiV29lMMjNl37FpVu1bsgQmYgIRpgPvUF9G0w_l3dJ_01hLcKkWB4wt4oo8GVQ4TVNDQQTYISK38iISqBphs3S-sujmuPeGs5jMjGyadl1MpIU0eghQPJTyTEIYF25xi8qhnaum22heeNktLuuXyGK-Sdx8X_vDO-4l9eLrsnLhR6KnRhY9-MPCAQ-VJ4Nf_siAMGZBcgTBIyPu4sbwdDnLUjYjez5kBWzUFNUs6OHAoZmCRdZMsvuS6QgtST3AjdSFkVe94QRe_euD6abGT3nxTP0VImurv8xigDTehek3V0In5Hhcw0hi94LuA9mNTL7puVDoGFPOkQphz1rK408KYMewQdY-F4hwhyjPJA6GhgoOPx6lmHVWwtRxApZDbJrC4foF5BVxMaSNg8Km9sbz7bwlbioKFXoe2-v1GbE67DFql6anxgCgIDOiYjZgo=w1221-h914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45" y="3356992"/>
            <a:ext cx="394829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3.googleusercontent.com/MJAHpU60gyUjed4ofGLOxLQ0YWU-BSmlvdfclPadJ6Vo5b2VYhfHZ9F8Lcs3lWiEGUyFwYzqlsBs_hQHxACx7meKBTgWE37ysA6MOoXDZhxjE9qr-79wDKbDqW8r9I2vRcsajX2q4etkfyI4e4EfexQfUqAx3NWvhJTFtep65rx7efRKpdKecEdvz9SVOa2EF2O3VZRI2QzUhtycCJd2H89wHlG5fHBaZo4_pQVuIYvfDzRKeABwD5OuDHPnNVZqs0yCOI0tANgEM5GvwvRt_qH8nj-QQDo3h8qAVTTtdkvcnebO5FBdZ9UwgDT35g64D82Ey1JE5xiZOuwbZ5FljR7vNovrpb5jo0kN5Bu9k3yfdyKWKfmBBUgG4lxWnb6gybiHn05SLOjBVDs5cUPmZ-DG0ptoGZSmC_M2QVijgW3mJ5RBFh6wliM-0l0BAxRWyNWSY6QzlTrlF23BeJP3aT7-vUIu76QgmXtiGDrmovKrPiKTjGbmY59VY2QYc6Jg2CntEJxvhEhfSi89oGDW8qfhxPaMJSN75ALJO_upB2sWyaK2MHxnsNPOAaBmSMFyLpbIpo0cHbq6aUYFz2MFn5-w-btI29al_jmVSnz2b_XVe2tDYJ_zK-QxhAxAiSINraKp1hj9cffXPS1OUMVfbOVh5Ga23TT-cPR8V5KBDjUbYjbzehJsAO_rj3LMfq0=w1221-h914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72816"/>
            <a:ext cx="423719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0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Origami</a:t>
            </a:r>
            <a:endParaRPr lang="cs-CZ" dirty="0"/>
          </a:p>
        </p:txBody>
      </p:sp>
      <p:pic>
        <p:nvPicPr>
          <p:cNvPr id="7170" name="Picture 2" descr="https://lh3.googleusercontent.com/B_tVN06cRp_53xIIB19Iazsh1SvwPFIoILFIvoYXY5MWbpdZByAxTkSGieWv8F3NBT2V0ZVzKecQG-2-A-V3yEYcwnmIu1qV-KeSlC9DxqSeCz9BSw1Cw4pJ33wKBYVaHGDM27k65wFrkiDwhD9O_6pmRukfrMkA01fqkmKWxk8NbmSfXp67h_fkfLFFXBFq6cfMrpySZd2gvAdEzdOxaZqTOjyd2TGhu6AezRqvWfJkJAXWCdylwJWsvoGMs2PLwkFjrg9B9z5cVLXpaCvrw3RNLCqbrKBKGzclM6tsCKC89EES6xvyIbZyExvapd7FPZIv2sW8sGNxyo7PlIOVD5SXubr0BZ1uxL4LLUfKcIMSLojV-PYiOzRIrmYz2VTXcOmb1cOkTW4XmZBldBotNnoZ1FFwSAXk-DdQmSGjrMqAG9Pj2gfiI6zoQ2dGlZnDGSbNVB6YfwfQ3twJA10_Nt7j28-nsTfRK8N0bCD1Qm9o1goTjY2iMd-4bmZDOV4MzggIq9p1WmVqJCqqOlFl22DR_RlQLf7k58r4CH4XFxz03epI09W-FkniI3lyJwTGBfRxuSVu8Y3wYe3caMZjRoNRJFTZI2ErTXMqg7-HA1hAAcqlQfBagFNuW_ogNLL9_-zb4c5Z5JLKdIMFW2CI1RdPBnyDz5TB0-oMpvY_kj5rpHgLcDjMRizB4RddqkI=w1221-h914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61" y="1417638"/>
            <a:ext cx="3455082" cy="258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lh3.googleusercontent.com/XLCTUjAh-BJvLj5xPnHT0olrHPMqQ601tj4WxR7oQFwcA13MdNCS919H70h-euHPTZfIT-pvrdp1ExvZJjqWQpmjVnwvokK3-OqZhfP2wbEDflcVQRp_3-LeNRbjvIZqa3VqPevMEvommjO3UGbBbtWJ0TYSGVYm9tV_g-L1BuIIhHb_tpP9nQxFXuvoW8da0HhFNZxc_fcwJcOvwSieRLgBtkX9aRwRoMt-BUIlSG3DqlZ7CVGXmUqYnBgBh7GsrRiK-83aNZ0JE-GS6sUFjxLUKKAoAj-1tkGSRp9Zfdx-di3Rf5AYSUldRcgewNbwvbtt_6r9v3Yrcut3KcS2_co56CMWosFecc8CgiNli6vdOGNi3Euwwey67WXkiuzpm-CoHMQAzOrZAtE4484SNOhMO8TpnqNymnJQyYcKtGWctw_L9L3hudLlU3yzdnkIh7npu8LsSBIhJaFmc4hzX5eGwP5eq8IJBKJVtjNusdYlSOIo2j8DccD8TxmGys6QU6Wzgc5lcVsr6s331z6nezbDbFNDH5ZemCyU-DbW-ISFI8OjCD7CLx28X9GhDWGzhVQd6tZG-B3sJIIXFeClvwT66Xa-wyhYKnnloEYSTX_tOzdYHZ0aCd3S60zhBYw03-6RsX1QvuhP5RZYRtzZ2Y2C-Q-DOAZPNYgGCbd4X8Zy9IRBYSpTXtK0F7OsLZ0=w1221-h914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705" y="2564904"/>
            <a:ext cx="356309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lh3.googleusercontent.com/X0DIa9RrjYLMIus1xij9ppRiNtkqpS7OFuXC_vX0CJsLNJkkslcgTkQ3CNCWzdSi9opMclhKS5_llQmfsot3vcmnh1oYc6PZDG2ZXMtwoDyl8prv9_KipzMwyK8azj0mVoqnLVLLOk_dWfSQEt9Z2td67LGMAJ26Lkj8tyJV8WYxwobkHCWNC420yE_0Prxm7IeEQ9st2oa0zMgxdXJvPs0IqmLQKnrp4OXm-OSMAJy2t-Cz7-M56Z4orCvbSu9eCYn16U4wFq53lTp__qqZuSkmF3GX3grU0-4z7GpiMyZ6rp3iCQBAf8bSNMUSNmZbmn4u_rz-pXT3EWeODXxdrdN8eW4zHAcFbKMySCXGkGOmwfpgiDHenPDutXa1DDWf5d0Y3XaitUsEyq-3wExHsj-KxzmcFPReE8AG3tG8vJfA5uhJFQi0IhaQHQy5c5-dxDG6sQI8dBmEcaSwXxlb8OXJbeAUpFmqDzQj6leNfFV8pKncWArZ3UPnAGzFbrgumv8cOsuOoXYuLAMMzN_oSUdpiEWHPzshxwwuT_vwgjyT55JIpkCT4WgG57nyGSLg7uPCRUYuJh8P530bC12nqprYIpkSTHYk7Hmsdqmdjem93eMdbCg7GRo64dec3p5Wi-rJ223k5yoNz4t4it9xyi76j_OlJBiNbqMyQjKJ6gDf7SE2eFgO7Kd8fjhFaEE=w1221-h914-no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61" y="4077072"/>
            <a:ext cx="3483837" cy="260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71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Origami</a:t>
            </a:r>
            <a:endParaRPr lang="cs-CZ" dirty="0"/>
          </a:p>
        </p:txBody>
      </p:sp>
      <p:pic>
        <p:nvPicPr>
          <p:cNvPr id="10242" name="Picture 2" descr="https://lh3.googleusercontent.com/2w0MGoJfEQBopZr5c1Uui0bI1e84_cP2m0i_jA4GtZfMVtLBDSFitnDqYsaJSnpI_ga_BTUnhkKs-PEUwgTwM1rjUmw7_dT1uFLEpaRjaeDgwk_LqRzkaGAm9LDGONWinVAj1l9Uf5Jwg7nrFtpV8WY6pCrKBqqBR0jPNE1s0qSFJvKWyX-AAlcI2ZRxDHteUyHtH2QYZN85RxOveFqvyIXhrkFfbwDR6vCD8wsfDbIBvGpXjt1Z96J3IacmXlBSyyUmk1BuptC9oTQ9tiJOLt16Art98fEZMdOaBWDIfo7HmpVR9nUVcPzxCrSAl7ZJIk9tZtL4SBV7oP2gxufdTlg2kAZha4U2GFjAf2Hf4ePxQOhngNzesey64yNqhZFL7jgMYcHelghKOgFYXtTq7t5gLWl7DYzLfC8eSAORqBTiC7iDsP5zZX3dUI8RTLrD1R0P14ZZWsdURBK252RK1u1WKrj8aU9_ZcEP8SdERmEewhN0m2hXqt1yQsWVYLUb7ai0cTBeirlhwOZM-uvfL8RSESCHkt9VBzEhADAe9hNdBogqa0XkDh4NmWXkmxohDJrFSIxpoNlObIA1twwSUCe7cxdnDWv1DERD0g_jwbGcGlzoNd6BZQ_Nl7uaIWOJvMx8SBvnY1wGuW_ZspQ3D395OtliMbk514vHHgw46SXCcRYKs1a8E9QqtSMMd_M=w1221-h914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12224"/>
            <a:ext cx="4012570" cy="300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lh3.googleusercontent.com/lQWLbzOB2pBC-s0QorhmV7JciKkAnVh8eDNKnPaiUNwPqNgpGeauYOfOfzfXzfvq0kAFChbdAhbxt2bu6NSK7F8wAkrD914Wngjx3Z0ndNCCoDeNwWjBjIKuaqhBRiHLL3dbYJUqd2FMwoo52osv3NEtA8sJ8VEbRNb0mhcXPOJPPsOZoUto_RtujKYclV1d18Fv8vlGGBUkcoTr_7dxdOrWGE7_muC107nd_oPFlRNMH6KiGA3iqEKjegEq7icFSPMPG_UAnfC4w0YOebyFUa7LKe-1_dS9FRm3knWrrI6JZ1_W_cXeNRZdr3MHX_fFilt-LTMxDCtG5oR7TCIgqWny51aA7Qdxzt8TkwxsgO_eN7-KlPS5gFJilR2Xhsz_mS0vGpO97WyKATR5JtGQDb6TEKVh6vOk3DD_ZHFseIjratuvLND8qJCk8fued0R0T9wabhweWmEJT18CeYoOMygaUHA6mWoqDHSQsuALcxNKVR5n4D3z_CcKmJuF8nSKjXGowOFJOlaC_aW1zkkaGeVLd2nU6pz3PN0IYdD9LyxWP2PSnn7YU5AMdpeusCLiEJlt4XYiwcooNapLH8TanRuqT517qiCvrAaPpv8QnBo0Bh-3pjyH7gwwOzYxZvLkpYPPmXhOYm49DXe6TLIx70WwpEzZs8q8MRwzWx5IhJ_h4i4lVTnxnQTojJI3nyY=w1221-h914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92493"/>
            <a:ext cx="4038958" cy="302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82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</a:t>
            </a:r>
            <a:r>
              <a:rPr lang="cs-CZ" dirty="0" smtClean="0"/>
              <a:t>perky z </a:t>
            </a:r>
            <a:r>
              <a:rPr lang="cs-CZ" dirty="0" err="1" smtClean="0"/>
              <a:t>origami</a:t>
            </a:r>
            <a:endParaRPr lang="cs-CZ" dirty="0"/>
          </a:p>
        </p:txBody>
      </p:sp>
      <p:pic>
        <p:nvPicPr>
          <p:cNvPr id="11266" name="Picture 2" descr="https://lh3.googleusercontent.com/jxTdpgYNn1NFZXMwMWqURQr59v5SOwzMIIrrNvQsImhvwyTu1tbHWcX444jE-F09z8an3bqPkm7PpllaYcLqPPqYHFkVQ5AxuK1bYXeyZ60AE_hN_1NnrBoFUdfNsugRXbbg5pfNpY94bH5Xhz6SIEAjeJkHS6wacPvTY08DZvynE2LP4-voG3hPoK6AEn0IP_2DlIDWP_M8HwGN74-XnCTEswBbMm7ZRsa-_8MZZmZK-goZa4fqlSmmlbZiDAz_YH4hx3_Mt2LdFkDNnxsOR-XFLT6T07Zqf1X84actRVjJbqyA9xEuk-EpgTKg5lZiuMOeY45D-pqjC-gXShioeSAKe_0kCB71gNVFZpqKlqKnEkZmkXztizzultxxpfCMgGZNfgS1qc8FBRO1X8EC_7ZsCUN1-NViBe0-MNjdhVfjo0Gk6yG2VIoOZNY-XsYShgZBr1Gj3ImkVBldpLxYDIE0MMjtQRR_rPivRlAfoMPGA0OC9Yp-WBbbfFglGT51k_DYt8HjszSIuX2TqdsTXFERmms33RlZfQtnYf3-HREHsFsc22XpV9Z4VLzYeS3j5Rca9Bq-BrePLPqmO6anibzP5QgrPwhF0VP2rc2TRJNDD9vQTf-RjOwCnPqeR5fx1KWWRvCU43ZMKSsYzKswWbM7HFmm1XiDC2JZYNBfxAVCdQJBZWYIKJqdu4djaco=w1221-h914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18" y="1844824"/>
            <a:ext cx="5343764" cy="399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27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Origami terminátor</a:t>
            </a:r>
            <a:endParaRPr lang="cs-CZ" dirty="0"/>
          </a:p>
        </p:txBody>
      </p:sp>
      <p:pic>
        <p:nvPicPr>
          <p:cNvPr id="8194" name="Picture 2" descr="https://lh3.googleusercontent.com/-eXsuKMTrHm64b26fEDiRBnCQP_5l2hNFoPuzsqeQqBuXaH35yQPZL_DJGI52GRZhchBKZx9IeW_NVBOO9KIPZPTl0L8QJZMHIhXs9PyPdBK8SBCr_KUqsvQ1dy8bj8OtxiL8hoSxNnVmPnswueqcywXSVgUmhRPzJ22BGbBOkshGQ0UMle-5YzAjeTpm1Ai_zJ-bSEYKCt5mKVFXwVYq9l6xnvEQX6zAanuSg2fgGXupGEsP51pajo52Ob2BJYiu29pG_zf0B1-c2xUsDtdf7c8F7Ad84t4HT4hwcMoJx-sHvofRljExRDEaYh42yBVA9ljfjH5F9UWorVqgMNiw1QnuaZSG3vTUtTnXMGThmXhISOuEQZqvd80-yI5YdWIVhwSV0EtYtJDV5pVIGkUZlq68dp_FIlSebGgMHEVry0egLOGJCFI0h-A0xl_YnFcg2ddVa19cp0syBshbxnjgLysLgUf-lcDEaSHUu5wHosq8PxN7zfn-Yns1W7tWkbzf9aAX_CD6E6BOID_CMHr9YurqGUdl0QDCODTtJ235tLozNsb73xdIzkeyH3IWLBMUq24DspwW0J1XnUWYR3LUyjYpxFr6uEsGAa6B9Am8AmriuzSTEE69VMBv-2uwxcEHM5QDKZCW4bK7b8ND_j5EFZmEKKf3XRLTzsU1PA02jBBYkWTKGB3J6NIOMqoe2Q=w684-h913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5" y="1988840"/>
            <a:ext cx="328594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lh3.googleusercontent.com/3wgUMRcqvxLd9dD_3MIEAfskg4kpOGn4UCeU0flp6aWqYP_boEkTO6Ejvh4W859OOjY1IjcDSQ7rW_TzzdW7VEe8QT81Jw5Hm09dLDDXyQtQR7cD6h9nniVaQQc9oBQr-lufqd9hnCtQ2TdsWaMCotOwBpMtSz8a4Vn6pIylrZ4oQNamnrZmcx4VQ32E2Dya9hgxKed70UxNQNxIcD0HTb30YR_PkOTYa7kECvihYKu9lSIjAmYY1gKWRs3MYAYGzajTPVcAZEOsbt25dWWDUZI9T-KSL7jKHJhKRcyUBmQqH283CW391qpyH7aUs3LQQkCE-fZbnHUGqyuewoY_4DDAAfk5MvSs7KaoaOTTjEQrafSFqre5b0OFr3h2U9Su8A2BMRJVA18f0OiJ9nyhWv8-lApbaT93aI6kWvtWPhYplOQxbx2SC6EAwuge-_voBhUu8rtVHQmPLEXAvXk97RlKN32pcyjpkkp60zokE0jSbV7CyR_bQYENcMCuvpw_OyOtbVmlToxtAFW4qZN9fN4Q8XiiLAtjoc8sCPKV-ieVWbnAvHvVRaRVlyMsO9jHehycJ9nU7dQFsVlWGLm6ZVGbkXcyq_yQ_NtLF6ChrG0pXgs9lacD4tIaGIaVO-tc4JJ1S0Ul-Qx-Od3I8hwDKSCw0CDhCT_cRJ-W59elAPgEhDQXX3YE-3HiVundk7g=w1221-h914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88840"/>
            <a:ext cx="4615891" cy="345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72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Origami terminátor</a:t>
            </a:r>
          </a:p>
        </p:txBody>
      </p:sp>
      <p:pic>
        <p:nvPicPr>
          <p:cNvPr id="9218" name="Picture 2" descr="https://lh3.googleusercontent.com/GESzhCYKejz02cY9cbMkF9Xtk2i0n1xPFYCch6d_P2Brm-7lMjlyy2XgIuc0JxTMRjgd6YS4zqVpMkmywVTN1zO9jUqGa8ElQ-9CWWpS-BmF-5Q0t9ApcNARBm7nfFQ25Mv7gTUAOlzXnJ7AczAkr4A7z4eSel-YRIQWHBITkenzxEws1ZE0HvBu9L35tubp48kfZcNuwA2TIFjDIRmg7tObtK-XGdzyYCQC9-UTViQV_2uJEf2J-bTPUZ0hkwLRyCd5O0k6EWDwVk-5MpBOKOr1wGLKT8BcITQSKkmb6q2wVY7eu9i8s9TZJi4agoW78VHrOnQI7Ii3B9ZkTq80VbdbqdnDNnGBhtLIiV8wNahZuww4m7uDJX0fS3de4mHtG_VpxyYq9BBu-mxLVqWwHYtDo3XrzKfUTM6Wse7kyv3P5tInAOVYg8LBF4psSdzV_AesaQvmAZn0dSP0a8vD0x_KlXBpBG7mpK6KMwjHtO6a8nRXLzglJXzEbqfBs08s4f_TK-Fx_sDhOWfKNGs4IKspiDOoad2yMH8rd7T9OwPRewLjGYu6KuZqpxS6pJX4BcVd478kF3dE3kntGmveLWdaEsnNNP7pBlkfl6xBGO2fajEiEHDmrABkAk0gO52oq5_j0cDqkU7jVi6LV2kF6EM9z69E-uY6I6FKA4JTlgVftnkn4lVdhWYni0B0G3M=w684-h913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2278"/>
            <a:ext cx="3423503" cy="457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lh3.googleusercontent.com/bMOuuXVX5cLwflvNjTrtDoF4sjphhDHRpm4lIY-7IaUnKAIL8TAbclsDtg-w0o20Vmou90aN58f5aRlEDWRwmqW3sJECpJp4iFU8PJWsFihujoI26x5TH0BookXoKQHMeDkVMS1NNYO6t0KKiO3mO9Fx-l3fLeKrrVoAG__DSLROcHkBlZnr9EJJkjvsR9s-Y4aL9LMYpL7pgVVhWI0rcniSX8afG7nkwq2N3E-pjcqhKrbOmhXB67m_NWb7O1ZpxSRF6oIitjnIBGFCr1XnFCI3ELoTiJGnLyf57GXxoTZODXyaarjZU_xikwlnwOZsgkcnaQq_KUbAdN9ICANtCuAps4bdDfkAsKaYz2MHPiHNWlagqYREatJVpfoUWxzRqQmQZ1V7jnGC2t-8WrMw9Ol5qwFFiLxaPamXDiTLxW1GRTvXe25XJCGqk9CjlqfJrQuzyKJqqYR_BAawcRIeyuRr7LTHyCmWKhwyE0WIC75mQTPfDK3P75WPFqWiRTsWJaFCrevKW0OSh2YG_DqEZi7sMb-zLuRXRpmXH4A1uKjP4HaZVvDh3RDmPm4npML7q4alx7NZpHDRv1buAQe05n0VGSHsd60sy25Z7d2ZQ4kyMQvitP0W8eglS0QHpNVQc9DNngvDU4mvrASoj6QZfi6Wymaa_v1me8ZTQ9zjYZ_7d79J3K2E_Uo-jQE8vQM=w684-h913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807" y="1556792"/>
            <a:ext cx="3473993" cy="46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10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chemeClr val="hlink"/>
                </a:solidFill>
              </a:rPr>
              <a:t>Člověk a svět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475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3400" dirty="0"/>
              <a:t>Vzdělávací obsah vzdělávacího oboru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3400" dirty="0"/>
              <a:t>1.stupeň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900" b="1" dirty="0"/>
              <a:t>Práce s drobným </a:t>
            </a:r>
            <a:r>
              <a:rPr lang="cs-CZ" altLang="cs-CZ" sz="2900" b="1" dirty="0" smtClean="0"/>
              <a:t>materiálem</a:t>
            </a:r>
          </a:p>
          <a:p>
            <a:pPr lvl="0"/>
            <a:r>
              <a:rPr lang="cs-CZ" sz="2200" dirty="0"/>
              <a:t>vlastnosti materiálu (přírodniny, modelovací hmota, papír a karton, textil, drát, fólie aj.)</a:t>
            </a:r>
          </a:p>
          <a:p>
            <a:pPr lvl="0"/>
            <a:r>
              <a:rPr lang="cs-CZ" sz="2200" dirty="0"/>
              <a:t>pracovní pomůcky a nástroje – funkce a využití</a:t>
            </a:r>
          </a:p>
          <a:p>
            <a:pPr lvl="0"/>
            <a:r>
              <a:rPr lang="cs-CZ" sz="2200" dirty="0"/>
              <a:t>jednoduché pracovní operace a postupy, organizace práce</a:t>
            </a:r>
          </a:p>
          <a:p>
            <a:pPr lvl="0"/>
            <a:r>
              <a:rPr lang="cs-CZ" sz="2200" dirty="0"/>
              <a:t>lidové zvyky, tradice, řemesla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 dirty="0" smtClean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900" b="1" dirty="0" smtClean="0"/>
              <a:t>Konstrukční činnosti</a:t>
            </a:r>
          </a:p>
          <a:p>
            <a:pPr>
              <a:lnSpc>
                <a:spcPct val="90000"/>
              </a:lnSpc>
            </a:pPr>
            <a:r>
              <a:rPr lang="cs-CZ" sz="2200" dirty="0" smtClean="0"/>
              <a:t>stavebnice </a:t>
            </a:r>
            <a:r>
              <a:rPr lang="cs-CZ" sz="2200" dirty="0"/>
              <a:t>(plošné, prostorové, konstrukční), sestavování modelů</a:t>
            </a:r>
          </a:p>
          <a:p>
            <a:r>
              <a:rPr lang="cs-CZ" sz="2200" dirty="0"/>
              <a:t>práce s návodem, předlohou, jednoduchým náčrtem</a:t>
            </a:r>
          </a:p>
          <a:p>
            <a:pPr marL="0" indent="0">
              <a:buNone/>
            </a:pPr>
            <a:endParaRPr lang="cs-CZ" altLang="cs-CZ" sz="2200" dirty="0" smtClean="0"/>
          </a:p>
          <a:p>
            <a:pPr marL="0" indent="0">
              <a:buNone/>
            </a:pPr>
            <a:r>
              <a:rPr lang="cs-CZ" altLang="cs-CZ" sz="2900" b="1" dirty="0" smtClean="0"/>
              <a:t>Pěstitelské </a:t>
            </a:r>
            <a:r>
              <a:rPr lang="cs-CZ" altLang="cs-CZ" sz="2900" b="1" dirty="0"/>
              <a:t>práce</a:t>
            </a:r>
          </a:p>
          <a:p>
            <a:pPr lvl="0"/>
            <a:r>
              <a:rPr lang="cs-CZ" sz="2200" dirty="0"/>
              <a:t>základní podmínky pro pěstování rostlin, půda a její zpracování, výživa rostlin, osivo</a:t>
            </a:r>
          </a:p>
          <a:p>
            <a:pPr lvl="0"/>
            <a:r>
              <a:rPr lang="cs-CZ" sz="2200" dirty="0"/>
              <a:t>pěstování rostlin ze semen v místnosti, na zahradě (okrasné rostliny, léčivky, koření, zelenina aj.)</a:t>
            </a:r>
          </a:p>
          <a:p>
            <a:pPr lvl="0"/>
            <a:r>
              <a:rPr lang="cs-CZ" sz="2200" dirty="0"/>
              <a:t>pěstování pokojových rostlin</a:t>
            </a:r>
          </a:p>
          <a:p>
            <a:pPr lvl="0"/>
            <a:r>
              <a:rPr lang="cs-CZ" sz="2200" dirty="0"/>
              <a:t>rostliny jedovaté, rostliny jako drogy, </a:t>
            </a:r>
            <a:r>
              <a:rPr lang="cs-CZ" sz="2200" dirty="0" smtClean="0"/>
              <a:t>alergie</a:t>
            </a:r>
          </a:p>
          <a:p>
            <a:pPr marL="0" lvl="0" indent="0">
              <a:buNone/>
            </a:pPr>
            <a:endParaRPr lang="cs-CZ" altLang="cs-CZ" sz="1700" dirty="0" smtClean="0"/>
          </a:p>
          <a:p>
            <a:pPr marL="0" lvl="0" indent="0">
              <a:buNone/>
            </a:pPr>
            <a:r>
              <a:rPr lang="cs-CZ" altLang="cs-CZ" sz="2900" b="1" dirty="0" smtClean="0"/>
              <a:t>Příprava </a:t>
            </a:r>
            <a:r>
              <a:rPr lang="cs-CZ" altLang="cs-CZ" sz="2900" b="1" dirty="0"/>
              <a:t>pokrmů</a:t>
            </a:r>
          </a:p>
          <a:p>
            <a:pPr lvl="0"/>
            <a:r>
              <a:rPr lang="cs-CZ" sz="2200" dirty="0"/>
              <a:t>základní vybavení kuchyně</a:t>
            </a:r>
          </a:p>
          <a:p>
            <a:pPr lvl="0"/>
            <a:r>
              <a:rPr lang="cs-CZ" sz="2200" dirty="0"/>
              <a:t>výběr, nákup a skladování potravin</a:t>
            </a:r>
          </a:p>
          <a:p>
            <a:pPr lvl="0"/>
            <a:r>
              <a:rPr lang="cs-CZ" sz="2200" dirty="0"/>
              <a:t>jednoduchá úprava stolu, pravidla správného stolování</a:t>
            </a:r>
          </a:p>
          <a:p>
            <a:pPr lvl="0"/>
            <a:r>
              <a:rPr lang="cs-CZ" sz="2200" dirty="0"/>
              <a:t>technika v kuchyni – historie a význam</a:t>
            </a:r>
          </a:p>
        </p:txBody>
      </p:sp>
    </p:spTree>
    <p:extLst>
      <p:ext uri="{BB962C8B-B14F-4D97-AF65-F5344CB8AC3E}">
        <p14:creationId xmlns:p14="http://schemas.microsoft.com/office/powerpoint/2010/main" val="21361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apou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2564904"/>
            <a:ext cx="2592287" cy="3456384"/>
          </a:xfrm>
          <a:prstGeom prst="rect">
            <a:avLst/>
          </a:prstGeom>
          <a:noFill/>
        </p:spPr>
      </p:pic>
      <p:pic>
        <p:nvPicPr>
          <p:cNvPr id="31748" name="Picture 4" descr="Kry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980728"/>
            <a:ext cx="3048000" cy="2609851"/>
          </a:xfrm>
          <a:prstGeom prst="rect">
            <a:avLst/>
          </a:prstGeom>
          <a:noFill/>
        </p:spPr>
      </p:pic>
      <p:pic>
        <p:nvPicPr>
          <p:cNvPr id="31750" name="Picture 6" descr="Krabi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717032"/>
            <a:ext cx="3048000" cy="2838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noc-den.bloger.cz/obrazky/noc-den.bloger.cz/origami-papous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3740281" cy="3550345"/>
          </a:xfrm>
          <a:prstGeom prst="rect">
            <a:avLst/>
          </a:prstGeom>
          <a:noFill/>
        </p:spPr>
      </p:pic>
      <p:pic>
        <p:nvPicPr>
          <p:cNvPr id="33796" name="Picture 4" descr="http://noc-den.bloger.cz/obrazky/noc-den.bloger.cz/origami-labu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375782"/>
            <a:ext cx="4163194" cy="26593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Kirigami</a:t>
            </a:r>
            <a:r>
              <a:rPr lang="cs-CZ" dirty="0" smtClean="0"/>
              <a:t> </a:t>
            </a:r>
            <a:r>
              <a:rPr lang="ja-JP" altLang="en-US" dirty="0" smtClean="0"/>
              <a:t>切り紙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japonský pojem "</a:t>
            </a:r>
            <a:r>
              <a:rPr lang="cs-CZ" dirty="0" err="1" smtClean="0"/>
              <a:t>kirigami</a:t>
            </a:r>
            <a:r>
              <a:rPr lang="cs-CZ" dirty="0" smtClean="0"/>
              <a:t>" znamená v doslovném překladu </a:t>
            </a:r>
            <a:r>
              <a:rPr lang="cs-CZ" b="1" dirty="0" smtClean="0"/>
              <a:t>vystřihování z papíru</a:t>
            </a:r>
            <a:r>
              <a:rPr lang="cs-CZ" dirty="0" smtClean="0"/>
              <a:t>.</a:t>
            </a:r>
          </a:p>
          <a:p>
            <a:r>
              <a:rPr lang="cs-CZ" dirty="0" smtClean="0"/>
              <a:t>pouhým </a:t>
            </a:r>
            <a:r>
              <a:rPr lang="cs-CZ" b="1" dirty="0" smtClean="0"/>
              <a:t>stříháním a skládáním </a:t>
            </a:r>
            <a:r>
              <a:rPr lang="cs-CZ" dirty="0" smtClean="0"/>
              <a:t>papíru vznikají nádherná filigránová umělecká dílka.</a:t>
            </a:r>
          </a:p>
          <a:p>
            <a:r>
              <a:rPr lang="cs-CZ" dirty="0" smtClean="0"/>
              <a:t> z barevných papírů si můžete vytvořit obrázky, přáníčka, ozdoby i dekorativní předměty.</a:t>
            </a:r>
          </a:p>
          <a:p>
            <a:r>
              <a:rPr lang="cs-CZ" dirty="0" smtClean="0"/>
              <a:t>k práci budete potřebovat pouze ostré nůžky, modelářský nůž s vhodnou podložkou na vyřezávání, tužku, gumu, silnější papír pro výrobu šablony a barevné papíry nebo ubrousky, ze kterých budete vystřihovat.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Ze čtvercového papíru vytvořte úhlopříčným přeložením trojúhelník a pravou špičku tohoto trojúhelníku přeložte doleva tak, aby vzniklý sklad ležel pod úhlem 60° od základny trojúhelníku. Pak papír obraťte na druhou stranu a pravou špičku ohněte stejným způsobem doleva.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60648"/>
            <a:ext cx="4128459" cy="3096344"/>
          </a:xfrm>
          <a:prstGeom prst="rect">
            <a:avLst/>
          </a:prstGeom>
          <a:noFill/>
        </p:spPr>
      </p:pic>
      <p:pic>
        <p:nvPicPr>
          <p:cNvPr id="3" name="Picture 2" descr="http://lucie.napady.net/image/150492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356992"/>
            <a:ext cx="3936438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367240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573016"/>
            <a:ext cx="4224469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lucie.napady.net/image/150490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7128726" cy="5346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Šablony na </a:t>
            </a:r>
            <a:r>
              <a:rPr lang="cs-CZ" dirty="0" err="1" smtClean="0"/>
              <a:t>kirigami</a:t>
            </a:r>
            <a:endParaRPr lang="cs-CZ" dirty="0"/>
          </a:p>
        </p:txBody>
      </p:sp>
      <p:pic>
        <p:nvPicPr>
          <p:cNvPr id="3" name="Obrázek 2" descr="http://media0.napady.net/images/media0:50f83b49b3270.jpg/129422194291562579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2816"/>
            <a:ext cx="439248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://media0.napady.net/images/media0:50f83b4a72356.jpg/1534038623108404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564904"/>
            <a:ext cx="3312408" cy="266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Šablony na </a:t>
            </a:r>
            <a:r>
              <a:rPr lang="cs-CZ" dirty="0" err="1" smtClean="0"/>
              <a:t>kirigami</a:t>
            </a:r>
            <a:endParaRPr lang="cs-CZ" dirty="0"/>
          </a:p>
        </p:txBody>
      </p:sp>
      <p:pic>
        <p:nvPicPr>
          <p:cNvPr id="3" name="Obrázek 2" descr="http://media1.napady.net/images/media1:50f83b47c7630.jpg/1539668122632905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3952875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://media1.napady.net/images/media1:50f83b49188e1.jpg/1601592617519912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060848"/>
            <a:ext cx="3456424" cy="310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Šablony na </a:t>
            </a:r>
            <a:r>
              <a:rPr lang="cs-CZ" dirty="0" err="1" smtClean="0"/>
              <a:t>kirigami</a:t>
            </a:r>
            <a:endParaRPr lang="cs-CZ" dirty="0"/>
          </a:p>
        </p:txBody>
      </p:sp>
      <p:pic>
        <p:nvPicPr>
          <p:cNvPr id="3" name="Obrázek 2" descr="http://media1.napady.net/images/media1:50f83b4190135.jpg/1024568915239078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410445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://media1.napady.net/images/media1:50f83b42790ea.jpg/1024568915239078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16832"/>
            <a:ext cx="352839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papírem na ZŠ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Při </a:t>
            </a:r>
            <a:r>
              <a:rPr lang="cs-CZ" dirty="0"/>
              <a:t>práci s papírem používáme: pravítko, trojúhelník, kružítko, jehlu, nit, nůžky, nůž, šablony, lepidlo, barvy….</a:t>
            </a:r>
          </a:p>
          <a:p>
            <a:r>
              <a:rPr lang="cs-CZ" dirty="0"/>
              <a:t>Při práci se používá: překládání, stříhání, trhání, vystřihování, nalepování, slepování, obkreslování podle šablony, natírání ploch lepidlem atd.</a:t>
            </a:r>
          </a:p>
          <a:p>
            <a:r>
              <a:rPr lang="cs-CZ" dirty="0"/>
              <a:t>V praktických činnostech mají žáci určovat vlastnosti papíru (hrubost, povrch, barvu). </a:t>
            </a:r>
          </a:p>
          <a:p>
            <a:r>
              <a:rPr lang="cs-CZ" dirty="0"/>
              <a:t>Rozlišovat a pojmenovat druhy papírů, s kterými pracují (novinový, kancelářský, kreslící, barevný, karton, lepenka).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374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Šablony na </a:t>
            </a:r>
            <a:r>
              <a:rPr lang="cs-CZ" dirty="0" err="1" smtClean="0"/>
              <a:t>kirigami</a:t>
            </a:r>
            <a:endParaRPr lang="cs-CZ" dirty="0"/>
          </a:p>
        </p:txBody>
      </p:sp>
      <p:pic>
        <p:nvPicPr>
          <p:cNvPr id="3" name="Obrázek 2" descr="http://media1.napady.net/images/media1:50f83b3e6a99c.jpg/262765109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401002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http://media0.napady.net/images/media0:50f83b3f141b2.jpg/262765119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60848"/>
            <a:ext cx="3528432" cy="295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Kusudama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japonská technika skládání</a:t>
            </a:r>
          </a:p>
          <a:p>
            <a:r>
              <a:rPr lang="cs-CZ" dirty="0" err="1" smtClean="0"/>
              <a:t>kusudama</a:t>
            </a:r>
            <a:r>
              <a:rPr lang="cs-CZ" dirty="0" smtClean="0"/>
              <a:t> = japonská </a:t>
            </a:r>
            <a:r>
              <a:rPr lang="cs-CZ" b="1" dirty="0" smtClean="0"/>
              <a:t>květinová koule</a:t>
            </a:r>
          </a:p>
          <a:p>
            <a:r>
              <a:rPr lang="cs-CZ" dirty="0" smtClean="0"/>
              <a:t>objevuje již v 11. stol. </a:t>
            </a:r>
            <a:r>
              <a:rPr lang="cs-CZ" b="1" dirty="0" smtClean="0"/>
              <a:t>Původně</a:t>
            </a:r>
            <a:r>
              <a:rPr lang="cs-CZ" dirty="0" smtClean="0"/>
              <a:t> se tyto koule vyráběly ze </a:t>
            </a:r>
            <a:r>
              <a:rPr lang="cs-CZ" b="1" dirty="0" smtClean="0"/>
              <a:t>sušených léčivých bylin</a:t>
            </a:r>
            <a:r>
              <a:rPr lang="cs-CZ" dirty="0" smtClean="0"/>
              <a:t>. Vždy měly kulovitý tvar připomínající zeměkouli.</a:t>
            </a:r>
          </a:p>
          <a:p>
            <a:r>
              <a:rPr lang="cs-CZ" dirty="0" smtClean="0"/>
              <a:t>dodnes je </a:t>
            </a:r>
            <a:r>
              <a:rPr lang="cs-CZ" dirty="0" err="1" smtClean="0"/>
              <a:t>kusudama</a:t>
            </a:r>
            <a:r>
              <a:rPr lang="cs-CZ" dirty="0" smtClean="0"/>
              <a:t> považována za důležitý element výzdoby všech významných událostí v životě. Je i nedílnou součástí výzdoby v </a:t>
            </a:r>
            <a:r>
              <a:rPr lang="cs-CZ" b="1" dirty="0" smtClean="0"/>
              <a:t>japonských nemocnicích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kusudama</a:t>
            </a:r>
            <a:r>
              <a:rPr lang="cs-CZ" dirty="0" smtClean="0"/>
              <a:t> má přinášet majiteli </a:t>
            </a:r>
            <a:r>
              <a:rPr lang="cs-CZ" b="1" dirty="0" smtClean="0"/>
              <a:t>štěstí, pomoci zahánět zlé duchy </a:t>
            </a:r>
            <a:r>
              <a:rPr lang="cs-CZ" dirty="0" smtClean="0"/>
              <a:t>a upravovat okolní </a:t>
            </a:r>
            <a:r>
              <a:rPr lang="cs-CZ" b="1" dirty="0" smtClean="0"/>
              <a:t>energii </a:t>
            </a:r>
            <a:r>
              <a:rPr lang="cs-CZ" dirty="0" smtClean="0"/>
              <a:t>v místnosti. 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 výroby</a:t>
            </a:r>
            <a:endParaRPr lang="cs-CZ" dirty="0"/>
          </a:p>
        </p:txBody>
      </p:sp>
      <p:pic>
        <p:nvPicPr>
          <p:cNvPr id="5" name="Obrázek 4" descr="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700808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.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700808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.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293096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.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221088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 descr=".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221088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 výroby</a:t>
            </a:r>
            <a:endParaRPr lang="cs-CZ" dirty="0"/>
          </a:p>
        </p:txBody>
      </p:sp>
      <p:pic>
        <p:nvPicPr>
          <p:cNvPr id="3" name="Obrázek 2" descr="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556792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.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628800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.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149080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Kusudama</a:t>
            </a:r>
            <a:endParaRPr lang="cs-CZ" dirty="0"/>
          </a:p>
        </p:txBody>
      </p:sp>
      <p:pic>
        <p:nvPicPr>
          <p:cNvPr id="12290" name="Picture 2" descr="https://lh3.googleusercontent.com/0fg1hUnaGc6HAcfzl7vC8BpOFxI2HJqBlOqe27g1dEKmVgoVSkU8GUXZIl-9Ai6QayY9f8gTW6vkyKM3jTSNF5Rp4mbvkwVQjMdcjodSD9JgpqLggPredta4LV4An3Il91WPiWteEEOyTDj6v3l0iNNPg5cvJABKbPvKsqI0Y88znfI7vDDaK02vTGywJ4m1owcL12MxCnuBIOEQ6hhPJQb87RbKz01802Qlyuyvn0GGBfkU2qnD7icAE7Yjq6sX2k_mWmxU5dNVFdBtO2KsA1AlbsD-5mvXXScyZ82M6MIyO3F7fQ4wvcS4VFXPps2JaIowjfGkafDJLzHDMbTo5Fd1HWd1o4EIMxwYIFQCij24sSERzF3rmmOrt2c60IqEZKsMl4vM5WQGVTg_MpfU8xNWYTnUQyqADKkh23fvC4TGCv4IHEcitPVzDLfX6E4LJ3Sc3_32dmphMQd0HOJQJISTniLUAnYPzV0_MheZMuhdC-gZKWGwhGzqD1hytj2x0zVcnwR2PYU0nbP2aSZvQqFo35Vaads9dF-FPMYc7enGGtify608KvY16HwBMIcznOC05n0UcZjMA3FMYPrQOSgRicRZyjjwGwMkKCyl1UWAZGAft6lT594t4n_jciUHCo4FJnjVOR72KAGZN1GU1gkPgriNYHgrbAu9ykoSUAwzquE1jx2zeSrqA23BvCE=w1221-h914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632664" cy="421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Kusudama</a:t>
            </a:r>
            <a:endParaRPr lang="cs-CZ" dirty="0"/>
          </a:p>
        </p:txBody>
      </p:sp>
      <p:pic>
        <p:nvPicPr>
          <p:cNvPr id="3" name="Picture 2" descr="http://zsbrezova.gwh.cz/ZsBrezova/media/skola/HlavniFoto/kusuda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13111"/>
            <a:ext cx="6552728" cy="52360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Fleurogami</a:t>
            </a:r>
            <a:endParaRPr lang="cs-CZ" dirty="0"/>
          </a:p>
        </p:txBody>
      </p:sp>
      <p:pic>
        <p:nvPicPr>
          <p:cNvPr id="15362" name="Picture 2" descr="https://lh3.googleusercontent.com/irHExDfo7n1i4Vf3-61IksjuvIAq-fvkhauQPBYBOevc98HTlQFOTjalNhIujCcuYKsFR60-2lU9H7zPIOiXu0ucwKE_6dOsXaHAQweFX6eIwDVplY6IFwgRyu9fgEItk_8SuvMkycD5MPYP6MJhVNB71HfeCR5MbtbCfsPSRirA87yZqRZA7UAi8guQvfLKpX5flhQQx5urNH-uTZ3QjDVL50ep2eCimOh05E_mH7iDmWAJ-3rcx10lCwfulxMhNqcKVdzfjHZVDhZFc8HBB3NLQLvRCzmk7KqCM36yi_ZCe1tJm8nfDm2RqVBl8VWh17XUCGoxBbTxz9-m5K7xtSdKHEhQnAqZjGuhCSzRpTOiONb6Sr6b5ZwCh2Tze19x_z6eHilmLKAs219qBQ61IfdJFY4UThSoga48muWSOgRO46K2SWuHkWVq1BIe0kciSNO5RlvIJBbT4eQYnu4-beFpeoFiEcwgDDsIJmJnIwECSRwaIhw17vr3gfTjU5gC1388PSy9HTwmKr-7x7dHh4b2Q2tIt1MXwPpkpXHo3R3DYCA1hvbkT27-fo2LdHq7OAlfVP5Zeo8ysCMFhJqAJlQJzVRr8xpy07g_KljmZMu_qccpf6B44PU1gnE7VIWIGYBgVwObgiyet8EskUXeXM_Hvy0Ut12AjyI_Esxx3MnjTwr8Wbv-aoaSVM6qvuQ=w1221-h914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2"/>
            <a:ext cx="4958565" cy="370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78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Fleurogami</a:t>
            </a:r>
            <a:endParaRPr lang="cs-CZ" dirty="0"/>
          </a:p>
        </p:txBody>
      </p:sp>
      <p:pic>
        <p:nvPicPr>
          <p:cNvPr id="45058" name="Picture 2" descr="http://4.bp.blogspot.com/_q2X2D7pxZvA/S68z4zLXK-I/AAAAAAAABYE/23HUgrad1pU/s1600/Fleurogam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48780"/>
            <a:ext cx="6840760" cy="5130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Fleurogami</a:t>
            </a:r>
            <a:endParaRPr lang="cs-CZ" dirty="0"/>
          </a:p>
        </p:txBody>
      </p:sp>
      <p:pic>
        <p:nvPicPr>
          <p:cNvPr id="54274" name="Picture 2" descr="http://2.bp.blogspot.com/-cSno2eSu1KQ/TepAOuzxvJI/AAAAAAAADTE/Fv9h9JUCCx8/s1600/4.6.11++Fleurogami+Strau%25C3%259F+%2528474+x+450%2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556792"/>
            <a:ext cx="451485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Fleurogami</a:t>
            </a:r>
            <a:endParaRPr lang="cs-CZ" dirty="0"/>
          </a:p>
        </p:txBody>
      </p:sp>
      <p:pic>
        <p:nvPicPr>
          <p:cNvPr id="55298" name="Picture 2" descr="http://foto.dama.cz/img/1030/1030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6336704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Papír a jeho význam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 posledních letech se stále předpovídá, že éra papíru končí (vinou multimediální techniky). </a:t>
            </a:r>
            <a:r>
              <a:rPr lang="cs-CZ" dirty="0" smtClean="0"/>
              <a:t>Opak je však pravdou a </a:t>
            </a:r>
            <a:r>
              <a:rPr lang="cs-CZ" dirty="0"/>
              <a:t>spotřeba papíru neustále stoupá. </a:t>
            </a:r>
            <a:endParaRPr lang="cs-CZ" dirty="0" smtClean="0"/>
          </a:p>
          <a:p>
            <a:r>
              <a:rPr lang="cs-CZ" dirty="0" smtClean="0"/>
              <a:t>Je </a:t>
            </a:r>
            <a:r>
              <a:rPr lang="cs-CZ" dirty="0"/>
              <a:t>dokázáno, že text čtený z papíru vnímají lidé lépe než z počítačových obrazovek a o </a:t>
            </a:r>
            <a:r>
              <a:rPr lang="cs-CZ" b="1" dirty="0" smtClean="0"/>
              <a:t>30% </a:t>
            </a:r>
            <a:r>
              <a:rPr lang="cs-CZ" dirty="0"/>
              <a:t>si ho i lépe pamatují. Výhody papíru jsou jeho lehkost, trvanlivost, poměrně nízká cena a všestranná použitelnost (obaly, nábytek, hygienické potřeby, apod.). Papír je fenomén se zajímavou minulostí, současností a pravděpodobně i budoucností.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Fleurogami</a:t>
            </a:r>
            <a:endParaRPr lang="cs-CZ" dirty="0"/>
          </a:p>
        </p:txBody>
      </p:sp>
      <p:pic>
        <p:nvPicPr>
          <p:cNvPr id="56322" name="Picture 2" descr="http://img12.rajce.idnes.cz/d1202/6/6166/6166592_e494c931ed4e6095d20f8bed222c94f1/images/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6528725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IRIS FOLDING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skládání proužků papíru</a:t>
            </a:r>
          </a:p>
          <a:p>
            <a:r>
              <a:rPr lang="pl-PL" dirty="0" smtClean="0"/>
              <a:t>po celou dobu pracujeme z rubové strany</a:t>
            </a:r>
          </a:p>
          <a:p>
            <a:r>
              <a:rPr lang="cs-CZ" dirty="0" smtClean="0"/>
              <a:t>hotový obrázek je možné použít třeba na přání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Pomůcky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základ přání o rozměru cca 13,5×13,5 cm</a:t>
            </a:r>
          </a:p>
          <a:p>
            <a:r>
              <a:rPr lang="cs-CZ" dirty="0" smtClean="0"/>
              <a:t>čtvrtku ve tvaru čtverce o rozměru 11×11 cm</a:t>
            </a:r>
          </a:p>
          <a:p>
            <a:r>
              <a:rPr lang="cs-CZ" dirty="0" smtClean="0"/>
              <a:t>šablonu na iris </a:t>
            </a:r>
            <a:r>
              <a:rPr lang="cs-CZ" dirty="0" err="1" smtClean="0"/>
              <a:t>folding</a:t>
            </a:r>
            <a:endParaRPr lang="cs-CZ" dirty="0" smtClean="0"/>
          </a:p>
          <a:p>
            <a:r>
              <a:rPr lang="cs-CZ" dirty="0" smtClean="0"/>
              <a:t>3 vzájemně ladící papíry</a:t>
            </a:r>
          </a:p>
          <a:p>
            <a:r>
              <a:rPr lang="cs-CZ" dirty="0" smtClean="0"/>
              <a:t>pravítko</a:t>
            </a:r>
          </a:p>
          <a:p>
            <a:r>
              <a:rPr lang="cs-CZ" dirty="0" smtClean="0"/>
              <a:t>nůžky</a:t>
            </a:r>
          </a:p>
          <a:p>
            <a:r>
              <a:rPr lang="cs-CZ" dirty="0" smtClean="0"/>
              <a:t>tužku</a:t>
            </a:r>
          </a:p>
          <a:p>
            <a:r>
              <a:rPr lang="cs-CZ" dirty="0" smtClean="0"/>
              <a:t>lepidlo</a:t>
            </a:r>
          </a:p>
          <a:p>
            <a:r>
              <a:rPr lang="cs-CZ" dirty="0" smtClean="0"/>
              <a:t>ozdoby – stuhu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</a:t>
            </a:r>
            <a:r>
              <a:rPr lang="cs-CZ" dirty="0" smtClean="0"/>
              <a:t>ablony</a:t>
            </a:r>
            <a:endParaRPr lang="cs-CZ" dirty="0"/>
          </a:p>
        </p:txBody>
      </p:sp>
      <p:pic>
        <p:nvPicPr>
          <p:cNvPr id="5" name="Picture 2" descr="http://www.cz-milka.net/kreativni-tvorba-navody/2012-03-24-iris-folding/sablona-ctver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204864"/>
            <a:ext cx="2095500" cy="2095501"/>
          </a:xfrm>
          <a:prstGeom prst="rect">
            <a:avLst/>
          </a:prstGeom>
          <a:noFill/>
        </p:spPr>
      </p:pic>
      <p:pic>
        <p:nvPicPr>
          <p:cNvPr id="6" name="Picture 4" descr="http://www.cz-milka.net/kreativni-tvorba-navody/2012-03-24-iris-folding/sablona-kru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556792"/>
            <a:ext cx="2105025" cy="2095501"/>
          </a:xfrm>
          <a:prstGeom prst="rect">
            <a:avLst/>
          </a:prstGeom>
          <a:noFill/>
        </p:spPr>
      </p:pic>
      <p:pic>
        <p:nvPicPr>
          <p:cNvPr id="7" name="Picture 6" descr="http://www.cz-milka.net/kreativni-tvorba-navody/2012-03-24-iris-folding/sablona-srd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356992"/>
            <a:ext cx="2552700" cy="2095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Iris </a:t>
            </a:r>
            <a:r>
              <a:rPr lang="cs-CZ" dirty="0" err="1" smtClean="0"/>
              <a:t>folding</a:t>
            </a:r>
            <a:endParaRPr lang="cs-CZ" dirty="0"/>
          </a:p>
        </p:txBody>
      </p:sp>
      <p:pic>
        <p:nvPicPr>
          <p:cNvPr id="13314" name="Picture 2" descr="https://lh3.googleusercontent.com/V5_0nlJmclEDL73w7zNTGeASxkJ6hVdZhOrLefKh29hThg8edtEyL5nZU6QcOWm8s1wfn9ZZc0gcqJBfpYD79e32iJraNBCk3P7sW_vscEGgDpXec58Sw3s3ms2dZths3mxdoPrbO3E8jpLP7vAq-LDVIKpjgbDIvWGRJxt80A4xe9ZFzcz_4m2vC2XFjThwhTkFnGw4n4i2dERkaOJpmXH8_ed20PGcUOrPow4We_A0oSuQAtsBoxiV3L2uQ7-Bq0F7jT90TjYe7qwDgN3i9i5O2Wy1kD9FdaZ6wOV6858mbvOK8Ae0J60RAf6WahV02wEXiWZhNQAtmQLUv3NtVuxbHEqgGIaIheEkTRcXATZSEZX13P7gbLQgIR25Jgq1IABGNWEunYlc22vbM4oY7BQL5P6CGYzFD-VGjOp5_DxqfEurxU3cEnaA2o38dexWGO2Hj8_KRfQhOJCZGSVywnMCpZuTTlW9q_f-oEaprmLZjb0lKsdC1F3DnrLL9hSoJMf7sbZz2XsPCg-PzLzhpfjbvNNBzZ1GXq5s9X0YXm2A66YJ7bEE63Tv0vcWgUjlrIiL3awsL2c4uvXJ9PLl665rkP4Vldw66iF1a5l5iQ4hHUS9YBVVJ61Dx-HLqJFxRQb8TXV7DW9FIXzph_t-otaKKf9BoO-UrGw10_3SLLn9P1daymrwjZwaQAeu7fM=w1221-h914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394829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lh3.googleusercontent.com/gjIJeNK7yopT2-5FTxRgKEEzx_RIJfiqUR2MuoPVc8FrBxgVKjBFLlUBvojreScNI7qrr2za37UtPHwFk6-cGa3VZjebILUxlQAwG3ql9uq8GLxA3ZYhjQ2xplO_eg1e8EAA7MO1hSRItGyu0DnurTgPxk9s1gAEYBbVi4OoLaUkUdjVthDqpSyOu66YjVlFILOjpdKk8CB-Q3U86WxCVNdsQ7LBNnQKVPBgALQpLa56XxLd9WuXIa4h6uhMuQYQb87vGkqMzpuVdwe6yFvN3iSI949Igzf6YVvu5kka4a1nsvJIlmNrJQ6yIID-SYuVURirGOpwzHunNRWDMzQrEAFWOqJho0YmemSLrjHx7gfnjx7cNyU9W2Rd_66yUyGcEeA1bXTyG-C3qg4_4Wrn3fC-VFCQFMdw6JFTuNma8NFj5QWxs0OOZf39Q39BmTmwIJ3UbBybDBGbEHKsVmC4hLP6YebiEyBdcqPWBlSlYkLtHVrM8sjtzhS7IxeGQvk7I62eJ4PpoiTGnAMU19wAq975HwiRtAAfmamLeOj0FebfRHTHX47RTtl4KWNDiUAyhLPyCGmhb49467NoP5ex4DcSrJ1tI05g1JEUVVwgUZxDX3pMcgDOKnY7IHeYCxWC7X_JEnDTFczBbNMp_qH_0z5tcE-t3M7NQeQU0UaLSIovh9Dn8mIBUDEjQANRK_4=w1221-h914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667" y="2554940"/>
            <a:ext cx="3961619" cy="29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94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Iris </a:t>
            </a:r>
            <a:r>
              <a:rPr lang="cs-CZ" dirty="0" err="1" smtClean="0"/>
              <a:t>folding</a:t>
            </a:r>
            <a:endParaRPr lang="cs-CZ" dirty="0"/>
          </a:p>
        </p:txBody>
      </p:sp>
      <p:pic>
        <p:nvPicPr>
          <p:cNvPr id="14338" name="Picture 2" descr="https://lh3.googleusercontent.com/oSdZgyIJe-8tY_QdO8WM9LTJNZejouwjSEtIxYf7fWn9oIU2cCIXv0bWHGxBdHODNin0chDg2w7JHvXmV7tG_Y_VX1wY63kw18Iuw8YMIEvXCXh8qY6g5iTyjlt4ttu8ujbc2jpQxPGk8hkLSz9lDyL4GBfiWvsOc-WhrW1jZBxk_l7TIyyFAipeSLLIcUd3P9GSkxgZIgXOODbI17OzACc9ROKR8tHDYFzGZ9eTI4C4PicLVEiV01WDEiCB0s9QAkoE8DaWeFaeTdkbx7SaXgqR2sEKkauvlQnoq9HqFzkU1yPpEp48PP9Zzzhoh2fKQdTAbZOLpaR_HgF1Pi65aMF2PatknpcEZbEkZuWJ8iFx2QskUOuI6LXgIaHF0lKThG5_2-yQ2fqEbON0cAXhmgBdbpXt21w26dGNjtu7v0vH6lLXevfSdycJVaXYC4a1rpMcLu_9bWA_CUkHl7A4GKLrxq3pdYW7_IN794M0qhcaXhDkE8dPc7fB6FuKiiZ5MvbzkNMPlzNCszRUE5_9pa3FNqE7igLD5wvLuZNdkalJclDhrq928aQDs9_hUhwEIHju62Y994Ih346ffLy7SunqrltzvVaUl0Pt-7XIZ2Ee0_w-iGzGujggbFp5lgA8VvtUBjcXObGgdTo_0YhbiClwV6XZcX8uTZx5pIEcK-uDKIIQVe6X4SyaVCFTJ3o=w1221-h914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60848"/>
            <a:ext cx="529649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34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2.bp.blogspot.com/-BKw5SSVV9t0/TwTeKiWxMJI/AAAAAAAAAGY/abKZJfJ7uaQ/s1600/Iris+folded+Christmas+orna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10723"/>
            <a:ext cx="4235806" cy="5156634"/>
          </a:xfrm>
          <a:prstGeom prst="rect">
            <a:avLst/>
          </a:prstGeom>
          <a:noFill/>
        </p:spPr>
      </p:pic>
      <p:pic>
        <p:nvPicPr>
          <p:cNvPr id="57348" name="Picture 4" descr="Iris Folding Butterf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492896"/>
            <a:ext cx="3560833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cardinspirations.co.uk/demo/iris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381375" cy="3314700"/>
          </a:xfrm>
          <a:prstGeom prst="rect">
            <a:avLst/>
          </a:prstGeom>
          <a:noFill/>
        </p:spPr>
      </p:pic>
      <p:pic>
        <p:nvPicPr>
          <p:cNvPr id="62468" name="Picture 4" descr="http://www.craftability-ipswich.co.uk/iris%20folding%20c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484784"/>
            <a:ext cx="4608511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CANDY BAG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Mezi oblíbené techniky skládání patří také technika </a:t>
            </a:r>
            <a:r>
              <a:rPr lang="cs-CZ" b="1" dirty="0" err="1" smtClean="0"/>
              <a:t>candy</a:t>
            </a:r>
            <a:r>
              <a:rPr lang="cs-CZ" b="1" dirty="0" smtClean="0"/>
              <a:t> bag </a:t>
            </a:r>
            <a:r>
              <a:rPr lang="cs-CZ" dirty="0" smtClean="0"/>
              <a:t>– skládání kabelek z papíru</a:t>
            </a:r>
          </a:p>
          <a:p>
            <a:r>
              <a:rPr lang="cs-CZ" dirty="0" smtClean="0"/>
              <a:t>Nápad skládat kabelky prý měli již staří </a:t>
            </a:r>
            <a:r>
              <a:rPr lang="cs-CZ" dirty="0" err="1" smtClean="0"/>
              <a:t>Mayové</a:t>
            </a:r>
            <a:r>
              <a:rPr lang="cs-CZ" dirty="0" smtClean="0"/>
              <a:t>. Na jejich výrobu využívali palmové listy. Novodobě pochází nápad skládání těchto kabelek z Ameriky - resp. Mexika, kde prý na počátku byla mlsná paní, která tak dlouho skladovala papírky od bonbónů, až jí je přišlo líto vyhodit a upletla si z nich první tašku.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Candy</a:t>
            </a:r>
            <a:r>
              <a:rPr lang="cs-CZ" dirty="0" smtClean="0"/>
              <a:t> bag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libovolný balící papír, 5cm širokou </a:t>
            </a:r>
            <a:r>
              <a:rPr lang="cs-CZ" dirty="0" err="1" smtClean="0"/>
              <a:t>isolepu</a:t>
            </a:r>
            <a:r>
              <a:rPr lang="cs-CZ" dirty="0" smtClean="0"/>
              <a:t> nebo samolepící obal na knihy, nůžky, tužku a pravítko.</a:t>
            </a:r>
          </a:p>
          <a:p>
            <a:r>
              <a:rPr lang="cs-CZ" dirty="0" smtClean="0"/>
              <a:t>na základ náramku o vnitřním obvodu cca 19 cm potřebujete 22 kousků papíru </a:t>
            </a:r>
            <a:r>
              <a:rPr lang="cs-CZ" b="1" dirty="0" smtClean="0"/>
              <a:t>5x11 cm</a:t>
            </a:r>
            <a:r>
              <a:rPr lang="cs-CZ" dirty="0" smtClean="0"/>
              <a:t>, </a:t>
            </a:r>
          </a:p>
          <a:p>
            <a:r>
              <a:rPr lang="cs-CZ" dirty="0" smtClean="0"/>
              <a:t>počet dílků musí být sudý. </a:t>
            </a:r>
          </a:p>
          <a:p>
            <a:r>
              <a:rPr lang="cs-CZ" dirty="0" smtClean="0"/>
              <a:t>pokud chcete náramek větší - na každé 2dílky papíru se obvod zvětší o cca 1,7cm.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užití papíru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Na přelomu 4. a 3. tisíciletí </a:t>
            </a:r>
            <a:r>
              <a:rPr lang="cs-CZ" dirty="0" smtClean="0"/>
              <a:t>př. n. l vznikla </a:t>
            </a:r>
            <a:r>
              <a:rPr lang="cs-CZ" dirty="0"/>
              <a:t>potřeba </a:t>
            </a:r>
            <a:r>
              <a:rPr lang="cs-CZ" dirty="0" smtClean="0"/>
              <a:t>dlouhodobě uchovávat </a:t>
            </a:r>
            <a:r>
              <a:rPr lang="cs-CZ" dirty="0"/>
              <a:t>různé informace. Zpočátku Babyloňané a Asyřané nechávali přepisovat texty </a:t>
            </a:r>
            <a:r>
              <a:rPr lang="cs-CZ" dirty="0" smtClean="0"/>
              <a:t>učeným </a:t>
            </a:r>
            <a:r>
              <a:rPr lang="cs-CZ" dirty="0"/>
              <a:t>písařům, kteří při psaní používali </a:t>
            </a:r>
            <a:r>
              <a:rPr lang="cs-CZ" b="1" dirty="0"/>
              <a:t>hliněné tabulky</a:t>
            </a:r>
            <a:r>
              <a:rPr lang="cs-CZ" dirty="0"/>
              <a:t>, do kterých ryli </a:t>
            </a:r>
            <a:r>
              <a:rPr lang="cs-CZ" dirty="0" smtClean="0"/>
              <a:t>rydly z </a:t>
            </a:r>
            <a:r>
              <a:rPr lang="cs-CZ" dirty="0"/>
              <a:t>rákosu. </a:t>
            </a:r>
            <a:endParaRPr lang="cs-CZ" dirty="0" smtClean="0"/>
          </a:p>
          <a:p>
            <a:r>
              <a:rPr lang="cs-CZ" dirty="0" smtClean="0"/>
              <a:t>K </a:t>
            </a:r>
            <a:r>
              <a:rPr lang="cs-CZ" dirty="0"/>
              <a:t>usnadnění práce písařů došlo až při vynalezení papyru. </a:t>
            </a:r>
            <a:r>
              <a:rPr lang="cs-CZ" dirty="0" smtClean="0"/>
              <a:t>Ve </a:t>
            </a:r>
            <a:r>
              <a:rPr lang="cs-CZ" dirty="0"/>
              <a:t>starověkém Egyptě </a:t>
            </a:r>
            <a:r>
              <a:rPr lang="cs-CZ" dirty="0" smtClean="0"/>
              <a:t>vyráběli </a:t>
            </a:r>
            <a:r>
              <a:rPr lang="cs-CZ" dirty="0"/>
              <a:t>papír z </a:t>
            </a:r>
            <a:r>
              <a:rPr lang="cs-CZ" b="1" dirty="0"/>
              <a:t>šáchoru papírodárného </a:t>
            </a:r>
            <a:r>
              <a:rPr lang="cs-CZ" dirty="0"/>
              <a:t>(</a:t>
            </a:r>
            <a:r>
              <a:rPr lang="cs-CZ" i="1" dirty="0"/>
              <a:t>Cyperus papyrus</a:t>
            </a:r>
            <a:r>
              <a:rPr lang="cs-CZ" dirty="0"/>
              <a:t>), dodnes </a:t>
            </a:r>
            <a:r>
              <a:rPr lang="cs-CZ" dirty="0" smtClean="0"/>
              <a:t>známého </a:t>
            </a:r>
            <a:r>
              <a:rPr lang="cs-CZ" dirty="0"/>
              <a:t>jako </a:t>
            </a:r>
            <a:r>
              <a:rPr lang="cs-CZ" b="1" dirty="0"/>
              <a:t>papyrus</a:t>
            </a:r>
            <a:r>
              <a:rPr lang="cs-CZ" dirty="0"/>
              <a:t>. Dnes používané papíry mají však od svého staroegyptského předchůdce odvozen pouze název.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Náramky technikou </a:t>
            </a:r>
            <a:r>
              <a:rPr lang="cs-CZ" dirty="0" err="1" smtClean="0"/>
              <a:t>Candy</a:t>
            </a:r>
            <a:r>
              <a:rPr lang="cs-CZ" dirty="0" smtClean="0"/>
              <a:t> </a:t>
            </a:r>
            <a:r>
              <a:rPr lang="cs-CZ" dirty="0" err="1" smtClean="0"/>
              <a:t>bag</a:t>
            </a:r>
            <a:endParaRPr lang="cs-CZ" dirty="0"/>
          </a:p>
        </p:txBody>
      </p:sp>
      <p:pic>
        <p:nvPicPr>
          <p:cNvPr id="16386" name="Picture 2" descr="https://lh3.googleusercontent.com/I2IGlBP7d4AmtxjPXU2cCmu1WlC7MOcF8nuKuUmqGBsakKJYSQdwKQvRxASNlf8uO2yfKEOWwgMSucka3RuPSvVzA0MtYAySACye55vtV38YOzqnlGavoklSdpLpuBP_dpwQrIQ5GCiVTeOu11r_DHwmHsnI-H2KSpuHbIBOg2Z7ELzrRm_p3Zpn6yO2mHdzm9vr6hMkSqvEqsecTmV5cDpxnAshvN9wIvonv5pZavnnRgEN6r5WQlC6IgPSw8v4gNk1r4oWx1MqRREcMTZLTQf9CzdOcr0HKe39hYiDgZvm5Gg-j1-hyn8qHDFkyyaCFC7OgurMeI7zziQeg3bkUhNheXugn69wlWjpaQtHtf3ngvP4xMFVFgOnry1NaxXYIqQloiXeqlj4cQvSJCSEXKKm0FuOZI2JC7GGA3udBbHkk-SqXGTWf3nlaGX5cWdCzW2GYTBm_wvn4DzEhrfs-QVOZoDrJWPe83s7ym_CwDCFdNAqLGS5OtrxiTpkQ2ac_z8khHRYiSGY_pVHLM3nzeC6QLETrCvjOg_0N2dJIjK4s2MbQsZRiT6txD-bJY12DbN6Cii2vZDqd9Ps3Ag8fjQqoXAnUfSLH_odX8jApDiHPFc-4CSISspKdn7pC3bqPvxGRp1PgnffZbOBdEUYYYl_8ekBqKRjDRY4DBA_GVi8H7G4LGtILXAXF2kO8Sk=w1221-h914-no?authuser=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30" y="1600200"/>
            <a:ext cx="6517739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72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Náramky technikou </a:t>
            </a:r>
            <a:r>
              <a:rPr lang="cs-CZ" dirty="0" err="1"/>
              <a:t>Candy</a:t>
            </a:r>
            <a:r>
              <a:rPr lang="cs-CZ" dirty="0"/>
              <a:t> </a:t>
            </a:r>
            <a:r>
              <a:rPr lang="cs-CZ" dirty="0" err="1"/>
              <a:t>bag</a:t>
            </a:r>
            <a:endParaRPr lang="cs-CZ" dirty="0"/>
          </a:p>
        </p:txBody>
      </p:sp>
      <p:pic>
        <p:nvPicPr>
          <p:cNvPr id="17410" name="Picture 2" descr="https://lh3.googleusercontent.com/S3rkbnnEDX0HmcqnWAHigVodqv4Dk8KrLGrZHNfo6CyHlicRnrdCVXTpZSP_nC0pAUuYzT2EzjWrUKJFm6Hlbo8IimkiJdeVQmJNZye3teXS5aOHYy4ejoFRfgumd7lMfGc_w-EqvZPWgt_d0sKYb9DFXPnbQyVVm6m6tpbsF1bub7qF8Bn-g1CoCl9iy8VYt3Yy6Jf7hWK-shkuqYIgKJ3exlLgdyzScnM6g47S_kC0Qn8We30AvVMyWCFz3hVD6D9euf8_DwJdvyVu2VI8wyYwyO-ON5nNFv2qNIeno5F8r-1Gmr5s8vFlHTXlhFCkvjHRHdi3SsQrOFy3nro4FcFFuWwiepnLukJFoGVetV0LZgR7RLspsSWLKhptVnXEPbX7jkTS2u4gDnL-JAySMdBjpuX7Q7XSU18QR2lPN6rPenSw1YdVB7B-kfr0HIW3O7GvCy_ARbZmpbxnYURy677XUtnPRsGwwT6AL02oLW7Ogdstj4z3Wbahh8iQre8bLqKGjiFXAmnm4njK6532lI8MP4_vpZ5oeb7XuwtP7IyzxTaS6_rAUHzh993iEfnkaaRJQOaYpwow857MJJYvPMPTVG-w93DlsToRCqpNedpmlTpxmcUwKiLXmB93VCzqjQUxhG7Vz7zZcWIyPX7HEIha2FENptLD8kLHlmJu5Av83R-MjmEieaeNgBj6HiQ=w1221-h914-no?authuser=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30" y="1600200"/>
            <a:ext cx="6517739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71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Náramky technikou </a:t>
            </a:r>
            <a:r>
              <a:rPr lang="cs-CZ" dirty="0" err="1" smtClean="0"/>
              <a:t>candy</a:t>
            </a:r>
            <a:r>
              <a:rPr lang="cs-CZ" dirty="0" smtClean="0"/>
              <a:t> bag</a:t>
            </a:r>
            <a:endParaRPr lang="cs-CZ" dirty="0"/>
          </a:p>
        </p:txBody>
      </p:sp>
      <p:pic>
        <p:nvPicPr>
          <p:cNvPr id="68610" name="Picture 2" descr="http://www.daniela-kocian.estranky.cz/img/picture/521/naramek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00808"/>
            <a:ext cx="6405711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naramek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29408"/>
            <a:ext cx="6565237" cy="4923928"/>
          </a:xfrm>
          <a:prstGeom prst="rect">
            <a:avLst/>
          </a:prstGeom>
          <a:noFill/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Skládání jednotlivých dílků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Skládání jednotlivých dílků</a:t>
            </a:r>
            <a:endParaRPr lang="cs-CZ" dirty="0"/>
          </a:p>
        </p:txBody>
      </p:sp>
      <p:pic>
        <p:nvPicPr>
          <p:cNvPr id="1028" name="Picture 4" descr="naramek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6480720" cy="48605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3RcT0pM3VfA/TnmlKR5cPFI/AAAAAAAADiM/qVTpj5cJL3w/s1600/P1180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84784"/>
            <a:ext cx="3672408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nd05.jxs.cz/139/202/0184aab21f_79256384_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3072341" cy="2304256"/>
          </a:xfrm>
          <a:prstGeom prst="rect">
            <a:avLst/>
          </a:prstGeom>
          <a:noFill/>
        </p:spPr>
      </p:pic>
      <p:pic>
        <p:nvPicPr>
          <p:cNvPr id="3" name="Obrázek 2" descr="https://fbcdn-sphotos-f-a.akamaihd.net/hphotos-ak-ash4/282001_258979140782834_3381522_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852936"/>
            <a:ext cx="474703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https://fbcdn-sphotos-b-a.akamaihd.net/hphotos-ak-ash4/316439_296659603681454_56838533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92696"/>
            <a:ext cx="4365104" cy="546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1.bp.blogspot.com/-SFeHZfc30To/TnmqAVdQAVI/AAAAAAAADiQ/dXSd8Mdp0uo/s1600/P1180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3840427" cy="2880320"/>
          </a:xfrm>
          <a:prstGeom prst="rect">
            <a:avLst/>
          </a:prstGeom>
          <a:noFill/>
        </p:spPr>
      </p:pic>
      <p:pic>
        <p:nvPicPr>
          <p:cNvPr id="67588" name="Picture 4" descr="http://www.zlateceskerucicky.cz/public/products/max/50844cd88b1107.604741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780928"/>
            <a:ext cx="4207210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dogala.cz/img/blogs/full/148-13607690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20688"/>
            <a:ext cx="7104789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Šáchor </a:t>
            </a:r>
            <a:r>
              <a:rPr lang="cs-CZ" dirty="0" smtClean="0"/>
              <a:t>(Cyperus)</a:t>
            </a:r>
            <a:endParaRPr lang="cs-CZ" dirty="0"/>
          </a:p>
        </p:txBody>
      </p:sp>
      <p:pic>
        <p:nvPicPr>
          <p:cNvPr id="1026" name="Picture 2" descr="Fotky: Cyperus, šáchor (foto, obrázky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732" y="2060848"/>
            <a:ext cx="3781058" cy="3672408"/>
          </a:xfrm>
          <a:prstGeom prst="rect">
            <a:avLst/>
          </a:prstGeom>
          <a:noFill/>
        </p:spPr>
      </p:pic>
      <p:pic>
        <p:nvPicPr>
          <p:cNvPr id="1028" name="Picture 4" descr="Fotky: Cyperus, šáchor (foto, obrázky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41551"/>
            <a:ext cx="3984377" cy="29648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Šití dílů </a:t>
            </a:r>
            <a:endParaRPr lang="cs-CZ" dirty="0"/>
          </a:p>
        </p:txBody>
      </p:sp>
      <p:pic>
        <p:nvPicPr>
          <p:cNvPr id="184322" name="Picture 2" descr="http://www.brydova.cz/plugins/content/mavikthumbnails/thumbnails/200x132-images-stories-techniky-Candybag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18988"/>
            <a:ext cx="3528392" cy="2328741"/>
          </a:xfrm>
          <a:prstGeom prst="rect">
            <a:avLst/>
          </a:prstGeom>
          <a:noFill/>
        </p:spPr>
      </p:pic>
      <p:pic>
        <p:nvPicPr>
          <p:cNvPr id="4" name="Picture 2" descr="sesivan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149080"/>
            <a:ext cx="4752528" cy="2506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Obal na květináč</a:t>
            </a:r>
            <a:endParaRPr lang="cs-CZ" dirty="0"/>
          </a:p>
        </p:txBody>
      </p:sp>
      <p:pic>
        <p:nvPicPr>
          <p:cNvPr id="192514" name="Picture 2" descr="oba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3936437" cy="2952328"/>
          </a:xfrm>
          <a:prstGeom prst="rect">
            <a:avLst/>
          </a:prstGeom>
          <a:noFill/>
        </p:spPr>
      </p:pic>
      <p:pic>
        <p:nvPicPr>
          <p:cNvPr id="192516" name="Picture 4" descr="obal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3" y="2492896"/>
            <a:ext cx="4128459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obal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3744416" cy="2808312"/>
          </a:xfrm>
          <a:prstGeom prst="rect">
            <a:avLst/>
          </a:prstGeom>
          <a:noFill/>
        </p:spPr>
      </p:pic>
      <p:pic>
        <p:nvPicPr>
          <p:cNvPr id="193540" name="Picture 4" descr="obal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60648"/>
            <a:ext cx="3657600" cy="2743200"/>
          </a:xfrm>
          <a:prstGeom prst="rect">
            <a:avLst/>
          </a:prstGeom>
          <a:noFill/>
        </p:spPr>
      </p:pic>
      <p:pic>
        <p:nvPicPr>
          <p:cNvPr id="193542" name="Picture 6" descr="obal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212976"/>
            <a:ext cx="4581195" cy="3435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obal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356992"/>
            <a:ext cx="4005131" cy="3003848"/>
          </a:xfrm>
          <a:prstGeom prst="rect">
            <a:avLst/>
          </a:prstGeom>
          <a:noFill/>
        </p:spPr>
      </p:pic>
      <p:pic>
        <p:nvPicPr>
          <p:cNvPr id="194564" name="Picture 4" descr="obal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608512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Tea</a:t>
            </a:r>
            <a:r>
              <a:rPr lang="cs-CZ" dirty="0" smtClean="0"/>
              <a:t> bag </a:t>
            </a:r>
            <a:r>
              <a:rPr lang="cs-CZ" dirty="0" err="1" smtClean="0"/>
              <a:t>folding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Technika </a:t>
            </a:r>
            <a:r>
              <a:rPr lang="cs-CZ" b="1" dirty="0" err="1" smtClean="0"/>
              <a:t>tea</a:t>
            </a:r>
            <a:r>
              <a:rPr lang="cs-CZ" b="1" dirty="0" smtClean="0"/>
              <a:t> bag </a:t>
            </a:r>
            <a:r>
              <a:rPr lang="cs-CZ" b="1" dirty="0" err="1" smtClean="0"/>
              <a:t>folding</a:t>
            </a:r>
            <a:r>
              <a:rPr lang="cs-CZ" dirty="0" smtClean="0"/>
              <a:t> neboli skládání čajových sáčků pochází z Holandska, kde slečna jménem Tiny chtěla pro svou sestru udělat přání k narozeninám, a jelikož neměla po ruce žádný dekorativní papír, tak to zkusila se sáčky od čaje...</a:t>
            </a:r>
          </a:p>
          <a:p>
            <a:r>
              <a:rPr lang="cs-CZ" dirty="0"/>
              <a:t>Základem této techniky je japonské skládání z papíru </a:t>
            </a:r>
            <a:r>
              <a:rPr lang="cs-CZ" dirty="0" err="1"/>
              <a:t>origami</a:t>
            </a:r>
            <a:endParaRPr lang="cs-CZ" dirty="0"/>
          </a:p>
          <a:p>
            <a:r>
              <a:rPr lang="cs-CZ" dirty="0"/>
              <a:t>Na výrobu jedné hvězdičky (kytičky) je většinou třeba osm stejných čtverců, které  získáme z osmi čajových sáčků...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Tea</a:t>
            </a:r>
            <a:r>
              <a:rPr lang="cs-CZ" dirty="0" smtClean="0"/>
              <a:t> </a:t>
            </a:r>
            <a:r>
              <a:rPr lang="cs-CZ" dirty="0" err="1" smtClean="0"/>
              <a:t>bag</a:t>
            </a:r>
            <a:endParaRPr lang="cs-CZ" dirty="0"/>
          </a:p>
        </p:txBody>
      </p:sp>
      <p:pic>
        <p:nvPicPr>
          <p:cNvPr id="18434" name="Picture 2" descr="https://lh3.googleusercontent.com/neU62OjmKkU-KBPhsJG3WNu3ZLhV_65iPvj74I2sOIp0b96eikaGMWMCAzzXBiE0zrWwE_HwccWgbkJ1_o2RxFKmmRwaIYRobbvu5kw1lFsF4WU5V12L3WAsdr7DTwG2VXd2OTNuk8qFCb-hUbfpX4ZXVwhj6fLoj3hVKUBUOc6VcE10xXh0fys2VhTgL_vLbM18CZ9ebX0b77pYIWWv5ryJn-Bq0NN9VddjItxxVBvjr_T7BYGRHhyJ0_LhAjh2_ppu4X4_GYMvITI5J5vKaxcWQ95yQMJEaq1PQ-aDK6iglrYyABscHCapAq8dlrYBBKnn4tCgIgT28EUOX-KeacFjKw0G2e9yIqm2onbiiqR6g-p0XdiwQRDGAu1Au_n96KxaRZAV6jIVQgqjLLHk02MRdBw3Iyd9oHmotX3PTyzY5EEb0iE-SQviL-tlc10AtKPT9OqkkliJP1y1uc14Dl8kFQALFyKAXUupihQfVC21_UyksuVycQ5qJasHx9dBLOUYheWjRNKV7x7QNLMaDTvIaBi19NXvqAckLlidR2CV1d00Y904osQjkahIoLRIpc1g2HK5pYyi67-EtZdzNU8UPVohD_4oFfUvXfUCVYp8yGPIOuJ1W3nbXIeLq7LrIRIJxpNIEaDXMeAF9EZC4oV4yqoEagUfIEWrREw3UoVSf65N5kzvykjtzPOwDo8=w1221-h914-no?authuser=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30" y="1600200"/>
            <a:ext cx="6517739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04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brydova.cz/plugins/content/mavikthumbnails/thumbnails/200x150-images-stories-techniky-teabag-p12407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404664"/>
            <a:ext cx="2880320" cy="2160240"/>
          </a:xfrm>
          <a:prstGeom prst="rect">
            <a:avLst/>
          </a:prstGeom>
          <a:noFill/>
        </p:spPr>
      </p:pic>
      <p:pic>
        <p:nvPicPr>
          <p:cNvPr id="70662" name="Picture 6" descr="http://www.brydova.cz/plugins/content/mavikthumbnails/thumbnails/200x150-images-stories-techniky-teabag-p12407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548680"/>
            <a:ext cx="2865107" cy="2148830"/>
          </a:xfrm>
          <a:prstGeom prst="rect">
            <a:avLst/>
          </a:prstGeom>
          <a:noFill/>
        </p:spPr>
      </p:pic>
      <p:pic>
        <p:nvPicPr>
          <p:cNvPr id="70666" name="Picture 10" descr="http://www.brydova.cz/plugins/content/mavikthumbnails/thumbnails/200x139-images-stories-techniky-teabag-p12407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924944"/>
            <a:ext cx="3044695" cy="2116063"/>
          </a:xfrm>
          <a:prstGeom prst="rect">
            <a:avLst/>
          </a:prstGeom>
          <a:noFill/>
        </p:spPr>
      </p:pic>
      <p:pic>
        <p:nvPicPr>
          <p:cNvPr id="70668" name="Picture 12" descr="http://www.brydova.cz/plugins/content/mavikthumbnails/thumbnails/200x196-images-stories-techniky-teabag-p12408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153930"/>
            <a:ext cx="2553072" cy="2502012"/>
          </a:xfrm>
          <a:prstGeom prst="rect">
            <a:avLst/>
          </a:prstGeom>
          <a:noFill/>
        </p:spPr>
      </p:pic>
      <p:pic>
        <p:nvPicPr>
          <p:cNvPr id="70670" name="Picture 14" descr="http://www.brydova.cz/plugins/content/mavikthumbnails/thumbnails/200x200-images-stories-techniky-teabag-p12408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077072"/>
            <a:ext cx="2232248" cy="2232248"/>
          </a:xfrm>
          <a:prstGeom prst="rect">
            <a:avLst/>
          </a:prstGeom>
          <a:noFill/>
        </p:spPr>
      </p:pic>
      <p:pic>
        <p:nvPicPr>
          <p:cNvPr id="70672" name="Picture 16" descr="http://www.brydova.cz/plugins/content/mavikthumbnails/thumbnails/200x150-images-stories-napady-Dekorace-stromekTBG-dscn07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1772816"/>
            <a:ext cx="2232248" cy="16741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2" descr="data:image/jpeg;base64,/9j/4AAQSkZJRgABAQAAAQABAAD/2wCEAAkGBhASEA8QEBQQEBUQFBQUDxAQFBAPEA8PFBQVFBQQFBQXHCYeFxkjGRQUHy8gJCcpLCwsFR4xNTAqNSYrLCkBCQoKDgwOGg8PGikcHR0pKSkpLCwsLCosLCwpLCkpKSkpKSksKSwpKSwpLCkpLCwpKSkpKSkpLCwpLCwpKSkpLP/AABEIAPYAzQMBIgACEQEDEQH/xAAcAAABBQEBAQAAAAAAAAAAAAACAAEDBAUGBwj/xABIEAACAQIEAwUEBwQHBQkAAAABAgADEQQSITEFQVEGImFxgRNCkaEjMlJyscHRByRi8BQzU3OCsrNDkqLh8RUWNGODk8LS4v/EABoBAQADAQEBAAAAAAAAAAAAAAABAgMEBQb/xAAlEQACAgEEAgIDAQEAAAAAAAAAAQIDEQQSITETQSJxMjNhFCP/2gAMAwEAAhEDEQA/APSjBMNoBlQAYMMwDIAJjGPBMAaKKNAHiiiEAePFFAFHij2gCEeNHgDxRRQQFeK8GK8EktPeUmlumdR5ym5g6KemZ/H2/dcR/dt+E8o9tPU+Pn91xP8AdP8AhPIvaaykz3dA/iz1zsof3PD/AHD/AJmmteY3ZRv3LDfc/wDk01s0vHo8q5/9JfbNNoBhtAaSecAYBhmAZAAMYwjAMEjRRRoA8cRo8AKKNCEAUeKPAFFGiggeKNHgkUUUUAJTqPOVK258zLIlav8AWbzMG9PsyOOk/wBGxP8AdP8A5TPIQZ7Dxdf3fED/AMqp/kM8ZzSkz29C/iz0Ps92zwtLDUKTmoGprZrJcXuTob+M1P8Av5gvtVP/AG2nlimHmlFJ+jSWjrk888n0MZG0kMjM2PmADAMIwTAAgmEYJgkaNHigCiiigBCOIMIQA4LNGrC1j0GviDv/AD4TOxvEANLw+CcGjmj3mfhcVmEuK0ZIJYoIMMQQKKIxQSNIa/1m8zJpFiB3m8zBvT7KeKoZkdftKw+IInij4N72ytp4Ge4tI8o8JDWT0Kb3VnC7PEhh3+y3wMP2TdD8J7RkEXsx0HwErsR0f7v4bjSMw2MjJlz58BoBhmAYJBMEw4zCARmK8EtFmgBR4N494AUJBI7xsRUsptudBBaKy8FAcSJrshPdcE0x0IO3wmTxxSjA8m+R6SPiFUq4cboQR6cpq42itelYW74DIejbj9PWGsrB0317GmuijwbE30nQU2nGYCuKYqVHOUU2VSD9tja3hYBj6TpaePXQXlIs5n2aiwxIKVS8nWXKjmNHjkQAZHi/rGSGNBeE9pUt5xeyPQy3FBfzMq+yMXsjLJEG0EeVl1pGYbSMwYgwTCMEwSFTjV2UHKSAemxsYIMi4vhRUpBvep7/AHT+h/GC8Em8MCrhL7G3nrKtRai7jMOq6zGHEq1I2BzAcm1H6y/h+1VM6VAUPX6y/qIN5aaa65K3Fu0v9HyOVzo1wSDldHGttdNRqNtjJeH9rMLVsFqBWPuVO4fnofQyxxPCUsVh3UZGzC6sLGzj6puPh6zz1OzNfcKGF7WuL6biZTzHovRQrMqXB6b/AEkXlbG4vl03855s2PxOHfKjPTt7p1X4HSanDuJ4irm2YDdtrt0EiFuXhnVHRut7s5Rq4+teXezWJur0zuneTxQ7/A/jOfrYoj64K+e3xljheNy1aTLr3rMBrdG0b9fSbZNbKfJW0uwu3ZAR0QE5rPVt/aMAAT/hA/3pkcH4uzKoY6qAPMDaa+G4wj4iuKgBWuxAvyGyj4WmHxbCDDVmp9Dof4DqJzSl7MlpIqLXvGTvuDY/MovvNymZwPAsfYjxnbUsQAATN4PJ5rrbeEXQI+XyHiZj47i5ANjby3kNKu4p52JsNAJZ8EypcVlmtVrAc4lqAznDji7TZw2wkJ5MsFy8eAsK8kgUVojFALLyMw2MCACYJhGCYAN5NRfkdjoR1BkJjAwSjA4rgsrsPh4jlMTFUZ03aHH0VVCzgNcLlGrWPgNpkVUudB6wmmezVJ7U2YuFwtUMTTLJfTMCV/6xcWaqhV1Y66ORsagH1rcrj5gzfZAoLnZAT68vnaczX4sr3UA5WOXMds26t6H5MZnZhI2hJzfCJ8cfaUQahFQ2GU6K3l4y7wuiMi5RYEaTCw+JWwLEXU6qw92xvbxvymzgC4pqNtzba1yTb5zl3YeS1iwsF6vSW2tpl1KKUw1UC1hlXkCzabeWYyLjGLy9zNlJGra3HS1vWVWwT+xp5Mz5iWN9L8lIB5b/ABmztyiKoY+TeCbhxpKSanvbXGgHOFxDCNiX9olhYZbPcgldN4eG4dWf6y5LqFLMwYhR9lBz05mb2EwyqqqugA57nxPjeZLngvOzDyuyn2bwQpXWqqFz3kYXIy8wAdiPzm3XrzO4jTbKGT61M5k8bbr6i4+EiOPDoGXmL/8AIzvj8VgwgtzyT0lNWqqDYd5/ISx2hxGUJTHn+Q/OT8EFOjQavVZUD65mIAC8h+c5/H8WpVqjNTZmsQAbZVC+upPwmc2edfLdN46Ro8Jo3N50VJZjcNcKBNmk94icrJhHjAwhLFRRRRQQTmNaOY14JBaRtDJkdSnmBGuummhgGbxTj9Ch/WMM3JF7zn05es4/inbKtVBFL6FeoN6hH3uXpNvi37PkqEvSdqbHcN31Pj1Ex8P2PNDM9ez5fqqtyG9N/SYzjJ/R6mk8K5ayzm6FR2upuczA31Ot9yZ3WDcEA7zJw/GlZ2UqtIAWUZcpPW5lahiMtRjTNtTZTcrUAuSp+GkyXx6PQszNc8HQcab6HJpepf8A3QPzJ+U8+vchFH1Lk9cx3J+HynX4vHiowZdsqgfifmTM/G8BNazIVQi+a4Pev5SspbmZVSUOGUOFYVXIqXBuToT7438+vrOmpCctW4FVotk+sHAKsoJC1ByN9rj8pNR4rXpMQ4zqDkB5BtxfmNJVotLMkmuSbj1JmxFFSgIIyq2oDEnUX5WmhwmsS9VDYBbCmjHUKNNL9RrJaPGUKZipJUjKvIsBcEHkOvgTMtKxTEI/dYhAavMe0N9iP4cslIs1LZtSOtWnYTOxHHqaO1NRnZTqAQLcyB1PhH7R1GOF+jJBZktlPeKk3NrTnhwGoqirUBB3K3uzDcMTy/GE8FK4KX5HQYDi6Vr2BQruG5jreUMK6+3amuqVGv0y3HfA8CfxjUKjMqkBm0J0+oANwTuTvvL39No07VbDNTF1FtydACZt5WzTYo52mH2udmxLLdstMAKpJyrpsBylbgyWW/Uk+mwlXiOPqO7M27m/neauApWAmcXulk59WlCtR9s3+HMSROkobTC4TS5zfpCdMTxZE6wxAWHLlR4orxQCcwDCYxASQCFvCtaM1UAEkgAbk6fGYXE+PnVaPq//ANR+cg2rqlN8F3inGqdEHMbtyQfWPn0E4DjvF6uIbvGyj6qLoo8fEy7iELEk6k7k6kmVlwZZlXqQB66SMZPXprhVz2y9w3h6tRRaoLkjNdiSwBNgAdwLAH1mRjLU6jqjEKpGbNqAToCbC9vKdilEZgBsO6PugWHyAnP8Z4Ec71E1JBDL5ixI+WkztXBau1OTyZGFIRBmZSF5qc43vy85Ke0YW6UwXJGhAJN/u7mZ54NiMn9W3ebQgjOOnkJt0uAJSo5qrMWtdsthZzsFYa/j5TlXZM4xzwzLHFKzuEzOCdwbrlHly2lZq5cvl/2oRfLJbfpawPrJfaXJLEk0wQ1zdmS1vz38ZtcJ4fQyIxysPrlmPdzAC9z00ljobUF0N/2Gy06aoGc2zEDuNcgaDe8jp8GUav3Kn9klRWJtrZmOifPynUNiRUHc0Rxa5umYjQ66G15y+MwT2ZagIZdUNhqo3UnnyIOu0nJSublnJaw2LarXWmgQpSAVil7FeffJuwG06EUusxeCUVp9+oVQsO6GIU23JseUGp2ttUYLTzIt7Nexcj3vATKXLMXF7mlyaLcHpE3y2v8AWCllB8SAbSWtwinlICgDp1+MrcM7Sq4tUATNoDfQH7OvPWazGwt0m9Ve7spOUo8M4nGcBZaiIrBldrLm+sm59RpL54RVTkGHVdflvLj1A2J0/wBkuv322+QPxltsTOmNUURZF2pOQHD8SALHQ+M2KOJBmJUqX3sZJTXoSPnG1o4bNM1yjoVqCGHmZhcHiCoYL6E2PzjjFlSVYWI3EHG0al48rUsQDLAaSQTsYJaO0iYyQVsdw72lu+wA93QrfrM6p2ffWxU9NxNkGSJINoXzjwjl6vBqo9w+lj+Eqi1FvaVA1l8DcE6AzuVWcl+0LGsq0aS+9dm56DQfn8JSctqyd2nuds1BosYTFIQGUggjukc4PENbW35ic5wjAVPZd5vZiobovh7xEgxIRWZGCaHVmLBivVSNjOeUm1ydfhWeGbiVJk9psaQioBq1irE6dLW9flMjD9oCjEVGLAczuPPrKNTHPiMQArMis4UVDoQDoCBMkPE0+8E2LVadmX2wOwqMAq1DbdQeU2uzQa4SooVah0GZNrakKPd5wOLcACgVLFyBZ2OpuPe8IuHIqhCgLH2TVHIsSDmKhbcraS50NqcTo+NcdpgmpS74p91xbT2Y0B18dR69Zi0sXUZgaLk5lDKgsVcWuQBy1voJFSq95EIFNCwzMxvdrWBYnlf0F5kUcLUTEGiymxv7MfZF9r8vTqJCChGJrcXwi1Sz1GdHYDuOgDAWtYAkXHiJm4fhTqGZGzi1mGoYeBBt02F51HD+zqgKzXYg3IPeB6C5/nWWcRhAVZVAGhsALC8NmKnycfgyCTTOutwdijc7jxGnznbvXC011vZQL7303nnYwlyXzWJFwNdQCQdfD8xLdXHYmmuS7ZSLDML79DNKpqPZpbW7On0anDsRc1Kn9o5t91e6PwM0KAqVDlpqzn+EXt5nYSt2bWmtMPiadQoosrAgJbqRufjO24X2gwJW1KpSQW+qSKZt5HedMZJnLqL/ABfFIzsF2VqGxrMF/hXU+p2msuHw+HXM1h4tqxPh/wApmcR7XC5WgL/xtt6DnMdQ9RszksTzP86SXJLo8uds5/kzVx/aR3utEZB9r3j+ko4agx1OvUmW8PgBNClQAleX2ZZI8LQtLqiMqyQSxUlaRNJTI2kgCSpI4aSAWqU817YcYz4x6Y2VhTH+HQ/O89Fq4j2dN6n2FLedhe08rwXZavXqGpUBW7Ztdzre8ysWeDr0tqqk2yx2oxzCrTVDbIlhl0sDMeng61UG2p8b/CbnaXg6UaKoNXqHvMdWKr4+dpPwOqGRT7y2V/Ho/rsfEeMqq9z5PWVjVe6JyNLgwYkOzhxe4ZbLccrjb1E6TgXZstapWv8ARlfZ22a2tz15Tq6SJoSqk9bC/wAZNVItfUDn5dZScNpWWocuFwVq1IFSDfvAgkaEXnFJiBRxy0yxVabEsxA2bTXwso+M3+IcbAF6au6/btlQ+RO849K4q1a1Zw12ay2scqqLbc9pii1dTznB39TglGoM1hlYbqe619j/ANJzXHOz1ZKYqUTnNI5gg00AsQBfp+E6fs7TAwtMAtzuDuGJuVHQR+MYgJTzWuW0ReZMjLIxmRyvZ3to9Q2q+zVApJIBBW1ud51ftFKF1OYEaEbec8sxtFqVfMBlDEnLyF/rLbodZ2vZ3iYqYZlFwM2VQbXAPL4TRR3MWR2rJFW4S+rJYqxzNTNgQTrdT08JI2Ow65RiFYlbE012vyuTN9EFgJy/FuHs2IdEGYsqkHkn3jyl3CUeia5KXDI+OcVatTIS1OmvuA6nzmRg+DZmDH5iXqfDSjMr6kHXpcTWwNIXtJSfs49TfBrZFEuDwhsAOU28FhLRYWiJoUltNlE8xsNKcmVYlhiXKiEKNHgEhjEQkMREkgjtHUQrRwIBPRpBgVYXB0IPOQYsDMcoAF9ANNtJbwwsCeg+cx+M4v2dKpUG4Fl+8dF+Zv6SDSuO5pHGdoa/ta722TuL6bn43kGAvTYNy2I6g7iHh6E0KHDHbYaddhIR7UpqEcekalI2F7i1rg7XHWZvGMUXUUkNwxGax93p5XtA4vwr6LW7mnqFBIBHMW+cyOzdZRiBfuI91092+0wslmWCaYxlHfF5wR8YV0D5gt2AA1J0FtAOW0n7PcEqZKQ9mFBF3dwDvzF9vKUe1ftadS1U5lH1SBbML/jOv4VxOk6JlYbCynukehiFeXybSscY/FZNWhRVUCLyH1uvj4zF46pDpe+qVACLXBNgbeNptippOc7QcRRSFtmYd4qPdHUnlItgo8mFOWzn+PcNZkzVAQbADwsN5n8J4ktHQ6AHXznZ/wBHpYuldKqoRa9Nt79Q3OcZx7su6VFysrZuV+YkRWHk6G4yWHxg3qfG2q6J3F+177eX2fxmrhCoFhz36k9SeZnJ8IwlZNGRtOneHym5QqnnOqLK7Y4+Ja4rhw1qg32b8jKNFrTURrjzlOthcp/CUmvZ5upr2vJo4HF8psUak5eibTXweJhM4GjaVpIDKtJ5OplypKDHvI7wxBBIhjkwAYrySQ4ayLNDQwQXPcPibfn+kweO8OqVwlNBpfMzE2GmgH4zcNQZQP5uYF4NITcHlGTgOztOmAX+kb1C+g5+ss4kaWHw6S2xleqt5BEpuTyzKqUrzku0fDzR1UWWobgj3H5j853fsZFjuGLWpPSbZhoeankwmc4bkdGm1Dql/H2ef4Cs+OT2FTX2dsr8yeVz6SxSwxQ5SLZdCPETpuy3ZY4dKjvYkuRboNgflIe0HDrVBUGz6HwYfqJaCO6jU75uPr0VcJVcWsT+I+EqcS4aCGa5u57x3v4eUu0F00k2Jo6CWsSa5JttdSzHs5cYVlUi1+hG8w8QlRHVhmNjfKb69Z2lShJ8LhFbRgGHQgGc6rw+DCWtco4khuBObI4Bs3OdYMFTqDvKreYF/jKGDwioLKABvYbXl+kxGxm8eDg3vtFap2epe7mXyNx8DK+I4AxU5SGttyJ8JsDEnmAflDTFLzB9LGX7Lu+bWG8nEPhSDJKVxOjx+HRjmXnuNtesotgpntwZ5Aw1WXkMqrhrSyiSUVJgYQMACEJIHLHoflAbEWgPVleq0HT4kWRixJqeIEzUWWqSyQ6ol9a4he1lemkktA8USTPIqNXMoba4vrHvI8EPo0+6Pwgzsio9EtoSiIRxBiWKOtwdmFj+vxtMzH4TOjUzvy8HG36es0EMHF0r2ceTefI/z0gvCW15RymBwxZwvjr4dZqYzCy7RwQDtU6j/i5n+esKsl4ZvqLd8lg5qtQk+DpS3iMPFh6VpTBz5LVISZYCCGJYqFEYooAJWCUkkaARZI4EONABtFaPFJJPNT+0Wrb+rp/Fv1kS/tCr/wBnS/4/1mG/AMVf+orD/A5t4Rf9iYkb0aw/9N/0mW5n0iqp/h0tH9o1QfWo0z5Mwl+h+0obew+D/wD5nD1uH1VBLU6igc2R1HxIkSG1o3Mt/nqfo9g7PdpVxRcKhT2YGa5Danlt4TbInBfsxfvYgdVQ/M/rPQLTRco8y6KhNpEYEHCDuJ5CSgQMIO4nkJJx2hxxHtGg5w1MlpOL2Ox0Ph4yC8YtADfpIzGLRlMAhq0oC0rSwY1pABCxWhWitAGijxoAoxhRjABjGFGMkAxQo0gFFVh3jKdIpY6zK7YP+4Yj/B/qLPLcs9P7Wj9xr/4P9RZ5pkmM+z2ND+D+zs/2ZD6Wv9wf5hPRhPO/2bL9LW+4P8wnogmkejj1X7WOBAww7ieQ/CSAQcKPo08hJOC0cwTDMAwc4xMEmImCYAxiBjGK8AMmNGBigDxCNFAHiijQB4xiigDRRRpAHgmFGIkgzc2smEUUk7GZHa3/AMFW80/1FnnJSKKYz7PZ0H639nZ/s6X6Sqf4B+InfrGimkejh1f7WSgQaA7i+Qiiknn2iaRmKKSYAmCYopBIMUUUAV4rxRQB4oooIFGiigCiiigCvFFFAGiiigk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2708" name="AutoShape 4" descr="data:image/jpeg;base64,/9j/4AAQSkZJRgABAQAAAQABAAD/2wCEAAkGBhQSEBQUExQUFBUUFBQUFBQVFBQUFBQVFBUVFBQUFBQXHCYeFxkjGRQUHy8gJCcpLCwsFR4xNTAqNSYrLCkBCQoKDgwOGg8PGiwgHyQpKSwpLCkpLCkpLCwpLCwpKSwsKSksLCkpLCkpLCkpKSwpLCwpKSksKSkpKSksLCkpLP/AABEIAQgAvwMBIgACEQEDEQH/xAAbAAACAwEBAQAAAAAAAAAAAAACAwEEBQAGB//EAD0QAAECBAMFBwIFAgUFAQAAAAEAAgMEESESMUEFUWFxgQYiMpGxwdEToSMzQuHwUnIHFGKCoiREksLxFf/EABoBAAIDAQEAAAAAAAAAAAAAAAACAQMEBQb/xAAnEQACAgEEAgMAAQUAAAAAAAAAAQIRAxIhMUEEMhMiUWEFFEJxgf/aAAwDAQACEQMRAD8AqMd3RyC4lA3wjkueV558s5MuWC43TQ1AxicCoFJee6qzHeSY41PBV4jr8Fp8fA8jvosxw1BviVXBLRBy7EYqKpG5JJbBAqS9DVNkZcxSaWAzPwhySVslJt0h+zpQxHcNT/NV6qWgBgAaLKpJwQ0ADILQYViyZHL/AEbIQ0klA8oilPKqLAHFLcicUBQSCVBRFCQgBdEQKiilQBLil1REoSgCQVYkB+IOvoqytbP/ADW9fRQvZDPhnkye6OQUVRt8I5BCWLG+WeafLGtcEJG9ADRLc+q0YMDyP+B4Qcmc99UsKHFcF14xUVSNqSSpBgLgFJdZOkJIxDuAzP8ANVLaStjpXshkpIuiGgyGZ/mq2wxsNoGQ9zvT4EENbQCwSNpSuOG4a0tz0WDLkc+DXCGktQrK41Y8Cbq1rt4FuOv3V6VnWutWh3b+Sy48qls+QWRN0WYjrLPfPgOorMZ9l5iNH/6inM+QVk3S2Hk6VnpS6oqEBWfLT4Bocv5dXnvS456luJjmpoJQ5CyKCmOan1K6LAcKEo0JTEgFQURCEqAICtbPH4o6+iqhW9n/AJg5H0UL2RL4Z5alhyCgmycbqnFiVNFVhwvK76PPQg5sBxqpAUhqht3UXZjFRVI3JJbIrxD3k0hDEHeVmQkzEO4DM/HFQ2luxkrdI6TkzEduaMz7c16OWghoAAoAhgwQ0AAUATmhYcmRzZshBRQYRBCiaqywyohwue3c6o5O73rVUY8RX9pikYf6mfdp+CVkTL1klGpHK8jaTLEDtAW919xv1HyqTZkOjucDUYc+Z/ZUJi6Vs+31Dvc0eQ/dWf4iQ8iVOLNV8zdXZbaXcLSchbluWHjSJuYIFszQDmclEVvsRDK4ytHpdmzRcSdB6rbl41ajddeelB9NjW1qQLnedT5q5KzlHg6VoeRSX97NXzfezYUUUOcpa6q12bjiEDgmoHBHIC6K1s78wciq9FZ2eO/0KaPsgfDPJfVv7JBsd5OfwnUQOC6Kioqkc5JLZEw7miF/dyXMNCnysoYh3DU/CG0lbGSvgXJyRiO4DM+wXoIMENAAFAF0KEGgAZJoCwZMmtmyEFFEgIwhCMKssJUtXLgpAzO0AoGO3PA6O7p9VgzbqFem23BxQXDgvKRX1AdwCpyLc5vmrhlWKUqV8J4uJ9vZS91UMGzRyr53UdHPQ2q6Rh4o2I5Qxb+4/A9UuI+jfTiTkrUqzC0DXU7yc0PZDJ9liJFuubMKu9yTEiaC5NgBmlSC2eqZtAGGDW9KHmLJsvGJ4LC2fAwDvGpN+DeA381pQ46WcnVI6P8AcPSkbUHwjr6qSEMA9xvL1RrRjVRRshwgaKxIDvdCkKxJ+LorI+yGfB43EuOSW111dlJIxDwGZ9gui3StmBK3QuTkzEO4DM+wW5DhBooBQLmQg0ACwCKqwZMjmzZCGkkBEEIRAqotCCJAESkgKqlqXVECiwOmG1aQvFR20xM/pcfI3XtiV5TbMGkf+4fcJJ8GXy43jf8ABizNmk8F1LItoNoBxc31r7Lps4W1/lUqOMCDVwGjb9dFYa5KgQcLb55nmc1D4t6DPfoFD3AbEdoMz/KlNl4YbfMnM+w3BBDaAPU6kqcShjXRZ+orEKMs/GmwXkmgBKRoZSZ7KGe63+0eiIKiJlWYD6qz5ktkdmM41SGlWJPPoqxKdJeLzV8eUW9HltmSZiX01PwvQQ4YaKDJKl4YaAAKAZKynnkchYQURTggTHpZVRYTVdiQEqC5RYDQ5TjVf6igxUWFD8aIPVZj8zSobc8lsOgS72BzImA0u1zq0PGt/uosmvwpCIsLa8cOuNKX/wBwrfcrG0Jqnda4HiCsuOascN7SPsq5T3JeLVFpmzD7KsmJZuFwbGY4mujrmzvleVnJZwiiG4ULDicDv/SPdb+w5t4hsiA0JrlwJHsu2xtCHMEYm98Ghc3ulzaZFM5qqMmf+ntxUofis866ITYZan2CgADJapkmaV3C6qTck0Q8bST3sOYO/wCEqkmc/J4eWEXJ8IqmKNExjCdKDj8JbXUysnMiIZkHQ4IGd+eXkntmKGgsPsqzXKA66VlilRtS8eq2pVtG1336aLz+yoWNwGmvIZr0hKbHDezoeMtX2IKfJjveaQnyni81oXKNz4ZUhhNS2JiUkByU5NclOKgkW4qo2faSRS4zFfvyVmIVjbRg3xNsRl/NySSfRErrYtxdpAaHz/ZZ8x2gaND5hUIsziG4jMLEn4iIRb5MUss0z6F2S2kIwiOAIoWtvQ1rUpPaWX+i4RGAmETR41h11G9tfjcqH+H8w1kFwcQHPiEgHcAG+oK9k5oc0g0II14pcm3B0MEnSk+TxW0NmvZD+u04m2J1FDkUuWj4hQ2xDpTKxXrJeG2AHQH0MvGNGnP6L3fpcf6Dv0815aNI/Qe+CThIcQ12pa7KnGxCz7uPBe5/ffs9L2YkWf8A58Nzjej7cojh7Ly8V2KO4t8NwP8AbYnzW1LxDAkLVJDozAP1EmKS2g6lZknKOLw0Uwgd51O8OHW6aUX0JDJbd9FHak0GscASDSgpvPoKVSdnRAZV7dWua7oTT3W3tTZTYgo0ZClFjyGyXtxi1C0tArmbU4aJsbVUTnanglEpg13JrGu3fcJAhkG9QdxsVca5XPY8oSxp3FFQ7iux5LjFukGUUz0mwoOFmI5uy5D9/RadV52Sm7UqtWBFUfNp6OniyKMVEvJ0me8OqSx1AnSTe95rRjk5U2qNidxEQ8kRQMREoHAekvcmRXUCzTOg2rQ7tUkpaSG6VsZGiLGn9psGteSZPElefnWKIy1Mx5PIfRVn9pkmrRT715r1HY3s02K0TUcUhiphtOTyP1He0HLeeAv4xoH1G1aXjEKtbm4Vu0cSvax+083HhiHCkYga0UHiAoBQDwgAAK9qlsGBRySvIzpiRESMXAkVOmXlktxnZ+O0BzH4wRTC8mnQjJZOzZSZoC6CGHUF4NPIr0A2rMMh0oywqAA5zrblhb3ps7GTS6cBfdxATENzKNwd6roRBNyXN6+JL21s+gY4HH9PwPrXFD1Y46uAyOoG8LRh7Re4d+I0HCDQNb1+9lmT0YhrzCAxFpAdRrWEnLE3Ca3BOV8PNXRjHo5+SUlz0Z75rHgYwYu+5/CrqAE8PEU2LGDBgb3nEYiaGhvQknLol7PkXtYHMOOrWlz23xVGrTcC1qKIsUk0LiD/AGtHqEN0tiIU/bgpzMs+I6jnGhAo0CjQNS46nzV+HBDQAMgKKtAg4GkB7qDKtDbPVUJvbzWW+oXcMNx6LPFtujeoKvqjRntlNjDPC8ZO0PB3zosCLAewkOaRSxtlzV/ZU7EiuridgFq91pJ8kc7Mgvo1xcAMNTS/CwuFovY43nYVF6qpmc2IoJVl0oDlY/ZTL7KeXhuHrpzqltHNUX0MkGEkUFV6iTlsIvn6Idn7ObCG92p9hwVoqyONcs6uDDpVy5IJT5M94dfRViU+S8Y6+itXKNb4YICEoihUEi3hUJuRa7MLQeVmz03hCV0QzGncUPXENxz81mRntfkaHcbH91cnIhdmsyLBSKjlZssXL6opRoTmODmkgg1BFiCMiCvZdne2Ii0hxiGxcgcmxPh3DXTcvKOrz5/KozmGm47lelq2ZOHM4PY+sPnAOJ3DNUhEcTU0Bvlx0qfZeciz0QSsBwd4mDEQKVItQ/y6sbM28+gGHEScLWitXuNgB5rDkvdUd2EJTgp3SPRQ4Rc9rWgF77NHAZucRkwalWu0DGQTDgtOIspEiv1c9zg0W0o0OoNAQtTYmwxAAixXfjPu9wyaKV+mNzAB1PReF2jtH6n+YjD9dXDgAQG/YBTGVKil4rexek5sy8xEhA0DXEtGmEnIjcD6qxNR2PiAFl3eLUNAGeL43rE7RPwxGxqBpcGkitTQ2oTS9k47SZ9NpJIqahwzbXVJOX4XY8dOi1F2eanDVoyuQRTSmqwJvsnFMSoLXAnQ0PkVvy+16HDEvXwvGu6vyr4bQVU42Wu4cHlZ+ZMNohNGEACp3jgdyqQYi1ZqVDnOabUccJ3V9lkRIBY6jhQ/y44LRaao8rmcpSbkXYERbclMUXnpcXW3JQHHRUyi3wNju9jagzdc/NNe6yqwZU6pzxQWVkPkXPB1ceqtyVZkj3v5uVQOVmS8Y6+hV65Rd0cocuaVEVhIsoAozUxegWXMMWs+UdoB5lU5iA4C7fIrPLW3wZsqlLYyYkvZUosNXjtNlwWuFOAPuqkecYciRzBQtRzZxSdGbMFZMy2q147mnUKnFhhaoMWLo2TOsZs2EHGpIOFo8RIe7yA3r23+HvZV0JjJmYaPqvb+GzSEw5W/qIPSu8lfNdnxfpxWPLGxMBBDH1wmhqAaaV0XsYv+LcYf9vC/83qJY0/+nTxeWtOluqPWdv8AawgybjWjnkQ20zOKuL/iHea+ZjawMB7ABdhTdt9qXbScxkRrYRZXAA4lri6lak60AosaPJPhktIpVrqbjbRVSxq0mdLDOE4Np8HsdvSX1IMNwzMJn3aDReUm4b2wwNAacl9E2bK45SBXP6TB5ABY22WZNhNrQ1e6gIduAB0G9EY0qZVPP8dTSswNgzj2OAc0kXw2y4DmtOB2jeHHFdtfDlTkUGKNqyv+34VR0m8muEjojSc/yfJc5KeNNPsvxJoOiYhqB0NKU+yvtlGRQA/TIjMb+ixoUBwOR8lsyb6Kmaa3RlScnbRoy+yYbMgDxN1bAQSjq23/AGKY9lDRXYp6kdLHVbKjqpURGUslXFosBW5F3fHX0Kr0TpLxjr6FQuUHRMMpqVDTQgDqLN2xNYWUGZyWk51AvOTrsbidMh7lJN0ivJPRFsxIrVUiQ1rRYCqvgqqMjhtNu2ZhgqHS/BaLpdC+mpCtUxXZnvlhuVaLA/lSr8V97X+yU9tVYmSmZ5gGuq3pSbESGWRDV2FwDv1XBGeVcuaz/pLmG/AX57lMqkXQzSg7ifRNkTP/AErIeTmdx+6udARwIrzTGwgvOdmZ2j8FScTcV/6qkn7ei9OlOngyfJAjANygwQjXILxBlhuUCVCeVCCKIZBARrgVICCQSlJrktyAIViT8Y6+irqxInvjr6FQuUN0wYZTgq8Mp4UkFWaeXdxuviO4KvGlaCy0oUKgIr4rn0zU4AFTPG5PnYpnj1nmJ6Mxhoa13Ab+JWXFnq+FtOdyr23LxHHiB5D91mYUmlI5Wf6zcULe5xzJ9PRAYSs/TUFqbUZytgQOZqf3KtRQG557vc/CrvFbqxMAHXHJKi5fcpwtnkL/ALKu0V6lOgRYhxix7HA3bhI9SvoECMHNDhk4AjrdfP4t3HmftZeq7LzWKDhObDTobj3HRBu8OdS0/ptVXKApKDqnIVxUFABpjAlhMhqSBb0op8QJJUACrEl4x19FXKdI/mDr6FQuUN0wYZT2FVoasMKlEDarnGygFJm4mFhPAqWB5mYZiJO9zj96eyriXWnAg9xvIHzv7pn+XWFz3OVlhqm2ZYl1VmpgMq1tC7fo3hxKbtLaWbYeho5288OHFZmEk1OZurYLtmWe2yJArndFgTGQ0Rtc5AV+B52T2V0U4w/T1PsPL1QwW98V3hG2pJJzJqUVKGu4OP2Ke+iRDDVbHZ2ZwRgNH265j46rIhiyfDcRQjMEEcxcIew0JaZJnvmlSky0YPaHDJwBTKpjvJ2rRxUhQiQMSEYQBEFJBzkpwTXJTkALKfIH8QdfRJKdIfmDr6JV7IbpiYZT2FV2J7FJA4FV9pQS+E4DOhTwiQwMeBUkNIINABY6Cnsr/wDl6BWaIXqmOFJ2VLGk7PEz8DDFcN90lsJaPaGHR7XcVDJfVRN0YPKxfe/0qw4SrzxpRg5u/wDUeV+q2nsDWlxyA/8Ag6mg6rAcCXEnMmvmli+zLNUjmMTGkAPJ/pIHN1kcKHVdPMpD5uaPIOJ9kye5CW1lBhT2JDVagtTyER6Ts9GrDLT+k25G/wArUWHsV1H0/qt10W2FMHaOx40rhX4ECiQI2pzSEFNVyiqkDnJZRuQFAAFOkD+IOvoklOkPzB19Ei9kM+GV4ZT2KvDVhqYUaCiCAIgpAJC5SuKAMHb8vVqRsy7Bwt5LanJfECFU2bs/DnlW6oyrbYryx1Ize0kAmEGjeHHp4fnyWTKDEOIsfleq2jBxArBhy2F6FCo0U5MClH+RkCWSNswDgZQVFXE/8QPQrZhwVYmZTusH+mvmSfSirh7UUQxJ7M8bDhVV6XhXV6Z2SDcWO9Vml0M94VG8ZjorZJiz8Vx3juWYQoQRoarfc6tDoRXz/dY8vhcKtNVqy4rD/tP2P7qqEqlRdg+roYEbUtpTAVqNoagqQoKkAVBUlCUAA5NkD+IOvolPTJD8wdfRKvZDP1YiGnNSISe1SKNBRpbUxAErlyEqQJIUFqlcUAV4rKqg+VutQtQGGiiBDYNk6cHepuDR5AKSEl6r0JS1EaVdinNSIkEFWHJadjFJ+z6GrDQ8PdaWzYpAcHjMEWyO7ldCxNoq3BSF0pktKYEsI2qwYYFxUBEpAFAUaByAAITZIfiN6+iWmyjvxG8j6JV7Il8MqsT2rlyAGMCMKVykAgEDly5SQcEVFy5AHUQkKVyAFOSHrlyAFOQFcuUAGxPAXLkAQjapXIAIBFRcuUgQWoCuXIABHKD8Qcj6LlyVeyCXD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2710" name="Picture 6" descr="http://www.daniela-kocian.estranky.cz/img/picture/252/p30739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3651982" cy="3962400"/>
          </a:xfrm>
          <a:prstGeom prst="rect">
            <a:avLst/>
          </a:prstGeom>
          <a:noFill/>
        </p:spPr>
      </p:pic>
      <p:pic>
        <p:nvPicPr>
          <p:cNvPr id="72712" name="Picture 8" descr="http://i.mimibazar.cz/h/bc/12/110601/11/n7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908720"/>
            <a:ext cx="4631797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i.mimibazar.cz/h/bc/12/120213/13/n9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4286250" cy="3219451"/>
          </a:xfrm>
          <a:prstGeom prst="rect">
            <a:avLst/>
          </a:prstGeom>
          <a:noFill/>
        </p:spPr>
      </p:pic>
      <p:pic>
        <p:nvPicPr>
          <p:cNvPr id="73732" name="Picture 4" descr="http://tvorilci.cz/mami/eled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700808"/>
            <a:ext cx="29718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nd04.jxs.cz/597/741/9279da3517_70800108_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7870715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Papyrus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Papyrus se vyráběl ze </a:t>
            </a:r>
            <a:r>
              <a:rPr lang="cs-CZ" b="1" dirty="0"/>
              <a:t>stébla</a:t>
            </a:r>
            <a:r>
              <a:rPr lang="cs-CZ" dirty="0"/>
              <a:t> rákosu, který se nazýval papyrus. I když byla </a:t>
            </a:r>
            <a:r>
              <a:rPr lang="cs-CZ" dirty="0" smtClean="0"/>
              <a:t>výroba </a:t>
            </a:r>
            <a:r>
              <a:rPr lang="cs-CZ" dirty="0"/>
              <a:t>papyru jednoduchá, byla velmi zdlouhavá. Ze stébel papyru se odstranila kůra  </a:t>
            </a:r>
            <a:r>
              <a:rPr lang="cs-CZ" dirty="0" smtClean="0"/>
              <a:t>a </a:t>
            </a:r>
            <a:r>
              <a:rPr lang="cs-CZ" dirty="0"/>
              <a:t>lýko. Zůstatek stébla se rozřezal na tenké a úzké proužky. Jednotlivé proužky se poté </a:t>
            </a:r>
            <a:r>
              <a:rPr lang="cs-CZ" dirty="0" smtClean="0"/>
              <a:t>proplétaly </a:t>
            </a:r>
            <a:r>
              <a:rPr lang="cs-CZ" dirty="0"/>
              <a:t>v tkaninu. Nakonec se tkanina poklepala  kladívky, aby došlo k sjednocení </a:t>
            </a:r>
            <a:r>
              <a:rPr lang="cs-CZ" dirty="0" smtClean="0"/>
              <a:t>tloušťky </a:t>
            </a:r>
            <a:r>
              <a:rPr lang="cs-CZ" dirty="0"/>
              <a:t>papyru. Tyto lišty se k sobě slepovali lepidly z mouky nebo škrobu. Poté </a:t>
            </a:r>
            <a:r>
              <a:rPr lang="cs-CZ" dirty="0" smtClean="0"/>
              <a:t>se </a:t>
            </a:r>
            <a:r>
              <a:rPr lang="cs-CZ" dirty="0"/>
              <a:t>nechal papyrus uschnout na slunci a uhladil se kameny.  </a:t>
            </a:r>
          </a:p>
          <a:p>
            <a:r>
              <a:rPr lang="cs-CZ" dirty="0"/>
              <a:t>Na papyrus se psalo seříznutým rákosem </a:t>
            </a:r>
            <a:r>
              <a:rPr lang="cs-CZ" dirty="0" smtClean="0"/>
              <a:t>a inkoustem</a:t>
            </a:r>
            <a:r>
              <a:rPr lang="cs-CZ" dirty="0"/>
              <a:t>, který byl vyroben ze sazí, </a:t>
            </a:r>
            <a:r>
              <a:rPr lang="cs-CZ" dirty="0" smtClean="0"/>
              <a:t>vody </a:t>
            </a:r>
            <a:r>
              <a:rPr lang="cs-CZ" dirty="0"/>
              <a:t>a arabské gumy. Již popsané svitky se nevyhazovaly, pouze se odstranilo původní </a:t>
            </a:r>
            <a:r>
              <a:rPr lang="cs-CZ" dirty="0" smtClean="0"/>
              <a:t>psaní </a:t>
            </a:r>
            <a:r>
              <a:rPr lang="cs-CZ" dirty="0"/>
              <a:t>a mohly být použity </a:t>
            </a:r>
            <a:r>
              <a:rPr lang="cs-CZ" dirty="0" smtClean="0"/>
              <a:t>vícekrát.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.hanahorakova.cz/img/picture/692/P2260011-k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4086941" cy="3528392"/>
          </a:xfrm>
          <a:prstGeom prst="rect">
            <a:avLst/>
          </a:prstGeom>
          <a:noFill/>
        </p:spPr>
      </p:pic>
      <p:pic>
        <p:nvPicPr>
          <p:cNvPr id="75780" name="Picture 4" descr="http://www.pet-reptile.co.uk/images/bvg_teabag_fold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492896"/>
            <a:ext cx="3744414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nd04.jxs.cz/597/597/6251ad249d_70800114_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7520264" cy="5322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papirove_hvezdicky_navod_ukaz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8014728" cy="3317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neoluxor.cz/files/d/9788024735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60648"/>
            <a:ext cx="4608512" cy="64007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Spirálové květiny</a:t>
            </a:r>
            <a:endParaRPr lang="cs-CZ" dirty="0"/>
          </a:p>
        </p:txBody>
      </p:sp>
      <p:pic>
        <p:nvPicPr>
          <p:cNvPr id="3" name="Obrázek 2" descr="papírové květiny, květiny z papíru, květiny z koleček, papírová kytice, papírový věnec, papírový věneček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424847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papírové květiny, květiny z papíru, květiny z koleček, papírová kytice, papírový věnec, papírový věneček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484784"/>
            <a:ext cx="324036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Spirálové květiny</a:t>
            </a:r>
            <a:endParaRPr lang="cs-CZ" dirty="0"/>
          </a:p>
        </p:txBody>
      </p:sp>
      <p:pic>
        <p:nvPicPr>
          <p:cNvPr id="3" name="Obrázek 2" descr="papírové květiny, květiny z papíru, květiny z koleček, papírová kytice, papírový věnec, papírový věneček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22322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papírové květiny, květiny z papíru, květiny z koleček, papírová kytice, papírový věnec, papírový věneček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556792"/>
            <a:ext cx="22322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papírové květiny, květiny z papíru, květiny z koleček, papírová kytice, papírový věnec, papírový věneček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484784"/>
            <a:ext cx="2169790" cy="216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papírové květiny, květiny z papíru, květiny z koleček, papírová kytice, papírový věnec, papírový věneček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005064"/>
            <a:ext cx="244827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papírové květiny, květiny z papíru, květiny z koleček, papírová kytice, papírový věnec, papírový věneček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005064"/>
            <a:ext cx="2169790" cy="209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papírové květiny, květiny z papíru, květiny z koleček, papírová kytice, papírový věnec, papírový věneček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4149080"/>
            <a:ext cx="2169790" cy="202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Spirálové květiny</a:t>
            </a:r>
            <a:endParaRPr lang="cs-CZ" dirty="0"/>
          </a:p>
        </p:txBody>
      </p:sp>
      <p:pic>
        <p:nvPicPr>
          <p:cNvPr id="3" name="Obrázek 2" descr="papírové květiny, květiny z papíru, květiny z koleček, papírová kytice, papírový věnec, papírový věneček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2025774" cy="216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papírové květiny, květiny z papíru, květiny z koleček, papírová kytice, papírový věnec, papírový věneček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556792"/>
            <a:ext cx="2169790" cy="216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papírové květiny, květiny z papíru, květiny z koleček, papírová kytice, papírový věnec, papírový věneček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628800"/>
            <a:ext cx="2169790" cy="209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papírové květiny, květiny z papíru, květiny z koleček, papírová kytice, papírový věnec, papírový věneček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933056"/>
            <a:ext cx="2232248" cy="216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papírové květiny, květiny z papíru, květiny z koleček, papírová kytice, papírový věnec, papírový věneček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077072"/>
            <a:ext cx="2160240" cy="209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papírové květiny, květiny z papíru, květiny z koleček, papírová kytice, papírový věnec, papírový věneček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4005064"/>
            <a:ext cx="2160240" cy="216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Květiny </a:t>
            </a:r>
            <a:r>
              <a:rPr lang="cs-CZ" dirty="0"/>
              <a:t>s </a:t>
            </a:r>
            <a:r>
              <a:rPr lang="cs-CZ" dirty="0" smtClean="0"/>
              <a:t>krepového papíru</a:t>
            </a:r>
            <a:endParaRPr lang="cs-CZ" dirty="0"/>
          </a:p>
        </p:txBody>
      </p:sp>
      <p:pic>
        <p:nvPicPr>
          <p:cNvPr id="19458" name="Picture 2" descr="https://lh3.googleusercontent.com/ZSae-WTf-kzoFuI00QgdqYA5aCbZdSvqL0UtU_iUWRyV4h1hF0Q4sfgezvXETqMGNzMuZBVcaY2WNH4TpMHA0Fa5B53HdxfnyxPax2ahu8_FuE2mKcbEuS2hl5Cg2VRR8DFecLtSBUTyEWwqsBbwe5HPu0P1NEsuu5Lc42iRjnq8nZclXIE6pQKd9fM9JS5O83sfwsOCg-m7KdOqeXm46GvltGhWIaT4SFZTNahDFgGuFIJbp6oEdW2oLdvohlqgIJJUW3yYnBqpbR3o-8B16lGnMP5ZxSWVid-G3LKWtlDpL4_6iHLnNkl4EKP7qyken9VGxx2kePQXnoHTsxaM11VcrL61nBD1R-PQl0P-ZUin7uGrU8NFY800EJ-G6yfz_FRZEx5iWG5_UXao4VqytZR9V3TQdEyTyI5cu4eTGd9VHrDGoCW0FwzmakqsgWmegh3qIDPEtqHVz20diy0yQpaLSOacklZsGdaEiFLXV8JCMowI04YcIlCfh_4WM6YOv48Z3mYuqYYkGTrBExJtYxxYYefzht9iAEQ3o34-wtQ1fhdE97oTgMGzN7Norb7ykY9BWdt1tJ861SBlEStVFLDSSWIDuy62QKIXAWwsVgor91OkWYPsIiMbgYtbLVSI94M_HHwl8jbTuM4uO1x4LH1cUrKnJbPehtxO1nLjcB6imqzNsVk2g3jgW4cLAbc=w1221-h914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19" y="1628800"/>
            <a:ext cx="6499362" cy="485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1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Květiny s krepového papíru</a:t>
            </a:r>
          </a:p>
        </p:txBody>
      </p:sp>
      <p:pic>
        <p:nvPicPr>
          <p:cNvPr id="3" name="Obrázek 2" descr="Květiny z krepového papír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2913112" cy="23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papírové květiny, květiny z papíru, květiny z krepového papíru, papírová kytice, papírový věnec, papírový věneček, krepový papír, krepák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12776"/>
            <a:ext cx="33337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papírové květiny, květiny z papíru, květiny z krepového papíru, papírová kytice, papírový věnec, papírový věneček, krepový papír, krepák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077072"/>
            <a:ext cx="246697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 práce</a:t>
            </a:r>
            <a:endParaRPr lang="cs-CZ" dirty="0"/>
          </a:p>
        </p:txBody>
      </p:sp>
      <p:pic>
        <p:nvPicPr>
          <p:cNvPr id="3" name="Obrázek 2" descr="papírové květiny, květiny z papíru, květiny z krepového papíru, papírová kytice, papírový věnec, papírový věneček, krepový papír, krepák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44824"/>
            <a:ext cx="33337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papírové květiny, květiny z papíru, květiny z krepového papíru, papírová kytice, papírový věnec, papírový věneček, krepový papír, krepák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628800"/>
            <a:ext cx="33337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papírové květiny, květiny z papíru, květiny z krepového papíru, papírová kytice, papírový věnec, papírový věneček, krepový papír, krepák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149080"/>
            <a:ext cx="33337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užití papíru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Papír byl vynalezen někdy ve 3. tisíciletí př. n. l. v Číně, kdy byl vyráběn z </a:t>
            </a:r>
            <a:r>
              <a:rPr lang="cs-CZ" b="1" dirty="0"/>
              <a:t>konopí</a:t>
            </a:r>
            <a:r>
              <a:rPr lang="cs-CZ" dirty="0"/>
              <a:t> a až v 1. století př. n. l. se začal papír vyrábět z </a:t>
            </a:r>
            <a:r>
              <a:rPr lang="cs-CZ" b="1" dirty="0"/>
              <a:t>hedvábných a lněných hadrů</a:t>
            </a:r>
            <a:r>
              <a:rPr lang="cs-CZ" dirty="0"/>
              <a:t> (tzv. zplsťování). </a:t>
            </a:r>
            <a:endParaRPr lang="cs-CZ" dirty="0" smtClean="0"/>
          </a:p>
          <a:p>
            <a:r>
              <a:rPr lang="cs-CZ" dirty="0"/>
              <a:t>Papír tak, jak ho známe dnes, byl vynalezen v Číně asi roku 105 n. l. Do Evropy se dostal prostřednictvím Arabů. První papírny </a:t>
            </a:r>
            <a:r>
              <a:rPr lang="cs-CZ" dirty="0" smtClean="0"/>
              <a:t>vznikaly </a:t>
            </a:r>
            <a:r>
              <a:rPr lang="cs-CZ" dirty="0"/>
              <a:t>ve Španělsku. </a:t>
            </a:r>
            <a:endParaRPr lang="cs-CZ" dirty="0" smtClean="0"/>
          </a:p>
          <a:p>
            <a:r>
              <a:rPr lang="cs-CZ" dirty="0" smtClean="0"/>
              <a:t>Od </a:t>
            </a:r>
            <a:r>
              <a:rPr lang="cs-CZ" dirty="0"/>
              <a:t>16. století se pak začaly objevovat papírny i v českých zemích (Zbraslav, Turnov, Frýdlant, Staré Město pražské). Papír byl sice méně kvalitní než v té době používaný pergamen, nicméně byl mnohem levnější. Proto začal pergamen vytlačovat, až nakonec v 16. století papír převládl (na pergamen byly psány jen významné listiny).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 práce</a:t>
            </a:r>
            <a:endParaRPr lang="cs-CZ" dirty="0"/>
          </a:p>
        </p:txBody>
      </p:sp>
      <p:pic>
        <p:nvPicPr>
          <p:cNvPr id="3" name="Obrázek 2" descr="papírové květiny, květiny z papíru, květiny z krepového papíru, papírová kytice, papírový věnec, papírový věneček, krepový papír, krepák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44824"/>
            <a:ext cx="33337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papírové květiny, květiny z papíru, květiny z krepového papíru, papírová kytice, papírový věnec, papírový věneček, krepový papír, krepák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44824"/>
            <a:ext cx="33337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papírové květiny, květiny z papíru, květiny z krepového papíru, papírová kytice, papírový věnec, papírový věneček, krepový papír, krepák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437112"/>
            <a:ext cx="2857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papírové květiny, květiny z papíru, květiny z krepového papíru, papírová kytice, papírový věnec, papírový věneček, krepový papír, krepák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4149080"/>
            <a:ext cx="33337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Spirály z novinového papíru</a:t>
            </a:r>
            <a:endParaRPr lang="cs-CZ" dirty="0"/>
          </a:p>
        </p:txBody>
      </p:sp>
      <p:pic>
        <p:nvPicPr>
          <p:cNvPr id="3" name="Obrázek 2" descr="Svatební květina z papír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84784"/>
            <a:ext cx="640871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vatební květina z papír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748883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vatební květina z papír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3660254" cy="469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Svatební květina z papír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916832"/>
            <a:ext cx="425767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vatební květina z papír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3816648" cy="569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Svatební květina z papír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204864"/>
            <a:ext cx="43924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Nešitý </a:t>
            </a:r>
            <a:r>
              <a:rPr lang="cs-CZ" dirty="0" err="1"/>
              <a:t>patchwork</a:t>
            </a:r>
            <a:endParaRPr lang="cs-CZ" dirty="0"/>
          </a:p>
        </p:txBody>
      </p:sp>
      <p:pic>
        <p:nvPicPr>
          <p:cNvPr id="20484" name="Picture 4" descr="https://lh3.googleusercontent.com/5C7eciiph-QJ3xKl_A5pxc7IXFcm_iWEcZXw4Bds0LGFMgikJzYoUrTTQcMkfhjamuA88n87MED5N1PPFwmuCIQyv_u-rZyL_1liJbT0Y5BGdgWzntOnEWp7tCqTClGx_bWjjjIm7-vT4CVcth-l_Jx01rUQrNyN4aG9rCCmRoaHN1R9Y4k0TU7g6t4K53sMKxSbXL0XITqFq5LJ9a43o9LwX3d-PmjNes9dDnwp2pZRR1WJgLInSXKUrDHdgejbpILJxKKXSr6l_HegREz3Suw4C6gkP-_a6qVSuOusGFFP7ednrCSPQblI2Qxhl39o-YkBnhRabHdUFkppqdN14j-gZFIJ_Cu-dVfLh1vdiYsgz6zjDGY9dKRI46phWfbYjgP8772-LehO9aAXd35BawiIZDq8iSUxdHl0pQ_8fyzeacI-QRArYb2ZlmELcgXDmTA5W7JRATkrSpygTn9KYFEYSveBgPvstCx1DpzJkmbjhf38oG0OoyjdcxVpdd7se3hhinB15b5zeH53eiPOwxLMfDWmAsszCKCS1hSRRAGC92fxcqNLsDrC0b3TH4yq7KU1DhQdT_ZuTkRY5h9p4riYbuSt8AGhCEb8xWAXOTKLc5MdPMSf-rCI6Re1df4gAsmwyWC69h3Jc7JfVwM5QP7iGjHLbc0Ve1xKxek-ZWaqYAu_kzHSxCnvCAquzs4=w1221-h914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52908"/>
            <a:ext cx="6403062" cy="478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29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Nešitý </a:t>
            </a:r>
            <a:r>
              <a:rPr lang="cs-CZ" dirty="0" err="1" smtClean="0"/>
              <a:t>patchwork</a:t>
            </a:r>
            <a:endParaRPr lang="cs-CZ" dirty="0"/>
          </a:p>
        </p:txBody>
      </p:sp>
      <p:pic>
        <p:nvPicPr>
          <p:cNvPr id="3" name="Obrázek 2" descr="C:\Users\student\Desktop\c5a03dfc6b_84649874_o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556792"/>
            <a:ext cx="525658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Pomůcky</a:t>
            </a:r>
            <a:endParaRPr lang="cs-CZ" dirty="0"/>
          </a:p>
        </p:txBody>
      </p:sp>
      <p:pic>
        <p:nvPicPr>
          <p:cNvPr id="3" name="Obrázek 2" descr="C:\Users\student\Desktop\f1d34a13c7_84649057_o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44824"/>
            <a:ext cx="576064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 výroby</a:t>
            </a:r>
            <a:endParaRPr lang="cs-CZ" dirty="0"/>
          </a:p>
        </p:txBody>
      </p:sp>
      <p:pic>
        <p:nvPicPr>
          <p:cNvPr id="3" name="Obrázek 2" descr="C:\Users\student\Desktop\dff61663f8_84649061_o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743325" cy="249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C:\Users\student\Desktop\92035ffa3b_84649062_o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556792"/>
            <a:ext cx="3676650" cy="24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C:\Users\student\Desktop\fea43b6a42_84649064_o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149080"/>
            <a:ext cx="3591546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C:\Users\student\Desktop\dee9feba55_84649065_o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4077072"/>
            <a:ext cx="3676650" cy="24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Postup výroby</a:t>
            </a:r>
            <a:endParaRPr lang="cs-CZ" dirty="0"/>
          </a:p>
        </p:txBody>
      </p:sp>
      <p:pic>
        <p:nvPicPr>
          <p:cNvPr id="3" name="Obrázek 2" descr="C:\Users\student\Desktop\a44ada65cd_84649068_o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364878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C:\Users\student\Desktop\286a602e29_84649070_o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356992"/>
            <a:ext cx="3752850" cy="249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1555</TotalTime>
  <Words>3207</Words>
  <Application>Microsoft Office PowerPoint</Application>
  <PresentationFormat>Předvádění na obrazovce (4:3)</PresentationFormat>
  <Paragraphs>277</Paragraphs>
  <Slides>179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179</vt:i4>
      </vt:variant>
    </vt:vector>
  </HeadingPairs>
  <TitlesOfParts>
    <vt:vector size="186" baseType="lpstr">
      <vt:lpstr>Calibri</vt:lpstr>
      <vt:lpstr>Century Schoolbook</vt:lpstr>
      <vt:lpstr>ＭＳ Ｐ明朝</vt:lpstr>
      <vt:lpstr>Times New Roman</vt:lpstr>
      <vt:lpstr>Wingdings</vt:lpstr>
      <vt:lpstr>Wingdings 2</vt:lpstr>
      <vt:lpstr>Arkýř</vt:lpstr>
      <vt:lpstr>Svět z papíru originální techniky práce s papírem</vt:lpstr>
      <vt:lpstr>Sylabus kurzu</vt:lpstr>
      <vt:lpstr>Člověk a svět práce</vt:lpstr>
      <vt:lpstr>Práce s papírem na ZŠ</vt:lpstr>
      <vt:lpstr>Papír a jeho význam</vt:lpstr>
      <vt:lpstr>Historie užití papíru</vt:lpstr>
      <vt:lpstr>Šáchor (Cyperus)</vt:lpstr>
      <vt:lpstr>Papyrus</vt:lpstr>
      <vt:lpstr>Historie užití papíru</vt:lpstr>
      <vt:lpstr>Co je papír?</vt:lpstr>
      <vt:lpstr>Druhy papírů</vt:lpstr>
      <vt:lpstr>Druhy kartonů</vt:lpstr>
      <vt:lpstr>Druhy lepenek</vt:lpstr>
      <vt:lpstr>Materiály na výrobu papíru  </vt:lpstr>
      <vt:lpstr>Techniky práce s papírem</vt:lpstr>
      <vt:lpstr>Historie Origami 折り紙</vt:lpstr>
      <vt:lpstr>Historie origami</vt:lpstr>
      <vt:lpstr>Sadako Sasaki</vt:lpstr>
      <vt:lpstr>Orizuru v Memorial Peace park Hiroshima</vt:lpstr>
      <vt:lpstr>Orizuru – letící jeřáb</vt:lpstr>
      <vt:lpstr>Origami</vt:lpstr>
      <vt:lpstr>Origami</vt:lpstr>
      <vt:lpstr>Origami</vt:lpstr>
      <vt:lpstr>Origami</vt:lpstr>
      <vt:lpstr>Origami</vt:lpstr>
      <vt:lpstr>Origami</vt:lpstr>
      <vt:lpstr>Šperky z origami</vt:lpstr>
      <vt:lpstr>Origami terminátor</vt:lpstr>
      <vt:lpstr>Origami terminátor</vt:lpstr>
      <vt:lpstr>Prezentace aplikace PowerPoint</vt:lpstr>
      <vt:lpstr>Prezentace aplikace PowerPoint</vt:lpstr>
      <vt:lpstr>Kirigami 切り紙</vt:lpstr>
      <vt:lpstr>Postup práce</vt:lpstr>
      <vt:lpstr>Prezentace aplikace PowerPoint</vt:lpstr>
      <vt:lpstr>Prezentace aplikace PowerPoint</vt:lpstr>
      <vt:lpstr>Prezentace aplikace PowerPoint</vt:lpstr>
      <vt:lpstr>Šablony na kirigami</vt:lpstr>
      <vt:lpstr>Šablony na kirigami</vt:lpstr>
      <vt:lpstr>Šablony na kirigami</vt:lpstr>
      <vt:lpstr>Šablony na kirigami</vt:lpstr>
      <vt:lpstr>Kusudama</vt:lpstr>
      <vt:lpstr>Postup výroby</vt:lpstr>
      <vt:lpstr>Postup výroby</vt:lpstr>
      <vt:lpstr>Kusudama</vt:lpstr>
      <vt:lpstr>Kusudama</vt:lpstr>
      <vt:lpstr>Fleurogami</vt:lpstr>
      <vt:lpstr>Fleurogami</vt:lpstr>
      <vt:lpstr>Fleurogami</vt:lpstr>
      <vt:lpstr>Fleurogami</vt:lpstr>
      <vt:lpstr>Fleurogami</vt:lpstr>
      <vt:lpstr>IRIS FOLDING</vt:lpstr>
      <vt:lpstr>Pomůcky</vt:lpstr>
      <vt:lpstr>Šablony</vt:lpstr>
      <vt:lpstr>Iris folding</vt:lpstr>
      <vt:lpstr>Iris folding</vt:lpstr>
      <vt:lpstr>Prezentace aplikace PowerPoint</vt:lpstr>
      <vt:lpstr>Prezentace aplikace PowerPoint</vt:lpstr>
      <vt:lpstr>CANDY BAG</vt:lpstr>
      <vt:lpstr>Candy bag</vt:lpstr>
      <vt:lpstr>Náramky technikou Candy bag</vt:lpstr>
      <vt:lpstr>Náramky technikou Candy bag</vt:lpstr>
      <vt:lpstr>Náramky technikou candy bag</vt:lpstr>
      <vt:lpstr>Skládání jednotlivých dílků</vt:lpstr>
      <vt:lpstr>Skládání jednotlivých dílků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Šití dílů </vt:lpstr>
      <vt:lpstr>Obal na květináč</vt:lpstr>
      <vt:lpstr>Prezentace aplikace PowerPoint</vt:lpstr>
      <vt:lpstr>Prezentace aplikace PowerPoint</vt:lpstr>
      <vt:lpstr>Tea bag folding</vt:lpstr>
      <vt:lpstr>Tea bag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Spirálové květiny</vt:lpstr>
      <vt:lpstr>Spirálové květiny</vt:lpstr>
      <vt:lpstr>Spirálové květiny</vt:lpstr>
      <vt:lpstr>Květiny s krepového papíru</vt:lpstr>
      <vt:lpstr>Květiny s krepového papíru</vt:lpstr>
      <vt:lpstr>Postup práce</vt:lpstr>
      <vt:lpstr>Postup práce</vt:lpstr>
      <vt:lpstr>Spirály z novinového papíru</vt:lpstr>
      <vt:lpstr>Prezentace aplikace PowerPoint</vt:lpstr>
      <vt:lpstr>Prezentace aplikace PowerPoint</vt:lpstr>
      <vt:lpstr>Prezentace aplikace PowerPoint</vt:lpstr>
      <vt:lpstr>Nešitý patchwork</vt:lpstr>
      <vt:lpstr>Nešitý patchwork</vt:lpstr>
      <vt:lpstr>Pomůcky</vt:lpstr>
      <vt:lpstr>Postup výroby</vt:lpstr>
      <vt:lpstr>Postup výroby</vt:lpstr>
      <vt:lpstr>Papírmašé (papiermaché)</vt:lpstr>
      <vt:lpstr>Historie papírmašé</vt:lpstr>
      <vt:lpstr>Kašírování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Technika vrstvení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Embossing-VTLAČOVANÝ RELIEF </vt:lpstr>
      <vt:lpstr>Prezentace aplikace PowerPoint</vt:lpstr>
      <vt:lpstr>Pergamano</vt:lpstr>
      <vt:lpstr>Technika pergamano</vt:lpstr>
      <vt:lpstr>Pergamano - pomůcky</vt:lpstr>
      <vt:lpstr>Prezentace aplikace PowerPoint</vt:lpstr>
      <vt:lpstr>Prezentace aplikace PowerPoint</vt:lpstr>
      <vt:lpstr>Prezentace aplikace PowerPoint</vt:lpstr>
      <vt:lpstr>PLETENÍ Z PAPÍRU</vt:lpstr>
      <vt:lpstr>Pomůcky na pletení z papíru</vt:lpstr>
      <vt:lpstr>Prezentace aplikace PowerPoint</vt:lpstr>
      <vt:lpstr>Pletení věnce</vt:lpstr>
      <vt:lpstr>Věnec z papíru</vt:lpstr>
      <vt:lpstr>Prezentace aplikace PowerPoint</vt:lpstr>
      <vt:lpstr>Pomlázka a hvězda z papírových ruliček</vt:lpstr>
      <vt:lpstr>Prezentace aplikace PowerPoint</vt:lpstr>
      <vt:lpstr>Prezentace aplikace PowerPoint</vt:lpstr>
      <vt:lpstr>Oplétání papírovými ruličkami</vt:lpstr>
      <vt:lpstr>Oplétání papírovými ruličkami</vt:lpstr>
      <vt:lpstr>Prezentace aplikace PowerPoint</vt:lpstr>
      <vt:lpstr>Pletené hvězdy</vt:lpstr>
      <vt:lpstr>Pletené hvězdy</vt:lpstr>
      <vt:lpstr>Prezentace aplikace PowerPoint</vt:lpstr>
      <vt:lpstr>Prezentace aplikace PowerPoint</vt:lpstr>
      <vt:lpstr>Klobouk z papíru</vt:lpstr>
      <vt:lpstr>Klobouk z papíru</vt:lpstr>
      <vt:lpstr>Postup práce</vt:lpstr>
      <vt:lpstr>Postup práce</vt:lpstr>
      <vt:lpstr>Scrapbooking – dekorovaná fotoalba</vt:lpstr>
      <vt:lpstr>Quilling –PAPÍROVÝ FILIGRÁN</vt:lpstr>
      <vt:lpstr>Pomůcky</vt:lpstr>
      <vt:lpstr>Quillingové pero z jehly a párátka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Metalický papír</vt:lpstr>
      <vt:lpstr>Decoupage- ubrousková technika</vt:lpstr>
      <vt:lpstr>Postup práce</vt:lpstr>
      <vt:lpstr>Postup práce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Krakelování</vt:lpstr>
      <vt:lpstr>Postup</vt:lpstr>
      <vt:lpstr>Postup krakelování</vt:lpstr>
      <vt:lpstr>Prezentace aplikace PowerPoint</vt:lpstr>
      <vt:lpstr>Prezentace aplikace PowerPoint</vt:lpstr>
      <vt:lpstr>Prezentace aplikace PowerPoint</vt:lpstr>
      <vt:lpstr>Prezentace aplikace PowerPoint</vt:lpstr>
      <vt:lpstr>Twistart</vt:lpstr>
      <vt:lpstr>twistart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Děkuji vám za pozornost</vt:lpstr>
      <vt:lpstr>Orizuru</vt:lpstr>
      <vt:lpstr>Prezentace aplikace PowerPoint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Papír a jeho všestranné využití</dc:title>
  <dc:creator>student</dc:creator>
  <cp:lastModifiedBy>Petr Vybíral</cp:lastModifiedBy>
  <cp:revision>152</cp:revision>
  <dcterms:created xsi:type="dcterms:W3CDTF">2013-05-06T06:38:11Z</dcterms:created>
  <dcterms:modified xsi:type="dcterms:W3CDTF">2022-02-18T14:56:53Z</dcterms:modified>
</cp:coreProperties>
</file>