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7" roundtripDataSignature="AMtx7mj1nN/hvzHxssomDEvtZpv7yAuv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7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1099d220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f1099d22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0df8149e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f0df8149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0df8149e9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f0df8149e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0df8149e9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f0df8149e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0df8149e9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f0df8149e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0df8149e9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f0df8149e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0df8149e9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f0df8149e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0df8149e9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f0df8149e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1099d220c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f1099d220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f0df8149e9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f0df8149e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f0df8149e9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f0df8149e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f1099d220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f1099d22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1099d220c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f1099d220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6f3bc44a6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6f3bc44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firstwordsproject.com/16-actions-with-objects-by-16-months/#fb0=3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rstwordsproject.com/16-gestures-by-16-months/#fb0=3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78325" y="361888"/>
            <a:ext cx="9144000" cy="121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93475" y="2167000"/>
            <a:ext cx="12098401" cy="27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PdF: IVp003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Praktické postupy při výuce dítěte s poruchou autistického spektra nebo jiným neurovývojovým postižením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Vyučující: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et Bc. Lucie Mudroch Lukášová, M.Sc., BCBA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Lucie Vozáková, BCBA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1399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16 by 16 aktivit s předmětem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Každý měsíc by dítě mělo umět nějakou novou aktivitu s novým předmětem a ve věku 16 měsíců by mělo umět minimálně 16 těchto aktivit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Aktivity: 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 u="sng">
                <a:solidFill>
                  <a:schemeClr val="hlink"/>
                </a:solidFill>
                <a:hlinkClick r:id="rId3"/>
              </a:rPr>
              <a:t>https://firstwordsproject.com/16-actions-with-objects-by-16-months/#fb0=3</a:t>
            </a:r>
            <a:endParaRPr sz="3316"/>
          </a:p>
          <a:p>
            <a:pPr indent="-13938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196206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16 by 16 gesta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Dorozumívání je pro dítě velice důležité, jelikož se pak dítěti sociální komunikace dítěti pomáhá ve hře, spojení s rodiči. Dobrá komunikace dost často zabraňuje problémovému chování, které může vyplynout y toho, že dítě nekomunikuje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Výzkumy ukazují, že vývoj gest mezi 9-16 měsícem predikuje schopnosti dítěte komunikovat o dva roky později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Tudíž v 16 měsících by dítě mělo mít minimálně 16 gest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Gesta: </a:t>
            </a:r>
            <a:endParaRPr sz="3663"/>
          </a:p>
          <a:p>
            <a:pPr indent="-156518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705"/>
              <a:buChar char="•"/>
            </a:pPr>
            <a:r>
              <a:rPr lang="cs-CZ" sz="3663" u="sng">
                <a:solidFill>
                  <a:schemeClr val="hlink"/>
                </a:solidFill>
                <a:hlinkClick r:id="rId3"/>
              </a:rPr>
              <a:t>https://firstwordsproject.com/16-gestures-by-16-months/#fb0=3</a:t>
            </a:r>
            <a:endParaRPr sz="3663"/>
          </a:p>
          <a:p>
            <a:pPr indent="-156518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705"/>
              <a:buChar char="•"/>
            </a:pPr>
            <a:r>
              <a:t/>
            </a:r>
            <a:endParaRPr sz="3663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1099d220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VB-MAPP (hodnotící nástroj v ABA)</a:t>
            </a:r>
            <a:endParaRPr/>
          </a:p>
        </p:txBody>
      </p:sp>
      <p:sp>
        <p:nvSpPr>
          <p:cNvPr id="151" name="Google Shape;151;gf1099d220c_0_0"/>
          <p:cNvSpPr txBox="1"/>
          <p:nvPr>
            <p:ph idx="1" type="body"/>
          </p:nvPr>
        </p:nvSpPr>
        <p:spPr>
          <a:xfrm>
            <a:off x="1140125" y="16243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0-48 měsíců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3 levely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každém levelu určité dovednosti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0df8149e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ABA</a:t>
            </a:r>
            <a:endParaRPr/>
          </a:p>
        </p:txBody>
      </p:sp>
      <p:sp>
        <p:nvSpPr>
          <p:cNvPr id="157" name="Google Shape;157;gf0df8149e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200">
                <a:highlight>
                  <a:srgbClr val="FFFF00"/>
                </a:highlight>
              </a:rPr>
              <a:t>APLIKOVANÁ </a:t>
            </a:r>
            <a:r>
              <a:rPr lang="cs-CZ" sz="3200">
                <a:highlight>
                  <a:srgbClr val="F6B26B"/>
                </a:highlight>
              </a:rPr>
              <a:t>BEHAVIORÁLNÍ </a:t>
            </a:r>
            <a:r>
              <a:rPr lang="cs-CZ" sz="3200">
                <a:highlight>
                  <a:srgbClr val="6FA8DC"/>
                </a:highlight>
              </a:rPr>
              <a:t>ANALÝZA</a:t>
            </a:r>
            <a:endParaRPr sz="3200">
              <a:highlight>
                <a:srgbClr val="6FA8DC"/>
              </a:highlight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Cooper, Heron and Heward (2007) definují ABA jako vědu, která využívá principy chování, systematicky je aplikuje k zlepšení sociálně významného chování,  a experimentálně identifikuje proměnné, které jsou za tyto změny odpovědné.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Zkoumá vztah mezi chováním a prostředím.</a:t>
            </a:r>
            <a:endParaRPr sz="15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Skinner, 30. l. 20.stol. (operantní podmiňování)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0df8149e9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Chování</a:t>
            </a:r>
            <a:endParaRPr/>
          </a:p>
        </p:txBody>
      </p:sp>
      <p:sp>
        <p:nvSpPr>
          <p:cNvPr id="163" name="Google Shape;163;gf0df8149e9_0_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= činnost živého organismu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vše, co děláme (včetně toho, co si myslíme, cítíme)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pohyb organismu, nebo jeho částí v prostoru (Skinner)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interakce organismu s jeho prostředím, která je charakteristická pohybem jeho částí v prostoru a čase, a která vede k měřitelným změnám v alespoň jednom aspektu prostředí (Johnston &amp; Pennypacker)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JAK SOUVISÍ ABA S UČENÍM A VÝUKOU?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0df8149e9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Je to chování?</a:t>
            </a:r>
            <a:endParaRPr/>
          </a:p>
        </p:txBody>
      </p:sp>
      <p:sp>
        <p:nvSpPr>
          <p:cNvPr id="169" name="Google Shape;169;gf0df8149e9_0_12"/>
          <p:cNvSpPr txBox="1"/>
          <p:nvPr>
            <p:ph idx="1" type="body"/>
          </p:nvPr>
        </p:nvSpPr>
        <p:spPr>
          <a:xfrm>
            <a:off x="838200" y="1825625"/>
            <a:ext cx="5337600" cy="46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00" u="sng"/>
              <a:t>Co dělám? test</a:t>
            </a:r>
            <a:endParaRPr b="1" sz="1600" u="sng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Musí být určitá akce/aktivita!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Díváme se po aktivních slovesech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trhám svůj domácí úkol, cítím hlad</a:t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00"/>
              <a:t>Nejedná se o popisy stavů (není chování)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frustrovaný z úkolu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mám špatný den, pozitivní přístup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tvrdohlavý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očekávám výplatu</a:t>
            </a:r>
            <a:endParaRPr sz="1600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170" name="Google Shape;170;gf0df8149e9_0_12"/>
          <p:cNvSpPr txBox="1"/>
          <p:nvPr>
            <p:ph idx="1" type="body"/>
          </p:nvPr>
        </p:nvSpPr>
        <p:spPr>
          <a:xfrm>
            <a:off x="6175825" y="1825625"/>
            <a:ext cx="5502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70" u="sng"/>
              <a:t>Test mrtvého</a:t>
            </a:r>
            <a:endParaRPr b="1" sz="1670" u="sng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Jestliže může něco “dělat” mrtvola, pak to NENÍ chování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vznášet se na hladině, nevyrušovat, nespolupracovat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může být kopnuta, nechat si dělat manikúru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70"/>
              <a:t>To, co mrtvola “dělat” nemůže, je chování.</a:t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mluvit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chodit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přemýšlet o tom, co bude vařit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dýchat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670"/>
          </a:p>
        </p:txBody>
      </p:sp>
      <p:cxnSp>
        <p:nvCxnSpPr>
          <p:cNvPr id="171" name="Google Shape;171;gf0df8149e9_0_12"/>
          <p:cNvCxnSpPr/>
          <p:nvPr/>
        </p:nvCxnSpPr>
        <p:spPr>
          <a:xfrm flipH="1" rot="10800000">
            <a:off x="1275700" y="3989850"/>
            <a:ext cx="1728000" cy="106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gf0df8149e9_0_12"/>
          <p:cNvCxnSpPr/>
          <p:nvPr/>
        </p:nvCxnSpPr>
        <p:spPr>
          <a:xfrm>
            <a:off x="1456650" y="3999000"/>
            <a:ext cx="1583400" cy="108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0df8149e9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Definice chování</a:t>
            </a:r>
            <a:endParaRPr/>
          </a:p>
        </p:txBody>
      </p:sp>
      <p:sp>
        <p:nvSpPr>
          <p:cNvPr id="178" name="Google Shape;178;gf0df8149e9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Při definování chování se snažíme vyhnout explanatorním fikcím (vašim domněnkám, co je příčinou a funkcí chování):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i="1" lang="cs-CZ"/>
              <a:t>Holčička při testu vše zvládá, ale když se zeptám během hodiny, tak nereaguje nebo reaguje špatně.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&gt;&gt; Nesnaží se / Nezajímá jí to / Má málo motivace k učení / Je v takovém vývojovém stádiu (popis stádia takovým způsobem je v pořádku, ale jako vysvětlení/ definice </a:t>
            </a:r>
            <a:r>
              <a:rPr b="1" lang="cs-CZ"/>
              <a:t>NE</a:t>
            </a:r>
            <a:r>
              <a:rPr lang="cs-CZ"/>
              <a:t>) = EXPLANATORNÍ FIKCE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Podobnými výroky nic neřešíme, jen znovu a znovu jinými slovy říkáme, KDE JE problém.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Učitelům takové popisy nepomáhají - neříkají, co změnit.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Budoucí cíl také není nejvhodnější jako vysvětlení chování (budoucnost nemůže ovlivňovat současnost - co když cíle nedosáhne?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883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0df8149e9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Správná operacionální definice </a:t>
            </a:r>
            <a:endParaRPr/>
          </a:p>
        </p:txBody>
      </p:sp>
      <p:sp>
        <p:nvSpPr>
          <p:cNvPr id="184" name="Google Shape;184;gf0df8149e9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objektivní </a:t>
            </a:r>
            <a:r>
              <a:rPr lang="cs-CZ" sz="2000"/>
              <a:t>(pozorovatelné - co vidíme, měřitelné)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jasná </a:t>
            </a:r>
            <a:r>
              <a:rPr lang="cs-CZ" sz="2000"/>
              <a:t>(každý, kdo ji čte, musí být schopen poznat co chování, které popisuje je, a co není)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kompletní </a:t>
            </a:r>
            <a:r>
              <a:rPr lang="cs-CZ" sz="2000"/>
              <a:t>(obsahuje příklady a výjimky, způsoby měření)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000"/>
              <a:t>&gt;&gt; topografická definice (jak to vypadá)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cs-CZ" sz="2000"/>
              <a:t>pokud známe funkci chování, můžeme napsat funkční definici chování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0df8149e9_0_3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Příklady</a:t>
            </a:r>
            <a:endParaRPr/>
          </a:p>
        </p:txBody>
      </p:sp>
      <p:sp>
        <p:nvSpPr>
          <p:cNvPr id="190" name="Google Shape;190;gf0df8149e9_0_3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cs-CZ"/>
              <a:t>Dobrá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Během ranního kruhu se dítě zvedne a jde k druhé paní učitelce, začne s ní mluvit a při tom si bere do rukou předměty (papíry, tužky) ze stolu a háže je do koše (nejedná se o předměty na vyhození - odpadky).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b="1" lang="cs-CZ"/>
              <a:t>Špatná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Když chce dítě pozornost, chodí za druhou paní učitelkou a dělá nepořádek.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-317182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nedělejte předpoklady o tom, PROČ, může se tak dít pro to, že je kruh pro dítě moc dlouhý a nudí se (ne pro to, že by chtělo pozornost)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0df8149e9_0_3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Topografická definice chování</a:t>
            </a:r>
            <a:endParaRPr/>
          </a:p>
        </p:txBody>
      </p:sp>
      <p:sp>
        <p:nvSpPr>
          <p:cNvPr id="196" name="Google Shape;196;gf0df8149e9_0_3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nemáte reliabilní informace o funkci daného chování (nevíte, proč se něco děje)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chování nevytváří konzistentní efekt na prostředí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jiná chování nebo situace mohou dosahovat stejného efektu na prostředí (nerozlišíme funkci)</a:t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1099d220c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Co vás čeká</a:t>
            </a:r>
            <a:endParaRPr/>
          </a:p>
        </p:txBody>
      </p:sp>
      <p:sp>
        <p:nvSpPr>
          <p:cNvPr id="91" name="Google Shape;91;gf1099d220c_0_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21.2. 	Úvod do ABA a PAS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7.3. 	Posílení a motivace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21.3. 	Párování a NET (Učení v přirozeném prostředí)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28.3. 	Mandy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4.4. 	Mandy 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18.4. 	Problémové chování a instruktážní kontrola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2.5. 	</a:t>
            </a:r>
            <a:r>
              <a:rPr lang="cs-CZ"/>
              <a:t>Problémové chování a instruktážní kontrola 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16.5.      Volná diskuze (kolokvium 1. termín)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-role play, praktická zkouška dovedností, zkušební imaginární klient pro každého studenta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0df8149e9_0_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Funkční definice chování</a:t>
            </a:r>
            <a:endParaRPr/>
          </a:p>
        </p:txBody>
      </p:sp>
      <p:sp>
        <p:nvSpPr>
          <p:cNvPr id="202" name="Google Shape;202;gf0df8149e9_0_4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známe efekt na prostředí (funkci) - skrze analýzu dat o daném chování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Např.: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b="1" lang="cs-CZ"/>
              <a:t>Vyhýbavé chování</a:t>
            </a:r>
            <a:r>
              <a:rPr lang="cs-CZ"/>
              <a:t> = jakékoliv chování, při kterém dítě </a:t>
            </a:r>
            <a:r>
              <a:rPr i="1" lang="cs-CZ" u="sng"/>
              <a:t>reaguje na požadavek</a:t>
            </a:r>
            <a:r>
              <a:rPr lang="cs-CZ"/>
              <a:t> fyzickým vzdálením se ze situace po dobu delší než 20s.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Příklad: Lehne si na zem po dobu delší než 20s, když se mu řekne, aby si umyl ruce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Nepatří sem: verbální protesty během vykonávání požadavku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69212"/>
              <a:buNone/>
            </a:pPr>
            <a:r>
              <a:t/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34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0df8149e9_0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Cvičení</a:t>
            </a:r>
            <a:endParaRPr/>
          </a:p>
        </p:txBody>
      </p:sp>
      <p:sp>
        <p:nvSpPr>
          <p:cNvPr id="208" name="Google Shape;208;gf0df8149e9_0_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Napište svou (topografickou) definici těchto chování: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HLÁSIT 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AGRESIVNÍ CHOVÁNÍ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1099d220c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Semestrální video</a:t>
            </a:r>
            <a:endParaRPr/>
          </a:p>
        </p:txBody>
      </p:sp>
      <p:sp>
        <p:nvSpPr>
          <p:cNvPr id="214" name="Google Shape;214;gf1099d220c_1_0"/>
          <p:cNvSpPr txBox="1"/>
          <p:nvPr>
            <p:ph idx="1" type="body"/>
          </p:nvPr>
        </p:nvSpPr>
        <p:spPr>
          <a:xfrm>
            <a:off x="838200" y="1565225"/>
            <a:ext cx="10515600" cy="46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Max. cca 15 minut (min. 10 minut)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S dítětem, případně jiným studentem, přítelem atd.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Vyzkoušet si párování a komentování během hry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Termín odevzdávání je do půlnoci 10.5.2023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Pokud </a:t>
            </a:r>
            <a:r>
              <a:rPr lang="cs-CZ"/>
              <a:t>zjistíte</a:t>
            </a:r>
            <a:r>
              <a:rPr lang="cs-CZ"/>
              <a:t> jakýkoliv problém s odevzdáváním, s předstihem se nám ozvěte. </a:t>
            </a:r>
            <a:r>
              <a:rPr lang="cs-CZ"/>
              <a:t>Doporučuji</a:t>
            </a:r>
            <a:r>
              <a:rPr lang="cs-CZ"/>
              <a:t> se ujistit před odevzdáním, že víte, jak na to!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Videa neakceptujeme přes email, jediná </a:t>
            </a:r>
            <a:r>
              <a:rPr lang="cs-CZ"/>
              <a:t>vyjímka</a:t>
            </a:r>
            <a:r>
              <a:rPr lang="cs-CZ"/>
              <a:t> je nefunkční odevzdávárna (pokud nefunguje, pošlete nám fotku, ať můžeme věc řešit).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Podmínky splnění kurzu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8 povinných setkání na semináři (jediná vyjímka je omluvenka přes studijní oddělení, v tomto případě není nutné odevzdat úkol z chybějícího semináře).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Kromě prvního semináře, po každém semináři povinný krátký úkol s praktickou aplikací získaných poznatků (rozebereme na dalším setkání)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Celosemestrální úkol-video (upřesnění na konci prezentace)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Kolokvium-rozprava nad semestrálním úkolem, krátká praktická otázka z probraných témat (ne biflování, porozumění:) 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1099d220c_0_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PAS</a:t>
            </a:r>
            <a:endParaRPr/>
          </a:p>
        </p:txBody>
      </p:sp>
      <p:sp>
        <p:nvSpPr>
          <p:cNvPr id="103" name="Google Shape;103;gf1099d220c_0_1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jedná se o neurovývojovou poruchu, která se projevuje odlišným myšlením, vnímáním, chováním a nižší úrovní sociálních dovedností v sociálním kontextu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váže se k raným fázím vývoje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autismus nelze vyléčit, ale správnou intervencí lze zmírnit obtíže a začlenit dítě do běžného fungování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Kritéria pro diagnostiku PAS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Deficity v sociální komunikaci a interakci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Repetitivní chování, zájmy nebo aktivity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Začátek problémů spadá do ranného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Příznaky způsobují horší fungování dítěte v sociálním, školním či pracovním prostředí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Nelze je přičíst poruše intelektu (často se ale spolu s PAS objevuje porucha intelektu)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838200" y="116377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700"/>
              <a:t>Míra závažnosti</a:t>
            </a:r>
            <a:endParaRPr b="1"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/>
          </a:p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1=vyžadující podporu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2=vyžadující značnou podporu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3=vyžadující velmi značnou podporu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-CZ"/>
              <a:t>Příspěvky na péči: </a:t>
            </a:r>
            <a:endParaRPr b="1"/>
          </a:p>
          <a:p>
            <a:pPr indent="-287972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3 300 Kč, jde-li o stupeň I (lehká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6 600 Kč, jde-li o stupeň II (středně těžká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13 900 Kč, jde-li o stupeň III (těžká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19 200 Kč, jde-li o stupeň IV (úplná závislost)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56f3bc44a6_0_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u="sng">
                <a:latin typeface="Arial"/>
                <a:ea typeface="Arial"/>
                <a:cs typeface="Arial"/>
                <a:sym typeface="Arial"/>
              </a:rPr>
              <a:t>K</a:t>
            </a:r>
            <a:r>
              <a:rPr lang="cs-CZ" sz="2000" u="sng">
                <a:latin typeface="Arial"/>
                <a:ea typeface="Arial"/>
                <a:cs typeface="Arial"/>
                <a:sym typeface="Arial"/>
              </a:rPr>
              <a:t>ategorie základních životních potřeb</a:t>
            </a:r>
            <a:endParaRPr sz="2000"/>
          </a:p>
        </p:txBody>
      </p:sp>
      <p:sp>
        <p:nvSpPr>
          <p:cNvPr id="121" name="Google Shape;121;g156f3bc44a6_0_1"/>
          <p:cNvSpPr txBox="1"/>
          <p:nvPr>
            <p:ph idx="1" type="body"/>
          </p:nvPr>
        </p:nvSpPr>
        <p:spPr>
          <a:xfrm>
            <a:off x="838200" y="1474300"/>
            <a:ext cx="10515600" cy="4868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 u="sng">
                <a:latin typeface="Arial"/>
                <a:ea typeface="Arial"/>
                <a:cs typeface="Arial"/>
                <a:sym typeface="Arial"/>
              </a:rPr>
              <a:t>Kategorie základních životních potřeb (ZŽP)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(více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vyhláška 505/2006 Sb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):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Mobilita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chodit, vstávat a usedat, otevírat a zavírat dveře, chodit po schodech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Orientace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orientovat se v prostoru, rozeznávat pomocí zraku a sluchu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Komunikace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vyjadřovat se srozumitelně mluvenou řečí, chápat obsah přijímaných a sdělovaných zpráv, psát krátké zprávy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Stravování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najíst se a napít, dodržovat dietní režim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Oblékání a obouvání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vybrat si vhodné oblečení a obuv, samostatně se obléknout a svléknout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6.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Tělesná hygiena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použít hygienické zařízení, vykonávat základní osobní hygienu jako mytí rukou, sprchování, čištění zubů, česání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Výkon fyziologické potřeby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včas použít WC, vyprázdnit se, provést očistu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8.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Péče o zdraví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dodržovat předepsaný léčebný režim (braní léků, píchání inzulínu apod.)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9.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Osobní aktivity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navazovat kontakty a vztahy s jinými osobami, plánovat a dodržovat denní režim, vykonávat aktivity obvyklé věku osoby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10.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Péče o domácnost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(u osob starších 18 let) – obstarat běžný nákup jídla a základních domácích potřeb, nakládat s penězi, ovládat běžné domácí spotřebiče, udržovat pořádek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Výskyt PAS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Prevalence výskytu je zhruba 1/54 dětí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Převažující chlapci (4,3 krát víc jak u holčiček)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Raná diagnóza je velice důležitá pro pomoc dítěti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ČR by měl probíhat screening v 18 měsících věku dítěte u dětského lékaře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cs-CZ" sz="1200"/>
              <a:t>CDC, 2020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33" name="Google Shape;13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to longitudinální studie, která se zaměřuje na vývoj dětí od 9-24 měsíců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Díky této studii došlo k vytvoření webového programu, kde je možné otestovat dítě na znaky autismu-mezi 9-24 měsíci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PAMATUJTE brzká diagnóza je velice důležitá kvůli jakékoliv práci s dítětem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2021-09-19T20:06:23Z</dcterms:created>
  <dc:creator>Lucie Lukášová</dc:creator>
</cp:coreProperties>
</file>