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0" r:id="rId3"/>
    <p:sldId id="413" r:id="rId4"/>
    <p:sldId id="337" r:id="rId5"/>
    <p:sldId id="414" r:id="rId6"/>
    <p:sldId id="340" r:id="rId7"/>
    <p:sldId id="341" r:id="rId8"/>
    <p:sldId id="342" r:id="rId9"/>
    <p:sldId id="343" r:id="rId10"/>
    <p:sldId id="361" r:id="rId11"/>
    <p:sldId id="362" r:id="rId12"/>
    <p:sldId id="363" r:id="rId13"/>
    <p:sldId id="364" r:id="rId14"/>
    <p:sldId id="366" r:id="rId15"/>
    <p:sldId id="367" r:id="rId16"/>
    <p:sldId id="415" r:id="rId17"/>
    <p:sldId id="358" r:id="rId18"/>
    <p:sldId id="454" r:id="rId19"/>
    <p:sldId id="344" r:id="rId20"/>
    <p:sldId id="345" r:id="rId21"/>
    <p:sldId id="346" r:id="rId22"/>
    <p:sldId id="347" r:id="rId23"/>
    <p:sldId id="348" r:id="rId24"/>
    <p:sldId id="350" r:id="rId25"/>
    <p:sldId id="349" r:id="rId26"/>
    <p:sldId id="355" r:id="rId27"/>
    <p:sldId id="351" r:id="rId28"/>
    <p:sldId id="352" r:id="rId29"/>
    <p:sldId id="354" r:id="rId30"/>
    <p:sldId id="372" r:id="rId31"/>
    <p:sldId id="373" r:id="rId32"/>
    <p:sldId id="374" r:id="rId33"/>
    <p:sldId id="375" r:id="rId34"/>
    <p:sldId id="377" r:id="rId35"/>
    <p:sldId id="376" r:id="rId36"/>
    <p:sldId id="353" r:id="rId37"/>
    <p:sldId id="385" r:id="rId38"/>
    <p:sldId id="424" r:id="rId39"/>
    <p:sldId id="425" r:id="rId40"/>
    <p:sldId id="429" r:id="rId41"/>
    <p:sldId id="427" r:id="rId42"/>
    <p:sldId id="430" r:id="rId43"/>
    <p:sldId id="426" r:id="rId44"/>
    <p:sldId id="431" r:id="rId45"/>
    <p:sldId id="432" r:id="rId46"/>
    <p:sldId id="447" r:id="rId47"/>
    <p:sldId id="428" r:id="rId48"/>
    <p:sldId id="433" r:id="rId49"/>
    <p:sldId id="434" r:id="rId50"/>
    <p:sldId id="419" r:id="rId51"/>
    <p:sldId id="420" r:id="rId52"/>
    <p:sldId id="421" r:id="rId53"/>
    <p:sldId id="422" r:id="rId54"/>
    <p:sldId id="423" r:id="rId55"/>
    <p:sldId id="416" r:id="rId56"/>
    <p:sldId id="356" r:id="rId57"/>
    <p:sldId id="369" r:id="rId58"/>
    <p:sldId id="370" r:id="rId59"/>
    <p:sldId id="371" r:id="rId60"/>
    <p:sldId id="368" r:id="rId61"/>
    <p:sldId id="378" r:id="rId62"/>
    <p:sldId id="379" r:id="rId63"/>
    <p:sldId id="380" r:id="rId64"/>
    <p:sldId id="381" r:id="rId65"/>
    <p:sldId id="382" r:id="rId66"/>
    <p:sldId id="383" r:id="rId67"/>
    <p:sldId id="386" r:id="rId68"/>
    <p:sldId id="387" r:id="rId69"/>
    <p:sldId id="388" r:id="rId70"/>
    <p:sldId id="384" r:id="rId71"/>
    <p:sldId id="389" r:id="rId72"/>
    <p:sldId id="399" r:id="rId73"/>
    <p:sldId id="390" r:id="rId74"/>
    <p:sldId id="391" r:id="rId75"/>
    <p:sldId id="393" r:id="rId76"/>
    <p:sldId id="394" r:id="rId77"/>
    <p:sldId id="392" r:id="rId78"/>
    <p:sldId id="395" r:id="rId79"/>
    <p:sldId id="396" r:id="rId80"/>
    <p:sldId id="397" r:id="rId81"/>
    <p:sldId id="398" r:id="rId82"/>
    <p:sldId id="417" r:id="rId83"/>
    <p:sldId id="400" r:id="rId84"/>
    <p:sldId id="401" r:id="rId85"/>
    <p:sldId id="411" r:id="rId86"/>
    <p:sldId id="403" r:id="rId87"/>
    <p:sldId id="404" r:id="rId88"/>
    <p:sldId id="405" r:id="rId89"/>
    <p:sldId id="406" r:id="rId90"/>
    <p:sldId id="407" r:id="rId91"/>
    <p:sldId id="408" r:id="rId92"/>
    <p:sldId id="402" r:id="rId93"/>
    <p:sldId id="409" r:id="rId94"/>
    <p:sldId id="410" r:id="rId95"/>
    <p:sldId id="412" r:id="rId96"/>
    <p:sldId id="357" r:id="rId97"/>
    <p:sldId id="442" r:id="rId98"/>
    <p:sldId id="444" r:id="rId99"/>
    <p:sldId id="445" r:id="rId100"/>
    <p:sldId id="451" r:id="rId101"/>
    <p:sldId id="435" r:id="rId102"/>
    <p:sldId id="437" r:id="rId103"/>
    <p:sldId id="438" r:id="rId104"/>
    <p:sldId id="436" r:id="rId105"/>
    <p:sldId id="439" r:id="rId106"/>
    <p:sldId id="449" r:id="rId107"/>
    <p:sldId id="450" r:id="rId108"/>
    <p:sldId id="452" r:id="rId109"/>
    <p:sldId id="440" r:id="rId110"/>
    <p:sldId id="441" r:id="rId111"/>
    <p:sldId id="446" r:id="rId112"/>
    <p:sldId id="359" r:id="rId113"/>
    <p:sldId id="453" r:id="rId1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a Veseláková" userId="29fa7319e99c9840" providerId="LiveId" clId="{ED5632BD-4904-4113-889F-EEA5AC954456}"/>
    <pc:docChg chg="delSld">
      <pc:chgData name="Jana Veseláková" userId="29fa7319e99c9840" providerId="LiveId" clId="{ED5632BD-4904-4113-889F-EEA5AC954456}" dt="2023-03-07T05:50:52.350" v="0" actId="47"/>
      <pc:docMkLst>
        <pc:docMk/>
      </pc:docMkLst>
      <pc:sldChg chg="del">
        <pc:chgData name="Jana Veseláková" userId="29fa7319e99c9840" providerId="LiveId" clId="{ED5632BD-4904-4113-889F-EEA5AC954456}" dt="2023-03-07T05:50:52.350" v="0" actId="47"/>
        <pc:sldMkLst>
          <pc:docMk/>
          <pc:sldMk cId="2509541618" sldId="443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53C261-443E-49A9-9CD8-FCB2384E45EF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F9B42CB-3129-4184-ACA5-8336BCE383AA}">
      <dgm:prSet/>
      <dgm:spPr/>
      <dgm:t>
        <a:bodyPr/>
        <a:lstStyle/>
        <a:p>
          <a:r>
            <a:rPr lang="cs-CZ"/>
            <a:t>učí se snadno a rychle;</a:t>
          </a:r>
          <a:endParaRPr lang="en-US"/>
        </a:p>
      </dgm:t>
    </dgm:pt>
    <dgm:pt modelId="{E11A1E32-8F8A-4999-915D-5CE1F99DA935}" type="parTrans" cxnId="{35C81BC3-9024-4B59-A79D-51ADB85D2A88}">
      <dgm:prSet/>
      <dgm:spPr/>
      <dgm:t>
        <a:bodyPr/>
        <a:lstStyle/>
        <a:p>
          <a:endParaRPr lang="en-US"/>
        </a:p>
      </dgm:t>
    </dgm:pt>
    <dgm:pt modelId="{DAD811BF-FEA2-409D-99C0-FC2C3AAD3FB9}" type="sibTrans" cxnId="{35C81BC3-9024-4B59-A79D-51ADB85D2A88}">
      <dgm:prSet/>
      <dgm:spPr/>
      <dgm:t>
        <a:bodyPr/>
        <a:lstStyle/>
        <a:p>
          <a:endParaRPr lang="en-US"/>
        </a:p>
      </dgm:t>
    </dgm:pt>
    <dgm:pt modelId="{A280F84D-D941-492E-A2C7-C8EEB9303EB4}">
      <dgm:prSet/>
      <dgm:spPr/>
      <dgm:t>
        <a:bodyPr/>
        <a:lstStyle/>
        <a:p>
          <a:r>
            <a:rPr lang="cs-CZ"/>
            <a:t>najde několik druhů řešení předloženého problému;</a:t>
          </a:r>
          <a:endParaRPr lang="en-US"/>
        </a:p>
      </dgm:t>
    </dgm:pt>
    <dgm:pt modelId="{F5A824A7-DFC1-4974-B1A0-BFEE6FCFBFC6}" type="parTrans" cxnId="{5815265D-9F5E-4A9C-A995-7220BAA64342}">
      <dgm:prSet/>
      <dgm:spPr/>
      <dgm:t>
        <a:bodyPr/>
        <a:lstStyle/>
        <a:p>
          <a:endParaRPr lang="en-US"/>
        </a:p>
      </dgm:t>
    </dgm:pt>
    <dgm:pt modelId="{0A66EB54-1958-443A-8633-E9332A70DF17}" type="sibTrans" cxnId="{5815265D-9F5E-4A9C-A995-7220BAA64342}">
      <dgm:prSet/>
      <dgm:spPr/>
      <dgm:t>
        <a:bodyPr/>
        <a:lstStyle/>
        <a:p>
          <a:endParaRPr lang="en-US"/>
        </a:p>
      </dgm:t>
    </dgm:pt>
    <dgm:pt modelId="{8CBCFFED-3B57-465F-A6AB-2DC59D0D0BB1}" type="pres">
      <dgm:prSet presAssocID="{FC53C261-443E-49A9-9CD8-FCB2384E45EF}" presName="diagram" presStyleCnt="0">
        <dgm:presLayoutVars>
          <dgm:dir/>
          <dgm:resizeHandles val="exact"/>
        </dgm:presLayoutVars>
      </dgm:prSet>
      <dgm:spPr/>
    </dgm:pt>
    <dgm:pt modelId="{908C9DFC-4BB5-426E-8B75-2599956F7747}" type="pres">
      <dgm:prSet presAssocID="{BF9B42CB-3129-4184-ACA5-8336BCE383AA}" presName="node" presStyleLbl="node1" presStyleIdx="0" presStyleCnt="2">
        <dgm:presLayoutVars>
          <dgm:bulletEnabled val="1"/>
        </dgm:presLayoutVars>
      </dgm:prSet>
      <dgm:spPr/>
    </dgm:pt>
    <dgm:pt modelId="{D9E81A71-E374-4014-840A-DC2119426C6A}" type="pres">
      <dgm:prSet presAssocID="{DAD811BF-FEA2-409D-99C0-FC2C3AAD3FB9}" presName="sibTrans" presStyleCnt="0"/>
      <dgm:spPr/>
    </dgm:pt>
    <dgm:pt modelId="{2DF884FB-DB0A-4D9F-B2BD-BB7F3F7CEF89}" type="pres">
      <dgm:prSet presAssocID="{A280F84D-D941-492E-A2C7-C8EEB9303EB4}" presName="node" presStyleLbl="node1" presStyleIdx="1" presStyleCnt="2">
        <dgm:presLayoutVars>
          <dgm:bulletEnabled val="1"/>
        </dgm:presLayoutVars>
      </dgm:prSet>
      <dgm:spPr/>
    </dgm:pt>
  </dgm:ptLst>
  <dgm:cxnLst>
    <dgm:cxn modelId="{5815265D-9F5E-4A9C-A995-7220BAA64342}" srcId="{FC53C261-443E-49A9-9CD8-FCB2384E45EF}" destId="{A280F84D-D941-492E-A2C7-C8EEB9303EB4}" srcOrd="1" destOrd="0" parTransId="{F5A824A7-DFC1-4974-B1A0-BFEE6FCFBFC6}" sibTransId="{0A66EB54-1958-443A-8633-E9332A70DF17}"/>
    <dgm:cxn modelId="{35C81BC3-9024-4B59-A79D-51ADB85D2A88}" srcId="{FC53C261-443E-49A9-9CD8-FCB2384E45EF}" destId="{BF9B42CB-3129-4184-ACA5-8336BCE383AA}" srcOrd="0" destOrd="0" parTransId="{E11A1E32-8F8A-4999-915D-5CE1F99DA935}" sibTransId="{DAD811BF-FEA2-409D-99C0-FC2C3AAD3FB9}"/>
    <dgm:cxn modelId="{26DCBDCC-34EC-43C0-AA7B-DE3B18116D98}" type="presOf" srcId="{A280F84D-D941-492E-A2C7-C8EEB9303EB4}" destId="{2DF884FB-DB0A-4D9F-B2BD-BB7F3F7CEF89}" srcOrd="0" destOrd="0" presId="urn:microsoft.com/office/officeart/2005/8/layout/default"/>
    <dgm:cxn modelId="{3BCD2FCD-6B10-43BB-8A75-7EDF532D1CD0}" type="presOf" srcId="{FC53C261-443E-49A9-9CD8-FCB2384E45EF}" destId="{8CBCFFED-3B57-465F-A6AB-2DC59D0D0BB1}" srcOrd="0" destOrd="0" presId="urn:microsoft.com/office/officeart/2005/8/layout/default"/>
    <dgm:cxn modelId="{F06BE6D6-E669-43D2-B4D8-EDAACA23BA39}" type="presOf" srcId="{BF9B42CB-3129-4184-ACA5-8336BCE383AA}" destId="{908C9DFC-4BB5-426E-8B75-2599956F7747}" srcOrd="0" destOrd="0" presId="urn:microsoft.com/office/officeart/2005/8/layout/default"/>
    <dgm:cxn modelId="{92085826-9B36-4D34-8DA9-F6AA876E8E84}" type="presParOf" srcId="{8CBCFFED-3B57-465F-A6AB-2DC59D0D0BB1}" destId="{908C9DFC-4BB5-426E-8B75-2599956F7747}" srcOrd="0" destOrd="0" presId="urn:microsoft.com/office/officeart/2005/8/layout/default"/>
    <dgm:cxn modelId="{BB45DC29-0AAC-4546-BE8F-7A85FDB04440}" type="presParOf" srcId="{8CBCFFED-3B57-465F-A6AB-2DC59D0D0BB1}" destId="{D9E81A71-E374-4014-840A-DC2119426C6A}" srcOrd="1" destOrd="0" presId="urn:microsoft.com/office/officeart/2005/8/layout/default"/>
    <dgm:cxn modelId="{87F03CA3-EA84-471F-AA56-719841DAA1E1}" type="presParOf" srcId="{8CBCFFED-3B57-465F-A6AB-2DC59D0D0BB1}" destId="{2DF884FB-DB0A-4D9F-B2BD-BB7F3F7CEF8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BDFD34-F91F-43B5-B8B1-DD555605ACD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EEFD1F1-CE44-41A0-8BA9-D63B6AE8A118}">
      <dgm:prSet/>
      <dgm:spPr/>
      <dgm:t>
        <a:bodyPr/>
        <a:lstStyle/>
        <a:p>
          <a:r>
            <a:rPr lang="cs-CZ"/>
            <a:t>věnuje se koníčku nebo tématu zájmu intenzivně a dlouho, například doslova „žije“ dinosaury;</a:t>
          </a:r>
          <a:endParaRPr lang="en-US"/>
        </a:p>
      </dgm:t>
    </dgm:pt>
    <dgm:pt modelId="{81DF1526-0AEB-406E-B230-8B908B91479C}" type="parTrans" cxnId="{4A414125-F21A-4336-BAC3-79A92DF79A25}">
      <dgm:prSet/>
      <dgm:spPr/>
      <dgm:t>
        <a:bodyPr/>
        <a:lstStyle/>
        <a:p>
          <a:endParaRPr lang="en-US"/>
        </a:p>
      </dgm:t>
    </dgm:pt>
    <dgm:pt modelId="{7598805C-9288-4D5D-AF8F-DF284216DE58}" type="sibTrans" cxnId="{4A414125-F21A-4336-BAC3-79A92DF79A25}">
      <dgm:prSet/>
      <dgm:spPr/>
      <dgm:t>
        <a:bodyPr/>
        <a:lstStyle/>
        <a:p>
          <a:endParaRPr lang="en-US"/>
        </a:p>
      </dgm:t>
    </dgm:pt>
    <dgm:pt modelId="{06A7D6A9-4DBB-4AF4-B159-A7F8719ED67F}">
      <dgm:prSet/>
      <dgm:spPr/>
      <dgm:t>
        <a:bodyPr/>
        <a:lstStyle/>
        <a:p>
          <a:r>
            <a:rPr lang="cs-CZ"/>
            <a:t>rychle absorbuje velké množství informací a také si je rychle vybavuje;</a:t>
          </a:r>
          <a:endParaRPr lang="en-US"/>
        </a:p>
      </dgm:t>
    </dgm:pt>
    <dgm:pt modelId="{4C2CFEE3-8491-4FCB-8CAA-07294F1C38B7}" type="parTrans" cxnId="{7284CA47-7E74-495C-ABB9-6DDAA4634D71}">
      <dgm:prSet/>
      <dgm:spPr/>
      <dgm:t>
        <a:bodyPr/>
        <a:lstStyle/>
        <a:p>
          <a:endParaRPr lang="en-US"/>
        </a:p>
      </dgm:t>
    </dgm:pt>
    <dgm:pt modelId="{91A7C384-7221-470C-BD6F-A024DC0B9E8B}" type="sibTrans" cxnId="{7284CA47-7E74-495C-ABB9-6DDAA4634D71}">
      <dgm:prSet/>
      <dgm:spPr/>
      <dgm:t>
        <a:bodyPr/>
        <a:lstStyle/>
        <a:p>
          <a:endParaRPr lang="en-US"/>
        </a:p>
      </dgm:t>
    </dgm:pt>
    <dgm:pt modelId="{A99B693A-D464-4083-8E20-3C7E792B9392}" type="pres">
      <dgm:prSet presAssocID="{B7BDFD34-F91F-43B5-B8B1-DD555605ACD3}" presName="root" presStyleCnt="0">
        <dgm:presLayoutVars>
          <dgm:dir/>
          <dgm:resizeHandles val="exact"/>
        </dgm:presLayoutVars>
      </dgm:prSet>
      <dgm:spPr/>
    </dgm:pt>
    <dgm:pt modelId="{B6B38AEA-D790-4910-8DD6-96D7C3574D7B}" type="pres">
      <dgm:prSet presAssocID="{FEEFD1F1-CE44-41A0-8BA9-D63B6AE8A118}" presName="compNode" presStyleCnt="0"/>
      <dgm:spPr/>
    </dgm:pt>
    <dgm:pt modelId="{87475170-E4B0-471A-8A91-FE8F58A96BD8}" type="pres">
      <dgm:prSet presAssocID="{FEEFD1F1-CE44-41A0-8BA9-D63B6AE8A118}" presName="bgRect" presStyleLbl="bgShp" presStyleIdx="0" presStyleCnt="2"/>
      <dgm:spPr/>
    </dgm:pt>
    <dgm:pt modelId="{CF5B36D6-F870-46BF-AA9C-828D57B696E3}" type="pres">
      <dgm:prSet presAssocID="{FEEFD1F1-CE44-41A0-8BA9-D63B6AE8A118}" presName="icon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ontosaurus"/>
        </a:ext>
      </dgm:extLst>
    </dgm:pt>
    <dgm:pt modelId="{2F7198EC-E7BC-4FCE-A947-0CE7277C6A2B}" type="pres">
      <dgm:prSet presAssocID="{FEEFD1F1-CE44-41A0-8BA9-D63B6AE8A118}" presName="spaceRect" presStyleCnt="0"/>
      <dgm:spPr/>
    </dgm:pt>
    <dgm:pt modelId="{2811B800-B2B8-4A5A-B95F-CE196EF17C2A}" type="pres">
      <dgm:prSet presAssocID="{FEEFD1F1-CE44-41A0-8BA9-D63B6AE8A118}" presName="parTx" presStyleLbl="revTx" presStyleIdx="0" presStyleCnt="2">
        <dgm:presLayoutVars>
          <dgm:chMax val="0"/>
          <dgm:chPref val="0"/>
        </dgm:presLayoutVars>
      </dgm:prSet>
      <dgm:spPr/>
    </dgm:pt>
    <dgm:pt modelId="{686B7F42-8D9E-4B08-8C76-F065B59D7AFC}" type="pres">
      <dgm:prSet presAssocID="{7598805C-9288-4D5D-AF8F-DF284216DE58}" presName="sibTrans" presStyleCnt="0"/>
      <dgm:spPr/>
    </dgm:pt>
    <dgm:pt modelId="{E97B8ED3-1F1F-4738-B0E0-D00110AE7A4C}" type="pres">
      <dgm:prSet presAssocID="{06A7D6A9-4DBB-4AF4-B159-A7F8719ED67F}" presName="compNode" presStyleCnt="0"/>
      <dgm:spPr/>
    </dgm:pt>
    <dgm:pt modelId="{1D0B3F10-8D93-4DC5-A898-4BBCA95EDAA4}" type="pres">
      <dgm:prSet presAssocID="{06A7D6A9-4DBB-4AF4-B159-A7F8719ED67F}" presName="bgRect" presStyleLbl="bgShp" presStyleIdx="1" presStyleCnt="2"/>
      <dgm:spPr/>
    </dgm:pt>
    <dgm:pt modelId="{962ED588-A95B-4AB5-A387-6C523CB5A9D3}" type="pres">
      <dgm:prSet presAssocID="{06A7D6A9-4DBB-4AF4-B159-A7F8719ED67F}" presName="iconRect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ádinka"/>
        </a:ext>
      </dgm:extLst>
    </dgm:pt>
    <dgm:pt modelId="{947BC4B4-B44D-44ED-A865-D9FF98C0D65F}" type="pres">
      <dgm:prSet presAssocID="{06A7D6A9-4DBB-4AF4-B159-A7F8719ED67F}" presName="spaceRect" presStyleCnt="0"/>
      <dgm:spPr/>
    </dgm:pt>
    <dgm:pt modelId="{7A98A706-4880-455A-BD9D-BA4506B05F54}" type="pres">
      <dgm:prSet presAssocID="{06A7D6A9-4DBB-4AF4-B159-A7F8719ED67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45288D02-5F50-44C0-9E27-60A235BF1C17}" type="presOf" srcId="{B7BDFD34-F91F-43B5-B8B1-DD555605ACD3}" destId="{A99B693A-D464-4083-8E20-3C7E792B9392}" srcOrd="0" destOrd="0" presId="urn:microsoft.com/office/officeart/2018/2/layout/IconVerticalSolidList"/>
    <dgm:cxn modelId="{42FAB916-77CF-42FC-A8F4-4F9438928259}" type="presOf" srcId="{06A7D6A9-4DBB-4AF4-B159-A7F8719ED67F}" destId="{7A98A706-4880-455A-BD9D-BA4506B05F54}" srcOrd="0" destOrd="0" presId="urn:microsoft.com/office/officeart/2018/2/layout/IconVerticalSolidList"/>
    <dgm:cxn modelId="{4A414125-F21A-4336-BAC3-79A92DF79A25}" srcId="{B7BDFD34-F91F-43B5-B8B1-DD555605ACD3}" destId="{FEEFD1F1-CE44-41A0-8BA9-D63B6AE8A118}" srcOrd="0" destOrd="0" parTransId="{81DF1526-0AEB-406E-B230-8B908B91479C}" sibTransId="{7598805C-9288-4D5D-AF8F-DF284216DE58}"/>
    <dgm:cxn modelId="{7284CA47-7E74-495C-ABB9-6DDAA4634D71}" srcId="{B7BDFD34-F91F-43B5-B8B1-DD555605ACD3}" destId="{06A7D6A9-4DBB-4AF4-B159-A7F8719ED67F}" srcOrd="1" destOrd="0" parTransId="{4C2CFEE3-8491-4FCB-8CAA-07294F1C38B7}" sibTransId="{91A7C384-7221-470C-BD6F-A024DC0B9E8B}"/>
    <dgm:cxn modelId="{F2B48381-2DE6-41B5-850B-5AD465526222}" type="presOf" srcId="{FEEFD1F1-CE44-41A0-8BA9-D63B6AE8A118}" destId="{2811B800-B2B8-4A5A-B95F-CE196EF17C2A}" srcOrd="0" destOrd="0" presId="urn:microsoft.com/office/officeart/2018/2/layout/IconVerticalSolidList"/>
    <dgm:cxn modelId="{9E229DC4-A825-44EC-ACC2-7CF41DAC85EC}" type="presParOf" srcId="{A99B693A-D464-4083-8E20-3C7E792B9392}" destId="{B6B38AEA-D790-4910-8DD6-96D7C3574D7B}" srcOrd="0" destOrd="0" presId="urn:microsoft.com/office/officeart/2018/2/layout/IconVerticalSolidList"/>
    <dgm:cxn modelId="{2D959C6C-ADC4-47FE-A7B5-9E92B1787B13}" type="presParOf" srcId="{B6B38AEA-D790-4910-8DD6-96D7C3574D7B}" destId="{87475170-E4B0-471A-8A91-FE8F58A96BD8}" srcOrd="0" destOrd="0" presId="urn:microsoft.com/office/officeart/2018/2/layout/IconVerticalSolidList"/>
    <dgm:cxn modelId="{055F66D8-DFD9-4752-AE1A-0F5D0A369A47}" type="presParOf" srcId="{B6B38AEA-D790-4910-8DD6-96D7C3574D7B}" destId="{CF5B36D6-F870-46BF-AA9C-828D57B696E3}" srcOrd="1" destOrd="0" presId="urn:microsoft.com/office/officeart/2018/2/layout/IconVerticalSolidList"/>
    <dgm:cxn modelId="{D77DFD43-D035-4F28-8B20-F38DBD6692D8}" type="presParOf" srcId="{B6B38AEA-D790-4910-8DD6-96D7C3574D7B}" destId="{2F7198EC-E7BC-4FCE-A947-0CE7277C6A2B}" srcOrd="2" destOrd="0" presId="urn:microsoft.com/office/officeart/2018/2/layout/IconVerticalSolidList"/>
    <dgm:cxn modelId="{0E2A635C-A71F-41F3-B964-3D2E0CC1BFCD}" type="presParOf" srcId="{B6B38AEA-D790-4910-8DD6-96D7C3574D7B}" destId="{2811B800-B2B8-4A5A-B95F-CE196EF17C2A}" srcOrd="3" destOrd="0" presId="urn:microsoft.com/office/officeart/2018/2/layout/IconVerticalSolidList"/>
    <dgm:cxn modelId="{F689EEEE-39F8-4F5F-8413-1CEBB10F13B4}" type="presParOf" srcId="{A99B693A-D464-4083-8E20-3C7E792B9392}" destId="{686B7F42-8D9E-4B08-8C76-F065B59D7AFC}" srcOrd="1" destOrd="0" presId="urn:microsoft.com/office/officeart/2018/2/layout/IconVerticalSolidList"/>
    <dgm:cxn modelId="{1DC69D2B-94C3-4D78-95C9-21237E6155E6}" type="presParOf" srcId="{A99B693A-D464-4083-8E20-3C7E792B9392}" destId="{E97B8ED3-1F1F-4738-B0E0-D00110AE7A4C}" srcOrd="2" destOrd="0" presId="urn:microsoft.com/office/officeart/2018/2/layout/IconVerticalSolidList"/>
    <dgm:cxn modelId="{BA2718B9-8B44-4A41-880B-9DC7C05D9535}" type="presParOf" srcId="{E97B8ED3-1F1F-4738-B0E0-D00110AE7A4C}" destId="{1D0B3F10-8D93-4DC5-A898-4BBCA95EDAA4}" srcOrd="0" destOrd="0" presId="urn:microsoft.com/office/officeart/2018/2/layout/IconVerticalSolidList"/>
    <dgm:cxn modelId="{41EB65CA-7243-41A4-A6F5-4992B2DAB529}" type="presParOf" srcId="{E97B8ED3-1F1F-4738-B0E0-D00110AE7A4C}" destId="{962ED588-A95B-4AB5-A387-6C523CB5A9D3}" srcOrd="1" destOrd="0" presId="urn:microsoft.com/office/officeart/2018/2/layout/IconVerticalSolidList"/>
    <dgm:cxn modelId="{4E62A923-BD57-44DA-B60A-256F4F3865D0}" type="presParOf" srcId="{E97B8ED3-1F1F-4738-B0E0-D00110AE7A4C}" destId="{947BC4B4-B44D-44ED-A865-D9FF98C0D65F}" srcOrd="2" destOrd="0" presId="urn:microsoft.com/office/officeart/2018/2/layout/IconVerticalSolidList"/>
    <dgm:cxn modelId="{150A8001-E52E-405A-9AD6-00EAFE148F7B}" type="presParOf" srcId="{E97B8ED3-1F1F-4738-B0E0-D00110AE7A4C}" destId="{7A98A706-4880-455A-BD9D-BA4506B05F5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C6C2E3-6D43-4192-AD13-0D771662EB4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78B6774-1E8E-489C-93BF-EB59AD49BC33}">
      <dgm:prSet/>
      <dgm:spPr/>
      <dgm:t>
        <a:bodyPr/>
        <a:lstStyle/>
        <a:p>
          <a:r>
            <a:rPr lang="cs-CZ"/>
            <a:t>klade mnoho otázek a očekává odpovědi;</a:t>
          </a:r>
          <a:endParaRPr lang="en-US"/>
        </a:p>
      </dgm:t>
    </dgm:pt>
    <dgm:pt modelId="{3B60794C-978B-46FB-9011-1074B158E336}" type="parTrans" cxnId="{C257B4F1-5999-4D8F-AB54-330598B7513C}">
      <dgm:prSet/>
      <dgm:spPr/>
      <dgm:t>
        <a:bodyPr/>
        <a:lstStyle/>
        <a:p>
          <a:endParaRPr lang="en-US"/>
        </a:p>
      </dgm:t>
    </dgm:pt>
    <dgm:pt modelId="{61E8400D-146A-4986-9441-884D02FBEDD2}" type="sibTrans" cxnId="{C257B4F1-5999-4D8F-AB54-330598B7513C}">
      <dgm:prSet/>
      <dgm:spPr/>
      <dgm:t>
        <a:bodyPr/>
        <a:lstStyle/>
        <a:p>
          <a:endParaRPr lang="en-US"/>
        </a:p>
      </dgm:t>
    </dgm:pt>
    <dgm:pt modelId="{94CB6421-86BF-4BBA-8A18-0CCEE51CA276}">
      <dgm:prSet/>
      <dgm:spPr/>
      <dgm:t>
        <a:bodyPr/>
        <a:lstStyle/>
        <a:p>
          <a:r>
            <a:rPr lang="cs-CZ"/>
            <a:t>vykazuje bohatou fantazii;</a:t>
          </a:r>
          <a:endParaRPr lang="en-US"/>
        </a:p>
      </dgm:t>
    </dgm:pt>
    <dgm:pt modelId="{5BBF1FA8-3CD8-4C8F-A276-4C5F2C164E57}" type="parTrans" cxnId="{02AF8409-EA63-4824-B643-753B5D7CFBFB}">
      <dgm:prSet/>
      <dgm:spPr/>
      <dgm:t>
        <a:bodyPr/>
        <a:lstStyle/>
        <a:p>
          <a:endParaRPr lang="en-US"/>
        </a:p>
      </dgm:t>
    </dgm:pt>
    <dgm:pt modelId="{B9BA7924-C8D1-4581-ACBB-FAC90FBC73B5}" type="sibTrans" cxnId="{02AF8409-EA63-4824-B643-753B5D7CFBFB}">
      <dgm:prSet/>
      <dgm:spPr/>
      <dgm:t>
        <a:bodyPr/>
        <a:lstStyle/>
        <a:p>
          <a:endParaRPr lang="en-US"/>
        </a:p>
      </dgm:t>
    </dgm:pt>
    <dgm:pt modelId="{AA029A92-6D0B-45FE-A523-92E5ECAB5B49}">
      <dgm:prSet/>
      <dgm:spPr/>
      <dgm:t>
        <a:bodyPr/>
        <a:lstStyle/>
        <a:p>
          <a:r>
            <a:rPr lang="cs-CZ"/>
            <a:t>počítá těžší matematické příklady z hlavy;</a:t>
          </a:r>
          <a:endParaRPr lang="en-US"/>
        </a:p>
      </dgm:t>
    </dgm:pt>
    <dgm:pt modelId="{DF30F32F-91E4-4622-A76A-C3E42042D27A}" type="parTrans" cxnId="{2F76D4C1-A449-440C-812A-6D9F78C8D926}">
      <dgm:prSet/>
      <dgm:spPr/>
      <dgm:t>
        <a:bodyPr/>
        <a:lstStyle/>
        <a:p>
          <a:endParaRPr lang="en-US"/>
        </a:p>
      </dgm:t>
    </dgm:pt>
    <dgm:pt modelId="{E1AB2F5A-87DB-4E8B-8D00-522AECE51AAF}" type="sibTrans" cxnId="{2F76D4C1-A449-440C-812A-6D9F78C8D926}">
      <dgm:prSet/>
      <dgm:spPr/>
      <dgm:t>
        <a:bodyPr/>
        <a:lstStyle/>
        <a:p>
          <a:endParaRPr lang="en-US"/>
        </a:p>
      </dgm:t>
    </dgm:pt>
    <dgm:pt modelId="{D769A446-7E28-4C45-BFBA-68FBE1DE8D12}" type="pres">
      <dgm:prSet presAssocID="{7DC6C2E3-6D43-4192-AD13-0D771662EB49}" presName="linear" presStyleCnt="0">
        <dgm:presLayoutVars>
          <dgm:animLvl val="lvl"/>
          <dgm:resizeHandles val="exact"/>
        </dgm:presLayoutVars>
      </dgm:prSet>
      <dgm:spPr/>
    </dgm:pt>
    <dgm:pt modelId="{DF4DA06A-3AF5-4C58-A35B-09BE80D4FB8D}" type="pres">
      <dgm:prSet presAssocID="{C78B6774-1E8E-489C-93BF-EB59AD49BC3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0616655-2D80-487F-BAA6-A888D1998D4F}" type="pres">
      <dgm:prSet presAssocID="{61E8400D-146A-4986-9441-884D02FBEDD2}" presName="spacer" presStyleCnt="0"/>
      <dgm:spPr/>
    </dgm:pt>
    <dgm:pt modelId="{7F4BD46D-5DE6-414E-8402-EB9BC1541F09}" type="pres">
      <dgm:prSet presAssocID="{94CB6421-86BF-4BBA-8A18-0CCEE51CA27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C8DA6E7-DAE9-4729-BCFB-B488FA88B8EA}" type="pres">
      <dgm:prSet presAssocID="{B9BA7924-C8D1-4581-ACBB-FAC90FBC73B5}" presName="spacer" presStyleCnt="0"/>
      <dgm:spPr/>
    </dgm:pt>
    <dgm:pt modelId="{35F7B05D-AAAD-4ED5-A711-9D647366166F}" type="pres">
      <dgm:prSet presAssocID="{AA029A92-6D0B-45FE-A523-92E5ECAB5B4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2AF8409-EA63-4824-B643-753B5D7CFBFB}" srcId="{7DC6C2E3-6D43-4192-AD13-0D771662EB49}" destId="{94CB6421-86BF-4BBA-8A18-0CCEE51CA276}" srcOrd="1" destOrd="0" parTransId="{5BBF1FA8-3CD8-4C8F-A276-4C5F2C164E57}" sibTransId="{B9BA7924-C8D1-4581-ACBB-FAC90FBC73B5}"/>
    <dgm:cxn modelId="{ED140F2C-C6E0-41E5-AB84-009DB9F4398E}" type="presOf" srcId="{7DC6C2E3-6D43-4192-AD13-0D771662EB49}" destId="{D769A446-7E28-4C45-BFBA-68FBE1DE8D12}" srcOrd="0" destOrd="0" presId="urn:microsoft.com/office/officeart/2005/8/layout/vList2"/>
    <dgm:cxn modelId="{0153E254-DAAE-4F90-BFB6-0811F77D6A6B}" type="presOf" srcId="{AA029A92-6D0B-45FE-A523-92E5ECAB5B49}" destId="{35F7B05D-AAAD-4ED5-A711-9D647366166F}" srcOrd="0" destOrd="0" presId="urn:microsoft.com/office/officeart/2005/8/layout/vList2"/>
    <dgm:cxn modelId="{BD840DAA-DD02-402B-B6E1-A8EFB7A68F92}" type="presOf" srcId="{94CB6421-86BF-4BBA-8A18-0CCEE51CA276}" destId="{7F4BD46D-5DE6-414E-8402-EB9BC1541F09}" srcOrd="0" destOrd="0" presId="urn:microsoft.com/office/officeart/2005/8/layout/vList2"/>
    <dgm:cxn modelId="{2F76D4C1-A449-440C-812A-6D9F78C8D926}" srcId="{7DC6C2E3-6D43-4192-AD13-0D771662EB49}" destId="{AA029A92-6D0B-45FE-A523-92E5ECAB5B49}" srcOrd="2" destOrd="0" parTransId="{DF30F32F-91E4-4622-A76A-C3E42042D27A}" sibTransId="{E1AB2F5A-87DB-4E8B-8D00-522AECE51AAF}"/>
    <dgm:cxn modelId="{2AB410C7-63F6-4985-9F3A-D9F688DAB346}" type="presOf" srcId="{C78B6774-1E8E-489C-93BF-EB59AD49BC33}" destId="{DF4DA06A-3AF5-4C58-A35B-09BE80D4FB8D}" srcOrd="0" destOrd="0" presId="urn:microsoft.com/office/officeart/2005/8/layout/vList2"/>
    <dgm:cxn modelId="{C257B4F1-5999-4D8F-AB54-330598B7513C}" srcId="{7DC6C2E3-6D43-4192-AD13-0D771662EB49}" destId="{C78B6774-1E8E-489C-93BF-EB59AD49BC33}" srcOrd="0" destOrd="0" parTransId="{3B60794C-978B-46FB-9011-1074B158E336}" sibTransId="{61E8400D-146A-4986-9441-884D02FBEDD2}"/>
    <dgm:cxn modelId="{874AF635-1D34-41D4-A776-19C64ABBEAB3}" type="presParOf" srcId="{D769A446-7E28-4C45-BFBA-68FBE1DE8D12}" destId="{DF4DA06A-3AF5-4C58-A35B-09BE80D4FB8D}" srcOrd="0" destOrd="0" presId="urn:microsoft.com/office/officeart/2005/8/layout/vList2"/>
    <dgm:cxn modelId="{8331275C-8904-4251-9B02-79D76476DDB3}" type="presParOf" srcId="{D769A446-7E28-4C45-BFBA-68FBE1DE8D12}" destId="{20616655-2D80-487F-BAA6-A888D1998D4F}" srcOrd="1" destOrd="0" presId="urn:microsoft.com/office/officeart/2005/8/layout/vList2"/>
    <dgm:cxn modelId="{9EE3A0B4-5760-4F59-92FD-359738A6E270}" type="presParOf" srcId="{D769A446-7E28-4C45-BFBA-68FBE1DE8D12}" destId="{7F4BD46D-5DE6-414E-8402-EB9BC1541F09}" srcOrd="2" destOrd="0" presId="urn:microsoft.com/office/officeart/2005/8/layout/vList2"/>
    <dgm:cxn modelId="{1A74F0BE-4CFD-4E28-BC57-713F5A898546}" type="presParOf" srcId="{D769A446-7E28-4C45-BFBA-68FBE1DE8D12}" destId="{3C8DA6E7-DAE9-4729-BCFB-B488FA88B8EA}" srcOrd="3" destOrd="0" presId="urn:microsoft.com/office/officeart/2005/8/layout/vList2"/>
    <dgm:cxn modelId="{A824EEE5-0E5B-4CBA-A30A-77B188AA27F0}" type="presParOf" srcId="{D769A446-7E28-4C45-BFBA-68FBE1DE8D12}" destId="{35F7B05D-AAAD-4ED5-A711-9D647366166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F5897A-7F59-4D4E-B167-B3A2B48FF3A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9A32B6E-6FEC-4836-84A0-351A3555039D}">
      <dgm:prSet/>
      <dgm:spPr/>
      <dgm:t>
        <a:bodyPr/>
        <a:lstStyle/>
        <a:p>
          <a:r>
            <a:rPr lang="cs-CZ"/>
            <a:t>je velmi zvědavé, má přehled a je iniciativní;</a:t>
          </a:r>
          <a:endParaRPr lang="en-US"/>
        </a:p>
      </dgm:t>
    </dgm:pt>
    <dgm:pt modelId="{EEB48696-FB2C-455C-A21F-6924D1302E25}" type="parTrans" cxnId="{EF3113E0-225D-4ED4-A768-F852E2B185F4}">
      <dgm:prSet/>
      <dgm:spPr/>
      <dgm:t>
        <a:bodyPr/>
        <a:lstStyle/>
        <a:p>
          <a:endParaRPr lang="en-US"/>
        </a:p>
      </dgm:t>
    </dgm:pt>
    <dgm:pt modelId="{EBC8D8E9-6964-4ACA-A6CA-550494E4E285}" type="sibTrans" cxnId="{EF3113E0-225D-4ED4-A768-F852E2B185F4}">
      <dgm:prSet/>
      <dgm:spPr/>
      <dgm:t>
        <a:bodyPr/>
        <a:lstStyle/>
        <a:p>
          <a:endParaRPr lang="en-US"/>
        </a:p>
      </dgm:t>
    </dgm:pt>
    <dgm:pt modelId="{054DAE69-F029-44F0-AD9B-CD900EBBE961}">
      <dgm:prSet/>
      <dgm:spPr/>
      <dgm:t>
        <a:bodyPr/>
        <a:lstStyle/>
        <a:p>
          <a:r>
            <a:rPr lang="cs-CZ"/>
            <a:t>má bohatou slovní zásobu a efektivně ji používá;</a:t>
          </a:r>
          <a:endParaRPr lang="en-US"/>
        </a:p>
      </dgm:t>
    </dgm:pt>
    <dgm:pt modelId="{7A1E0F34-6AD1-4963-B727-DA4892025A2F}" type="parTrans" cxnId="{7132BF35-CE56-48F6-B757-B3617F4240B9}">
      <dgm:prSet/>
      <dgm:spPr/>
      <dgm:t>
        <a:bodyPr/>
        <a:lstStyle/>
        <a:p>
          <a:endParaRPr lang="en-US"/>
        </a:p>
      </dgm:t>
    </dgm:pt>
    <dgm:pt modelId="{747A4FB3-E8FB-4B5B-B5D9-5E93517025C4}" type="sibTrans" cxnId="{7132BF35-CE56-48F6-B757-B3617F4240B9}">
      <dgm:prSet/>
      <dgm:spPr/>
      <dgm:t>
        <a:bodyPr/>
        <a:lstStyle/>
        <a:p>
          <a:endParaRPr lang="en-US"/>
        </a:p>
      </dgm:t>
    </dgm:pt>
    <dgm:pt modelId="{D645C492-2558-4B0E-B97A-EC5388B561D1}">
      <dgm:prSet/>
      <dgm:spPr/>
      <dgm:t>
        <a:bodyPr/>
        <a:lstStyle/>
        <a:p>
          <a:r>
            <a:rPr lang="cs-CZ"/>
            <a:t>čte od raného věku;</a:t>
          </a:r>
          <a:endParaRPr lang="en-US"/>
        </a:p>
      </dgm:t>
    </dgm:pt>
    <dgm:pt modelId="{81156479-4AA1-482C-9C9C-991A2BEA1CB6}" type="parTrans" cxnId="{756DB0DF-60CA-4627-9727-2D0E1CA5C40D}">
      <dgm:prSet/>
      <dgm:spPr/>
      <dgm:t>
        <a:bodyPr/>
        <a:lstStyle/>
        <a:p>
          <a:endParaRPr lang="en-US"/>
        </a:p>
      </dgm:t>
    </dgm:pt>
    <dgm:pt modelId="{32089C66-2F8F-4E24-B5B4-0AFA28B00E1B}" type="sibTrans" cxnId="{756DB0DF-60CA-4627-9727-2D0E1CA5C40D}">
      <dgm:prSet/>
      <dgm:spPr/>
      <dgm:t>
        <a:bodyPr/>
        <a:lstStyle/>
        <a:p>
          <a:endParaRPr lang="en-US"/>
        </a:p>
      </dgm:t>
    </dgm:pt>
    <dgm:pt modelId="{889EDD8A-87BD-445F-A704-B75CFC712918}">
      <dgm:prSet/>
      <dgm:spPr/>
      <dgm:t>
        <a:bodyPr/>
        <a:lstStyle/>
        <a:p>
          <a:r>
            <a:rPr lang="cs-CZ"/>
            <a:t>má smysl pro humor;</a:t>
          </a:r>
          <a:endParaRPr lang="en-US"/>
        </a:p>
      </dgm:t>
    </dgm:pt>
    <dgm:pt modelId="{F28D3512-88B6-457E-BF52-579DDE29C05C}" type="parTrans" cxnId="{9FFE6B44-D6F4-4AE2-B35E-A0F1E79ACB0B}">
      <dgm:prSet/>
      <dgm:spPr/>
      <dgm:t>
        <a:bodyPr/>
        <a:lstStyle/>
        <a:p>
          <a:endParaRPr lang="en-US"/>
        </a:p>
      </dgm:t>
    </dgm:pt>
    <dgm:pt modelId="{97D88251-F01C-4C29-9CDA-9C8A171F9F15}" type="sibTrans" cxnId="{9FFE6B44-D6F4-4AE2-B35E-A0F1E79ACB0B}">
      <dgm:prSet/>
      <dgm:spPr/>
      <dgm:t>
        <a:bodyPr/>
        <a:lstStyle/>
        <a:p>
          <a:endParaRPr lang="en-US"/>
        </a:p>
      </dgm:t>
    </dgm:pt>
    <dgm:pt modelId="{2D47A40F-A722-4065-9F38-44810248A04A}" type="pres">
      <dgm:prSet presAssocID="{34F5897A-7F59-4D4E-B167-B3A2B48FF3A7}" presName="linear" presStyleCnt="0">
        <dgm:presLayoutVars>
          <dgm:animLvl val="lvl"/>
          <dgm:resizeHandles val="exact"/>
        </dgm:presLayoutVars>
      </dgm:prSet>
      <dgm:spPr/>
    </dgm:pt>
    <dgm:pt modelId="{B6985F6B-D96C-4FAE-9846-2B2AAD999D67}" type="pres">
      <dgm:prSet presAssocID="{B9A32B6E-6FEC-4836-84A0-351A3555039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342FE42-FF63-49B5-932B-5B585F67D75A}" type="pres">
      <dgm:prSet presAssocID="{EBC8D8E9-6964-4ACA-A6CA-550494E4E285}" presName="spacer" presStyleCnt="0"/>
      <dgm:spPr/>
    </dgm:pt>
    <dgm:pt modelId="{8D44A6A1-F2B8-4873-85F8-E3AA0C5D2168}" type="pres">
      <dgm:prSet presAssocID="{054DAE69-F029-44F0-AD9B-CD900EBBE96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FF53AE4-C304-437A-8FC7-06ABC8EC1CD0}" type="pres">
      <dgm:prSet presAssocID="{747A4FB3-E8FB-4B5B-B5D9-5E93517025C4}" presName="spacer" presStyleCnt="0"/>
      <dgm:spPr/>
    </dgm:pt>
    <dgm:pt modelId="{D9F5E918-7287-4355-808B-998BC5D99997}" type="pres">
      <dgm:prSet presAssocID="{D645C492-2558-4B0E-B97A-EC5388B561D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39274DF-4550-4D4C-B74B-8BCA0FFAB359}" type="pres">
      <dgm:prSet presAssocID="{32089C66-2F8F-4E24-B5B4-0AFA28B00E1B}" presName="spacer" presStyleCnt="0"/>
      <dgm:spPr/>
    </dgm:pt>
    <dgm:pt modelId="{D8243EE6-4254-4BD1-B713-67760A4DA0C9}" type="pres">
      <dgm:prSet presAssocID="{889EDD8A-87BD-445F-A704-B75CFC71291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8AF432D-E315-4683-AF51-9DBA0DEC56E3}" type="presOf" srcId="{D645C492-2558-4B0E-B97A-EC5388B561D1}" destId="{D9F5E918-7287-4355-808B-998BC5D99997}" srcOrd="0" destOrd="0" presId="urn:microsoft.com/office/officeart/2005/8/layout/vList2"/>
    <dgm:cxn modelId="{4B214C32-7EDB-4951-9398-CFAD51C3D7EE}" type="presOf" srcId="{889EDD8A-87BD-445F-A704-B75CFC712918}" destId="{D8243EE6-4254-4BD1-B713-67760A4DA0C9}" srcOrd="0" destOrd="0" presId="urn:microsoft.com/office/officeart/2005/8/layout/vList2"/>
    <dgm:cxn modelId="{7132BF35-CE56-48F6-B757-B3617F4240B9}" srcId="{34F5897A-7F59-4D4E-B167-B3A2B48FF3A7}" destId="{054DAE69-F029-44F0-AD9B-CD900EBBE961}" srcOrd="1" destOrd="0" parTransId="{7A1E0F34-6AD1-4963-B727-DA4892025A2F}" sibTransId="{747A4FB3-E8FB-4B5B-B5D9-5E93517025C4}"/>
    <dgm:cxn modelId="{9FFE6B44-D6F4-4AE2-B35E-A0F1E79ACB0B}" srcId="{34F5897A-7F59-4D4E-B167-B3A2B48FF3A7}" destId="{889EDD8A-87BD-445F-A704-B75CFC712918}" srcOrd="3" destOrd="0" parTransId="{F28D3512-88B6-457E-BF52-579DDE29C05C}" sibTransId="{97D88251-F01C-4C29-9CDA-9C8A171F9F15}"/>
    <dgm:cxn modelId="{98F9684D-34E5-460D-A285-C217EE9ADC5B}" type="presOf" srcId="{34F5897A-7F59-4D4E-B167-B3A2B48FF3A7}" destId="{2D47A40F-A722-4065-9F38-44810248A04A}" srcOrd="0" destOrd="0" presId="urn:microsoft.com/office/officeart/2005/8/layout/vList2"/>
    <dgm:cxn modelId="{F941EE53-7A01-471D-A5BD-05E7D2D5DC76}" type="presOf" srcId="{B9A32B6E-6FEC-4836-84A0-351A3555039D}" destId="{B6985F6B-D96C-4FAE-9846-2B2AAD999D67}" srcOrd="0" destOrd="0" presId="urn:microsoft.com/office/officeart/2005/8/layout/vList2"/>
    <dgm:cxn modelId="{756DB0DF-60CA-4627-9727-2D0E1CA5C40D}" srcId="{34F5897A-7F59-4D4E-B167-B3A2B48FF3A7}" destId="{D645C492-2558-4B0E-B97A-EC5388B561D1}" srcOrd="2" destOrd="0" parTransId="{81156479-4AA1-482C-9C9C-991A2BEA1CB6}" sibTransId="{32089C66-2F8F-4E24-B5B4-0AFA28B00E1B}"/>
    <dgm:cxn modelId="{EF3113E0-225D-4ED4-A768-F852E2B185F4}" srcId="{34F5897A-7F59-4D4E-B167-B3A2B48FF3A7}" destId="{B9A32B6E-6FEC-4836-84A0-351A3555039D}" srcOrd="0" destOrd="0" parTransId="{EEB48696-FB2C-455C-A21F-6924D1302E25}" sibTransId="{EBC8D8E9-6964-4ACA-A6CA-550494E4E285}"/>
    <dgm:cxn modelId="{4D3DAEE7-4C77-47E7-AC94-C5468D0475C0}" type="presOf" srcId="{054DAE69-F029-44F0-AD9B-CD900EBBE961}" destId="{8D44A6A1-F2B8-4873-85F8-E3AA0C5D2168}" srcOrd="0" destOrd="0" presId="urn:microsoft.com/office/officeart/2005/8/layout/vList2"/>
    <dgm:cxn modelId="{3AF5D04E-9076-4B4F-81D6-53DE256E7829}" type="presParOf" srcId="{2D47A40F-A722-4065-9F38-44810248A04A}" destId="{B6985F6B-D96C-4FAE-9846-2B2AAD999D67}" srcOrd="0" destOrd="0" presId="urn:microsoft.com/office/officeart/2005/8/layout/vList2"/>
    <dgm:cxn modelId="{A6735A75-0DD4-4C81-B7E9-39D3E538AD75}" type="presParOf" srcId="{2D47A40F-A722-4065-9F38-44810248A04A}" destId="{5342FE42-FF63-49B5-932B-5B585F67D75A}" srcOrd="1" destOrd="0" presId="urn:microsoft.com/office/officeart/2005/8/layout/vList2"/>
    <dgm:cxn modelId="{75967302-1416-43CD-B09E-4B90AB4AD7CC}" type="presParOf" srcId="{2D47A40F-A722-4065-9F38-44810248A04A}" destId="{8D44A6A1-F2B8-4873-85F8-E3AA0C5D2168}" srcOrd="2" destOrd="0" presId="urn:microsoft.com/office/officeart/2005/8/layout/vList2"/>
    <dgm:cxn modelId="{A61055B3-F94E-40B2-A9E1-E494C864607E}" type="presParOf" srcId="{2D47A40F-A722-4065-9F38-44810248A04A}" destId="{CFF53AE4-C304-437A-8FC7-06ABC8EC1CD0}" srcOrd="3" destOrd="0" presId="urn:microsoft.com/office/officeart/2005/8/layout/vList2"/>
    <dgm:cxn modelId="{00701CD6-7550-4187-AE49-7AC110ABCB5B}" type="presParOf" srcId="{2D47A40F-A722-4065-9F38-44810248A04A}" destId="{D9F5E918-7287-4355-808B-998BC5D99997}" srcOrd="4" destOrd="0" presId="urn:microsoft.com/office/officeart/2005/8/layout/vList2"/>
    <dgm:cxn modelId="{7A455742-6281-4B0A-97E1-FCFA1B68D601}" type="presParOf" srcId="{2D47A40F-A722-4065-9F38-44810248A04A}" destId="{339274DF-4550-4D4C-B74B-8BCA0FFAB359}" srcOrd="5" destOrd="0" presId="urn:microsoft.com/office/officeart/2005/8/layout/vList2"/>
    <dgm:cxn modelId="{CE1E8F2E-BD51-43BE-8159-659B56477829}" type="presParOf" srcId="{2D47A40F-A722-4065-9F38-44810248A04A}" destId="{D8243EE6-4254-4BD1-B713-67760A4DA0C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A717C9-E3A3-4884-9497-3F75E7475D3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41DBD80-1EB6-4311-BC7C-A8C98E165397}">
      <dgm:prSet/>
      <dgm:spPr/>
      <dgm:t>
        <a:bodyPr/>
        <a:lstStyle/>
        <a:p>
          <a:r>
            <a:rPr lang="cs-CZ"/>
            <a:t>rychle se začne nudit – doma i ve škole;</a:t>
          </a:r>
          <a:endParaRPr lang="en-US"/>
        </a:p>
      </dgm:t>
    </dgm:pt>
    <dgm:pt modelId="{04389E4B-6CE0-451A-9EBD-8328FF4AD9A9}" type="parTrans" cxnId="{0226321E-F305-46F5-AE55-CF3D338C71F0}">
      <dgm:prSet/>
      <dgm:spPr/>
      <dgm:t>
        <a:bodyPr/>
        <a:lstStyle/>
        <a:p>
          <a:endParaRPr lang="en-US"/>
        </a:p>
      </dgm:t>
    </dgm:pt>
    <dgm:pt modelId="{F9CA58AA-8D41-4D9F-8872-055D8E4E9B79}" type="sibTrans" cxnId="{0226321E-F305-46F5-AE55-CF3D338C71F0}">
      <dgm:prSet/>
      <dgm:spPr/>
      <dgm:t>
        <a:bodyPr/>
        <a:lstStyle/>
        <a:p>
          <a:endParaRPr lang="en-US"/>
        </a:p>
      </dgm:t>
    </dgm:pt>
    <dgm:pt modelId="{92AC26D1-1345-439C-B0C5-E72B07523751}">
      <dgm:prSet/>
      <dgm:spPr/>
      <dgm:t>
        <a:bodyPr/>
        <a:lstStyle/>
        <a:p>
          <a:r>
            <a:rPr lang="cs-CZ"/>
            <a:t>bývá rozpustilé a neukázněné v hodinách;</a:t>
          </a:r>
          <a:endParaRPr lang="en-US"/>
        </a:p>
      </dgm:t>
    </dgm:pt>
    <dgm:pt modelId="{79F353A3-047A-42B3-B9EA-455BD00B437C}" type="parTrans" cxnId="{9625696C-90A8-4EA8-AD9D-4CB0B503A4D1}">
      <dgm:prSet/>
      <dgm:spPr/>
      <dgm:t>
        <a:bodyPr/>
        <a:lstStyle/>
        <a:p>
          <a:endParaRPr lang="en-US"/>
        </a:p>
      </dgm:t>
    </dgm:pt>
    <dgm:pt modelId="{B889542E-D0D8-413A-9F20-1241032BA5C7}" type="sibTrans" cxnId="{9625696C-90A8-4EA8-AD9D-4CB0B503A4D1}">
      <dgm:prSet/>
      <dgm:spPr/>
      <dgm:t>
        <a:bodyPr/>
        <a:lstStyle/>
        <a:p>
          <a:endParaRPr lang="en-US"/>
        </a:p>
      </dgm:t>
    </dgm:pt>
    <dgm:pt modelId="{A2E5EB37-CBD2-4D87-8AE6-1ED8B44DE24D}">
      <dgm:prSet/>
      <dgm:spPr/>
      <dgm:t>
        <a:bodyPr/>
        <a:lstStyle/>
        <a:p>
          <a:r>
            <a:rPr lang="cs-CZ"/>
            <a:t>bývá třídní šašek;</a:t>
          </a:r>
          <a:endParaRPr lang="en-US"/>
        </a:p>
      </dgm:t>
    </dgm:pt>
    <dgm:pt modelId="{CA1938E2-4BCE-461E-B1BA-D4F3A50B9C8B}" type="parTrans" cxnId="{C207B23A-30C0-4648-A7E2-5461BFCAD8C2}">
      <dgm:prSet/>
      <dgm:spPr/>
      <dgm:t>
        <a:bodyPr/>
        <a:lstStyle/>
        <a:p>
          <a:endParaRPr lang="en-US"/>
        </a:p>
      </dgm:t>
    </dgm:pt>
    <dgm:pt modelId="{AA0220FF-5C8A-4826-895E-0D55A488B386}" type="sibTrans" cxnId="{C207B23A-30C0-4648-A7E2-5461BFCAD8C2}">
      <dgm:prSet/>
      <dgm:spPr/>
      <dgm:t>
        <a:bodyPr/>
        <a:lstStyle/>
        <a:p>
          <a:endParaRPr lang="en-US"/>
        </a:p>
      </dgm:t>
    </dgm:pt>
    <dgm:pt modelId="{8E5F7E5F-D1A1-443E-9978-C5BF98013A91}" type="pres">
      <dgm:prSet presAssocID="{3DA717C9-E3A3-4884-9497-3F75E7475D3F}" presName="linear" presStyleCnt="0">
        <dgm:presLayoutVars>
          <dgm:animLvl val="lvl"/>
          <dgm:resizeHandles val="exact"/>
        </dgm:presLayoutVars>
      </dgm:prSet>
      <dgm:spPr/>
    </dgm:pt>
    <dgm:pt modelId="{D830EC24-3698-45E8-8AC0-0DA98611B236}" type="pres">
      <dgm:prSet presAssocID="{541DBD80-1EB6-4311-BC7C-A8C98E16539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B580D71-703A-466C-9D68-3712A655079A}" type="pres">
      <dgm:prSet presAssocID="{F9CA58AA-8D41-4D9F-8872-055D8E4E9B79}" presName="spacer" presStyleCnt="0"/>
      <dgm:spPr/>
    </dgm:pt>
    <dgm:pt modelId="{C8DB3FF9-02D7-498F-A783-7B367373DE2C}" type="pres">
      <dgm:prSet presAssocID="{92AC26D1-1345-439C-B0C5-E72B0752375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6EB8E63-6B41-49D5-8DFC-7006F211516A}" type="pres">
      <dgm:prSet presAssocID="{B889542E-D0D8-413A-9F20-1241032BA5C7}" presName="spacer" presStyleCnt="0"/>
      <dgm:spPr/>
    </dgm:pt>
    <dgm:pt modelId="{A9EA4774-7281-408C-A5D4-5BA57E13BA71}" type="pres">
      <dgm:prSet presAssocID="{A2E5EB37-CBD2-4D87-8AE6-1ED8B44DE24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918E219-8DEF-43D3-9613-4D07626A09D1}" type="presOf" srcId="{541DBD80-1EB6-4311-BC7C-A8C98E165397}" destId="{D830EC24-3698-45E8-8AC0-0DA98611B236}" srcOrd="0" destOrd="0" presId="urn:microsoft.com/office/officeart/2005/8/layout/vList2"/>
    <dgm:cxn modelId="{0226321E-F305-46F5-AE55-CF3D338C71F0}" srcId="{3DA717C9-E3A3-4884-9497-3F75E7475D3F}" destId="{541DBD80-1EB6-4311-BC7C-A8C98E165397}" srcOrd="0" destOrd="0" parTransId="{04389E4B-6CE0-451A-9EBD-8328FF4AD9A9}" sibTransId="{F9CA58AA-8D41-4D9F-8872-055D8E4E9B79}"/>
    <dgm:cxn modelId="{CBB04636-F8D6-4103-99E5-426F1046FD3B}" type="presOf" srcId="{3DA717C9-E3A3-4884-9497-3F75E7475D3F}" destId="{8E5F7E5F-D1A1-443E-9978-C5BF98013A91}" srcOrd="0" destOrd="0" presId="urn:microsoft.com/office/officeart/2005/8/layout/vList2"/>
    <dgm:cxn modelId="{C207B23A-30C0-4648-A7E2-5461BFCAD8C2}" srcId="{3DA717C9-E3A3-4884-9497-3F75E7475D3F}" destId="{A2E5EB37-CBD2-4D87-8AE6-1ED8B44DE24D}" srcOrd="2" destOrd="0" parTransId="{CA1938E2-4BCE-461E-B1BA-D4F3A50B9C8B}" sibTransId="{AA0220FF-5C8A-4826-895E-0D55A488B386}"/>
    <dgm:cxn modelId="{9625696C-90A8-4EA8-AD9D-4CB0B503A4D1}" srcId="{3DA717C9-E3A3-4884-9497-3F75E7475D3F}" destId="{92AC26D1-1345-439C-B0C5-E72B07523751}" srcOrd="1" destOrd="0" parTransId="{79F353A3-047A-42B3-B9EA-455BD00B437C}" sibTransId="{B889542E-D0D8-413A-9F20-1241032BA5C7}"/>
    <dgm:cxn modelId="{6109D877-378C-4BA5-8B2A-671D4EF21F2E}" type="presOf" srcId="{92AC26D1-1345-439C-B0C5-E72B07523751}" destId="{C8DB3FF9-02D7-498F-A783-7B367373DE2C}" srcOrd="0" destOrd="0" presId="urn:microsoft.com/office/officeart/2005/8/layout/vList2"/>
    <dgm:cxn modelId="{58CB27E9-0EFE-4531-9CE7-9E497BD4CFA3}" type="presOf" srcId="{A2E5EB37-CBD2-4D87-8AE6-1ED8B44DE24D}" destId="{A9EA4774-7281-408C-A5D4-5BA57E13BA71}" srcOrd="0" destOrd="0" presId="urn:microsoft.com/office/officeart/2005/8/layout/vList2"/>
    <dgm:cxn modelId="{7F0215D0-99C2-4920-A77A-474C88E47EF0}" type="presParOf" srcId="{8E5F7E5F-D1A1-443E-9978-C5BF98013A91}" destId="{D830EC24-3698-45E8-8AC0-0DA98611B236}" srcOrd="0" destOrd="0" presId="urn:microsoft.com/office/officeart/2005/8/layout/vList2"/>
    <dgm:cxn modelId="{9D4155EB-251A-4EA2-BDE4-434D1658C2FD}" type="presParOf" srcId="{8E5F7E5F-D1A1-443E-9978-C5BF98013A91}" destId="{7B580D71-703A-466C-9D68-3712A655079A}" srcOrd="1" destOrd="0" presId="urn:microsoft.com/office/officeart/2005/8/layout/vList2"/>
    <dgm:cxn modelId="{AA74081A-4E64-4EBC-A30C-4ABD21029B6A}" type="presParOf" srcId="{8E5F7E5F-D1A1-443E-9978-C5BF98013A91}" destId="{C8DB3FF9-02D7-498F-A783-7B367373DE2C}" srcOrd="2" destOrd="0" presId="urn:microsoft.com/office/officeart/2005/8/layout/vList2"/>
    <dgm:cxn modelId="{150748AA-B3DA-4A41-B2AC-BD675DE15CB5}" type="presParOf" srcId="{8E5F7E5F-D1A1-443E-9978-C5BF98013A91}" destId="{E6EB8E63-6B41-49D5-8DFC-7006F211516A}" srcOrd="3" destOrd="0" presId="urn:microsoft.com/office/officeart/2005/8/layout/vList2"/>
    <dgm:cxn modelId="{FCCF5ADC-A03E-4A92-B79F-6BB0E3600BF2}" type="presParOf" srcId="{8E5F7E5F-D1A1-443E-9978-C5BF98013A91}" destId="{A9EA4774-7281-408C-A5D4-5BA57E13BA7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685399-16EA-4374-A71E-9BB1E65A047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A3BE047-89FE-490E-88E2-71300EE0B7A5}">
      <dgm:prSet/>
      <dgm:spPr/>
      <dgm:t>
        <a:bodyPr/>
        <a:lstStyle/>
        <a:p>
          <a:r>
            <a:rPr lang="cs-CZ"/>
            <a:t>bývá nepozorné nebo ponořené do svého světa;</a:t>
          </a:r>
          <a:endParaRPr lang="en-US"/>
        </a:p>
      </dgm:t>
    </dgm:pt>
    <dgm:pt modelId="{ECE2710A-F199-4574-A616-10AD8B0BCFB5}" type="parTrans" cxnId="{1C69F56C-071F-435B-8933-E84279DFE8FF}">
      <dgm:prSet/>
      <dgm:spPr/>
      <dgm:t>
        <a:bodyPr/>
        <a:lstStyle/>
        <a:p>
          <a:endParaRPr lang="en-US"/>
        </a:p>
      </dgm:t>
    </dgm:pt>
    <dgm:pt modelId="{CF43E465-3D08-4F31-876B-CC0DB1490A97}" type="sibTrans" cxnId="{1C69F56C-071F-435B-8933-E84279DFE8FF}">
      <dgm:prSet/>
      <dgm:spPr/>
      <dgm:t>
        <a:bodyPr/>
        <a:lstStyle/>
        <a:p>
          <a:endParaRPr lang="en-US"/>
        </a:p>
      </dgm:t>
    </dgm:pt>
    <dgm:pt modelId="{BACBB50A-1970-475F-B99C-70B82D80D4EB}">
      <dgm:prSet/>
      <dgm:spPr/>
      <dgm:t>
        <a:bodyPr/>
        <a:lstStyle/>
        <a:p>
          <a:r>
            <a:rPr lang="cs-CZ"/>
            <a:t>nerado se věnuje věcem, které vnímá jako nepodstatné, například nevidí důvod, proč si uklízet v pokoji;</a:t>
          </a:r>
          <a:endParaRPr lang="en-US"/>
        </a:p>
      </dgm:t>
    </dgm:pt>
    <dgm:pt modelId="{E8F837F9-A027-4B14-B881-0CB524A59392}" type="parTrans" cxnId="{701D4630-F1DF-4721-981B-BDB5085FA393}">
      <dgm:prSet/>
      <dgm:spPr/>
      <dgm:t>
        <a:bodyPr/>
        <a:lstStyle/>
        <a:p>
          <a:endParaRPr lang="en-US"/>
        </a:p>
      </dgm:t>
    </dgm:pt>
    <dgm:pt modelId="{2C5B8A13-4AEF-40F3-B2C8-BA3F389DF0C8}" type="sibTrans" cxnId="{701D4630-F1DF-4721-981B-BDB5085FA393}">
      <dgm:prSet/>
      <dgm:spPr/>
      <dgm:t>
        <a:bodyPr/>
        <a:lstStyle/>
        <a:p>
          <a:endParaRPr lang="en-US"/>
        </a:p>
      </dgm:t>
    </dgm:pt>
    <dgm:pt modelId="{60453575-0F2E-4908-A538-B1BAA1A2198E}" type="pres">
      <dgm:prSet presAssocID="{12685399-16EA-4374-A71E-9BB1E65A0472}" presName="root" presStyleCnt="0">
        <dgm:presLayoutVars>
          <dgm:dir/>
          <dgm:resizeHandles val="exact"/>
        </dgm:presLayoutVars>
      </dgm:prSet>
      <dgm:spPr/>
    </dgm:pt>
    <dgm:pt modelId="{087E8A40-87CC-4772-9AE1-24A7D4DC9239}" type="pres">
      <dgm:prSet presAssocID="{EA3BE047-89FE-490E-88E2-71300EE0B7A5}" presName="compNode" presStyleCnt="0"/>
      <dgm:spPr/>
    </dgm:pt>
    <dgm:pt modelId="{3F578307-77E8-4833-8F26-E6600A0E7B22}" type="pres">
      <dgm:prSet presAssocID="{EA3BE047-89FE-490E-88E2-71300EE0B7A5}" presName="bgRect" presStyleLbl="bgShp" presStyleIdx="0" presStyleCnt="2"/>
      <dgm:spPr/>
    </dgm:pt>
    <dgm:pt modelId="{AF8CD483-133F-42DF-ACFA-1DC71362565E}" type="pres">
      <dgm:prSet presAssocID="{EA3BE047-89FE-490E-88E2-71300EE0B7A5}" presName="icon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yba"/>
        </a:ext>
      </dgm:extLst>
    </dgm:pt>
    <dgm:pt modelId="{812BB2D5-078B-42F3-8B03-6C0A5BE7057A}" type="pres">
      <dgm:prSet presAssocID="{EA3BE047-89FE-490E-88E2-71300EE0B7A5}" presName="spaceRect" presStyleCnt="0"/>
      <dgm:spPr/>
    </dgm:pt>
    <dgm:pt modelId="{6F2BB370-E321-4463-A4A6-D6B390738338}" type="pres">
      <dgm:prSet presAssocID="{EA3BE047-89FE-490E-88E2-71300EE0B7A5}" presName="parTx" presStyleLbl="revTx" presStyleIdx="0" presStyleCnt="2">
        <dgm:presLayoutVars>
          <dgm:chMax val="0"/>
          <dgm:chPref val="0"/>
        </dgm:presLayoutVars>
      </dgm:prSet>
      <dgm:spPr/>
    </dgm:pt>
    <dgm:pt modelId="{C7001C51-234E-4884-ADAD-9DB7F997CCBE}" type="pres">
      <dgm:prSet presAssocID="{CF43E465-3D08-4F31-876B-CC0DB1490A97}" presName="sibTrans" presStyleCnt="0"/>
      <dgm:spPr/>
    </dgm:pt>
    <dgm:pt modelId="{EB03630D-CBDA-4160-A52B-3A3B031C2D9A}" type="pres">
      <dgm:prSet presAssocID="{BACBB50A-1970-475F-B99C-70B82D80D4EB}" presName="compNode" presStyleCnt="0"/>
      <dgm:spPr/>
    </dgm:pt>
    <dgm:pt modelId="{8A646238-E321-40A8-94D0-80296CDF8141}" type="pres">
      <dgm:prSet presAssocID="{BACBB50A-1970-475F-B99C-70B82D80D4EB}" presName="bgRect" presStyleLbl="bgShp" presStyleIdx="1" presStyleCnt="2"/>
      <dgm:spPr/>
    </dgm:pt>
    <dgm:pt modelId="{454C9A6E-590D-4424-B93F-181AA496418A}" type="pres">
      <dgm:prSet presAssocID="{BACBB50A-1970-475F-B99C-70B82D80D4EB}" presName="iconRect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áždivá látka"/>
        </a:ext>
      </dgm:extLst>
    </dgm:pt>
    <dgm:pt modelId="{F5D04D89-853D-4232-96C2-16BF958A944A}" type="pres">
      <dgm:prSet presAssocID="{BACBB50A-1970-475F-B99C-70B82D80D4EB}" presName="spaceRect" presStyleCnt="0"/>
      <dgm:spPr/>
    </dgm:pt>
    <dgm:pt modelId="{948DB242-615C-4303-98DB-206B80AA43FD}" type="pres">
      <dgm:prSet presAssocID="{BACBB50A-1970-475F-B99C-70B82D80D4EB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701D4630-F1DF-4721-981B-BDB5085FA393}" srcId="{12685399-16EA-4374-A71E-9BB1E65A0472}" destId="{BACBB50A-1970-475F-B99C-70B82D80D4EB}" srcOrd="1" destOrd="0" parTransId="{E8F837F9-A027-4B14-B881-0CB524A59392}" sibTransId="{2C5B8A13-4AEF-40F3-B2C8-BA3F389DF0C8}"/>
    <dgm:cxn modelId="{6E9D8843-A896-470B-8601-84F814F7AA03}" type="presOf" srcId="{12685399-16EA-4374-A71E-9BB1E65A0472}" destId="{60453575-0F2E-4908-A538-B1BAA1A2198E}" srcOrd="0" destOrd="0" presId="urn:microsoft.com/office/officeart/2018/2/layout/IconVerticalSolidList"/>
    <dgm:cxn modelId="{DA725469-4772-471F-BD07-C997E19176AE}" type="presOf" srcId="{EA3BE047-89FE-490E-88E2-71300EE0B7A5}" destId="{6F2BB370-E321-4463-A4A6-D6B390738338}" srcOrd="0" destOrd="0" presId="urn:microsoft.com/office/officeart/2018/2/layout/IconVerticalSolidList"/>
    <dgm:cxn modelId="{1C69F56C-071F-435B-8933-E84279DFE8FF}" srcId="{12685399-16EA-4374-A71E-9BB1E65A0472}" destId="{EA3BE047-89FE-490E-88E2-71300EE0B7A5}" srcOrd="0" destOrd="0" parTransId="{ECE2710A-F199-4574-A616-10AD8B0BCFB5}" sibTransId="{CF43E465-3D08-4F31-876B-CC0DB1490A97}"/>
    <dgm:cxn modelId="{D741F082-2A10-4E03-A110-D87330FC4AE5}" type="presOf" srcId="{BACBB50A-1970-475F-B99C-70B82D80D4EB}" destId="{948DB242-615C-4303-98DB-206B80AA43FD}" srcOrd="0" destOrd="0" presId="urn:microsoft.com/office/officeart/2018/2/layout/IconVerticalSolidList"/>
    <dgm:cxn modelId="{8635C82D-6B13-4783-8E43-A6F78F3EB1CC}" type="presParOf" srcId="{60453575-0F2E-4908-A538-B1BAA1A2198E}" destId="{087E8A40-87CC-4772-9AE1-24A7D4DC9239}" srcOrd="0" destOrd="0" presId="urn:microsoft.com/office/officeart/2018/2/layout/IconVerticalSolidList"/>
    <dgm:cxn modelId="{2B1DD947-0A10-4FCF-8EA0-D9720E1F2F7A}" type="presParOf" srcId="{087E8A40-87CC-4772-9AE1-24A7D4DC9239}" destId="{3F578307-77E8-4833-8F26-E6600A0E7B22}" srcOrd="0" destOrd="0" presId="urn:microsoft.com/office/officeart/2018/2/layout/IconVerticalSolidList"/>
    <dgm:cxn modelId="{7DCF0277-5E1C-4845-A0FA-447F14D30F65}" type="presParOf" srcId="{087E8A40-87CC-4772-9AE1-24A7D4DC9239}" destId="{AF8CD483-133F-42DF-ACFA-1DC71362565E}" srcOrd="1" destOrd="0" presId="urn:microsoft.com/office/officeart/2018/2/layout/IconVerticalSolidList"/>
    <dgm:cxn modelId="{A6B86A58-C120-489F-87D9-EBBA809F745B}" type="presParOf" srcId="{087E8A40-87CC-4772-9AE1-24A7D4DC9239}" destId="{812BB2D5-078B-42F3-8B03-6C0A5BE7057A}" srcOrd="2" destOrd="0" presId="urn:microsoft.com/office/officeart/2018/2/layout/IconVerticalSolidList"/>
    <dgm:cxn modelId="{B6362131-419A-4372-8ECB-58C19C1F9751}" type="presParOf" srcId="{087E8A40-87CC-4772-9AE1-24A7D4DC9239}" destId="{6F2BB370-E321-4463-A4A6-D6B390738338}" srcOrd="3" destOrd="0" presId="urn:microsoft.com/office/officeart/2018/2/layout/IconVerticalSolidList"/>
    <dgm:cxn modelId="{F300F7BC-95D7-432C-9ADF-20F100A11D39}" type="presParOf" srcId="{60453575-0F2E-4908-A538-B1BAA1A2198E}" destId="{C7001C51-234E-4884-ADAD-9DB7F997CCBE}" srcOrd="1" destOrd="0" presId="urn:microsoft.com/office/officeart/2018/2/layout/IconVerticalSolidList"/>
    <dgm:cxn modelId="{7760C1B2-0059-4E24-9A21-AD44307684A5}" type="presParOf" srcId="{60453575-0F2E-4908-A538-B1BAA1A2198E}" destId="{EB03630D-CBDA-4160-A52B-3A3B031C2D9A}" srcOrd="2" destOrd="0" presId="urn:microsoft.com/office/officeart/2018/2/layout/IconVerticalSolidList"/>
    <dgm:cxn modelId="{03C317DA-9C44-4F69-AC6C-3A320A2F162A}" type="presParOf" srcId="{EB03630D-CBDA-4160-A52B-3A3B031C2D9A}" destId="{8A646238-E321-40A8-94D0-80296CDF8141}" srcOrd="0" destOrd="0" presId="urn:microsoft.com/office/officeart/2018/2/layout/IconVerticalSolidList"/>
    <dgm:cxn modelId="{FF51E70E-4F4E-4535-BA2E-372A4F988C1C}" type="presParOf" srcId="{EB03630D-CBDA-4160-A52B-3A3B031C2D9A}" destId="{454C9A6E-590D-4424-B93F-181AA496418A}" srcOrd="1" destOrd="0" presId="urn:microsoft.com/office/officeart/2018/2/layout/IconVerticalSolidList"/>
    <dgm:cxn modelId="{D4FE9287-A19C-4A7A-B06D-D363B5423646}" type="presParOf" srcId="{EB03630D-CBDA-4160-A52B-3A3B031C2D9A}" destId="{F5D04D89-853D-4232-96C2-16BF958A944A}" srcOrd="2" destOrd="0" presId="urn:microsoft.com/office/officeart/2018/2/layout/IconVerticalSolidList"/>
    <dgm:cxn modelId="{771FFE6A-028F-4ABD-98BE-AC7D8361716B}" type="presParOf" srcId="{EB03630D-CBDA-4160-A52B-3A3B031C2D9A}" destId="{948DB242-615C-4303-98DB-206B80AA43F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45434E0-6B5E-4079-BEDF-D4DE5802D52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5276085-1CF7-4523-A009-A3BAB2338035}">
      <dgm:prSet/>
      <dgm:spPr/>
      <dgm:t>
        <a:bodyPr/>
        <a:lstStyle/>
        <a:p>
          <a:r>
            <a:rPr lang="cs-CZ"/>
            <a:t>má „chytrou“ odpověď na každou otázku;</a:t>
          </a:r>
          <a:endParaRPr lang="en-US"/>
        </a:p>
      </dgm:t>
    </dgm:pt>
    <dgm:pt modelId="{4EB6D195-563A-4FD4-999F-A72F26AAA046}" type="parTrans" cxnId="{8091416F-21B5-4D34-8BA1-F8A49D192CC9}">
      <dgm:prSet/>
      <dgm:spPr/>
      <dgm:t>
        <a:bodyPr/>
        <a:lstStyle/>
        <a:p>
          <a:endParaRPr lang="en-US"/>
        </a:p>
      </dgm:t>
    </dgm:pt>
    <dgm:pt modelId="{34FA9B4B-72CD-4768-BC30-1CC405A5F085}" type="sibTrans" cxnId="{8091416F-21B5-4D34-8BA1-F8A49D192CC9}">
      <dgm:prSet/>
      <dgm:spPr/>
      <dgm:t>
        <a:bodyPr/>
        <a:lstStyle/>
        <a:p>
          <a:endParaRPr lang="en-US"/>
        </a:p>
      </dgm:t>
    </dgm:pt>
    <dgm:pt modelId="{3E6DBCE3-7E9B-4CDB-906B-92675D88ACDC}">
      <dgm:prSet/>
      <dgm:spPr/>
      <dgm:t>
        <a:bodyPr/>
        <a:lstStyle/>
        <a:p>
          <a:r>
            <a:rPr lang="cs-CZ"/>
            <a:t>chová se nekonvenčně. (Portešová, 2022)</a:t>
          </a:r>
          <a:endParaRPr lang="en-US"/>
        </a:p>
      </dgm:t>
    </dgm:pt>
    <dgm:pt modelId="{7E1A1EC3-7389-4E68-9F07-C61C9FE04036}" type="parTrans" cxnId="{689D3763-D720-4A02-96C9-7F2922DBE26B}">
      <dgm:prSet/>
      <dgm:spPr/>
      <dgm:t>
        <a:bodyPr/>
        <a:lstStyle/>
        <a:p>
          <a:endParaRPr lang="en-US"/>
        </a:p>
      </dgm:t>
    </dgm:pt>
    <dgm:pt modelId="{896A5A7F-37AD-48A2-B7A8-6528BBD1CCCE}" type="sibTrans" cxnId="{689D3763-D720-4A02-96C9-7F2922DBE26B}">
      <dgm:prSet/>
      <dgm:spPr/>
      <dgm:t>
        <a:bodyPr/>
        <a:lstStyle/>
        <a:p>
          <a:endParaRPr lang="en-US"/>
        </a:p>
      </dgm:t>
    </dgm:pt>
    <dgm:pt modelId="{0D4CBF04-38DC-48BF-9048-612DE39FCB9A}" type="pres">
      <dgm:prSet presAssocID="{D45434E0-6B5E-4079-BEDF-D4DE5802D523}" presName="linear" presStyleCnt="0">
        <dgm:presLayoutVars>
          <dgm:animLvl val="lvl"/>
          <dgm:resizeHandles val="exact"/>
        </dgm:presLayoutVars>
      </dgm:prSet>
      <dgm:spPr/>
    </dgm:pt>
    <dgm:pt modelId="{D621D1C7-DBC9-4490-92EA-ECA9828C23AB}" type="pres">
      <dgm:prSet presAssocID="{15276085-1CF7-4523-A009-A3BAB233803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781BBE8-A0FF-4F7B-A981-C1980296A3FE}" type="pres">
      <dgm:prSet presAssocID="{34FA9B4B-72CD-4768-BC30-1CC405A5F085}" presName="spacer" presStyleCnt="0"/>
      <dgm:spPr/>
    </dgm:pt>
    <dgm:pt modelId="{F48BEBD3-E45E-4738-98AE-1620EC1F9EC8}" type="pres">
      <dgm:prSet presAssocID="{3E6DBCE3-7E9B-4CDB-906B-92675D88ACD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BD10D2C-0430-4A66-BDB1-E4325BD98934}" type="presOf" srcId="{D45434E0-6B5E-4079-BEDF-D4DE5802D523}" destId="{0D4CBF04-38DC-48BF-9048-612DE39FCB9A}" srcOrd="0" destOrd="0" presId="urn:microsoft.com/office/officeart/2005/8/layout/vList2"/>
    <dgm:cxn modelId="{689D3763-D720-4A02-96C9-7F2922DBE26B}" srcId="{D45434E0-6B5E-4079-BEDF-D4DE5802D523}" destId="{3E6DBCE3-7E9B-4CDB-906B-92675D88ACDC}" srcOrd="1" destOrd="0" parTransId="{7E1A1EC3-7389-4E68-9F07-C61C9FE04036}" sibTransId="{896A5A7F-37AD-48A2-B7A8-6528BBD1CCCE}"/>
    <dgm:cxn modelId="{8091416F-21B5-4D34-8BA1-F8A49D192CC9}" srcId="{D45434E0-6B5E-4079-BEDF-D4DE5802D523}" destId="{15276085-1CF7-4523-A009-A3BAB2338035}" srcOrd="0" destOrd="0" parTransId="{4EB6D195-563A-4FD4-999F-A72F26AAA046}" sibTransId="{34FA9B4B-72CD-4768-BC30-1CC405A5F085}"/>
    <dgm:cxn modelId="{373BB97D-29F3-490F-BE7D-381326383168}" type="presOf" srcId="{3E6DBCE3-7E9B-4CDB-906B-92675D88ACDC}" destId="{F48BEBD3-E45E-4738-98AE-1620EC1F9EC8}" srcOrd="0" destOrd="0" presId="urn:microsoft.com/office/officeart/2005/8/layout/vList2"/>
    <dgm:cxn modelId="{5528DB7D-6C73-4691-9416-B07F1A445721}" type="presOf" srcId="{15276085-1CF7-4523-A009-A3BAB2338035}" destId="{D621D1C7-DBC9-4490-92EA-ECA9828C23AB}" srcOrd="0" destOrd="0" presId="urn:microsoft.com/office/officeart/2005/8/layout/vList2"/>
    <dgm:cxn modelId="{D44B15E4-94D1-43D2-95DD-1E594B1D90B2}" type="presParOf" srcId="{0D4CBF04-38DC-48BF-9048-612DE39FCB9A}" destId="{D621D1C7-DBC9-4490-92EA-ECA9828C23AB}" srcOrd="0" destOrd="0" presId="urn:microsoft.com/office/officeart/2005/8/layout/vList2"/>
    <dgm:cxn modelId="{9E2F5504-687E-45D3-8387-641FE7DFE28E}" type="presParOf" srcId="{0D4CBF04-38DC-48BF-9048-612DE39FCB9A}" destId="{1781BBE8-A0FF-4F7B-A981-C1980296A3FE}" srcOrd="1" destOrd="0" presId="urn:microsoft.com/office/officeart/2005/8/layout/vList2"/>
    <dgm:cxn modelId="{535AF1B6-F7DE-4602-BA41-E70B6923E00D}" type="presParOf" srcId="{0D4CBF04-38DC-48BF-9048-612DE39FCB9A}" destId="{F48BEBD3-E45E-4738-98AE-1620EC1F9EC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E9F7FB5-43A6-45B6-87C9-A622615A31D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02DD0A7-7292-4338-A338-AC9B4D03F2BC}">
      <dgm:prSet/>
      <dgm:spPr/>
      <dgm:t>
        <a:bodyPr/>
        <a:lstStyle/>
        <a:p>
          <a:r>
            <a:rPr lang="cs-CZ" dirty="0"/>
            <a:t>AKCELERACE</a:t>
          </a:r>
          <a:endParaRPr lang="en-US" dirty="0"/>
        </a:p>
      </dgm:t>
    </dgm:pt>
    <dgm:pt modelId="{CDE4C795-AB7C-4BFF-82EE-78F22B6588B5}" type="parTrans" cxnId="{FD61B5AB-17F3-4891-BE5F-BAF5A6E6E5B7}">
      <dgm:prSet/>
      <dgm:spPr/>
      <dgm:t>
        <a:bodyPr/>
        <a:lstStyle/>
        <a:p>
          <a:endParaRPr lang="en-US"/>
        </a:p>
      </dgm:t>
    </dgm:pt>
    <dgm:pt modelId="{0F7B45A5-1989-42EA-87D3-CDDDFB6CE455}" type="sibTrans" cxnId="{FD61B5AB-17F3-4891-BE5F-BAF5A6E6E5B7}">
      <dgm:prSet/>
      <dgm:spPr/>
      <dgm:t>
        <a:bodyPr/>
        <a:lstStyle/>
        <a:p>
          <a:endParaRPr lang="en-US"/>
        </a:p>
      </dgm:t>
    </dgm:pt>
    <dgm:pt modelId="{034427D5-2CEE-4E48-8BE4-3C2D72C23074}">
      <dgm:prSet/>
      <dgm:spPr/>
      <dgm:t>
        <a:bodyPr/>
        <a:lstStyle/>
        <a:p>
          <a:r>
            <a:rPr lang="cs-CZ" dirty="0"/>
            <a:t>urychlení umožní dítěti učit se na úrovni vyšší než mu náleží dle věku</a:t>
          </a:r>
          <a:br>
            <a:rPr lang="cs-CZ" dirty="0"/>
          </a:br>
          <a:r>
            <a:rPr lang="cs-CZ" dirty="0"/>
            <a:t>(ročníku)</a:t>
          </a:r>
          <a:endParaRPr lang="en-US" dirty="0"/>
        </a:p>
      </dgm:t>
    </dgm:pt>
    <dgm:pt modelId="{2B32B1A7-5F89-40C0-A7FE-46C13FF6BE53}" type="parTrans" cxnId="{76C8A304-C218-4C4F-8606-0E19CAEAB681}">
      <dgm:prSet/>
      <dgm:spPr/>
      <dgm:t>
        <a:bodyPr/>
        <a:lstStyle/>
        <a:p>
          <a:endParaRPr lang="en-US"/>
        </a:p>
      </dgm:t>
    </dgm:pt>
    <dgm:pt modelId="{68D13297-E8B8-443D-B9BB-EB08B3EF07C6}" type="sibTrans" cxnId="{76C8A304-C218-4C4F-8606-0E19CAEAB681}">
      <dgm:prSet/>
      <dgm:spPr/>
      <dgm:t>
        <a:bodyPr/>
        <a:lstStyle/>
        <a:p>
          <a:endParaRPr lang="en-US"/>
        </a:p>
      </dgm:t>
    </dgm:pt>
    <dgm:pt modelId="{95718F34-57C7-4673-B039-5F29A2384C99}">
      <dgm:prSet/>
      <dgm:spPr/>
      <dgm:t>
        <a:bodyPr/>
        <a:lstStyle/>
        <a:p>
          <a:r>
            <a:rPr lang="cs-CZ" dirty="0"/>
            <a:t>zrychlení tempa výuky, případně vynechávání studia materiálů,</a:t>
          </a:r>
          <a:br>
            <a:rPr lang="cs-CZ" dirty="0"/>
          </a:br>
          <a:r>
            <a:rPr lang="cs-CZ" dirty="0"/>
            <a:t>které už dítě zná</a:t>
          </a:r>
          <a:endParaRPr lang="en-US" dirty="0"/>
        </a:p>
      </dgm:t>
    </dgm:pt>
    <dgm:pt modelId="{B9D2AB64-7918-46EB-A9DF-F5EE30CF9464}" type="parTrans" cxnId="{F827157D-977A-4C15-B7CB-2BF98313C163}">
      <dgm:prSet/>
      <dgm:spPr/>
      <dgm:t>
        <a:bodyPr/>
        <a:lstStyle/>
        <a:p>
          <a:endParaRPr lang="en-US"/>
        </a:p>
      </dgm:t>
    </dgm:pt>
    <dgm:pt modelId="{AC2C002E-129A-4CF5-9818-173798CB1BF0}" type="sibTrans" cxnId="{F827157D-977A-4C15-B7CB-2BF98313C163}">
      <dgm:prSet/>
      <dgm:spPr/>
      <dgm:t>
        <a:bodyPr/>
        <a:lstStyle/>
        <a:p>
          <a:endParaRPr lang="en-US"/>
        </a:p>
      </dgm:t>
    </dgm:pt>
    <dgm:pt modelId="{9BCDDEC7-8760-4B5C-B286-20CA49729CCC}">
      <dgm:prSet/>
      <dgm:spPr/>
      <dgm:t>
        <a:bodyPr/>
        <a:lstStyle/>
        <a:p>
          <a:r>
            <a:rPr lang="cs-CZ"/>
            <a:t>pokryjí stejné množství poznatků v kratším časovém období</a:t>
          </a:r>
          <a:endParaRPr lang="en-US"/>
        </a:p>
      </dgm:t>
    </dgm:pt>
    <dgm:pt modelId="{EA9E7DED-6D4D-4D59-BA92-AC8CEAF89896}" type="parTrans" cxnId="{49DF496F-78E2-4ED6-8271-444D9E70C401}">
      <dgm:prSet/>
      <dgm:spPr/>
      <dgm:t>
        <a:bodyPr/>
        <a:lstStyle/>
        <a:p>
          <a:endParaRPr lang="en-US"/>
        </a:p>
      </dgm:t>
    </dgm:pt>
    <dgm:pt modelId="{C650D375-616F-43C8-81B1-857BA13AF1BD}" type="sibTrans" cxnId="{49DF496F-78E2-4ED6-8271-444D9E70C401}">
      <dgm:prSet/>
      <dgm:spPr/>
      <dgm:t>
        <a:bodyPr/>
        <a:lstStyle/>
        <a:p>
          <a:endParaRPr lang="en-US"/>
        </a:p>
      </dgm:t>
    </dgm:pt>
    <dgm:pt modelId="{E36FE97C-44E4-4E25-8710-36AC2DA1FAC3}" type="pres">
      <dgm:prSet presAssocID="{4E9F7FB5-43A6-45B6-87C9-A622615A31D0}" presName="linear" presStyleCnt="0">
        <dgm:presLayoutVars>
          <dgm:animLvl val="lvl"/>
          <dgm:resizeHandles val="exact"/>
        </dgm:presLayoutVars>
      </dgm:prSet>
      <dgm:spPr/>
    </dgm:pt>
    <dgm:pt modelId="{BA0A458C-1910-4318-804B-C0FD1AD08ED8}" type="pres">
      <dgm:prSet presAssocID="{602DD0A7-7292-4338-A338-AC9B4D03F2B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97757AA-5667-4AE4-BCF4-0AE158E65032}" type="pres">
      <dgm:prSet presAssocID="{0F7B45A5-1989-42EA-87D3-CDDDFB6CE455}" presName="spacer" presStyleCnt="0"/>
      <dgm:spPr/>
    </dgm:pt>
    <dgm:pt modelId="{1192D2D0-569C-4428-B71D-FCF97465F218}" type="pres">
      <dgm:prSet presAssocID="{034427D5-2CEE-4E48-8BE4-3C2D72C2307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06C6BC0-CB08-488D-8BED-8D56FAF13662}" type="pres">
      <dgm:prSet presAssocID="{68D13297-E8B8-443D-B9BB-EB08B3EF07C6}" presName="spacer" presStyleCnt="0"/>
      <dgm:spPr/>
    </dgm:pt>
    <dgm:pt modelId="{5022390D-A911-40A6-BE38-BF770A4129F4}" type="pres">
      <dgm:prSet presAssocID="{95718F34-57C7-4673-B039-5F29A2384C9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B01E64D-47FE-411D-8BCC-3E9BF05560CB}" type="pres">
      <dgm:prSet presAssocID="{AC2C002E-129A-4CF5-9818-173798CB1BF0}" presName="spacer" presStyleCnt="0"/>
      <dgm:spPr/>
    </dgm:pt>
    <dgm:pt modelId="{E073C762-CAA9-4C2B-BD64-0DF0612683E5}" type="pres">
      <dgm:prSet presAssocID="{9BCDDEC7-8760-4B5C-B286-20CA49729CC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6C8A304-C218-4C4F-8606-0E19CAEAB681}" srcId="{4E9F7FB5-43A6-45B6-87C9-A622615A31D0}" destId="{034427D5-2CEE-4E48-8BE4-3C2D72C23074}" srcOrd="1" destOrd="0" parTransId="{2B32B1A7-5F89-40C0-A7FE-46C13FF6BE53}" sibTransId="{68D13297-E8B8-443D-B9BB-EB08B3EF07C6}"/>
    <dgm:cxn modelId="{5A4BA948-CA06-41A3-96AA-CFDCF9661761}" type="presOf" srcId="{034427D5-2CEE-4E48-8BE4-3C2D72C23074}" destId="{1192D2D0-569C-4428-B71D-FCF97465F218}" srcOrd="0" destOrd="0" presId="urn:microsoft.com/office/officeart/2005/8/layout/vList2"/>
    <dgm:cxn modelId="{49DF496F-78E2-4ED6-8271-444D9E70C401}" srcId="{4E9F7FB5-43A6-45B6-87C9-A622615A31D0}" destId="{9BCDDEC7-8760-4B5C-B286-20CA49729CCC}" srcOrd="3" destOrd="0" parTransId="{EA9E7DED-6D4D-4D59-BA92-AC8CEAF89896}" sibTransId="{C650D375-616F-43C8-81B1-857BA13AF1BD}"/>
    <dgm:cxn modelId="{1D306377-96E9-4FD9-844C-F2ED7B758349}" type="presOf" srcId="{602DD0A7-7292-4338-A338-AC9B4D03F2BC}" destId="{BA0A458C-1910-4318-804B-C0FD1AD08ED8}" srcOrd="0" destOrd="0" presId="urn:microsoft.com/office/officeart/2005/8/layout/vList2"/>
    <dgm:cxn modelId="{F827157D-977A-4C15-B7CB-2BF98313C163}" srcId="{4E9F7FB5-43A6-45B6-87C9-A622615A31D0}" destId="{95718F34-57C7-4673-B039-5F29A2384C99}" srcOrd="2" destOrd="0" parTransId="{B9D2AB64-7918-46EB-A9DF-F5EE30CF9464}" sibTransId="{AC2C002E-129A-4CF5-9818-173798CB1BF0}"/>
    <dgm:cxn modelId="{FD61B5AB-17F3-4891-BE5F-BAF5A6E6E5B7}" srcId="{4E9F7FB5-43A6-45B6-87C9-A622615A31D0}" destId="{602DD0A7-7292-4338-A338-AC9B4D03F2BC}" srcOrd="0" destOrd="0" parTransId="{CDE4C795-AB7C-4BFF-82EE-78F22B6588B5}" sibTransId="{0F7B45A5-1989-42EA-87D3-CDDDFB6CE455}"/>
    <dgm:cxn modelId="{88050FAD-F8A2-4F65-92CB-40F23313FEE5}" type="presOf" srcId="{95718F34-57C7-4673-B039-5F29A2384C99}" destId="{5022390D-A911-40A6-BE38-BF770A4129F4}" srcOrd="0" destOrd="0" presId="urn:microsoft.com/office/officeart/2005/8/layout/vList2"/>
    <dgm:cxn modelId="{D3005CB6-342B-4F94-8B2C-F9D5EA066C0E}" type="presOf" srcId="{4E9F7FB5-43A6-45B6-87C9-A622615A31D0}" destId="{E36FE97C-44E4-4E25-8710-36AC2DA1FAC3}" srcOrd="0" destOrd="0" presId="urn:microsoft.com/office/officeart/2005/8/layout/vList2"/>
    <dgm:cxn modelId="{65EFB5CD-0414-4756-8EA4-8D93278C495C}" type="presOf" srcId="{9BCDDEC7-8760-4B5C-B286-20CA49729CCC}" destId="{E073C762-CAA9-4C2B-BD64-0DF0612683E5}" srcOrd="0" destOrd="0" presId="urn:microsoft.com/office/officeart/2005/8/layout/vList2"/>
    <dgm:cxn modelId="{17FFC78D-9530-4479-9F7D-4AF68AB20D50}" type="presParOf" srcId="{E36FE97C-44E4-4E25-8710-36AC2DA1FAC3}" destId="{BA0A458C-1910-4318-804B-C0FD1AD08ED8}" srcOrd="0" destOrd="0" presId="urn:microsoft.com/office/officeart/2005/8/layout/vList2"/>
    <dgm:cxn modelId="{65821B27-441D-4E16-A733-D9D1437BD07C}" type="presParOf" srcId="{E36FE97C-44E4-4E25-8710-36AC2DA1FAC3}" destId="{E97757AA-5667-4AE4-BCF4-0AE158E65032}" srcOrd="1" destOrd="0" presId="urn:microsoft.com/office/officeart/2005/8/layout/vList2"/>
    <dgm:cxn modelId="{3E4FD706-85AB-41DE-ADEA-77746CC1B60C}" type="presParOf" srcId="{E36FE97C-44E4-4E25-8710-36AC2DA1FAC3}" destId="{1192D2D0-569C-4428-B71D-FCF97465F218}" srcOrd="2" destOrd="0" presId="urn:microsoft.com/office/officeart/2005/8/layout/vList2"/>
    <dgm:cxn modelId="{2BD0F05B-6F6B-4842-8852-3F6734E17106}" type="presParOf" srcId="{E36FE97C-44E4-4E25-8710-36AC2DA1FAC3}" destId="{B06C6BC0-CB08-488D-8BED-8D56FAF13662}" srcOrd="3" destOrd="0" presId="urn:microsoft.com/office/officeart/2005/8/layout/vList2"/>
    <dgm:cxn modelId="{44285AA0-1739-4A2B-AE73-36816DFD85E1}" type="presParOf" srcId="{E36FE97C-44E4-4E25-8710-36AC2DA1FAC3}" destId="{5022390D-A911-40A6-BE38-BF770A4129F4}" srcOrd="4" destOrd="0" presId="urn:microsoft.com/office/officeart/2005/8/layout/vList2"/>
    <dgm:cxn modelId="{15EDF8E4-5772-4A8F-8533-B65D654A184B}" type="presParOf" srcId="{E36FE97C-44E4-4E25-8710-36AC2DA1FAC3}" destId="{CB01E64D-47FE-411D-8BCC-3E9BF05560CB}" srcOrd="5" destOrd="0" presId="urn:microsoft.com/office/officeart/2005/8/layout/vList2"/>
    <dgm:cxn modelId="{4E09F0C7-1FAB-4A59-8896-6D2E7B26C133}" type="presParOf" srcId="{E36FE97C-44E4-4E25-8710-36AC2DA1FAC3}" destId="{E073C762-CAA9-4C2B-BD64-0DF0612683E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8F7A5F8-43D3-4F06-A254-6A9AA5FD56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10DF01C-0DCC-4E9F-B857-5FA892E59701}">
      <dgm:prSet/>
      <dgm:spPr/>
      <dgm:t>
        <a:bodyPr/>
        <a:lstStyle/>
        <a:p>
          <a:r>
            <a:rPr lang="cs-CZ" b="1"/>
            <a:t>ENRICHMENT</a:t>
          </a:r>
          <a:endParaRPr lang="en-US"/>
        </a:p>
      </dgm:t>
    </dgm:pt>
    <dgm:pt modelId="{B698B4DB-7BE6-4049-B7E3-C17946887F5F}" type="parTrans" cxnId="{E82024D8-D088-43B5-938B-6E1E2683F05D}">
      <dgm:prSet/>
      <dgm:spPr/>
      <dgm:t>
        <a:bodyPr/>
        <a:lstStyle/>
        <a:p>
          <a:endParaRPr lang="en-US"/>
        </a:p>
      </dgm:t>
    </dgm:pt>
    <dgm:pt modelId="{90E71128-ADD4-4E1C-B889-79527448D775}" type="sibTrans" cxnId="{E82024D8-D088-43B5-938B-6E1E2683F05D}">
      <dgm:prSet/>
      <dgm:spPr/>
      <dgm:t>
        <a:bodyPr/>
        <a:lstStyle/>
        <a:p>
          <a:endParaRPr lang="en-US"/>
        </a:p>
      </dgm:t>
    </dgm:pt>
    <dgm:pt modelId="{3B753C4E-1D08-49CD-BFCB-78FE40773DC0}">
      <dgm:prSet/>
      <dgm:spPr/>
      <dgm:t>
        <a:bodyPr/>
        <a:lstStyle/>
        <a:p>
          <a:r>
            <a:rPr lang="cs-CZ"/>
            <a:t>dochází k prohlubování informací a současně se rozšiřuje i tematický kruh informací</a:t>
          </a:r>
          <a:endParaRPr lang="en-US"/>
        </a:p>
      </dgm:t>
    </dgm:pt>
    <dgm:pt modelId="{B4A8FB02-1B1D-4028-928D-E852D7D0CDA6}" type="parTrans" cxnId="{7688AC25-08B7-4131-BD9C-D61B1DC0310B}">
      <dgm:prSet/>
      <dgm:spPr/>
      <dgm:t>
        <a:bodyPr/>
        <a:lstStyle/>
        <a:p>
          <a:endParaRPr lang="en-US"/>
        </a:p>
      </dgm:t>
    </dgm:pt>
    <dgm:pt modelId="{1A2B9FBF-B3AA-43F7-ACFD-8974F5A590D8}" type="sibTrans" cxnId="{7688AC25-08B7-4131-BD9C-D61B1DC0310B}">
      <dgm:prSet/>
      <dgm:spPr/>
      <dgm:t>
        <a:bodyPr/>
        <a:lstStyle/>
        <a:p>
          <a:endParaRPr lang="en-US"/>
        </a:p>
      </dgm:t>
    </dgm:pt>
    <dgm:pt modelId="{F1CFDDF9-873E-4C44-A869-5E07257431AF}">
      <dgm:prSet/>
      <dgm:spPr/>
      <dgm:t>
        <a:bodyPr/>
        <a:lstStyle/>
        <a:p>
          <a:r>
            <a:rPr lang="cs-CZ"/>
            <a:t>nadaní tak nejsou zvýhodňováni vůči svým spolužákům a nepřekračují svůj ročník, zůstávají se svými vrstevníky</a:t>
          </a:r>
          <a:endParaRPr lang="en-US"/>
        </a:p>
      </dgm:t>
    </dgm:pt>
    <dgm:pt modelId="{752047E0-1560-4855-87B5-23E0868C05B5}" type="parTrans" cxnId="{2570E914-ACE9-44D9-83D1-FE1E907E3C1C}">
      <dgm:prSet/>
      <dgm:spPr/>
      <dgm:t>
        <a:bodyPr/>
        <a:lstStyle/>
        <a:p>
          <a:endParaRPr lang="en-US"/>
        </a:p>
      </dgm:t>
    </dgm:pt>
    <dgm:pt modelId="{665B6873-8FED-4CAD-B8C5-98775AC49309}" type="sibTrans" cxnId="{2570E914-ACE9-44D9-83D1-FE1E907E3C1C}">
      <dgm:prSet/>
      <dgm:spPr/>
      <dgm:t>
        <a:bodyPr/>
        <a:lstStyle/>
        <a:p>
          <a:endParaRPr lang="en-US"/>
        </a:p>
      </dgm:t>
    </dgm:pt>
    <dgm:pt modelId="{6DB3AD83-2FB1-48B9-9536-5EDECA41BFD4}">
      <dgm:prSet/>
      <dgm:spPr/>
      <dgm:t>
        <a:bodyPr/>
        <a:lstStyle/>
        <a:p>
          <a:r>
            <a:rPr lang="cs-CZ"/>
            <a:t>hlavním problémem těchto obohacujících aktivit se může jevit častá nejasnost cíle, ke kterému obohacená výuka spěje</a:t>
          </a:r>
          <a:endParaRPr lang="en-US"/>
        </a:p>
      </dgm:t>
    </dgm:pt>
    <dgm:pt modelId="{1E270BE2-4B25-402D-956D-78ED3C79D9AD}" type="parTrans" cxnId="{27E2911E-A02C-47BF-80B0-41D0DE2BD2A7}">
      <dgm:prSet/>
      <dgm:spPr/>
      <dgm:t>
        <a:bodyPr/>
        <a:lstStyle/>
        <a:p>
          <a:endParaRPr lang="en-US"/>
        </a:p>
      </dgm:t>
    </dgm:pt>
    <dgm:pt modelId="{4002DD3F-63FA-4EFD-8C8B-868ECC4BB047}" type="sibTrans" cxnId="{27E2911E-A02C-47BF-80B0-41D0DE2BD2A7}">
      <dgm:prSet/>
      <dgm:spPr/>
      <dgm:t>
        <a:bodyPr/>
        <a:lstStyle/>
        <a:p>
          <a:endParaRPr lang="en-US"/>
        </a:p>
      </dgm:t>
    </dgm:pt>
    <dgm:pt modelId="{584EB3C1-EF2D-4C1B-B5B0-B5633D3237D2}" type="pres">
      <dgm:prSet presAssocID="{18F7A5F8-43D3-4F06-A254-6A9AA5FD5643}" presName="linear" presStyleCnt="0">
        <dgm:presLayoutVars>
          <dgm:animLvl val="lvl"/>
          <dgm:resizeHandles val="exact"/>
        </dgm:presLayoutVars>
      </dgm:prSet>
      <dgm:spPr/>
    </dgm:pt>
    <dgm:pt modelId="{82825E6D-D999-4D2B-A73D-7DB14CF11A20}" type="pres">
      <dgm:prSet presAssocID="{C10DF01C-0DCC-4E9F-B857-5FA892E5970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79A15CF-8EAD-41F8-AB95-185BF60C422C}" type="pres">
      <dgm:prSet presAssocID="{90E71128-ADD4-4E1C-B889-79527448D775}" presName="spacer" presStyleCnt="0"/>
      <dgm:spPr/>
    </dgm:pt>
    <dgm:pt modelId="{A5F7A1FC-19D8-4114-85DA-B8E8F9F251B3}" type="pres">
      <dgm:prSet presAssocID="{3B753C4E-1D08-49CD-BFCB-78FE40773DC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10305E0-C829-460F-989F-5477DF2694B7}" type="pres">
      <dgm:prSet presAssocID="{1A2B9FBF-B3AA-43F7-ACFD-8974F5A590D8}" presName="spacer" presStyleCnt="0"/>
      <dgm:spPr/>
    </dgm:pt>
    <dgm:pt modelId="{DCEB5165-D30F-4C8B-83C6-990B6F0C26CD}" type="pres">
      <dgm:prSet presAssocID="{F1CFDDF9-873E-4C44-A869-5E07257431A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8AD29D4-9F69-405D-BE54-5465A7A49E7D}" type="pres">
      <dgm:prSet presAssocID="{665B6873-8FED-4CAD-B8C5-98775AC49309}" presName="spacer" presStyleCnt="0"/>
      <dgm:spPr/>
    </dgm:pt>
    <dgm:pt modelId="{2341036E-789E-49BE-A755-2673C3F73A84}" type="pres">
      <dgm:prSet presAssocID="{6DB3AD83-2FB1-48B9-9536-5EDECA41BFD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570E914-ACE9-44D9-83D1-FE1E907E3C1C}" srcId="{18F7A5F8-43D3-4F06-A254-6A9AA5FD5643}" destId="{F1CFDDF9-873E-4C44-A869-5E07257431AF}" srcOrd="2" destOrd="0" parTransId="{752047E0-1560-4855-87B5-23E0868C05B5}" sibTransId="{665B6873-8FED-4CAD-B8C5-98775AC49309}"/>
    <dgm:cxn modelId="{27E2911E-A02C-47BF-80B0-41D0DE2BD2A7}" srcId="{18F7A5F8-43D3-4F06-A254-6A9AA5FD5643}" destId="{6DB3AD83-2FB1-48B9-9536-5EDECA41BFD4}" srcOrd="3" destOrd="0" parTransId="{1E270BE2-4B25-402D-956D-78ED3C79D9AD}" sibTransId="{4002DD3F-63FA-4EFD-8C8B-868ECC4BB047}"/>
    <dgm:cxn modelId="{7688AC25-08B7-4131-BD9C-D61B1DC0310B}" srcId="{18F7A5F8-43D3-4F06-A254-6A9AA5FD5643}" destId="{3B753C4E-1D08-49CD-BFCB-78FE40773DC0}" srcOrd="1" destOrd="0" parTransId="{B4A8FB02-1B1D-4028-928D-E852D7D0CDA6}" sibTransId="{1A2B9FBF-B3AA-43F7-ACFD-8974F5A590D8}"/>
    <dgm:cxn modelId="{DE28CB2E-ECCD-4C2B-9224-99BAB868CEBB}" type="presOf" srcId="{3B753C4E-1D08-49CD-BFCB-78FE40773DC0}" destId="{A5F7A1FC-19D8-4114-85DA-B8E8F9F251B3}" srcOrd="0" destOrd="0" presId="urn:microsoft.com/office/officeart/2005/8/layout/vList2"/>
    <dgm:cxn modelId="{613D1D40-8188-425B-913C-BB7393B9631D}" type="presOf" srcId="{6DB3AD83-2FB1-48B9-9536-5EDECA41BFD4}" destId="{2341036E-789E-49BE-A755-2673C3F73A84}" srcOrd="0" destOrd="0" presId="urn:microsoft.com/office/officeart/2005/8/layout/vList2"/>
    <dgm:cxn modelId="{5F769086-C1CA-47FF-B7CC-5382D68C9EF8}" type="presOf" srcId="{18F7A5F8-43D3-4F06-A254-6A9AA5FD5643}" destId="{584EB3C1-EF2D-4C1B-B5B0-B5633D3237D2}" srcOrd="0" destOrd="0" presId="urn:microsoft.com/office/officeart/2005/8/layout/vList2"/>
    <dgm:cxn modelId="{AC30D686-5420-45FB-A2D3-8EDCADFE364A}" type="presOf" srcId="{F1CFDDF9-873E-4C44-A869-5E07257431AF}" destId="{DCEB5165-D30F-4C8B-83C6-990B6F0C26CD}" srcOrd="0" destOrd="0" presId="urn:microsoft.com/office/officeart/2005/8/layout/vList2"/>
    <dgm:cxn modelId="{E82024D8-D088-43B5-938B-6E1E2683F05D}" srcId="{18F7A5F8-43D3-4F06-A254-6A9AA5FD5643}" destId="{C10DF01C-0DCC-4E9F-B857-5FA892E59701}" srcOrd="0" destOrd="0" parTransId="{B698B4DB-7BE6-4049-B7E3-C17946887F5F}" sibTransId="{90E71128-ADD4-4E1C-B889-79527448D775}"/>
    <dgm:cxn modelId="{2C792EEC-85F3-40D9-8036-08518C2F33F6}" type="presOf" srcId="{C10DF01C-0DCC-4E9F-B857-5FA892E59701}" destId="{82825E6D-D999-4D2B-A73D-7DB14CF11A20}" srcOrd="0" destOrd="0" presId="urn:microsoft.com/office/officeart/2005/8/layout/vList2"/>
    <dgm:cxn modelId="{14205028-7CB0-404B-A53E-9C1DD10130A9}" type="presParOf" srcId="{584EB3C1-EF2D-4C1B-B5B0-B5633D3237D2}" destId="{82825E6D-D999-4D2B-A73D-7DB14CF11A20}" srcOrd="0" destOrd="0" presId="urn:microsoft.com/office/officeart/2005/8/layout/vList2"/>
    <dgm:cxn modelId="{6E9E5946-F0B1-4940-A3C8-BBAD536524FA}" type="presParOf" srcId="{584EB3C1-EF2D-4C1B-B5B0-B5633D3237D2}" destId="{579A15CF-8EAD-41F8-AB95-185BF60C422C}" srcOrd="1" destOrd="0" presId="urn:microsoft.com/office/officeart/2005/8/layout/vList2"/>
    <dgm:cxn modelId="{83BDA2E7-8F16-4F43-8500-D71037BA2E29}" type="presParOf" srcId="{584EB3C1-EF2D-4C1B-B5B0-B5633D3237D2}" destId="{A5F7A1FC-19D8-4114-85DA-B8E8F9F251B3}" srcOrd="2" destOrd="0" presId="urn:microsoft.com/office/officeart/2005/8/layout/vList2"/>
    <dgm:cxn modelId="{DDA0A30D-DB14-484E-98D0-28D0D314A00E}" type="presParOf" srcId="{584EB3C1-EF2D-4C1B-B5B0-B5633D3237D2}" destId="{F10305E0-C829-460F-989F-5477DF2694B7}" srcOrd="3" destOrd="0" presId="urn:microsoft.com/office/officeart/2005/8/layout/vList2"/>
    <dgm:cxn modelId="{574C09F9-41B6-47D9-BA12-FC09B4528B2A}" type="presParOf" srcId="{584EB3C1-EF2D-4C1B-B5B0-B5633D3237D2}" destId="{DCEB5165-D30F-4C8B-83C6-990B6F0C26CD}" srcOrd="4" destOrd="0" presId="urn:microsoft.com/office/officeart/2005/8/layout/vList2"/>
    <dgm:cxn modelId="{293BABB3-8FD2-45B3-8790-B99ADBCB2B08}" type="presParOf" srcId="{584EB3C1-EF2D-4C1B-B5B0-B5633D3237D2}" destId="{88AD29D4-9F69-405D-BE54-5465A7A49E7D}" srcOrd="5" destOrd="0" presId="urn:microsoft.com/office/officeart/2005/8/layout/vList2"/>
    <dgm:cxn modelId="{CAAEBFF2-C151-47E7-91A7-E2FFA49473FE}" type="presParOf" srcId="{584EB3C1-EF2D-4C1B-B5B0-B5633D3237D2}" destId="{2341036E-789E-49BE-A755-2673C3F73A8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C9DFC-4BB5-426E-8B75-2599956F7747}">
      <dsp:nvSpPr>
        <dsp:cNvPr id="0" name=""/>
        <dsp:cNvSpPr/>
      </dsp:nvSpPr>
      <dsp:spPr>
        <a:xfrm>
          <a:off x="883097" y="1520"/>
          <a:ext cx="3975339" cy="23852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/>
            <a:t>učí se snadno a rychle;</a:t>
          </a:r>
          <a:endParaRPr lang="en-US" sz="3700" kern="1200"/>
        </a:p>
      </dsp:txBody>
      <dsp:txXfrm>
        <a:off x="883097" y="1520"/>
        <a:ext cx="3975339" cy="2385203"/>
      </dsp:txXfrm>
    </dsp:sp>
    <dsp:sp modelId="{2DF884FB-DB0A-4D9F-B2BD-BB7F3F7CEF89}">
      <dsp:nvSpPr>
        <dsp:cNvPr id="0" name=""/>
        <dsp:cNvSpPr/>
      </dsp:nvSpPr>
      <dsp:spPr>
        <a:xfrm>
          <a:off x="883097" y="2784258"/>
          <a:ext cx="3975339" cy="2385203"/>
        </a:xfrm>
        <a:prstGeom prst="rect">
          <a:avLst/>
        </a:prstGeom>
        <a:solidFill>
          <a:schemeClr val="accent2">
            <a:hueOff val="-3110148"/>
            <a:satOff val="-16453"/>
            <a:lumOff val="-62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/>
            <a:t>najde několik druhů řešení předloženého problému;</a:t>
          </a:r>
          <a:endParaRPr lang="en-US" sz="3700" kern="1200"/>
        </a:p>
      </dsp:txBody>
      <dsp:txXfrm>
        <a:off x="883097" y="2784258"/>
        <a:ext cx="3975339" cy="23852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75170-E4B0-471A-8A91-FE8F58A96BD8}">
      <dsp:nvSpPr>
        <dsp:cNvPr id="0" name=""/>
        <dsp:cNvSpPr/>
      </dsp:nvSpPr>
      <dsp:spPr>
        <a:xfrm>
          <a:off x="0" y="840284"/>
          <a:ext cx="5741533" cy="15512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5B36D6-F870-46BF-AA9C-828D57B696E3}">
      <dsp:nvSpPr>
        <dsp:cNvPr id="0" name=""/>
        <dsp:cNvSpPr/>
      </dsp:nvSpPr>
      <dsp:spPr>
        <a:xfrm>
          <a:off x="469266" y="1189326"/>
          <a:ext cx="853212" cy="85321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11B800-B2B8-4A5A-B95F-CE196EF17C2A}">
      <dsp:nvSpPr>
        <dsp:cNvPr id="0" name=""/>
        <dsp:cNvSpPr/>
      </dsp:nvSpPr>
      <dsp:spPr>
        <a:xfrm>
          <a:off x="1791745" y="840284"/>
          <a:ext cx="3949788" cy="1551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179" tIns="164179" rIns="164179" bIns="164179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věnuje se koníčku nebo tématu zájmu intenzivně a dlouho, například doslova „žije“ dinosaury;</a:t>
          </a:r>
          <a:endParaRPr lang="en-US" sz="2100" kern="1200"/>
        </a:p>
      </dsp:txBody>
      <dsp:txXfrm>
        <a:off x="1791745" y="840284"/>
        <a:ext cx="3949788" cy="1551294"/>
      </dsp:txXfrm>
    </dsp:sp>
    <dsp:sp modelId="{1D0B3F10-8D93-4DC5-A898-4BBCA95EDAA4}">
      <dsp:nvSpPr>
        <dsp:cNvPr id="0" name=""/>
        <dsp:cNvSpPr/>
      </dsp:nvSpPr>
      <dsp:spPr>
        <a:xfrm>
          <a:off x="0" y="2779403"/>
          <a:ext cx="5741533" cy="15512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2ED588-A95B-4AB5-A387-6C523CB5A9D3}">
      <dsp:nvSpPr>
        <dsp:cNvPr id="0" name=""/>
        <dsp:cNvSpPr/>
      </dsp:nvSpPr>
      <dsp:spPr>
        <a:xfrm>
          <a:off x="469266" y="3128444"/>
          <a:ext cx="853212" cy="85321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98A706-4880-455A-BD9D-BA4506B05F54}">
      <dsp:nvSpPr>
        <dsp:cNvPr id="0" name=""/>
        <dsp:cNvSpPr/>
      </dsp:nvSpPr>
      <dsp:spPr>
        <a:xfrm>
          <a:off x="1791745" y="2779403"/>
          <a:ext cx="3949788" cy="1551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179" tIns="164179" rIns="164179" bIns="164179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rychle absorbuje velké množství informací a také si je rychle vybavuje;</a:t>
          </a:r>
          <a:endParaRPr lang="en-US" sz="2100" kern="1200"/>
        </a:p>
      </dsp:txBody>
      <dsp:txXfrm>
        <a:off x="1791745" y="2779403"/>
        <a:ext cx="3949788" cy="15512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DA06A-3AF5-4C58-A35B-09BE80D4FB8D}">
      <dsp:nvSpPr>
        <dsp:cNvPr id="0" name=""/>
        <dsp:cNvSpPr/>
      </dsp:nvSpPr>
      <dsp:spPr>
        <a:xfrm>
          <a:off x="0" y="20941"/>
          <a:ext cx="5741533" cy="16309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/>
            <a:t>klade mnoho otázek a očekává odpovědi;</a:t>
          </a:r>
          <a:endParaRPr lang="en-US" sz="4100" kern="1200"/>
        </a:p>
      </dsp:txBody>
      <dsp:txXfrm>
        <a:off x="79618" y="100559"/>
        <a:ext cx="5582297" cy="1471744"/>
      </dsp:txXfrm>
    </dsp:sp>
    <dsp:sp modelId="{7F4BD46D-5DE6-414E-8402-EB9BC1541F09}">
      <dsp:nvSpPr>
        <dsp:cNvPr id="0" name=""/>
        <dsp:cNvSpPr/>
      </dsp:nvSpPr>
      <dsp:spPr>
        <a:xfrm>
          <a:off x="0" y="1770001"/>
          <a:ext cx="5741533" cy="1630980"/>
        </a:xfrm>
        <a:prstGeom prst="roundRect">
          <a:avLst/>
        </a:prstGeom>
        <a:solidFill>
          <a:schemeClr val="accent2">
            <a:hueOff val="-1555074"/>
            <a:satOff val="-8227"/>
            <a:lumOff val="-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/>
            <a:t>vykazuje bohatou fantazii;</a:t>
          </a:r>
          <a:endParaRPr lang="en-US" sz="4100" kern="1200"/>
        </a:p>
      </dsp:txBody>
      <dsp:txXfrm>
        <a:off x="79618" y="1849619"/>
        <a:ext cx="5582297" cy="1471744"/>
      </dsp:txXfrm>
    </dsp:sp>
    <dsp:sp modelId="{35F7B05D-AAAD-4ED5-A711-9D647366166F}">
      <dsp:nvSpPr>
        <dsp:cNvPr id="0" name=""/>
        <dsp:cNvSpPr/>
      </dsp:nvSpPr>
      <dsp:spPr>
        <a:xfrm>
          <a:off x="0" y="3519061"/>
          <a:ext cx="5741533" cy="1630980"/>
        </a:xfrm>
        <a:prstGeom prst="roundRect">
          <a:avLst/>
        </a:prstGeom>
        <a:solidFill>
          <a:schemeClr val="accent2">
            <a:hueOff val="-3110148"/>
            <a:satOff val="-16453"/>
            <a:lumOff val="-62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/>
            <a:t>počítá těžší matematické příklady z hlavy;</a:t>
          </a:r>
          <a:endParaRPr lang="en-US" sz="4100" kern="1200"/>
        </a:p>
      </dsp:txBody>
      <dsp:txXfrm>
        <a:off x="79618" y="3598679"/>
        <a:ext cx="5582297" cy="14717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85F6B-D96C-4FAE-9846-2B2AAD999D67}">
      <dsp:nvSpPr>
        <dsp:cNvPr id="0" name=""/>
        <dsp:cNvSpPr/>
      </dsp:nvSpPr>
      <dsp:spPr>
        <a:xfrm>
          <a:off x="0" y="69091"/>
          <a:ext cx="5741533" cy="1193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je velmi zvědavé, má přehled a je iniciativní;</a:t>
          </a:r>
          <a:endParaRPr lang="en-US" sz="3000" kern="1200"/>
        </a:p>
      </dsp:txBody>
      <dsp:txXfrm>
        <a:off x="58257" y="127348"/>
        <a:ext cx="5625019" cy="1076886"/>
      </dsp:txXfrm>
    </dsp:sp>
    <dsp:sp modelId="{8D44A6A1-F2B8-4873-85F8-E3AA0C5D2168}">
      <dsp:nvSpPr>
        <dsp:cNvPr id="0" name=""/>
        <dsp:cNvSpPr/>
      </dsp:nvSpPr>
      <dsp:spPr>
        <a:xfrm>
          <a:off x="0" y="1348891"/>
          <a:ext cx="5741533" cy="1193400"/>
        </a:xfrm>
        <a:prstGeom prst="roundRect">
          <a:avLst/>
        </a:prstGeom>
        <a:solidFill>
          <a:schemeClr val="accent2">
            <a:hueOff val="-1036716"/>
            <a:satOff val="-5484"/>
            <a:lumOff val="-209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má bohatou slovní zásobu a efektivně ji používá;</a:t>
          </a:r>
          <a:endParaRPr lang="en-US" sz="3000" kern="1200"/>
        </a:p>
      </dsp:txBody>
      <dsp:txXfrm>
        <a:off x="58257" y="1407148"/>
        <a:ext cx="5625019" cy="1076886"/>
      </dsp:txXfrm>
    </dsp:sp>
    <dsp:sp modelId="{D9F5E918-7287-4355-808B-998BC5D99997}">
      <dsp:nvSpPr>
        <dsp:cNvPr id="0" name=""/>
        <dsp:cNvSpPr/>
      </dsp:nvSpPr>
      <dsp:spPr>
        <a:xfrm>
          <a:off x="0" y="2628691"/>
          <a:ext cx="5741533" cy="1193400"/>
        </a:xfrm>
        <a:prstGeom prst="roundRect">
          <a:avLst/>
        </a:prstGeom>
        <a:solidFill>
          <a:schemeClr val="accent2">
            <a:hueOff val="-2073432"/>
            <a:satOff val="-10969"/>
            <a:lumOff val="-418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čte od raného věku;</a:t>
          </a:r>
          <a:endParaRPr lang="en-US" sz="3000" kern="1200"/>
        </a:p>
      </dsp:txBody>
      <dsp:txXfrm>
        <a:off x="58257" y="2686948"/>
        <a:ext cx="5625019" cy="1076886"/>
      </dsp:txXfrm>
    </dsp:sp>
    <dsp:sp modelId="{D8243EE6-4254-4BD1-B713-67760A4DA0C9}">
      <dsp:nvSpPr>
        <dsp:cNvPr id="0" name=""/>
        <dsp:cNvSpPr/>
      </dsp:nvSpPr>
      <dsp:spPr>
        <a:xfrm>
          <a:off x="0" y="3908491"/>
          <a:ext cx="5741533" cy="1193400"/>
        </a:xfrm>
        <a:prstGeom prst="roundRect">
          <a:avLst/>
        </a:prstGeom>
        <a:solidFill>
          <a:schemeClr val="accent2">
            <a:hueOff val="-3110148"/>
            <a:satOff val="-16453"/>
            <a:lumOff val="-62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má smysl pro humor;</a:t>
          </a:r>
          <a:endParaRPr lang="en-US" sz="3000" kern="1200"/>
        </a:p>
      </dsp:txBody>
      <dsp:txXfrm>
        <a:off x="58257" y="3966748"/>
        <a:ext cx="5625019" cy="10768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0EC24-3698-45E8-8AC0-0DA98611B236}">
      <dsp:nvSpPr>
        <dsp:cNvPr id="0" name=""/>
        <dsp:cNvSpPr/>
      </dsp:nvSpPr>
      <dsp:spPr>
        <a:xfrm>
          <a:off x="0" y="20941"/>
          <a:ext cx="5741533" cy="16309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/>
            <a:t>rychle se začne nudit – doma i ve škole;</a:t>
          </a:r>
          <a:endParaRPr lang="en-US" sz="4100" kern="1200"/>
        </a:p>
      </dsp:txBody>
      <dsp:txXfrm>
        <a:off x="79618" y="100559"/>
        <a:ext cx="5582297" cy="1471744"/>
      </dsp:txXfrm>
    </dsp:sp>
    <dsp:sp modelId="{C8DB3FF9-02D7-498F-A783-7B367373DE2C}">
      <dsp:nvSpPr>
        <dsp:cNvPr id="0" name=""/>
        <dsp:cNvSpPr/>
      </dsp:nvSpPr>
      <dsp:spPr>
        <a:xfrm>
          <a:off x="0" y="1770001"/>
          <a:ext cx="5741533" cy="1630980"/>
        </a:xfrm>
        <a:prstGeom prst="roundRect">
          <a:avLst/>
        </a:prstGeom>
        <a:solidFill>
          <a:schemeClr val="accent2">
            <a:hueOff val="-1555074"/>
            <a:satOff val="-8227"/>
            <a:lumOff val="-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/>
            <a:t>bývá rozpustilé a neukázněné v hodinách;</a:t>
          </a:r>
          <a:endParaRPr lang="en-US" sz="4100" kern="1200"/>
        </a:p>
      </dsp:txBody>
      <dsp:txXfrm>
        <a:off x="79618" y="1849619"/>
        <a:ext cx="5582297" cy="1471744"/>
      </dsp:txXfrm>
    </dsp:sp>
    <dsp:sp modelId="{A9EA4774-7281-408C-A5D4-5BA57E13BA71}">
      <dsp:nvSpPr>
        <dsp:cNvPr id="0" name=""/>
        <dsp:cNvSpPr/>
      </dsp:nvSpPr>
      <dsp:spPr>
        <a:xfrm>
          <a:off x="0" y="3519061"/>
          <a:ext cx="5741533" cy="1630980"/>
        </a:xfrm>
        <a:prstGeom prst="roundRect">
          <a:avLst/>
        </a:prstGeom>
        <a:solidFill>
          <a:schemeClr val="accent2">
            <a:hueOff val="-3110148"/>
            <a:satOff val="-16453"/>
            <a:lumOff val="-62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/>
            <a:t>bývá třídní šašek;</a:t>
          </a:r>
          <a:endParaRPr lang="en-US" sz="4100" kern="1200"/>
        </a:p>
      </dsp:txBody>
      <dsp:txXfrm>
        <a:off x="79618" y="3598679"/>
        <a:ext cx="5582297" cy="14717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78307-77E8-4833-8F26-E6600A0E7B22}">
      <dsp:nvSpPr>
        <dsp:cNvPr id="0" name=""/>
        <dsp:cNvSpPr/>
      </dsp:nvSpPr>
      <dsp:spPr>
        <a:xfrm>
          <a:off x="0" y="840284"/>
          <a:ext cx="5741533" cy="15512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8CD483-133F-42DF-ACFA-1DC71362565E}">
      <dsp:nvSpPr>
        <dsp:cNvPr id="0" name=""/>
        <dsp:cNvSpPr/>
      </dsp:nvSpPr>
      <dsp:spPr>
        <a:xfrm>
          <a:off x="469266" y="1189326"/>
          <a:ext cx="853212" cy="85321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BB370-E321-4463-A4A6-D6B390738338}">
      <dsp:nvSpPr>
        <dsp:cNvPr id="0" name=""/>
        <dsp:cNvSpPr/>
      </dsp:nvSpPr>
      <dsp:spPr>
        <a:xfrm>
          <a:off x="1791745" y="840284"/>
          <a:ext cx="3949788" cy="1551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179" tIns="164179" rIns="164179" bIns="164179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bývá nepozorné nebo ponořené do svého světa;</a:t>
          </a:r>
          <a:endParaRPr lang="en-US" sz="2100" kern="1200"/>
        </a:p>
      </dsp:txBody>
      <dsp:txXfrm>
        <a:off x="1791745" y="840284"/>
        <a:ext cx="3949788" cy="1551294"/>
      </dsp:txXfrm>
    </dsp:sp>
    <dsp:sp modelId="{8A646238-E321-40A8-94D0-80296CDF8141}">
      <dsp:nvSpPr>
        <dsp:cNvPr id="0" name=""/>
        <dsp:cNvSpPr/>
      </dsp:nvSpPr>
      <dsp:spPr>
        <a:xfrm>
          <a:off x="0" y="2779403"/>
          <a:ext cx="5741533" cy="15512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4C9A6E-590D-4424-B93F-181AA496418A}">
      <dsp:nvSpPr>
        <dsp:cNvPr id="0" name=""/>
        <dsp:cNvSpPr/>
      </dsp:nvSpPr>
      <dsp:spPr>
        <a:xfrm>
          <a:off x="469266" y="3128444"/>
          <a:ext cx="853212" cy="85321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8DB242-615C-4303-98DB-206B80AA43FD}">
      <dsp:nvSpPr>
        <dsp:cNvPr id="0" name=""/>
        <dsp:cNvSpPr/>
      </dsp:nvSpPr>
      <dsp:spPr>
        <a:xfrm>
          <a:off x="1791745" y="2779403"/>
          <a:ext cx="3949788" cy="1551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179" tIns="164179" rIns="164179" bIns="164179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nerado se věnuje věcem, které vnímá jako nepodstatné, například nevidí důvod, proč si uklízet v pokoji;</a:t>
          </a:r>
          <a:endParaRPr lang="en-US" sz="2100" kern="1200"/>
        </a:p>
      </dsp:txBody>
      <dsp:txXfrm>
        <a:off x="1791745" y="2779403"/>
        <a:ext cx="3949788" cy="15512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1D1C7-DBC9-4490-92EA-ECA9828C23AB}">
      <dsp:nvSpPr>
        <dsp:cNvPr id="0" name=""/>
        <dsp:cNvSpPr/>
      </dsp:nvSpPr>
      <dsp:spPr>
        <a:xfrm>
          <a:off x="0" y="349091"/>
          <a:ext cx="6545199" cy="1989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000" kern="1200"/>
            <a:t>má „chytrou“ odpověď na každou otázku;</a:t>
          </a:r>
          <a:endParaRPr lang="en-US" sz="5000" kern="1200"/>
        </a:p>
      </dsp:txBody>
      <dsp:txXfrm>
        <a:off x="97095" y="446186"/>
        <a:ext cx="6351009" cy="1794810"/>
      </dsp:txXfrm>
    </dsp:sp>
    <dsp:sp modelId="{F48BEBD3-E45E-4738-98AE-1620EC1F9EC8}">
      <dsp:nvSpPr>
        <dsp:cNvPr id="0" name=""/>
        <dsp:cNvSpPr/>
      </dsp:nvSpPr>
      <dsp:spPr>
        <a:xfrm>
          <a:off x="0" y="2482091"/>
          <a:ext cx="6545199" cy="1989000"/>
        </a:xfrm>
        <a:prstGeom prst="roundRect">
          <a:avLst/>
        </a:prstGeom>
        <a:gradFill rotWithShape="0">
          <a:gsLst>
            <a:gs pos="0">
              <a:schemeClr val="accent2">
                <a:hueOff val="-3110148"/>
                <a:satOff val="-16453"/>
                <a:lumOff val="-6274"/>
                <a:alphaOff val="0"/>
                <a:tint val="98000"/>
                <a:lumMod val="100000"/>
              </a:schemeClr>
            </a:gs>
            <a:gs pos="100000">
              <a:schemeClr val="accent2">
                <a:hueOff val="-3110148"/>
                <a:satOff val="-16453"/>
                <a:lumOff val="-6274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000" kern="1200"/>
            <a:t>chová se nekonvenčně. (Portešová, 2022)</a:t>
          </a:r>
          <a:endParaRPr lang="en-US" sz="5000" kern="1200"/>
        </a:p>
      </dsp:txBody>
      <dsp:txXfrm>
        <a:off x="97095" y="2579186"/>
        <a:ext cx="6351009" cy="17948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0A458C-1910-4318-804B-C0FD1AD08ED8}">
      <dsp:nvSpPr>
        <dsp:cNvPr id="0" name=""/>
        <dsp:cNvSpPr/>
      </dsp:nvSpPr>
      <dsp:spPr>
        <a:xfrm>
          <a:off x="0" y="474777"/>
          <a:ext cx="11208385" cy="11917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AKCELERACE</a:t>
          </a:r>
          <a:endParaRPr lang="en-US" sz="3000" kern="1200" dirty="0"/>
        </a:p>
      </dsp:txBody>
      <dsp:txXfrm>
        <a:off x="58177" y="532954"/>
        <a:ext cx="11092031" cy="1075400"/>
      </dsp:txXfrm>
    </dsp:sp>
    <dsp:sp modelId="{1192D2D0-569C-4428-B71D-FCF97465F218}">
      <dsp:nvSpPr>
        <dsp:cNvPr id="0" name=""/>
        <dsp:cNvSpPr/>
      </dsp:nvSpPr>
      <dsp:spPr>
        <a:xfrm>
          <a:off x="0" y="1752931"/>
          <a:ext cx="11208385" cy="11917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urychlení umožní dítěti učit se na úrovni vyšší než mu náleží dle věku</a:t>
          </a:r>
          <a:br>
            <a:rPr lang="cs-CZ" sz="3000" kern="1200" dirty="0"/>
          </a:br>
          <a:r>
            <a:rPr lang="cs-CZ" sz="3000" kern="1200" dirty="0"/>
            <a:t>(ročníku)</a:t>
          </a:r>
          <a:endParaRPr lang="en-US" sz="3000" kern="1200" dirty="0"/>
        </a:p>
      </dsp:txBody>
      <dsp:txXfrm>
        <a:off x="58177" y="1811108"/>
        <a:ext cx="11092031" cy="1075400"/>
      </dsp:txXfrm>
    </dsp:sp>
    <dsp:sp modelId="{5022390D-A911-40A6-BE38-BF770A4129F4}">
      <dsp:nvSpPr>
        <dsp:cNvPr id="0" name=""/>
        <dsp:cNvSpPr/>
      </dsp:nvSpPr>
      <dsp:spPr>
        <a:xfrm>
          <a:off x="0" y="3031086"/>
          <a:ext cx="11208385" cy="11917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zrychlení tempa výuky, případně vynechávání studia materiálů,</a:t>
          </a:r>
          <a:br>
            <a:rPr lang="cs-CZ" sz="3000" kern="1200" dirty="0"/>
          </a:br>
          <a:r>
            <a:rPr lang="cs-CZ" sz="3000" kern="1200" dirty="0"/>
            <a:t>které už dítě zná</a:t>
          </a:r>
          <a:endParaRPr lang="en-US" sz="3000" kern="1200" dirty="0"/>
        </a:p>
      </dsp:txBody>
      <dsp:txXfrm>
        <a:off x="58177" y="3089263"/>
        <a:ext cx="11092031" cy="1075400"/>
      </dsp:txXfrm>
    </dsp:sp>
    <dsp:sp modelId="{E073C762-CAA9-4C2B-BD64-0DF0612683E5}">
      <dsp:nvSpPr>
        <dsp:cNvPr id="0" name=""/>
        <dsp:cNvSpPr/>
      </dsp:nvSpPr>
      <dsp:spPr>
        <a:xfrm>
          <a:off x="0" y="4309241"/>
          <a:ext cx="11208385" cy="11917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pokryjí stejné množství poznatků v kratším časovém období</a:t>
          </a:r>
          <a:endParaRPr lang="en-US" sz="3000" kern="1200"/>
        </a:p>
      </dsp:txBody>
      <dsp:txXfrm>
        <a:off x="58177" y="4367418"/>
        <a:ext cx="11092031" cy="10754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25E6D-D999-4D2B-A73D-7DB14CF11A20}">
      <dsp:nvSpPr>
        <dsp:cNvPr id="0" name=""/>
        <dsp:cNvSpPr/>
      </dsp:nvSpPr>
      <dsp:spPr>
        <a:xfrm>
          <a:off x="0" y="73457"/>
          <a:ext cx="10944225" cy="11917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/>
            <a:t>ENRICHMENT</a:t>
          </a:r>
          <a:endParaRPr lang="en-US" sz="3000" kern="1200"/>
        </a:p>
      </dsp:txBody>
      <dsp:txXfrm>
        <a:off x="58177" y="131634"/>
        <a:ext cx="10827871" cy="1075400"/>
      </dsp:txXfrm>
    </dsp:sp>
    <dsp:sp modelId="{A5F7A1FC-19D8-4114-85DA-B8E8F9F251B3}">
      <dsp:nvSpPr>
        <dsp:cNvPr id="0" name=""/>
        <dsp:cNvSpPr/>
      </dsp:nvSpPr>
      <dsp:spPr>
        <a:xfrm>
          <a:off x="0" y="1351611"/>
          <a:ext cx="10944225" cy="11917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dochází k prohlubování informací a současně se rozšiřuje i tematický kruh informací</a:t>
          </a:r>
          <a:endParaRPr lang="en-US" sz="3000" kern="1200"/>
        </a:p>
      </dsp:txBody>
      <dsp:txXfrm>
        <a:off x="58177" y="1409788"/>
        <a:ext cx="10827871" cy="1075400"/>
      </dsp:txXfrm>
    </dsp:sp>
    <dsp:sp modelId="{DCEB5165-D30F-4C8B-83C6-990B6F0C26CD}">
      <dsp:nvSpPr>
        <dsp:cNvPr id="0" name=""/>
        <dsp:cNvSpPr/>
      </dsp:nvSpPr>
      <dsp:spPr>
        <a:xfrm>
          <a:off x="0" y="2629766"/>
          <a:ext cx="10944225" cy="11917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nadaní tak nejsou zvýhodňováni vůči svým spolužákům a nepřekračují svůj ročník, zůstávají se svými vrstevníky</a:t>
          </a:r>
          <a:endParaRPr lang="en-US" sz="3000" kern="1200"/>
        </a:p>
      </dsp:txBody>
      <dsp:txXfrm>
        <a:off x="58177" y="2687943"/>
        <a:ext cx="10827871" cy="1075400"/>
      </dsp:txXfrm>
    </dsp:sp>
    <dsp:sp modelId="{2341036E-789E-49BE-A755-2673C3F73A84}">
      <dsp:nvSpPr>
        <dsp:cNvPr id="0" name=""/>
        <dsp:cNvSpPr/>
      </dsp:nvSpPr>
      <dsp:spPr>
        <a:xfrm>
          <a:off x="0" y="3907921"/>
          <a:ext cx="10944225" cy="11917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hlavním problémem těchto obohacujících aktivit se může jevit častá nejasnost cíle, ke kterému obohacená výuka spěje</a:t>
          </a:r>
          <a:endParaRPr lang="en-US" sz="3000" kern="1200"/>
        </a:p>
      </dsp:txBody>
      <dsp:txXfrm>
        <a:off x="58177" y="3966098"/>
        <a:ext cx="10827871" cy="1075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89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43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80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74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69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64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72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1932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91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91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34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30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1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1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02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99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670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s://deti.mensa.cz/index.php?pg=odborne-informace--pracovni-listy--most-2000&amp;fbclid=IwAR065t95d5pqyC71cEooDPr0GqpcrUbjwoNF3T_WSb4kg-ewam0jqux8gaE" TargetMode="External"/><Relationship Id="rId2" Type="http://schemas.openxmlformats.org/officeDocument/2006/relationships/hyperlink" Target="https://www.nadanedeti.cz/prezencni-ucebnice-pracovni-sesity?fbclid=IwAR1TveUZ46IUfw39VjvaaoQZP7Ja9zv96mV_FMDIdY7J0Mdl0J7oXQsCht4" TargetMode="Externa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emag.cz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deti.mensa.cz/index.php?pg=tipy--knihy--deti" TargetMode="Externa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virin.cz/obsahy/" TargetMode="Externa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danedeti.cz" TargetMode="External"/><Relationship Id="rId2" Type="http://schemas.openxmlformats.org/officeDocument/2006/relationships/hyperlink" Target="https://www.msmt.cz/dokumenty/skolsky-zakon-ve-zneni-ucinnem-ode-dne-1-2-2022?highlightWords=%C5%A1kolsk%C3%BD+z%C3%A1kon" TargetMode="Externa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danedeti.cz/odborne-zdroje-clanky-nektere-rozdily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FKOVBRSezw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hjsgUKoNa9c" TargetMode="Externa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QLzB0gqX-I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zakony.centrum.cz/skolsky-zakon/cast-1-paragraf-17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skridlovicka.cz/wp-content/uploads/2021/10/HEUREKA.pdf" TargetMode="External"/><Relationship Id="rId2" Type="http://schemas.openxmlformats.org/officeDocument/2006/relationships/hyperlink" Target="https://digifolio.rvp.cz/view/view.php?id=10466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dU-MgwaZ-4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P2EJekww0M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xVGAgHDdPw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danedeti.cz/odborne-zdroje-clanky-diagnostika-inteligence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danedeti.cz/testy-invenio" TargetMode="External"/><Relationship Id="rId2" Type="http://schemas.openxmlformats.org/officeDocument/2006/relationships/hyperlink" Target="https://www.nadanedeti.cz/testy-matematicky-test-ti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danedeti.cz/testy-invenio" TargetMode="Externa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xVGAgHDdPw" TargetMode="External"/><Relationship Id="rId2" Type="http://schemas.openxmlformats.org/officeDocument/2006/relationships/hyperlink" Target="https://www.nadanedeti.cz/testy-invenio" TargetMode="Externa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uv.cz/uploads/rovne_prilezitosti_ve_vzdelavani/nadani/diagnostika/standard_diagnostiky_mn_2018_12_06.pdf" TargetMode="Externa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danedeti.cz/odborne-zdroje-knihy-o-nadani" TargetMode="Externa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hKAyluDurI" TargetMode="Externa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danedeti.cz/prezencni-prezencni-kurzy" TargetMode="External"/><Relationship Id="rId2" Type="http://schemas.openxmlformats.org/officeDocument/2006/relationships/hyperlink" Target="https://www.nidv.cz/podpora-nadan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ti.mensa.cz/index.php?pg=tipy--knihy--deti&amp;prid=177" TargetMode="Externa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cmm.cz/projekt/nadanijmk/pro_ucitele" TargetMode="External"/><Relationship Id="rId2" Type="http://schemas.openxmlformats.org/officeDocument/2006/relationships/hyperlink" Target="https://www.jcmm.cz/projekt/nadanijmk/?fbclid=IwAR1Si_Qk431q08JSwofrTJ-ROJVB-LEA0e0LZtvdUbb2OkkRT-W17doVojk" TargetMode="Externa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icr.cz/cz/Aktuality/Tematicka-zprava-Vzdelavani-nadanych,-talentovanyc?fbclid=IwAR3Ieon9670GKad3xMFXnMXp49GyZdZazHdJ30wZeemGeOzggVAEMIFon2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br>
              <a:rPr lang="cs-CZ" b="1">
                <a:ea typeface="+mj-lt"/>
                <a:cs typeface="+mj-lt"/>
              </a:rPr>
            </a:br>
            <a:r>
              <a:rPr lang="cs-CZ" b="1">
                <a:ea typeface="+mj-lt"/>
                <a:cs typeface="+mj-lt"/>
              </a:rPr>
              <a:t>Speciální vzdělávací potřeby v matematice</a:t>
            </a:r>
            <a:endParaRPr lang="cs-CZ">
              <a:ea typeface="+mj-lt"/>
              <a:cs typeface="+mj-lt"/>
            </a:endParaRPr>
          </a:p>
          <a:p>
            <a:endParaRPr lang="cs-CZ">
              <a:cs typeface="Calibri Ligh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sz="2400" b="1">
                <a:latin typeface="Calibri Light"/>
                <a:cs typeface="Calibri Light"/>
              </a:rPr>
              <a:t>Jana </a:t>
            </a:r>
            <a:r>
              <a:rPr lang="cs-CZ" sz="2400" b="1" err="1">
                <a:latin typeface="Calibri Light"/>
                <a:cs typeface="Calibri Light"/>
              </a:rPr>
              <a:t>veseláková</a:t>
            </a:r>
            <a:endParaRPr lang="cs-CZ" sz="2400">
              <a:ea typeface="+mn-lt"/>
              <a:cs typeface="+mn-lt"/>
            </a:endParaRPr>
          </a:p>
          <a:p>
            <a:pPr algn="ctr"/>
            <a:r>
              <a:rPr lang="cs-CZ" sz="2400">
                <a:latin typeface="Calibri Light"/>
                <a:cs typeface="Calibri Light"/>
              </a:rPr>
              <a:t>  Katedra matematiky</a:t>
            </a:r>
            <a:endParaRPr lang="cs-CZ" sz="2400">
              <a:ea typeface="+mn-lt"/>
              <a:cs typeface="+mn-lt"/>
            </a:endParaRPr>
          </a:p>
          <a:p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117F0C1-BCBB-40C7-99D6-F703E7A4B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A5D8BC-B41A-4E96-91C4-D60F51622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D321D5F-FA18-4271-9EAA-0BEA14116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8FA9261-51D8-4644-B380-71C51D761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531278"/>
            <a:ext cx="3211517" cy="5292579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  <a:latin typeface="Calibri"/>
                <a:cs typeface="Calibri"/>
              </a:rPr>
              <a:t>Typické chování, které může u dítěte indikovat nadání</a:t>
            </a:r>
            <a:endParaRPr lang="cs-CZ">
              <a:solidFill>
                <a:srgbClr val="FFFFFF"/>
              </a:solidFill>
              <a:ea typeface="+mj-lt"/>
              <a:cs typeface="+mj-lt"/>
            </a:endParaRPr>
          </a:p>
          <a:p>
            <a:endParaRPr lang="cs-CZ">
              <a:solidFill>
                <a:srgbClr val="FFFFFF"/>
              </a:solidFill>
              <a:cs typeface="Calibri Light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51287385-D3EA-47A8-A127-6061791AD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422108" y="0"/>
            <a:ext cx="7769892" cy="6858000"/>
          </a:xfrm>
          <a:custGeom>
            <a:avLst/>
            <a:gdLst>
              <a:gd name="connsiteX0" fmla="*/ 1779516 w 7769892"/>
              <a:gd name="connsiteY0" fmla="*/ 0 h 6837536"/>
              <a:gd name="connsiteX1" fmla="*/ 6454848 w 7769892"/>
              <a:gd name="connsiteY1" fmla="*/ 0 h 6837536"/>
              <a:gd name="connsiteX2" fmla="*/ 6511730 w 7769892"/>
              <a:gd name="connsiteY2" fmla="*/ 37905 h 6837536"/>
              <a:gd name="connsiteX3" fmla="*/ 7769892 w 7769892"/>
              <a:gd name="connsiteY3" fmla="*/ 1486041 h 6837536"/>
              <a:gd name="connsiteX4" fmla="*/ 7769892 w 7769892"/>
              <a:gd name="connsiteY4" fmla="*/ 5281056 h 6837536"/>
              <a:gd name="connsiteX5" fmla="*/ 6353475 w 7769892"/>
              <a:gd name="connsiteY5" fmla="*/ 6837536 h 6837536"/>
              <a:gd name="connsiteX6" fmla="*/ 1882727 w 7769892"/>
              <a:gd name="connsiteY6" fmla="*/ 6837536 h 6837536"/>
              <a:gd name="connsiteX7" fmla="*/ 0 w 7769892"/>
              <a:gd name="connsiteY7" fmla="*/ 3386463 h 6837536"/>
              <a:gd name="connsiteX8" fmla="*/ 1655292 w 7769892"/>
              <a:gd name="connsiteY8" fmla="*/ 88307 h 68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9892" h="6837536">
                <a:moveTo>
                  <a:pt x="1779516" y="0"/>
                </a:moveTo>
                <a:lnTo>
                  <a:pt x="6454848" y="0"/>
                </a:lnTo>
                <a:lnTo>
                  <a:pt x="6511730" y="37905"/>
                </a:lnTo>
                <a:cubicBezTo>
                  <a:pt x="7036410" y="413592"/>
                  <a:pt x="7468976" y="909648"/>
                  <a:pt x="7769892" y="1486041"/>
                </a:cubicBezTo>
                <a:cubicBezTo>
                  <a:pt x="7769892" y="1486041"/>
                  <a:pt x="7769892" y="1486041"/>
                  <a:pt x="7769892" y="5281056"/>
                </a:cubicBezTo>
                <a:cubicBezTo>
                  <a:pt x="7437646" y="5916473"/>
                  <a:pt x="6953850" y="6452788"/>
                  <a:pt x="6353475" y="6837536"/>
                </a:cubicBezTo>
                <a:cubicBezTo>
                  <a:pt x="6353475" y="6837536"/>
                  <a:pt x="6353475" y="6837536"/>
                  <a:pt x="1882727" y="6837536"/>
                </a:cubicBezTo>
                <a:cubicBezTo>
                  <a:pt x="751925" y="6103017"/>
                  <a:pt x="0" y="4832183"/>
                  <a:pt x="0" y="3386463"/>
                </a:cubicBezTo>
                <a:cubicBezTo>
                  <a:pt x="0" y="2036566"/>
                  <a:pt x="651406" y="838748"/>
                  <a:pt x="1655292" y="88307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9F9AAF7-A0CB-4BC3-BD32-6D2C65AD53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863836"/>
              </p:ext>
            </p:extLst>
          </p:nvPr>
        </p:nvGraphicFramePr>
        <p:xfrm>
          <a:off x="5617029" y="793820"/>
          <a:ext cx="5741534" cy="51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1603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DA12BC-E086-419A-9DDF-112610F14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6" y="361950"/>
            <a:ext cx="10131425" cy="1456267"/>
          </a:xfrm>
        </p:spPr>
        <p:txBody>
          <a:bodyPr/>
          <a:lstStyle/>
          <a:p>
            <a:pPr algn="ctr"/>
            <a:r>
              <a:rPr lang="cs-CZ" dirty="0">
                <a:ea typeface="+mj-lt"/>
                <a:cs typeface="+mj-lt"/>
              </a:rPr>
              <a:t>Časopis Svět nadání </a:t>
            </a:r>
            <a:endParaRPr lang="cs-CZ" dirty="0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8AEA10-364C-44B7-BF29-9B1BB6462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6" y="1218142"/>
            <a:ext cx="11217275" cy="52207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>
              <a:cs typeface="Calibri"/>
            </a:endParaRPr>
          </a:p>
          <a:p>
            <a:pPr algn="just">
              <a:buClr>
                <a:srgbClr val="FFFFFF"/>
              </a:buClr>
            </a:pPr>
            <a:r>
              <a:rPr lang="cs-CZ" sz="2000" dirty="0">
                <a:ea typeface="+mn-lt"/>
                <a:cs typeface="+mn-lt"/>
              </a:rPr>
              <a:t>Je odborným recenzovaným periodikem.</a:t>
            </a:r>
          </a:p>
          <a:p>
            <a:pPr algn="just">
              <a:buClr>
                <a:srgbClr val="FFFFFF"/>
              </a:buClr>
            </a:pPr>
            <a:r>
              <a:rPr lang="cs-CZ" sz="2000" dirty="0">
                <a:ea typeface="+mn-lt"/>
                <a:cs typeface="+mn-lt"/>
              </a:rPr>
              <a:t>Vychází 2x ročně. </a:t>
            </a:r>
          </a:p>
          <a:p>
            <a:pPr algn="just">
              <a:buClr>
                <a:srgbClr val="FFFFFF"/>
              </a:buClr>
            </a:pPr>
            <a:r>
              <a:rPr lang="cs-CZ" sz="2000" dirty="0">
                <a:ea typeface="+mn-lt"/>
                <a:cs typeface="+mn-lt"/>
              </a:rPr>
              <a:t>Cíl: zveřejňovat původní, zejména psychologické a pedagogické příspěvky, jež se vztahují k široké problematice nadání.</a:t>
            </a:r>
          </a:p>
          <a:p>
            <a:pPr algn="just">
              <a:buClr>
                <a:srgbClr val="FFFFFF"/>
              </a:buClr>
            </a:pPr>
            <a:r>
              <a:rPr lang="cs-CZ" sz="2000" dirty="0">
                <a:ea typeface="+mn-lt"/>
                <a:cs typeface="+mn-lt"/>
              </a:rPr>
              <a:t>Povzbudit tak zájem odborné i laické veřejnosti o toto téma.</a:t>
            </a:r>
            <a:endParaRPr lang="cs-CZ" sz="2000">
              <a:cs typeface="Calibri"/>
            </a:endParaRPr>
          </a:p>
          <a:p>
            <a:pPr algn="just">
              <a:buClr>
                <a:srgbClr val="FFFFFF"/>
              </a:buClr>
            </a:pPr>
            <a:r>
              <a:rPr lang="cs-CZ" sz="2000" dirty="0">
                <a:ea typeface="+mn-lt"/>
                <a:cs typeface="+mn-lt"/>
              </a:rPr>
              <a:t>Prostor pro sdílení nových poznatků a zkušeností všech, kteří se zabývají výzkumem nadání nebo pracují s talentovanou a tvořivou populací dětí či dospělých. </a:t>
            </a:r>
          </a:p>
          <a:p>
            <a:pPr algn="just">
              <a:buClr>
                <a:srgbClr val="FFFFFF"/>
              </a:buClr>
            </a:pPr>
            <a:r>
              <a:rPr lang="cs-CZ" sz="2000" dirty="0">
                <a:ea typeface="+mn-lt"/>
                <a:cs typeface="+mn-lt"/>
              </a:rPr>
              <a:t>Učitelům nabízí možnost podělit se o své vzdělávací a výchovné metody (praktiky), které se jim osvědčily při výuce nadaných dětí. </a:t>
            </a:r>
            <a:endParaRPr lang="cs-CZ" dirty="0">
              <a:ea typeface="+mn-lt"/>
              <a:cs typeface="+mn-lt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C32D3400-CB3A-BF7A-8A96-518421F19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5488" y="238125"/>
            <a:ext cx="13906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0802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AB5635-0F13-45CB-84CA-618805598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sz="3300" dirty="0">
                <a:cs typeface="Calibri Light"/>
              </a:rPr>
              <a:t>Učebnice, výukové materiály pro nadané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CA4D3A-4F71-46BC-8B74-38BC2464F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78" y="2261420"/>
            <a:ext cx="4002936" cy="3637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Koumák </a:t>
            </a:r>
            <a:endParaRPr lang="cs-CZ" sz="2400" dirty="0">
              <a:ea typeface="Calibri" panose="020F0502020204030204"/>
              <a:cs typeface="Calibri" panose="020F0502020204030204"/>
            </a:endParaRPr>
          </a:p>
          <a:p>
            <a:pPr marL="0" indent="0">
              <a:buClr>
                <a:srgbClr val="FFFFFF"/>
              </a:buClr>
              <a:buNone/>
            </a:pPr>
            <a:endParaRPr lang="cs-CZ" dirty="0">
              <a:cs typeface="Calibri" panose="020F0502020204030204"/>
            </a:endParaRPr>
          </a:p>
        </p:txBody>
      </p:sp>
      <p:pic>
        <p:nvPicPr>
          <p:cNvPr id="4" name="Obrázek 4" descr="Obsah obrázku mapa&#10;&#10;Popis se vygeneroval automaticky.">
            <a:extLst>
              <a:ext uri="{FF2B5EF4-FFF2-40B4-BE49-F238E27FC236}">
                <a16:creationId xmlns:a16="http://schemas.microsoft.com/office/drawing/2014/main" id="{857E788F-B041-4A10-8680-28144804B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252" y="596388"/>
            <a:ext cx="5845893" cy="5836368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958595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93F310-E5AF-43C8-A5AF-CEBCCFBE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ea typeface="+mj-lt"/>
                <a:cs typeface="+mj-lt"/>
              </a:rPr>
              <a:t>Učebnice, výukové materiály pro nadané</a:t>
            </a:r>
            <a:endParaRPr lang="cs-CZ" dirty="0">
              <a:cs typeface="Calibri Light" panose="020F0302020204030204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68FCC4C-4801-0090-A6E2-CDC716E70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743" y="1812926"/>
            <a:ext cx="4806690" cy="3637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cs typeface="Calibri"/>
              </a:rPr>
              <a:t>Václav </a:t>
            </a:r>
            <a:r>
              <a:rPr lang="en-US" sz="2000" b="1" dirty="0" err="1">
                <a:cs typeface="Calibri"/>
              </a:rPr>
              <a:t>Fořtík</a:t>
            </a:r>
          </a:p>
          <a:p>
            <a:pPr marL="0" indent="0">
              <a:buNone/>
            </a:pPr>
            <a:endParaRPr lang="en-US" sz="2000" b="1" dirty="0">
              <a:cs typeface="Calibri"/>
            </a:endParaRPr>
          </a:p>
          <a:p>
            <a:pPr marL="0" indent="0">
              <a:buNone/>
            </a:pPr>
            <a:r>
              <a:rPr lang="en-US" sz="2000" b="1" dirty="0" err="1">
                <a:cs typeface="Calibri"/>
              </a:rPr>
              <a:t>Zábavná</a:t>
            </a:r>
            <a:r>
              <a:rPr lang="en-US" sz="2000" b="1" dirty="0">
                <a:cs typeface="Calibri"/>
              </a:rPr>
              <a:t> </a:t>
            </a:r>
            <a:r>
              <a:rPr lang="en-US" sz="2000" b="1" dirty="0" err="1">
                <a:cs typeface="Calibri"/>
              </a:rPr>
              <a:t>matematika</a:t>
            </a:r>
            <a:r>
              <a:rPr lang="en-US" sz="2000" b="1" dirty="0">
                <a:cs typeface="Calibri"/>
              </a:rPr>
              <a:t> a </a:t>
            </a:r>
            <a:r>
              <a:rPr lang="en-US" sz="2000" b="1" dirty="0" err="1">
                <a:cs typeface="Calibri"/>
              </a:rPr>
              <a:t>logika</a:t>
            </a:r>
            <a:endParaRPr lang="en-US" sz="2000" b="1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- pro </a:t>
            </a:r>
            <a:r>
              <a:rPr lang="en-US" dirty="0" err="1">
                <a:cs typeface="Calibri"/>
              </a:rPr>
              <a:t>žáky</a:t>
            </a:r>
            <a:r>
              <a:rPr lang="en-US" dirty="0">
                <a:cs typeface="Calibri"/>
              </a:rPr>
              <a:t> od 8 let</a:t>
            </a:r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C96D1950-C841-4409-BB00-6B227FDDE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893" y="120272"/>
            <a:ext cx="4574830" cy="6605478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689549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93F310-E5AF-43C8-A5AF-CEBCCFBE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sz="3300" dirty="0">
                <a:ea typeface="+mj-lt"/>
                <a:cs typeface="+mj-lt"/>
              </a:rPr>
              <a:t>Učebnice, výukové materiály pro nadané</a:t>
            </a:r>
            <a:endParaRPr lang="cs-CZ" sz="3300" dirty="0">
              <a:cs typeface="Calibri Light" panose="020F0302020204030204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68FCC4C-4801-0090-A6E2-CDC716E70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05" y="1717191"/>
            <a:ext cx="6811898" cy="50897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cs typeface="Calibri"/>
              </a:rPr>
              <a:t>Václav </a:t>
            </a:r>
            <a:r>
              <a:rPr lang="en-US" sz="2000" b="1" dirty="0" err="1">
                <a:cs typeface="Calibri"/>
              </a:rPr>
              <a:t>Fořtík</a:t>
            </a:r>
            <a:endParaRPr lang="en-US" sz="2000" b="1" dirty="0">
              <a:ea typeface="Calibri" panose="020F0502020204030204"/>
              <a:cs typeface="Calibri"/>
            </a:endParaRPr>
          </a:p>
          <a:p>
            <a:pPr marL="0" indent="0">
              <a:buNone/>
            </a:pPr>
            <a:endParaRPr lang="en-US" sz="2000" b="1" dirty="0">
              <a:cs typeface="Calibri"/>
            </a:endParaRPr>
          </a:p>
          <a:p>
            <a:pPr marL="0" indent="0">
              <a:buNone/>
            </a:pPr>
            <a:r>
              <a:rPr lang="en-US" sz="2000" b="1" dirty="0">
                <a:cs typeface="Calibri"/>
              </a:rPr>
              <a:t> </a:t>
            </a:r>
            <a:r>
              <a:rPr lang="en-US" sz="2000" b="1" dirty="0" err="1">
                <a:cs typeface="Calibri"/>
              </a:rPr>
              <a:t>Zábavné</a:t>
            </a:r>
            <a:r>
              <a:rPr lang="en-US" sz="2000" b="1" dirty="0">
                <a:cs typeface="Calibri"/>
              </a:rPr>
              <a:t> </a:t>
            </a:r>
            <a:r>
              <a:rPr lang="en-US" sz="2000" b="1" dirty="0" err="1">
                <a:cs typeface="Calibri"/>
              </a:rPr>
              <a:t>rébusy</a:t>
            </a:r>
            <a:r>
              <a:rPr lang="en-US" sz="2000" b="1" dirty="0">
                <a:cs typeface="Calibri"/>
              </a:rPr>
              <a:t> a </a:t>
            </a:r>
            <a:r>
              <a:rPr lang="en-US" sz="2000" b="1" dirty="0" err="1">
                <a:cs typeface="Calibri"/>
              </a:rPr>
              <a:t>hlavolamy</a:t>
            </a:r>
            <a:r>
              <a:rPr lang="en-US" sz="2000" b="1" dirty="0">
                <a:cs typeface="Calibri"/>
              </a:rPr>
              <a:t> pro </a:t>
            </a:r>
            <a:r>
              <a:rPr lang="en-US" sz="2000" b="1" dirty="0" err="1">
                <a:cs typeface="Calibri"/>
              </a:rPr>
              <a:t>bystré</a:t>
            </a:r>
            <a:r>
              <a:rPr lang="en-US" sz="2000" b="1" dirty="0">
                <a:cs typeface="Calibri"/>
              </a:rPr>
              <a:t> </a:t>
            </a:r>
            <a:r>
              <a:rPr lang="en-US" sz="2000" b="1" dirty="0" err="1">
                <a:cs typeface="Calibri"/>
              </a:rPr>
              <a:t>děti</a:t>
            </a:r>
            <a:endParaRPr lang="en-US" sz="2000" b="1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- </a:t>
            </a:r>
            <a:r>
              <a:rPr lang="en-US" dirty="0" err="1">
                <a:ea typeface="+mn-lt"/>
                <a:cs typeface="+mn-lt"/>
              </a:rPr>
              <a:t>algebrogramy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slovní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úlohy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číselné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řady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šifry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- </a:t>
            </a:r>
            <a:r>
              <a:rPr lang="en-US" dirty="0" err="1">
                <a:ea typeface="+mn-lt"/>
                <a:cs typeface="+mn-lt"/>
              </a:rPr>
              <a:t>cvičení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prostorovou</a:t>
            </a:r>
            <a:r>
              <a:rPr lang="en-US" dirty="0">
                <a:ea typeface="+mn-lt"/>
                <a:cs typeface="+mn-lt"/>
              </a:rPr>
              <a:t> a </a:t>
            </a:r>
            <a:r>
              <a:rPr lang="en-US" dirty="0" err="1">
                <a:ea typeface="+mn-lt"/>
                <a:cs typeface="+mn-lt"/>
              </a:rPr>
              <a:t>plošnou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představivost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- </a:t>
            </a:r>
            <a:r>
              <a:rPr lang="en-US" dirty="0" err="1">
                <a:ea typeface="+mn-lt"/>
                <a:cs typeface="+mn-lt"/>
              </a:rPr>
              <a:t>vhodné</a:t>
            </a:r>
            <a:r>
              <a:rPr lang="en-US" dirty="0">
                <a:ea typeface="+mn-lt"/>
                <a:cs typeface="+mn-lt"/>
              </a:rPr>
              <a:t> pro </a:t>
            </a:r>
            <a:r>
              <a:rPr lang="en-US" dirty="0" err="1">
                <a:ea typeface="+mn-lt"/>
                <a:cs typeface="+mn-lt"/>
              </a:rPr>
              <a:t>školáky</a:t>
            </a:r>
            <a:r>
              <a:rPr lang="en-US" dirty="0">
                <a:ea typeface="+mn-lt"/>
                <a:cs typeface="+mn-lt"/>
              </a:rPr>
              <a:t> od 11 let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- </a:t>
            </a:r>
            <a:r>
              <a:rPr lang="en-US" dirty="0" err="1">
                <a:ea typeface="+mn-lt"/>
                <a:cs typeface="+mn-lt"/>
              </a:rPr>
              <a:t>zpestření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školní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výuky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nebo</a:t>
            </a:r>
            <a:r>
              <a:rPr lang="en-US" dirty="0">
                <a:ea typeface="+mn-lt"/>
                <a:cs typeface="+mn-lt"/>
              </a:rPr>
              <a:t> k </a:t>
            </a:r>
            <a:r>
              <a:rPr lang="en-US" dirty="0" err="1">
                <a:ea typeface="+mn-lt"/>
                <a:cs typeface="+mn-lt"/>
              </a:rPr>
              <a:t>domácímu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procvičování</a:t>
            </a:r>
            <a:endParaRPr lang="en-US" dirty="0" err="1">
              <a:cs typeface="Calibri"/>
            </a:endParaRPr>
          </a:p>
        </p:txBody>
      </p:sp>
      <p:pic>
        <p:nvPicPr>
          <p:cNvPr id="3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6F40849D-686D-425B-9848-647967E92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441" y="170111"/>
            <a:ext cx="4548626" cy="6512120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702702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391D1F-F8AE-4E84-8725-E2754346F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60" y="453736"/>
            <a:ext cx="10131425" cy="1456267"/>
          </a:xfrm>
        </p:spPr>
        <p:txBody>
          <a:bodyPr/>
          <a:lstStyle/>
          <a:p>
            <a:pPr algn="ctr"/>
            <a:r>
              <a:rPr lang="cs-CZ" dirty="0">
                <a:ea typeface="+mj-lt"/>
                <a:cs typeface="+mj-lt"/>
              </a:rPr>
              <a:t>Učebnice, výukové materiály pro nadané</a:t>
            </a:r>
            <a:endParaRPr lang="cs-CZ" dirty="0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14BAA0-CE1E-497C-AB0B-29C2C28E3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ea typeface="+mn-lt"/>
                <a:cs typeface="+mn-lt"/>
              </a:rPr>
              <a:t>vyhledávání učebnic, materiálů - </a:t>
            </a:r>
            <a:r>
              <a:rPr lang="cs-CZ" sz="2400" dirty="0">
                <a:cs typeface="Calibri"/>
                <a:hlinkClick r:id="rId2"/>
              </a:rPr>
              <a:t>odkaz nadanedeti.cz</a:t>
            </a:r>
            <a:endParaRPr lang="en-US" sz="240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sz="2400" dirty="0">
              <a:ea typeface="Calibri"/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2400" dirty="0">
                <a:ea typeface="+mn-lt"/>
                <a:cs typeface="+mn-lt"/>
                <a:hlinkClick r:id="rId3"/>
              </a:rPr>
              <a:t>Pracovní listy z projektu „Nadání je třeba rozvíjet“ </a:t>
            </a:r>
            <a:endParaRPr lang="cs-CZ">
              <a:ea typeface="Calibri"/>
              <a:cs typeface="Calibri"/>
            </a:endParaRPr>
          </a:p>
          <a:p>
            <a:pPr>
              <a:buClr>
                <a:srgbClr val="FFFFFF"/>
              </a:buClr>
            </a:pPr>
            <a:endParaRPr lang="cs-CZ" dirty="0">
              <a:ea typeface="Calibri" panose="020F0502020204030204"/>
              <a:cs typeface="Calibri"/>
            </a:endParaRPr>
          </a:p>
          <a:p>
            <a:pPr>
              <a:buClr>
                <a:srgbClr val="FFFFFF"/>
              </a:buClr>
            </a:pPr>
            <a:endParaRPr lang="cs-CZ" dirty="0">
              <a:ea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427677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391D1F-F8AE-4E84-8725-E2754346F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778" y="211282"/>
            <a:ext cx="10131425" cy="1456267"/>
          </a:xfrm>
        </p:spPr>
        <p:txBody>
          <a:bodyPr/>
          <a:lstStyle/>
          <a:p>
            <a:r>
              <a:rPr lang="cs-CZ" dirty="0">
                <a:ea typeface="+mj-lt"/>
                <a:cs typeface="+mj-lt"/>
              </a:rPr>
              <a:t>Učebnice, výukové materiály pro nadané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14BAA0-CE1E-497C-AB0B-29C2C28E3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F7E7965D-EDFD-477E-A258-7754B41B6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484" y="1993900"/>
            <a:ext cx="4415366" cy="441536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BB3078F-B93B-0A03-82AA-3BF36A8DF142}"/>
              </a:ext>
            </a:extLst>
          </p:cNvPr>
          <p:cNvSpPr txBox="1"/>
          <p:nvPr/>
        </p:nvSpPr>
        <p:spPr>
          <a:xfrm>
            <a:off x="1237384" y="2258291"/>
            <a:ext cx="451485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 b="1" dirty="0"/>
              <a:t>Eva Zelenková, Eduard Fuchs</a:t>
            </a:r>
            <a:endParaRPr lang="cs-CZ" sz="2000" b="1">
              <a:ea typeface="Calibri"/>
              <a:cs typeface="Calibri"/>
            </a:endParaRPr>
          </a:p>
          <a:p>
            <a:endParaRPr lang="cs-CZ" sz="2000" b="1" dirty="0">
              <a:cs typeface="Calibri"/>
            </a:endParaRPr>
          </a:p>
          <a:p>
            <a:r>
              <a:rPr lang="cs-CZ" sz="2000" b="1" dirty="0">
                <a:cs typeface="Calibri"/>
              </a:rPr>
              <a:t>Experimentuj s Máťou</a:t>
            </a:r>
          </a:p>
        </p:txBody>
      </p:sp>
    </p:spTree>
    <p:extLst>
      <p:ext uri="{BB962C8B-B14F-4D97-AF65-F5344CB8AC3E}">
        <p14:creationId xmlns:p14="http://schemas.microsoft.com/office/powerpoint/2010/main" val="95529899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391D1F-F8AE-4E84-8725-E2754346F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437" y="133350"/>
            <a:ext cx="10131425" cy="1456267"/>
          </a:xfrm>
        </p:spPr>
        <p:txBody>
          <a:bodyPr/>
          <a:lstStyle/>
          <a:p>
            <a:r>
              <a:rPr lang="cs-CZ" dirty="0">
                <a:ea typeface="+mj-lt"/>
                <a:cs typeface="+mj-lt"/>
              </a:rPr>
              <a:t>Učebnice, výukové materiály pro nadané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14BAA0-CE1E-497C-AB0B-29C2C28E3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BB3078F-B93B-0A03-82AA-3BF36A8DF142}"/>
              </a:ext>
            </a:extLst>
          </p:cNvPr>
          <p:cNvSpPr txBox="1"/>
          <p:nvPr/>
        </p:nvSpPr>
        <p:spPr>
          <a:xfrm>
            <a:off x="857250" y="2362200"/>
            <a:ext cx="4514850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 b="1" dirty="0"/>
              <a:t>Laura </a:t>
            </a:r>
            <a:r>
              <a:rPr lang="cs-CZ" sz="2000" b="1" dirty="0" err="1"/>
              <a:t>Overdeck</a:t>
            </a:r>
            <a:endParaRPr lang="cs-CZ" sz="2000" b="1" dirty="0" err="1">
              <a:cs typeface="Calibri"/>
            </a:endParaRPr>
          </a:p>
          <a:p>
            <a:endParaRPr lang="cs-CZ" sz="2000" b="1" dirty="0">
              <a:cs typeface="Calibri"/>
            </a:endParaRPr>
          </a:p>
          <a:p>
            <a:r>
              <a:rPr lang="cs-CZ" sz="2000" b="1" dirty="0">
                <a:cs typeface="Calibri"/>
              </a:rPr>
              <a:t>Zábavná matematika pod polštář</a:t>
            </a:r>
          </a:p>
          <a:p>
            <a:endParaRPr lang="cs-CZ" sz="2000" b="1" dirty="0">
              <a:cs typeface="Calibri"/>
            </a:endParaRPr>
          </a:p>
          <a:p>
            <a:r>
              <a:rPr lang="cs-CZ" sz="2000" dirty="0">
                <a:cs typeface="Calibri"/>
              </a:rPr>
              <a:t>- 2 díly</a:t>
            </a:r>
          </a:p>
          <a:p>
            <a:endParaRPr lang="cs-CZ" sz="2000" dirty="0">
              <a:cs typeface="Calibri"/>
            </a:endParaRPr>
          </a:p>
          <a:p>
            <a:r>
              <a:rPr lang="cs-CZ" sz="2000" dirty="0">
                <a:ea typeface="+mn-lt"/>
                <a:cs typeface="+mn-lt"/>
              </a:rPr>
              <a:t>Chcete, aby si vaše děti zamilovaly matematiku a večer před spaním řešily zajímavé početní úkoly? A vy s nimi? Již druhá úžasná knížka plná veselých příkladů a krásných ilustrací ukáže nejen dětem, že počítání může být zábavnou hrou, při které se pobaví celá rodina.</a:t>
            </a:r>
            <a:endParaRPr lang="cs-CZ" dirty="0"/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9A1C7217-0F5D-3C00-DB97-22AEB8A3D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00" y="2065020"/>
            <a:ext cx="3162300" cy="3851910"/>
          </a:xfrm>
          <a:prstGeom prst="rect">
            <a:avLst/>
          </a:prstGeom>
        </p:spPr>
      </p:pic>
      <p:pic>
        <p:nvPicPr>
          <p:cNvPr id="7" name="Obrázek 7" descr="Obsah obrázku mapa&#10;&#10;Popis se vygeneroval automaticky.">
            <a:extLst>
              <a:ext uri="{FF2B5EF4-FFF2-40B4-BE49-F238E27FC236}">
                <a16:creationId xmlns:a16="http://schemas.microsoft.com/office/drawing/2014/main" id="{60F338F4-B492-8279-5003-F416F75DB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6350" y="2065401"/>
            <a:ext cx="3162300" cy="385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3476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391D1F-F8AE-4E84-8725-E2754346F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1" y="193964"/>
            <a:ext cx="10131425" cy="1456267"/>
          </a:xfrm>
        </p:spPr>
        <p:txBody>
          <a:bodyPr/>
          <a:lstStyle/>
          <a:p>
            <a:r>
              <a:rPr lang="cs-CZ" dirty="0">
                <a:ea typeface="+mj-lt"/>
                <a:cs typeface="+mj-lt"/>
              </a:rPr>
              <a:t>Učebnice, výukové materiály pro nadané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14BAA0-CE1E-497C-AB0B-29C2C28E3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BB3078F-B93B-0A03-82AA-3BF36A8DF142}"/>
              </a:ext>
            </a:extLst>
          </p:cNvPr>
          <p:cNvSpPr txBox="1"/>
          <p:nvPr/>
        </p:nvSpPr>
        <p:spPr>
          <a:xfrm>
            <a:off x="685800" y="2305050"/>
            <a:ext cx="5429250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 b="1" dirty="0"/>
              <a:t>Veselá matematika aneb kouzla, hříčky, hádanky, rébusy, </a:t>
            </a:r>
            <a:r>
              <a:rPr lang="cs-CZ" sz="2000" b="1" dirty="0" err="1"/>
              <a:t>lamohlavy</a:t>
            </a:r>
            <a:endParaRPr lang="cs-CZ" sz="2000" b="1" dirty="0">
              <a:cs typeface="Calibri"/>
            </a:endParaRPr>
          </a:p>
          <a:p>
            <a:endParaRPr lang="cs-CZ" sz="2000" b="1" dirty="0">
              <a:ea typeface="+mn-lt"/>
              <a:cs typeface="+mn-lt"/>
            </a:endParaRPr>
          </a:p>
          <a:p>
            <a:r>
              <a:rPr lang="cs-CZ" sz="2000" b="1" dirty="0">
                <a:ea typeface="+mn-lt"/>
                <a:cs typeface="+mn-lt"/>
              </a:rPr>
              <a:t>Jiří Loukota</a:t>
            </a:r>
            <a:endParaRPr lang="cs-CZ" sz="2000" dirty="0">
              <a:ea typeface="Calibri" panose="020F0502020204030204"/>
              <a:cs typeface="Calibri" panose="020F0502020204030204"/>
            </a:endParaRPr>
          </a:p>
          <a:p>
            <a:endParaRPr lang="cs-CZ" sz="2000" b="1" dirty="0">
              <a:cs typeface="Calibri"/>
            </a:endParaRPr>
          </a:p>
        </p:txBody>
      </p:sp>
      <p:pic>
        <p:nvPicPr>
          <p:cNvPr id="4" name="Obrázek 7">
            <a:extLst>
              <a:ext uri="{FF2B5EF4-FFF2-40B4-BE49-F238E27FC236}">
                <a16:creationId xmlns:a16="http://schemas.microsoft.com/office/drawing/2014/main" id="{597F74F9-7071-9DB9-8F4A-DAF201CBC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175" y="1898142"/>
            <a:ext cx="3067050" cy="449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7526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391D1F-F8AE-4E84-8725-E2754346F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483" y="116032"/>
            <a:ext cx="10131425" cy="1456267"/>
          </a:xfrm>
        </p:spPr>
        <p:txBody>
          <a:bodyPr/>
          <a:lstStyle/>
          <a:p>
            <a:r>
              <a:rPr lang="cs-CZ" dirty="0">
                <a:ea typeface="+mj-lt"/>
                <a:cs typeface="+mj-lt"/>
              </a:rPr>
              <a:t>Učebnice, výukové materiály pro nadané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14BAA0-CE1E-497C-AB0B-29C2C28E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6" y="1751542"/>
            <a:ext cx="10131425" cy="3649133"/>
          </a:xfrm>
        </p:spPr>
        <p:txBody>
          <a:bodyPr/>
          <a:lstStyle/>
          <a:p>
            <a:endParaRPr lang="cs-CZ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BB3078F-B93B-0A03-82AA-3BF36A8DF142}"/>
              </a:ext>
            </a:extLst>
          </p:cNvPr>
          <p:cNvSpPr txBox="1"/>
          <p:nvPr/>
        </p:nvSpPr>
        <p:spPr>
          <a:xfrm>
            <a:off x="638175" y="2476500"/>
            <a:ext cx="6553200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 b="1" dirty="0"/>
              <a:t>Zábavné matematické hádanky</a:t>
            </a:r>
            <a:endParaRPr lang="cs-CZ" sz="2000" b="1" dirty="0">
              <a:cs typeface="Calibri"/>
            </a:endParaRPr>
          </a:p>
          <a:p>
            <a:endParaRPr lang="cs-CZ" sz="2000" b="1" dirty="0">
              <a:ea typeface="+mn-lt"/>
              <a:cs typeface="+mn-lt"/>
            </a:endParaRPr>
          </a:p>
          <a:p>
            <a:r>
              <a:rPr lang="cs-CZ" sz="2000" b="1" dirty="0">
                <a:ea typeface="+mn-lt"/>
                <a:cs typeface="+mn-lt"/>
              </a:rPr>
              <a:t>Martin </a:t>
            </a:r>
            <a:r>
              <a:rPr lang="cs-CZ" sz="2000" b="1" dirty="0" err="1">
                <a:ea typeface="+mn-lt"/>
                <a:cs typeface="+mn-lt"/>
              </a:rPr>
              <a:t>Gardner</a:t>
            </a:r>
            <a:endParaRPr lang="cs-CZ" sz="2000" b="1" dirty="0" err="1"/>
          </a:p>
          <a:p>
            <a:endParaRPr lang="cs-CZ" sz="2000" dirty="0">
              <a:cs typeface="Calibri"/>
            </a:endParaRPr>
          </a:p>
          <a:p>
            <a:endParaRPr lang="cs-CZ" sz="2000" dirty="0">
              <a:ea typeface="+mn-lt"/>
              <a:cs typeface="+mn-lt"/>
            </a:endParaRPr>
          </a:p>
          <a:p>
            <a:r>
              <a:rPr lang="cs-CZ" sz="2000" dirty="0">
                <a:ea typeface="+mn-lt"/>
                <a:cs typeface="+mn-lt"/>
              </a:rPr>
              <a:t>- hrátky s celými s čísly</a:t>
            </a:r>
            <a:endParaRPr lang="cs-CZ" dirty="0">
              <a:ea typeface="+mn-lt"/>
              <a:cs typeface="+mn-lt"/>
            </a:endParaRPr>
          </a:p>
          <a:p>
            <a:r>
              <a:rPr lang="cs-CZ" sz="2000" dirty="0">
                <a:ea typeface="+mn-lt"/>
                <a:cs typeface="+mn-lt"/>
              </a:rPr>
              <a:t>- geometrie v rovině i v prostoru</a:t>
            </a:r>
            <a:endParaRPr lang="cs-CZ" dirty="0">
              <a:ea typeface="+mn-lt"/>
              <a:cs typeface="+mn-lt"/>
            </a:endParaRPr>
          </a:p>
          <a:p>
            <a:r>
              <a:rPr lang="cs-CZ" sz="2000" dirty="0">
                <a:ea typeface="+mn-lt"/>
                <a:cs typeface="+mn-lt"/>
              </a:rPr>
              <a:t>- hádanky týkající se rychlostí, peněz nebo pravděpodobnosti</a:t>
            </a:r>
            <a:endParaRPr lang="cs-CZ" sz="2000" dirty="0">
              <a:cs typeface="Calibri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68F4874-2052-4053-1007-E917C90C6093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cs-CZ" dirty="0">
              <a:cs typeface="Calibri"/>
            </a:endParaRPr>
          </a:p>
        </p:txBody>
      </p:sp>
      <p:pic>
        <p:nvPicPr>
          <p:cNvPr id="7" name="Obrázek 7">
            <a:extLst>
              <a:ext uri="{FF2B5EF4-FFF2-40B4-BE49-F238E27FC236}">
                <a16:creationId xmlns:a16="http://schemas.microsoft.com/office/drawing/2014/main" id="{469DD635-E0AD-23CC-6D84-208C5E0A2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288" y="1657350"/>
            <a:ext cx="321945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2221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391D1F-F8AE-4E84-8725-E2754346F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437" y="254577"/>
            <a:ext cx="10131425" cy="1456267"/>
          </a:xfrm>
        </p:spPr>
        <p:txBody>
          <a:bodyPr/>
          <a:lstStyle/>
          <a:p>
            <a:r>
              <a:rPr lang="cs-CZ" dirty="0">
                <a:ea typeface="+mj-lt"/>
                <a:cs typeface="+mj-lt"/>
              </a:rPr>
              <a:t>Učebnice, výukové materiály pro nadané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14BAA0-CE1E-497C-AB0B-29C2C28E3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  <p:pic>
        <p:nvPicPr>
          <p:cNvPr id="5" name="Obrázek 5" descr="Obsah obrázku text, kniha&#10;&#10;Popis se vygeneroval automaticky.">
            <a:extLst>
              <a:ext uri="{FF2B5EF4-FFF2-40B4-BE49-F238E27FC236}">
                <a16:creationId xmlns:a16="http://schemas.microsoft.com/office/drawing/2014/main" id="{5B8D2FCE-7535-4BAD-BB05-B3CA3F997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107" y="2142034"/>
            <a:ext cx="7167033" cy="402455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8652AC9-425F-487D-81B7-7892CA00EA5C}"/>
              </a:ext>
            </a:extLst>
          </p:cNvPr>
          <p:cNvSpPr txBox="1"/>
          <p:nvPr/>
        </p:nvSpPr>
        <p:spPr>
          <a:xfrm>
            <a:off x="968062" y="2223752"/>
            <a:ext cx="27432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400" dirty="0">
                <a:hlinkClick r:id="rId3"/>
              </a:rPr>
              <a:t>www.matemag.cz</a:t>
            </a:r>
            <a:r>
              <a:rPr lang="cs-CZ" dirty="0"/>
              <a:t> - Hejného metoda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93F868B-6B29-486C-A779-9D142570826C}"/>
              </a:ext>
            </a:extLst>
          </p:cNvPr>
          <p:cNvSpPr txBox="1"/>
          <p:nvPr/>
        </p:nvSpPr>
        <p:spPr>
          <a:xfrm>
            <a:off x="921644" y="3429268"/>
            <a:ext cx="274320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- pro děti 5 - 9 let</a:t>
            </a:r>
          </a:p>
          <a:p>
            <a:endParaRPr lang="cs-CZ" dirty="0">
              <a:cs typeface="Calibri"/>
            </a:endParaRPr>
          </a:p>
          <a:p>
            <a:r>
              <a:rPr lang="cs-CZ" dirty="0">
                <a:ea typeface="+mn-lt"/>
                <a:cs typeface="+mn-lt"/>
              </a:rPr>
              <a:t>- rozvíjí myšlení pomocí úloh zaměřených na procvičení sčítání, odčítání, dělení, násobení, algoritmického myšlení a paměť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7391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17F0C1-BCBB-40C7-99D6-F703E7A4B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A5D8BC-B41A-4E96-91C4-D60F51622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321D5F-FA18-4271-9EAA-0BEA14116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8FA9261-51D8-4644-B380-71C51D761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531278"/>
            <a:ext cx="3211517" cy="5292579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  <a:latin typeface="Calibri"/>
                <a:cs typeface="Calibri"/>
              </a:rPr>
              <a:t>Typické chování, které může u dítěte indikovat nadání</a:t>
            </a:r>
            <a:endParaRPr lang="cs-CZ">
              <a:solidFill>
                <a:srgbClr val="FFFFFF"/>
              </a:solidFill>
              <a:ea typeface="+mj-lt"/>
              <a:cs typeface="+mj-lt"/>
            </a:endParaRPr>
          </a:p>
          <a:p>
            <a:endParaRPr lang="cs-CZ">
              <a:solidFill>
                <a:srgbClr val="FFFFFF"/>
              </a:solidFill>
              <a:cs typeface="Calibri Light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51287385-D3EA-47A8-A127-6061791AD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422108" y="0"/>
            <a:ext cx="7769892" cy="6858000"/>
          </a:xfrm>
          <a:custGeom>
            <a:avLst/>
            <a:gdLst>
              <a:gd name="connsiteX0" fmla="*/ 1779516 w 7769892"/>
              <a:gd name="connsiteY0" fmla="*/ 0 h 6837536"/>
              <a:gd name="connsiteX1" fmla="*/ 6454848 w 7769892"/>
              <a:gd name="connsiteY1" fmla="*/ 0 h 6837536"/>
              <a:gd name="connsiteX2" fmla="*/ 6511730 w 7769892"/>
              <a:gd name="connsiteY2" fmla="*/ 37905 h 6837536"/>
              <a:gd name="connsiteX3" fmla="*/ 7769892 w 7769892"/>
              <a:gd name="connsiteY3" fmla="*/ 1486041 h 6837536"/>
              <a:gd name="connsiteX4" fmla="*/ 7769892 w 7769892"/>
              <a:gd name="connsiteY4" fmla="*/ 5281056 h 6837536"/>
              <a:gd name="connsiteX5" fmla="*/ 6353475 w 7769892"/>
              <a:gd name="connsiteY5" fmla="*/ 6837536 h 6837536"/>
              <a:gd name="connsiteX6" fmla="*/ 1882727 w 7769892"/>
              <a:gd name="connsiteY6" fmla="*/ 6837536 h 6837536"/>
              <a:gd name="connsiteX7" fmla="*/ 0 w 7769892"/>
              <a:gd name="connsiteY7" fmla="*/ 3386463 h 6837536"/>
              <a:gd name="connsiteX8" fmla="*/ 1655292 w 7769892"/>
              <a:gd name="connsiteY8" fmla="*/ 88307 h 68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9892" h="6837536">
                <a:moveTo>
                  <a:pt x="1779516" y="0"/>
                </a:moveTo>
                <a:lnTo>
                  <a:pt x="6454848" y="0"/>
                </a:lnTo>
                <a:lnTo>
                  <a:pt x="6511730" y="37905"/>
                </a:lnTo>
                <a:cubicBezTo>
                  <a:pt x="7036410" y="413592"/>
                  <a:pt x="7468976" y="909648"/>
                  <a:pt x="7769892" y="1486041"/>
                </a:cubicBezTo>
                <a:cubicBezTo>
                  <a:pt x="7769892" y="1486041"/>
                  <a:pt x="7769892" y="1486041"/>
                  <a:pt x="7769892" y="5281056"/>
                </a:cubicBezTo>
                <a:cubicBezTo>
                  <a:pt x="7437646" y="5916473"/>
                  <a:pt x="6953850" y="6452788"/>
                  <a:pt x="6353475" y="6837536"/>
                </a:cubicBezTo>
                <a:cubicBezTo>
                  <a:pt x="6353475" y="6837536"/>
                  <a:pt x="6353475" y="6837536"/>
                  <a:pt x="1882727" y="6837536"/>
                </a:cubicBezTo>
                <a:cubicBezTo>
                  <a:pt x="751925" y="6103017"/>
                  <a:pt x="0" y="4832183"/>
                  <a:pt x="0" y="3386463"/>
                </a:cubicBezTo>
                <a:cubicBezTo>
                  <a:pt x="0" y="2036566"/>
                  <a:pt x="651406" y="838748"/>
                  <a:pt x="1655292" y="88307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9B654D9-859F-497F-95F6-3E41DB9DCF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906113"/>
              </p:ext>
            </p:extLst>
          </p:nvPr>
        </p:nvGraphicFramePr>
        <p:xfrm>
          <a:off x="5617029" y="793820"/>
          <a:ext cx="5741534" cy="51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8044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391D1F-F8AE-4E84-8725-E2754346F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074" y="159327"/>
            <a:ext cx="10131425" cy="1456267"/>
          </a:xfrm>
        </p:spPr>
        <p:txBody>
          <a:bodyPr/>
          <a:lstStyle/>
          <a:p>
            <a:r>
              <a:rPr lang="cs-CZ" dirty="0">
                <a:ea typeface="+mj-lt"/>
                <a:cs typeface="+mj-lt"/>
              </a:rPr>
              <a:t>Učebnice, výukové materiály pro nadané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14BAA0-CE1E-497C-AB0B-29C2C28E3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8652AC9-425F-487D-81B7-7892CA00EA5C}"/>
              </a:ext>
            </a:extLst>
          </p:cNvPr>
          <p:cNvSpPr txBox="1"/>
          <p:nvPr/>
        </p:nvSpPr>
        <p:spPr>
          <a:xfrm>
            <a:off x="968062" y="2223752"/>
            <a:ext cx="27432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400" dirty="0">
                <a:ea typeface="+mn-lt"/>
                <a:cs typeface="+mn-lt"/>
                <a:hlinkClick r:id="rId2"/>
              </a:rPr>
              <a:t>Mensa ČR</a:t>
            </a:r>
            <a:endParaRPr lang="cs-CZ" sz="2400">
              <a:ea typeface="+mn-lt"/>
              <a:cs typeface="+mn-lt"/>
            </a:endParaRPr>
          </a:p>
          <a:p>
            <a:endParaRPr lang="cs-CZ">
              <a:ea typeface="Calibri" panose="020F0502020204030204"/>
              <a:cs typeface="Calibri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93F868B-6B29-486C-A779-9D142570826C}"/>
              </a:ext>
            </a:extLst>
          </p:cNvPr>
          <p:cNvSpPr txBox="1"/>
          <p:nvPr/>
        </p:nvSpPr>
        <p:spPr>
          <a:xfrm>
            <a:off x="1121669" y="351499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pic>
        <p:nvPicPr>
          <p:cNvPr id="4" name="Obrázek 7" descr="Obsah obrázku text&#10;&#10;Popis se vygeneroval automaticky.">
            <a:extLst>
              <a:ext uri="{FF2B5EF4-FFF2-40B4-BE49-F238E27FC236}">
                <a16:creationId xmlns:a16="http://schemas.microsoft.com/office/drawing/2014/main" id="{B9D76F83-83B6-45A6-A187-44BEBC3A2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879" y="1787177"/>
            <a:ext cx="6918101" cy="474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5849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73BDE5-B783-484D-A002-5B83DCA6B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1F12E0-AF2D-4801-B86E-353F4A2B6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cs typeface="Calibri"/>
              </a:rPr>
              <a:t> </a:t>
            </a:r>
            <a:r>
              <a:rPr lang="cs-CZ" sz="2400" dirty="0">
                <a:ea typeface="+mn-lt"/>
                <a:cs typeface="+mn-lt"/>
                <a:hlinkClick r:id="rId2"/>
              </a:rPr>
              <a:t>Krivin - pomůcky</a:t>
            </a:r>
            <a:endParaRPr lang="cs-CZ" sz="240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536841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0833C5-4C84-4B76-9D17-0F8AF736F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literatura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DB8A95-06B3-40AD-A6B4-61D66BC84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cs typeface="Calibri"/>
              </a:rPr>
              <a:t>Ministerstvo školství, mládeže a tělovýchovy, dostupné z: </a:t>
            </a:r>
            <a:r>
              <a:rPr lang="cs-CZ" dirty="0">
                <a:ea typeface="+mn-lt"/>
                <a:cs typeface="+mn-lt"/>
                <a:hlinkClick r:id="rId2"/>
              </a:rPr>
              <a:t>https://www.msmt.cz/dokumenty/skolsky-zakon-ve-zneni-ucinnem-ode-dne-1-2-2022?highlightWords=%C5%A1kolsk%C3%BD+z%C3%A1kon</a:t>
            </a:r>
            <a:endParaRPr lang="cs-CZ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dirty="0">
                <a:cs typeface="Calibri"/>
              </a:rPr>
              <a:t>Nadané děti, dostupné z: </a:t>
            </a:r>
            <a:r>
              <a:rPr lang="cs-CZ" dirty="0">
                <a:cs typeface="Calibri"/>
                <a:hlinkClick r:id="rId3"/>
              </a:rPr>
              <a:t>www.nadanedeti.cz</a:t>
            </a:r>
            <a:endParaRPr lang="cs-CZ" dirty="0">
              <a:cs typeface="Calibri"/>
            </a:endParaRPr>
          </a:p>
          <a:p>
            <a:pPr marL="0" indent="0">
              <a:buClr>
                <a:srgbClr val="FFFFFF"/>
              </a:buClr>
              <a:buNone/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643694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3AB398-B4BA-9D0A-4FCF-0158A4D0E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BB5393-AFBA-FB48-2759-D88724731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6000" dirty="0">
                <a:ea typeface="Calibri"/>
                <a:cs typeface="Calibri"/>
              </a:rPr>
              <a:t>Děkuji za pozornost!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714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17F0C1-BCBB-40C7-99D6-F703E7A4B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A5D8BC-B41A-4E96-91C4-D60F51622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321D5F-FA18-4271-9EAA-0BEA14116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8FA9261-51D8-4644-B380-71C51D761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531278"/>
            <a:ext cx="3211517" cy="5292579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  <a:latin typeface="Calibri"/>
                <a:cs typeface="Calibri"/>
              </a:rPr>
              <a:t>Typické chování, které může u dítěte indikovat nadání</a:t>
            </a:r>
            <a:endParaRPr lang="cs-CZ">
              <a:solidFill>
                <a:srgbClr val="FFFFFF"/>
              </a:solidFill>
              <a:ea typeface="+mj-lt"/>
              <a:cs typeface="+mj-lt"/>
            </a:endParaRPr>
          </a:p>
          <a:p>
            <a:endParaRPr lang="cs-CZ">
              <a:solidFill>
                <a:srgbClr val="FFFFFF"/>
              </a:solidFill>
              <a:cs typeface="Calibri Light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51287385-D3EA-47A8-A127-6061791AD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422108" y="0"/>
            <a:ext cx="7769892" cy="6858000"/>
          </a:xfrm>
          <a:custGeom>
            <a:avLst/>
            <a:gdLst>
              <a:gd name="connsiteX0" fmla="*/ 1779516 w 7769892"/>
              <a:gd name="connsiteY0" fmla="*/ 0 h 6837536"/>
              <a:gd name="connsiteX1" fmla="*/ 6454848 w 7769892"/>
              <a:gd name="connsiteY1" fmla="*/ 0 h 6837536"/>
              <a:gd name="connsiteX2" fmla="*/ 6511730 w 7769892"/>
              <a:gd name="connsiteY2" fmla="*/ 37905 h 6837536"/>
              <a:gd name="connsiteX3" fmla="*/ 7769892 w 7769892"/>
              <a:gd name="connsiteY3" fmla="*/ 1486041 h 6837536"/>
              <a:gd name="connsiteX4" fmla="*/ 7769892 w 7769892"/>
              <a:gd name="connsiteY4" fmla="*/ 5281056 h 6837536"/>
              <a:gd name="connsiteX5" fmla="*/ 6353475 w 7769892"/>
              <a:gd name="connsiteY5" fmla="*/ 6837536 h 6837536"/>
              <a:gd name="connsiteX6" fmla="*/ 1882727 w 7769892"/>
              <a:gd name="connsiteY6" fmla="*/ 6837536 h 6837536"/>
              <a:gd name="connsiteX7" fmla="*/ 0 w 7769892"/>
              <a:gd name="connsiteY7" fmla="*/ 3386463 h 6837536"/>
              <a:gd name="connsiteX8" fmla="*/ 1655292 w 7769892"/>
              <a:gd name="connsiteY8" fmla="*/ 88307 h 68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9892" h="6837536">
                <a:moveTo>
                  <a:pt x="1779516" y="0"/>
                </a:moveTo>
                <a:lnTo>
                  <a:pt x="6454848" y="0"/>
                </a:lnTo>
                <a:lnTo>
                  <a:pt x="6511730" y="37905"/>
                </a:lnTo>
                <a:cubicBezTo>
                  <a:pt x="7036410" y="413592"/>
                  <a:pt x="7468976" y="909648"/>
                  <a:pt x="7769892" y="1486041"/>
                </a:cubicBezTo>
                <a:cubicBezTo>
                  <a:pt x="7769892" y="1486041"/>
                  <a:pt x="7769892" y="1486041"/>
                  <a:pt x="7769892" y="5281056"/>
                </a:cubicBezTo>
                <a:cubicBezTo>
                  <a:pt x="7437646" y="5916473"/>
                  <a:pt x="6953850" y="6452788"/>
                  <a:pt x="6353475" y="6837536"/>
                </a:cubicBezTo>
                <a:cubicBezTo>
                  <a:pt x="6353475" y="6837536"/>
                  <a:pt x="6353475" y="6837536"/>
                  <a:pt x="1882727" y="6837536"/>
                </a:cubicBezTo>
                <a:cubicBezTo>
                  <a:pt x="751925" y="6103017"/>
                  <a:pt x="0" y="4832183"/>
                  <a:pt x="0" y="3386463"/>
                </a:cubicBezTo>
                <a:cubicBezTo>
                  <a:pt x="0" y="2036566"/>
                  <a:pt x="651406" y="838748"/>
                  <a:pt x="1655292" y="88307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49FC2B66-62B4-470B-8A64-0D29830290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5703797"/>
              </p:ext>
            </p:extLst>
          </p:nvPr>
        </p:nvGraphicFramePr>
        <p:xfrm>
          <a:off x="5617029" y="793820"/>
          <a:ext cx="5741534" cy="51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4862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17F0C1-BCBB-40C7-99D6-F703E7A4B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A5D8BC-B41A-4E96-91C4-D60F51622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321D5F-FA18-4271-9EAA-0BEA14116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8FA9261-51D8-4644-B380-71C51D761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531278"/>
            <a:ext cx="3211517" cy="5292579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  <a:latin typeface="Calibri"/>
                <a:cs typeface="Calibri"/>
              </a:rPr>
              <a:t>Typické chování, které může u dítěte indikovat nadání</a:t>
            </a:r>
            <a:endParaRPr lang="cs-CZ">
              <a:solidFill>
                <a:srgbClr val="FFFFFF"/>
              </a:solidFill>
              <a:ea typeface="+mj-lt"/>
              <a:cs typeface="+mj-lt"/>
            </a:endParaRPr>
          </a:p>
          <a:p>
            <a:endParaRPr lang="cs-CZ">
              <a:solidFill>
                <a:srgbClr val="FFFFFF"/>
              </a:solidFill>
              <a:cs typeface="Calibri Light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51287385-D3EA-47A8-A127-6061791AD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422108" y="0"/>
            <a:ext cx="7769892" cy="6858000"/>
          </a:xfrm>
          <a:custGeom>
            <a:avLst/>
            <a:gdLst>
              <a:gd name="connsiteX0" fmla="*/ 1779516 w 7769892"/>
              <a:gd name="connsiteY0" fmla="*/ 0 h 6837536"/>
              <a:gd name="connsiteX1" fmla="*/ 6454848 w 7769892"/>
              <a:gd name="connsiteY1" fmla="*/ 0 h 6837536"/>
              <a:gd name="connsiteX2" fmla="*/ 6511730 w 7769892"/>
              <a:gd name="connsiteY2" fmla="*/ 37905 h 6837536"/>
              <a:gd name="connsiteX3" fmla="*/ 7769892 w 7769892"/>
              <a:gd name="connsiteY3" fmla="*/ 1486041 h 6837536"/>
              <a:gd name="connsiteX4" fmla="*/ 7769892 w 7769892"/>
              <a:gd name="connsiteY4" fmla="*/ 5281056 h 6837536"/>
              <a:gd name="connsiteX5" fmla="*/ 6353475 w 7769892"/>
              <a:gd name="connsiteY5" fmla="*/ 6837536 h 6837536"/>
              <a:gd name="connsiteX6" fmla="*/ 1882727 w 7769892"/>
              <a:gd name="connsiteY6" fmla="*/ 6837536 h 6837536"/>
              <a:gd name="connsiteX7" fmla="*/ 0 w 7769892"/>
              <a:gd name="connsiteY7" fmla="*/ 3386463 h 6837536"/>
              <a:gd name="connsiteX8" fmla="*/ 1655292 w 7769892"/>
              <a:gd name="connsiteY8" fmla="*/ 88307 h 68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9892" h="6837536">
                <a:moveTo>
                  <a:pt x="1779516" y="0"/>
                </a:moveTo>
                <a:lnTo>
                  <a:pt x="6454848" y="0"/>
                </a:lnTo>
                <a:lnTo>
                  <a:pt x="6511730" y="37905"/>
                </a:lnTo>
                <a:cubicBezTo>
                  <a:pt x="7036410" y="413592"/>
                  <a:pt x="7468976" y="909648"/>
                  <a:pt x="7769892" y="1486041"/>
                </a:cubicBezTo>
                <a:cubicBezTo>
                  <a:pt x="7769892" y="1486041"/>
                  <a:pt x="7769892" y="1486041"/>
                  <a:pt x="7769892" y="5281056"/>
                </a:cubicBezTo>
                <a:cubicBezTo>
                  <a:pt x="7437646" y="5916473"/>
                  <a:pt x="6953850" y="6452788"/>
                  <a:pt x="6353475" y="6837536"/>
                </a:cubicBezTo>
                <a:cubicBezTo>
                  <a:pt x="6353475" y="6837536"/>
                  <a:pt x="6353475" y="6837536"/>
                  <a:pt x="1882727" y="6837536"/>
                </a:cubicBezTo>
                <a:cubicBezTo>
                  <a:pt x="751925" y="6103017"/>
                  <a:pt x="0" y="4832183"/>
                  <a:pt x="0" y="3386463"/>
                </a:cubicBezTo>
                <a:cubicBezTo>
                  <a:pt x="0" y="2036566"/>
                  <a:pt x="651406" y="838748"/>
                  <a:pt x="1655292" y="88307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9B38E13-24C0-4841-8911-78F8E67F1F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305762"/>
              </p:ext>
            </p:extLst>
          </p:nvPr>
        </p:nvGraphicFramePr>
        <p:xfrm>
          <a:off x="5617029" y="793820"/>
          <a:ext cx="5741534" cy="51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3316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117F0C1-BCBB-40C7-99D6-F703E7A4B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A5D8BC-B41A-4E96-91C4-D60F51622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D321D5F-FA18-4271-9EAA-0BEA14116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8FA9261-51D8-4644-B380-71C51D761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531278"/>
            <a:ext cx="3211517" cy="5292579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FFFFFF"/>
                </a:solidFill>
                <a:latin typeface="Calibri"/>
                <a:cs typeface="Calibri"/>
              </a:rPr>
              <a:t>CHOVÁNÍ, KTERÉ JE MÉNĚ SPOLEČENSKY PŘIJATELNÉ, AVŠAK MŮŽE UKAZOVAT NA NADÁNÍ </a:t>
            </a:r>
            <a:endParaRPr lang="cs-CZ" sz="2800" dirty="0">
              <a:solidFill>
                <a:srgbClr val="FFFFFF"/>
              </a:solidFill>
              <a:cs typeface="Calibri Light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51287385-D3EA-47A8-A127-6061791AD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422108" y="0"/>
            <a:ext cx="7769892" cy="6858000"/>
          </a:xfrm>
          <a:custGeom>
            <a:avLst/>
            <a:gdLst>
              <a:gd name="connsiteX0" fmla="*/ 1779516 w 7769892"/>
              <a:gd name="connsiteY0" fmla="*/ 0 h 6837536"/>
              <a:gd name="connsiteX1" fmla="*/ 6454848 w 7769892"/>
              <a:gd name="connsiteY1" fmla="*/ 0 h 6837536"/>
              <a:gd name="connsiteX2" fmla="*/ 6511730 w 7769892"/>
              <a:gd name="connsiteY2" fmla="*/ 37905 h 6837536"/>
              <a:gd name="connsiteX3" fmla="*/ 7769892 w 7769892"/>
              <a:gd name="connsiteY3" fmla="*/ 1486041 h 6837536"/>
              <a:gd name="connsiteX4" fmla="*/ 7769892 w 7769892"/>
              <a:gd name="connsiteY4" fmla="*/ 5281056 h 6837536"/>
              <a:gd name="connsiteX5" fmla="*/ 6353475 w 7769892"/>
              <a:gd name="connsiteY5" fmla="*/ 6837536 h 6837536"/>
              <a:gd name="connsiteX6" fmla="*/ 1882727 w 7769892"/>
              <a:gd name="connsiteY6" fmla="*/ 6837536 h 6837536"/>
              <a:gd name="connsiteX7" fmla="*/ 0 w 7769892"/>
              <a:gd name="connsiteY7" fmla="*/ 3386463 h 6837536"/>
              <a:gd name="connsiteX8" fmla="*/ 1655292 w 7769892"/>
              <a:gd name="connsiteY8" fmla="*/ 88307 h 68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9892" h="6837536">
                <a:moveTo>
                  <a:pt x="1779516" y="0"/>
                </a:moveTo>
                <a:lnTo>
                  <a:pt x="6454848" y="0"/>
                </a:lnTo>
                <a:lnTo>
                  <a:pt x="6511730" y="37905"/>
                </a:lnTo>
                <a:cubicBezTo>
                  <a:pt x="7036410" y="413592"/>
                  <a:pt x="7468976" y="909648"/>
                  <a:pt x="7769892" y="1486041"/>
                </a:cubicBezTo>
                <a:cubicBezTo>
                  <a:pt x="7769892" y="1486041"/>
                  <a:pt x="7769892" y="1486041"/>
                  <a:pt x="7769892" y="5281056"/>
                </a:cubicBezTo>
                <a:cubicBezTo>
                  <a:pt x="7437646" y="5916473"/>
                  <a:pt x="6953850" y="6452788"/>
                  <a:pt x="6353475" y="6837536"/>
                </a:cubicBezTo>
                <a:cubicBezTo>
                  <a:pt x="6353475" y="6837536"/>
                  <a:pt x="6353475" y="6837536"/>
                  <a:pt x="1882727" y="6837536"/>
                </a:cubicBezTo>
                <a:cubicBezTo>
                  <a:pt x="751925" y="6103017"/>
                  <a:pt x="0" y="4832183"/>
                  <a:pt x="0" y="3386463"/>
                </a:cubicBezTo>
                <a:cubicBezTo>
                  <a:pt x="0" y="2036566"/>
                  <a:pt x="651406" y="838748"/>
                  <a:pt x="1655292" y="88307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E95A737-3E98-4409-A12F-D86987C938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906468"/>
              </p:ext>
            </p:extLst>
          </p:nvPr>
        </p:nvGraphicFramePr>
        <p:xfrm>
          <a:off x="5617029" y="793820"/>
          <a:ext cx="5741534" cy="51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6967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17F0C1-BCBB-40C7-99D6-F703E7A4B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A5D8BC-B41A-4E96-91C4-D60F51622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321D5F-FA18-4271-9EAA-0BEA14116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8FA9261-51D8-4644-B380-71C51D761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531278"/>
            <a:ext cx="3211517" cy="5292579"/>
          </a:xfrm>
        </p:spPr>
        <p:txBody>
          <a:bodyPr>
            <a:normAutofit/>
          </a:bodyPr>
          <a:lstStyle/>
          <a:p>
            <a:r>
              <a:rPr lang="cs-CZ" sz="2800">
                <a:solidFill>
                  <a:srgbClr val="FFFFFF"/>
                </a:solidFill>
                <a:latin typeface="Calibri"/>
                <a:cs typeface="Calibri"/>
              </a:rPr>
              <a:t>CHOVÁNÍ, KTERÉ JE MÉNĚ SPOLEČENSKY PŘIJATELNÉ, AVŠAK MŮŽE UKAZOVAT NA NADÁNÍ </a:t>
            </a: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51287385-D3EA-47A8-A127-6061791AD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422108" y="0"/>
            <a:ext cx="7769892" cy="6858000"/>
          </a:xfrm>
          <a:custGeom>
            <a:avLst/>
            <a:gdLst>
              <a:gd name="connsiteX0" fmla="*/ 1779516 w 7769892"/>
              <a:gd name="connsiteY0" fmla="*/ 0 h 6837536"/>
              <a:gd name="connsiteX1" fmla="*/ 6454848 w 7769892"/>
              <a:gd name="connsiteY1" fmla="*/ 0 h 6837536"/>
              <a:gd name="connsiteX2" fmla="*/ 6511730 w 7769892"/>
              <a:gd name="connsiteY2" fmla="*/ 37905 h 6837536"/>
              <a:gd name="connsiteX3" fmla="*/ 7769892 w 7769892"/>
              <a:gd name="connsiteY3" fmla="*/ 1486041 h 6837536"/>
              <a:gd name="connsiteX4" fmla="*/ 7769892 w 7769892"/>
              <a:gd name="connsiteY4" fmla="*/ 5281056 h 6837536"/>
              <a:gd name="connsiteX5" fmla="*/ 6353475 w 7769892"/>
              <a:gd name="connsiteY5" fmla="*/ 6837536 h 6837536"/>
              <a:gd name="connsiteX6" fmla="*/ 1882727 w 7769892"/>
              <a:gd name="connsiteY6" fmla="*/ 6837536 h 6837536"/>
              <a:gd name="connsiteX7" fmla="*/ 0 w 7769892"/>
              <a:gd name="connsiteY7" fmla="*/ 3386463 h 6837536"/>
              <a:gd name="connsiteX8" fmla="*/ 1655292 w 7769892"/>
              <a:gd name="connsiteY8" fmla="*/ 88307 h 68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9892" h="6837536">
                <a:moveTo>
                  <a:pt x="1779516" y="0"/>
                </a:moveTo>
                <a:lnTo>
                  <a:pt x="6454848" y="0"/>
                </a:lnTo>
                <a:lnTo>
                  <a:pt x="6511730" y="37905"/>
                </a:lnTo>
                <a:cubicBezTo>
                  <a:pt x="7036410" y="413592"/>
                  <a:pt x="7468976" y="909648"/>
                  <a:pt x="7769892" y="1486041"/>
                </a:cubicBezTo>
                <a:cubicBezTo>
                  <a:pt x="7769892" y="1486041"/>
                  <a:pt x="7769892" y="1486041"/>
                  <a:pt x="7769892" y="5281056"/>
                </a:cubicBezTo>
                <a:cubicBezTo>
                  <a:pt x="7437646" y="5916473"/>
                  <a:pt x="6953850" y="6452788"/>
                  <a:pt x="6353475" y="6837536"/>
                </a:cubicBezTo>
                <a:cubicBezTo>
                  <a:pt x="6353475" y="6837536"/>
                  <a:pt x="6353475" y="6837536"/>
                  <a:pt x="1882727" y="6837536"/>
                </a:cubicBezTo>
                <a:cubicBezTo>
                  <a:pt x="751925" y="6103017"/>
                  <a:pt x="0" y="4832183"/>
                  <a:pt x="0" y="3386463"/>
                </a:cubicBezTo>
                <a:cubicBezTo>
                  <a:pt x="0" y="2036566"/>
                  <a:pt x="651406" y="838748"/>
                  <a:pt x="1655292" y="88307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674CD7C-CEF1-437E-9350-BFA30D702D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444990"/>
              </p:ext>
            </p:extLst>
          </p:nvPr>
        </p:nvGraphicFramePr>
        <p:xfrm>
          <a:off x="5617029" y="793820"/>
          <a:ext cx="5741534" cy="51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3192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5F65CD9-825D-44BD-8681-D42D260D4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2F64C47-BE0B-4DA4-A62F-C6922DD20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4125976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FA9261-51D8-4644-B380-71C51D761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2590799" cy="4995333"/>
          </a:xfrm>
        </p:spPr>
        <p:txBody>
          <a:bodyPr>
            <a:normAutofit/>
          </a:bodyPr>
          <a:lstStyle/>
          <a:p>
            <a:r>
              <a:rPr lang="cs-CZ" sz="2300">
                <a:solidFill>
                  <a:srgbClr val="FFFFFF"/>
                </a:solidFill>
                <a:latin typeface="Calibri"/>
                <a:cs typeface="Calibri"/>
              </a:rPr>
              <a:t>CHOVÁNÍ, KTERÉ JE MÉNĚ SPOLEČENSKY PŘIJATELNÉ, AVŠAK MŮŽE UKAZOVAT NA NADÁNÍ 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4ED570EE-845A-4CFC-8B5A-59DB708A54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848769"/>
              </p:ext>
            </p:extLst>
          </p:nvPr>
        </p:nvGraphicFramePr>
        <p:xfrm>
          <a:off x="4808601" y="901700"/>
          <a:ext cx="6545199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2449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FBB1C0-D7BF-4B37-99BA-9196A95A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ea typeface="+mj-lt"/>
                <a:cs typeface="+mj-lt"/>
              </a:rPr>
              <a:t>Bystré a nadané dítě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F8A4F3-ABA8-45C2-8B70-9EA19EDD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281" y="2304627"/>
            <a:ext cx="10131425" cy="3649133"/>
          </a:xfrm>
        </p:spPr>
        <p:txBody>
          <a:bodyPr>
            <a:normAutofit/>
          </a:bodyPr>
          <a:lstStyle/>
          <a:p>
            <a:pPr algn="l"/>
            <a:r>
              <a:rPr lang="cs-CZ" sz="2800" b="1" i="0" dirty="0">
                <a:effectLst/>
                <a:latin typeface="Muli"/>
              </a:rPr>
              <a:t>Některé rozdíly mezi bystrým a nadaným dítětem</a:t>
            </a:r>
          </a:p>
          <a:p>
            <a:pPr algn="l"/>
            <a:endParaRPr lang="cs-CZ" sz="2800" b="1" dirty="0">
              <a:latin typeface="Muli"/>
            </a:endParaRPr>
          </a:p>
          <a:p>
            <a:pPr algn="l"/>
            <a:r>
              <a:rPr lang="cs-CZ" sz="2800" dirty="0">
                <a:hlinkClick r:id="rId2"/>
              </a:rPr>
              <a:t>Odborné </a:t>
            </a:r>
            <a:r>
              <a:rPr lang="cs-CZ" sz="2800" dirty="0" err="1">
                <a:hlinkClick r:id="rId2"/>
              </a:rPr>
              <a:t>zdroje,Články,Některé</a:t>
            </a:r>
            <a:r>
              <a:rPr lang="cs-CZ" sz="2800" dirty="0">
                <a:hlinkClick r:id="rId2"/>
              </a:rPr>
              <a:t> </a:t>
            </a:r>
            <a:r>
              <a:rPr lang="cs-CZ" sz="2800" dirty="0" err="1">
                <a:hlinkClick r:id="rId2"/>
              </a:rPr>
              <a:t>rozdíly,Nadané</a:t>
            </a:r>
            <a:r>
              <a:rPr lang="cs-CZ" sz="2800" dirty="0">
                <a:hlinkClick r:id="rId2"/>
              </a:rPr>
              <a:t> děti (nadanedeti.cz)</a:t>
            </a:r>
            <a:endParaRPr lang="cs-CZ" sz="2800" b="1" i="0" dirty="0">
              <a:effectLst/>
              <a:latin typeface="Muli"/>
            </a:endParaRPr>
          </a:p>
          <a:p>
            <a:pPr marL="0" indent="0">
              <a:buNone/>
            </a:pPr>
            <a:endParaRPr lang="cs-CZ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1168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FBB1C0-D7BF-4B37-99BA-9196A95A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ea typeface="+mj-lt"/>
                <a:cs typeface="+mj-lt"/>
              </a:rPr>
              <a:t>Identifikace nadaných žáků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F8A4F3-ABA8-45C2-8B70-9EA19EDD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281" y="2304627"/>
            <a:ext cx="10131425" cy="36491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dirty="0">
                <a:ea typeface="+mn-lt"/>
                <a:cs typeface="+mn-lt"/>
                <a:hlinkClick r:id="rId2"/>
              </a:rPr>
              <a:t>Video – identifikace nadaných žáků</a:t>
            </a:r>
            <a:endParaRPr lang="cs-CZ">
              <a:ea typeface="+mn-lt"/>
              <a:cs typeface="+mn-lt"/>
            </a:endParaRPr>
          </a:p>
          <a:p>
            <a:pPr marL="0" indent="0">
              <a:buNone/>
            </a:pPr>
            <a:endParaRPr lang="cs-CZ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3466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FBB1C0-D7BF-4B37-99BA-9196A95A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F8A4F3-ABA8-45C2-8B70-9EA19EDD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1" y="1126067"/>
            <a:ext cx="10131425" cy="3649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ea typeface="+mn-lt"/>
                <a:cs typeface="+mn-lt"/>
              </a:rPr>
              <a:t>- nadání jako </a:t>
            </a:r>
            <a:r>
              <a:rPr lang="cs-CZ" sz="4800" b="1" dirty="0">
                <a:ea typeface="+mn-lt"/>
                <a:cs typeface="+mn-lt"/>
              </a:rPr>
              <a:t>projev</a:t>
            </a:r>
            <a:r>
              <a:rPr lang="cs-CZ" sz="4800" dirty="0">
                <a:ea typeface="+mn-lt"/>
                <a:cs typeface="+mn-lt"/>
              </a:rPr>
              <a:t> vynikajícího, nadprůměrného výkonu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1081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BA5123-8024-4519-8748-F9450B72C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5424D3-4405-4EC3-89B3-80175FD0A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881" y="1441027"/>
            <a:ext cx="10131425" cy="3649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6600" dirty="0">
                <a:cs typeface="Calibri"/>
              </a:rPr>
              <a:t>NADANÝ ŽÁK</a:t>
            </a:r>
          </a:p>
        </p:txBody>
      </p:sp>
    </p:spTree>
    <p:extLst>
      <p:ext uri="{BB962C8B-B14F-4D97-AF65-F5344CB8AC3E}">
        <p14:creationId xmlns:p14="http://schemas.microsoft.com/office/powerpoint/2010/main" val="38816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FBB1C0-D7BF-4B37-99BA-9196A95A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F8A4F3-ABA8-45C2-8B70-9EA19EDD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1" y="1126067"/>
            <a:ext cx="10131425" cy="3649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ea typeface="+mn-lt"/>
                <a:cs typeface="+mn-lt"/>
              </a:rPr>
              <a:t>- jako potenciál podávat nadprůměrný výkon v jakékoliv hodnotné oblasti</a:t>
            </a:r>
            <a:endParaRPr lang="cs-CZ" sz="4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09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FBB1C0-D7BF-4B37-99BA-9196A95A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F8A4F3-ABA8-45C2-8B70-9EA19EDD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1" y="1126067"/>
            <a:ext cx="10131425" cy="3649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ea typeface="+mn-lt"/>
                <a:cs typeface="+mn-lt"/>
              </a:rPr>
              <a:t>- jako potenciál rozvíjet svou </a:t>
            </a:r>
            <a:r>
              <a:rPr lang="cs-CZ" sz="4800" b="1" dirty="0">
                <a:ea typeface="+mn-lt"/>
                <a:cs typeface="+mn-lt"/>
              </a:rPr>
              <a:t>kreativitu</a:t>
            </a:r>
            <a:endParaRPr lang="cs-CZ" sz="48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2078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FBB1C0-D7BF-4B37-99BA-9196A95A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F8A4F3-ABA8-45C2-8B70-9EA19EDD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1" y="1126067"/>
            <a:ext cx="10131425" cy="3649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ea typeface="+mn-lt"/>
                <a:cs typeface="+mn-lt"/>
              </a:rPr>
              <a:t>- velmi častá IQ definice</a:t>
            </a:r>
            <a:endParaRPr lang="cs-CZ" sz="48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8833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FBB1C0-D7BF-4B37-99BA-9196A95A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F8A4F3-ABA8-45C2-8B70-9EA19EDD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1" y="1126067"/>
            <a:ext cx="10131425" cy="3649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ea typeface="+mn-lt"/>
                <a:cs typeface="+mn-lt"/>
              </a:rPr>
              <a:t>- nadaný žák je ten, který má nadprůměrnou hodnotu inteligenčního kvocientu (IQ ≥ 130)</a:t>
            </a:r>
            <a:endParaRPr lang="cs-CZ" sz="48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8885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FBB1C0-D7BF-4B37-99BA-9196A95A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F8A4F3-ABA8-45C2-8B70-9EA19EDD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1" y="1126067"/>
            <a:ext cx="10131425" cy="3649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ea typeface="+mn-lt"/>
                <a:cs typeface="+mn-lt"/>
              </a:rPr>
              <a:t>Jak definuje žáka nadaného MŠMT? (školský zákon)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2318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FBB1C0-D7BF-4B37-99BA-9196A95A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F8A4F3-ABA8-45C2-8B70-9EA19EDD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441" y="1380067"/>
            <a:ext cx="10131425" cy="364913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sz="4800" dirty="0">
                <a:ea typeface="+mn-lt"/>
                <a:cs typeface="+mn-lt"/>
              </a:rPr>
              <a:t>Za nadaného žáka se považuje žák, který</a:t>
            </a:r>
            <a:r>
              <a:rPr lang="cs-CZ" sz="4800" b="1" dirty="0">
                <a:ea typeface="+mn-lt"/>
                <a:cs typeface="+mn-lt"/>
              </a:rPr>
              <a:t> při adekvátní podpoře vykazuje ve srovnání</a:t>
            </a:r>
            <a:br>
              <a:rPr lang="cs-CZ" sz="4800" b="1" dirty="0">
                <a:ea typeface="+mn-lt"/>
                <a:cs typeface="+mn-lt"/>
              </a:rPr>
            </a:br>
            <a:r>
              <a:rPr lang="cs-CZ" sz="4800" b="1" dirty="0">
                <a:ea typeface="+mn-lt"/>
                <a:cs typeface="+mn-lt"/>
              </a:rPr>
              <a:t>s vrstevníky vysokou úroveň v jedné či více oblastech</a:t>
            </a:r>
            <a:r>
              <a:rPr lang="cs-CZ" sz="4800" dirty="0">
                <a:ea typeface="+mn-lt"/>
                <a:cs typeface="+mn-lt"/>
              </a:rPr>
              <a:t> rozumových schopností,</a:t>
            </a:r>
            <a:br>
              <a:rPr lang="cs-CZ" sz="4800" dirty="0">
                <a:ea typeface="+mn-lt"/>
                <a:cs typeface="+mn-lt"/>
              </a:rPr>
            </a:br>
            <a:r>
              <a:rPr lang="cs-CZ" sz="4800" dirty="0">
                <a:ea typeface="+mn-lt"/>
                <a:cs typeface="+mn-lt"/>
              </a:rPr>
              <a:t>v pohybových, manuálních, uměleckých nebo sociálních dovednostech.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2257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FBB1C0-D7BF-4B37-99BA-9196A95A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F8A4F3-ABA8-45C2-8B70-9EA19EDD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441" y="1380067"/>
            <a:ext cx="10131425" cy="364913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cs-CZ" sz="4800" dirty="0">
                <a:ea typeface="+mn-lt"/>
                <a:cs typeface="+mn-lt"/>
              </a:rPr>
              <a:t>Za mimořádně nadaného žáka se považuje žák, jehož rozložení schopností dosahuje</a:t>
            </a:r>
            <a:br>
              <a:rPr lang="cs-CZ" sz="4800" dirty="0">
                <a:ea typeface="+mn-lt"/>
                <a:cs typeface="+mn-lt"/>
              </a:rPr>
            </a:br>
            <a:r>
              <a:rPr lang="cs-CZ" sz="4800" dirty="0">
                <a:ea typeface="+mn-lt"/>
                <a:cs typeface="+mn-lt"/>
              </a:rPr>
              <a:t>mimořádné úrovně při vysoké tvořivosti v celém okruhu činností nebo v jednotlivých</a:t>
            </a:r>
            <a:endParaRPr lang="cs-CZ" dirty="0"/>
          </a:p>
          <a:p>
            <a:pPr marL="0" indent="0" algn="ctr">
              <a:buNone/>
            </a:pPr>
            <a:r>
              <a:rPr lang="cs-CZ" sz="4800" dirty="0">
                <a:ea typeface="+mn-lt"/>
                <a:cs typeface="+mn-lt"/>
              </a:rPr>
              <a:t>oblastech.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1661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FBB1C0-D7BF-4B37-99BA-9196A95A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F8A4F3-ABA8-45C2-8B70-9EA19EDD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081" y="1603587"/>
            <a:ext cx="10131425" cy="364913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4800" dirty="0">
                <a:ea typeface="+mn-lt"/>
                <a:cs typeface="+mn-lt"/>
              </a:rPr>
              <a:t>Žáci nadaní tvoří na základě vyhlášky č. 27/2016 Sb., </a:t>
            </a:r>
            <a:r>
              <a:rPr lang="cs-CZ" sz="4800" i="1" dirty="0">
                <a:ea typeface="+mn-lt"/>
                <a:cs typeface="+mn-lt"/>
              </a:rPr>
              <a:t>o vzdělávání</a:t>
            </a:r>
            <a:br>
              <a:rPr lang="cs-CZ" sz="4800" i="1" dirty="0">
                <a:ea typeface="+mn-lt"/>
                <a:cs typeface="+mn-lt"/>
              </a:rPr>
            </a:br>
            <a:r>
              <a:rPr lang="cs-CZ" sz="4800" i="1" dirty="0">
                <a:ea typeface="+mn-lt"/>
                <a:cs typeface="+mn-lt"/>
              </a:rPr>
              <a:t>žáků se speciálními vzdělávacími potřebami a žáků nadaných</a:t>
            </a:r>
            <a:r>
              <a:rPr lang="cs-CZ" sz="4800" dirty="0">
                <a:ea typeface="+mn-lt"/>
                <a:cs typeface="+mn-lt"/>
              </a:rPr>
              <a:t> samostatnou skupinu.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372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FBB1C0-D7BF-4B37-99BA-9196A95A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F8A4F3-ABA8-45C2-8B70-9EA19EDD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081" y="1603587"/>
            <a:ext cx="10131425" cy="364913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4800" dirty="0">
                <a:ea typeface="+mn-lt"/>
                <a:cs typeface="+mn-lt"/>
              </a:rPr>
              <a:t>Žáci nadaní a mimořádně nadaní jsou považování za </a:t>
            </a:r>
            <a:r>
              <a:rPr lang="cs-CZ" sz="4800" u="sng" dirty="0">
                <a:ea typeface="+mn-lt"/>
                <a:cs typeface="+mn-lt"/>
              </a:rPr>
              <a:t>žáky se speciálními vzdělávacími potřebami</a:t>
            </a:r>
            <a:r>
              <a:rPr lang="cs-CZ" sz="4800" dirty="0">
                <a:ea typeface="+mn-lt"/>
                <a:cs typeface="+mn-lt"/>
              </a:rPr>
              <a:t>, jen v případě, že mají </a:t>
            </a:r>
            <a:r>
              <a:rPr lang="cs-CZ" sz="4800" u="sng" dirty="0">
                <a:ea typeface="+mn-lt"/>
                <a:cs typeface="+mn-lt"/>
              </a:rPr>
              <a:t>přidružené speciální vzdělávací</a:t>
            </a:r>
            <a:r>
              <a:rPr lang="cs-CZ" sz="4800" dirty="0">
                <a:ea typeface="+mn-lt"/>
                <a:cs typeface="+mn-lt"/>
              </a:rPr>
              <a:t> </a:t>
            </a:r>
            <a:r>
              <a:rPr lang="cs-CZ" sz="4800" u="sng" dirty="0">
                <a:ea typeface="+mn-lt"/>
                <a:cs typeface="+mn-lt"/>
              </a:rPr>
              <a:t>potřeby. </a:t>
            </a:r>
            <a:endParaRPr lang="cs-CZ" u="sng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4031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FBB1C0-D7BF-4B37-99BA-9196A95A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+mj-lt"/>
                <a:cs typeface="+mj-lt"/>
              </a:rPr>
              <a:t>nejobvyklejší kombinace rozumového nadání</a:t>
            </a:r>
            <a:br>
              <a:rPr lang="cs-CZ" dirty="0">
                <a:ea typeface="+mj-lt"/>
                <a:cs typeface="+mj-lt"/>
              </a:rPr>
            </a:br>
            <a:r>
              <a:rPr lang="cs-CZ" dirty="0">
                <a:ea typeface="+mj-lt"/>
                <a:cs typeface="+mj-lt"/>
              </a:rPr>
              <a:t>a speciálních vzdělávacích potřeb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F8A4F3-ABA8-45C2-8B70-9EA19EDD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321" y="2426547"/>
            <a:ext cx="10131425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>
                <a:ea typeface="+mn-lt"/>
                <a:cs typeface="+mn-lt"/>
              </a:rPr>
              <a:t>Nadání a specifické vývojové poruchy učení (například dyslexie, dysortografie, dysgrafie)</a:t>
            </a:r>
            <a:endParaRPr lang="cs-CZ" dirty="0"/>
          </a:p>
          <a:p>
            <a:pPr marL="0" indent="0">
              <a:buNone/>
            </a:pPr>
            <a:endParaRPr lang="cs-CZ" sz="32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3200" dirty="0">
                <a:ea typeface="+mn-lt"/>
                <a:cs typeface="+mn-lt"/>
              </a:rPr>
              <a:t>Nadání a poruchy pozornosti (ADHD, ADD)</a:t>
            </a:r>
            <a:endParaRPr lang="cs-CZ" dirty="0">
              <a:cs typeface="Calibri" panose="020F0502020204030204"/>
            </a:endParaRPr>
          </a:p>
          <a:p>
            <a:pPr marL="0" indent="0">
              <a:buNone/>
            </a:pPr>
            <a:endParaRPr lang="cs-CZ" sz="32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3200" dirty="0">
                <a:ea typeface="+mn-lt"/>
                <a:cs typeface="+mn-lt"/>
              </a:rPr>
              <a:t>Nadání a Aspergerův syndrom</a:t>
            </a:r>
            <a:endParaRPr lang="cs-CZ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9873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FBB1C0-D7BF-4B37-99BA-9196A95AE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cs typeface="Calibri Light"/>
              </a:rPr>
              <a:t>Nadaný žák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B4BF25-28C4-4A02-9441-CAA501B8C0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51" r="6499"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F8A4F3-ABA8-45C2-8B70-9EA19EDD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251587"/>
            <a:ext cx="3706762" cy="3972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dirty="0">
                <a:ea typeface="+mn-lt"/>
                <a:cs typeface="+mn-lt"/>
              </a:rPr>
              <a:t>Jak si představujete nadaného žáka?</a:t>
            </a:r>
            <a:endParaRPr lang="cs-CZ" sz="36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72194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D555A1-9ED4-4B3E-BE03-DFE0608FD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ea typeface="+mj-lt"/>
                <a:cs typeface="+mj-lt"/>
              </a:rPr>
              <a:t>Typy nadaných žáků</a:t>
            </a:r>
            <a:endParaRPr lang="cs-CZ" dirty="0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57AA4B-A418-4C18-871C-4F91D5E13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200" b="1" dirty="0">
                <a:ea typeface="+mn-lt"/>
                <a:cs typeface="+mn-lt"/>
              </a:rPr>
              <a:t>Úspěšné nadané dítě</a:t>
            </a:r>
            <a:endParaRPr lang="cs-CZ" sz="3200" dirty="0">
              <a:ea typeface="+mn-lt"/>
              <a:cs typeface="+mn-lt"/>
            </a:endParaRPr>
          </a:p>
          <a:p>
            <a:pPr marL="0" indent="0">
              <a:buClr>
                <a:srgbClr val="FFFFFF"/>
              </a:buClr>
              <a:buNone/>
            </a:pPr>
            <a:endParaRPr lang="cs-CZ" sz="3200" b="1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200" dirty="0">
                <a:ea typeface="+mn-lt"/>
                <a:cs typeface="+mn-lt"/>
              </a:rPr>
              <a:t>Učitel toto dítě často správně identifikuje. </a:t>
            </a:r>
            <a:endParaRPr lang="cs-CZ" sz="320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200" dirty="0">
                <a:ea typeface="+mn-lt"/>
                <a:cs typeface="+mn-lt"/>
              </a:rPr>
              <a:t>Velmi dobře se učí, má samé jedničky.</a:t>
            </a:r>
          </a:p>
          <a:p>
            <a:pPr>
              <a:buClr>
                <a:srgbClr val="FFFFFF"/>
              </a:buClr>
            </a:pPr>
            <a:r>
              <a:rPr lang="cs-CZ" sz="3200" dirty="0">
                <a:ea typeface="+mn-lt"/>
                <a:cs typeface="+mn-lt"/>
              </a:rPr>
              <a:t>Dovede jednat s dospělými.</a:t>
            </a:r>
          </a:p>
          <a:p>
            <a:pPr>
              <a:buClr>
                <a:srgbClr val="FFFFFF"/>
              </a:buClr>
            </a:pPr>
            <a:r>
              <a:rPr lang="cs-CZ" sz="3200" dirty="0">
                <a:ea typeface="+mn-lt"/>
                <a:cs typeface="+mn-lt"/>
              </a:rPr>
              <a:t>Je poslušné a nemá žádné problémy v chování.</a:t>
            </a:r>
            <a:endParaRPr lang="cs-CZ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79435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D555A1-9ED4-4B3E-BE03-DFE0608FD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ea typeface="+mj-lt"/>
                <a:cs typeface="+mj-lt"/>
              </a:rPr>
              <a:t>Typy nadaných žáků</a:t>
            </a:r>
            <a:endParaRPr lang="cs-CZ" dirty="0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57AA4B-A418-4C18-871C-4F91D5E13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46792"/>
            <a:ext cx="10131425" cy="3944408"/>
          </a:xfrm>
        </p:spPr>
        <p:txBody>
          <a:bodyPr>
            <a:normAutofit fontScale="92500"/>
          </a:bodyPr>
          <a:lstStyle/>
          <a:p>
            <a:pPr>
              <a:buClr>
                <a:srgbClr val="FFFFFF"/>
              </a:buClr>
            </a:pPr>
            <a:r>
              <a:rPr lang="cs-CZ" sz="3200" b="1" dirty="0">
                <a:ea typeface="+mn-lt"/>
                <a:cs typeface="+mn-lt"/>
              </a:rPr>
              <a:t>Vysoce tvořivé nadané dítě</a:t>
            </a:r>
            <a:endParaRPr lang="cs-CZ" dirty="0">
              <a:ea typeface="+mn-lt"/>
              <a:cs typeface="+mn-lt"/>
            </a:endParaRPr>
          </a:p>
          <a:p>
            <a:pPr marL="0" indent="0">
              <a:buNone/>
            </a:pPr>
            <a:endParaRPr lang="cs-CZ" sz="3200" b="1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200" dirty="0">
                <a:ea typeface="+mn-lt"/>
                <a:cs typeface="+mn-lt"/>
              </a:rPr>
              <a:t>Takové dítě stále vymýšlí něco nového, experimentuje. </a:t>
            </a:r>
            <a:endParaRPr lang="cs-CZ" dirty="0"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r>
              <a:rPr lang="cs-CZ" sz="3200" dirty="0">
                <a:ea typeface="+mn-lt"/>
                <a:cs typeface="+mn-lt"/>
              </a:rPr>
              <a:t>Je pro něj obtížné přizpůsobit se pevnému školnímu systému. </a:t>
            </a:r>
            <a:endParaRPr lang="cs-CZ" sz="320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200" dirty="0">
                <a:ea typeface="+mn-lt"/>
                <a:cs typeface="+mn-lt"/>
              </a:rPr>
              <a:t>Opravuje dospělé, chce měnit školní pravidla, špatně se ovládá. </a:t>
            </a:r>
            <a:endParaRPr lang="cs-CZ" sz="320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200" dirty="0">
                <a:ea typeface="+mn-lt"/>
                <a:cs typeface="+mn-lt"/>
              </a:rPr>
              <a:t>Chování bývá velmi konfliktní.</a:t>
            </a:r>
            <a:endParaRPr lang="cs-CZ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39385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D555A1-9ED4-4B3E-BE03-DFE0608FD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ea typeface="+mj-lt"/>
                <a:cs typeface="+mj-lt"/>
              </a:rPr>
              <a:t>Typy nadaných žáků</a:t>
            </a:r>
            <a:endParaRPr lang="cs-CZ" dirty="0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57AA4B-A418-4C18-871C-4F91D5E13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284942"/>
            <a:ext cx="10131425" cy="364913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b="1" dirty="0">
                <a:ea typeface="+mn-lt"/>
                <a:cs typeface="+mn-lt"/>
              </a:rPr>
              <a:t>Nadané dítě maskující své schopnosti</a:t>
            </a:r>
            <a:endParaRPr lang="cs-CZ" sz="3200" dirty="0">
              <a:ea typeface="+mn-lt"/>
              <a:cs typeface="+mn-lt"/>
            </a:endParaRPr>
          </a:p>
          <a:p>
            <a:pPr marL="0" indent="0">
              <a:buClr>
                <a:srgbClr val="FFFFFF"/>
              </a:buClr>
              <a:buNone/>
            </a:pPr>
            <a:endParaRPr lang="cs-CZ" sz="3200" b="1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200" dirty="0">
                <a:ea typeface="+mn-lt"/>
                <a:cs typeface="+mn-lt"/>
              </a:rPr>
              <a:t>Obvykle schovává, maskuje své skutečné, často nadprůměrné schopnosti jen proto, aby bylo přijato ostatními spolužáky. </a:t>
            </a:r>
            <a:endParaRPr lang="cs-CZ" sz="320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200" dirty="0">
                <a:ea typeface="+mn-lt"/>
                <a:cs typeface="+mn-lt"/>
              </a:rPr>
              <a:t>Obecně platí, že tyto děti mívají velmi nízké sebevědomí i sebehodnocení a často jsou velmi frustrovány (obvykle dívky na začátku SŠ).</a:t>
            </a:r>
            <a:endParaRPr lang="cs-CZ" sz="32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935154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D555A1-9ED4-4B3E-BE03-DFE0608F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1" y="-190500"/>
            <a:ext cx="10131425" cy="1456267"/>
          </a:xfrm>
        </p:spPr>
        <p:txBody>
          <a:bodyPr/>
          <a:lstStyle/>
          <a:p>
            <a:pPr algn="ctr"/>
            <a:r>
              <a:rPr lang="cs-CZ" dirty="0">
                <a:ea typeface="+mj-lt"/>
                <a:cs typeface="+mj-lt"/>
              </a:rPr>
              <a:t>Typy nadaných žáků</a:t>
            </a:r>
            <a:endParaRPr lang="cs-CZ" dirty="0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57AA4B-A418-4C18-871C-4F91D5E13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11" y="2079202"/>
            <a:ext cx="10979150" cy="364913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b="1" dirty="0">
                <a:ea typeface="+mn-lt"/>
                <a:cs typeface="+mn-lt"/>
              </a:rPr>
              <a:t>„</a:t>
            </a:r>
            <a:r>
              <a:rPr lang="cs-CZ" sz="3200" b="1" dirty="0" err="1">
                <a:ea typeface="+mn-lt"/>
                <a:cs typeface="+mn-lt"/>
              </a:rPr>
              <a:t>Ztroskotalé</a:t>
            </a:r>
            <a:r>
              <a:rPr lang="cs-CZ" sz="3200" b="1" dirty="0">
                <a:ea typeface="+mn-lt"/>
                <a:cs typeface="+mn-lt"/>
              </a:rPr>
              <a:t>, odpadlé“ nadané dítě</a:t>
            </a:r>
            <a:endParaRPr lang="cs-CZ" sz="2800" dirty="0">
              <a:ea typeface="+mn-lt"/>
              <a:cs typeface="+mn-lt"/>
            </a:endParaRPr>
          </a:p>
          <a:p>
            <a:pPr marL="0" indent="0">
              <a:buClr>
                <a:srgbClr val="FFFFFF"/>
              </a:buClr>
              <a:buNone/>
            </a:pPr>
            <a:endParaRPr lang="cs-CZ" sz="3200" b="1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2800" dirty="0">
                <a:ea typeface="+mn-lt"/>
                <a:cs typeface="+mn-lt"/>
              </a:rPr>
              <a:t>Stojí často v opozici proti všem a všemu. Protestuje proti dospělým, rodičům i učitelům, kamarádům, sourozencům, proti celé společnosti. </a:t>
            </a:r>
            <a:endParaRPr lang="cs-CZ" sz="280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2800" dirty="0">
                <a:ea typeface="+mn-lt"/>
                <a:cs typeface="+mn-lt"/>
              </a:rPr>
              <a:t>Je stále nespokojeno a dává to najevo. </a:t>
            </a:r>
          </a:p>
          <a:p>
            <a:pPr>
              <a:buClr>
                <a:srgbClr val="FFFFFF"/>
              </a:buClr>
            </a:pPr>
            <a:r>
              <a:rPr lang="cs-CZ" sz="2800" dirty="0">
                <a:ea typeface="+mn-lt"/>
                <a:cs typeface="+mn-lt"/>
              </a:rPr>
              <a:t>Má snížené sebevědomí a zároveň má pocit, že mu nikdo nerozumí. </a:t>
            </a:r>
          </a:p>
          <a:p>
            <a:pPr>
              <a:buClr>
                <a:srgbClr val="FFFFFF"/>
              </a:buClr>
            </a:pPr>
            <a:r>
              <a:rPr lang="cs-CZ" sz="2800" dirty="0">
                <a:ea typeface="+mn-lt"/>
                <a:cs typeface="+mn-lt"/>
              </a:rPr>
              <a:t>Buď vyrušuje, nebo zcela již rezignovalo, ztratilo motivaci a odmítá jakoukoliv školní činnosti. Nedělá školní úkoly a nepřipravuje se. </a:t>
            </a:r>
            <a:endParaRPr lang="cs-CZ" sz="280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2800" dirty="0">
                <a:ea typeface="+mn-lt"/>
                <a:cs typeface="+mn-lt"/>
              </a:rPr>
              <a:t>Jeho školní výkony bývají velmi nevyrovnané, hodnocení průměrné až podprůměrné.</a:t>
            </a:r>
            <a:endParaRPr lang="cs-CZ" sz="28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59783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D555A1-9ED4-4B3E-BE03-DFE0608FD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ea typeface="+mj-lt"/>
                <a:cs typeface="+mj-lt"/>
              </a:rPr>
              <a:t>Typy nadaných žáků</a:t>
            </a:r>
            <a:endParaRPr lang="cs-CZ" dirty="0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57AA4B-A418-4C18-871C-4F91D5E13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FF"/>
              </a:buClr>
            </a:pPr>
            <a:r>
              <a:rPr lang="cs-CZ" sz="3200" b="1" dirty="0">
                <a:ea typeface="+mn-lt"/>
                <a:cs typeface="+mn-lt"/>
              </a:rPr>
              <a:t>Autonomní nadané dítě</a:t>
            </a:r>
            <a:endParaRPr lang="cs-CZ" dirty="0"/>
          </a:p>
          <a:p>
            <a:pPr marL="0" indent="0">
              <a:buClr>
                <a:srgbClr val="FFFFFF"/>
              </a:buClr>
              <a:buNone/>
            </a:pPr>
            <a:endParaRPr lang="cs-CZ" sz="3200" b="1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200" dirty="0">
                <a:ea typeface="+mn-lt"/>
                <a:cs typeface="+mn-lt"/>
              </a:rPr>
              <a:t>Dítě bývá velmi nezávislé, vystačí si samo se sebou.</a:t>
            </a:r>
            <a:endParaRPr lang="cs-CZ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200" dirty="0">
                <a:ea typeface="+mn-lt"/>
                <a:cs typeface="+mn-lt"/>
              </a:rPr>
              <a:t>Je schopno riskovat, má velmi pozitivní sebehodnocení a využívá školní vzdělávací systém tak, aby z něj sám měl co nejvíc užitku.</a:t>
            </a:r>
            <a:endParaRPr lang="cs-CZ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153159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D555A1-9ED4-4B3E-BE03-DFE0608F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6" y="-95250"/>
            <a:ext cx="10131425" cy="1456267"/>
          </a:xfrm>
        </p:spPr>
        <p:txBody>
          <a:bodyPr/>
          <a:lstStyle/>
          <a:p>
            <a:pPr algn="ctr"/>
            <a:r>
              <a:rPr lang="cs-CZ" dirty="0">
                <a:ea typeface="+mj-lt"/>
                <a:cs typeface="+mj-lt"/>
              </a:rPr>
              <a:t>Typy nadaných žáků</a:t>
            </a:r>
            <a:endParaRPr lang="cs-CZ" dirty="0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57AA4B-A418-4C18-871C-4F91D5E13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1" y="1913467"/>
            <a:ext cx="11369675" cy="364913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Clr>
                <a:srgbClr val="FFFFFF"/>
              </a:buClr>
            </a:pPr>
            <a:r>
              <a:rPr lang="cs-CZ" sz="3200" b="1" dirty="0">
                <a:ea typeface="+mn-lt"/>
                <a:cs typeface="+mn-lt"/>
              </a:rPr>
              <a:t>Nadané dítě s určitou vývojovou poruchou – tzv. dvojí výjimečnost</a:t>
            </a:r>
            <a:endParaRPr lang="cs-CZ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sz="3200" b="1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200" dirty="0">
                <a:ea typeface="+mn-lt"/>
                <a:cs typeface="+mn-lt"/>
              </a:rPr>
              <a:t>Děti bývají velmi nadané, ale jejich školní výsledky tomu zdaleka neodpovídají.</a:t>
            </a:r>
            <a:endParaRPr lang="cs-CZ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200" dirty="0">
                <a:ea typeface="+mn-lt"/>
                <a:cs typeface="+mn-lt"/>
              </a:rPr>
              <a:t>Jejich školní zadání bývají často nedokončena, nejsou schopny pracovat pod časovým tlakem a bojí se jakéhokoliv selhání.</a:t>
            </a:r>
            <a:endParaRPr lang="cs-CZ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200" dirty="0">
                <a:ea typeface="+mn-lt"/>
                <a:cs typeface="+mn-lt"/>
              </a:rPr>
              <a:t>Většinou jsou hodnoceny jako žáci s průměrnými schopnostmi.</a:t>
            </a: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89076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D94887-6A10-4F62-8EE1-B2BCFA1F3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-1786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ilmový kotouč a klapka">
            <a:extLst>
              <a:ext uri="{FF2B5EF4-FFF2-40B4-BE49-F238E27FC236}">
                <a16:creationId xmlns:a16="http://schemas.microsoft.com/office/drawing/2014/main" id="{4C958454-B665-422A-83FA-BD4D0B1C3C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t="15728" r="-2" b="-2"/>
          <a:stretch/>
        </p:blipFill>
        <p:spPr>
          <a:xfrm>
            <a:off x="-615843" y="93955"/>
            <a:ext cx="12191980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D512BA-228A-4979-9312-ACD246E10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1FBB1C0-D7BF-4B37-99BA-9196A95AE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F8A4F3-ABA8-45C2-8B70-9EA19EDD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3649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dirty="0">
                <a:ea typeface="+mn-lt"/>
                <a:cs typeface="+mn-lt"/>
                <a:hlinkClick r:id="rId5"/>
              </a:rPr>
              <a:t>Video - dvojí výjimečnost</a:t>
            </a:r>
            <a:endParaRPr lang="cs-CZ" sz="3600" u="sng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46928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D555A1-9ED4-4B3E-BE03-DFE0608FD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ea typeface="+mj-lt"/>
                <a:cs typeface="+mj-lt"/>
              </a:rPr>
              <a:t>Typy nadaných žáků</a:t>
            </a:r>
            <a:endParaRPr lang="cs-CZ" dirty="0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57AA4B-A418-4C18-871C-4F91D5E13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FF"/>
              </a:buClr>
            </a:pPr>
            <a:r>
              <a:rPr lang="cs-CZ" sz="3200" dirty="0" err="1">
                <a:ea typeface="+mn-lt"/>
                <a:cs typeface="+mn-lt"/>
              </a:rPr>
              <a:t>Podvýkon</a:t>
            </a:r>
            <a:r>
              <a:rPr lang="cs-CZ" sz="3200" dirty="0">
                <a:ea typeface="+mn-lt"/>
                <a:cs typeface="+mn-lt"/>
              </a:rPr>
              <a:t> nadaného dítěte</a:t>
            </a:r>
            <a:endParaRPr lang="cs-CZ" sz="3200" dirty="0"/>
          </a:p>
          <a:p>
            <a:pPr>
              <a:buClr>
                <a:srgbClr val="FFFFFF"/>
              </a:buClr>
            </a:pPr>
            <a:endParaRPr lang="cs-CZ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dirty="0">
                <a:ea typeface="+mn-lt"/>
                <a:cs typeface="+mn-lt"/>
                <a:hlinkClick r:id="rId2"/>
              </a:rPr>
              <a:t>Podvýkon nadaných žáků</a:t>
            </a:r>
          </a:p>
        </p:txBody>
      </p:sp>
    </p:spTree>
    <p:extLst>
      <p:ext uri="{BB962C8B-B14F-4D97-AF65-F5344CB8AC3E}">
        <p14:creationId xmlns:p14="http://schemas.microsoft.com/office/powerpoint/2010/main" val="16126329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E891C-EA76-4132-8F0D-7987D27AA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cs typeface="Calibri Light"/>
              </a:rPr>
              <a:t> Nominace, identifikace a diagnostika nadaného žáka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4638C3-D244-4460-A655-6C6E6A758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>
                <a:cs typeface="Calibri"/>
              </a:rPr>
              <a:t>NOMINACE </a:t>
            </a:r>
            <a:r>
              <a:rPr lang="cs-CZ" sz="2800" dirty="0">
                <a:cs typeface="Calibri"/>
              </a:rPr>
              <a:t>- první etapa celého identifikačního procesu - </a:t>
            </a:r>
            <a:r>
              <a:rPr lang="cs-CZ" sz="2800" b="1" dirty="0">
                <a:cs typeface="Calibri"/>
              </a:rPr>
              <a:t>navržení žáka jako potencionálně nadaného a to mnoha subjekty</a:t>
            </a:r>
          </a:p>
          <a:p>
            <a:pPr marL="0" indent="0">
              <a:buClr>
                <a:srgbClr val="FFFFFF"/>
              </a:buClr>
              <a:buNone/>
            </a:pPr>
            <a:endParaRPr lang="cs-CZ" sz="2800" b="1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2800" u="sng" dirty="0">
                <a:cs typeface="Calibri"/>
              </a:rPr>
              <a:t>subjekty:</a:t>
            </a:r>
            <a:r>
              <a:rPr lang="cs-CZ" sz="2800" dirty="0">
                <a:cs typeface="Calibri"/>
              </a:rPr>
              <a:t> např. učitelé, vychovatelé, školní psycholog, školní speciální pedagog, výchovný poradce, klinický psycholog, rodiče, spolužáci, samotný žák</a:t>
            </a:r>
          </a:p>
        </p:txBody>
      </p:sp>
    </p:spTree>
    <p:extLst>
      <p:ext uri="{BB962C8B-B14F-4D97-AF65-F5344CB8AC3E}">
        <p14:creationId xmlns:p14="http://schemas.microsoft.com/office/powerpoint/2010/main" val="4901515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E891C-EA76-4132-8F0D-7987D27AA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cs typeface="Calibri Light"/>
              </a:rPr>
              <a:t> Nominace, identifikace a diagnostika nadaného žáka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4638C3-D244-4460-A655-6C6E6A758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>
                <a:cs typeface="Calibri"/>
              </a:rPr>
              <a:t>IDENTIFIKACE </a:t>
            </a:r>
            <a:r>
              <a:rPr lang="cs-CZ" sz="2800" dirty="0">
                <a:cs typeface="Calibri"/>
              </a:rPr>
              <a:t>- vlastní </a:t>
            </a:r>
            <a:r>
              <a:rPr lang="cs-CZ" sz="2800" b="1" dirty="0">
                <a:cs typeface="Calibri"/>
              </a:rPr>
              <a:t>vyhledávání potenciálně nadaných jedinců</a:t>
            </a:r>
          </a:p>
          <a:p>
            <a:pPr>
              <a:buClr>
                <a:srgbClr val="FFFFFF"/>
              </a:buClr>
            </a:pPr>
            <a:endParaRPr lang="cs-CZ" sz="2800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2800" dirty="0">
                <a:cs typeface="Calibri"/>
              </a:rPr>
              <a:t>vyžaduje znalost typických charakteristik nadaného a identifikační nástroje</a:t>
            </a:r>
          </a:p>
        </p:txBody>
      </p:sp>
    </p:spTree>
    <p:extLst>
      <p:ext uri="{BB962C8B-B14F-4D97-AF65-F5344CB8AC3E}">
        <p14:creationId xmlns:p14="http://schemas.microsoft.com/office/powerpoint/2010/main" val="3179650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FBB1C0-D7BF-4B37-99BA-9196A95A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F8A4F3-ABA8-45C2-8B70-9EA19EDD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1" y="1126067"/>
            <a:ext cx="10131425" cy="3649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cs typeface="Calibri"/>
              </a:rPr>
              <a:t>- žák, který plní úkoly rychleji než vrstevníci  ?</a:t>
            </a:r>
          </a:p>
        </p:txBody>
      </p:sp>
    </p:spTree>
    <p:extLst>
      <p:ext uri="{BB962C8B-B14F-4D97-AF65-F5344CB8AC3E}">
        <p14:creationId xmlns:p14="http://schemas.microsoft.com/office/powerpoint/2010/main" val="40730832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E891C-EA76-4132-8F0D-7987D27AA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41" y="548640"/>
            <a:ext cx="10131425" cy="1456267"/>
          </a:xfrm>
        </p:spPr>
        <p:txBody>
          <a:bodyPr/>
          <a:lstStyle/>
          <a:p>
            <a:pPr algn="ctr"/>
            <a:r>
              <a:rPr lang="cs-CZ" dirty="0">
                <a:cs typeface="Calibri Light"/>
              </a:rPr>
              <a:t> Nominace, identifikace a diagnostika nadaného žáka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4638C3-D244-4460-A655-6C6E6A758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768" y="2248480"/>
            <a:ext cx="10131425" cy="36491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800" b="1" dirty="0">
                <a:cs typeface="Calibri"/>
              </a:rPr>
              <a:t>IDENTIFIKAČNÍ NÁSTROJE:</a:t>
            </a:r>
            <a:endParaRPr lang="cs-CZ" dirty="0">
              <a:cs typeface="Calibri"/>
            </a:endParaRPr>
          </a:p>
          <a:p>
            <a:pPr marL="0" indent="0">
              <a:buNone/>
            </a:pPr>
            <a:r>
              <a:rPr lang="cs-CZ" sz="2800" dirty="0">
                <a:cs typeface="Calibri"/>
              </a:rPr>
              <a:t>Pozorování</a:t>
            </a:r>
            <a:endParaRPr lang="cs-CZ" sz="2800" b="1" dirty="0">
              <a:cs typeface="Calibri"/>
            </a:endParaRPr>
          </a:p>
          <a:p>
            <a:pPr marL="0" indent="0">
              <a:buNone/>
            </a:pPr>
            <a:r>
              <a:rPr lang="cs-CZ" sz="2800" dirty="0">
                <a:cs typeface="Calibri"/>
              </a:rPr>
              <a:t>Dotazníky k posouzení projevů žáka</a:t>
            </a:r>
          </a:p>
          <a:p>
            <a:pPr marL="0" indent="0">
              <a:buNone/>
            </a:pPr>
            <a:r>
              <a:rPr lang="cs-CZ" sz="2800" dirty="0">
                <a:cs typeface="Calibri"/>
              </a:rPr>
              <a:t>Inspirativní úkoly</a:t>
            </a:r>
          </a:p>
          <a:p>
            <a:pPr marL="0" indent="0">
              <a:buNone/>
            </a:pPr>
            <a:r>
              <a:rPr lang="cs-CZ" sz="2800" dirty="0">
                <a:cs typeface="Calibri"/>
              </a:rPr>
              <a:t>Rozbor studijních výsledků žáka</a:t>
            </a:r>
          </a:p>
          <a:p>
            <a:pPr marL="0" indent="0">
              <a:buNone/>
            </a:pPr>
            <a:r>
              <a:rPr lang="cs-CZ" sz="2800" dirty="0">
                <a:cs typeface="Calibri"/>
              </a:rPr>
              <a:t>Portfolio</a:t>
            </a:r>
          </a:p>
          <a:p>
            <a:pPr marL="0" indent="0">
              <a:buNone/>
            </a:pPr>
            <a:r>
              <a:rPr lang="cs-CZ" sz="2800" dirty="0">
                <a:cs typeface="Calibri"/>
              </a:rPr>
              <a:t>Sebehodnocení žáka</a:t>
            </a:r>
          </a:p>
          <a:p>
            <a:pPr marL="0" indent="0">
              <a:buNone/>
            </a:pPr>
            <a:r>
              <a:rPr lang="cs-CZ" sz="2800" dirty="0">
                <a:cs typeface="Calibri"/>
              </a:rPr>
              <a:t>Zapojení do soutěží a olympiád</a:t>
            </a:r>
          </a:p>
          <a:p>
            <a:pPr marL="0" indent="0">
              <a:buNone/>
            </a:pPr>
            <a:endParaRPr lang="cs-CZ" sz="28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0082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E891C-EA76-4132-8F0D-7987D27AA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41" y="548640"/>
            <a:ext cx="10131425" cy="1456267"/>
          </a:xfrm>
        </p:spPr>
        <p:txBody>
          <a:bodyPr/>
          <a:lstStyle/>
          <a:p>
            <a:pPr algn="ctr"/>
            <a:r>
              <a:rPr lang="cs-CZ" dirty="0">
                <a:cs typeface="Calibri Light"/>
              </a:rPr>
              <a:t> Nominace, identifikace a diagnostika nadaného žáka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4638C3-D244-4460-A655-6C6E6A758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536" y="2088059"/>
            <a:ext cx="10131425" cy="364913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>
                <a:cs typeface="Calibri"/>
              </a:rPr>
              <a:t>   IDENTIFIKAČNÍ PROCES ZAHRNUJE:</a:t>
            </a:r>
            <a:endParaRPr lang="cs-CZ" dirty="0"/>
          </a:p>
          <a:p>
            <a:pPr>
              <a:buClr>
                <a:srgbClr val="FFFFFF"/>
              </a:buClr>
            </a:pPr>
            <a:r>
              <a:rPr lang="cs-CZ" sz="2800" dirty="0">
                <a:cs typeface="Calibri"/>
              </a:rPr>
              <a:t>navržení na základě testu</a:t>
            </a:r>
          </a:p>
          <a:p>
            <a:pPr>
              <a:buClr>
                <a:srgbClr val="FFFFFF"/>
              </a:buClr>
            </a:pPr>
            <a:r>
              <a:rPr lang="cs-CZ" sz="2800" dirty="0">
                <a:cs typeface="Calibri"/>
              </a:rPr>
              <a:t>navržení učitelem</a:t>
            </a:r>
          </a:p>
          <a:p>
            <a:pPr>
              <a:buClr>
                <a:srgbClr val="FFFFFF"/>
              </a:buClr>
            </a:pPr>
            <a:r>
              <a:rPr lang="cs-CZ" sz="2800" dirty="0">
                <a:cs typeface="Calibri"/>
              </a:rPr>
              <a:t>alternativní cesty - použití testu kreativity, rozbor žákových prací, apod.</a:t>
            </a:r>
          </a:p>
          <a:p>
            <a:pPr>
              <a:buClr>
                <a:srgbClr val="FFFFFF"/>
              </a:buClr>
            </a:pPr>
            <a:r>
              <a:rPr lang="cs-CZ" sz="2800" dirty="0">
                <a:cs typeface="Calibri"/>
              </a:rPr>
              <a:t>závěrečný krok - ubezpečení se o správnosti určení nadání</a:t>
            </a:r>
          </a:p>
        </p:txBody>
      </p:sp>
    </p:spTree>
    <p:extLst>
      <p:ext uri="{BB962C8B-B14F-4D97-AF65-F5344CB8AC3E}">
        <p14:creationId xmlns:p14="http://schemas.microsoft.com/office/powerpoint/2010/main" val="4199169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E891C-EA76-4132-8F0D-7987D27AA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462" y="548640"/>
            <a:ext cx="10131425" cy="1456267"/>
          </a:xfrm>
        </p:spPr>
        <p:txBody>
          <a:bodyPr/>
          <a:lstStyle/>
          <a:p>
            <a:pPr algn="ctr"/>
            <a:r>
              <a:rPr lang="cs-CZ" dirty="0">
                <a:cs typeface="Calibri Light"/>
              </a:rPr>
              <a:t> Nominace, identifikace a diagnostika nadaného žáka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4638C3-D244-4460-A655-6C6E6A758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305" y="2200353"/>
            <a:ext cx="10131425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cs typeface="Calibri"/>
              </a:rPr>
              <a:t>- identifikace vychází ze závěrů pozorování v rodině, z výsledků pedagogické diagnostiky a z výsledků diagnosticko-intervenčního procesu</a:t>
            </a:r>
            <a:endParaRPr lang="cs-CZ" sz="2800" b="1" dirty="0">
              <a:cs typeface="Calibri"/>
            </a:endParaRPr>
          </a:p>
          <a:p>
            <a:pPr marL="0" indent="0">
              <a:buNone/>
            </a:pPr>
            <a:endParaRPr lang="cs-CZ" sz="2800" dirty="0">
              <a:cs typeface="Calibri"/>
            </a:endParaRPr>
          </a:p>
          <a:p>
            <a:pPr marL="0" indent="0">
              <a:buNone/>
            </a:pPr>
            <a:endParaRPr lang="cs-CZ" sz="2800" b="1" dirty="0">
              <a:cs typeface="Calibri"/>
            </a:endParaRPr>
          </a:p>
          <a:p>
            <a:pPr marL="0" indent="0">
              <a:buNone/>
            </a:pPr>
            <a:endParaRPr lang="cs-CZ" sz="2800" b="1" dirty="0">
              <a:cs typeface="Calibri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CA011E1-649F-4B48-B873-F0D7DCA53FA8}"/>
              </a:ext>
            </a:extLst>
          </p:cNvPr>
          <p:cNvSpPr txBox="1"/>
          <p:nvPr/>
        </p:nvSpPr>
        <p:spPr>
          <a:xfrm>
            <a:off x="4724400" y="320039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58697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E891C-EA76-4132-8F0D-7987D27AA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41" y="548640"/>
            <a:ext cx="10131425" cy="1456267"/>
          </a:xfrm>
        </p:spPr>
        <p:txBody>
          <a:bodyPr/>
          <a:lstStyle/>
          <a:p>
            <a:pPr algn="ctr"/>
            <a:r>
              <a:rPr lang="cs-CZ" dirty="0">
                <a:cs typeface="Calibri Light"/>
              </a:rPr>
              <a:t> Nominace, identifikace a diagnostika nadaného žáka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4638C3-D244-4460-A655-6C6E6A758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1" y="1847427"/>
            <a:ext cx="10131425" cy="3649133"/>
          </a:xfrm>
        </p:spPr>
        <p:txBody>
          <a:bodyPr/>
          <a:lstStyle/>
          <a:p>
            <a:r>
              <a:rPr lang="cs-CZ" sz="2800" b="1" dirty="0">
                <a:cs typeface="Calibri"/>
              </a:rPr>
              <a:t>DIAGNOSTIKA </a:t>
            </a:r>
            <a:r>
              <a:rPr lang="cs-CZ" sz="2800" dirty="0">
                <a:cs typeface="Calibri"/>
              </a:rPr>
              <a:t>- záležitost odborníků</a:t>
            </a:r>
          </a:p>
          <a:p>
            <a:pPr marL="0" indent="0">
              <a:buClr>
                <a:srgbClr val="FFFFFF"/>
              </a:buClr>
              <a:buNone/>
            </a:pPr>
            <a:endParaRPr lang="cs-CZ" sz="2800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2800" dirty="0">
                <a:cs typeface="Calibri"/>
              </a:rPr>
              <a:t>provádí se pomocí objektivních metod</a:t>
            </a:r>
          </a:p>
        </p:txBody>
      </p:sp>
    </p:spTree>
    <p:extLst>
      <p:ext uri="{BB962C8B-B14F-4D97-AF65-F5344CB8AC3E}">
        <p14:creationId xmlns:p14="http://schemas.microsoft.com/office/powerpoint/2010/main" val="23349206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E891C-EA76-4132-8F0D-7987D27AA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462" y="548640"/>
            <a:ext cx="10131425" cy="1456267"/>
          </a:xfrm>
        </p:spPr>
        <p:txBody>
          <a:bodyPr/>
          <a:lstStyle/>
          <a:p>
            <a:pPr algn="ctr"/>
            <a:r>
              <a:rPr lang="cs-CZ" dirty="0">
                <a:cs typeface="Calibri Light"/>
              </a:rPr>
              <a:t> Nominace, identifikace a diagnostika nadaného žáka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4638C3-D244-4460-A655-6C6E6A758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43" y="2103599"/>
            <a:ext cx="11455400" cy="480165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cs-CZ" sz="28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2800" b="1" dirty="0">
                <a:ea typeface="+mn-lt"/>
                <a:cs typeface="+mn-lt"/>
              </a:rPr>
              <a:t>VYŠETŘENÍ V PEDAGOGICKO-PSYCHOLOGICKÉ PORADNĚ</a:t>
            </a:r>
            <a:endParaRPr lang="cs-CZ" dirty="0"/>
          </a:p>
          <a:p>
            <a:pPr marL="0" indent="0">
              <a:buNone/>
            </a:pPr>
            <a:r>
              <a:rPr lang="cs-CZ" sz="2800" b="1" dirty="0">
                <a:cs typeface="Calibri"/>
              </a:rPr>
              <a:t>- </a:t>
            </a:r>
            <a:r>
              <a:rPr lang="cs-CZ" sz="2800" dirty="0">
                <a:cs typeface="Calibri"/>
              </a:rPr>
              <a:t>analýza anamnestických dat z rodinné anamnézy včetně předškolního vývoje dítěte</a:t>
            </a:r>
            <a:endParaRPr lang="cs-CZ" sz="2800" b="1" dirty="0">
              <a:cs typeface="Calibri"/>
            </a:endParaRPr>
          </a:p>
          <a:p>
            <a:pPr marL="0" indent="0">
              <a:buNone/>
            </a:pPr>
            <a:r>
              <a:rPr lang="cs-CZ" sz="2800" dirty="0">
                <a:cs typeface="Calibri"/>
              </a:rPr>
              <a:t>- intelektová úroveň</a:t>
            </a:r>
          </a:p>
          <a:p>
            <a:pPr marL="0" indent="0">
              <a:buNone/>
            </a:pPr>
            <a:r>
              <a:rPr lang="cs-CZ" sz="2800" dirty="0">
                <a:cs typeface="Calibri"/>
              </a:rPr>
              <a:t>- osobní charakteristiky a vlastnosti</a:t>
            </a:r>
          </a:p>
          <a:p>
            <a:pPr marL="0" indent="0">
              <a:buNone/>
            </a:pPr>
            <a:r>
              <a:rPr lang="cs-CZ" sz="2800" dirty="0">
                <a:cs typeface="Calibri"/>
              </a:rPr>
              <a:t>- standardizovaný individuální nonverbální nebo verbální test kognitivních předpokladů</a:t>
            </a:r>
          </a:p>
          <a:p>
            <a:pPr marL="0" indent="0">
              <a:buNone/>
            </a:pPr>
            <a:r>
              <a:rPr lang="cs-CZ" sz="2800" dirty="0">
                <a:cs typeface="Calibri"/>
              </a:rPr>
              <a:t>- test tvořivosti</a:t>
            </a:r>
          </a:p>
          <a:p>
            <a:pPr marL="0" indent="0">
              <a:buNone/>
            </a:pPr>
            <a:r>
              <a:rPr lang="cs-CZ" sz="2800" dirty="0">
                <a:cs typeface="Calibri"/>
              </a:rPr>
              <a:t>- analýzu výsledků pedagogické diagnostiky</a:t>
            </a:r>
          </a:p>
          <a:p>
            <a:pPr marL="0" indent="0">
              <a:buNone/>
            </a:pPr>
            <a:endParaRPr lang="cs-CZ" sz="2800" dirty="0">
              <a:cs typeface="Calibri"/>
            </a:endParaRPr>
          </a:p>
          <a:p>
            <a:pPr marL="0" indent="0">
              <a:buNone/>
            </a:pPr>
            <a:endParaRPr lang="cs-CZ" sz="2800" b="1" dirty="0">
              <a:cs typeface="Calibri"/>
            </a:endParaRPr>
          </a:p>
          <a:p>
            <a:pPr marL="0" indent="0">
              <a:buNone/>
            </a:pPr>
            <a:endParaRPr lang="cs-CZ" sz="2800" b="1" dirty="0">
              <a:cs typeface="Calibri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CA011E1-649F-4B48-B873-F0D7DCA53FA8}"/>
              </a:ext>
            </a:extLst>
          </p:cNvPr>
          <p:cNvSpPr txBox="1"/>
          <p:nvPr/>
        </p:nvSpPr>
        <p:spPr>
          <a:xfrm>
            <a:off x="4724400" y="320039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72107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E891C-EA76-4132-8F0D-7987D27AA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462" y="548640"/>
            <a:ext cx="10131425" cy="1456267"/>
          </a:xfrm>
        </p:spPr>
        <p:txBody>
          <a:bodyPr/>
          <a:lstStyle/>
          <a:p>
            <a:pPr algn="ctr"/>
            <a:r>
              <a:rPr lang="cs-CZ" dirty="0">
                <a:cs typeface="Calibri Light"/>
              </a:rPr>
              <a:t> Nominace, identifikace a diagnostika nadaného žáka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4638C3-D244-4460-A655-6C6E6A758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68" y="2513174"/>
            <a:ext cx="10131425" cy="36491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sz="28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2800" b="1" dirty="0">
                <a:ea typeface="+mn-lt"/>
                <a:cs typeface="+mn-lt"/>
              </a:rPr>
              <a:t>VYŠETŘENÍ V PEDAGOGICKO-PSYCHOLOGICKÉ PORADNĚ</a:t>
            </a:r>
            <a:endParaRPr lang="cs-CZ" dirty="0"/>
          </a:p>
          <a:p>
            <a:pPr marL="0" indent="0">
              <a:buNone/>
            </a:pPr>
            <a:r>
              <a:rPr lang="cs-CZ" sz="2800" dirty="0">
                <a:cs typeface="Calibri"/>
              </a:rPr>
              <a:t>- matematické schopnosti a dovednosti</a:t>
            </a:r>
            <a:endParaRPr lang="cs-CZ" dirty="0">
              <a:cs typeface="Calibri"/>
            </a:endParaRPr>
          </a:p>
          <a:p>
            <a:pPr marL="0" indent="0">
              <a:buNone/>
            </a:pPr>
            <a:r>
              <a:rPr lang="cs-CZ" sz="2800" dirty="0">
                <a:cs typeface="Calibri"/>
              </a:rPr>
              <a:t>- specifika práce s učivem</a:t>
            </a:r>
            <a:endParaRPr lang="cs-CZ">
              <a:cs typeface="Calibri"/>
            </a:endParaRPr>
          </a:p>
          <a:p>
            <a:pPr marL="0" indent="0">
              <a:buNone/>
            </a:pPr>
            <a:r>
              <a:rPr lang="cs-CZ" sz="2800" dirty="0">
                <a:cs typeface="Calibri"/>
              </a:rPr>
              <a:t>- úroveň čtení a psaní</a:t>
            </a:r>
          </a:p>
          <a:p>
            <a:pPr marL="0" indent="0">
              <a:buNone/>
            </a:pPr>
            <a:r>
              <a:rPr lang="cs-CZ" sz="2800" dirty="0">
                <a:cs typeface="Calibri"/>
              </a:rPr>
              <a:t>- strategie myšlení</a:t>
            </a:r>
          </a:p>
          <a:p>
            <a:pPr marL="0" indent="0">
              <a:buNone/>
            </a:pPr>
            <a:r>
              <a:rPr lang="cs-CZ" sz="2800" dirty="0">
                <a:cs typeface="Calibri"/>
              </a:rPr>
              <a:t>- analýza zájmové činnosti žáka</a:t>
            </a:r>
          </a:p>
          <a:p>
            <a:pPr marL="0" indent="0">
              <a:buNone/>
            </a:pPr>
            <a:endParaRPr lang="cs-CZ" sz="2800" dirty="0">
              <a:cs typeface="Calibri"/>
            </a:endParaRPr>
          </a:p>
          <a:p>
            <a:pPr marL="0" indent="0">
              <a:buNone/>
            </a:pPr>
            <a:endParaRPr lang="cs-CZ" sz="2800" b="1" dirty="0">
              <a:cs typeface="Calibri"/>
            </a:endParaRPr>
          </a:p>
          <a:p>
            <a:pPr marL="0" indent="0">
              <a:buNone/>
            </a:pPr>
            <a:endParaRPr lang="cs-CZ" sz="2800" b="1" dirty="0">
              <a:cs typeface="Calibri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CA011E1-649F-4B48-B873-F0D7DCA53FA8}"/>
              </a:ext>
            </a:extLst>
          </p:cNvPr>
          <p:cNvSpPr txBox="1"/>
          <p:nvPr/>
        </p:nvSpPr>
        <p:spPr>
          <a:xfrm>
            <a:off x="4724400" y="320039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5810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F1E82A-B3D8-CFE7-CFE6-B513838C6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cs typeface="Calibri Light"/>
              </a:rPr>
              <a:t>Diagnostika nadaných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6BDC9D-BF16-E9B7-488E-E66C91526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cs typeface="Calibri"/>
              </a:rPr>
              <a:t>- dále od slidu č. 80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09270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E891C-EA76-4132-8F0D-7987D27AA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41" y="548640"/>
            <a:ext cx="10131425" cy="1456267"/>
          </a:xfrm>
        </p:spPr>
        <p:txBody>
          <a:bodyPr/>
          <a:lstStyle/>
          <a:p>
            <a:pPr algn="ctr"/>
            <a:r>
              <a:rPr lang="cs-CZ" dirty="0">
                <a:cs typeface="Calibri Light"/>
              </a:rPr>
              <a:t> Nominace, identifikace a diagnostika nadaného žáka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4638C3-D244-4460-A655-6C6E6A758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536" y="2088059"/>
            <a:ext cx="10131425" cy="364913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>
                <a:cs typeface="Calibri"/>
              </a:rPr>
              <a:t>    Koncepce péče o mimořádně nadané děti a žáky </a:t>
            </a:r>
          </a:p>
          <a:p>
            <a:pPr>
              <a:buClr>
                <a:srgbClr val="FFFFFF"/>
              </a:buClr>
            </a:pPr>
            <a:r>
              <a:rPr lang="cs-CZ" sz="2800" dirty="0">
                <a:cs typeface="Calibri"/>
              </a:rPr>
              <a:t>Nezbytnost rozšíření systému identifikace nadaných --&gt; cílené vyhledávání učiteli škol.</a:t>
            </a:r>
          </a:p>
          <a:p>
            <a:pPr>
              <a:buClr>
                <a:srgbClr val="FFFFFF"/>
              </a:buClr>
            </a:pPr>
            <a:r>
              <a:rPr lang="cs-CZ" sz="2800" dirty="0">
                <a:cs typeface="Calibri"/>
              </a:rPr>
              <a:t>Potřeba vzdělávat učitele ve všech oblastech týkajících se nadaných.</a:t>
            </a:r>
          </a:p>
        </p:txBody>
      </p:sp>
    </p:spTree>
    <p:extLst>
      <p:ext uri="{BB962C8B-B14F-4D97-AF65-F5344CB8AC3E}">
        <p14:creationId xmlns:p14="http://schemas.microsoft.com/office/powerpoint/2010/main" val="20812839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E891C-EA76-4132-8F0D-7987D27AA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41" y="548640"/>
            <a:ext cx="10131425" cy="1456267"/>
          </a:xfrm>
        </p:spPr>
        <p:txBody>
          <a:bodyPr/>
          <a:lstStyle/>
          <a:p>
            <a:pPr algn="ctr"/>
            <a:r>
              <a:rPr lang="cs-CZ" dirty="0">
                <a:cs typeface="Calibri Light"/>
              </a:rPr>
              <a:t> Nominace, identifikace a diagnostika nadaného žáka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4638C3-D244-4460-A655-6C6E6A758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536" y="1927638"/>
            <a:ext cx="10131425" cy="3649133"/>
          </a:xfrm>
        </p:spPr>
        <p:txBody>
          <a:bodyPr/>
          <a:lstStyle/>
          <a:p>
            <a:r>
              <a:rPr lang="cs-CZ" sz="2800" dirty="0">
                <a:cs typeface="Calibri"/>
              </a:rPr>
              <a:t>škola, ve které jsou identifikováni žáci nadaní by se měla také zaměřovat na </a:t>
            </a:r>
            <a:r>
              <a:rPr lang="cs-CZ" sz="2800" b="1" dirty="0">
                <a:cs typeface="Calibri"/>
              </a:rPr>
              <a:t>podpůrné programy v oblasti prevence problémů v sociálních vztazích </a:t>
            </a:r>
            <a:r>
              <a:rPr lang="cs-CZ" sz="2800" dirty="0">
                <a:cs typeface="Calibri"/>
              </a:rPr>
              <a:t>(sociální dovednosti, sebeobraz žáka)</a:t>
            </a:r>
            <a:endParaRPr lang="cs-CZ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528298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E891C-EA76-4132-8F0D-7987D27AA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41" y="548640"/>
            <a:ext cx="10131425" cy="1456267"/>
          </a:xfrm>
        </p:spPr>
        <p:txBody>
          <a:bodyPr/>
          <a:lstStyle/>
          <a:p>
            <a:pPr algn="ctr"/>
            <a:r>
              <a:rPr lang="cs-CZ" dirty="0">
                <a:cs typeface="Calibri Light"/>
              </a:rPr>
              <a:t> Nominace, identifikace a diagnostika nadaného žáka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4638C3-D244-4460-A655-6C6E6A758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536" y="1927638"/>
            <a:ext cx="10131425" cy="3649133"/>
          </a:xfrm>
        </p:spPr>
        <p:txBody>
          <a:bodyPr>
            <a:normAutofit/>
          </a:bodyPr>
          <a:lstStyle/>
          <a:p>
            <a:r>
              <a:rPr lang="cs-CZ" sz="3200" dirty="0">
                <a:cs typeface="Calibri"/>
              </a:rPr>
              <a:t>Škála pro hodnocení behaviorálních charakteristik nadaných žáků pro učitele - (viz. Kniha Žijeme s nadáním)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106458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FBB1C0-D7BF-4B37-99BA-9196A95A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F8A4F3-ABA8-45C2-8B70-9EA19EDD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1" y="1126067"/>
            <a:ext cx="10131425" cy="3649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ea typeface="+mn-lt"/>
                <a:cs typeface="+mn-lt"/>
              </a:rPr>
              <a:t>- žák, který nikdy nechybuje  ?</a:t>
            </a:r>
            <a:endParaRPr lang="cs-CZ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74693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9AE10C-E095-4E2B-B3A4-C3D4058A5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ea typeface="Calibri Light"/>
                <a:cs typeface="Calibri Light"/>
              </a:rPr>
              <a:t>Mýty a předsudky o nadaných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28DB19-06D6-4CE8-A6F7-A17ACDD62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>
                <a:ea typeface="Calibri"/>
                <a:cs typeface="Calibri"/>
              </a:rPr>
              <a:t>Nadaní dostali všechno bez námahy, zadarmo.</a:t>
            </a:r>
          </a:p>
          <a:p>
            <a:pPr>
              <a:buClr>
                <a:srgbClr val="FFFFFF"/>
              </a:buClr>
            </a:pPr>
            <a:r>
              <a:rPr lang="cs-CZ" sz="2800" dirty="0">
                <a:ea typeface="Calibri"/>
                <a:cs typeface="Calibri"/>
              </a:rPr>
              <a:t>Nadaní se dokáží uplatnit sami, bez pomoci a podpory okolí.</a:t>
            </a:r>
          </a:p>
          <a:p>
            <a:pPr>
              <a:buClr>
                <a:srgbClr val="FFFFFF"/>
              </a:buClr>
            </a:pPr>
            <a:r>
              <a:rPr lang="cs-CZ" sz="2800" dirty="0">
                <a:ea typeface="Calibri"/>
                <a:cs typeface="Calibri"/>
              </a:rPr>
              <a:t>Nadaní jsou od přírody samotáři, kteří nepotřebují ostatní, vystačí si sami.</a:t>
            </a:r>
          </a:p>
          <a:p>
            <a:pPr>
              <a:buClr>
                <a:srgbClr val="FFFFFF"/>
              </a:buClr>
            </a:pPr>
            <a:r>
              <a:rPr lang="cs-CZ" sz="2800" dirty="0">
                <a:ea typeface="Calibri"/>
                <a:cs typeface="Calibri"/>
              </a:rPr>
              <a:t>Vždy dokážou své schopnosti, vysoké nadání bez problémů ukázat a projevit.</a:t>
            </a:r>
          </a:p>
        </p:txBody>
      </p:sp>
    </p:spTree>
    <p:extLst>
      <p:ext uri="{BB962C8B-B14F-4D97-AF65-F5344CB8AC3E}">
        <p14:creationId xmlns:p14="http://schemas.microsoft.com/office/powerpoint/2010/main" val="28221889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9AE10C-E095-4E2B-B3A4-C3D4058A5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ea typeface="Calibri Light"/>
                <a:cs typeface="Calibri Light"/>
              </a:rPr>
              <a:t>Mýty a předsudky o nadaných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28DB19-06D6-4CE8-A6F7-A17ACDD62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>
                <a:ea typeface="Calibri"/>
                <a:cs typeface="Calibri"/>
              </a:rPr>
              <a:t>Nadaní musí být stejně dobří ve všech oblastech, např. ve všech předmětech ve škole, současně také ve sportu, apod.</a:t>
            </a:r>
          </a:p>
          <a:p>
            <a:pPr>
              <a:buClr>
                <a:srgbClr val="FFFFFF"/>
              </a:buClr>
            </a:pPr>
            <a:r>
              <a:rPr lang="cs-CZ" sz="2800" dirty="0">
                <a:ea typeface="Calibri"/>
                <a:cs typeface="Calibri"/>
              </a:rPr>
              <a:t>Nadaní jsou úspěšní ve všem, a pokud ne, nejsou nadaní.</a:t>
            </a:r>
          </a:p>
          <a:p>
            <a:pPr>
              <a:buClr>
                <a:srgbClr val="FFFFFF"/>
              </a:buClr>
            </a:pPr>
            <a:r>
              <a:rPr lang="cs-CZ" sz="2800" dirty="0">
                <a:ea typeface="Calibri"/>
                <a:cs typeface="Calibri"/>
              </a:rPr>
              <a:t>Nadaní musí být přísněji hodnoceni než ostatní.</a:t>
            </a:r>
          </a:p>
          <a:p>
            <a:pPr>
              <a:buClr>
                <a:srgbClr val="FFFFFF"/>
              </a:buClr>
            </a:pPr>
            <a:r>
              <a:rPr lang="cs-CZ" sz="2800" dirty="0">
                <a:ea typeface="Calibri"/>
                <a:cs typeface="Calibri"/>
              </a:rPr>
              <a:t>Nadaní jsou zodpovědnější než jejich vrstevníci.</a:t>
            </a:r>
          </a:p>
          <a:p>
            <a:pPr>
              <a:buClr>
                <a:srgbClr val="FFFFFF"/>
              </a:buClr>
            </a:pPr>
            <a:r>
              <a:rPr lang="cs-CZ" sz="2800" dirty="0">
                <a:ea typeface="Calibri"/>
                <a:cs typeface="Calibri"/>
              </a:rPr>
              <a:t>Pro nadané je příjemný pocit, když jsou ostatním dáváni za vzor.</a:t>
            </a:r>
          </a:p>
        </p:txBody>
      </p:sp>
    </p:spTree>
    <p:extLst>
      <p:ext uri="{BB962C8B-B14F-4D97-AF65-F5344CB8AC3E}">
        <p14:creationId xmlns:p14="http://schemas.microsoft.com/office/powerpoint/2010/main" val="20856193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9AE10C-E095-4E2B-B3A4-C3D4058A5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ea typeface="Calibri Light"/>
                <a:cs typeface="Calibri Light"/>
              </a:rPr>
              <a:t>Mýty a předsudky o nadaných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28DB19-06D6-4CE8-A6F7-A17ACDD62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>
                <a:ea typeface="Calibri"/>
                <a:cs typeface="Calibri"/>
              </a:rPr>
              <a:t>Pouze nadaní rodiče mohou mít nadané děti.</a:t>
            </a:r>
          </a:p>
          <a:p>
            <a:pPr>
              <a:buClr>
                <a:srgbClr val="FFFFFF"/>
              </a:buClr>
            </a:pPr>
            <a:r>
              <a:rPr lang="cs-CZ" sz="2800" dirty="0">
                <a:ea typeface="Calibri"/>
                <a:cs typeface="Calibri"/>
              </a:rPr>
              <a:t>Nadané děti jsou výtvorem ambiciózních rodičů.</a:t>
            </a:r>
          </a:p>
          <a:p>
            <a:pPr>
              <a:buClr>
                <a:srgbClr val="FFFFFF"/>
              </a:buClr>
            </a:pPr>
            <a:r>
              <a:rPr lang="cs-CZ" sz="2800" dirty="0">
                <a:ea typeface="Calibri"/>
                <a:cs typeface="Calibri"/>
              </a:rPr>
              <a:t>Z nadaných dětí se automaticky stávají géniové.</a:t>
            </a:r>
          </a:p>
          <a:p>
            <a:pPr>
              <a:buClr>
                <a:srgbClr val="FFFFFF"/>
              </a:buClr>
            </a:pPr>
            <a:r>
              <a:rPr lang="cs-CZ" sz="2800" dirty="0">
                <a:ea typeface="Calibri"/>
                <a:cs typeface="Calibri"/>
              </a:rPr>
              <a:t>Nadaní nemohou mít žádné problémy.</a:t>
            </a:r>
          </a:p>
          <a:p>
            <a:pPr>
              <a:buClr>
                <a:srgbClr val="FFFFFF"/>
              </a:buClr>
            </a:pPr>
            <a:r>
              <a:rPr lang="cs-CZ" sz="2800" dirty="0">
                <a:ea typeface="Calibri"/>
                <a:cs typeface="Calibri"/>
              </a:rPr>
              <a:t>Nadaní jsou schopni a úspěšní v praktickém životě.</a:t>
            </a:r>
          </a:p>
        </p:txBody>
      </p:sp>
    </p:spTree>
    <p:extLst>
      <p:ext uri="{BB962C8B-B14F-4D97-AF65-F5344CB8AC3E}">
        <p14:creationId xmlns:p14="http://schemas.microsoft.com/office/powerpoint/2010/main" val="39942489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9AE10C-E095-4E2B-B3A4-C3D4058A5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ea typeface="Calibri Light"/>
                <a:cs typeface="Calibri Light"/>
              </a:rPr>
              <a:t>Mýty a předsudky o nadaných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28DB19-06D6-4CE8-A6F7-A17ACDD62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>
                <a:ea typeface="Calibri"/>
                <a:cs typeface="Calibri"/>
              </a:rPr>
              <a:t>Nadaní se rádi učí, rádi chodí do školy.</a:t>
            </a:r>
          </a:p>
          <a:p>
            <a:pPr>
              <a:buClr>
                <a:srgbClr val="FFFFFF"/>
              </a:buClr>
            </a:pPr>
            <a:r>
              <a:rPr lang="cs-CZ" sz="2800" dirty="0">
                <a:ea typeface="Calibri"/>
                <a:cs typeface="Calibri"/>
              </a:rPr>
              <a:t>Mají výborný prospěch a jsou úspěšní v soutěžích.</a:t>
            </a:r>
          </a:p>
          <a:p>
            <a:pPr>
              <a:buClr>
                <a:srgbClr val="FFFFFF"/>
              </a:buClr>
            </a:pPr>
            <a:r>
              <a:rPr lang="cs-CZ" sz="2800" dirty="0">
                <a:ea typeface="Calibri"/>
                <a:cs typeface="Calibri"/>
              </a:rPr>
              <a:t>Nadaní dávají jasně najevo, že jsou lepší než ostatní.</a:t>
            </a:r>
          </a:p>
          <a:p>
            <a:pPr>
              <a:buClr>
                <a:srgbClr val="FFFFFF"/>
              </a:buClr>
            </a:pPr>
            <a:r>
              <a:rPr lang="cs-CZ" sz="2800" dirty="0">
                <a:ea typeface="Calibri"/>
                <a:cs typeface="Calibri"/>
              </a:rPr>
              <a:t>Nadaní jsou sociálně nepřizpůsobiví.</a:t>
            </a:r>
          </a:p>
        </p:txBody>
      </p:sp>
    </p:spTree>
    <p:extLst>
      <p:ext uri="{BB962C8B-B14F-4D97-AF65-F5344CB8AC3E}">
        <p14:creationId xmlns:p14="http://schemas.microsoft.com/office/powerpoint/2010/main" val="15257330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9AE10C-E095-4E2B-B3A4-C3D4058A5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ea typeface="Calibri Light"/>
                <a:cs typeface="Calibri Light"/>
              </a:rPr>
              <a:t>Mýty a předsudky o nadaných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28DB19-06D6-4CE8-A6F7-A17ACDD62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>
                <a:ea typeface="Calibri"/>
                <a:cs typeface="Calibri"/>
              </a:rPr>
              <a:t>Nadaní jsou u učitelů oblíbení a rádi s nimi pracují.</a:t>
            </a:r>
          </a:p>
          <a:p>
            <a:pPr>
              <a:buClr>
                <a:srgbClr val="FFFFFF"/>
              </a:buClr>
            </a:pPr>
            <a:r>
              <a:rPr lang="cs-CZ" sz="2800" dirty="0">
                <a:ea typeface="Calibri"/>
                <a:cs typeface="Calibri"/>
              </a:rPr>
              <a:t>Učitelé sami dokáží identifikovat nadané.</a:t>
            </a:r>
          </a:p>
          <a:p>
            <a:pPr>
              <a:buClr>
                <a:srgbClr val="FFFFFF"/>
              </a:buClr>
            </a:pPr>
            <a:r>
              <a:rPr lang="cs-CZ" sz="2800" dirty="0">
                <a:ea typeface="Calibri"/>
                <a:cs typeface="Calibri"/>
              </a:rPr>
              <a:t>Nadaní se v běžné třídě rozvíjí tím, že dělají pomocníka učiteli.</a:t>
            </a:r>
          </a:p>
          <a:p>
            <a:pPr>
              <a:buClr>
                <a:srgbClr val="FFFFFF"/>
              </a:buClr>
            </a:pPr>
            <a:endParaRPr lang="cs-CZ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30492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D555A1-9ED4-4B3E-BE03-DFE0608FD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ea typeface="+mj-lt"/>
                <a:cs typeface="+mj-lt"/>
              </a:rPr>
              <a:t>vzdělávání</a:t>
            </a:r>
            <a:endParaRPr lang="cs-CZ" dirty="0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57AA4B-A418-4C18-871C-4F91D5E13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4701" y="1770592"/>
            <a:ext cx="10131425" cy="3649133"/>
          </a:xfrm>
        </p:spPr>
        <p:txBody>
          <a:bodyPr/>
          <a:lstStyle/>
          <a:p>
            <a:pPr marL="0" indent="0">
              <a:buClr>
                <a:srgbClr val="FFFFFF"/>
              </a:buClr>
              <a:buNone/>
            </a:pPr>
            <a:r>
              <a:rPr lang="cs-CZ" sz="3200" dirty="0">
                <a:ea typeface="+mn-lt"/>
                <a:cs typeface="+mn-lt"/>
              </a:rPr>
              <a:t>Vzdělávání nadaných žáků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9927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FBB1C0-D7BF-4B37-99BA-9196A95A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ea typeface="+mj-lt"/>
                <a:cs typeface="+mj-lt"/>
              </a:rPr>
              <a:t>školský zákon</a:t>
            </a:r>
            <a:endParaRPr lang="cs-CZ" b="1" dirty="0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F8A4F3-ABA8-45C2-8B70-9EA19EDD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321" y="2426547"/>
            <a:ext cx="10131425" cy="36491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§ 17</a:t>
            </a:r>
            <a:r>
              <a:rPr lang="cs-CZ" sz="2800" i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Vzdělávání nadaných dětí, žáků a studentů</a:t>
            </a:r>
            <a:endParaRPr lang="cs-CZ" sz="2800">
              <a:cs typeface="Calibri"/>
            </a:endParaRPr>
          </a:p>
          <a:p>
            <a:pPr marL="0" indent="0">
              <a:buNone/>
            </a:pPr>
            <a:endParaRPr lang="cs-CZ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69086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FBB1C0-D7BF-4B37-99BA-9196A95A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ea typeface="+mj-lt"/>
                <a:cs typeface="+mj-lt"/>
              </a:rPr>
              <a:t>školský zákon</a:t>
            </a:r>
            <a:endParaRPr lang="cs-CZ" b="1" dirty="0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F8A4F3-ABA8-45C2-8B70-9EA19EDD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561" y="2162387"/>
            <a:ext cx="10131425" cy="364913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cs-CZ" sz="3200" dirty="0">
                <a:ea typeface="+mn-lt"/>
                <a:cs typeface="+mn-lt"/>
              </a:rPr>
              <a:t>Pro nadané žáky může ředitel školy </a:t>
            </a:r>
            <a:r>
              <a:rPr lang="cs-CZ" sz="3200" u="sng" dirty="0">
                <a:ea typeface="+mn-lt"/>
                <a:cs typeface="+mn-lt"/>
              </a:rPr>
              <a:t>vytvářet skupiny</a:t>
            </a:r>
            <a:r>
              <a:rPr lang="cs-CZ" sz="3200" dirty="0">
                <a:ea typeface="+mn-lt"/>
                <a:cs typeface="+mn-lt"/>
              </a:rPr>
              <a:t>, ve kterých se vzdělávají žáci stejných nebo různých ročníků školy v některých předmětech.</a:t>
            </a:r>
            <a:endParaRPr lang="cs-CZ" sz="3200">
              <a:cs typeface="Calibri"/>
            </a:endParaRPr>
          </a:p>
          <a:p>
            <a:pPr marL="0" indent="0">
              <a:buNone/>
            </a:pPr>
            <a:endParaRPr lang="cs-CZ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17273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FBB1C0-D7BF-4B37-99BA-9196A95A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ea typeface="+mj-lt"/>
                <a:cs typeface="+mj-lt"/>
              </a:rPr>
              <a:t>školský zákon</a:t>
            </a:r>
            <a:endParaRPr lang="cs-CZ" b="1" dirty="0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F8A4F3-ABA8-45C2-8B70-9EA19EDD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281" y="2060787"/>
            <a:ext cx="10131425" cy="364913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cs-CZ" sz="3200" dirty="0">
                <a:ea typeface="+mn-lt"/>
                <a:cs typeface="+mn-lt"/>
              </a:rPr>
              <a:t>Nadaným žákům lze v souladu s vývojem jejich školních dovedností </a:t>
            </a:r>
            <a:r>
              <a:rPr lang="cs-CZ" sz="3200" u="sng" dirty="0">
                <a:ea typeface="+mn-lt"/>
                <a:cs typeface="+mn-lt"/>
              </a:rPr>
              <a:t>rozšířit obsah vzdělávání</a:t>
            </a:r>
            <a:r>
              <a:rPr lang="cs-CZ" sz="3200" dirty="0">
                <a:ea typeface="+mn-lt"/>
                <a:cs typeface="+mn-lt"/>
              </a:rPr>
              <a:t> nad rámec stanovený příslušným vzdělávacím programem nebo umožnit účast na </a:t>
            </a:r>
            <a:r>
              <a:rPr lang="cs-CZ" sz="3200" u="sng" dirty="0">
                <a:ea typeface="+mn-lt"/>
                <a:cs typeface="+mn-lt"/>
              </a:rPr>
              <a:t>výuce ve vyšším ročníku</a:t>
            </a:r>
            <a:r>
              <a:rPr lang="cs-CZ" sz="3200" dirty="0">
                <a:ea typeface="+mn-lt"/>
                <a:cs typeface="+mn-lt"/>
              </a:rPr>
              <a:t>.</a:t>
            </a:r>
            <a:endParaRPr lang="cs-CZ"/>
          </a:p>
          <a:p>
            <a:pPr marL="0" indent="0" algn="just">
              <a:buNone/>
            </a:pPr>
            <a:endParaRPr lang="cs-CZ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12426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FBB1C0-D7BF-4B37-99BA-9196A95A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ea typeface="+mj-lt"/>
                <a:cs typeface="+mj-lt"/>
              </a:rPr>
              <a:t>školský zákon</a:t>
            </a:r>
            <a:endParaRPr lang="cs-CZ" b="1" dirty="0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F8A4F3-ABA8-45C2-8B70-9EA19EDD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281" y="2060787"/>
            <a:ext cx="10131425" cy="364913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cs-CZ" sz="3200" dirty="0">
                <a:ea typeface="+mn-lt"/>
                <a:cs typeface="+mn-lt"/>
              </a:rPr>
              <a:t>Nadaní žáci se mohou se souhlasem ředitelů příslušných škol současně </a:t>
            </a:r>
            <a:r>
              <a:rPr lang="cs-CZ" sz="3200" u="sng" dirty="0">
                <a:ea typeface="+mn-lt"/>
                <a:cs typeface="+mn-lt"/>
              </a:rPr>
              <a:t>vzdělávat formou stáží v jiné škole</a:t>
            </a:r>
            <a:r>
              <a:rPr lang="cs-CZ" sz="3200" dirty="0">
                <a:ea typeface="+mn-lt"/>
                <a:cs typeface="+mn-lt"/>
              </a:rPr>
              <a:t> stejného nebo jiného druhu.</a:t>
            </a:r>
            <a:endParaRPr lang="cs-CZ" dirty="0">
              <a:ea typeface="+mn-lt"/>
              <a:cs typeface="+mn-lt"/>
            </a:endParaRPr>
          </a:p>
          <a:p>
            <a:pPr marL="0" indent="0" algn="just">
              <a:buNone/>
            </a:pPr>
            <a:endParaRPr lang="cs-CZ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2609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FBB1C0-D7BF-4B37-99BA-9196A95A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F8A4F3-ABA8-45C2-8B70-9EA19EDD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1" y="1126067"/>
            <a:ext cx="10131425" cy="3649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cs typeface="Calibri"/>
              </a:rPr>
              <a:t>- žák, který se liší hloubkou vhledu </a:t>
            </a:r>
            <a:endParaRPr lang="cs-CZ"/>
          </a:p>
          <a:p>
            <a:pPr marL="0" indent="0" algn="ctr">
              <a:buNone/>
            </a:pPr>
            <a:r>
              <a:rPr lang="cs-CZ" sz="4800" dirty="0">
                <a:cs typeface="Calibri"/>
              </a:rPr>
              <a:t>a pochopení problematiky  ?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695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8BD78ED-75E1-4879-B369-BC61F7C45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D1E5586-8BB5-40F6-96C3-2E87DD7CE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5007B82-2D19-41EC-B959-8B0AF4E5E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805" y="1354668"/>
            <a:ext cx="8204391" cy="23464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/>
              <a:t>Vzdělávání žáků nadaných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65D617-652E-4FCC-8A59-915C3EF76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7137" y="3940629"/>
            <a:ext cx="7197726" cy="12409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 cap="all" dirty="0">
              <a:cs typeface="Calibri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832D40-B9E2-4CE7-9E0A-B35591EA2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45629" y="3810000"/>
            <a:ext cx="5007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5158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007B82-2D19-41EC-B959-8B0AF4E5E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ea typeface="+mj-lt"/>
                <a:cs typeface="+mj-lt"/>
              </a:rPr>
              <a:t>Vzdělávání žáků nadaných</a:t>
            </a:r>
            <a:endParaRPr lang="cs-CZ" dirty="0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65D617-652E-4FCC-8A59-915C3EF76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243667"/>
            <a:ext cx="10131425" cy="364913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dirty="0">
                <a:ea typeface="+mn-lt"/>
                <a:cs typeface="+mn-lt"/>
              </a:rPr>
              <a:t>Pojetí péče o nadané a mimořádně nadané žáky ve škole</a:t>
            </a:r>
          </a:p>
          <a:p>
            <a:pPr>
              <a:buClr>
                <a:srgbClr val="FFFFFF"/>
              </a:buClr>
            </a:pPr>
            <a:endParaRPr lang="cs-CZ" sz="3200" dirty="0"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r>
              <a:rPr lang="cs-CZ" sz="3200" dirty="0">
                <a:ea typeface="+mn-lt"/>
                <a:cs typeface="+mn-lt"/>
              </a:rPr>
              <a:t>Škola je povinna vytvářet ve svém školním vzdělávacím programu a při jeho realizaci podmínky k co </a:t>
            </a:r>
            <a:r>
              <a:rPr lang="cs-CZ" sz="3200" u="sng" dirty="0">
                <a:ea typeface="+mn-lt"/>
                <a:cs typeface="+mn-lt"/>
              </a:rPr>
              <a:t>největšímu využití potenciálu</a:t>
            </a:r>
            <a:r>
              <a:rPr lang="cs-CZ" sz="3200" dirty="0">
                <a:ea typeface="+mn-lt"/>
                <a:cs typeface="+mn-lt"/>
              </a:rPr>
              <a:t> každého žáka s ohledem na jeho individuální možnosti. </a:t>
            </a:r>
            <a:endParaRPr lang="cs-CZ" sz="32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860960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007B82-2D19-41EC-B959-8B0AF4E5E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ea typeface="+mj-lt"/>
                <a:cs typeface="+mj-lt"/>
              </a:rPr>
              <a:t>Vzdělávání žáků nadaných</a:t>
            </a:r>
            <a:endParaRPr lang="cs-CZ" dirty="0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65D617-652E-4FCC-8A59-915C3EF76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258147"/>
            <a:ext cx="10131425" cy="3649133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cs-CZ" sz="32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sz="3200" dirty="0"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r>
              <a:rPr lang="cs-CZ" sz="3200" dirty="0">
                <a:ea typeface="+mn-lt"/>
                <a:cs typeface="+mn-lt"/>
              </a:rPr>
              <a:t>Výuka žáků by měla probíhat takovým způsobem, aby byl stimulován rozvoj jejich potenciálu včetně různých druhů nadání a aby se tato nadání mohla ve škole projevit a pokud možno i uplatnit a dále rozvíjet.</a:t>
            </a:r>
          </a:p>
        </p:txBody>
      </p:sp>
    </p:spTree>
    <p:extLst>
      <p:ext uri="{BB962C8B-B14F-4D97-AF65-F5344CB8AC3E}">
        <p14:creationId xmlns:p14="http://schemas.microsoft.com/office/powerpoint/2010/main" val="10799662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007B82-2D19-41EC-B959-8B0AF4E5E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ea typeface="+mj-lt"/>
                <a:cs typeface="+mj-lt"/>
              </a:rPr>
              <a:t>Vzdělávání žáků nadaných</a:t>
            </a:r>
            <a:endParaRPr lang="cs-CZ" dirty="0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65D617-652E-4FCC-8A59-915C3EF76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852785" cy="3649133"/>
          </a:xfrm>
        </p:spPr>
        <p:txBody>
          <a:bodyPr/>
          <a:lstStyle/>
          <a:p>
            <a:r>
              <a:rPr lang="cs-CZ" sz="3200" dirty="0">
                <a:ea typeface="+mn-lt"/>
                <a:cs typeface="+mn-lt"/>
              </a:rPr>
              <a:t>Škola je povinna využít pro podporu nadání a mimořádného nadání </a:t>
            </a:r>
            <a:r>
              <a:rPr lang="cs-CZ" sz="3200" u="sng" dirty="0">
                <a:ea typeface="+mn-lt"/>
                <a:cs typeface="+mn-lt"/>
              </a:rPr>
              <a:t>podpůrných opatření</a:t>
            </a:r>
            <a:r>
              <a:rPr lang="cs-CZ" sz="3200" dirty="0">
                <a:ea typeface="+mn-lt"/>
                <a:cs typeface="+mn-lt"/>
              </a:rPr>
              <a:t> podle individuálních vzdělávacích potřeb žáků.</a:t>
            </a:r>
          </a:p>
          <a:p>
            <a:pPr>
              <a:buClr>
                <a:srgbClr val="FFFFFF"/>
              </a:buClr>
            </a:pPr>
            <a:endParaRPr lang="cs-CZ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20931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007B82-2D19-41EC-B959-8B0AF4E5E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ea typeface="+mj-lt"/>
                <a:cs typeface="+mj-lt"/>
              </a:rPr>
              <a:t>Vzdělávání žáků nadaných</a:t>
            </a:r>
            <a:endParaRPr lang="cs-CZ" dirty="0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65D617-652E-4FCC-8A59-915C3EF76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1" y="2060787"/>
            <a:ext cx="10832465" cy="3649133"/>
          </a:xfrm>
        </p:spPr>
        <p:txBody>
          <a:bodyPr/>
          <a:lstStyle/>
          <a:p>
            <a:r>
              <a:rPr lang="cs-CZ" sz="3200" dirty="0">
                <a:ea typeface="+mn-lt"/>
                <a:cs typeface="+mn-lt"/>
              </a:rPr>
              <a:t>Při vzdělávání nadaných a mimořádně nadaných žáků vychází způsob jejich vzdělávání důsledně z principu nejlepšího zájmu žáka.</a:t>
            </a:r>
          </a:p>
          <a:p>
            <a:pPr marL="0" indent="0">
              <a:buClr>
                <a:srgbClr val="FFFFFF"/>
              </a:buClr>
              <a:buNone/>
            </a:pPr>
            <a:br>
              <a:rPr lang="cs-CZ" dirty="0">
                <a:ea typeface="+mn-lt"/>
                <a:cs typeface="+mn-lt"/>
              </a:rPr>
            </a:br>
            <a:endParaRPr lang="cs-CZ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93457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007B82-2D19-41EC-B959-8B0AF4E5E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ea typeface="+mj-lt"/>
                <a:cs typeface="+mj-lt"/>
              </a:rPr>
              <a:t>Vzdělávání žáků nadaných</a:t>
            </a:r>
            <a:endParaRPr lang="cs-CZ" dirty="0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65D617-652E-4FCC-8A59-915C3EF76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92867"/>
            <a:ext cx="10131425" cy="3649133"/>
          </a:xfrm>
        </p:spPr>
        <p:txBody>
          <a:bodyPr>
            <a:normAutofit lnSpcReduction="10000"/>
          </a:bodyPr>
          <a:lstStyle/>
          <a:p>
            <a:r>
              <a:rPr lang="cs-CZ" sz="3200" u="sng" dirty="0">
                <a:ea typeface="+mn-lt"/>
                <a:cs typeface="+mn-lt"/>
              </a:rPr>
              <a:t>v ŠVP škola stanoví:</a:t>
            </a:r>
          </a:p>
          <a:p>
            <a:pPr>
              <a:buClr>
                <a:srgbClr val="FFFFFF"/>
              </a:buClr>
            </a:pPr>
            <a:r>
              <a:rPr lang="cs-CZ" sz="3200" dirty="0">
                <a:ea typeface="+mn-lt"/>
                <a:cs typeface="+mn-lt"/>
              </a:rPr>
              <a:t>pravidla a průběh tvorby, realizace a vyhodnocování PLPP nebo IVP (</a:t>
            </a:r>
            <a:r>
              <a:rPr lang="cs-CZ" sz="3200" dirty="0">
                <a:ea typeface="+mn-lt"/>
                <a:cs typeface="+mn-lt"/>
                <a:hlinkClick r:id="rId2"/>
              </a:rPr>
              <a:t>Příklady IVP</a:t>
            </a:r>
            <a:r>
              <a:rPr lang="cs-CZ" sz="3200" dirty="0">
                <a:ea typeface="+mn-lt"/>
                <a:cs typeface="+mn-lt"/>
              </a:rPr>
              <a:t>)</a:t>
            </a:r>
          </a:p>
          <a:p>
            <a:pPr>
              <a:buClr>
                <a:srgbClr val="FFFFFF"/>
              </a:buClr>
            </a:pPr>
            <a:endParaRPr lang="cs-CZ" sz="32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200" dirty="0">
                <a:ea typeface="+mn-lt"/>
                <a:cs typeface="+mn-lt"/>
                <a:hlinkClick r:id="rId3"/>
              </a:rPr>
              <a:t>ZŠ Křídlovická - ŠVP</a:t>
            </a:r>
          </a:p>
          <a:p>
            <a:pPr marL="0" indent="0">
              <a:buClr>
                <a:srgbClr val="FFFFFF"/>
              </a:buClr>
              <a:buNone/>
            </a:pPr>
            <a:br>
              <a:rPr lang="cs-CZ" dirty="0">
                <a:ea typeface="+mn-lt"/>
                <a:cs typeface="+mn-lt"/>
              </a:rPr>
            </a:br>
            <a:endParaRPr lang="cs-CZ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33982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007B82-2D19-41EC-B959-8B0AF4E5E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142240"/>
            <a:ext cx="10131425" cy="1456267"/>
          </a:xfrm>
        </p:spPr>
        <p:txBody>
          <a:bodyPr/>
          <a:lstStyle/>
          <a:p>
            <a:pPr algn="ctr"/>
            <a:r>
              <a:rPr lang="cs-CZ" dirty="0">
                <a:ea typeface="+mj-lt"/>
                <a:cs typeface="+mj-lt"/>
              </a:rPr>
              <a:t>Vzdělávání žáků nadaných</a:t>
            </a:r>
            <a:endParaRPr lang="cs-CZ" dirty="0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65D617-652E-4FCC-8A59-915C3EF76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1" y="2172547"/>
            <a:ext cx="11055985" cy="376089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2800" u="sng" dirty="0">
                <a:ea typeface="+mn-lt"/>
                <a:cs typeface="+mn-lt"/>
              </a:rPr>
              <a:t>v ŠVP může škola případně stanovit:</a:t>
            </a:r>
          </a:p>
          <a:p>
            <a:pPr marL="0" indent="0">
              <a:buClr>
                <a:srgbClr val="FFFFFF"/>
              </a:buClr>
              <a:buNone/>
            </a:pPr>
            <a:endParaRPr lang="cs-CZ" sz="28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2800" dirty="0">
                <a:ea typeface="+mn-lt"/>
                <a:cs typeface="+mn-lt"/>
              </a:rPr>
              <a:t>zodpovědné osoby a jejich role v systému péče o nadané žáky;</a:t>
            </a:r>
          </a:p>
          <a:p>
            <a:pPr marL="0" indent="0">
              <a:buClr>
                <a:srgbClr val="FFFFFF"/>
              </a:buClr>
              <a:buNone/>
            </a:pPr>
            <a:endParaRPr lang="cs-CZ" sz="28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2800" dirty="0">
                <a:ea typeface="+mn-lt"/>
                <a:cs typeface="+mn-lt"/>
              </a:rPr>
              <a:t>pravidla pro zapojení dalších subjektů do systému péče o nadané (zájmové organizace, vzdělávací instituce, sponzoři atd.);</a:t>
            </a:r>
            <a:endParaRPr lang="cs-CZ" dirty="0"/>
          </a:p>
          <a:p>
            <a:pPr marL="0" indent="0">
              <a:buClr>
                <a:srgbClr val="FFFFFF"/>
              </a:buClr>
              <a:buNone/>
            </a:pPr>
            <a:endParaRPr lang="cs-CZ" sz="28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2800" dirty="0">
                <a:ea typeface="+mn-lt"/>
                <a:cs typeface="+mn-lt"/>
              </a:rPr>
              <a:t>specifikace provádění podpůrných opatření a úprav vzdělávacího procesu </a:t>
            </a:r>
          </a:p>
        </p:txBody>
      </p:sp>
    </p:spTree>
    <p:extLst>
      <p:ext uri="{BB962C8B-B14F-4D97-AF65-F5344CB8AC3E}">
        <p14:creationId xmlns:p14="http://schemas.microsoft.com/office/powerpoint/2010/main" val="23020079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007B82-2D19-41EC-B959-8B0AF4E5E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1" y="132080"/>
            <a:ext cx="10131425" cy="1456267"/>
          </a:xfrm>
        </p:spPr>
        <p:txBody>
          <a:bodyPr/>
          <a:lstStyle/>
          <a:p>
            <a:pPr algn="ctr"/>
            <a:r>
              <a:rPr lang="cs-CZ" dirty="0">
                <a:ea typeface="+mj-lt"/>
                <a:cs typeface="+mj-lt"/>
              </a:rPr>
              <a:t>Vzdělávání žáků nadaných</a:t>
            </a:r>
            <a:endParaRPr lang="cs-CZ" dirty="0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65D617-652E-4FCC-8A59-915C3EF76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1" y="1491827"/>
            <a:ext cx="11472545" cy="4766733"/>
          </a:xfrm>
        </p:spPr>
        <p:txBody>
          <a:bodyPr>
            <a:normAutofit fontScale="85000" lnSpcReduction="20000"/>
          </a:bodyPr>
          <a:lstStyle/>
          <a:p>
            <a:pPr marL="0" indent="0">
              <a:buClr>
                <a:srgbClr val="FFFFFF"/>
              </a:buClr>
              <a:buNone/>
            </a:pPr>
            <a:br>
              <a:rPr lang="cs-CZ" dirty="0">
                <a:ea typeface="+mn-lt"/>
                <a:cs typeface="+mn-lt"/>
              </a:rPr>
            </a:br>
            <a:r>
              <a:rPr lang="cs-CZ" sz="2800" u="sng" dirty="0">
                <a:ea typeface="+mn-lt"/>
                <a:cs typeface="+mn-lt"/>
              </a:rPr>
              <a:t>• specifikace provádění podpůrných opatření a úprav vzdělávacího procesu:</a:t>
            </a:r>
            <a:endParaRPr lang="cs-CZ" u="sng"/>
          </a:p>
          <a:p>
            <a:pPr>
              <a:buClr>
                <a:srgbClr val="FFFFFF"/>
              </a:buClr>
            </a:pPr>
            <a:endParaRPr lang="cs-CZ" sz="2800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2800" dirty="0">
                <a:ea typeface="+mn-lt"/>
                <a:cs typeface="+mn-lt"/>
              </a:rPr>
              <a:t>předčasný nástup dítěte ke školní docházce;</a:t>
            </a:r>
          </a:p>
          <a:p>
            <a:pPr marL="0" indent="0">
              <a:buClr>
                <a:srgbClr val="FFFFFF"/>
              </a:buClr>
              <a:buNone/>
            </a:pPr>
            <a:endParaRPr lang="cs-CZ" sz="28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2800" dirty="0">
                <a:ea typeface="+mn-lt"/>
                <a:cs typeface="+mn-lt"/>
              </a:rPr>
              <a:t>o vzdělávání skupiny mimořádně nadaných žáků v jednom či více vyučovacích</a:t>
            </a:r>
            <a:br>
              <a:rPr lang="cs-CZ" sz="2800" dirty="0">
                <a:ea typeface="+mn-lt"/>
                <a:cs typeface="+mn-lt"/>
              </a:rPr>
            </a:br>
            <a:r>
              <a:rPr lang="cs-CZ" sz="2800" dirty="0">
                <a:ea typeface="+mn-lt"/>
                <a:cs typeface="+mn-lt"/>
              </a:rPr>
              <a:t>předmětech;</a:t>
            </a:r>
          </a:p>
          <a:p>
            <a:pPr>
              <a:buClr>
                <a:srgbClr val="FFFFFF"/>
              </a:buClr>
            </a:pPr>
            <a:endParaRPr lang="cs-CZ" sz="28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2800" dirty="0">
                <a:ea typeface="+mn-lt"/>
                <a:cs typeface="+mn-lt"/>
              </a:rPr>
              <a:t>o specializované třídy pro vzdělávání mimořádně nadaných žáků;</a:t>
            </a:r>
          </a:p>
          <a:p>
            <a:pPr>
              <a:buClr>
                <a:srgbClr val="FFFFFF"/>
              </a:buClr>
            </a:pPr>
            <a:endParaRPr lang="cs-CZ" sz="28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2800" dirty="0">
                <a:ea typeface="+mn-lt"/>
                <a:cs typeface="+mn-lt"/>
              </a:rPr>
              <a:t>o účast žáka na výuce jednoho nebo více vyučovacích předmětů ve vyšších</a:t>
            </a:r>
            <a:br>
              <a:rPr lang="cs-CZ" sz="2800" dirty="0">
                <a:ea typeface="+mn-lt"/>
                <a:cs typeface="+mn-lt"/>
              </a:rPr>
            </a:br>
            <a:r>
              <a:rPr lang="cs-CZ" sz="2800" dirty="0">
                <a:ea typeface="+mn-lt"/>
                <a:cs typeface="+mn-lt"/>
              </a:rPr>
              <a:t>ročnících školy nebo v jiné škole;</a:t>
            </a:r>
            <a:endParaRPr lang="cs-CZ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36399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007B82-2D19-41EC-B959-8B0AF4E5E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64160"/>
            <a:ext cx="10131425" cy="1456267"/>
          </a:xfrm>
        </p:spPr>
        <p:txBody>
          <a:bodyPr/>
          <a:lstStyle/>
          <a:p>
            <a:pPr algn="ctr"/>
            <a:r>
              <a:rPr lang="cs-CZ" dirty="0">
                <a:ea typeface="+mj-lt"/>
                <a:cs typeface="+mj-lt"/>
              </a:rPr>
              <a:t>Vzdělávání žáků nadaných</a:t>
            </a:r>
            <a:endParaRPr lang="cs-CZ" dirty="0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65D617-652E-4FCC-8A59-915C3EF76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1" y="2060787"/>
            <a:ext cx="11269345" cy="364913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Clr>
                <a:srgbClr val="FFFFFF"/>
              </a:buClr>
              <a:buNone/>
            </a:pPr>
            <a:r>
              <a:rPr lang="cs-CZ" sz="2800" u="sng" dirty="0">
                <a:ea typeface="+mn-lt"/>
                <a:cs typeface="+mn-lt"/>
              </a:rPr>
              <a:t>• specifikace provádění podpůrných opatření a úprav vzdělávacího procesu:</a:t>
            </a:r>
            <a:endParaRPr lang="cs-CZ"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endParaRPr lang="cs-CZ" sz="2800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2800" dirty="0">
                <a:ea typeface="+mn-lt"/>
                <a:cs typeface="+mn-lt"/>
              </a:rPr>
              <a:t>občasné (dočasné) vytváření skupin pro vybrané předměty s otevřenou možností volby na straně žáka;</a:t>
            </a:r>
          </a:p>
          <a:p>
            <a:pPr marL="0" indent="0">
              <a:buClr>
                <a:srgbClr val="FFFFFF"/>
              </a:buClr>
              <a:buNone/>
            </a:pPr>
            <a:endParaRPr lang="cs-CZ" sz="28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2800" dirty="0">
                <a:ea typeface="+mn-lt"/>
                <a:cs typeface="+mn-lt"/>
              </a:rPr>
              <a:t>o obohacování vzdělávacího obsahu;</a:t>
            </a:r>
          </a:p>
          <a:p>
            <a:pPr>
              <a:buClr>
                <a:srgbClr val="FFFFFF"/>
              </a:buClr>
            </a:pPr>
            <a:endParaRPr lang="cs-CZ" sz="28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2800" dirty="0">
                <a:ea typeface="+mn-lt"/>
                <a:cs typeface="+mn-lt"/>
              </a:rPr>
              <a:t>o zadávání specifických úkolů, projektů</a:t>
            </a:r>
            <a:endParaRPr lang="cs-CZ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201040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007B82-2D19-41EC-B959-8B0AF4E5E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1" y="355600"/>
            <a:ext cx="10131425" cy="1456267"/>
          </a:xfrm>
        </p:spPr>
        <p:txBody>
          <a:bodyPr/>
          <a:lstStyle/>
          <a:p>
            <a:pPr algn="ctr"/>
            <a:r>
              <a:rPr lang="cs-CZ" dirty="0">
                <a:ea typeface="+mj-lt"/>
                <a:cs typeface="+mj-lt"/>
              </a:rPr>
              <a:t>Vzdělávání žáků nadaných</a:t>
            </a:r>
            <a:endParaRPr lang="cs-CZ" dirty="0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65D617-652E-4FCC-8A59-915C3EF76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1" y="1603587"/>
            <a:ext cx="11289665" cy="4421293"/>
          </a:xfrm>
        </p:spPr>
        <p:txBody>
          <a:bodyPr>
            <a:normAutofit/>
          </a:bodyPr>
          <a:lstStyle/>
          <a:p>
            <a:pPr marL="0" indent="0">
              <a:buClr>
                <a:srgbClr val="FFFFFF"/>
              </a:buClr>
              <a:buNone/>
            </a:pPr>
            <a:r>
              <a:rPr lang="cs-CZ" sz="2800" u="sng" dirty="0">
                <a:ea typeface="+mn-lt"/>
                <a:cs typeface="+mn-lt"/>
              </a:rPr>
              <a:t>• specifikace provádění podpůrných opatření a úprav vzdělávacího procesu:</a:t>
            </a:r>
            <a:endParaRPr lang="cs-CZ" u="sng"/>
          </a:p>
          <a:p>
            <a:pPr marL="0" indent="0">
              <a:buNone/>
            </a:pPr>
            <a:endParaRPr lang="cs-CZ" sz="28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2800" dirty="0">
                <a:ea typeface="+mn-lt"/>
                <a:cs typeface="+mn-lt"/>
              </a:rPr>
              <a:t>příprava a účast na soutěžích včetně celostátních a mezinárodních kol;</a:t>
            </a:r>
          </a:p>
          <a:p>
            <a:pPr>
              <a:buClr>
                <a:srgbClr val="FFFFFF"/>
              </a:buClr>
            </a:pPr>
            <a:endParaRPr lang="cs-CZ" sz="28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2800" dirty="0">
                <a:ea typeface="+mn-lt"/>
                <a:cs typeface="+mn-lt"/>
              </a:rPr>
              <a:t>nabídka volitelných vyučovacích předmětů, nepovinných předmětů a</a:t>
            </a:r>
            <a:br>
              <a:rPr lang="cs-CZ" sz="2800" dirty="0">
                <a:ea typeface="+mn-lt"/>
                <a:cs typeface="+mn-lt"/>
              </a:rPr>
            </a:br>
            <a:r>
              <a:rPr lang="cs-CZ" sz="2800" dirty="0">
                <a:ea typeface="+mn-lt"/>
                <a:cs typeface="+mn-lt"/>
              </a:rPr>
              <a:t>zájmových aktivit</a:t>
            </a:r>
            <a:endParaRPr lang="cs-CZ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77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FBB1C0-D7BF-4B37-99BA-9196A95A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F8A4F3-ABA8-45C2-8B70-9EA19EDD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1" y="1126067"/>
            <a:ext cx="10131425" cy="3649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cs typeface="Calibri"/>
              </a:rPr>
              <a:t>- žák s nadprůměrným výkonem v určité oblasti</a:t>
            </a:r>
          </a:p>
        </p:txBody>
      </p:sp>
    </p:spTree>
    <p:extLst>
      <p:ext uri="{BB962C8B-B14F-4D97-AF65-F5344CB8AC3E}">
        <p14:creationId xmlns:p14="http://schemas.microsoft.com/office/powerpoint/2010/main" val="29945864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007B82-2D19-41EC-B959-8B0AF4E5E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ea typeface="+mj-lt"/>
                <a:cs typeface="+mj-lt"/>
              </a:rPr>
              <a:t>Vzdělávání žáků nadaných</a:t>
            </a:r>
            <a:endParaRPr lang="cs-CZ" dirty="0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65D617-652E-4FCC-8A59-915C3EF76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ea typeface="+mn-lt"/>
                <a:cs typeface="+mn-lt"/>
                <a:hlinkClick r:id="rId2"/>
              </a:rPr>
              <a:t>Jak učit nadané</a:t>
            </a:r>
            <a:endParaRPr lang="cs-CZ" sz="24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dirty="0">
              <a:ea typeface="+mn-lt"/>
              <a:cs typeface="+mn-lt"/>
            </a:endParaRPr>
          </a:p>
          <a:p>
            <a:pPr marL="0" indent="0">
              <a:buClr>
                <a:srgbClr val="FFFFFF"/>
              </a:buClr>
              <a:buNone/>
            </a:pPr>
            <a:br>
              <a:rPr lang="cs-CZ" dirty="0">
                <a:ea typeface="+mn-lt"/>
                <a:cs typeface="+mn-lt"/>
              </a:rPr>
            </a:br>
            <a:endParaRPr lang="cs-CZ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901997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007B82-2D19-41EC-B959-8B0AF4E5E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14960"/>
            <a:ext cx="10131425" cy="1456267"/>
          </a:xfrm>
        </p:spPr>
        <p:txBody>
          <a:bodyPr/>
          <a:lstStyle/>
          <a:p>
            <a:pPr algn="ctr"/>
            <a:r>
              <a:rPr lang="cs-CZ" dirty="0">
                <a:ea typeface="+mj-lt"/>
                <a:cs typeface="+mj-lt"/>
              </a:rPr>
              <a:t>Vzdělávání žáků nadaných</a:t>
            </a:r>
            <a:endParaRPr lang="cs-CZ" dirty="0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65D617-652E-4FCC-8A59-915C3EF76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521" y="2243667"/>
            <a:ext cx="10984865" cy="4451773"/>
          </a:xfrm>
        </p:spPr>
        <p:txBody>
          <a:bodyPr>
            <a:normAutofit lnSpcReduction="10000"/>
          </a:bodyPr>
          <a:lstStyle/>
          <a:p>
            <a:r>
              <a:rPr lang="cs-CZ" sz="3200" dirty="0">
                <a:ea typeface="+mn-lt"/>
                <a:cs typeface="+mn-lt"/>
              </a:rPr>
              <a:t>dva přístupy, které lze aplikovat na každé úrovni vzdělávání</a:t>
            </a:r>
          </a:p>
          <a:p>
            <a:pPr>
              <a:buClr>
                <a:srgbClr val="FFFFFF"/>
              </a:buClr>
            </a:pPr>
            <a:endParaRPr lang="cs-CZ" sz="32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200" dirty="0">
                <a:ea typeface="+mn-lt"/>
                <a:cs typeface="+mn-lt"/>
              </a:rPr>
              <a:t>akcelerace (urychlení)</a:t>
            </a:r>
          </a:p>
          <a:p>
            <a:pPr>
              <a:buClr>
                <a:srgbClr val="FFFFFF"/>
              </a:buClr>
            </a:pPr>
            <a:endParaRPr lang="cs-CZ" sz="3200" dirty="0">
              <a:ea typeface="+mn-lt"/>
              <a:cs typeface="+mn-lt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cs-CZ" sz="3200" dirty="0">
                <a:ea typeface="+mn-lt"/>
                <a:cs typeface="+mn-lt"/>
              </a:rPr>
              <a:t>• </a:t>
            </a:r>
            <a:r>
              <a:rPr lang="cs-CZ" sz="3200" dirty="0" err="1">
                <a:ea typeface="+mn-lt"/>
                <a:cs typeface="+mn-lt"/>
              </a:rPr>
              <a:t>enrichment</a:t>
            </a:r>
            <a:r>
              <a:rPr lang="cs-CZ" sz="3200" dirty="0">
                <a:ea typeface="+mn-lt"/>
                <a:cs typeface="+mn-lt"/>
              </a:rPr>
              <a:t> (obohacení)</a:t>
            </a:r>
            <a:endParaRPr lang="cs-CZ"/>
          </a:p>
          <a:p>
            <a:pPr>
              <a:buClr>
                <a:srgbClr val="FFFFFF"/>
              </a:buClr>
            </a:pPr>
            <a:endParaRPr lang="cs-CZ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dirty="0">
              <a:ea typeface="+mn-lt"/>
              <a:cs typeface="+mn-lt"/>
            </a:endParaRPr>
          </a:p>
          <a:p>
            <a:pPr marL="0" indent="0">
              <a:buClr>
                <a:srgbClr val="FFFFFF"/>
              </a:buClr>
              <a:buNone/>
            </a:pPr>
            <a:br>
              <a:rPr lang="cs-CZ" dirty="0">
                <a:ea typeface="+mn-lt"/>
                <a:cs typeface="+mn-lt"/>
              </a:rPr>
            </a:br>
            <a:endParaRPr lang="cs-CZ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037095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007B82-2D19-41EC-B959-8B0AF4E5E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64160"/>
            <a:ext cx="10131425" cy="1456267"/>
          </a:xfrm>
        </p:spPr>
        <p:txBody>
          <a:bodyPr/>
          <a:lstStyle/>
          <a:p>
            <a:pPr algn="ctr"/>
            <a:r>
              <a:rPr lang="cs-CZ" dirty="0">
                <a:ea typeface="+mj-lt"/>
                <a:cs typeface="+mj-lt"/>
              </a:rPr>
              <a:t>Vzdělávání žáků nadaných</a:t>
            </a:r>
            <a:endParaRPr lang="cs-CZ" dirty="0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65D617-652E-4FCC-8A59-915C3EF76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61" y="1390227"/>
            <a:ext cx="11208385" cy="5975773"/>
          </a:xfrm>
        </p:spPr>
        <p:txBody>
          <a:bodyPr>
            <a:normAutofit/>
          </a:bodyPr>
          <a:lstStyle/>
          <a:p>
            <a:pPr marL="0" indent="0">
              <a:buClr>
                <a:srgbClr val="FFFFFF"/>
              </a:buClr>
              <a:buNone/>
            </a:pPr>
            <a:endParaRPr lang="cs-CZ" sz="28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2800" dirty="0">
                <a:ea typeface="+mn-lt"/>
                <a:cs typeface="+mn-lt"/>
              </a:rPr>
              <a:t>AKCELERACE</a:t>
            </a:r>
          </a:p>
          <a:p>
            <a:pPr>
              <a:buClr>
                <a:srgbClr val="FFFFFF"/>
              </a:buClr>
            </a:pPr>
            <a:endParaRPr lang="cs-CZ" sz="28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2800" dirty="0">
                <a:ea typeface="+mn-lt"/>
                <a:cs typeface="+mn-lt"/>
              </a:rPr>
              <a:t>může nabývat celou řadu forem, ale jen některé z nich jsou v současnosti využívány v našem školském systému</a:t>
            </a:r>
          </a:p>
          <a:p>
            <a:pPr>
              <a:buClr>
                <a:srgbClr val="FFFFFF"/>
              </a:buClr>
            </a:pPr>
            <a:endParaRPr lang="cs-CZ" sz="2800" dirty="0">
              <a:ea typeface="+mn-lt"/>
              <a:cs typeface="+mn-lt"/>
            </a:endParaRPr>
          </a:p>
          <a:p>
            <a:pPr marL="0" indent="0">
              <a:buClr>
                <a:srgbClr val="FFFFFF"/>
              </a:buClr>
              <a:buNone/>
            </a:pPr>
            <a:endParaRPr lang="cs-CZ" dirty="0">
              <a:ea typeface="+mn-lt"/>
              <a:cs typeface="+mn-lt"/>
            </a:endParaRPr>
          </a:p>
          <a:p>
            <a:pPr marL="0" indent="0">
              <a:buClr>
                <a:srgbClr val="FFFFFF"/>
              </a:buClr>
              <a:buNone/>
            </a:pPr>
            <a:br>
              <a:rPr lang="cs-CZ" dirty="0">
                <a:ea typeface="+mn-lt"/>
                <a:cs typeface="+mn-lt"/>
              </a:rPr>
            </a:br>
            <a:endParaRPr lang="cs-CZ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987377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007B82-2D19-41EC-B959-8B0AF4E5E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64160"/>
            <a:ext cx="10131425" cy="1456267"/>
          </a:xfrm>
        </p:spPr>
        <p:txBody>
          <a:bodyPr/>
          <a:lstStyle/>
          <a:p>
            <a:pPr algn="ctr"/>
            <a:r>
              <a:rPr lang="cs-CZ" dirty="0">
                <a:ea typeface="+mj-lt"/>
                <a:cs typeface="+mj-lt"/>
              </a:rPr>
              <a:t>Vzdělávání žáků nadaných</a:t>
            </a:r>
            <a:endParaRPr lang="cs-CZ" dirty="0">
              <a:cs typeface="Calibri Light" panose="020F0302020204030204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006457CC-821A-4385-904D-025EDE10D79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2761" y="1390227"/>
          <a:ext cx="11208385" cy="5975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664472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007B82-2D19-41EC-B959-8B0AF4E5E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/>
          </a:bodyPr>
          <a:lstStyle/>
          <a:p>
            <a:r>
              <a:rPr lang="cs-CZ" dirty="0">
                <a:ea typeface="+mj-lt"/>
                <a:cs typeface="+mj-lt"/>
              </a:rPr>
              <a:t>Vzdělávání žáků nadaných</a:t>
            </a:r>
            <a:endParaRPr lang="cs-CZ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65D617-652E-4FCC-8A59-915C3EF76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78" y="2261420"/>
            <a:ext cx="4002936" cy="3637935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endParaRPr lang="cs-CZ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dirty="0">
                <a:ea typeface="+mn-lt"/>
                <a:cs typeface="+mn-lt"/>
              </a:rPr>
              <a:t>AKCELERACE</a:t>
            </a:r>
          </a:p>
          <a:p>
            <a:pPr>
              <a:buClr>
                <a:srgbClr val="FFFFFF"/>
              </a:buClr>
            </a:pPr>
            <a:endParaRPr lang="cs-CZ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dirty="0">
              <a:ea typeface="+mn-lt"/>
              <a:cs typeface="+mn-lt"/>
            </a:endParaRPr>
          </a:p>
          <a:p>
            <a:pPr marL="0" indent="0">
              <a:buClr>
                <a:srgbClr val="FFFFFF"/>
              </a:buClr>
              <a:buNone/>
            </a:pPr>
            <a:endParaRPr lang="cs-CZ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dirty="0">
              <a:ea typeface="+mn-lt"/>
              <a:cs typeface="+mn-lt"/>
            </a:endParaRPr>
          </a:p>
        </p:txBody>
      </p:sp>
      <p:pic>
        <p:nvPicPr>
          <p:cNvPr id="4" name="Obrázek 4" descr="Obsah obrázku stůl&#10;&#10;Popis se vygeneroval automaticky.">
            <a:extLst>
              <a:ext uri="{FF2B5EF4-FFF2-40B4-BE49-F238E27FC236}">
                <a16:creationId xmlns:a16="http://schemas.microsoft.com/office/drawing/2014/main" id="{C3A21059-B3FD-499B-93F1-CD6B797F7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348" y="190988"/>
            <a:ext cx="6980016" cy="6564313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14071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007B82-2D19-41EC-B959-8B0AF4E5E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57200"/>
            <a:ext cx="10131425" cy="1456267"/>
          </a:xfrm>
        </p:spPr>
        <p:txBody>
          <a:bodyPr/>
          <a:lstStyle/>
          <a:p>
            <a:pPr algn="ctr"/>
            <a:r>
              <a:rPr lang="cs-CZ" dirty="0">
                <a:ea typeface="+mj-lt"/>
                <a:cs typeface="+mj-lt"/>
              </a:rPr>
              <a:t>Vzdělávání žáků nadaných</a:t>
            </a:r>
            <a:endParaRPr lang="cs-CZ" dirty="0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65D617-652E-4FCC-8A59-915C3EF76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476865" cy="3832013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endParaRPr lang="cs-CZ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2800" b="1" dirty="0">
                <a:ea typeface="+mn-lt"/>
                <a:cs typeface="+mn-lt"/>
              </a:rPr>
              <a:t>ENRICHMENT</a:t>
            </a:r>
            <a:endParaRPr lang="cs-CZ" sz="2800">
              <a:cs typeface="Calibri"/>
            </a:endParaRPr>
          </a:p>
          <a:p>
            <a:pPr>
              <a:buClr>
                <a:srgbClr val="FFFFFF"/>
              </a:buClr>
            </a:pPr>
            <a:endParaRPr lang="cs-CZ" sz="28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2800" b="1" dirty="0">
                <a:ea typeface="+mn-lt"/>
                <a:cs typeface="+mn-lt"/>
              </a:rPr>
              <a:t>obohacení</a:t>
            </a:r>
            <a:r>
              <a:rPr lang="cs-CZ" sz="2800" dirty="0">
                <a:ea typeface="+mn-lt"/>
                <a:cs typeface="+mn-lt"/>
              </a:rPr>
              <a:t> je proces, který rozšiřuje výuku za hranice daných osnov</a:t>
            </a:r>
            <a:endParaRPr lang="cs-CZ" sz="2800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dirty="0">
              <a:ea typeface="+mn-lt"/>
              <a:cs typeface="+mn-lt"/>
            </a:endParaRPr>
          </a:p>
          <a:p>
            <a:pPr marL="0" indent="0">
              <a:buClr>
                <a:srgbClr val="FFFFFF"/>
              </a:buClr>
              <a:buNone/>
            </a:pPr>
            <a:br>
              <a:rPr lang="cs-CZ" dirty="0">
                <a:ea typeface="+mn-lt"/>
                <a:cs typeface="+mn-lt"/>
              </a:rPr>
            </a:br>
            <a:endParaRPr lang="cs-CZ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097285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007B82-2D19-41EC-B959-8B0AF4E5E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64160"/>
            <a:ext cx="10131425" cy="1456267"/>
          </a:xfrm>
        </p:spPr>
        <p:txBody>
          <a:bodyPr/>
          <a:lstStyle/>
          <a:p>
            <a:pPr algn="ctr"/>
            <a:r>
              <a:rPr lang="cs-CZ" dirty="0">
                <a:ea typeface="+mj-lt"/>
                <a:cs typeface="+mj-lt"/>
              </a:rPr>
              <a:t>Vzdělávání žáků nadaných</a:t>
            </a:r>
            <a:endParaRPr lang="cs-CZ" dirty="0">
              <a:cs typeface="Calibri Light" panose="020F0302020204030204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01175879-5650-453D-A075-622AB2AB9F1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5161" y="1278467"/>
          <a:ext cx="10944225" cy="5173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42098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007B82-2D19-41EC-B959-8B0AF4E5E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/>
          </a:bodyPr>
          <a:lstStyle/>
          <a:p>
            <a:r>
              <a:rPr lang="cs-CZ" dirty="0">
                <a:ea typeface="+mj-lt"/>
                <a:cs typeface="+mj-lt"/>
              </a:rPr>
              <a:t>Vzdělávání žáků nadaných</a:t>
            </a:r>
            <a:endParaRPr lang="cs-CZ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65D617-652E-4FCC-8A59-915C3EF76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78" y="2261420"/>
            <a:ext cx="4002936" cy="3637935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endParaRPr lang="cs-CZ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dirty="0">
                <a:ea typeface="+mn-lt"/>
                <a:cs typeface="+mn-lt"/>
              </a:rPr>
              <a:t>ENRICHMENT</a:t>
            </a:r>
          </a:p>
          <a:p>
            <a:pPr>
              <a:buClr>
                <a:srgbClr val="FFFFFF"/>
              </a:buClr>
            </a:pPr>
            <a:endParaRPr lang="cs-CZ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dirty="0">
              <a:ea typeface="+mn-lt"/>
              <a:cs typeface="+mn-lt"/>
            </a:endParaRPr>
          </a:p>
          <a:p>
            <a:pPr marL="0" indent="0">
              <a:buClr>
                <a:srgbClr val="FFFFFF"/>
              </a:buClr>
              <a:buNone/>
            </a:pPr>
            <a:endParaRPr lang="cs-CZ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dirty="0">
              <a:ea typeface="+mn-lt"/>
              <a:cs typeface="+mn-lt"/>
            </a:endParaRPr>
          </a:p>
        </p:txBody>
      </p:sp>
      <p:pic>
        <p:nvPicPr>
          <p:cNvPr id="5" name="Obrázek 5" descr="Obsah obrázku stůl&#10;&#10;Popis se vygeneroval automaticky.">
            <a:extLst>
              <a:ext uri="{FF2B5EF4-FFF2-40B4-BE49-F238E27FC236}">
                <a16:creationId xmlns:a16="http://schemas.microsoft.com/office/drawing/2014/main" id="{1509F25B-48BE-46BF-8188-E60AFBEF4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728" y="128358"/>
            <a:ext cx="6961340" cy="660606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105307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007B82-2D19-41EC-B959-8B0AF4E5E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416560"/>
            <a:ext cx="10131425" cy="1456267"/>
          </a:xfrm>
        </p:spPr>
        <p:txBody>
          <a:bodyPr/>
          <a:lstStyle/>
          <a:p>
            <a:pPr algn="ctr"/>
            <a:r>
              <a:rPr lang="cs-CZ" dirty="0">
                <a:ea typeface="+mj-lt"/>
                <a:cs typeface="+mj-lt"/>
              </a:rPr>
              <a:t>Vzdělávání žáků nadaných</a:t>
            </a:r>
            <a:endParaRPr lang="cs-CZ" dirty="0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65D617-652E-4FCC-8A59-915C3EF76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081" y="2142067"/>
            <a:ext cx="11340465" cy="3710093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FFFF"/>
              </a:buClr>
            </a:pPr>
            <a:endParaRPr lang="cs-CZ" sz="28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2800" dirty="0">
                <a:ea typeface="+mn-lt"/>
                <a:cs typeface="+mn-lt"/>
              </a:rPr>
              <a:t> učební aktivity pro mimořádně nadané </a:t>
            </a:r>
            <a:r>
              <a:rPr lang="cs-CZ" sz="2800" u="sng" dirty="0">
                <a:ea typeface="+mn-lt"/>
                <a:cs typeface="+mn-lt"/>
              </a:rPr>
              <a:t>mohou být akcelerované, mohou být současně obohacené</a:t>
            </a:r>
            <a:r>
              <a:rPr lang="cs-CZ" sz="2800" dirty="0">
                <a:ea typeface="+mn-lt"/>
                <a:cs typeface="+mn-lt"/>
              </a:rPr>
              <a:t>, aby odpovídaly schopnostem žáků, jejich potřebám, rozvíjely jejich tvořivost a myšlení, aby snížily nudu ve třídě a případnou frustraci žáků </a:t>
            </a:r>
          </a:p>
          <a:p>
            <a:pPr>
              <a:buClr>
                <a:srgbClr val="FFFFFF"/>
              </a:buClr>
            </a:pPr>
            <a:endParaRPr lang="cs-CZ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dirty="0">
              <a:ea typeface="+mn-lt"/>
              <a:cs typeface="+mn-lt"/>
            </a:endParaRPr>
          </a:p>
          <a:p>
            <a:pPr marL="0" indent="0">
              <a:buClr>
                <a:srgbClr val="FFFFFF"/>
              </a:buClr>
              <a:buNone/>
            </a:pPr>
            <a:endParaRPr lang="cs-CZ" dirty="0">
              <a:ea typeface="+mn-lt"/>
              <a:cs typeface="+mn-lt"/>
            </a:endParaRPr>
          </a:p>
          <a:p>
            <a:pPr marL="0" indent="0">
              <a:buClr>
                <a:srgbClr val="FFFFFF"/>
              </a:buClr>
              <a:buNone/>
            </a:pPr>
            <a:br>
              <a:rPr lang="cs-CZ" dirty="0">
                <a:ea typeface="+mn-lt"/>
                <a:cs typeface="+mn-lt"/>
              </a:rPr>
            </a:br>
            <a:endParaRPr lang="cs-CZ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615587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007B82-2D19-41EC-B959-8B0AF4E5E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ea typeface="+mj-lt"/>
                <a:cs typeface="+mj-lt"/>
              </a:rPr>
              <a:t>Vzdělávání žáků nadaných</a:t>
            </a:r>
            <a:endParaRPr lang="cs-CZ" dirty="0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65D617-652E-4FCC-8A59-915C3EF76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1" y="2711027"/>
            <a:ext cx="10903585" cy="3649133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FFFF"/>
              </a:buClr>
            </a:pPr>
            <a:r>
              <a:rPr lang="cs-CZ" sz="2800" dirty="0">
                <a:ea typeface="+mn-lt"/>
                <a:cs typeface="+mn-lt"/>
              </a:rPr>
              <a:t>stejně důležité je však, abychom nadaným poskytli možnost setkávat se s lidmi, kteří jsou stejní jako oni, aby se jim dostalo sociální i akademické podpory</a:t>
            </a:r>
            <a:endParaRPr lang="cs-CZ"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endParaRPr lang="cs-CZ" sz="28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2800" dirty="0">
                <a:ea typeface="+mn-lt"/>
                <a:cs typeface="+mn-lt"/>
              </a:rPr>
              <a:t> seskupování žáků v rámci třídy, školy i mimo ni</a:t>
            </a:r>
            <a:endParaRPr lang="cs-CZ" dirty="0"/>
          </a:p>
          <a:p>
            <a:pPr>
              <a:buClr>
                <a:srgbClr val="FFFFFF"/>
              </a:buClr>
            </a:pPr>
            <a:endParaRPr lang="cs-CZ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dirty="0">
              <a:ea typeface="+mn-lt"/>
              <a:cs typeface="+mn-lt"/>
            </a:endParaRPr>
          </a:p>
          <a:p>
            <a:pPr marL="0" indent="0">
              <a:buClr>
                <a:srgbClr val="FFFFFF"/>
              </a:buClr>
              <a:buNone/>
            </a:pPr>
            <a:br>
              <a:rPr lang="cs-CZ" dirty="0">
                <a:ea typeface="+mn-lt"/>
                <a:cs typeface="+mn-lt"/>
              </a:rPr>
            </a:br>
            <a:endParaRPr lang="cs-CZ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2378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FBB1C0-D7BF-4B37-99BA-9196A95A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F8A4F3-ABA8-45C2-8B70-9EA19EDD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1" y="1126067"/>
            <a:ext cx="10131425" cy="3649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cs typeface="Calibri"/>
                <a:hlinkClick r:id="rId2"/>
              </a:rPr>
              <a:t>Video - nadaní žáci v matematice</a:t>
            </a:r>
            <a:endParaRPr lang="cs-CZ" sz="4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099642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007B82-2D19-41EC-B959-8B0AF4E5E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ea typeface="+mj-lt"/>
                <a:cs typeface="+mj-lt"/>
              </a:rPr>
              <a:t>Vzdělávání žáků nadaných</a:t>
            </a:r>
            <a:endParaRPr lang="cs-CZ" dirty="0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65D617-652E-4FCC-8A59-915C3EF76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751185" cy="3649133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cs-CZ" sz="2800" dirty="0">
                <a:ea typeface="+mn-lt"/>
                <a:cs typeface="+mn-lt"/>
              </a:rPr>
              <a:t>nadaní nemají příliš v oblibě dril a časté opakování, které se v běžné třídě objevuje poměrně často </a:t>
            </a:r>
          </a:p>
          <a:p>
            <a:pPr>
              <a:buClr>
                <a:srgbClr val="FFFFFF"/>
              </a:buClr>
            </a:pPr>
            <a:endParaRPr lang="cs-CZ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dirty="0">
              <a:ea typeface="+mn-lt"/>
              <a:cs typeface="+mn-lt"/>
            </a:endParaRPr>
          </a:p>
          <a:p>
            <a:pPr marL="0" indent="0">
              <a:buClr>
                <a:srgbClr val="FFFFFF"/>
              </a:buClr>
              <a:buNone/>
            </a:pPr>
            <a:br>
              <a:rPr lang="cs-CZ" dirty="0">
                <a:ea typeface="+mn-lt"/>
                <a:cs typeface="+mn-lt"/>
              </a:rPr>
            </a:br>
            <a:endParaRPr lang="cs-CZ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854194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007B82-2D19-41EC-B959-8B0AF4E5E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561" y="264160"/>
            <a:ext cx="10131425" cy="1456267"/>
          </a:xfrm>
        </p:spPr>
        <p:txBody>
          <a:bodyPr/>
          <a:lstStyle/>
          <a:p>
            <a:pPr algn="ctr"/>
            <a:r>
              <a:rPr lang="cs-CZ" dirty="0">
                <a:ea typeface="+mj-lt"/>
                <a:cs typeface="+mj-lt"/>
              </a:rPr>
              <a:t>Vzdělávání žáků nadaných</a:t>
            </a:r>
            <a:endParaRPr lang="cs-CZ" dirty="0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65D617-652E-4FCC-8A59-915C3EF76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2060787"/>
            <a:ext cx="11614785" cy="4492413"/>
          </a:xfrm>
        </p:spPr>
        <p:txBody>
          <a:bodyPr>
            <a:normAutofit fontScale="85000" lnSpcReduction="20000"/>
          </a:bodyPr>
          <a:lstStyle/>
          <a:p>
            <a:pPr algn="just">
              <a:buClr>
                <a:srgbClr val="FFFFFF"/>
              </a:buClr>
            </a:pPr>
            <a:r>
              <a:rPr lang="cs-CZ" sz="2800" dirty="0">
                <a:ea typeface="+mn-lt"/>
                <a:cs typeface="+mn-lt"/>
              </a:rPr>
              <a:t>žák určitou informaci ve škole </a:t>
            </a:r>
            <a:r>
              <a:rPr lang="cs-CZ" sz="2800" u="sng" dirty="0">
                <a:ea typeface="+mn-lt"/>
                <a:cs typeface="+mn-lt"/>
              </a:rPr>
              <a:t>slyší třikrát</a:t>
            </a:r>
            <a:r>
              <a:rPr lang="cs-CZ" sz="2800" dirty="0">
                <a:ea typeface="+mn-lt"/>
                <a:cs typeface="+mn-lt"/>
              </a:rPr>
              <a:t>: nejprve, když učitel představí téma hodiny; potom při samotném výkladu a na závěr při zopakování učiva =&gt; tento systém práce je pro nadané ztrátou času, většinou si informaci zapamatují napoprvé</a:t>
            </a:r>
            <a:endParaRPr lang="cs-CZ" sz="2800" dirty="0">
              <a:cs typeface="Calibri"/>
            </a:endParaRPr>
          </a:p>
          <a:p>
            <a:pPr algn="just">
              <a:buClr>
                <a:srgbClr val="FFFFFF"/>
              </a:buClr>
            </a:pPr>
            <a:endParaRPr lang="cs-CZ" sz="2800" dirty="0">
              <a:ea typeface="+mn-lt"/>
              <a:cs typeface="+mn-lt"/>
            </a:endParaRPr>
          </a:p>
          <a:p>
            <a:pPr algn="just">
              <a:buClr>
                <a:srgbClr val="FFFFFF"/>
              </a:buClr>
            </a:pPr>
            <a:r>
              <a:rPr lang="cs-CZ" sz="2800" dirty="0">
                <a:ea typeface="+mn-lt"/>
                <a:cs typeface="+mn-lt"/>
              </a:rPr>
              <a:t>z tohoto důvodu bychom jim měli umožnit pracovat jejich vlastním rychlejším tempem, méně procvičovat a umožnit jim spíše postup dopředu</a:t>
            </a:r>
            <a:endParaRPr lang="cs-CZ" sz="2800">
              <a:cs typeface="Calibri"/>
            </a:endParaRPr>
          </a:p>
          <a:p>
            <a:pPr marL="0" indent="0" algn="just">
              <a:buClr>
                <a:srgbClr val="FFFFFF"/>
              </a:buClr>
              <a:buNone/>
            </a:pPr>
            <a:endParaRPr lang="cs-CZ" sz="280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2800" dirty="0">
                <a:ea typeface="+mn-lt"/>
                <a:cs typeface="+mn-lt"/>
              </a:rPr>
              <a:t> výuka by měla být dostatečně stimulující (dostatečně náročná) </a:t>
            </a:r>
            <a:endParaRPr lang="cs-CZ" sz="280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dirty="0">
              <a:ea typeface="+mn-lt"/>
              <a:cs typeface="+mn-lt"/>
            </a:endParaRPr>
          </a:p>
          <a:p>
            <a:pPr marL="0" indent="0">
              <a:buClr>
                <a:srgbClr val="FFFFFF"/>
              </a:buClr>
              <a:buNone/>
            </a:pPr>
            <a:br>
              <a:rPr lang="cs-CZ" dirty="0">
                <a:ea typeface="+mn-lt"/>
                <a:cs typeface="+mn-lt"/>
              </a:rPr>
            </a:br>
            <a:endParaRPr lang="cs-CZ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033495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94C714-9B46-4DF5-A84E-74DDB35BC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Identifikace nadaných žáků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80B136-B52B-4EF8-A1E7-683E1910B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47" y="1454535"/>
            <a:ext cx="11161856" cy="3649133"/>
          </a:xfrm>
        </p:spPr>
        <p:txBody>
          <a:bodyPr>
            <a:normAutofit/>
          </a:bodyPr>
          <a:lstStyle/>
          <a:p>
            <a:r>
              <a:rPr lang="cs-CZ" sz="2400" dirty="0">
                <a:ea typeface="+mn-lt"/>
                <a:cs typeface="+mn-lt"/>
                <a:hlinkClick r:id="rId2"/>
              </a:rPr>
              <a:t>PODPORA NADANÝCH: Úskalí a chyby při identifikaci nadaných dětí, Šárka Portešová - YouTube</a:t>
            </a:r>
            <a:endParaRPr lang="cs-CZ" sz="2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057363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89208E-7382-4FAD-B669-2B057437C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ea typeface="+mj-lt"/>
                <a:cs typeface="+mj-lt"/>
              </a:rPr>
              <a:t>Diagnostika nadaných</a:t>
            </a:r>
            <a:r>
              <a:rPr lang="cs-CZ" dirty="0">
                <a:ea typeface="+mj-lt"/>
                <a:cs typeface="+mj-lt"/>
              </a:rPr>
              <a:t> </a:t>
            </a:r>
            <a:endParaRPr lang="cs-CZ">
              <a:ea typeface="+mj-lt"/>
              <a:cs typeface="+mj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863ADA-DCB5-457E-8FD4-B88857220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1" y="1339427"/>
            <a:ext cx="11137265" cy="3892973"/>
          </a:xfrm>
        </p:spPr>
        <p:txBody>
          <a:bodyPr/>
          <a:lstStyle/>
          <a:p>
            <a:r>
              <a:rPr lang="cs-CZ" sz="2800" dirty="0">
                <a:ea typeface="+mn-lt"/>
                <a:cs typeface="+mn-lt"/>
              </a:rPr>
              <a:t>podstatné rozlišovat mezi </a:t>
            </a:r>
            <a:r>
              <a:rPr lang="cs-CZ" sz="2800" u="sng" dirty="0">
                <a:ea typeface="+mn-lt"/>
                <a:cs typeface="+mn-lt"/>
              </a:rPr>
              <a:t>orientační diagnostikou </a:t>
            </a:r>
            <a:r>
              <a:rPr lang="cs-CZ" sz="2800" dirty="0">
                <a:ea typeface="+mn-lt"/>
                <a:cs typeface="+mn-lt"/>
              </a:rPr>
              <a:t>nadaných, kterou mohou provádět samotní učitelé a </a:t>
            </a:r>
            <a:r>
              <a:rPr lang="cs-CZ" sz="2800" u="sng" dirty="0">
                <a:ea typeface="+mn-lt"/>
                <a:cs typeface="+mn-lt"/>
              </a:rPr>
              <a:t>diagnostikou nadání ze strany odborníků</a:t>
            </a:r>
            <a:r>
              <a:rPr lang="cs-CZ" sz="2800" dirty="0">
                <a:ea typeface="+mn-lt"/>
                <a:cs typeface="+mn-lt"/>
              </a:rPr>
              <a:t> ze školských poradenských zařízení (podklad pro IVP)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92787040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89208E-7382-4FAD-B669-2B057437C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ea typeface="+mj-lt"/>
                <a:cs typeface="+mj-lt"/>
              </a:rPr>
              <a:t>Diagnostika nadaných</a:t>
            </a:r>
            <a:r>
              <a:rPr lang="cs-CZ" dirty="0">
                <a:ea typeface="+mj-lt"/>
                <a:cs typeface="+mj-lt"/>
              </a:rPr>
              <a:t> </a:t>
            </a:r>
            <a:endParaRPr lang="cs-CZ">
              <a:ea typeface="+mj-lt"/>
              <a:cs typeface="+mj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863ADA-DCB5-457E-8FD4-B88857220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1" y="1339427"/>
            <a:ext cx="11137265" cy="3892973"/>
          </a:xfrm>
        </p:spPr>
        <p:txBody>
          <a:bodyPr/>
          <a:lstStyle/>
          <a:p>
            <a:pPr>
              <a:buClr>
                <a:srgbClr val="FFFFFF"/>
              </a:buClr>
            </a:pPr>
            <a:r>
              <a:rPr lang="cs-CZ" sz="2800" dirty="0">
                <a:ea typeface="+mn-lt"/>
                <a:cs typeface="+mn-lt"/>
              </a:rPr>
              <a:t>obecně neexistuje přesná definice nadaného žáka a v této souvislosti ani diagnostický nástroj, který by zcela jednoznačně a jednoduše nadání „odhalil“</a:t>
            </a:r>
          </a:p>
        </p:txBody>
      </p:sp>
    </p:spTree>
    <p:extLst>
      <p:ext uri="{BB962C8B-B14F-4D97-AF65-F5344CB8AC3E}">
        <p14:creationId xmlns:p14="http://schemas.microsoft.com/office/powerpoint/2010/main" val="421441998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89208E-7382-4FAD-B669-2B057437C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ea typeface="+mj-lt"/>
                <a:cs typeface="+mj-lt"/>
              </a:rPr>
              <a:t>Diagnostika nadaných</a:t>
            </a:r>
            <a:r>
              <a:rPr lang="cs-CZ" dirty="0">
                <a:ea typeface="+mj-lt"/>
                <a:cs typeface="+mj-lt"/>
              </a:rPr>
              <a:t> </a:t>
            </a:r>
            <a:endParaRPr lang="cs-CZ">
              <a:ea typeface="+mj-lt"/>
              <a:cs typeface="+mj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863ADA-DCB5-457E-8FD4-B88857220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1" y="1532467"/>
            <a:ext cx="11137265" cy="3892973"/>
          </a:xfrm>
        </p:spPr>
        <p:txBody>
          <a:bodyPr/>
          <a:lstStyle/>
          <a:p>
            <a:pPr>
              <a:buClr>
                <a:srgbClr val="FFFFFF"/>
              </a:buClr>
            </a:pPr>
            <a:r>
              <a:rPr lang="cs-CZ" sz="2800" dirty="0">
                <a:ea typeface="+mn-lt"/>
                <a:cs typeface="+mn-lt"/>
              </a:rPr>
              <a:t>diagnostika intelektové úrovně a profilu intelektových schopností dítěte/žáka provede psycholog (</a:t>
            </a:r>
            <a:r>
              <a:rPr lang="cs-CZ" sz="2800" b="1" i="1" dirty="0">
                <a:ea typeface="+mn-lt"/>
                <a:cs typeface="+mn-lt"/>
              </a:rPr>
              <a:t>C-H-C (</a:t>
            </a:r>
            <a:r>
              <a:rPr lang="cs-CZ" sz="2800" b="1" i="1" dirty="0" err="1">
                <a:ea typeface="+mn-lt"/>
                <a:cs typeface="+mn-lt"/>
              </a:rPr>
              <a:t>Cattell</a:t>
            </a:r>
            <a:r>
              <a:rPr lang="cs-CZ" sz="2800" b="1" i="1" dirty="0">
                <a:ea typeface="+mn-lt"/>
                <a:cs typeface="+mn-lt"/>
              </a:rPr>
              <a:t> – Horn – </a:t>
            </a:r>
            <a:r>
              <a:rPr lang="cs-CZ" sz="2800" b="1" i="1" dirty="0" err="1">
                <a:ea typeface="+mn-lt"/>
                <a:cs typeface="+mn-lt"/>
              </a:rPr>
              <a:t>Carroll</a:t>
            </a:r>
            <a:r>
              <a:rPr lang="cs-CZ" sz="2800" b="1" i="1" dirty="0">
                <a:ea typeface="+mn-lt"/>
                <a:cs typeface="+mn-lt"/>
              </a:rPr>
              <a:t>) teorie</a:t>
            </a:r>
            <a:r>
              <a:rPr lang="cs-CZ" sz="2800" dirty="0">
                <a:ea typeface="+mn-lt"/>
                <a:cs typeface="+mn-lt"/>
              </a:rPr>
              <a:t> kognitivních schopností, </a:t>
            </a:r>
            <a:r>
              <a:rPr lang="cs-CZ" sz="2800" b="1" i="1" dirty="0">
                <a:ea typeface="+mn-lt"/>
                <a:cs typeface="+mn-lt"/>
              </a:rPr>
              <a:t>teorie PASS)</a:t>
            </a:r>
          </a:p>
          <a:p>
            <a:pPr>
              <a:buClr>
                <a:srgbClr val="FFFFFF"/>
              </a:buClr>
            </a:pPr>
            <a:endParaRPr lang="cs-CZ" sz="2800" b="1" i="1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2800" dirty="0">
                <a:ea typeface="+mn-lt"/>
                <a:cs typeface="+mn-lt"/>
                <a:hlinkClick r:id="rId2"/>
              </a:rPr>
              <a:t>Diagnostika inteligence</a:t>
            </a:r>
            <a:endParaRPr lang="cs-CZ" sz="28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986838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89208E-7382-4FAD-B669-2B057437C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42240"/>
            <a:ext cx="10131425" cy="1456267"/>
          </a:xfrm>
        </p:spPr>
        <p:txBody>
          <a:bodyPr/>
          <a:lstStyle/>
          <a:p>
            <a:pPr algn="ctr"/>
            <a:r>
              <a:rPr lang="cs-CZ" b="1" dirty="0">
                <a:ea typeface="+mj-lt"/>
                <a:cs typeface="+mj-lt"/>
              </a:rPr>
              <a:t>Diagnostika nadaných</a:t>
            </a:r>
            <a:r>
              <a:rPr lang="cs-CZ" dirty="0">
                <a:ea typeface="+mj-lt"/>
                <a:cs typeface="+mj-lt"/>
              </a:rPr>
              <a:t> </a:t>
            </a:r>
            <a:endParaRPr lang="cs-CZ">
              <a:ea typeface="+mj-lt"/>
              <a:cs typeface="+mj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863ADA-DCB5-457E-8FD4-B88857220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641" y="1176867"/>
            <a:ext cx="11563985" cy="5081693"/>
          </a:xfrm>
        </p:spPr>
        <p:txBody>
          <a:bodyPr>
            <a:normAutofit fontScale="92500"/>
          </a:bodyPr>
          <a:lstStyle/>
          <a:p>
            <a:pPr marL="0" indent="0">
              <a:buClr>
                <a:srgbClr val="FFFFFF"/>
              </a:buClr>
              <a:buNone/>
            </a:pPr>
            <a:r>
              <a:rPr lang="cs-CZ" sz="2800" b="1" u="sng" dirty="0"/>
              <a:t>Psychologická diagnostika</a:t>
            </a:r>
            <a:endParaRPr lang="cs-CZ" sz="2800" u="sng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2800" dirty="0">
                <a:ea typeface="+mn-lt"/>
                <a:cs typeface="+mn-lt"/>
              </a:rPr>
              <a:t>analýzu dat z rodinné a osobní anamnézy, </a:t>
            </a:r>
          </a:p>
          <a:p>
            <a:pPr>
              <a:buClr>
                <a:srgbClr val="FFFFFF"/>
              </a:buClr>
            </a:pPr>
            <a:r>
              <a:rPr lang="cs-CZ" sz="2800" dirty="0">
                <a:ea typeface="+mn-lt"/>
                <a:cs typeface="+mn-lt"/>
              </a:rPr>
              <a:t>standardizovaný komplexní individuální test rozumových schopností, </a:t>
            </a:r>
            <a:endParaRPr lang="cs-CZ" sz="280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2800" dirty="0">
                <a:ea typeface="+mn-lt"/>
                <a:cs typeface="+mn-lt"/>
              </a:rPr>
              <a:t>posouzení tvořivosti, </a:t>
            </a:r>
          </a:p>
          <a:p>
            <a:pPr>
              <a:buClr>
                <a:srgbClr val="FFFFFF"/>
              </a:buClr>
            </a:pPr>
            <a:r>
              <a:rPr lang="cs-CZ" sz="2800" dirty="0">
                <a:ea typeface="+mn-lt"/>
                <a:cs typeface="+mn-lt"/>
              </a:rPr>
              <a:t>zjištění osobnostních charakteristik a vlastností (včetně sociálních a komunikačních dovedností), </a:t>
            </a:r>
            <a:endParaRPr lang="cs-CZ" sz="280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2800" dirty="0">
                <a:ea typeface="+mn-lt"/>
                <a:cs typeface="+mn-lt"/>
              </a:rPr>
              <a:t>analýzu výsledků pedagogické diagnostiky učitelů zaměřené na různé charakteristiky osobnosti dítěte/žáka a na jejich projevy v jeho chování, </a:t>
            </a:r>
            <a:endParaRPr lang="cs-CZ" sz="280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2800" dirty="0">
                <a:ea typeface="+mn-lt"/>
                <a:cs typeface="+mn-lt"/>
              </a:rPr>
              <a:t>zjištění specifik práce s učivem a strategií myšlení (učební a kognitivní styly),</a:t>
            </a:r>
          </a:p>
          <a:p>
            <a:pPr>
              <a:buClr>
                <a:srgbClr val="FFFFFF"/>
              </a:buClr>
            </a:pPr>
            <a:r>
              <a:rPr lang="cs-CZ" sz="2800" dirty="0">
                <a:ea typeface="+mn-lt"/>
                <a:cs typeface="+mn-lt"/>
              </a:rPr>
              <a:t> analýzu motivace a zájmové činnosti, případně dle potřeby též profesní orientaci.</a:t>
            </a:r>
            <a:endParaRPr lang="cs-CZ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741490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89208E-7382-4FAD-B669-2B057437C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264160"/>
            <a:ext cx="10131425" cy="1456267"/>
          </a:xfrm>
        </p:spPr>
        <p:txBody>
          <a:bodyPr/>
          <a:lstStyle/>
          <a:p>
            <a:pPr algn="ctr"/>
            <a:r>
              <a:rPr lang="cs-CZ" b="1" dirty="0">
                <a:ea typeface="+mj-lt"/>
                <a:cs typeface="+mj-lt"/>
              </a:rPr>
              <a:t>Diagnostika nadaných</a:t>
            </a:r>
            <a:r>
              <a:rPr lang="cs-CZ" dirty="0">
                <a:ea typeface="+mj-lt"/>
                <a:cs typeface="+mj-lt"/>
              </a:rPr>
              <a:t> </a:t>
            </a:r>
            <a:endParaRPr lang="cs-CZ">
              <a:ea typeface="+mj-lt"/>
              <a:cs typeface="+mj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863ADA-DCB5-457E-8FD4-B88857220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1" y="1197187"/>
            <a:ext cx="11675745" cy="504105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Clr>
                <a:srgbClr val="FFFFFF"/>
              </a:buClr>
              <a:buNone/>
            </a:pPr>
            <a:r>
              <a:rPr lang="cs-CZ" sz="2800" b="1" u="sng" dirty="0"/>
              <a:t>Pedagogická diagnostika</a:t>
            </a:r>
            <a:endParaRPr lang="cs-CZ" sz="2800" b="1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2800" dirty="0"/>
              <a:t> </a:t>
            </a:r>
            <a:r>
              <a:rPr lang="cs-CZ" sz="2800" dirty="0">
                <a:ea typeface="+mn-lt"/>
                <a:cs typeface="+mn-lt"/>
              </a:rPr>
              <a:t>zvládnutí školního trivia (čtení, psaní a počítání) </a:t>
            </a:r>
            <a:endParaRPr lang="cs-CZ" sz="2800" b="1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2800" dirty="0">
                <a:ea typeface="+mn-lt"/>
                <a:cs typeface="+mn-lt"/>
              </a:rPr>
              <a:t> další schopnosti a dovednosti ovlivňujících vzdělávací proces (např. grafomotorika, lateralita, pravorukost/levorukost, prostorové vnímání, sluchová a zraková percepce a matematické schopnosti)</a:t>
            </a:r>
            <a:endParaRPr lang="cs-CZ" sz="2800" b="1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2800" dirty="0">
                <a:ea typeface="+mn-lt"/>
                <a:cs typeface="+mn-lt"/>
              </a:rPr>
              <a:t> nejčastějšími nástroji pedagogické diagnostiky jsou pozorování, rozhovor a analýza výsledků žákovy práce – mimořádné výkony a produkty v oblasti školní a mimoškolní (např. na základě portfolia) </a:t>
            </a:r>
            <a:endParaRPr lang="cs-CZ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465007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89208E-7382-4FAD-B669-2B057437C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ea typeface="+mj-lt"/>
                <a:cs typeface="+mj-lt"/>
              </a:rPr>
              <a:t>Diagnostika nadaných</a:t>
            </a:r>
            <a:r>
              <a:rPr lang="cs-CZ" dirty="0">
                <a:ea typeface="+mj-lt"/>
                <a:cs typeface="+mj-lt"/>
              </a:rPr>
              <a:t> </a:t>
            </a:r>
            <a:endParaRPr lang="cs-CZ">
              <a:ea typeface="+mj-lt"/>
              <a:cs typeface="+mj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863ADA-DCB5-457E-8FD4-B88857220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1" y="1339427"/>
            <a:ext cx="11137265" cy="3892973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cs-CZ" sz="2800" dirty="0">
                <a:ea typeface="+mn-lt"/>
                <a:cs typeface="+mn-lt"/>
              </a:rPr>
              <a:t>výsledkem celého procesu diagnostiky je závěrečná zpráva, ve které jsou mimo zjištění míry nadání dítěte další doporučení ohledně toho, jak s dítětem dále pracovat</a:t>
            </a:r>
            <a:endParaRPr lang="cs-CZ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67032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89208E-7382-4FAD-B669-2B057437C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ea typeface="+mj-lt"/>
                <a:cs typeface="+mj-lt"/>
              </a:rPr>
              <a:t>Diagnostika nadaných</a:t>
            </a:r>
            <a:r>
              <a:rPr lang="cs-CZ" dirty="0">
                <a:ea typeface="+mj-lt"/>
                <a:cs typeface="+mj-lt"/>
              </a:rPr>
              <a:t> </a:t>
            </a:r>
            <a:endParaRPr lang="cs-CZ">
              <a:ea typeface="+mj-lt"/>
              <a:cs typeface="+mj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863ADA-DCB5-457E-8FD4-B88857220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1" y="1674707"/>
            <a:ext cx="11503025" cy="3892973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cs-CZ" sz="3200" u="sng" dirty="0">
                <a:ea typeface="+mn-lt"/>
                <a:cs typeface="+mn-lt"/>
              </a:rPr>
              <a:t>Diagnostický nástroj</a:t>
            </a:r>
          </a:p>
          <a:p>
            <a:pPr>
              <a:buClr>
                <a:srgbClr val="FFFFFF"/>
              </a:buClr>
            </a:pPr>
            <a:r>
              <a:rPr lang="cs-CZ" sz="2800" dirty="0">
                <a:ea typeface="+mn-lt"/>
                <a:cs typeface="+mn-lt"/>
                <a:hlinkClick r:id="rId2"/>
              </a:rPr>
              <a:t>TIM3-5 - Test pro identifikaci nadaných žáků v matematice</a:t>
            </a:r>
            <a:r>
              <a:rPr lang="cs-CZ" sz="2800" dirty="0">
                <a:ea typeface="+mn-lt"/>
                <a:cs typeface="+mn-lt"/>
              </a:rPr>
              <a:t>, který je vhodný pro testování logicko-matematického myšlení žáků 3.-5. tříd</a:t>
            </a:r>
            <a:endParaRPr lang="cs-CZ" sz="280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sz="2800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2800" dirty="0">
                <a:cs typeface="Calibri"/>
                <a:hlinkClick r:id="rId3"/>
              </a:rPr>
              <a:t>Invenio</a:t>
            </a:r>
            <a:r>
              <a:rPr lang="cs-CZ" sz="2800" dirty="0">
                <a:cs typeface="Calibri"/>
              </a:rPr>
              <a:t> - </a:t>
            </a:r>
            <a:r>
              <a:rPr lang="cs-CZ" sz="2800" dirty="0">
                <a:ea typeface="+mn-lt"/>
                <a:cs typeface="+mn-lt"/>
              </a:rPr>
              <a:t>online diagnostický systém, určený ke screeningu profilu schopností žáků 1.- 6. tříd, pomocí psychodiagnostických počítačových her</a:t>
            </a:r>
          </a:p>
        </p:txBody>
      </p:sp>
    </p:spTree>
    <p:extLst>
      <p:ext uri="{BB962C8B-B14F-4D97-AF65-F5344CB8AC3E}">
        <p14:creationId xmlns:p14="http://schemas.microsoft.com/office/powerpoint/2010/main" val="3484595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FBB1C0-D7BF-4B37-99BA-9196A95A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F8A4F3-ABA8-45C2-8B70-9EA19EDD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1" y="1126067"/>
            <a:ext cx="10131425" cy="3649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ea typeface="+mn-lt"/>
                <a:cs typeface="+mn-lt"/>
              </a:rPr>
              <a:t>- definice nadání nejsou jednotné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383245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89208E-7382-4FAD-B669-2B057437C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ea typeface="+mj-lt"/>
                <a:cs typeface="+mj-lt"/>
              </a:rPr>
              <a:t>Diagnostika nadaných</a:t>
            </a:r>
            <a:r>
              <a:rPr lang="cs-CZ" dirty="0">
                <a:ea typeface="+mj-lt"/>
                <a:cs typeface="+mj-lt"/>
              </a:rPr>
              <a:t> </a:t>
            </a:r>
            <a:endParaRPr lang="cs-CZ">
              <a:ea typeface="+mj-lt"/>
              <a:cs typeface="+mj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863ADA-DCB5-457E-8FD4-B88857220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321" y="1674707"/>
            <a:ext cx="11604625" cy="3994573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rgbClr val="FFFFFF"/>
              </a:buClr>
              <a:buNone/>
            </a:pPr>
            <a:r>
              <a:rPr lang="cs-CZ" sz="2800" dirty="0">
                <a:cs typeface="Calibri"/>
                <a:hlinkClick r:id="rId2"/>
              </a:rPr>
              <a:t>Invenio</a:t>
            </a:r>
            <a:r>
              <a:rPr lang="cs-CZ" sz="2800" dirty="0">
                <a:cs typeface="Calibri"/>
              </a:rPr>
              <a:t> </a:t>
            </a:r>
          </a:p>
          <a:p>
            <a:pPr marL="0" indent="0">
              <a:buNone/>
            </a:pPr>
            <a:r>
              <a:rPr lang="cs-CZ" sz="2800" dirty="0">
                <a:ea typeface="+mn-lt"/>
                <a:cs typeface="+mn-lt"/>
              </a:rPr>
              <a:t>- výsledky jednotlivých testů neslouží výhradně k odhalení nadání, ale i ke stanovení profilu jednotlivých schopností, tedy  silných i slabých stránek dítěte</a:t>
            </a:r>
            <a:endParaRPr lang="cs-CZ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2800" dirty="0">
                <a:ea typeface="+mn-lt"/>
                <a:cs typeface="+mn-lt"/>
              </a:rPr>
              <a:t>- možno nastavit každému dítěti skutečně individuální přístup a efektivně rozvíjet jeho schopnosti i případné nedostatky</a:t>
            </a:r>
            <a:endParaRPr lang="cs-CZ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2800" dirty="0">
                <a:ea typeface="+mn-lt"/>
                <a:cs typeface="+mn-lt"/>
              </a:rPr>
              <a:t> - rodič získá ihned po skončení testu výsledky o různých schopnostech dítěte</a:t>
            </a:r>
            <a:endParaRPr lang="cs-CZ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2800" dirty="0">
                <a:ea typeface="+mn-lt"/>
                <a:cs typeface="+mn-lt"/>
              </a:rPr>
              <a:t>- sám se potom může rozhodnout, jestli je předá škole, učiteli, psychologovi nebo bude hledat aktivity, které budou reálně zjištěné a popsané silné či slabší stránky dítěte rozvíjet</a:t>
            </a: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963431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89208E-7382-4FAD-B669-2B057437C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1" y="182880"/>
            <a:ext cx="10131425" cy="1456267"/>
          </a:xfrm>
        </p:spPr>
        <p:txBody>
          <a:bodyPr/>
          <a:lstStyle/>
          <a:p>
            <a:pPr algn="ctr"/>
            <a:r>
              <a:rPr lang="cs-CZ" b="1" dirty="0">
                <a:ea typeface="+mj-lt"/>
                <a:cs typeface="+mj-lt"/>
              </a:rPr>
              <a:t>Diagnostika nadaných</a:t>
            </a:r>
            <a:r>
              <a:rPr lang="cs-CZ" dirty="0">
                <a:ea typeface="+mj-lt"/>
                <a:cs typeface="+mj-lt"/>
              </a:rPr>
              <a:t> </a:t>
            </a:r>
            <a:endParaRPr lang="cs-CZ">
              <a:ea typeface="+mj-lt"/>
              <a:cs typeface="+mj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863ADA-DCB5-457E-8FD4-B88857220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1" y="1552787"/>
            <a:ext cx="11848465" cy="4563533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FFFFFF"/>
              </a:buClr>
              <a:buNone/>
            </a:pPr>
            <a:r>
              <a:rPr lang="cs-CZ" sz="2800" dirty="0">
                <a:cs typeface="Calibri"/>
                <a:hlinkClick r:id="rId2"/>
              </a:rPr>
              <a:t>Invenio</a:t>
            </a:r>
            <a:r>
              <a:rPr lang="cs-CZ" sz="2800" dirty="0">
                <a:cs typeface="Calibri"/>
              </a:rPr>
              <a:t> </a:t>
            </a:r>
            <a:r>
              <a:rPr lang="cs-CZ" sz="2800" dirty="0">
                <a:ea typeface="+mn-lt"/>
                <a:cs typeface="+mn-lt"/>
              </a:rPr>
              <a:t>(video: </a:t>
            </a:r>
            <a:r>
              <a:rPr lang="cs-CZ" sz="2800" dirty="0">
                <a:ea typeface="+mn-lt"/>
                <a:cs typeface="+mn-lt"/>
                <a:hlinkClick r:id="rId3"/>
              </a:rPr>
              <a:t>PODPORA NADANÝCH: Úskalí a chyby při identifikaci nadaných dětí, Šárka Portešová - YouTube</a:t>
            </a:r>
            <a:r>
              <a:rPr lang="cs-CZ" sz="2800" dirty="0">
                <a:ea typeface="+mn-lt"/>
                <a:cs typeface="+mn-lt"/>
              </a:rPr>
              <a:t> - od 32 min)</a:t>
            </a:r>
          </a:p>
          <a:p>
            <a:pPr marL="0" indent="0">
              <a:buNone/>
            </a:pPr>
            <a:r>
              <a:rPr lang="cs-CZ" sz="2800" dirty="0">
                <a:ea typeface="+mn-lt"/>
                <a:cs typeface="+mn-lt"/>
              </a:rPr>
              <a:t>- diagnostický systém je založen na moderním přístupu „game-</a:t>
            </a:r>
            <a:r>
              <a:rPr lang="cs-CZ" sz="2800" dirty="0" err="1">
                <a:ea typeface="+mn-lt"/>
                <a:cs typeface="+mn-lt"/>
              </a:rPr>
              <a:t>based</a:t>
            </a:r>
            <a:r>
              <a:rPr lang="cs-CZ" sz="2800" dirty="0">
                <a:ea typeface="+mn-lt"/>
                <a:cs typeface="+mn-lt"/>
              </a:rPr>
              <a:t> </a:t>
            </a:r>
            <a:r>
              <a:rPr lang="cs-CZ" sz="2800" dirty="0" err="1">
                <a:ea typeface="+mn-lt"/>
                <a:cs typeface="+mn-lt"/>
              </a:rPr>
              <a:t>assessment</a:t>
            </a:r>
            <a:r>
              <a:rPr lang="cs-CZ" sz="2800" dirty="0">
                <a:ea typeface="+mn-lt"/>
                <a:cs typeface="+mn-lt"/>
              </a:rPr>
              <a:t>“</a:t>
            </a:r>
            <a:endParaRPr lang="cs-CZ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2800" dirty="0">
                <a:ea typeface="+mn-lt"/>
                <a:cs typeface="+mn-lt"/>
              </a:rPr>
              <a:t>- při psychologické diagnostice využívá prvky počítačových her jako je příběh, komiksová grafika, jednoduché zvuky, sbírání bodů atd. </a:t>
            </a:r>
            <a:endParaRPr lang="cs-CZ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2800" dirty="0">
                <a:ea typeface="+mn-lt"/>
                <a:cs typeface="+mn-lt"/>
              </a:rPr>
              <a:t>- jednotlivé testy  jsou  pojímány jako jednoduché počítačové hry</a:t>
            </a:r>
            <a:endParaRPr lang="cs-CZ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2800" dirty="0">
                <a:ea typeface="+mn-lt"/>
                <a:cs typeface="+mn-lt"/>
              </a:rPr>
              <a:t>- tento přístup napomáhá zvyšovat motivaci dětí a snižovat jejich případnou úzkost a strach z testování, která se může objevovat při diagnostice pomocí klasických testů</a:t>
            </a: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841348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243F6-7AC9-4E49-81E2-4EE7FB9AA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cs typeface="Calibri Light"/>
              </a:rPr>
              <a:t>Diagnostika nadaných</a:t>
            </a:r>
            <a:r>
              <a:rPr lang="cs-CZ" dirty="0">
                <a:cs typeface="Calibri Light"/>
              </a:rPr>
              <a:t> </a:t>
            </a:r>
            <a:endParaRPr lang="cs-CZ" dirty="0">
              <a:ea typeface="+mj-lt"/>
              <a:cs typeface="+mj-lt"/>
            </a:endParaRPr>
          </a:p>
          <a:p>
            <a:endParaRPr lang="cs-CZ" dirty="0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0E8B26-1B71-450D-A788-95775E589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004147"/>
            <a:ext cx="10700385" cy="4787053"/>
          </a:xfrm>
        </p:spPr>
        <p:txBody>
          <a:bodyPr/>
          <a:lstStyle/>
          <a:p>
            <a:r>
              <a:rPr lang="cs-CZ" sz="2400" dirty="0">
                <a:ea typeface="+mn-lt"/>
                <a:cs typeface="+mn-lt"/>
              </a:rPr>
              <a:t>od roku 2004 jsou školská poradenská zařízení, tedy pedagogicko-psychologické poradny (PPP) a speciálně pedagogická centra (SPC), pověřena zjišťováním mimořádného nadání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8583324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243F6-7AC9-4E49-81E2-4EE7FB9AA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cs typeface="Calibri Light"/>
              </a:rPr>
              <a:t>Diagnostika nadaných</a:t>
            </a:r>
            <a:r>
              <a:rPr lang="cs-CZ" dirty="0">
                <a:cs typeface="Calibri Light"/>
              </a:rPr>
              <a:t> </a:t>
            </a:r>
            <a:endParaRPr lang="cs-CZ" dirty="0">
              <a:ea typeface="+mj-lt"/>
              <a:cs typeface="+mj-lt"/>
            </a:endParaRPr>
          </a:p>
          <a:p>
            <a:endParaRPr lang="cs-CZ" dirty="0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0E8B26-1B71-450D-A788-95775E589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004147"/>
            <a:ext cx="10700385" cy="4787053"/>
          </a:xfrm>
        </p:spPr>
        <p:txBody>
          <a:bodyPr/>
          <a:lstStyle/>
          <a:p>
            <a:r>
              <a:rPr lang="cs-CZ" sz="2400" dirty="0">
                <a:ea typeface="+mn-lt"/>
                <a:cs typeface="+mn-lt"/>
              </a:rPr>
              <a:t>v roce 2011 dokument s názvem - </a:t>
            </a:r>
            <a:r>
              <a:rPr lang="cs-CZ" sz="2400" u="sng" dirty="0">
                <a:ea typeface="+mn-lt"/>
                <a:cs typeface="+mn-lt"/>
              </a:rPr>
              <a:t>Standard komplexního vyšetření mimořádného (kognitivního) nadání v PPP</a:t>
            </a:r>
            <a:r>
              <a:rPr lang="cs-CZ" sz="2400" dirty="0">
                <a:ea typeface="+mn-lt"/>
                <a:cs typeface="+mn-lt"/>
              </a:rPr>
              <a:t>, který byl později rozšířen na </a:t>
            </a:r>
            <a:r>
              <a:rPr lang="cs-CZ" sz="2400" u="sng" dirty="0">
                <a:ea typeface="+mn-lt"/>
                <a:cs typeface="+mn-lt"/>
              </a:rPr>
              <a:t>Standard komplexní diagnostiky mimořádného (intelektového) nadání</a:t>
            </a:r>
          </a:p>
        </p:txBody>
      </p:sp>
    </p:spTree>
    <p:extLst>
      <p:ext uri="{BB962C8B-B14F-4D97-AF65-F5344CB8AC3E}">
        <p14:creationId xmlns:p14="http://schemas.microsoft.com/office/powerpoint/2010/main" val="305060814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243F6-7AC9-4E49-81E2-4EE7FB9AA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cs typeface="Calibri Light"/>
              </a:rPr>
              <a:t>Diagnostika nadaných</a:t>
            </a:r>
            <a:r>
              <a:rPr lang="cs-CZ" dirty="0">
                <a:cs typeface="Calibri Light"/>
              </a:rPr>
              <a:t> </a:t>
            </a:r>
            <a:endParaRPr lang="cs-CZ" dirty="0">
              <a:ea typeface="+mj-lt"/>
              <a:cs typeface="+mj-lt"/>
            </a:endParaRPr>
          </a:p>
          <a:p>
            <a:endParaRPr lang="cs-CZ" dirty="0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0E8B26-1B71-450D-A788-95775E589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61" y="993987"/>
            <a:ext cx="11208385" cy="5356013"/>
          </a:xfrm>
        </p:spPr>
        <p:txBody>
          <a:bodyPr/>
          <a:lstStyle/>
          <a:p>
            <a:r>
              <a:rPr lang="cs-CZ" sz="2400" u="sng" dirty="0">
                <a:ea typeface="+mn-lt"/>
                <a:cs typeface="+mn-lt"/>
              </a:rPr>
              <a:t>Standard komplexního vyšetření mimořádného (kognitivního) nadání v PPP</a:t>
            </a:r>
            <a:r>
              <a:rPr lang="cs-CZ" sz="2400" dirty="0">
                <a:ea typeface="+mn-lt"/>
                <a:cs typeface="+mn-lt"/>
              </a:rPr>
              <a:t>, který byl později rozšířen na </a:t>
            </a:r>
            <a:r>
              <a:rPr lang="cs-CZ" sz="2400" u="sng" dirty="0">
                <a:ea typeface="+mn-lt"/>
                <a:cs typeface="+mn-lt"/>
                <a:hlinkClick r:id="rId2"/>
              </a:rPr>
              <a:t>Standard komplexní diagnostiky mimořádného (intelektového) nadání</a:t>
            </a:r>
            <a:endParaRPr lang="cs-CZ" sz="2400" u="sng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sz="2400" u="sng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2400" dirty="0">
                <a:ea typeface="+mn-lt"/>
                <a:cs typeface="+mn-lt"/>
              </a:rPr>
              <a:t>dokument je určený </a:t>
            </a:r>
            <a:r>
              <a:rPr lang="cs-CZ" sz="2400" u="sng" dirty="0">
                <a:ea typeface="+mn-lt"/>
                <a:cs typeface="+mn-lt"/>
              </a:rPr>
              <a:t>zejména pro psychology a speciální pedagogy</a:t>
            </a:r>
            <a:r>
              <a:rPr lang="cs-CZ" sz="2400" dirty="0">
                <a:ea typeface="+mn-lt"/>
                <a:cs typeface="+mn-lt"/>
              </a:rPr>
              <a:t>, kterým doporučuje postup při vyšetření mimořádného nadání</a:t>
            </a:r>
            <a:endParaRPr lang="cs-CZ" sz="2400" u="sng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2400" dirty="0">
                <a:ea typeface="+mn-lt"/>
                <a:cs typeface="+mn-lt"/>
              </a:rPr>
              <a:t> Standard nemá charakter závazné normy, jedná se pouze o doporučení</a:t>
            </a:r>
            <a:endParaRPr lang="cs-CZ" sz="2400" u="sng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418595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54D473-4E6B-4EB0-BA0C-8125B50D8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literatura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C16BD0-BBB5-4DA2-8E45-B26402AF6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ea typeface="+mn-lt"/>
                <a:cs typeface="+mn-lt"/>
                <a:hlinkClick r:id="rId2"/>
              </a:rPr>
              <a:t>Odborné knihy o </a:t>
            </a:r>
            <a:r>
              <a:rPr lang="cs-CZ" sz="2400" dirty="0">
                <a:ea typeface="+mn-lt"/>
                <a:cs typeface="+mn-lt"/>
                <a:hlinkClick r:id="rId2"/>
              </a:rPr>
              <a:t>nadání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1848878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FBB1C0-D7BF-4B37-99BA-9196A95A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ea typeface="+mj-lt"/>
                <a:cs typeface="+mj-lt"/>
              </a:rPr>
              <a:t>Sociální a emocionální potřeby žáků nadaných</a:t>
            </a:r>
            <a:endParaRPr lang="cs-CZ" b="1" dirty="0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F8A4F3-ABA8-45C2-8B70-9EA19EDD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921" y="2101427"/>
            <a:ext cx="10131425" cy="36491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dirty="0">
                <a:hlinkClick r:id="rId2"/>
              </a:rPr>
              <a:t>Video - sociální a emocionální potřeby žáků nadaných</a:t>
            </a:r>
            <a:endParaRPr lang="cs-CZ" sz="2800">
              <a:cs typeface="Calibri"/>
            </a:endParaRPr>
          </a:p>
          <a:p>
            <a:pPr marL="0" indent="0">
              <a:buNone/>
            </a:pPr>
            <a:endParaRPr lang="cs-CZ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560847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3D7F1B-DBC6-4D32-9199-FEC4AF0A8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Podpora nadání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E0176D-0080-408C-947B-00466235C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ea typeface="+mn-lt"/>
                <a:cs typeface="+mn-lt"/>
                <a:hlinkClick r:id="rId2"/>
              </a:rPr>
              <a:t>Národní pedagogický institut - podpora nadání</a:t>
            </a:r>
            <a:endParaRPr lang="cs-CZ" sz="24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sz="2400" dirty="0">
              <a:ea typeface="Calibri"/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2400" dirty="0">
                <a:ea typeface="+mn-lt"/>
                <a:cs typeface="+mn-lt"/>
                <a:hlinkClick r:id="rId3"/>
              </a:rPr>
              <a:t>https://www.nadanedeti.cz/prezencni-prezencni-kurzy</a:t>
            </a:r>
            <a:endParaRPr lang="cs-CZ" sz="240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sz="24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2400" dirty="0">
                <a:ea typeface="+mn-lt"/>
                <a:cs typeface="+mn-lt"/>
                <a:hlinkClick r:id="rId4"/>
              </a:rPr>
              <a:t>https://deti.mensa.cz/index.php?pg=tipy--knihy--deti&amp;prid=177</a:t>
            </a:r>
          </a:p>
          <a:p>
            <a:pPr marL="0" indent="0">
              <a:buClr>
                <a:srgbClr val="FFFFFF"/>
              </a:buClr>
              <a:buNone/>
            </a:pPr>
            <a:endParaRPr lang="cs-CZ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646768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3D7F1B-DBC6-4D32-9199-FEC4AF0A8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Podpora nadání v JHM kraji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E0176D-0080-408C-947B-00466235C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ea typeface="+mn-lt"/>
                <a:cs typeface="+mn-lt"/>
                <a:hlinkClick r:id="rId2"/>
              </a:rPr>
              <a:t>Projekt JMK – Podpora nadaných žáků v JMK</a:t>
            </a:r>
            <a:r>
              <a:rPr lang="cs-CZ" sz="2400" dirty="0">
                <a:ea typeface="+mn-lt"/>
                <a:cs typeface="+mn-lt"/>
              </a:rPr>
              <a:t> </a:t>
            </a:r>
            <a:br>
              <a:rPr lang="cs-CZ" sz="2400" dirty="0">
                <a:ea typeface="+mn-lt"/>
                <a:cs typeface="+mn-lt"/>
              </a:rPr>
            </a:br>
            <a:endParaRPr lang="cs-CZ" sz="2400">
              <a:ea typeface="Calibri"/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2400" dirty="0">
                <a:ea typeface="+mn-lt"/>
                <a:cs typeface="+mn-lt"/>
                <a:hlinkClick r:id="rId3"/>
              </a:rPr>
              <a:t>https://www.jcmm.cz/projekt/nadanijmk/pro_ucitele</a:t>
            </a:r>
            <a:r>
              <a:rPr lang="cs-CZ" sz="2400" dirty="0">
                <a:ea typeface="+mn-lt"/>
                <a:cs typeface="+mn-lt"/>
              </a:rPr>
              <a:t> - kurzy</a:t>
            </a:r>
          </a:p>
          <a:p>
            <a:pPr marL="0" indent="0">
              <a:buClr>
                <a:srgbClr val="FFFFFF"/>
              </a:buClr>
              <a:buNone/>
            </a:pPr>
            <a:endParaRPr lang="cs-CZ" dirty="0">
              <a:ea typeface="+mn-lt"/>
              <a:cs typeface="+mn-lt"/>
            </a:endParaRPr>
          </a:p>
          <a:p>
            <a:pPr marL="0" indent="0">
              <a:buNone/>
            </a:pPr>
            <a:endParaRPr lang="cs-CZ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578538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DA12BC-E086-419A-9DDF-112610F14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8AEA10-364C-44B7-BF29-9B1BB6462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250181"/>
            <a:ext cx="10131425" cy="3649133"/>
          </a:xfrm>
        </p:spPr>
        <p:txBody>
          <a:bodyPr/>
          <a:lstStyle/>
          <a:p>
            <a:pPr marL="0" indent="0">
              <a:buNone/>
            </a:pPr>
            <a:endParaRPr lang="cs-CZ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2400" dirty="0">
                <a:cs typeface="Calibri"/>
                <a:hlinkClick r:id="rId2"/>
              </a:rPr>
              <a:t>Tematická zpráva - Česká školní inspekce</a:t>
            </a:r>
            <a:endParaRPr lang="cs-CZ" sz="24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79685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3446</Words>
  <Application>Microsoft Office PowerPoint</Application>
  <PresentationFormat>Širokoúhlá obrazovka</PresentationFormat>
  <Paragraphs>469</Paragraphs>
  <Slides>113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113</vt:i4>
      </vt:variant>
    </vt:vector>
  </HeadingPairs>
  <TitlesOfParts>
    <vt:vector size="118" baseType="lpstr">
      <vt:lpstr>Arial</vt:lpstr>
      <vt:lpstr>Calibri</vt:lpstr>
      <vt:lpstr>Calibri Light</vt:lpstr>
      <vt:lpstr>Muli</vt:lpstr>
      <vt:lpstr>Celestial</vt:lpstr>
      <vt:lpstr> Speciální vzdělávací potřeby v matematice </vt:lpstr>
      <vt:lpstr>Prezentace aplikace PowerPoint</vt:lpstr>
      <vt:lpstr>Nadaný žák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Typické chování, které může u dítěte indikovat nadání </vt:lpstr>
      <vt:lpstr>Typické chování, které může u dítěte indikovat nadání </vt:lpstr>
      <vt:lpstr>Typické chování, které může u dítěte indikovat nadání </vt:lpstr>
      <vt:lpstr>Typické chování, které může u dítěte indikovat nadání </vt:lpstr>
      <vt:lpstr>CHOVÁNÍ, KTERÉ JE MÉNĚ SPOLEČENSKY PŘIJATELNÉ, AVŠAK MŮŽE UKAZOVAT NA NADÁNÍ </vt:lpstr>
      <vt:lpstr>CHOVÁNÍ, KTERÉ JE MÉNĚ SPOLEČENSKY PŘIJATELNÉ, AVŠAK MŮŽE UKAZOVAT NA NADÁNÍ </vt:lpstr>
      <vt:lpstr>CHOVÁNÍ, KTERÉ JE MÉNĚ SPOLEČENSKY PŘIJATELNÉ, AVŠAK MŮŽE UKAZOVAT NA NADÁNÍ </vt:lpstr>
      <vt:lpstr>Bystré a nadané dítě </vt:lpstr>
      <vt:lpstr>Identifikace nadaných žáků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nejobvyklejší kombinace rozumového nadání a speciálních vzdělávacích potřeb</vt:lpstr>
      <vt:lpstr>Typy nadaných žáků</vt:lpstr>
      <vt:lpstr>Typy nadaných žáků</vt:lpstr>
      <vt:lpstr>Typy nadaných žáků</vt:lpstr>
      <vt:lpstr>Typy nadaných žáků</vt:lpstr>
      <vt:lpstr>Typy nadaných žáků</vt:lpstr>
      <vt:lpstr>Typy nadaných žáků</vt:lpstr>
      <vt:lpstr>Prezentace aplikace PowerPoint</vt:lpstr>
      <vt:lpstr>Typy nadaných žáků</vt:lpstr>
      <vt:lpstr> Nominace, identifikace a diagnostika nadaného žáka</vt:lpstr>
      <vt:lpstr> Nominace, identifikace a diagnostika nadaného žáka</vt:lpstr>
      <vt:lpstr> Nominace, identifikace a diagnostika nadaného žáka</vt:lpstr>
      <vt:lpstr> Nominace, identifikace a diagnostika nadaného žáka</vt:lpstr>
      <vt:lpstr> Nominace, identifikace a diagnostika nadaného žáka</vt:lpstr>
      <vt:lpstr> Nominace, identifikace a diagnostika nadaného žáka</vt:lpstr>
      <vt:lpstr> Nominace, identifikace a diagnostika nadaného žáka</vt:lpstr>
      <vt:lpstr> Nominace, identifikace a diagnostika nadaného žáka</vt:lpstr>
      <vt:lpstr>Diagnostika nadaných</vt:lpstr>
      <vt:lpstr> Nominace, identifikace a diagnostika nadaného žáka</vt:lpstr>
      <vt:lpstr> Nominace, identifikace a diagnostika nadaného žáka</vt:lpstr>
      <vt:lpstr> Nominace, identifikace a diagnostika nadaného žáka</vt:lpstr>
      <vt:lpstr>Mýty a předsudky o nadaných</vt:lpstr>
      <vt:lpstr>Mýty a předsudky o nadaných</vt:lpstr>
      <vt:lpstr>Mýty a předsudky o nadaných</vt:lpstr>
      <vt:lpstr>Mýty a předsudky o nadaných</vt:lpstr>
      <vt:lpstr>Mýty a předsudky o nadaných</vt:lpstr>
      <vt:lpstr>vzdělávání</vt:lpstr>
      <vt:lpstr>školský zákon</vt:lpstr>
      <vt:lpstr>školský zákon</vt:lpstr>
      <vt:lpstr>školský zákon</vt:lpstr>
      <vt:lpstr>školský zákon</vt:lpstr>
      <vt:lpstr>Vzdělávání žáků nadaných</vt:lpstr>
      <vt:lpstr>Vzdělávání žáků nadaných</vt:lpstr>
      <vt:lpstr>Vzdělávání žáků nadaných</vt:lpstr>
      <vt:lpstr>Vzdělávání žáků nadaných</vt:lpstr>
      <vt:lpstr>Vzdělávání žáků nadaných</vt:lpstr>
      <vt:lpstr>Vzdělávání žáků nadaných</vt:lpstr>
      <vt:lpstr>Vzdělávání žáků nadaných</vt:lpstr>
      <vt:lpstr>Vzdělávání žáků nadaných</vt:lpstr>
      <vt:lpstr>Vzdělávání žáků nadaných</vt:lpstr>
      <vt:lpstr>Vzdělávání žáků nadaných</vt:lpstr>
      <vt:lpstr>Vzdělávání žáků nadaných</vt:lpstr>
      <vt:lpstr>Vzdělávání žáků nadaných</vt:lpstr>
      <vt:lpstr>Vzdělávání žáků nadaných</vt:lpstr>
      <vt:lpstr>Vzdělávání žáků nadaných</vt:lpstr>
      <vt:lpstr>Vzdělávání žáků nadaných</vt:lpstr>
      <vt:lpstr>Vzdělávání žáků nadaných</vt:lpstr>
      <vt:lpstr>Vzdělávání žáků nadaných</vt:lpstr>
      <vt:lpstr>Vzdělávání žáků nadaných</vt:lpstr>
      <vt:lpstr>Vzdělávání žáků nadaných</vt:lpstr>
      <vt:lpstr>Vzdělávání žáků nadaných</vt:lpstr>
      <vt:lpstr>Vzdělávání žáků nadaných</vt:lpstr>
      <vt:lpstr>Vzdělávání žáků nadaných</vt:lpstr>
      <vt:lpstr>Identifikace nadaných žáků</vt:lpstr>
      <vt:lpstr>Diagnostika nadaných </vt:lpstr>
      <vt:lpstr>Diagnostika nadaných </vt:lpstr>
      <vt:lpstr>Diagnostika nadaných </vt:lpstr>
      <vt:lpstr>Diagnostika nadaných </vt:lpstr>
      <vt:lpstr>Diagnostika nadaných </vt:lpstr>
      <vt:lpstr>Diagnostika nadaných </vt:lpstr>
      <vt:lpstr>Diagnostika nadaných </vt:lpstr>
      <vt:lpstr>Diagnostika nadaných </vt:lpstr>
      <vt:lpstr>Diagnostika nadaných </vt:lpstr>
      <vt:lpstr>Diagnostika nadaných  </vt:lpstr>
      <vt:lpstr>Diagnostika nadaných  </vt:lpstr>
      <vt:lpstr>Diagnostika nadaných  </vt:lpstr>
      <vt:lpstr>literatura</vt:lpstr>
      <vt:lpstr>Sociální a emocionální potřeby žáků nadaných</vt:lpstr>
      <vt:lpstr>Podpora nadání</vt:lpstr>
      <vt:lpstr>Podpora nadání v JHM kraji</vt:lpstr>
      <vt:lpstr>Prezentace aplikace PowerPoint</vt:lpstr>
      <vt:lpstr>Časopis Svět nadání </vt:lpstr>
      <vt:lpstr>Učebnice, výukové materiály pro nadané</vt:lpstr>
      <vt:lpstr>Učebnice, výukové materiály pro nadané</vt:lpstr>
      <vt:lpstr>Učebnice, výukové materiály pro nadané</vt:lpstr>
      <vt:lpstr>Učebnice, výukové materiály pro nadané</vt:lpstr>
      <vt:lpstr>Učebnice, výukové materiály pro nadané</vt:lpstr>
      <vt:lpstr>Učebnice, výukové materiály pro nadané</vt:lpstr>
      <vt:lpstr>Učebnice, výukové materiály pro nadané</vt:lpstr>
      <vt:lpstr>Učebnice, výukové materiály pro nadané</vt:lpstr>
      <vt:lpstr>Učebnice, výukové materiály pro nadané</vt:lpstr>
      <vt:lpstr>Učebnice, výukové materiály pro nadané</vt:lpstr>
      <vt:lpstr>Prezentace aplikace PowerPoint</vt:lpstr>
      <vt:lpstr>literatura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lektor</dc:creator>
  <cp:lastModifiedBy>Jana Veseláková</cp:lastModifiedBy>
  <cp:revision>1177</cp:revision>
  <dcterms:created xsi:type="dcterms:W3CDTF">2021-11-24T11:17:22Z</dcterms:created>
  <dcterms:modified xsi:type="dcterms:W3CDTF">2023-03-07T05:51:01Z</dcterms:modified>
</cp:coreProperties>
</file>