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7" r:id="rId2"/>
    <p:sldId id="299" r:id="rId3"/>
    <p:sldId id="303" r:id="rId4"/>
    <p:sldId id="390" r:id="rId5"/>
    <p:sldId id="391" r:id="rId6"/>
    <p:sldId id="388" r:id="rId7"/>
    <p:sldId id="426" r:id="rId8"/>
    <p:sldId id="308" r:id="rId9"/>
    <p:sldId id="312" r:id="rId10"/>
    <p:sldId id="313" r:id="rId11"/>
    <p:sldId id="305" r:id="rId12"/>
    <p:sldId id="393" r:id="rId13"/>
    <p:sldId id="395" r:id="rId14"/>
    <p:sldId id="396" r:id="rId15"/>
    <p:sldId id="402" r:id="rId16"/>
    <p:sldId id="398" r:id="rId17"/>
    <p:sldId id="403" r:id="rId18"/>
    <p:sldId id="405" r:id="rId19"/>
    <p:sldId id="406" r:id="rId20"/>
    <p:sldId id="407" r:id="rId21"/>
    <p:sldId id="408" r:id="rId22"/>
    <p:sldId id="409" r:id="rId23"/>
    <p:sldId id="410" r:id="rId24"/>
    <p:sldId id="419" r:id="rId25"/>
    <p:sldId id="420" r:id="rId26"/>
    <p:sldId id="423" r:id="rId27"/>
    <p:sldId id="411" r:id="rId28"/>
    <p:sldId id="424" r:id="rId29"/>
    <p:sldId id="425" r:id="rId30"/>
    <p:sldId id="412" r:id="rId31"/>
    <p:sldId id="413" r:id="rId32"/>
    <p:sldId id="414" r:id="rId33"/>
    <p:sldId id="370"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seppe Manno"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0FE"/>
    <a:srgbClr val="CEE0FE"/>
    <a:srgbClr val="D5D6FF"/>
    <a:srgbClr val="CCECFF"/>
    <a:srgbClr val="0099FF"/>
    <a:srgbClr val="FFFFFF"/>
    <a:srgbClr val="80C5FF"/>
    <a:srgbClr val="41719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44953" autoAdjust="0"/>
  </p:normalViewPr>
  <p:slideViewPr>
    <p:cSldViewPr snapToGrid="0">
      <p:cViewPr varScale="1">
        <p:scale>
          <a:sx n="44" d="100"/>
          <a:sy n="44" d="100"/>
        </p:scale>
        <p:origin x="3114" y="48"/>
      </p:cViewPr>
      <p:guideLst/>
    </p:cSldViewPr>
  </p:slideViewPr>
  <p:notesTextViewPr>
    <p:cViewPr>
      <p:scale>
        <a:sx n="150" d="100"/>
        <a:sy n="150" d="100"/>
      </p:scale>
      <p:origin x="0" y="0"/>
    </p:cViewPr>
  </p:notesTextViewPr>
  <p:sorterViewPr>
    <p:cViewPr>
      <p:scale>
        <a:sx n="100" d="100"/>
        <a:sy n="100" d="100"/>
      </p:scale>
      <p:origin x="0" y="-24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9C38E-8BE4-4D72-9C82-0114D2594F1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3CFE2689-5297-4992-9AD9-22E3A0C43ADA}">
      <dgm:prSet phldrT="[Texte]"/>
      <dgm:spPr/>
      <dgm:t>
        <a:bodyPr/>
        <a:lstStyle/>
        <a:p>
          <a:r>
            <a:rPr lang="fr-FR" dirty="0"/>
            <a:t>ENG Kl. 4   </a:t>
          </a:r>
        </a:p>
      </dgm:t>
    </dgm:pt>
    <dgm:pt modelId="{270683CA-354C-491B-82E1-8FFA8DD7FF49}" type="parTrans" cxnId="{FEEA08DA-DCC5-4920-98E0-34802BE4F972}">
      <dgm:prSet/>
      <dgm:spPr/>
      <dgm:t>
        <a:bodyPr/>
        <a:lstStyle/>
        <a:p>
          <a:endParaRPr lang="fr-FR"/>
        </a:p>
      </dgm:t>
    </dgm:pt>
    <dgm:pt modelId="{3CD3DA2C-365C-464C-863D-2A19CFA47C04}" type="sibTrans" cxnId="{FEEA08DA-DCC5-4920-98E0-34802BE4F972}">
      <dgm:prSet/>
      <dgm:spPr/>
      <dgm:t>
        <a:bodyPr/>
        <a:lstStyle/>
        <a:p>
          <a:endParaRPr lang="fr-FR"/>
        </a:p>
      </dgm:t>
    </dgm:pt>
    <dgm:pt modelId="{7F5E7447-ABAC-48B8-B420-9B19498A78BB}">
      <dgm:prSet phldrT="[Texte]"/>
      <dgm:spPr/>
      <dgm:t>
        <a:bodyPr/>
        <a:lstStyle/>
        <a:p>
          <a:r>
            <a:rPr lang="fr-FR" dirty="0" err="1"/>
            <a:t>Strategie</a:t>
          </a:r>
          <a:r>
            <a:rPr lang="fr-FR" dirty="0"/>
            <a:t> 1</a:t>
          </a:r>
        </a:p>
      </dgm:t>
    </dgm:pt>
    <dgm:pt modelId="{DB5ECC0C-305B-4DE0-A081-AA00009C84F9}" type="parTrans" cxnId="{5A322FB8-84C7-46D2-AE16-166DB879652E}">
      <dgm:prSet/>
      <dgm:spPr/>
      <dgm:t>
        <a:bodyPr/>
        <a:lstStyle/>
        <a:p>
          <a:endParaRPr lang="fr-FR"/>
        </a:p>
      </dgm:t>
    </dgm:pt>
    <dgm:pt modelId="{653275EF-FDFD-45C0-AAEB-65F58E95A925}" type="sibTrans" cxnId="{5A322FB8-84C7-46D2-AE16-166DB879652E}">
      <dgm:prSet/>
      <dgm:spPr/>
      <dgm:t>
        <a:bodyPr/>
        <a:lstStyle/>
        <a:p>
          <a:endParaRPr lang="fr-FR"/>
        </a:p>
      </dgm:t>
    </dgm:pt>
    <dgm:pt modelId="{0C796AE9-BD69-412E-A69B-7E819338D403}">
      <dgm:prSet phldrT="[Texte]"/>
      <dgm:spPr/>
      <dgm:t>
        <a:bodyPr/>
        <a:lstStyle/>
        <a:p>
          <a:r>
            <a:rPr lang="fr-FR" dirty="0" err="1"/>
            <a:t>Strategie</a:t>
          </a:r>
          <a:r>
            <a:rPr lang="fr-FR" dirty="0"/>
            <a:t> 2</a:t>
          </a:r>
        </a:p>
      </dgm:t>
    </dgm:pt>
    <dgm:pt modelId="{28C45678-A329-4CF9-8FC5-DDFFD225B279}" type="parTrans" cxnId="{DFB535B9-8D8A-4CA1-8AE5-F7D3A9163C37}">
      <dgm:prSet/>
      <dgm:spPr/>
      <dgm:t>
        <a:bodyPr/>
        <a:lstStyle/>
        <a:p>
          <a:endParaRPr lang="fr-FR"/>
        </a:p>
      </dgm:t>
    </dgm:pt>
    <dgm:pt modelId="{30E575EF-7BBC-49D0-8B1B-F231E318BA4D}" type="sibTrans" cxnId="{DFB535B9-8D8A-4CA1-8AE5-F7D3A9163C37}">
      <dgm:prSet/>
      <dgm:spPr/>
      <dgm:t>
        <a:bodyPr/>
        <a:lstStyle/>
        <a:p>
          <a:endParaRPr lang="fr-FR"/>
        </a:p>
      </dgm:t>
    </dgm:pt>
    <dgm:pt modelId="{EDC0FC53-A055-4D48-BA41-F6554B4DB490}">
      <dgm:prSet phldrT="[Texte]"/>
      <dgm:spPr/>
      <dgm:t>
        <a:bodyPr/>
        <a:lstStyle/>
        <a:p>
          <a:r>
            <a:rPr lang="fr-FR" dirty="0" err="1"/>
            <a:t>Strategie</a:t>
          </a:r>
          <a:r>
            <a:rPr lang="fr-FR" dirty="0"/>
            <a:t> 2</a:t>
          </a:r>
        </a:p>
      </dgm:t>
    </dgm:pt>
    <dgm:pt modelId="{B3F2286C-FDC7-427C-9EF3-732E0E263789}" type="sibTrans" cxnId="{0D628147-355B-49D6-8664-073A032A6745}">
      <dgm:prSet/>
      <dgm:spPr/>
      <dgm:t>
        <a:bodyPr/>
        <a:lstStyle/>
        <a:p>
          <a:endParaRPr lang="fr-FR"/>
        </a:p>
      </dgm:t>
    </dgm:pt>
    <dgm:pt modelId="{0AE40BEF-DFF2-42B2-BA20-7EEE052E3FB1}" type="parTrans" cxnId="{0D628147-355B-49D6-8664-073A032A6745}">
      <dgm:prSet/>
      <dgm:spPr/>
      <dgm:t>
        <a:bodyPr/>
        <a:lstStyle/>
        <a:p>
          <a:endParaRPr lang="fr-FR"/>
        </a:p>
      </dgm:t>
    </dgm:pt>
    <dgm:pt modelId="{C2F8862D-0CED-4576-B2FA-4E8EC21897FC}">
      <dgm:prSet phldrT="[Texte]"/>
      <dgm:spPr/>
      <dgm:t>
        <a:bodyPr/>
        <a:lstStyle/>
        <a:p>
          <a:r>
            <a:rPr lang="fr-FR" dirty="0" err="1"/>
            <a:t>Strategie</a:t>
          </a:r>
          <a:r>
            <a:rPr lang="fr-FR" dirty="0"/>
            <a:t> 1</a:t>
          </a:r>
        </a:p>
      </dgm:t>
    </dgm:pt>
    <dgm:pt modelId="{A766792C-2E9E-4B3F-8799-C888DD8F7445}" type="sibTrans" cxnId="{AA83F00D-F344-4926-8E07-8E9E576F26DC}">
      <dgm:prSet/>
      <dgm:spPr/>
      <dgm:t>
        <a:bodyPr/>
        <a:lstStyle/>
        <a:p>
          <a:endParaRPr lang="fr-FR"/>
        </a:p>
      </dgm:t>
    </dgm:pt>
    <dgm:pt modelId="{A4CB8B32-AFA2-4F73-A3FC-A59C87F739B9}" type="parTrans" cxnId="{AA83F00D-F344-4926-8E07-8E9E576F26DC}">
      <dgm:prSet/>
      <dgm:spPr/>
      <dgm:t>
        <a:bodyPr/>
        <a:lstStyle/>
        <a:p>
          <a:endParaRPr lang="fr-FR"/>
        </a:p>
      </dgm:t>
    </dgm:pt>
    <dgm:pt modelId="{A7A6A4EE-E6B2-4E9D-8084-E351A79BE407}">
      <dgm:prSet phldrT="[Texte]"/>
      <dgm:spPr/>
      <dgm:t>
        <a:bodyPr/>
        <a:lstStyle/>
        <a:p>
          <a:r>
            <a:rPr lang="fr-FR" dirty="0"/>
            <a:t>FRA Kl. 5</a:t>
          </a:r>
        </a:p>
      </dgm:t>
    </dgm:pt>
    <dgm:pt modelId="{6522DA2A-DD06-4497-9513-97A128015647}" type="sibTrans" cxnId="{110ECD14-742E-4169-947D-BBE47A2136EC}">
      <dgm:prSet/>
      <dgm:spPr/>
      <dgm:t>
        <a:bodyPr/>
        <a:lstStyle/>
        <a:p>
          <a:endParaRPr lang="fr-FR"/>
        </a:p>
      </dgm:t>
    </dgm:pt>
    <dgm:pt modelId="{375AAE46-7BCC-4695-9D3D-A0CF5B5C6C0D}" type="parTrans" cxnId="{110ECD14-742E-4169-947D-BBE47A2136EC}">
      <dgm:prSet/>
      <dgm:spPr/>
      <dgm:t>
        <a:bodyPr/>
        <a:lstStyle/>
        <a:p>
          <a:endParaRPr lang="fr-FR"/>
        </a:p>
      </dgm:t>
    </dgm:pt>
    <dgm:pt modelId="{F10DF6C1-24B0-4EC8-81B3-51992972C201}">
      <dgm:prSet phldrT="[Texte]"/>
      <dgm:spPr/>
      <dgm:t>
        <a:bodyPr/>
        <a:lstStyle/>
        <a:p>
          <a:endParaRPr lang="fr-FR" dirty="0"/>
        </a:p>
      </dgm:t>
    </dgm:pt>
    <dgm:pt modelId="{4321372F-040B-405B-B6CB-AD6B231C3EDB}" type="parTrans" cxnId="{22400188-B4B3-4C67-B550-285F8942AB02}">
      <dgm:prSet/>
      <dgm:spPr/>
      <dgm:t>
        <a:bodyPr/>
        <a:lstStyle/>
        <a:p>
          <a:endParaRPr lang="fr-FR"/>
        </a:p>
      </dgm:t>
    </dgm:pt>
    <dgm:pt modelId="{469D699D-41DB-46D5-A640-2056A67FD3A6}" type="sibTrans" cxnId="{22400188-B4B3-4C67-B550-285F8942AB02}">
      <dgm:prSet/>
      <dgm:spPr/>
      <dgm:t>
        <a:bodyPr/>
        <a:lstStyle/>
        <a:p>
          <a:endParaRPr lang="fr-FR"/>
        </a:p>
      </dgm:t>
    </dgm:pt>
    <dgm:pt modelId="{D6476156-F132-4235-8772-920D86DE5C72}">
      <dgm:prSet phldrT="[Texte]"/>
      <dgm:spPr/>
      <dgm:t>
        <a:bodyPr/>
        <a:lstStyle/>
        <a:p>
          <a:r>
            <a:rPr lang="fr-FR" dirty="0" err="1"/>
            <a:t>Strategie</a:t>
          </a:r>
          <a:r>
            <a:rPr lang="fr-FR" dirty="0"/>
            <a:t> 3</a:t>
          </a:r>
        </a:p>
      </dgm:t>
    </dgm:pt>
    <dgm:pt modelId="{E478BDD8-CA0A-4323-A0C8-8D2C8DE99628}" type="parTrans" cxnId="{0D35E550-2BDE-4848-BBD1-C50ED5680EF6}">
      <dgm:prSet/>
      <dgm:spPr/>
      <dgm:t>
        <a:bodyPr/>
        <a:lstStyle/>
        <a:p>
          <a:endParaRPr lang="fr-FR"/>
        </a:p>
      </dgm:t>
    </dgm:pt>
    <dgm:pt modelId="{4627B143-1950-43A4-B875-6120AA71C0E4}" type="sibTrans" cxnId="{0D35E550-2BDE-4848-BBD1-C50ED5680EF6}">
      <dgm:prSet/>
      <dgm:spPr/>
      <dgm:t>
        <a:bodyPr/>
        <a:lstStyle/>
        <a:p>
          <a:endParaRPr lang="fr-FR"/>
        </a:p>
      </dgm:t>
    </dgm:pt>
    <dgm:pt modelId="{4F194DC0-5914-46EB-BCCA-061AB6AB170A}">
      <dgm:prSet phldrT="[Texte]"/>
      <dgm:spPr/>
      <dgm:t>
        <a:bodyPr/>
        <a:lstStyle/>
        <a:p>
          <a:r>
            <a:rPr lang="fr-FR" dirty="0" err="1"/>
            <a:t>Strategie</a:t>
          </a:r>
          <a:r>
            <a:rPr lang="fr-FR" dirty="0"/>
            <a:t> 3</a:t>
          </a:r>
        </a:p>
      </dgm:t>
    </dgm:pt>
    <dgm:pt modelId="{93449B13-A86A-4F2C-8F8E-03A1E7B4BBE4}" type="parTrans" cxnId="{20EF38B6-515F-4313-A7F7-90A712A2FB58}">
      <dgm:prSet/>
      <dgm:spPr/>
      <dgm:t>
        <a:bodyPr/>
        <a:lstStyle/>
        <a:p>
          <a:endParaRPr lang="fr-FR"/>
        </a:p>
      </dgm:t>
    </dgm:pt>
    <dgm:pt modelId="{5D1435F6-F513-4695-8C1A-23D715CF22AB}" type="sibTrans" cxnId="{20EF38B6-515F-4313-A7F7-90A712A2FB58}">
      <dgm:prSet/>
      <dgm:spPr/>
      <dgm:t>
        <a:bodyPr/>
        <a:lstStyle/>
        <a:p>
          <a:endParaRPr lang="fr-FR"/>
        </a:p>
      </dgm:t>
    </dgm:pt>
    <dgm:pt modelId="{E978851E-D06B-430D-A972-C54CA431C465}">
      <dgm:prSet phldrT="[Texte]"/>
      <dgm:spPr/>
      <dgm:t>
        <a:bodyPr/>
        <a:lstStyle/>
        <a:p>
          <a:r>
            <a:rPr lang="fr-FR" dirty="0" err="1"/>
            <a:t>Strategie</a:t>
          </a:r>
          <a:r>
            <a:rPr lang="fr-FR" dirty="0"/>
            <a:t> 4</a:t>
          </a:r>
        </a:p>
      </dgm:t>
    </dgm:pt>
    <dgm:pt modelId="{33B5EE3A-2906-4CB8-A881-5B1B537AC717}" type="parTrans" cxnId="{BA987F96-6AC5-45E5-A68B-2AC7B7559D56}">
      <dgm:prSet/>
      <dgm:spPr/>
      <dgm:t>
        <a:bodyPr/>
        <a:lstStyle/>
        <a:p>
          <a:endParaRPr lang="fr-FR"/>
        </a:p>
      </dgm:t>
    </dgm:pt>
    <dgm:pt modelId="{1684122A-53C4-421D-AC9B-44E3118D9EA2}" type="sibTrans" cxnId="{BA987F96-6AC5-45E5-A68B-2AC7B7559D56}">
      <dgm:prSet/>
      <dgm:spPr/>
      <dgm:t>
        <a:bodyPr/>
        <a:lstStyle/>
        <a:p>
          <a:endParaRPr lang="fr-FR"/>
        </a:p>
      </dgm:t>
    </dgm:pt>
    <dgm:pt modelId="{2736EB74-21AA-4CB6-9B8F-48E533D31ACA}" type="pres">
      <dgm:prSet presAssocID="{6219C38E-8BE4-4D72-9C82-0114D2594F10}" presName="Name0" presStyleCnt="0">
        <dgm:presLayoutVars>
          <dgm:dir/>
          <dgm:animLvl val="lvl"/>
          <dgm:resizeHandles val="exact"/>
        </dgm:presLayoutVars>
      </dgm:prSet>
      <dgm:spPr/>
    </dgm:pt>
    <dgm:pt modelId="{EAC230F4-2343-4048-9638-6EA8DD1E1F31}" type="pres">
      <dgm:prSet presAssocID="{6219C38E-8BE4-4D72-9C82-0114D2594F10}" presName="tSp" presStyleCnt="0"/>
      <dgm:spPr/>
    </dgm:pt>
    <dgm:pt modelId="{C03FD1C2-04C2-47CB-B20F-372C168AAB9C}" type="pres">
      <dgm:prSet presAssocID="{6219C38E-8BE4-4D72-9C82-0114D2594F10}" presName="bSp" presStyleCnt="0"/>
      <dgm:spPr/>
    </dgm:pt>
    <dgm:pt modelId="{7D9F214E-FBE9-4E85-8D52-3B2CAE878EF7}" type="pres">
      <dgm:prSet presAssocID="{6219C38E-8BE4-4D72-9C82-0114D2594F10}" presName="process" presStyleCnt="0"/>
      <dgm:spPr/>
    </dgm:pt>
    <dgm:pt modelId="{7916F86D-E674-4211-A458-1404E37ED4CD}" type="pres">
      <dgm:prSet presAssocID="{3CFE2689-5297-4992-9AD9-22E3A0C43ADA}" presName="composite1" presStyleCnt="0"/>
      <dgm:spPr/>
    </dgm:pt>
    <dgm:pt modelId="{2D15E880-0332-40C4-B92B-FC9F8EDDB019}" type="pres">
      <dgm:prSet presAssocID="{3CFE2689-5297-4992-9AD9-22E3A0C43ADA}" presName="dummyNode1" presStyleLbl="node1" presStyleIdx="0" presStyleCnt="2"/>
      <dgm:spPr/>
    </dgm:pt>
    <dgm:pt modelId="{765B0F88-F856-4277-BF80-0384784FF689}" type="pres">
      <dgm:prSet presAssocID="{3CFE2689-5297-4992-9AD9-22E3A0C43ADA}" presName="childNode1" presStyleLbl="bgAcc1" presStyleIdx="0" presStyleCnt="2">
        <dgm:presLayoutVars>
          <dgm:bulletEnabled val="1"/>
        </dgm:presLayoutVars>
      </dgm:prSet>
      <dgm:spPr/>
    </dgm:pt>
    <dgm:pt modelId="{7331A99B-E936-41ED-982E-0B01D636DF2C}" type="pres">
      <dgm:prSet presAssocID="{3CFE2689-5297-4992-9AD9-22E3A0C43ADA}" presName="childNode1tx" presStyleLbl="bgAcc1" presStyleIdx="0" presStyleCnt="2">
        <dgm:presLayoutVars>
          <dgm:bulletEnabled val="1"/>
        </dgm:presLayoutVars>
      </dgm:prSet>
      <dgm:spPr/>
    </dgm:pt>
    <dgm:pt modelId="{39407B96-81B6-40A4-8569-34946ADCF657}" type="pres">
      <dgm:prSet presAssocID="{3CFE2689-5297-4992-9AD9-22E3A0C43ADA}" presName="parentNode1" presStyleLbl="node1" presStyleIdx="0" presStyleCnt="2" custLinFactNeighborX="-47385" custLinFactNeighborY="22030">
        <dgm:presLayoutVars>
          <dgm:chMax val="1"/>
          <dgm:bulletEnabled val="1"/>
        </dgm:presLayoutVars>
      </dgm:prSet>
      <dgm:spPr/>
    </dgm:pt>
    <dgm:pt modelId="{FF492772-51B4-494E-81CA-770055DF7D01}" type="pres">
      <dgm:prSet presAssocID="{3CFE2689-5297-4992-9AD9-22E3A0C43ADA}" presName="connSite1" presStyleCnt="0"/>
      <dgm:spPr/>
    </dgm:pt>
    <dgm:pt modelId="{593F6FFF-78FE-48DD-B975-F176D878483D}" type="pres">
      <dgm:prSet presAssocID="{3CD3DA2C-365C-464C-863D-2A19CFA47C04}" presName="Name9" presStyleLbl="sibTrans2D1" presStyleIdx="0" presStyleCnt="1"/>
      <dgm:spPr/>
    </dgm:pt>
    <dgm:pt modelId="{259E1634-C9E2-431C-BBFA-1C2BAFE6C69F}" type="pres">
      <dgm:prSet presAssocID="{A7A6A4EE-E6B2-4E9D-8084-E351A79BE407}" presName="composite2" presStyleCnt="0"/>
      <dgm:spPr/>
    </dgm:pt>
    <dgm:pt modelId="{A0A3A79C-AD19-4450-BE5E-B6E484133055}" type="pres">
      <dgm:prSet presAssocID="{A7A6A4EE-E6B2-4E9D-8084-E351A79BE407}" presName="dummyNode2" presStyleLbl="node1" presStyleIdx="0" presStyleCnt="2"/>
      <dgm:spPr/>
    </dgm:pt>
    <dgm:pt modelId="{376AF7AE-E726-49CA-AD94-19638B7DBDB7}" type="pres">
      <dgm:prSet presAssocID="{A7A6A4EE-E6B2-4E9D-8084-E351A79BE407}" presName="childNode2" presStyleLbl="bgAcc1" presStyleIdx="1" presStyleCnt="2" custScaleY="164782">
        <dgm:presLayoutVars>
          <dgm:bulletEnabled val="1"/>
        </dgm:presLayoutVars>
      </dgm:prSet>
      <dgm:spPr/>
    </dgm:pt>
    <dgm:pt modelId="{542B7AFA-83A6-4540-A3A8-2C5F5002F315}" type="pres">
      <dgm:prSet presAssocID="{A7A6A4EE-E6B2-4E9D-8084-E351A79BE407}" presName="childNode2tx" presStyleLbl="bgAcc1" presStyleIdx="1" presStyleCnt="2">
        <dgm:presLayoutVars>
          <dgm:bulletEnabled val="1"/>
        </dgm:presLayoutVars>
      </dgm:prSet>
      <dgm:spPr/>
    </dgm:pt>
    <dgm:pt modelId="{D2884AA9-8257-4E35-BE95-A9A4EB3CF7D5}" type="pres">
      <dgm:prSet presAssocID="{A7A6A4EE-E6B2-4E9D-8084-E351A79BE407}" presName="parentNode2" presStyleLbl="node1" presStyleIdx="1" presStyleCnt="2" custLinFactY="100000" custLinFactNeighborX="15132" custLinFactNeighborY="192412">
        <dgm:presLayoutVars>
          <dgm:chMax val="0"/>
          <dgm:bulletEnabled val="1"/>
        </dgm:presLayoutVars>
      </dgm:prSet>
      <dgm:spPr/>
    </dgm:pt>
    <dgm:pt modelId="{00F46520-3553-4A28-8217-03B1A4D9BC9D}" type="pres">
      <dgm:prSet presAssocID="{A7A6A4EE-E6B2-4E9D-8084-E351A79BE407}" presName="connSite2" presStyleCnt="0"/>
      <dgm:spPr/>
    </dgm:pt>
  </dgm:ptLst>
  <dgm:cxnLst>
    <dgm:cxn modelId="{AA83F00D-F344-4926-8E07-8E9E576F26DC}" srcId="{A7A6A4EE-E6B2-4E9D-8084-E351A79BE407}" destId="{C2F8862D-0CED-4576-B2FA-4E8EC21897FC}" srcOrd="0" destOrd="0" parTransId="{A4CB8B32-AFA2-4F73-A3FC-A59C87F739B9}" sibTransId="{A766792C-2E9E-4B3F-8799-C888DD8F7445}"/>
    <dgm:cxn modelId="{3DEE2610-8506-481B-B171-D915DAE6826E}" type="presOf" srcId="{4F194DC0-5914-46EB-BCCA-061AB6AB170A}" destId="{765B0F88-F856-4277-BF80-0384784FF689}" srcOrd="0" destOrd="2" presId="urn:microsoft.com/office/officeart/2005/8/layout/hProcess4"/>
    <dgm:cxn modelId="{110ECD14-742E-4169-947D-BBE47A2136EC}" srcId="{6219C38E-8BE4-4D72-9C82-0114D2594F10}" destId="{A7A6A4EE-E6B2-4E9D-8084-E351A79BE407}" srcOrd="1" destOrd="0" parTransId="{375AAE46-7BCC-4695-9D3D-A0CF5B5C6C0D}" sibTransId="{6522DA2A-DD06-4497-9513-97A128015647}"/>
    <dgm:cxn modelId="{9F541E2B-B381-46C6-ADC2-3905EDBDA391}" type="presOf" srcId="{7F5E7447-ABAC-48B8-B420-9B19498A78BB}" destId="{765B0F88-F856-4277-BF80-0384784FF689}" srcOrd="0" destOrd="0" presId="urn:microsoft.com/office/officeart/2005/8/layout/hProcess4"/>
    <dgm:cxn modelId="{1823DB31-23BF-4F27-952A-D71E408E8153}" type="presOf" srcId="{D6476156-F132-4235-8772-920D86DE5C72}" destId="{542B7AFA-83A6-4540-A3A8-2C5F5002F315}" srcOrd="1" destOrd="2" presId="urn:microsoft.com/office/officeart/2005/8/layout/hProcess4"/>
    <dgm:cxn modelId="{70B2A73C-3232-4F4D-9591-762F4268CD11}" type="presOf" srcId="{0C796AE9-BD69-412E-A69B-7E819338D403}" destId="{765B0F88-F856-4277-BF80-0384784FF689}" srcOrd="0" destOrd="1" presId="urn:microsoft.com/office/officeart/2005/8/layout/hProcess4"/>
    <dgm:cxn modelId="{8CAB9340-1B83-4A15-89D4-3683ACB8E03C}" type="presOf" srcId="{3CD3DA2C-365C-464C-863D-2A19CFA47C04}" destId="{593F6FFF-78FE-48DD-B975-F176D878483D}" srcOrd="0" destOrd="0" presId="urn:microsoft.com/office/officeart/2005/8/layout/hProcess4"/>
    <dgm:cxn modelId="{B81FD95D-CB8F-40B8-9F34-986BA50C7B63}" type="presOf" srcId="{4F194DC0-5914-46EB-BCCA-061AB6AB170A}" destId="{7331A99B-E936-41ED-982E-0B01D636DF2C}" srcOrd="1" destOrd="2" presId="urn:microsoft.com/office/officeart/2005/8/layout/hProcess4"/>
    <dgm:cxn modelId="{9A7D5446-75AB-465A-AE9E-B66D8BBF7A89}" type="presOf" srcId="{C2F8862D-0CED-4576-B2FA-4E8EC21897FC}" destId="{376AF7AE-E726-49CA-AD94-19638B7DBDB7}" srcOrd="0" destOrd="0" presId="urn:microsoft.com/office/officeart/2005/8/layout/hProcess4"/>
    <dgm:cxn modelId="{0D628147-355B-49D6-8664-073A032A6745}" srcId="{A7A6A4EE-E6B2-4E9D-8084-E351A79BE407}" destId="{EDC0FC53-A055-4D48-BA41-F6554B4DB490}" srcOrd="1" destOrd="0" parTransId="{0AE40BEF-DFF2-42B2-BA20-7EEE052E3FB1}" sibTransId="{B3F2286C-FDC7-427C-9EF3-732E0E263789}"/>
    <dgm:cxn modelId="{D671EC6A-A2CF-422C-A0E4-83A6EC572111}" type="presOf" srcId="{F10DF6C1-24B0-4EC8-81B3-51992972C201}" destId="{376AF7AE-E726-49CA-AD94-19638B7DBDB7}" srcOrd="0" destOrd="4" presId="urn:microsoft.com/office/officeart/2005/8/layout/hProcess4"/>
    <dgm:cxn modelId="{F17C7F70-EAB0-4F92-A209-DA32A4AC9189}" type="presOf" srcId="{D6476156-F132-4235-8772-920D86DE5C72}" destId="{376AF7AE-E726-49CA-AD94-19638B7DBDB7}" srcOrd="0" destOrd="2" presId="urn:microsoft.com/office/officeart/2005/8/layout/hProcess4"/>
    <dgm:cxn modelId="{0D35E550-2BDE-4848-BBD1-C50ED5680EF6}" srcId="{A7A6A4EE-E6B2-4E9D-8084-E351A79BE407}" destId="{D6476156-F132-4235-8772-920D86DE5C72}" srcOrd="2" destOrd="0" parTransId="{E478BDD8-CA0A-4323-A0C8-8D2C8DE99628}" sibTransId="{4627B143-1950-43A4-B875-6120AA71C0E4}"/>
    <dgm:cxn modelId="{92C33A84-9134-4A1A-B920-10A77370DBFB}" type="presOf" srcId="{F10DF6C1-24B0-4EC8-81B3-51992972C201}" destId="{542B7AFA-83A6-4540-A3A8-2C5F5002F315}" srcOrd="1" destOrd="4" presId="urn:microsoft.com/office/officeart/2005/8/layout/hProcess4"/>
    <dgm:cxn modelId="{22400188-B4B3-4C67-B550-285F8942AB02}" srcId="{A7A6A4EE-E6B2-4E9D-8084-E351A79BE407}" destId="{F10DF6C1-24B0-4EC8-81B3-51992972C201}" srcOrd="4" destOrd="0" parTransId="{4321372F-040B-405B-B6CB-AD6B231C3EDB}" sibTransId="{469D699D-41DB-46D5-A640-2056A67FD3A6}"/>
    <dgm:cxn modelId="{E87A2E96-7F6E-4FBF-9CA7-8E6A1E1DCDA2}" type="presOf" srcId="{6219C38E-8BE4-4D72-9C82-0114D2594F10}" destId="{2736EB74-21AA-4CB6-9B8F-48E533D31ACA}" srcOrd="0" destOrd="0" presId="urn:microsoft.com/office/officeart/2005/8/layout/hProcess4"/>
    <dgm:cxn modelId="{BA987F96-6AC5-45E5-A68B-2AC7B7559D56}" srcId="{A7A6A4EE-E6B2-4E9D-8084-E351A79BE407}" destId="{E978851E-D06B-430D-A972-C54CA431C465}" srcOrd="3" destOrd="0" parTransId="{33B5EE3A-2906-4CB8-A881-5B1B537AC717}" sibTransId="{1684122A-53C4-421D-AC9B-44E3118D9EA2}"/>
    <dgm:cxn modelId="{3A6BA697-4447-461B-8664-A35D8D5F7931}" type="presOf" srcId="{E978851E-D06B-430D-A972-C54CA431C465}" destId="{542B7AFA-83A6-4540-A3A8-2C5F5002F315}" srcOrd="1" destOrd="3" presId="urn:microsoft.com/office/officeart/2005/8/layout/hProcess4"/>
    <dgm:cxn modelId="{6EF7369E-AD04-4826-80FA-BD5BD484EB6A}" type="presOf" srcId="{EDC0FC53-A055-4D48-BA41-F6554B4DB490}" destId="{542B7AFA-83A6-4540-A3A8-2C5F5002F315}" srcOrd="1" destOrd="1" presId="urn:microsoft.com/office/officeart/2005/8/layout/hProcess4"/>
    <dgm:cxn modelId="{96CA5BA9-A974-43C0-AB82-CD099B6CCFD5}" type="presOf" srcId="{3CFE2689-5297-4992-9AD9-22E3A0C43ADA}" destId="{39407B96-81B6-40A4-8569-34946ADCF657}" srcOrd="0" destOrd="0" presId="urn:microsoft.com/office/officeart/2005/8/layout/hProcess4"/>
    <dgm:cxn modelId="{05570FB3-18D8-4CCB-AC24-2421DF28BBB7}" type="presOf" srcId="{A7A6A4EE-E6B2-4E9D-8084-E351A79BE407}" destId="{D2884AA9-8257-4E35-BE95-A9A4EB3CF7D5}" srcOrd="0" destOrd="0" presId="urn:microsoft.com/office/officeart/2005/8/layout/hProcess4"/>
    <dgm:cxn modelId="{20EF38B6-515F-4313-A7F7-90A712A2FB58}" srcId="{3CFE2689-5297-4992-9AD9-22E3A0C43ADA}" destId="{4F194DC0-5914-46EB-BCCA-061AB6AB170A}" srcOrd="2" destOrd="0" parTransId="{93449B13-A86A-4F2C-8F8E-03A1E7B4BBE4}" sibTransId="{5D1435F6-F513-4695-8C1A-23D715CF22AB}"/>
    <dgm:cxn modelId="{5A322FB8-84C7-46D2-AE16-166DB879652E}" srcId="{3CFE2689-5297-4992-9AD9-22E3A0C43ADA}" destId="{7F5E7447-ABAC-48B8-B420-9B19498A78BB}" srcOrd="0" destOrd="0" parTransId="{DB5ECC0C-305B-4DE0-A081-AA00009C84F9}" sibTransId="{653275EF-FDFD-45C0-AAEB-65F58E95A925}"/>
    <dgm:cxn modelId="{DFB535B9-8D8A-4CA1-8AE5-F7D3A9163C37}" srcId="{3CFE2689-5297-4992-9AD9-22E3A0C43ADA}" destId="{0C796AE9-BD69-412E-A69B-7E819338D403}" srcOrd="1" destOrd="0" parTransId="{28C45678-A329-4CF9-8FC5-DDFFD225B279}" sibTransId="{30E575EF-7BBC-49D0-8B1B-F231E318BA4D}"/>
    <dgm:cxn modelId="{E75C97CA-0989-4336-A0D1-73E9F672969A}" type="presOf" srcId="{0C796AE9-BD69-412E-A69B-7E819338D403}" destId="{7331A99B-E936-41ED-982E-0B01D636DF2C}" srcOrd="1" destOrd="1" presId="urn:microsoft.com/office/officeart/2005/8/layout/hProcess4"/>
    <dgm:cxn modelId="{FA6F26CB-7729-473F-8A80-D91C2B134F38}" type="presOf" srcId="{E978851E-D06B-430D-A972-C54CA431C465}" destId="{376AF7AE-E726-49CA-AD94-19638B7DBDB7}" srcOrd="0" destOrd="3" presId="urn:microsoft.com/office/officeart/2005/8/layout/hProcess4"/>
    <dgm:cxn modelId="{AF05EBD3-ABA5-4268-9868-AB3209CD4B01}" type="presOf" srcId="{EDC0FC53-A055-4D48-BA41-F6554B4DB490}" destId="{376AF7AE-E726-49CA-AD94-19638B7DBDB7}" srcOrd="0" destOrd="1" presId="urn:microsoft.com/office/officeart/2005/8/layout/hProcess4"/>
    <dgm:cxn modelId="{FEEA08DA-DCC5-4920-98E0-34802BE4F972}" srcId="{6219C38E-8BE4-4D72-9C82-0114D2594F10}" destId="{3CFE2689-5297-4992-9AD9-22E3A0C43ADA}" srcOrd="0" destOrd="0" parTransId="{270683CA-354C-491B-82E1-8FFA8DD7FF49}" sibTransId="{3CD3DA2C-365C-464C-863D-2A19CFA47C04}"/>
    <dgm:cxn modelId="{DFFA19E7-F544-45F0-A680-44236960E08F}" type="presOf" srcId="{C2F8862D-0CED-4576-B2FA-4E8EC21897FC}" destId="{542B7AFA-83A6-4540-A3A8-2C5F5002F315}" srcOrd="1" destOrd="0" presId="urn:microsoft.com/office/officeart/2005/8/layout/hProcess4"/>
    <dgm:cxn modelId="{72E013FB-C77A-4049-BAD1-91DD286998D2}" type="presOf" srcId="{7F5E7447-ABAC-48B8-B420-9B19498A78BB}" destId="{7331A99B-E936-41ED-982E-0B01D636DF2C}" srcOrd="1" destOrd="0" presId="urn:microsoft.com/office/officeart/2005/8/layout/hProcess4"/>
    <dgm:cxn modelId="{371EAA94-3395-4980-9C1B-00C0BCC87290}" type="presParOf" srcId="{2736EB74-21AA-4CB6-9B8F-48E533D31ACA}" destId="{EAC230F4-2343-4048-9638-6EA8DD1E1F31}" srcOrd="0" destOrd="0" presId="urn:microsoft.com/office/officeart/2005/8/layout/hProcess4"/>
    <dgm:cxn modelId="{0D3CBBD6-C4E1-4E65-8C52-8CB9FADA8F18}" type="presParOf" srcId="{2736EB74-21AA-4CB6-9B8F-48E533D31ACA}" destId="{C03FD1C2-04C2-47CB-B20F-372C168AAB9C}" srcOrd="1" destOrd="0" presId="urn:microsoft.com/office/officeart/2005/8/layout/hProcess4"/>
    <dgm:cxn modelId="{61310435-4FC8-4277-A38E-8D1198BE9A31}" type="presParOf" srcId="{2736EB74-21AA-4CB6-9B8F-48E533D31ACA}" destId="{7D9F214E-FBE9-4E85-8D52-3B2CAE878EF7}" srcOrd="2" destOrd="0" presId="urn:microsoft.com/office/officeart/2005/8/layout/hProcess4"/>
    <dgm:cxn modelId="{28882E1B-9530-42D1-9D05-EE1CCD7C7DDE}" type="presParOf" srcId="{7D9F214E-FBE9-4E85-8D52-3B2CAE878EF7}" destId="{7916F86D-E674-4211-A458-1404E37ED4CD}" srcOrd="0" destOrd="0" presId="urn:microsoft.com/office/officeart/2005/8/layout/hProcess4"/>
    <dgm:cxn modelId="{F6DFAA09-D115-4691-8C42-E84E15300F6A}" type="presParOf" srcId="{7916F86D-E674-4211-A458-1404E37ED4CD}" destId="{2D15E880-0332-40C4-B92B-FC9F8EDDB019}" srcOrd="0" destOrd="0" presId="urn:microsoft.com/office/officeart/2005/8/layout/hProcess4"/>
    <dgm:cxn modelId="{92A2F822-486D-46DF-9F0D-8D8CCFFFAE74}" type="presParOf" srcId="{7916F86D-E674-4211-A458-1404E37ED4CD}" destId="{765B0F88-F856-4277-BF80-0384784FF689}" srcOrd="1" destOrd="0" presId="urn:microsoft.com/office/officeart/2005/8/layout/hProcess4"/>
    <dgm:cxn modelId="{FC6443D7-E4C6-478C-AD86-2A18C04D87CD}" type="presParOf" srcId="{7916F86D-E674-4211-A458-1404E37ED4CD}" destId="{7331A99B-E936-41ED-982E-0B01D636DF2C}" srcOrd="2" destOrd="0" presId="urn:microsoft.com/office/officeart/2005/8/layout/hProcess4"/>
    <dgm:cxn modelId="{C97F9E5B-C80E-48EB-B8DD-15B6893B0230}" type="presParOf" srcId="{7916F86D-E674-4211-A458-1404E37ED4CD}" destId="{39407B96-81B6-40A4-8569-34946ADCF657}" srcOrd="3" destOrd="0" presId="urn:microsoft.com/office/officeart/2005/8/layout/hProcess4"/>
    <dgm:cxn modelId="{67E6EA6D-C324-4B8D-83A1-1622B518CCEB}" type="presParOf" srcId="{7916F86D-E674-4211-A458-1404E37ED4CD}" destId="{FF492772-51B4-494E-81CA-770055DF7D01}" srcOrd="4" destOrd="0" presId="urn:microsoft.com/office/officeart/2005/8/layout/hProcess4"/>
    <dgm:cxn modelId="{55FC2AF8-6C58-49AB-B3F9-13DB6838B3AC}" type="presParOf" srcId="{7D9F214E-FBE9-4E85-8D52-3B2CAE878EF7}" destId="{593F6FFF-78FE-48DD-B975-F176D878483D}" srcOrd="1" destOrd="0" presId="urn:microsoft.com/office/officeart/2005/8/layout/hProcess4"/>
    <dgm:cxn modelId="{A57F4438-E06C-4B2F-99F5-BB1DC6003F8C}" type="presParOf" srcId="{7D9F214E-FBE9-4E85-8D52-3B2CAE878EF7}" destId="{259E1634-C9E2-431C-BBFA-1C2BAFE6C69F}" srcOrd="2" destOrd="0" presId="urn:microsoft.com/office/officeart/2005/8/layout/hProcess4"/>
    <dgm:cxn modelId="{C9D93F58-D004-4685-8255-8ADAC6D4EDBB}" type="presParOf" srcId="{259E1634-C9E2-431C-BBFA-1C2BAFE6C69F}" destId="{A0A3A79C-AD19-4450-BE5E-B6E484133055}" srcOrd="0" destOrd="0" presId="urn:microsoft.com/office/officeart/2005/8/layout/hProcess4"/>
    <dgm:cxn modelId="{B01B4FBC-2643-4498-9684-33DAAA5069FA}" type="presParOf" srcId="{259E1634-C9E2-431C-BBFA-1C2BAFE6C69F}" destId="{376AF7AE-E726-49CA-AD94-19638B7DBDB7}" srcOrd="1" destOrd="0" presId="urn:microsoft.com/office/officeart/2005/8/layout/hProcess4"/>
    <dgm:cxn modelId="{FD639F09-3E66-4C4D-8389-50DC4FC3F18A}" type="presParOf" srcId="{259E1634-C9E2-431C-BBFA-1C2BAFE6C69F}" destId="{542B7AFA-83A6-4540-A3A8-2C5F5002F315}" srcOrd="2" destOrd="0" presId="urn:microsoft.com/office/officeart/2005/8/layout/hProcess4"/>
    <dgm:cxn modelId="{5088D793-6EE2-42D1-BB7E-40485EB51F3F}" type="presParOf" srcId="{259E1634-C9E2-431C-BBFA-1C2BAFE6C69F}" destId="{D2884AA9-8257-4E35-BE95-A9A4EB3CF7D5}" srcOrd="3" destOrd="0" presId="urn:microsoft.com/office/officeart/2005/8/layout/hProcess4"/>
    <dgm:cxn modelId="{B01C5D5B-6BEA-4ED8-954D-79D8C163CB78}" type="presParOf" srcId="{259E1634-C9E2-431C-BBFA-1C2BAFE6C69F}" destId="{00F46520-3553-4A28-8217-03B1A4D9BC9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B0F88-F856-4277-BF80-0384784FF689}">
      <dsp:nvSpPr>
        <dsp:cNvPr id="0" name=""/>
        <dsp:cNvSpPr/>
      </dsp:nvSpPr>
      <dsp:spPr>
        <a:xfrm>
          <a:off x="1406700" y="827477"/>
          <a:ext cx="1927826" cy="15900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fr-FR" sz="2200" kern="1200" dirty="0" err="1"/>
            <a:t>Strategie</a:t>
          </a:r>
          <a:r>
            <a:rPr lang="fr-FR" sz="2200" kern="1200" dirty="0"/>
            <a:t> 1</a:t>
          </a:r>
        </a:p>
        <a:p>
          <a:pPr marL="228600" lvl="1" indent="-228600" algn="l" defTabSz="977900">
            <a:lnSpc>
              <a:spcPct val="90000"/>
            </a:lnSpc>
            <a:spcBef>
              <a:spcPct val="0"/>
            </a:spcBef>
            <a:spcAft>
              <a:spcPct val="15000"/>
            </a:spcAft>
            <a:buChar char="•"/>
          </a:pPr>
          <a:r>
            <a:rPr lang="fr-FR" sz="2200" kern="1200" dirty="0" err="1"/>
            <a:t>Strategie</a:t>
          </a:r>
          <a:r>
            <a:rPr lang="fr-FR" sz="2200" kern="1200" dirty="0"/>
            <a:t> 2</a:t>
          </a:r>
        </a:p>
        <a:p>
          <a:pPr marL="228600" lvl="1" indent="-228600" algn="l" defTabSz="977900">
            <a:lnSpc>
              <a:spcPct val="90000"/>
            </a:lnSpc>
            <a:spcBef>
              <a:spcPct val="0"/>
            </a:spcBef>
            <a:spcAft>
              <a:spcPct val="15000"/>
            </a:spcAft>
            <a:buChar char="•"/>
          </a:pPr>
          <a:r>
            <a:rPr lang="fr-FR" sz="2200" kern="1200" dirty="0" err="1"/>
            <a:t>Strategie</a:t>
          </a:r>
          <a:r>
            <a:rPr lang="fr-FR" sz="2200" kern="1200" dirty="0"/>
            <a:t> 3</a:t>
          </a:r>
        </a:p>
      </dsp:txBody>
      <dsp:txXfrm>
        <a:off x="1443292" y="864069"/>
        <a:ext cx="1854642" cy="1176144"/>
      </dsp:txXfrm>
    </dsp:sp>
    <dsp:sp modelId="{593F6FFF-78FE-48DD-B975-F176D878483D}">
      <dsp:nvSpPr>
        <dsp:cNvPr id="0" name=""/>
        <dsp:cNvSpPr/>
      </dsp:nvSpPr>
      <dsp:spPr>
        <a:xfrm>
          <a:off x="1557991" y="526303"/>
          <a:ext cx="3151357" cy="3151357"/>
        </a:xfrm>
        <a:prstGeom prst="leftCircularArrow">
          <a:avLst>
            <a:gd name="adj1" fmla="val 2489"/>
            <a:gd name="adj2" fmla="val 301607"/>
            <a:gd name="adj3" fmla="val 1887710"/>
            <a:gd name="adj4" fmla="val 8835082"/>
            <a:gd name="adj5" fmla="val 29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407B96-81B6-40A4-8569-34946ADCF657}">
      <dsp:nvSpPr>
        <dsp:cNvPr id="0" name=""/>
        <dsp:cNvSpPr/>
      </dsp:nvSpPr>
      <dsp:spPr>
        <a:xfrm>
          <a:off x="1023106" y="2226928"/>
          <a:ext cx="1713623" cy="6814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ENG Kl. 4   </a:t>
          </a:r>
        </a:p>
      </dsp:txBody>
      <dsp:txXfrm>
        <a:off x="1043065" y="2246887"/>
        <a:ext cx="1673705" cy="641533"/>
      </dsp:txXfrm>
    </dsp:sp>
    <dsp:sp modelId="{376AF7AE-E726-49CA-AD94-19638B7DBDB7}">
      <dsp:nvSpPr>
        <dsp:cNvPr id="0" name=""/>
        <dsp:cNvSpPr/>
      </dsp:nvSpPr>
      <dsp:spPr>
        <a:xfrm>
          <a:off x="3922281" y="312442"/>
          <a:ext cx="1927826" cy="26201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fr-FR" sz="2200" kern="1200" dirty="0" err="1"/>
            <a:t>Strategie</a:t>
          </a:r>
          <a:r>
            <a:rPr lang="fr-FR" sz="2200" kern="1200" dirty="0"/>
            <a:t> 1</a:t>
          </a:r>
        </a:p>
        <a:p>
          <a:pPr marL="228600" lvl="1" indent="-228600" algn="l" defTabSz="977900">
            <a:lnSpc>
              <a:spcPct val="90000"/>
            </a:lnSpc>
            <a:spcBef>
              <a:spcPct val="0"/>
            </a:spcBef>
            <a:spcAft>
              <a:spcPct val="15000"/>
            </a:spcAft>
            <a:buChar char="•"/>
          </a:pPr>
          <a:r>
            <a:rPr lang="fr-FR" sz="2200" kern="1200" dirty="0" err="1"/>
            <a:t>Strategie</a:t>
          </a:r>
          <a:r>
            <a:rPr lang="fr-FR" sz="2200" kern="1200" dirty="0"/>
            <a:t> 2</a:t>
          </a:r>
        </a:p>
        <a:p>
          <a:pPr marL="228600" lvl="1" indent="-228600" algn="l" defTabSz="977900">
            <a:lnSpc>
              <a:spcPct val="90000"/>
            </a:lnSpc>
            <a:spcBef>
              <a:spcPct val="0"/>
            </a:spcBef>
            <a:spcAft>
              <a:spcPct val="15000"/>
            </a:spcAft>
            <a:buChar char="•"/>
          </a:pPr>
          <a:r>
            <a:rPr lang="fr-FR" sz="2200" kern="1200" dirty="0" err="1"/>
            <a:t>Strategie</a:t>
          </a:r>
          <a:r>
            <a:rPr lang="fr-FR" sz="2200" kern="1200" dirty="0"/>
            <a:t> 3</a:t>
          </a:r>
        </a:p>
        <a:p>
          <a:pPr marL="228600" lvl="1" indent="-228600" algn="l" defTabSz="977900">
            <a:lnSpc>
              <a:spcPct val="90000"/>
            </a:lnSpc>
            <a:spcBef>
              <a:spcPct val="0"/>
            </a:spcBef>
            <a:spcAft>
              <a:spcPct val="15000"/>
            </a:spcAft>
            <a:buChar char="•"/>
          </a:pPr>
          <a:r>
            <a:rPr lang="fr-FR" sz="2200" kern="1200" dirty="0" err="1"/>
            <a:t>Strategie</a:t>
          </a:r>
          <a:r>
            <a:rPr lang="fr-FR" sz="2200" kern="1200" dirty="0"/>
            <a:t> 4</a:t>
          </a:r>
        </a:p>
        <a:p>
          <a:pPr marL="228600" lvl="1" indent="-228600" algn="l" defTabSz="977900">
            <a:lnSpc>
              <a:spcPct val="90000"/>
            </a:lnSpc>
            <a:spcBef>
              <a:spcPct val="0"/>
            </a:spcBef>
            <a:spcAft>
              <a:spcPct val="15000"/>
            </a:spcAft>
            <a:buChar char="•"/>
          </a:pPr>
          <a:endParaRPr lang="fr-FR" sz="2200" kern="1200" dirty="0"/>
        </a:p>
      </dsp:txBody>
      <dsp:txXfrm>
        <a:off x="3978745" y="930361"/>
        <a:ext cx="1814898" cy="1945739"/>
      </dsp:txXfrm>
    </dsp:sp>
    <dsp:sp modelId="{D2884AA9-8257-4E35-BE95-A9A4EB3CF7D5}">
      <dsp:nvSpPr>
        <dsp:cNvPr id="0" name=""/>
        <dsp:cNvSpPr/>
      </dsp:nvSpPr>
      <dsp:spPr>
        <a:xfrm>
          <a:off x="4609992" y="2479397"/>
          <a:ext cx="1713623" cy="6814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FRA Kl. 5</a:t>
          </a:r>
        </a:p>
      </dsp:txBody>
      <dsp:txXfrm>
        <a:off x="4629951" y="2499356"/>
        <a:ext cx="1673705" cy="6415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3971F-F14F-3240-A925-F6B60606A3E7}" type="datetimeFigureOut">
              <a:rPr lang="de-DE" smtClean="0"/>
              <a:t>16.04.2023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0511F-C216-B745-9A01-34660B13349B}" type="slidenum">
              <a:rPr lang="de-DE" smtClean="0"/>
              <a:t>‹#›</a:t>
            </a:fld>
            <a:endParaRPr lang="de-DE"/>
          </a:p>
        </p:txBody>
      </p:sp>
    </p:spTree>
    <p:extLst>
      <p:ext uri="{BB962C8B-B14F-4D97-AF65-F5344CB8AC3E}">
        <p14:creationId xmlns:p14="http://schemas.microsoft.com/office/powerpoint/2010/main" val="381656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0E47D9-6813-47A3-B2B7-80DDF925C6CF}" type="slidenum">
              <a:rPr lang="fr-FR" smtClean="0"/>
              <a:t>1</a:t>
            </a:fld>
            <a:endParaRPr lang="fr-FR" dirty="0"/>
          </a:p>
        </p:txBody>
      </p:sp>
    </p:spTree>
    <p:extLst>
      <p:ext uri="{BB962C8B-B14F-4D97-AF65-F5344CB8AC3E}">
        <p14:creationId xmlns:p14="http://schemas.microsoft.com/office/powerpoint/2010/main" val="161787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Jetzt</a:t>
            </a:r>
            <a:r>
              <a:rPr lang="fr-FR" dirty="0"/>
              <a:t> </a:t>
            </a:r>
            <a:r>
              <a:rPr lang="fr-FR" dirty="0" err="1"/>
              <a:t>ein</a:t>
            </a:r>
            <a:r>
              <a:rPr lang="fr-FR" dirty="0"/>
              <a:t> </a:t>
            </a:r>
            <a:r>
              <a:rPr lang="fr-FR" dirty="0" err="1"/>
              <a:t>Beispiel</a:t>
            </a:r>
            <a:r>
              <a:rPr lang="fr-FR" dirty="0"/>
              <a:t> </a:t>
            </a:r>
            <a:r>
              <a:rPr lang="fr-FR" dirty="0" err="1"/>
              <a:t>für</a:t>
            </a:r>
            <a:r>
              <a:rPr lang="fr-FR" dirty="0"/>
              <a:t> den </a:t>
            </a:r>
            <a:r>
              <a:rPr lang="fr-FR" dirty="0" err="1"/>
              <a:t>Rückgriff</a:t>
            </a:r>
            <a:r>
              <a:rPr lang="fr-FR" dirty="0"/>
              <a:t> </a:t>
            </a:r>
            <a:r>
              <a:rPr lang="fr-FR" dirty="0" err="1"/>
              <a:t>auf</a:t>
            </a:r>
            <a:r>
              <a:rPr lang="fr-FR" dirty="0"/>
              <a:t> </a:t>
            </a:r>
            <a:r>
              <a:rPr lang="fr-FR" dirty="0" err="1"/>
              <a:t>bereits</a:t>
            </a:r>
            <a:r>
              <a:rPr lang="fr-FR" dirty="0"/>
              <a:t> </a:t>
            </a:r>
            <a:r>
              <a:rPr lang="fr-FR" dirty="0" err="1"/>
              <a:t>bekannte</a:t>
            </a:r>
            <a:r>
              <a:rPr lang="fr-FR" baseline="0" dirty="0"/>
              <a:t> </a:t>
            </a:r>
            <a:r>
              <a:rPr lang="fr-FR" dirty="0" err="1"/>
              <a:t>Sprach</a:t>
            </a:r>
            <a:r>
              <a:rPr lang="fr-FR" b="1" dirty="0" err="1"/>
              <a:t>verarbeitungs</a:t>
            </a:r>
            <a:r>
              <a:rPr lang="fr-FR" dirty="0" err="1"/>
              <a:t>strategien</a:t>
            </a:r>
            <a:r>
              <a:rPr lang="fr-FR" dirty="0"/>
              <a:t>.</a:t>
            </a:r>
          </a:p>
          <a:p>
            <a:endParaRPr lang="fr-FR" dirty="0"/>
          </a:p>
          <a:p>
            <a:r>
              <a:rPr lang="de-DE" dirty="0"/>
              <a:t>Als Beispiel werden Lesestrategien angeführt, wiederum zwischen Englisch, das als Erstes gelernt wird, und Französisch, das als Zweites kommt.</a:t>
            </a:r>
          </a:p>
          <a:p>
            <a:endParaRPr lang="de-DE" u="sng" dirty="0"/>
          </a:p>
          <a:p>
            <a:r>
              <a:rPr lang="de-DE" dirty="0"/>
              <a:t>&gt;&gt; Im Englischunterricht in der vierten Klasse wird den Schülern geraten, sich auf Illustrationen, auf bereits bekannte Wörter oder auf ähnliche bzw. verwandte Wörter zu stützen. </a:t>
            </a:r>
          </a:p>
          <a:p>
            <a:r>
              <a:rPr lang="de-DE" dirty="0"/>
              <a:t>&gt;&gt; Im Französischunterricht in der 5. Klasse werden dieselben Strategien wieder aufgegriffen und ergänzt. </a:t>
            </a:r>
            <a:endParaRPr lang="fr-FR"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10</a:t>
            </a:fld>
            <a:endParaRPr lang="de-DE"/>
          </a:p>
        </p:txBody>
      </p:sp>
    </p:spTree>
    <p:extLst>
      <p:ext uri="{BB962C8B-B14F-4D97-AF65-F5344CB8AC3E}">
        <p14:creationId xmlns:p14="http://schemas.microsoft.com/office/powerpoint/2010/main" val="144756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&gt;&gt; There are teaching procedures, which are usually associated with Integrated Language Teaching, but that we do not include into the definition of Integrated</a:t>
            </a:r>
            <a:r>
              <a:rPr lang="en-US" baseline="0" dirty="0"/>
              <a:t> Language Teaching. </a:t>
            </a:r>
          </a:p>
          <a:p>
            <a:r>
              <a:rPr lang="en-US" baseline="0" dirty="0"/>
              <a:t>&gt;&gt; For example : the choice of a reflexive approach. </a:t>
            </a:r>
          </a:p>
          <a:p>
            <a:r>
              <a:rPr lang="en-US" dirty="0"/>
              <a:t>Of course, ITL </a:t>
            </a:r>
            <a:r>
              <a:rPr lang="fr-FR" i="0" baseline="0" dirty="0"/>
              <a:t>([</a:t>
            </a:r>
            <a:r>
              <a:rPr lang="fr-FR" i="0" baseline="0" dirty="0" err="1"/>
              <a:t>aI</a:t>
            </a:r>
            <a:r>
              <a:rPr lang="fr-FR" i="0" baseline="0" dirty="0"/>
              <a:t>-el-ti]) </a:t>
            </a:r>
            <a:r>
              <a:rPr lang="en-US" dirty="0"/>
              <a:t>usually means that the learner reflects on languages, on learning processes and on strategies. </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you can also ask learners to reflect on one language without connecting this language with other languages. The same applies to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 Therefore, reflection is not considered here as a</a:t>
            </a:r>
            <a:r>
              <a:rPr lang="en-US" baseline="0" dirty="0"/>
              <a:t> characteristic</a:t>
            </a:r>
            <a:r>
              <a:rPr lang="en-US" dirty="0"/>
              <a:t> </a:t>
            </a:r>
            <a:r>
              <a:rPr lang="en-US" b="1" dirty="0"/>
              <a:t>e</a:t>
            </a:r>
            <a:r>
              <a:rPr lang="en-US" dirty="0"/>
              <a:t>lement [ˈ</a:t>
            </a:r>
            <a:r>
              <a:rPr lang="en-US" b="1" dirty="0" err="1"/>
              <a:t>e</a:t>
            </a:r>
            <a:r>
              <a:rPr lang="en-US" b="0" dirty="0" err="1"/>
              <a:t>l</a:t>
            </a:r>
            <a:r>
              <a:rPr lang="en-US" dirty="0" err="1"/>
              <a:t>ɪmənt</a:t>
            </a:r>
            <a:r>
              <a:rPr lang="en-US" dirty="0"/>
              <a:t>] for defining the field of </a:t>
            </a:r>
            <a:r>
              <a:rPr lang="en-US" i="1" dirty="0"/>
              <a:t>integrated language teaching . </a:t>
            </a:r>
            <a:r>
              <a:rPr lang="en-US" i="0" dirty="0"/>
              <a:t>It is just an </a:t>
            </a:r>
            <a:r>
              <a:rPr lang="en-US" b="1" i="0" dirty="0"/>
              <a:t>e</a:t>
            </a:r>
            <a:r>
              <a:rPr lang="en-US" i="0" dirty="0"/>
              <a:t>lement that mostly [ˈ</a:t>
            </a:r>
            <a:r>
              <a:rPr lang="en-US" b="1" i="0" dirty="0" err="1"/>
              <a:t>məʊs</a:t>
            </a:r>
            <a:r>
              <a:rPr lang="en-US" i="0" dirty="0"/>
              <a:t>(t)li] goes together with </a:t>
            </a:r>
            <a:r>
              <a:rPr lang="fr-FR" i="0" dirty="0"/>
              <a:t>ILT.</a:t>
            </a:r>
            <a:endParaRPr lang="de-DE" i="0"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11</a:t>
            </a:fld>
            <a:endParaRPr lang="de-DE" dirty="0"/>
          </a:p>
        </p:txBody>
      </p:sp>
    </p:spTree>
    <p:extLst>
      <p:ext uri="{BB962C8B-B14F-4D97-AF65-F5344CB8AC3E}">
        <p14:creationId xmlns:p14="http://schemas.microsoft.com/office/powerpoint/2010/main" val="227373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sz="1200" b="0" dirty="0">
                <a:solidFill>
                  <a:schemeClr val="tx1"/>
                </a:solidFill>
              </a:rPr>
              <a:t>In der Didaktik von Deutsch als Fremdsprache begegnet man oft dem Begriff „Tertiärsprachendidaktik“, der die zweite Fremdsprache (und </a:t>
            </a:r>
            <a:r>
              <a:rPr lang="de-DE" sz="1200" b="0" dirty="0" err="1">
                <a:solidFill>
                  <a:schemeClr val="tx1"/>
                </a:solidFill>
              </a:rPr>
              <a:t>gegebenfalls</a:t>
            </a:r>
            <a:r>
              <a:rPr lang="de-DE" sz="1200" b="0" baseline="0" dirty="0">
                <a:solidFill>
                  <a:schemeClr val="tx1"/>
                </a:solidFill>
              </a:rPr>
              <a:t> </a:t>
            </a:r>
            <a:r>
              <a:rPr lang="de-DE" sz="1200" b="0" dirty="0">
                <a:solidFill>
                  <a:schemeClr val="tx1"/>
                </a:solidFill>
              </a:rPr>
              <a:t>folgende) Fremdsprache(n) betrifft.</a:t>
            </a:r>
          </a:p>
          <a:p>
            <a:r>
              <a:rPr lang="de-DE" sz="1200" b="0" dirty="0">
                <a:solidFill>
                  <a:schemeClr val="tx1"/>
                </a:solidFill>
              </a:rPr>
              <a:t>&gt;&gt; Die Prinzipien sind denjenigen der integrierten Sprachendidaktik ähnlich. </a:t>
            </a:r>
          </a:p>
          <a:p>
            <a:r>
              <a:rPr lang="de-DE" dirty="0"/>
              <a:t>Der Begriff „integrierte </a:t>
            </a:r>
            <a:r>
              <a:rPr lang="de-DE" dirty="0" err="1"/>
              <a:t>Sprachendidaktik“gilt</a:t>
            </a:r>
            <a:r>
              <a:rPr lang="de-DE" dirty="0"/>
              <a:t> aber für alle zu unterrichtenden Sprachen, nicht nur für Sprachen, die nach der ersten Fremdsprache kommen.</a:t>
            </a:r>
          </a:p>
          <a:p>
            <a:endParaRPr lang="de-DE" dirty="0"/>
          </a:p>
          <a:p>
            <a:r>
              <a:rPr lang="de-DE" dirty="0"/>
              <a:t>&gt;&gt; Es wird nicht verleugnet, dass Tertiärsprachen von ihrer „Sonderstellung“ profitieren sollen, die darin besteht, dass man dann von den beim Erlernen einer ersten  Fremdsprache gesammelten Erfahrungen Nutzen ziehen kann. </a:t>
            </a:r>
          </a:p>
          <a:p>
            <a:r>
              <a:rPr lang="de-DE" dirty="0"/>
              <a:t>Aber auch beim Lernen der ersten Fremd- bzw. Zweitsprache verfügen Lernende über Sprachkompetenzen und Sprachkenntnisse auf die man sich stützen kann. Sie kennen schon mindestens eine Sprache – die Schulsprache – und für viele von ihnen dazu noch eine Herkunftssprache. Und sie haben schon im Schulsprachenunterricht die Sprachreflexion und sprachliche Strategien praktiziert.</a:t>
            </a:r>
            <a:endParaRPr lang="fr-FR"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12</a:t>
            </a:fld>
            <a:endParaRPr lang="de-DE"/>
          </a:p>
        </p:txBody>
      </p:sp>
    </p:spTree>
    <p:extLst>
      <p:ext uri="{BB962C8B-B14F-4D97-AF65-F5344CB8AC3E}">
        <p14:creationId xmlns:p14="http://schemas.microsoft.com/office/powerpoint/2010/main" val="3423884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importance of linking foreign language teaching with the teaching of the “mother tongue” has already be stressed not less than fifty years ago!</a:t>
            </a:r>
          </a:p>
          <a:p>
            <a:r>
              <a:rPr lang="en-US" dirty="0"/>
              <a:t>&gt;&gt; The final recommendations of a symposium </a:t>
            </a:r>
            <a:r>
              <a:rPr lang="en-US" dirty="0" err="1"/>
              <a:t>organised</a:t>
            </a:r>
            <a:r>
              <a:rPr lang="en-US" dirty="0"/>
              <a:t> by the Council of Europe in Turku 50 years ago provide </a:t>
            </a:r>
            <a:r>
              <a:rPr lang="en-US" b="1" dirty="0"/>
              <a:t>e</a:t>
            </a:r>
            <a:r>
              <a:rPr lang="en-US" dirty="0"/>
              <a:t>vidence [</a:t>
            </a:r>
            <a:r>
              <a:rPr lang="en-US" b="1" dirty="0" err="1"/>
              <a:t>e</a:t>
            </a:r>
            <a:r>
              <a:rPr lang="en-US" dirty="0" err="1"/>
              <a:t>vɪd</a:t>
            </a:r>
            <a:r>
              <a:rPr lang="en-US" dirty="0"/>
              <a:t>(ə)ns] for this. </a:t>
            </a:r>
          </a:p>
          <a:p>
            <a:r>
              <a:rPr lang="en-US" i="1" dirty="0"/>
              <a:t>(</a:t>
            </a:r>
            <a:r>
              <a:rPr lang="en-US" i="1" dirty="0" err="1"/>
              <a:t>Zeit</a:t>
            </a:r>
            <a:r>
              <a:rPr lang="en-US" i="1" dirty="0"/>
              <a:t> </a:t>
            </a:r>
            <a:r>
              <a:rPr lang="en-US" i="1" dirty="0" err="1"/>
              <a:t>zum</a:t>
            </a:r>
            <a:r>
              <a:rPr lang="en-US" i="1" dirty="0"/>
              <a:t> </a:t>
            </a:r>
            <a:r>
              <a:rPr lang="en-US" i="1" dirty="0" err="1"/>
              <a:t>Lesen</a:t>
            </a:r>
            <a:r>
              <a:rPr lang="en-US" i="1" dirty="0"/>
              <a:t> </a:t>
            </a:r>
            <a:r>
              <a:rPr lang="en-US" i="1" dirty="0" err="1"/>
              <a:t>lassen</a:t>
            </a:r>
            <a:r>
              <a:rPr lang="en-US" i="1" dirty="0"/>
              <a:t>) </a:t>
            </a:r>
          </a:p>
          <a:p>
            <a:endParaRPr lang="en-US" dirty="0"/>
          </a:p>
          <a:p>
            <a:r>
              <a:rPr lang="en-US" dirty="0"/>
              <a:t>&gt;&gt; In those times, "mother tongue“</a:t>
            </a:r>
            <a:r>
              <a:rPr lang="en-US" baseline="0" dirty="0"/>
              <a:t> </a:t>
            </a:r>
            <a:r>
              <a:rPr lang="en-US" dirty="0"/>
              <a:t>was still considered rather globally,</a:t>
            </a:r>
            <a:r>
              <a:rPr lang="en-US" baseline="0" dirty="0"/>
              <a:t> </a:t>
            </a:r>
            <a:r>
              <a:rPr lang="en-US" dirty="0"/>
              <a:t>without di</a:t>
            </a:r>
            <a:r>
              <a:rPr lang="en-US" b="1" dirty="0"/>
              <a:t>sti</a:t>
            </a:r>
            <a:r>
              <a:rPr lang="en-US" dirty="0"/>
              <a:t>nguishing [</a:t>
            </a:r>
            <a:r>
              <a:rPr lang="en-US" dirty="0" err="1"/>
              <a:t>dɪ</a:t>
            </a:r>
            <a:r>
              <a:rPr lang="en-US" b="1" dirty="0" err="1"/>
              <a:t>ˈstɪŋ</a:t>
            </a:r>
            <a:r>
              <a:rPr lang="en-US" b="0" dirty="0" err="1"/>
              <a:t>ɡ</a:t>
            </a:r>
            <a:r>
              <a:rPr lang="en-US" dirty="0" err="1"/>
              <a:t>wɪʃɪŋ</a:t>
            </a:r>
            <a:r>
              <a:rPr lang="en-US" dirty="0"/>
              <a:t>] home language and school language.</a:t>
            </a:r>
          </a:p>
          <a:p>
            <a:r>
              <a:rPr lang="en-US" dirty="0"/>
              <a:t>&gt;&gt; But the wish for integrated language teaching was clearly there. And it must be said that in most education systems, it has not been put into practice </a:t>
            </a:r>
            <a:r>
              <a:rPr lang="en-US" dirty="0" err="1"/>
              <a:t>sofar</a:t>
            </a:r>
            <a:r>
              <a:rPr lang="en-US" dirty="0"/>
              <a:t>.</a:t>
            </a:r>
          </a:p>
          <a:p>
            <a:endParaRPr lang="de-DE" baseline="0"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13</a:t>
            </a:fld>
            <a:endParaRPr lang="de-DE" dirty="0"/>
          </a:p>
        </p:txBody>
      </p:sp>
    </p:spTree>
    <p:extLst>
      <p:ext uri="{BB962C8B-B14F-4D97-AF65-F5344CB8AC3E}">
        <p14:creationId xmlns:p14="http://schemas.microsoft.com/office/powerpoint/2010/main" val="3100535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dirty="0"/>
              <a:t>We now come to the second point: </a:t>
            </a:r>
          </a:p>
          <a:p>
            <a:r>
              <a:rPr lang="de-DE" baseline="0" dirty="0" err="1"/>
              <a:t>What</a:t>
            </a:r>
            <a:r>
              <a:rPr lang="de-DE" baseline="0" dirty="0"/>
              <a:t> </a:t>
            </a:r>
            <a:r>
              <a:rPr lang="de-DE" baseline="0" dirty="0" err="1"/>
              <a:t>are</a:t>
            </a:r>
            <a:r>
              <a:rPr lang="de-DE" baseline="0" dirty="0"/>
              <a:t> </a:t>
            </a:r>
            <a:r>
              <a:rPr lang="de-DE" baseline="0" dirty="0" err="1"/>
              <a:t>the</a:t>
            </a:r>
            <a:r>
              <a:rPr lang="de-DE" baseline="0" dirty="0"/>
              <a:t> </a:t>
            </a:r>
            <a:r>
              <a:rPr lang="de-DE" baseline="0" dirty="0" err="1"/>
              <a:t>reasons</a:t>
            </a:r>
            <a:r>
              <a:rPr lang="de-DE" baseline="0" dirty="0"/>
              <a:t> </a:t>
            </a:r>
            <a:r>
              <a:rPr lang="en-US" baseline="0" dirty="0"/>
              <a:t>for drawing on integrated language teaching</a:t>
            </a:r>
            <a:r>
              <a:rPr lang="de-DE" baseline="0" dirty="0"/>
              <a:t> ?</a:t>
            </a:r>
          </a:p>
          <a:p>
            <a:endParaRPr lang="de-DE" baseline="0" dirty="0"/>
          </a:p>
          <a:p>
            <a:r>
              <a:rPr lang="de-DE" baseline="0" dirty="0"/>
              <a:t>&gt;&gt; </a:t>
            </a:r>
            <a:r>
              <a:rPr lang="en-US" baseline="0" dirty="0"/>
              <a:t>Let us start with one main argument </a:t>
            </a:r>
            <a:r>
              <a:rPr lang="en-US" b="1" baseline="0" dirty="0"/>
              <a:t>against</a:t>
            </a:r>
            <a:r>
              <a:rPr lang="en-US" baseline="0" dirty="0"/>
              <a:t> integrated language teaching: the fear [</a:t>
            </a:r>
            <a:r>
              <a:rPr lang="en-US" baseline="0" dirty="0" err="1"/>
              <a:t>f</a:t>
            </a:r>
            <a:r>
              <a:rPr lang="en-US" u="sng" baseline="0" dirty="0" err="1"/>
              <a:t>ɪə</a:t>
            </a:r>
            <a:r>
              <a:rPr lang="en-US" baseline="0" dirty="0"/>
              <a:t>(r)] of interference. [</a:t>
            </a:r>
            <a:r>
              <a:rPr lang="en-US" baseline="0" dirty="0" err="1"/>
              <a:t>ɪntə</a:t>
            </a:r>
            <a:r>
              <a:rPr lang="en-US" baseline="0" dirty="0"/>
              <a:t>(r)</a:t>
            </a:r>
            <a:r>
              <a:rPr lang="en-US" b="1" baseline="0" dirty="0"/>
              <a:t>ˈ</a:t>
            </a:r>
            <a:r>
              <a:rPr lang="en-US" b="1" baseline="0" dirty="0" err="1"/>
              <a:t>fɪə</a:t>
            </a:r>
            <a:r>
              <a:rPr lang="en-US" baseline="0" dirty="0" err="1"/>
              <a:t>rənsɪz</a:t>
            </a:r>
            <a:r>
              <a:rPr lang="en-US" baseline="0" dirty="0"/>
              <a:t>]</a:t>
            </a:r>
            <a:r>
              <a:rPr lang="de-DE" baseline="0" dirty="0"/>
              <a:t>.</a:t>
            </a:r>
          </a:p>
          <a:p>
            <a:r>
              <a:rPr lang="de-DE" baseline="0" dirty="0"/>
              <a:t>&gt;&gt; </a:t>
            </a:r>
            <a:r>
              <a:rPr lang="en-US" baseline="0" dirty="0"/>
              <a:t>Like many researchers, we understand "inter</a:t>
            </a:r>
            <a:r>
              <a:rPr lang="en-US" b="1" i="0" baseline="0" dirty="0"/>
              <a:t>fe</a:t>
            </a:r>
            <a:r>
              <a:rPr lang="en-US" baseline="0" dirty="0"/>
              <a:t>rence" to mean a negative [</a:t>
            </a:r>
            <a:r>
              <a:rPr lang="en-US" b="1" baseline="0" dirty="0" err="1"/>
              <a:t>ne</a:t>
            </a:r>
            <a:r>
              <a:rPr lang="en-US" baseline="0" dirty="0" err="1"/>
              <a:t>ɡətɪv</a:t>
            </a:r>
            <a:r>
              <a:rPr lang="en-US" baseline="0" dirty="0"/>
              <a:t>] transfer. Like when an English speaker says in German "</a:t>
            </a:r>
            <a:r>
              <a:rPr lang="en-US" baseline="0" dirty="0" err="1"/>
              <a:t>Er</a:t>
            </a:r>
            <a:r>
              <a:rPr lang="en-US" baseline="0" dirty="0"/>
              <a:t> </a:t>
            </a:r>
            <a:r>
              <a:rPr lang="en-US" baseline="0" dirty="0" err="1"/>
              <a:t>kam</a:t>
            </a:r>
            <a:r>
              <a:rPr lang="en-US" baseline="0" dirty="0"/>
              <a:t> in 2016“, instead of “</a:t>
            </a:r>
            <a:r>
              <a:rPr lang="en-US" baseline="0" dirty="0" err="1"/>
              <a:t>Er</a:t>
            </a:r>
            <a:r>
              <a:rPr lang="en-US" baseline="0" dirty="0"/>
              <a:t> </a:t>
            </a:r>
            <a:r>
              <a:rPr lang="en-US" baseline="0" dirty="0" err="1"/>
              <a:t>kam</a:t>
            </a:r>
            <a:r>
              <a:rPr lang="en-US" baseline="0" dirty="0"/>
              <a:t> 2016”, because in English you say “In two thousand sixteen”.</a:t>
            </a:r>
          </a:p>
          <a:p>
            <a:r>
              <a:rPr lang="en-US" baseline="0" dirty="0"/>
              <a:t>But a transfer can indeed be positive: as we have seen in a former example. A Chinese student, who has learnt English, can draw on her / his knowledge of articles in English when learning French.</a:t>
            </a:r>
          </a:p>
          <a:p>
            <a:r>
              <a:rPr lang="en-US" baseline="0" dirty="0"/>
              <a:t>&gt;&gt; The point here is not to deny that the risk of interference exists. However, it is not justified to make this danger the </a:t>
            </a:r>
            <a:r>
              <a:rPr lang="en-US" b="1" baseline="0" dirty="0"/>
              <a:t>fo</a:t>
            </a:r>
            <a:r>
              <a:rPr lang="en-US" baseline="0" dirty="0"/>
              <a:t>cal [‘</a:t>
            </a:r>
            <a:r>
              <a:rPr lang="en-US" b="1" baseline="0" dirty="0" err="1"/>
              <a:t>fəʊ</a:t>
            </a:r>
            <a:r>
              <a:rPr lang="en-US" baseline="0" dirty="0" err="1"/>
              <a:t>k</a:t>
            </a:r>
            <a:r>
              <a:rPr lang="en-US" baseline="0" dirty="0"/>
              <a:t>(ə)l] point of all didactic decisions. </a:t>
            </a:r>
          </a:p>
          <a:p>
            <a:r>
              <a:rPr lang="en-US" baseline="0" dirty="0"/>
              <a:t>&gt;&gt; Such thinking had become </a:t>
            </a:r>
            <a:r>
              <a:rPr lang="en-US" b="1" baseline="0" dirty="0"/>
              <a:t>w</a:t>
            </a:r>
            <a:r>
              <a:rPr lang="en-US" baseline="0" dirty="0"/>
              <a:t>idespread a few </a:t>
            </a:r>
            <a:r>
              <a:rPr lang="en-US" b="1" baseline="0" dirty="0"/>
              <a:t>de</a:t>
            </a:r>
            <a:r>
              <a:rPr lang="en-US" baseline="0" dirty="0"/>
              <a:t>cades [ˈ</a:t>
            </a:r>
            <a:r>
              <a:rPr lang="en-US" b="1" baseline="0" dirty="0" err="1"/>
              <a:t>d</a:t>
            </a:r>
            <a:r>
              <a:rPr lang="en-US" b="1" u="sng" baseline="0" dirty="0" err="1"/>
              <a:t>e</a:t>
            </a:r>
            <a:r>
              <a:rPr lang="en-US" baseline="0" dirty="0" err="1"/>
              <a:t>keɪds</a:t>
            </a:r>
            <a:r>
              <a:rPr lang="en-US" baseline="0" dirty="0"/>
              <a:t>] ago, as a re</a:t>
            </a:r>
            <a:r>
              <a:rPr lang="en-US" b="1" baseline="0" dirty="0"/>
              <a:t>sul</a:t>
            </a:r>
            <a:r>
              <a:rPr lang="en-US" baseline="0" dirty="0"/>
              <a:t>t of the so-called "contrastive hypothesis"    which assumed that</a:t>
            </a:r>
            <a:r>
              <a:rPr lang="en-US" b="1" baseline="0" dirty="0"/>
              <a:t> all </a:t>
            </a:r>
            <a:r>
              <a:rPr lang="en-US" baseline="0" dirty="0"/>
              <a:t>errors could be predicted by working out the differences between languages.</a:t>
            </a:r>
          </a:p>
          <a:p>
            <a:r>
              <a:rPr lang="de-DE" baseline="0" dirty="0"/>
              <a:t>&gt;&gt; </a:t>
            </a:r>
            <a:r>
              <a:rPr lang="en-US" baseline="0" dirty="0"/>
              <a:t>In the meantime, it has become clear that factors of errors have to be considered as much more di</a:t>
            </a:r>
            <a:r>
              <a:rPr lang="en-US" b="1" baseline="0" dirty="0"/>
              <a:t>ver</a:t>
            </a:r>
            <a:r>
              <a:rPr lang="en-US" baseline="0" dirty="0"/>
              <a:t>sified [</a:t>
            </a:r>
            <a:r>
              <a:rPr lang="en-US" baseline="0" dirty="0" err="1"/>
              <a:t>d</a:t>
            </a:r>
            <a:r>
              <a:rPr lang="en-US" u="sng" baseline="0" dirty="0" err="1"/>
              <a:t>aɪ</a:t>
            </a:r>
            <a:r>
              <a:rPr lang="en-US" baseline="0" dirty="0" err="1"/>
              <a:t>ˈ</a:t>
            </a:r>
            <a:r>
              <a:rPr lang="en-US" b="1" baseline="0" dirty="0" err="1"/>
              <a:t>vɜ</a:t>
            </a:r>
            <a:r>
              <a:rPr lang="en-US" b="1" baseline="0" dirty="0"/>
              <a:t>ː(r</a:t>
            </a:r>
            <a:r>
              <a:rPr lang="en-US" baseline="0" dirty="0"/>
              <a:t>)</a:t>
            </a:r>
            <a:r>
              <a:rPr lang="en-US" baseline="0" dirty="0" err="1"/>
              <a:t>sɪfaɪd</a:t>
            </a:r>
            <a:r>
              <a:rPr lang="en-US" baseline="0" dirty="0"/>
              <a:t>]. And today, most researchers argue that the benefits linked to positive transfer over</a:t>
            </a:r>
            <a:r>
              <a:rPr lang="en-US" b="1" baseline="0" dirty="0"/>
              <a:t>co</a:t>
            </a:r>
            <a:r>
              <a:rPr lang="en-US" baseline="0" dirty="0"/>
              <a:t>me [ˌ</a:t>
            </a:r>
            <a:r>
              <a:rPr lang="en-US" baseline="0" dirty="0" err="1"/>
              <a:t>əʊvə</a:t>
            </a:r>
            <a:r>
              <a:rPr lang="en-US" baseline="0" dirty="0"/>
              <a:t>(r)ˈ</a:t>
            </a:r>
            <a:r>
              <a:rPr lang="en-US" b="1" baseline="0" dirty="0" err="1"/>
              <a:t>kʌm</a:t>
            </a:r>
            <a:r>
              <a:rPr lang="en-US" baseline="0" dirty="0"/>
              <a:t>] the risks linked to interference. </a:t>
            </a:r>
            <a:endParaRPr lang="de-DE" baseline="0" dirty="0"/>
          </a:p>
          <a:p>
            <a:endParaRPr lang="de-DE" baseline="0" dirty="0"/>
          </a:p>
          <a:p>
            <a:endParaRPr lang="de-DE" baseline="0" dirty="0"/>
          </a:p>
          <a:p>
            <a:endParaRPr lang="de-DE" baseline="0"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14</a:t>
            </a:fld>
            <a:endParaRPr lang="de-DE" dirty="0"/>
          </a:p>
        </p:txBody>
      </p:sp>
    </p:spTree>
    <p:extLst>
      <p:ext uri="{BB962C8B-B14F-4D97-AF65-F5344CB8AC3E}">
        <p14:creationId xmlns:p14="http://schemas.microsoft.com/office/powerpoint/2010/main" val="183886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baseline="0" dirty="0"/>
              <a:t>Ein zweiter Aspekt der Begründung liegt darin, dass beim Sprachenlernen der Rückgriff auf bereits bekannte Sprachen ein natürlicher Prozess ist.</a:t>
            </a:r>
          </a:p>
          <a:p>
            <a:r>
              <a:rPr lang="de-DE" baseline="0" dirty="0"/>
              <a:t>&gt;&gt; Man kann Lernen allgemein als Herausbilden von „Wissens-Netzwerken“ verstehen. Lesen Sie weiter…</a:t>
            </a:r>
          </a:p>
          <a:p>
            <a:r>
              <a:rPr lang="de-DE" i="1" baseline="0" dirty="0"/>
              <a:t>(Zeit zum Lesen lassen.)</a:t>
            </a:r>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15</a:t>
            </a:fld>
            <a:endParaRPr lang="de-DE" dirty="0"/>
          </a:p>
        </p:txBody>
      </p:sp>
    </p:spTree>
    <p:extLst>
      <p:ext uri="{BB962C8B-B14F-4D97-AF65-F5344CB8AC3E}">
        <p14:creationId xmlns:p14="http://schemas.microsoft.com/office/powerpoint/2010/main" val="331642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dirty="0"/>
              <a:t>Despite of transfer being a </a:t>
            </a:r>
            <a:r>
              <a:rPr lang="en-US" b="1" baseline="0" dirty="0"/>
              <a:t>na</a:t>
            </a:r>
            <a:r>
              <a:rPr lang="en-US" baseline="0" dirty="0"/>
              <a:t>tural [ˈ</a:t>
            </a:r>
            <a:r>
              <a:rPr lang="en-US" b="1" baseline="0" dirty="0" err="1"/>
              <a:t>næt</a:t>
            </a:r>
            <a:r>
              <a:rPr lang="en-US" baseline="0" dirty="0" err="1"/>
              <a:t>ʃ</a:t>
            </a:r>
            <a:r>
              <a:rPr lang="en-US" baseline="0" dirty="0"/>
              <a:t>(ə)</a:t>
            </a:r>
            <a:r>
              <a:rPr lang="en-US" baseline="0" dirty="0" err="1"/>
              <a:t>rəl</a:t>
            </a:r>
            <a:r>
              <a:rPr lang="en-US" baseline="0" dirty="0"/>
              <a:t>] process, most learners do </a:t>
            </a:r>
            <a:r>
              <a:rPr lang="en-US" b="1" baseline="0" dirty="0"/>
              <a:t>not</a:t>
            </a:r>
            <a:r>
              <a:rPr lang="en-US" baseline="0" dirty="0"/>
              <a:t> make use of it if they are not prompted by teachers to do so.</a:t>
            </a:r>
          </a:p>
          <a:p>
            <a:r>
              <a:rPr lang="de-DE" baseline="0" dirty="0"/>
              <a:t>&gt;&gt; </a:t>
            </a:r>
            <a:r>
              <a:rPr lang="en-US" baseline="0" dirty="0"/>
              <a:t>This is reflected in many studies : the use of </a:t>
            </a:r>
            <a:r>
              <a:rPr lang="en-US" baseline="0" dirty="0" err="1"/>
              <a:t>plurilingual</a:t>
            </a:r>
            <a:r>
              <a:rPr lang="en-US" baseline="0" dirty="0"/>
              <a:t> strategies is neither auto</a:t>
            </a:r>
            <a:r>
              <a:rPr lang="en-US" b="1" baseline="0" dirty="0"/>
              <a:t>ma</a:t>
            </a:r>
            <a:r>
              <a:rPr lang="en-US" baseline="0" dirty="0"/>
              <a:t>tic nor syste</a:t>
            </a:r>
            <a:r>
              <a:rPr lang="en-US" b="1" baseline="0" dirty="0"/>
              <a:t>ma</a:t>
            </a:r>
            <a:r>
              <a:rPr lang="en-US" baseline="0" dirty="0"/>
              <a:t>tic [ˌ</a:t>
            </a:r>
            <a:r>
              <a:rPr lang="en-US" baseline="0" dirty="0" err="1"/>
              <a:t>sɪstəˈ</a:t>
            </a:r>
            <a:r>
              <a:rPr lang="en-US" b="1" baseline="0" dirty="0" err="1"/>
              <a:t>mæ</a:t>
            </a:r>
            <a:r>
              <a:rPr lang="en-US" baseline="0" dirty="0" err="1"/>
              <a:t>tɪk</a:t>
            </a:r>
            <a:r>
              <a:rPr lang="en-US" baseline="0" dirty="0"/>
              <a:t>]</a:t>
            </a:r>
            <a:r>
              <a:rPr lang="de-DE" baseline="0" dirty="0"/>
              <a:t>. </a:t>
            </a:r>
          </a:p>
          <a:p>
            <a:r>
              <a:rPr lang="en-US" baseline="0" dirty="0"/>
              <a:t>There are probably several explanations for this</a:t>
            </a:r>
            <a:r>
              <a:rPr lang="de-DE" baseline="0" dirty="0"/>
              <a:t>. </a:t>
            </a:r>
          </a:p>
          <a:p>
            <a:r>
              <a:rPr lang="en-US" baseline="0" dirty="0"/>
              <a:t>One of them is surely that the possibility of a connection or a comparison is simply not </a:t>
            </a:r>
            <a:r>
              <a:rPr lang="en-US" baseline="0" dirty="0" err="1"/>
              <a:t>recognised</a:t>
            </a:r>
            <a:r>
              <a:rPr lang="en-US" baseline="0" dirty="0"/>
              <a:t>.</a:t>
            </a:r>
          </a:p>
          <a:p>
            <a:r>
              <a:rPr lang="de-DE" baseline="0" dirty="0"/>
              <a:t>&gt;&gt; </a:t>
            </a:r>
            <a:r>
              <a:rPr lang="de-DE" baseline="0" dirty="0" err="1"/>
              <a:t>Besides</a:t>
            </a:r>
            <a:r>
              <a:rPr lang="de-DE" baseline="0" dirty="0"/>
              <a:t>: </a:t>
            </a:r>
            <a:r>
              <a:rPr lang="en-US" baseline="0" dirty="0"/>
              <a:t>The degree of similarity or difference identified by linguists is not suf</a:t>
            </a:r>
            <a:r>
              <a:rPr lang="en-US" b="1" baseline="0" dirty="0"/>
              <a:t>fi</a:t>
            </a:r>
            <a:r>
              <a:rPr lang="en-US" baseline="0" dirty="0"/>
              <a:t>cient [</a:t>
            </a:r>
            <a:r>
              <a:rPr lang="en-US" baseline="0" dirty="0" err="1"/>
              <a:t>sə</a:t>
            </a:r>
            <a:r>
              <a:rPr lang="en-US" b="1" baseline="0" dirty="0" err="1"/>
              <a:t>ˈfɪ</a:t>
            </a:r>
            <a:r>
              <a:rPr lang="en-US" baseline="0" dirty="0" err="1"/>
              <a:t>ʃ</a:t>
            </a:r>
            <a:r>
              <a:rPr lang="en-US" baseline="0" dirty="0"/>
              <a:t>(ə)</a:t>
            </a:r>
            <a:r>
              <a:rPr lang="en-US" baseline="0" dirty="0" err="1"/>
              <a:t>nt</a:t>
            </a:r>
            <a:r>
              <a:rPr lang="en-US" baseline="0" dirty="0"/>
              <a:t>] to explain whether learners are ready to use   language-to-language   transfers. The sub</a:t>
            </a:r>
            <a:r>
              <a:rPr lang="en-US" b="1" baseline="0" dirty="0"/>
              <a:t>jec</a:t>
            </a:r>
            <a:r>
              <a:rPr lang="en-US" baseline="0" dirty="0"/>
              <a:t>tive </a:t>
            </a:r>
            <a:r>
              <a:rPr lang="en-US" b="1" baseline="0" dirty="0"/>
              <a:t>dis</a:t>
            </a:r>
            <a:r>
              <a:rPr lang="en-US" baseline="0" dirty="0"/>
              <a:t>tance  perceived by the learner must be taken into account. Learners have their own reasons, rooted in each individual's history, for considering languages as close or distant from each other.</a:t>
            </a:r>
            <a:endParaRPr lang="fr-FR" baseline="0" dirty="0"/>
          </a:p>
          <a:p>
            <a:endParaRPr lang="de-DE" baseline="0" dirty="0"/>
          </a:p>
          <a:p>
            <a:endParaRPr lang="en-US" baseline="0" dirty="0"/>
          </a:p>
          <a:p>
            <a:endParaRPr lang="de-DE" baseline="0" dirty="0"/>
          </a:p>
          <a:p>
            <a:endParaRPr lang="de-DE" baseline="0"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16</a:t>
            </a:fld>
            <a:endParaRPr lang="de-DE" dirty="0"/>
          </a:p>
        </p:txBody>
      </p:sp>
    </p:spTree>
    <p:extLst>
      <p:ext uri="{BB962C8B-B14F-4D97-AF65-F5344CB8AC3E}">
        <p14:creationId xmlns:p14="http://schemas.microsoft.com/office/powerpoint/2010/main" val="2803104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dirty="0"/>
              <a:t>Another reason is the fear of inter</a:t>
            </a:r>
            <a:r>
              <a:rPr lang="en-US" b="1" baseline="0" dirty="0"/>
              <a:t>fe</a:t>
            </a:r>
            <a:r>
              <a:rPr lang="en-US" baseline="0" dirty="0"/>
              <a:t>rence, which affects not only teachers but also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is a quote [</a:t>
            </a:r>
            <a:r>
              <a:rPr lang="en-US" baseline="0" dirty="0" err="1"/>
              <a:t>kw</a:t>
            </a:r>
            <a:r>
              <a:rPr lang="en-US" u="sng" baseline="0" dirty="0" err="1"/>
              <a:t>əʊ</a:t>
            </a:r>
            <a:r>
              <a:rPr lang="en-US" baseline="0" dirty="0" err="1"/>
              <a:t>t</a:t>
            </a:r>
            <a:r>
              <a:rPr lang="en-US" baseline="0" dirty="0"/>
              <a:t>/] that refers to "cognates" - which means related words in other languages.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&gt;&gt; </a:t>
            </a:r>
            <a:r>
              <a:rPr lang="en-US" i="1" baseline="0" dirty="0"/>
              <a:t>(</a:t>
            </a:r>
            <a:r>
              <a:rPr lang="en-US" i="1" baseline="0" dirty="0" err="1"/>
              <a:t>Lesen</a:t>
            </a:r>
            <a:r>
              <a:rPr lang="en-US" i="1" baseline="0" dirty="0"/>
              <a:t> </a:t>
            </a:r>
            <a:r>
              <a:rPr lang="en-US" i="1" baseline="0" dirty="0" err="1"/>
              <a:t>allein</a:t>
            </a:r>
            <a:r>
              <a:rPr lang="en-US" i="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&gt;&gt; I</a:t>
            </a:r>
            <a:r>
              <a:rPr lang="en-US" baseline="0" dirty="0"/>
              <a:t>t should also be mentioned – and this is an important issue - that underachieving students make fewer spontaneous transfers than high achievers.</a:t>
            </a:r>
          </a:p>
          <a:p>
            <a:endParaRPr lang="fr-CH" sz="1200" kern="1200" dirty="0">
              <a:solidFill>
                <a:schemeClr val="tx1"/>
              </a:solidFill>
              <a:effectLst/>
              <a:latin typeface="+mn-lt"/>
              <a:ea typeface="+mn-ea"/>
              <a:cs typeface="+mn-cs"/>
            </a:endParaRPr>
          </a:p>
          <a:p>
            <a:endParaRPr lang="de-DE" baseline="0"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17</a:t>
            </a:fld>
            <a:endParaRPr lang="de-DE" dirty="0"/>
          </a:p>
        </p:txBody>
      </p:sp>
    </p:spTree>
    <p:extLst>
      <p:ext uri="{BB962C8B-B14F-4D97-AF65-F5344CB8AC3E}">
        <p14:creationId xmlns:p14="http://schemas.microsoft.com/office/powerpoint/2010/main" val="141567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sz="1200" kern="1200" baseline="0" dirty="0">
                <a:solidFill>
                  <a:schemeClr val="tx1"/>
                </a:solidFill>
                <a:effectLst/>
                <a:latin typeface="+mn-lt"/>
                <a:ea typeface="+mn-ea"/>
                <a:cs typeface="+mn-cs"/>
              </a:rPr>
              <a:t>All diese Gründe sprechen für die Notwendigkeit eines didaktischen Eingriffs: </a:t>
            </a:r>
          </a:p>
          <a:p>
            <a:r>
              <a:rPr lang="de-DE" sz="1200" kern="1200" baseline="0" dirty="0">
                <a:solidFill>
                  <a:schemeClr val="tx1"/>
                </a:solidFill>
                <a:effectLst/>
                <a:latin typeface="+mn-lt"/>
                <a:ea typeface="+mn-ea"/>
                <a:cs typeface="+mn-cs"/>
              </a:rPr>
              <a:t>&gt;&gt; Die Lernenden müssen für potenzielle Synergien sowie für Transferstrategien sensibilisiert werden und in konkreten Unterrichteinheiten angeleitet werden, diese zu nutzen.</a:t>
            </a:r>
          </a:p>
          <a:p>
            <a:r>
              <a:rPr lang="de-DE" sz="1200" dirty="0"/>
              <a:t>&gt;&gt; Mehrere </a:t>
            </a:r>
            <a:r>
              <a:rPr lang="de-DE" sz="1200" b="0" dirty="0"/>
              <a:t>empirische Studien </a:t>
            </a:r>
            <a:r>
              <a:rPr lang="de-DE" sz="1200" dirty="0"/>
              <a:t>haben sich mit den Auswirkungen dieses Eingriffs befasst und </a:t>
            </a:r>
            <a:r>
              <a:rPr lang="de-DE" sz="1200" b="0" dirty="0"/>
              <a:t>zeugen von einem positiven</a:t>
            </a:r>
            <a:r>
              <a:rPr lang="de-DE" sz="1200" b="1" dirty="0"/>
              <a:t> </a:t>
            </a:r>
            <a:r>
              <a:rPr lang="de-DE" sz="1200" b="0" dirty="0"/>
              <a:t>Effekt auf die Leistungen </a:t>
            </a:r>
            <a:r>
              <a:rPr lang="de-DE" sz="1200" dirty="0"/>
              <a:t>der Lernenden.</a:t>
            </a:r>
            <a:endParaRPr lang="de-DE" sz="1200" kern="1200" baseline="0" dirty="0">
              <a:solidFill>
                <a:schemeClr val="tx1"/>
              </a:solidFill>
              <a:effectLst/>
              <a:latin typeface="+mn-lt"/>
              <a:ea typeface="+mn-ea"/>
              <a:cs typeface="+mn-cs"/>
            </a:endParaRPr>
          </a:p>
          <a:p>
            <a:r>
              <a:rPr lang="de-DE" sz="1200" kern="1200" baseline="0" dirty="0">
                <a:solidFill>
                  <a:schemeClr val="tx1"/>
                </a:solidFill>
                <a:effectLst/>
                <a:latin typeface="+mn-lt"/>
                <a:ea typeface="+mn-ea"/>
                <a:cs typeface="+mn-cs"/>
              </a:rPr>
              <a:t>&gt;&gt; Andere Studien zeigen, dass das Entdecken von „Brücken“ zu bereits bekannten Sprachen, sowie die damit verbundene steilere Progression im lexikalischen Bereich, motivierende Effekte haben. </a:t>
            </a:r>
          </a:p>
          <a:p>
            <a:endParaRPr lang="fr-FR" sz="1200" kern="1200" baseline="0" dirty="0">
              <a:solidFill>
                <a:schemeClr val="tx1"/>
              </a:solidFill>
              <a:effectLst/>
              <a:latin typeface="+mn-lt"/>
              <a:ea typeface="+mn-ea"/>
              <a:cs typeface="+mn-cs"/>
            </a:endParaRPr>
          </a:p>
          <a:p>
            <a:endParaRPr lang="fr-CH" sz="1200" kern="1200" baseline="0" dirty="0">
              <a:solidFill>
                <a:schemeClr val="tx1"/>
              </a:solidFill>
              <a:effectLst/>
              <a:latin typeface="+mn-lt"/>
              <a:ea typeface="+mn-ea"/>
              <a:cs typeface="+mn-cs"/>
            </a:endParaRPr>
          </a:p>
          <a:p>
            <a:endParaRPr lang="de-DE" baseline="0"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18</a:t>
            </a:fld>
            <a:endParaRPr lang="de-DE" dirty="0"/>
          </a:p>
        </p:txBody>
      </p:sp>
    </p:spTree>
    <p:extLst>
      <p:ext uri="{BB962C8B-B14F-4D97-AF65-F5344CB8AC3E}">
        <p14:creationId xmlns:p14="http://schemas.microsoft.com/office/powerpoint/2010/main" val="617439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69ACC7-30AC-4D8B-AABF-F6E6B253666B}" type="slidenum">
              <a:rPr lang="fr-FR">
                <a:solidFill>
                  <a:srgbClr val="000000"/>
                </a:solidFill>
                <a:cs typeface="Arial" charset="0"/>
              </a:rPr>
              <a:pPr fontAlgn="base">
                <a:spcBef>
                  <a:spcPct val="0"/>
                </a:spcBef>
                <a:spcAft>
                  <a:spcPct val="0"/>
                </a:spcAft>
                <a:defRPr/>
              </a:pPr>
              <a:t>19</a:t>
            </a:fld>
            <a:endParaRPr lang="fr-FR">
              <a:solidFill>
                <a:srgbClr val="000000"/>
              </a:solidFill>
              <a:cs typeface="Arial"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As promised, some other examples of teaching materials.</a:t>
            </a:r>
          </a:p>
          <a:p>
            <a:pPr eaLnBrk="1" hangingPunct="1">
              <a:spcBef>
                <a:spcPct val="0"/>
              </a:spcBef>
            </a:pPr>
            <a:r>
              <a:rPr lang="en-US" dirty="0"/>
              <a:t>The first one is for students learning German after English.</a:t>
            </a:r>
          </a:p>
          <a:p>
            <a:pPr eaLnBrk="1" hangingPunct="1">
              <a:spcBef>
                <a:spcPct val="0"/>
              </a:spcBef>
            </a:pPr>
            <a:r>
              <a:rPr lang="en-US" dirty="0"/>
              <a:t>&gt;&gt; The aim is</a:t>
            </a:r>
            <a:r>
              <a:rPr lang="en-US" baseline="0" dirty="0"/>
              <a:t> to make students aware of the regular /ˈ</a:t>
            </a:r>
            <a:r>
              <a:rPr lang="en-US" b="1" baseline="0" dirty="0" err="1"/>
              <a:t>re</a:t>
            </a:r>
            <a:r>
              <a:rPr lang="en-US" b="0" baseline="0" dirty="0" err="1"/>
              <a:t>ɡ</a:t>
            </a:r>
            <a:r>
              <a:rPr lang="en-US" baseline="0" dirty="0" err="1"/>
              <a:t>jʊlə</a:t>
            </a:r>
            <a:r>
              <a:rPr lang="en-US" baseline="0" dirty="0"/>
              <a:t>(r)/ correlation between consonants in German and in English. Like z-t (</a:t>
            </a:r>
            <a:r>
              <a:rPr lang="en-US" baseline="0" dirty="0" err="1"/>
              <a:t>zu</a:t>
            </a:r>
            <a:r>
              <a:rPr lang="en-US" baseline="0" dirty="0"/>
              <a:t>-to) or t-d (</a:t>
            </a:r>
            <a:r>
              <a:rPr lang="en-US" baseline="0" dirty="0" err="1"/>
              <a:t>trink</a:t>
            </a:r>
            <a:r>
              <a:rPr lang="en-US" baseline="0" dirty="0"/>
              <a:t> – drink).</a:t>
            </a:r>
          </a:p>
          <a:p>
            <a:pPr eaLnBrk="1" hangingPunct="1">
              <a:spcBef>
                <a:spcPct val="0"/>
              </a:spcBef>
            </a:pPr>
            <a:r>
              <a:rPr lang="en-US" dirty="0"/>
              <a:t>&gt;&gt; The consonants in English are represented in the left wheel of the bike, those in  German in the right wheel.</a:t>
            </a:r>
          </a:p>
          <a:p>
            <a:pPr eaLnBrk="1" hangingPunct="1">
              <a:spcBef>
                <a:spcPct val="0"/>
              </a:spcBef>
            </a:pPr>
            <a:r>
              <a:rPr lang="en-US" dirty="0"/>
              <a:t>&gt;&gt;</a:t>
            </a:r>
            <a:r>
              <a:rPr lang="en-US" baseline="0" dirty="0"/>
              <a:t> The task for the student is to find among a list of English words the word corresponding to each German item. </a:t>
            </a:r>
          </a:p>
          <a:p>
            <a:pPr eaLnBrk="1" hangingPunct="1">
              <a:spcBef>
                <a:spcPct val="0"/>
              </a:spcBef>
            </a:pPr>
            <a:endParaRPr lang="en-US" dirty="0"/>
          </a:p>
        </p:txBody>
      </p:sp>
    </p:spTree>
    <p:extLst>
      <p:ext uri="{BB962C8B-B14F-4D97-AF65-F5344CB8AC3E}">
        <p14:creationId xmlns:p14="http://schemas.microsoft.com/office/powerpoint/2010/main" val="185744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You have </a:t>
            </a:r>
            <a:r>
              <a:rPr lang="fr-FR" dirty="0" err="1"/>
              <a:t>already</a:t>
            </a:r>
            <a:r>
              <a:rPr lang="fr-FR" dirty="0"/>
              <a:t> </a:t>
            </a:r>
            <a:r>
              <a:rPr lang="fr-FR" dirty="0" err="1"/>
              <a:t>got</a:t>
            </a:r>
            <a:r>
              <a:rPr lang="fr-FR" dirty="0"/>
              <a:t> one </a:t>
            </a:r>
            <a:r>
              <a:rPr lang="fr-FR" dirty="0" err="1"/>
              <a:t>Definition</a:t>
            </a:r>
            <a:r>
              <a:rPr lang="fr-FR" baseline="0" dirty="0"/>
              <a:t> in the first </a:t>
            </a:r>
            <a:r>
              <a:rPr lang="fr-FR" baseline="0" dirty="0" err="1"/>
              <a:t>presentation</a:t>
            </a:r>
            <a:r>
              <a:rPr lang="fr-FR" baseline="0" dirty="0"/>
              <a:t>. This one </a:t>
            </a:r>
            <a:r>
              <a:rPr lang="fr-FR" baseline="0" dirty="0" err="1"/>
              <a:t>will</a:t>
            </a:r>
            <a:r>
              <a:rPr lang="fr-FR" baseline="0" dirty="0"/>
              <a:t> </a:t>
            </a:r>
            <a:r>
              <a:rPr lang="fr-FR" baseline="0" dirty="0" err="1"/>
              <a:t>be</a:t>
            </a:r>
            <a:r>
              <a:rPr lang="fr-FR" baseline="0" dirty="0"/>
              <a:t> more </a:t>
            </a:r>
            <a:r>
              <a:rPr lang="fr-FR" baseline="0" dirty="0" err="1"/>
              <a:t>precise</a:t>
            </a:r>
            <a:r>
              <a:rPr lang="fr-FR" baseline="0" dirty="0"/>
              <a:t>.</a:t>
            </a:r>
          </a:p>
          <a:p>
            <a:r>
              <a:rPr lang="fr-FR" baseline="0" dirty="0"/>
              <a:t>&gt;&gt; </a:t>
            </a:r>
            <a:r>
              <a:rPr lang="fr-FR" baseline="0" dirty="0" err="1"/>
              <a:t>Dann</a:t>
            </a:r>
            <a:r>
              <a:rPr lang="fr-FR" baseline="0" dirty="0"/>
              <a:t> </a:t>
            </a:r>
            <a:r>
              <a:rPr lang="fr-FR" baseline="0" dirty="0" err="1"/>
              <a:t>zu</a:t>
            </a:r>
            <a:r>
              <a:rPr lang="fr-FR" baseline="0" dirty="0"/>
              <a:t> </a:t>
            </a:r>
            <a:r>
              <a:rPr lang="fr-FR" baseline="0" dirty="0" err="1"/>
              <a:t>ihrer</a:t>
            </a:r>
            <a:r>
              <a:rPr lang="fr-FR" baseline="0" dirty="0"/>
              <a:t> </a:t>
            </a:r>
            <a:r>
              <a:rPr lang="fr-FR" baseline="0" dirty="0" err="1"/>
              <a:t>Begründung</a:t>
            </a:r>
            <a:r>
              <a:rPr lang="fr-FR" baseline="0" dirty="0"/>
              <a:t> : </a:t>
            </a:r>
            <a:r>
              <a:rPr lang="fr-FR" baseline="0" dirty="0" err="1"/>
              <a:t>Was</a:t>
            </a:r>
            <a:r>
              <a:rPr lang="fr-FR" baseline="0" dirty="0"/>
              <a:t> </a:t>
            </a:r>
            <a:r>
              <a:rPr lang="fr-FR" baseline="0" dirty="0" err="1"/>
              <a:t>spricht</a:t>
            </a:r>
            <a:r>
              <a:rPr lang="fr-FR" baseline="0" dirty="0"/>
              <a:t> </a:t>
            </a:r>
            <a:r>
              <a:rPr lang="fr-FR" baseline="0" dirty="0" err="1"/>
              <a:t>dafür</a:t>
            </a:r>
            <a:r>
              <a:rPr lang="fr-FR" baseline="0" dirty="0"/>
              <a:t>, </a:t>
            </a:r>
            <a:r>
              <a:rPr lang="fr-FR" baseline="0" dirty="0" err="1"/>
              <a:t>dass</a:t>
            </a:r>
            <a:r>
              <a:rPr lang="fr-FR" baseline="0" dirty="0"/>
              <a:t> man </a:t>
            </a:r>
            <a:r>
              <a:rPr lang="fr-FR" baseline="0" dirty="0" err="1"/>
              <a:t>als</a:t>
            </a:r>
            <a:r>
              <a:rPr lang="fr-FR" baseline="0" dirty="0"/>
              <a:t> </a:t>
            </a:r>
            <a:r>
              <a:rPr lang="fr-FR" baseline="0" dirty="0" err="1"/>
              <a:t>Lehrerin</a:t>
            </a:r>
            <a:r>
              <a:rPr lang="fr-FR" baseline="0" dirty="0"/>
              <a:t> </a:t>
            </a:r>
            <a:r>
              <a:rPr lang="fr-FR" baseline="0" dirty="0" err="1"/>
              <a:t>bzw</a:t>
            </a:r>
            <a:r>
              <a:rPr lang="fr-FR" baseline="0" dirty="0"/>
              <a:t>. </a:t>
            </a:r>
            <a:r>
              <a:rPr lang="fr-FR" baseline="0" dirty="0" err="1"/>
              <a:t>als</a:t>
            </a:r>
            <a:r>
              <a:rPr lang="fr-FR" baseline="0" dirty="0"/>
              <a:t> Lehrer </a:t>
            </a:r>
            <a:r>
              <a:rPr lang="fr-FR" baseline="0" dirty="0" err="1"/>
              <a:t>auf</a:t>
            </a:r>
            <a:r>
              <a:rPr lang="fr-FR" baseline="0" dirty="0"/>
              <a:t> die </a:t>
            </a:r>
            <a:r>
              <a:rPr lang="fr-FR" baseline="0" dirty="0" err="1"/>
              <a:t>Verfahren</a:t>
            </a:r>
            <a:r>
              <a:rPr lang="fr-FR" baseline="0" dirty="0"/>
              <a:t> der </a:t>
            </a:r>
            <a:r>
              <a:rPr lang="fr-FR" baseline="0" dirty="0" err="1"/>
              <a:t>integrierten</a:t>
            </a:r>
            <a:r>
              <a:rPr lang="fr-FR" baseline="0" dirty="0"/>
              <a:t> </a:t>
            </a:r>
            <a:r>
              <a:rPr lang="fr-FR" baseline="0" dirty="0" err="1"/>
              <a:t>Sprachendidaktik</a:t>
            </a:r>
            <a:r>
              <a:rPr lang="fr-FR" baseline="0" dirty="0"/>
              <a:t> </a:t>
            </a:r>
            <a:r>
              <a:rPr lang="fr-FR" baseline="0" dirty="0" err="1"/>
              <a:t>zurückgreift</a:t>
            </a:r>
            <a:r>
              <a:rPr lang="fr-FR" baseline="0" dirty="0"/>
              <a:t> ?</a:t>
            </a:r>
          </a:p>
          <a:p>
            <a:r>
              <a:rPr lang="fr-FR" baseline="0" dirty="0"/>
              <a:t>&gt;&gt; </a:t>
            </a:r>
            <a:r>
              <a:rPr lang="fr-FR" baseline="0" dirty="0" err="1"/>
              <a:t>Dann</a:t>
            </a:r>
            <a:r>
              <a:rPr lang="fr-FR" baseline="0" dirty="0"/>
              <a:t> </a:t>
            </a:r>
            <a:r>
              <a:rPr lang="fr-FR" baseline="0" dirty="0" err="1"/>
              <a:t>können</a:t>
            </a:r>
            <a:r>
              <a:rPr lang="fr-FR" baseline="0" dirty="0"/>
              <a:t> </a:t>
            </a:r>
            <a:r>
              <a:rPr lang="fr-FR" baseline="0" dirty="0" err="1"/>
              <a:t>Sie</a:t>
            </a:r>
            <a:r>
              <a:rPr lang="fr-FR" baseline="0" dirty="0"/>
              <a:t> </a:t>
            </a:r>
            <a:r>
              <a:rPr lang="fr-FR" baseline="0" dirty="0" err="1"/>
              <a:t>weitere</a:t>
            </a:r>
            <a:r>
              <a:rPr lang="fr-FR" baseline="0" dirty="0"/>
              <a:t> </a:t>
            </a:r>
            <a:r>
              <a:rPr lang="fr-FR" baseline="0" dirty="0" err="1"/>
              <a:t>Materialienbespiele</a:t>
            </a:r>
            <a:r>
              <a:rPr lang="fr-FR" baseline="0" dirty="0"/>
              <a:t> </a:t>
            </a:r>
            <a:r>
              <a:rPr lang="fr-FR" baseline="0" dirty="0" err="1"/>
              <a:t>sehen</a:t>
            </a:r>
            <a:r>
              <a:rPr lang="fr-FR" baseline="0" dirty="0"/>
              <a:t>.</a:t>
            </a:r>
          </a:p>
          <a:p>
            <a:r>
              <a:rPr lang="de-DE" baseline="0" dirty="0"/>
              <a:t>&gt;&gt; Und </a:t>
            </a:r>
            <a:r>
              <a:rPr lang="de-DE" baseline="0" dirty="0" err="1"/>
              <a:t>schliesslich</a:t>
            </a:r>
            <a:r>
              <a:rPr lang="de-DE" baseline="0" dirty="0"/>
              <a:t> einige Bemerkungen zu ihrer Umsetzung ..</a:t>
            </a:r>
          </a:p>
          <a:p>
            <a:endParaRPr lang="fr-FR" baseline="0"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2</a:t>
            </a:fld>
            <a:endParaRPr lang="de-DE"/>
          </a:p>
        </p:txBody>
      </p:sp>
    </p:spTree>
    <p:extLst>
      <p:ext uri="{BB962C8B-B14F-4D97-AF65-F5344CB8AC3E}">
        <p14:creationId xmlns:p14="http://schemas.microsoft.com/office/powerpoint/2010/main" val="1059761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68A840-1678-42CA-8574-62CF5EF24B6E}" type="slidenum">
              <a:rPr lang="fr-FR">
                <a:solidFill>
                  <a:srgbClr val="000000"/>
                </a:solidFill>
                <a:cs typeface="Arial" charset="0"/>
              </a:rPr>
              <a:pPr fontAlgn="base">
                <a:spcBef>
                  <a:spcPct val="0"/>
                </a:spcBef>
                <a:spcAft>
                  <a:spcPct val="0"/>
                </a:spcAft>
                <a:defRPr/>
              </a:pPr>
              <a:t>20</a:t>
            </a:fld>
            <a:endParaRPr lang="fr-FR">
              <a:solidFill>
                <a:srgbClr val="000000"/>
              </a:solidFill>
              <a:cs typeface="Arial"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dirty="0">
                <a:solidFill>
                  <a:schemeClr val="tx1"/>
                </a:solidFill>
              </a:rPr>
              <a:t>(</a:t>
            </a:r>
            <a:r>
              <a:rPr lang="en-US" sz="1200" b="0" dirty="0" err="1">
                <a:solidFill>
                  <a:schemeClr val="tx1"/>
                </a:solidFill>
              </a:rPr>
              <a:t>Automatique</a:t>
            </a:r>
            <a:r>
              <a:rPr lang="en-US" sz="1200" b="0" dirty="0">
                <a:solidFill>
                  <a:schemeClr val="tx1"/>
                </a:solidFill>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dirty="0">
                <a:solidFill>
                  <a:schemeClr val="tx1"/>
                </a:solidFill>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dirty="0">
                <a:solidFill>
                  <a:schemeClr val="tx1"/>
                </a:solidFill>
              </a:rPr>
              <a:t>If APPLE correlates to APFEL, what correlates to HOFFEN?</a:t>
            </a:r>
            <a:endParaRPr lang="de-DE" sz="1200" b="0" dirty="0">
              <a:solidFill>
                <a:schemeClr val="tx1"/>
              </a:solidFill>
            </a:endParaRPr>
          </a:p>
          <a:p>
            <a:pPr eaLnBrk="1" hangingPunct="1">
              <a:spcBef>
                <a:spcPct val="0"/>
              </a:spcBef>
            </a:pPr>
            <a:endParaRPr lang="en-US" dirty="0"/>
          </a:p>
        </p:txBody>
      </p:sp>
    </p:spTree>
    <p:extLst>
      <p:ext uri="{BB962C8B-B14F-4D97-AF65-F5344CB8AC3E}">
        <p14:creationId xmlns:p14="http://schemas.microsoft.com/office/powerpoint/2010/main" val="4260790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64D4EF-7BB7-4C0C-9294-E0400DD9D926}" type="slidenum">
              <a:rPr lang="fr-FR">
                <a:solidFill>
                  <a:srgbClr val="000000"/>
                </a:solidFill>
                <a:cs typeface="Arial" charset="0"/>
              </a:rPr>
              <a:pPr fontAlgn="base">
                <a:spcBef>
                  <a:spcPct val="0"/>
                </a:spcBef>
                <a:spcAft>
                  <a:spcPct val="0"/>
                </a:spcAft>
                <a:defRPr/>
              </a:pPr>
              <a:t>21</a:t>
            </a:fld>
            <a:endParaRPr lang="fr-FR">
              <a:solidFill>
                <a:srgbClr val="000000"/>
              </a:solidFill>
              <a:cs typeface="Arial" charset="0"/>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&gt;&gt;And to OFFEN?</a:t>
            </a:r>
          </a:p>
          <a:p>
            <a:pPr eaLnBrk="1" hangingPunct="1">
              <a:spcBef>
                <a:spcPct val="0"/>
              </a:spcBef>
            </a:pPr>
            <a:r>
              <a:rPr lang="en-US" dirty="0"/>
              <a:t>&gt;&gt;To PFUND?</a:t>
            </a:r>
          </a:p>
          <a:p>
            <a:pPr eaLnBrk="1" hangingPunct="1">
              <a:spcBef>
                <a:spcPct val="0"/>
              </a:spcBef>
            </a:pPr>
            <a:r>
              <a:rPr lang="en-US" dirty="0"/>
              <a:t>&gt;&gt;To SCHIFF?</a:t>
            </a:r>
          </a:p>
        </p:txBody>
      </p:sp>
    </p:spTree>
    <p:extLst>
      <p:ext uri="{BB962C8B-B14F-4D97-AF65-F5344CB8AC3E}">
        <p14:creationId xmlns:p14="http://schemas.microsoft.com/office/powerpoint/2010/main" val="15729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5CAEFD-DC98-4B21-9A4B-AF511079D654}" type="slidenum">
              <a:rPr lang="fr-FR">
                <a:solidFill>
                  <a:srgbClr val="000000"/>
                </a:solidFill>
                <a:cs typeface="Arial" charset="0"/>
              </a:rPr>
              <a:pPr fontAlgn="base">
                <a:spcBef>
                  <a:spcPct val="0"/>
                </a:spcBef>
                <a:spcAft>
                  <a:spcPct val="0"/>
                </a:spcAft>
                <a:defRPr/>
              </a:pPr>
              <a:t>22</a:t>
            </a:fld>
            <a:endParaRPr lang="fr-FR">
              <a:solidFill>
                <a:srgbClr val="000000"/>
              </a:solidFill>
              <a:cs typeface="Arial" charset="0"/>
            </a:endParaRPr>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dirty="0">
                <a:solidFill>
                  <a:schemeClr val="tx1"/>
                </a:solidFill>
              </a:rPr>
              <a:t>If BOOK correlates to BUCH, what correlates to KOCHEN?</a:t>
            </a:r>
            <a:endParaRPr lang="de-DE" sz="1200" b="0" dirty="0">
              <a:solidFill>
                <a:schemeClr val="tx1"/>
              </a:solidFill>
            </a:endParaRPr>
          </a:p>
          <a:p>
            <a:pPr eaLnBrk="1" hangingPunct="1">
              <a:spcBef>
                <a:spcPct val="0"/>
              </a:spcBef>
            </a:pPr>
            <a:endParaRPr lang="en-US" dirty="0"/>
          </a:p>
        </p:txBody>
      </p:sp>
    </p:spTree>
    <p:extLst>
      <p:ext uri="{BB962C8B-B14F-4D97-AF65-F5344CB8AC3E}">
        <p14:creationId xmlns:p14="http://schemas.microsoft.com/office/powerpoint/2010/main" val="860582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BDF88A-4CB7-4487-9BD8-97E82A27F3DF}" type="slidenum">
              <a:rPr lang="fr-FR">
                <a:solidFill>
                  <a:srgbClr val="000000"/>
                </a:solidFill>
                <a:cs typeface="Arial" charset="0"/>
              </a:rPr>
              <a:pPr fontAlgn="base">
                <a:spcBef>
                  <a:spcPct val="0"/>
                </a:spcBef>
                <a:spcAft>
                  <a:spcPct val="0"/>
                </a:spcAft>
                <a:defRPr/>
              </a:pPr>
              <a:t>23</a:t>
            </a:fld>
            <a:endParaRPr lang="fr-FR">
              <a:solidFill>
                <a:srgbClr val="000000"/>
              </a:solidFill>
              <a:cs typeface="Arial" charset="0"/>
            </a:endParaRPr>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&gt;&gt; And to KUCHEN?</a:t>
            </a:r>
          </a:p>
          <a:p>
            <a:pPr eaLnBrk="1" hangingPunct="1">
              <a:spcBef>
                <a:spcPct val="0"/>
              </a:spcBef>
            </a:pPr>
            <a:r>
              <a:rPr lang="en-US" dirty="0"/>
              <a:t>&gt;&gt; To</a:t>
            </a:r>
            <a:r>
              <a:rPr lang="en-US" baseline="0" dirty="0"/>
              <a:t> MACHEN?</a:t>
            </a:r>
          </a:p>
          <a:p>
            <a:pPr eaLnBrk="1" hangingPunct="1">
              <a:spcBef>
                <a:spcPct val="0"/>
              </a:spcBef>
            </a:pPr>
            <a:r>
              <a:rPr lang="en-US" baseline="0" dirty="0"/>
              <a:t>&gt;&gt; To SPRECHEN</a:t>
            </a:r>
            <a:endParaRPr lang="en-US" dirty="0"/>
          </a:p>
        </p:txBody>
      </p:sp>
    </p:spTree>
    <p:extLst>
      <p:ext uri="{BB962C8B-B14F-4D97-AF65-F5344CB8AC3E}">
        <p14:creationId xmlns:p14="http://schemas.microsoft.com/office/powerpoint/2010/main" val="675340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Ein</a:t>
            </a:r>
            <a:r>
              <a:rPr lang="fr-FR" dirty="0"/>
              <a:t> </a:t>
            </a:r>
            <a:r>
              <a:rPr lang="fr-FR" dirty="0" err="1"/>
              <a:t>anderes</a:t>
            </a:r>
            <a:r>
              <a:rPr lang="fr-FR" dirty="0"/>
              <a:t> </a:t>
            </a:r>
            <a:r>
              <a:rPr lang="fr-FR" dirty="0" err="1"/>
              <a:t>Beispiel</a:t>
            </a:r>
            <a:r>
              <a:rPr lang="fr-FR" dirty="0"/>
              <a:t> </a:t>
            </a:r>
            <a:r>
              <a:rPr lang="fr-FR" dirty="0" err="1"/>
              <a:t>aus</a:t>
            </a:r>
            <a:r>
              <a:rPr lang="fr-FR" dirty="0"/>
              <a:t> der </a:t>
            </a:r>
            <a:r>
              <a:rPr lang="fr-FR" dirty="0" err="1"/>
              <a:t>deutschsprachigen</a:t>
            </a:r>
            <a:r>
              <a:rPr lang="fr-FR" dirty="0"/>
              <a:t> Schweiz, </a:t>
            </a:r>
            <a:r>
              <a:rPr lang="fr-FR" dirty="0" err="1"/>
              <a:t>für</a:t>
            </a:r>
            <a:r>
              <a:rPr lang="fr-FR" dirty="0"/>
              <a:t> die </a:t>
            </a:r>
            <a:r>
              <a:rPr lang="fr-FR" dirty="0" err="1"/>
              <a:t>Sekundarstufe</a:t>
            </a:r>
            <a:r>
              <a:rPr lang="fr-FR" dirty="0"/>
              <a:t> 1. Im </a:t>
            </a:r>
            <a:r>
              <a:rPr lang="fr-FR" dirty="0" err="1"/>
              <a:t>Französichunterricht</a:t>
            </a:r>
            <a:r>
              <a:rPr lang="fr-FR" dirty="0"/>
              <a:t> </a:t>
            </a:r>
            <a:r>
              <a:rPr lang="fr-FR" dirty="0" err="1"/>
              <a:t>arbeiten</a:t>
            </a:r>
            <a:r>
              <a:rPr lang="fr-FR" dirty="0"/>
              <a:t> die </a:t>
            </a:r>
            <a:r>
              <a:rPr lang="fr-FR" dirty="0" err="1"/>
              <a:t>SchülerInnen</a:t>
            </a:r>
            <a:r>
              <a:rPr lang="fr-FR" dirty="0"/>
              <a:t> </a:t>
            </a:r>
            <a:r>
              <a:rPr lang="fr-FR" dirty="0" err="1"/>
              <a:t>anhand</a:t>
            </a:r>
            <a:r>
              <a:rPr lang="fr-FR" dirty="0"/>
              <a:t> </a:t>
            </a:r>
            <a:r>
              <a:rPr lang="fr-FR" dirty="0" err="1"/>
              <a:t>eines</a:t>
            </a:r>
            <a:r>
              <a:rPr lang="fr-FR" dirty="0"/>
              <a:t> </a:t>
            </a:r>
            <a:r>
              <a:rPr lang="fr-FR" dirty="0" err="1"/>
              <a:t>Fotos</a:t>
            </a:r>
            <a:r>
              <a:rPr lang="fr-FR" dirty="0"/>
              <a:t> </a:t>
            </a:r>
            <a:r>
              <a:rPr lang="fr-FR" dirty="0" err="1"/>
              <a:t>einer</a:t>
            </a:r>
            <a:r>
              <a:rPr lang="fr-FR" dirty="0"/>
              <a:t> </a:t>
            </a:r>
            <a:r>
              <a:rPr lang="fr-FR" dirty="0" err="1"/>
              <a:t>Klasse</a:t>
            </a:r>
            <a:r>
              <a:rPr lang="fr-FR" dirty="0"/>
              <a:t> in</a:t>
            </a:r>
            <a:r>
              <a:rPr lang="fr-FR" baseline="0" dirty="0"/>
              <a:t> La </a:t>
            </a:r>
            <a:r>
              <a:rPr lang="fr-FR" baseline="0" dirty="0" err="1"/>
              <a:t>Neuveville</a:t>
            </a:r>
            <a:r>
              <a:rPr lang="fr-FR" baseline="0" dirty="0"/>
              <a:t>, </a:t>
            </a:r>
            <a:r>
              <a:rPr lang="fr-FR" baseline="0" dirty="0" err="1"/>
              <a:t>einem</a:t>
            </a:r>
            <a:r>
              <a:rPr lang="fr-FR" baseline="0" dirty="0"/>
              <a:t> </a:t>
            </a:r>
            <a:r>
              <a:rPr lang="fr-FR" baseline="0" dirty="0" err="1"/>
              <a:t>Dorf</a:t>
            </a:r>
            <a:r>
              <a:rPr lang="fr-FR" baseline="0" dirty="0"/>
              <a:t> in der </a:t>
            </a:r>
            <a:r>
              <a:rPr lang="fr-FR" baseline="0" dirty="0" err="1"/>
              <a:t>frankophonen</a:t>
            </a:r>
            <a:r>
              <a:rPr lang="fr-FR" baseline="0" dirty="0"/>
              <a:t> Schweiz. </a:t>
            </a:r>
            <a:r>
              <a:rPr lang="fr-FR" baseline="0" dirty="0" err="1"/>
              <a:t>Sie</a:t>
            </a:r>
            <a:r>
              <a:rPr lang="fr-FR" baseline="0" dirty="0"/>
              <a:t> </a:t>
            </a:r>
            <a:r>
              <a:rPr lang="fr-FR" baseline="0" dirty="0" err="1"/>
              <a:t>vergleichen</a:t>
            </a:r>
            <a:r>
              <a:rPr lang="fr-FR" baseline="0" dirty="0"/>
              <a:t> </a:t>
            </a:r>
            <a:r>
              <a:rPr lang="fr-FR" baseline="0" dirty="0" err="1"/>
              <a:t>diese</a:t>
            </a:r>
            <a:r>
              <a:rPr lang="fr-FR" baseline="0" dirty="0"/>
              <a:t> </a:t>
            </a:r>
            <a:r>
              <a:rPr lang="fr-FR" baseline="0" dirty="0" err="1"/>
              <a:t>Klasse</a:t>
            </a:r>
            <a:r>
              <a:rPr lang="fr-FR" baseline="0" dirty="0"/>
              <a:t> mit </a:t>
            </a:r>
            <a:r>
              <a:rPr lang="fr-FR" baseline="0" dirty="0" err="1"/>
              <a:t>einer</a:t>
            </a:r>
            <a:r>
              <a:rPr lang="fr-FR" baseline="0" dirty="0"/>
              <a:t> </a:t>
            </a:r>
            <a:r>
              <a:rPr lang="fr-FR" baseline="0" dirty="0" err="1"/>
              <a:t>Klasse</a:t>
            </a:r>
            <a:r>
              <a:rPr lang="fr-FR" baseline="0" dirty="0"/>
              <a:t> in </a:t>
            </a:r>
            <a:r>
              <a:rPr lang="fr-FR" baseline="0" dirty="0" err="1"/>
              <a:t>Indonesien</a:t>
            </a:r>
            <a:r>
              <a:rPr lang="fr-FR" baseline="0" dirty="0"/>
              <a:t>, die </a:t>
            </a:r>
            <a:r>
              <a:rPr lang="fr-FR" baseline="0" dirty="0" err="1"/>
              <a:t>sie</a:t>
            </a:r>
            <a:r>
              <a:rPr lang="fr-FR" baseline="0" dirty="0"/>
              <a:t> </a:t>
            </a:r>
            <a:r>
              <a:rPr lang="fr-FR" baseline="0" dirty="0" err="1"/>
              <a:t>im</a:t>
            </a:r>
            <a:r>
              <a:rPr lang="fr-FR" baseline="0" dirty="0"/>
              <a:t> </a:t>
            </a:r>
            <a:r>
              <a:rPr lang="fr-FR" baseline="0" dirty="0" err="1"/>
              <a:t>Englischlehrbuch</a:t>
            </a:r>
            <a:r>
              <a:rPr lang="fr-FR" baseline="0" dirty="0"/>
              <a:t> </a:t>
            </a:r>
            <a:r>
              <a:rPr lang="fr-FR" baseline="0" dirty="0" err="1"/>
              <a:t>schon</a:t>
            </a:r>
            <a:r>
              <a:rPr lang="fr-FR" baseline="0" dirty="0"/>
              <a:t> </a:t>
            </a:r>
            <a:r>
              <a:rPr lang="fr-FR" baseline="0" dirty="0" err="1"/>
              <a:t>kennengelernt</a:t>
            </a:r>
            <a:r>
              <a:rPr lang="fr-FR" baseline="0" dirty="0"/>
              <a:t> </a:t>
            </a:r>
            <a:r>
              <a:rPr lang="fr-FR" baseline="0" dirty="0" err="1"/>
              <a:t>haben</a:t>
            </a:r>
            <a:r>
              <a:rPr lang="fr-FR" baseline="0" dirty="0"/>
              <a:t>.</a:t>
            </a:r>
          </a:p>
          <a:p>
            <a:r>
              <a:rPr lang="fr-FR" baseline="0" dirty="0"/>
              <a:t>(</a:t>
            </a:r>
            <a:r>
              <a:rPr lang="fr-FR" i="1" baseline="0" dirty="0" err="1">
                <a:solidFill>
                  <a:srgbClr val="FF0000"/>
                </a:solidFill>
              </a:rPr>
              <a:t>Sich</a:t>
            </a:r>
            <a:r>
              <a:rPr lang="fr-FR" i="1" baseline="0" dirty="0">
                <a:solidFill>
                  <a:srgbClr val="FF0000"/>
                </a:solidFill>
              </a:rPr>
              <a:t> die </a:t>
            </a:r>
            <a:r>
              <a:rPr lang="fr-FR" i="1" baseline="0" dirty="0" err="1">
                <a:solidFill>
                  <a:srgbClr val="FF0000"/>
                </a:solidFill>
              </a:rPr>
              <a:t>Bilder</a:t>
            </a:r>
            <a:r>
              <a:rPr lang="fr-FR" i="1" baseline="0" dirty="0">
                <a:solidFill>
                  <a:srgbClr val="FF0000"/>
                </a:solidFill>
              </a:rPr>
              <a:t> </a:t>
            </a:r>
            <a:r>
              <a:rPr lang="fr-FR" i="1" baseline="0" dirty="0" err="1">
                <a:solidFill>
                  <a:srgbClr val="FF0000"/>
                </a:solidFill>
              </a:rPr>
              <a:t>anschauen</a:t>
            </a:r>
            <a:r>
              <a:rPr lang="fr-FR" i="1" baseline="0" dirty="0">
                <a:solidFill>
                  <a:srgbClr val="FF0000"/>
                </a:solidFill>
              </a:rPr>
              <a:t> </a:t>
            </a:r>
            <a:r>
              <a:rPr lang="fr-FR" i="1" baseline="0" dirty="0" err="1">
                <a:solidFill>
                  <a:srgbClr val="FF0000"/>
                </a:solidFill>
              </a:rPr>
              <a:t>lassen</a:t>
            </a:r>
            <a:r>
              <a:rPr lang="fr-FR" i="1" baseline="0" dirty="0">
                <a:solidFill>
                  <a:srgbClr val="FF0000"/>
                </a:solidFill>
              </a:rPr>
              <a:t>)</a:t>
            </a:r>
            <a:endParaRPr lang="fr-FR" i="1" dirty="0">
              <a:solidFill>
                <a:srgbClr val="FF0000"/>
              </a:solidFill>
            </a:endParaRPr>
          </a:p>
        </p:txBody>
      </p:sp>
      <p:sp>
        <p:nvSpPr>
          <p:cNvPr id="4" name="Espace réservé du numéro de diapositive 3"/>
          <p:cNvSpPr>
            <a:spLocks noGrp="1"/>
          </p:cNvSpPr>
          <p:nvPr>
            <p:ph type="sldNum" sz="quarter" idx="10"/>
          </p:nvPr>
        </p:nvSpPr>
        <p:spPr/>
        <p:txBody>
          <a:bodyPr/>
          <a:lstStyle/>
          <a:p>
            <a:fld id="{62A16A0F-9EF1-419C-B7E3-35BD266B3CF6}" type="slidenum">
              <a:rPr lang="en-GB" smtClean="0"/>
              <a:t>24</a:t>
            </a:fld>
            <a:endParaRPr lang="en-GB"/>
          </a:p>
        </p:txBody>
      </p:sp>
    </p:spTree>
    <p:extLst>
      <p:ext uri="{BB962C8B-B14F-4D97-AF65-F5344CB8AC3E}">
        <p14:creationId xmlns:p14="http://schemas.microsoft.com/office/powerpoint/2010/main" val="1710014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Einige</a:t>
            </a:r>
            <a:r>
              <a:rPr lang="fr-FR" dirty="0"/>
              <a:t> </a:t>
            </a:r>
            <a:r>
              <a:rPr lang="fr-FR" dirty="0" err="1"/>
              <a:t>Aktivitäten</a:t>
            </a:r>
            <a:r>
              <a:rPr lang="fr-FR" dirty="0"/>
              <a:t>:</a:t>
            </a:r>
          </a:p>
          <a:p>
            <a:r>
              <a:rPr lang="fr-FR" dirty="0"/>
              <a:t>&gt;&gt;</a:t>
            </a:r>
          </a:p>
          <a:p>
            <a:r>
              <a:rPr lang="fr-FR" dirty="0"/>
              <a:t>&gt;&gt;</a:t>
            </a:r>
          </a:p>
          <a:p>
            <a:r>
              <a:rPr lang="fr-FR" i="1" dirty="0"/>
              <a:t>(</a:t>
            </a:r>
            <a:r>
              <a:rPr lang="fr-FR" i="1" dirty="0" err="1"/>
              <a:t>Selbst</a:t>
            </a:r>
            <a:r>
              <a:rPr lang="fr-FR" i="1" baseline="0" dirty="0"/>
              <a:t> </a:t>
            </a:r>
            <a:r>
              <a:rPr lang="fr-FR" i="1" baseline="0" dirty="0" err="1"/>
              <a:t>l</a:t>
            </a:r>
            <a:r>
              <a:rPr lang="fr-FR" i="1" dirty="0" err="1"/>
              <a:t>esen</a:t>
            </a:r>
            <a:r>
              <a:rPr lang="fr-FR" i="1" baseline="0" dirty="0"/>
              <a:t> </a:t>
            </a:r>
            <a:r>
              <a:rPr lang="fr-FR" i="1" baseline="0" dirty="0" err="1"/>
              <a:t>lassen</a:t>
            </a:r>
            <a:r>
              <a:rPr lang="fr-FR" i="1" baseline="0" dirty="0"/>
              <a:t>)</a:t>
            </a:r>
            <a:endParaRPr lang="fr-FR" i="1" dirty="0"/>
          </a:p>
        </p:txBody>
      </p:sp>
      <p:sp>
        <p:nvSpPr>
          <p:cNvPr id="4" name="Espace réservé du numéro de diapositive 3"/>
          <p:cNvSpPr>
            <a:spLocks noGrp="1"/>
          </p:cNvSpPr>
          <p:nvPr>
            <p:ph type="sldNum" sz="quarter" idx="10"/>
          </p:nvPr>
        </p:nvSpPr>
        <p:spPr/>
        <p:txBody>
          <a:bodyPr/>
          <a:lstStyle/>
          <a:p>
            <a:fld id="{62A16A0F-9EF1-419C-B7E3-35BD266B3CF6}" type="slidenum">
              <a:rPr lang="en-GB" smtClean="0"/>
              <a:t>25</a:t>
            </a:fld>
            <a:endParaRPr lang="en-GB"/>
          </a:p>
        </p:txBody>
      </p:sp>
    </p:spTree>
    <p:extLst>
      <p:ext uri="{BB962C8B-B14F-4D97-AF65-F5344CB8AC3E}">
        <p14:creationId xmlns:p14="http://schemas.microsoft.com/office/powerpoint/2010/main" val="2454151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&gt;&gt;</a:t>
            </a:r>
          </a:p>
          <a:p>
            <a:r>
              <a:rPr lang="fr-FR" dirty="0"/>
              <a:t>&gt;&gt;</a:t>
            </a:r>
          </a:p>
          <a:p>
            <a:r>
              <a:rPr lang="fr-FR" i="1" dirty="0"/>
              <a:t>(</a:t>
            </a:r>
            <a:r>
              <a:rPr lang="fr-FR" i="1" dirty="0" err="1"/>
              <a:t>Selbst</a:t>
            </a:r>
            <a:r>
              <a:rPr lang="fr-FR" i="1" baseline="0" dirty="0"/>
              <a:t> </a:t>
            </a:r>
            <a:r>
              <a:rPr lang="fr-FR" i="1" baseline="0" dirty="0" err="1"/>
              <a:t>l</a:t>
            </a:r>
            <a:r>
              <a:rPr lang="fr-FR" i="1" dirty="0" err="1"/>
              <a:t>esen</a:t>
            </a:r>
            <a:r>
              <a:rPr lang="fr-FR" i="1" baseline="0" dirty="0"/>
              <a:t> </a:t>
            </a:r>
            <a:r>
              <a:rPr lang="fr-FR" i="1" baseline="0" dirty="0" err="1"/>
              <a:t>lassen</a:t>
            </a:r>
            <a:r>
              <a:rPr lang="fr-FR" i="1" baseline="0" dirty="0"/>
              <a:t>)</a:t>
            </a:r>
            <a:endParaRPr lang="fr-FR" i="1" dirty="0"/>
          </a:p>
        </p:txBody>
      </p:sp>
      <p:sp>
        <p:nvSpPr>
          <p:cNvPr id="4" name="Espace réservé du numéro de diapositive 3"/>
          <p:cNvSpPr>
            <a:spLocks noGrp="1"/>
          </p:cNvSpPr>
          <p:nvPr>
            <p:ph type="sldNum" sz="quarter" idx="10"/>
          </p:nvPr>
        </p:nvSpPr>
        <p:spPr/>
        <p:txBody>
          <a:bodyPr/>
          <a:lstStyle/>
          <a:p>
            <a:fld id="{62A16A0F-9EF1-419C-B7E3-35BD266B3CF6}" type="slidenum">
              <a:rPr lang="en-GB" smtClean="0"/>
              <a:t>26</a:t>
            </a:fld>
            <a:endParaRPr lang="en-GB"/>
          </a:p>
        </p:txBody>
      </p:sp>
    </p:spTree>
    <p:extLst>
      <p:ext uri="{BB962C8B-B14F-4D97-AF65-F5344CB8AC3E}">
        <p14:creationId xmlns:p14="http://schemas.microsoft.com/office/powerpoint/2010/main" val="1311548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Das</a:t>
            </a:r>
            <a:r>
              <a:rPr lang="fr-FR" dirty="0"/>
              <a:t> </a:t>
            </a:r>
            <a:r>
              <a:rPr lang="fr-FR" dirty="0" err="1"/>
              <a:t>dritte</a:t>
            </a:r>
            <a:r>
              <a:rPr lang="fr-FR" dirty="0"/>
              <a:t> </a:t>
            </a:r>
            <a:r>
              <a:rPr lang="fr-FR" dirty="0" err="1"/>
              <a:t>Beispiel</a:t>
            </a:r>
            <a:r>
              <a:rPr lang="fr-FR" dirty="0"/>
              <a:t> </a:t>
            </a:r>
            <a:r>
              <a:rPr lang="fr-FR" dirty="0" err="1"/>
              <a:t>heisst</a:t>
            </a:r>
            <a:r>
              <a:rPr lang="fr-FR" dirty="0"/>
              <a:t> « </a:t>
            </a:r>
            <a:r>
              <a:rPr lang="fr-FR" dirty="0" err="1"/>
              <a:t>Eins</a:t>
            </a:r>
            <a:r>
              <a:rPr lang="fr-FR" dirty="0"/>
              <a:t> </a:t>
            </a:r>
            <a:r>
              <a:rPr lang="fr-FR" dirty="0" err="1"/>
              <a:t>gleich</a:t>
            </a:r>
            <a:r>
              <a:rPr lang="fr-FR" dirty="0"/>
              <a:t> </a:t>
            </a:r>
            <a:r>
              <a:rPr lang="fr-FR" dirty="0" err="1"/>
              <a:t>zwei</a:t>
            </a:r>
            <a:r>
              <a:rPr lang="fr-FR" dirty="0"/>
              <a:t>  - </a:t>
            </a:r>
            <a:r>
              <a:rPr lang="fr-FR" dirty="0" err="1"/>
              <a:t>Zweimal</a:t>
            </a:r>
            <a:r>
              <a:rPr lang="fr-FR" baseline="0" dirty="0"/>
              <a:t> </a:t>
            </a:r>
            <a:r>
              <a:rPr lang="fr-FR" baseline="0" dirty="0" err="1"/>
              <a:t>Präsens</a:t>
            </a:r>
            <a:r>
              <a:rPr lang="fr-FR" baseline="0" dirty="0"/>
              <a:t> ». </a:t>
            </a:r>
            <a:r>
              <a:rPr lang="fr-FR" baseline="0" dirty="0" err="1"/>
              <a:t>Das</a:t>
            </a:r>
            <a:r>
              <a:rPr lang="fr-FR" baseline="0" dirty="0"/>
              <a:t> </a:t>
            </a:r>
            <a:r>
              <a:rPr lang="fr-FR" baseline="0" dirty="0" err="1"/>
              <a:t>Material</a:t>
            </a:r>
            <a:r>
              <a:rPr lang="fr-FR" baseline="0" dirty="0"/>
              <a:t> </a:t>
            </a:r>
            <a:r>
              <a:rPr lang="fr-FR" baseline="0" dirty="0" err="1"/>
              <a:t>wendet</a:t>
            </a:r>
            <a:r>
              <a:rPr lang="fr-FR" baseline="0" dirty="0"/>
              <a:t> </a:t>
            </a:r>
            <a:r>
              <a:rPr lang="fr-FR" baseline="0" dirty="0" err="1"/>
              <a:t>sich</a:t>
            </a:r>
            <a:r>
              <a:rPr lang="fr-FR" baseline="0" dirty="0"/>
              <a:t> an </a:t>
            </a:r>
            <a:r>
              <a:rPr lang="fr-FR" baseline="0" dirty="0" err="1"/>
              <a:t>frankophone</a:t>
            </a:r>
            <a:r>
              <a:rPr lang="fr-FR" baseline="0" dirty="0"/>
              <a:t> </a:t>
            </a:r>
            <a:r>
              <a:rPr lang="fr-FR" baseline="0" dirty="0" err="1"/>
              <a:t>Lernende</a:t>
            </a:r>
            <a:r>
              <a:rPr lang="fr-FR" baseline="0" dirty="0"/>
              <a:t> in der </a:t>
            </a:r>
            <a:r>
              <a:rPr lang="fr-FR" baseline="0" dirty="0" err="1"/>
              <a:t>Sekundarstufe</a:t>
            </a:r>
            <a:r>
              <a:rPr lang="fr-FR" baseline="0" dirty="0"/>
              <a:t> 1 die </a:t>
            </a:r>
            <a:r>
              <a:rPr lang="fr-FR" baseline="0" dirty="0" err="1"/>
              <a:t>Englisch</a:t>
            </a:r>
            <a:r>
              <a:rPr lang="fr-FR" baseline="0" dirty="0"/>
              <a:t> </a:t>
            </a:r>
            <a:r>
              <a:rPr lang="fr-FR" baseline="0" dirty="0" err="1"/>
              <a:t>lernen</a:t>
            </a:r>
            <a:r>
              <a:rPr lang="fr-FR" baseline="0" dirty="0"/>
              <a:t>. </a:t>
            </a:r>
            <a:r>
              <a:rPr lang="fr-FR" baseline="0" dirty="0" err="1"/>
              <a:t>Auf</a:t>
            </a:r>
            <a:r>
              <a:rPr lang="fr-FR" baseline="0" dirty="0"/>
              <a:t> </a:t>
            </a:r>
            <a:r>
              <a:rPr lang="fr-FR" baseline="0" dirty="0" err="1"/>
              <a:t>Französich</a:t>
            </a:r>
            <a:r>
              <a:rPr lang="fr-FR" baseline="0" dirty="0"/>
              <a:t> </a:t>
            </a:r>
            <a:r>
              <a:rPr lang="fr-FR" baseline="0" dirty="0" err="1"/>
              <a:t>gibt</a:t>
            </a:r>
            <a:r>
              <a:rPr lang="fr-FR" baseline="0" dirty="0"/>
              <a:t> es </a:t>
            </a:r>
            <a:r>
              <a:rPr lang="fr-FR" baseline="0" dirty="0" err="1"/>
              <a:t>keine</a:t>
            </a:r>
            <a:r>
              <a:rPr lang="fr-FR" baseline="0" dirty="0"/>
              <a:t> </a:t>
            </a:r>
            <a:r>
              <a:rPr lang="fr-FR" baseline="0" dirty="0" err="1"/>
              <a:t>Unterscheidung</a:t>
            </a:r>
            <a:r>
              <a:rPr lang="fr-FR" baseline="0" dirty="0"/>
              <a:t> </a:t>
            </a:r>
            <a:r>
              <a:rPr lang="fr-FR" baseline="0" dirty="0" err="1"/>
              <a:t>wie</a:t>
            </a:r>
            <a:r>
              <a:rPr lang="fr-FR" baseline="0" dirty="0"/>
              <a:t> « I </a:t>
            </a:r>
            <a:r>
              <a:rPr lang="fr-FR" baseline="0" dirty="0" err="1"/>
              <a:t>smoke</a:t>
            </a:r>
            <a:r>
              <a:rPr lang="fr-FR" baseline="0" dirty="0"/>
              <a:t> / </a:t>
            </a:r>
            <a:r>
              <a:rPr lang="fr-FR" baseline="0" dirty="0" err="1"/>
              <a:t>I’m</a:t>
            </a:r>
            <a:r>
              <a:rPr lang="fr-FR" baseline="0" dirty="0"/>
              <a:t> smoking ». Es </a:t>
            </a:r>
            <a:r>
              <a:rPr lang="fr-FR" baseline="0" dirty="0" err="1"/>
              <a:t>gibt</a:t>
            </a:r>
            <a:r>
              <a:rPr lang="fr-FR" baseline="0" dirty="0"/>
              <a:t> </a:t>
            </a:r>
            <a:r>
              <a:rPr lang="fr-FR" baseline="0" dirty="0" err="1"/>
              <a:t>nur</a:t>
            </a:r>
            <a:r>
              <a:rPr lang="fr-FR" baseline="0" dirty="0"/>
              <a:t> </a:t>
            </a:r>
            <a:r>
              <a:rPr lang="fr-FR" b="1" baseline="0" dirty="0" err="1"/>
              <a:t>ein</a:t>
            </a:r>
            <a:r>
              <a:rPr lang="fr-FR" baseline="0" dirty="0"/>
              <a:t> </a:t>
            </a:r>
            <a:r>
              <a:rPr lang="fr-FR" baseline="0" dirty="0" err="1"/>
              <a:t>Präsens</a:t>
            </a:r>
            <a:r>
              <a:rPr lang="fr-FR" baseline="0" dirty="0"/>
              <a:t>: « je fume ».</a:t>
            </a:r>
          </a:p>
          <a:p>
            <a:r>
              <a:rPr lang="fr-FR" dirty="0"/>
              <a:t>&gt;&gt; Um die </a:t>
            </a:r>
            <a:r>
              <a:rPr lang="fr-FR" dirty="0" err="1"/>
              <a:t>richtige</a:t>
            </a:r>
            <a:r>
              <a:rPr lang="fr-FR" dirty="0"/>
              <a:t> </a:t>
            </a:r>
            <a:r>
              <a:rPr lang="fr-FR" dirty="0" err="1"/>
              <a:t>Form</a:t>
            </a:r>
            <a:r>
              <a:rPr lang="fr-FR" dirty="0"/>
              <a:t> </a:t>
            </a:r>
            <a:r>
              <a:rPr lang="fr-FR" dirty="0" err="1"/>
              <a:t>im</a:t>
            </a:r>
            <a:r>
              <a:rPr lang="fr-FR" dirty="0"/>
              <a:t> </a:t>
            </a:r>
            <a:r>
              <a:rPr lang="fr-FR" dirty="0" err="1"/>
              <a:t>Englischen</a:t>
            </a:r>
            <a:r>
              <a:rPr lang="fr-FR" dirty="0"/>
              <a:t> </a:t>
            </a:r>
            <a:r>
              <a:rPr lang="fr-FR" dirty="0" err="1"/>
              <a:t>zu</a:t>
            </a:r>
            <a:r>
              <a:rPr lang="fr-FR" dirty="0"/>
              <a:t> </a:t>
            </a:r>
            <a:r>
              <a:rPr lang="fr-FR" dirty="0" err="1"/>
              <a:t>wählen</a:t>
            </a:r>
            <a:r>
              <a:rPr lang="fr-FR" dirty="0"/>
              <a:t>, </a:t>
            </a:r>
            <a:r>
              <a:rPr lang="fr-FR" dirty="0" err="1"/>
              <a:t>muss</a:t>
            </a:r>
            <a:r>
              <a:rPr lang="fr-FR" dirty="0"/>
              <a:t> </a:t>
            </a:r>
            <a:r>
              <a:rPr lang="fr-FR" dirty="0" err="1"/>
              <a:t>sich</a:t>
            </a:r>
            <a:r>
              <a:rPr lang="fr-FR" dirty="0"/>
              <a:t> der </a:t>
            </a:r>
            <a:r>
              <a:rPr lang="fr-FR" dirty="0" err="1"/>
              <a:t>Lernende</a:t>
            </a:r>
            <a:r>
              <a:rPr lang="fr-FR" dirty="0"/>
              <a:t> des </a:t>
            </a:r>
            <a:r>
              <a:rPr lang="fr-FR" dirty="0" err="1"/>
              <a:t>Bedeutungsunterschieds</a:t>
            </a:r>
            <a:r>
              <a:rPr lang="fr-FR" dirty="0"/>
              <a:t> </a:t>
            </a:r>
            <a:r>
              <a:rPr lang="fr-FR" dirty="0" err="1"/>
              <a:t>bewusst</a:t>
            </a:r>
            <a:r>
              <a:rPr lang="fr-FR" dirty="0"/>
              <a:t> </a:t>
            </a:r>
            <a:r>
              <a:rPr lang="fr-FR" dirty="0" err="1"/>
              <a:t>werden</a:t>
            </a:r>
            <a:r>
              <a:rPr lang="fr-FR" dirty="0"/>
              <a:t>. </a:t>
            </a:r>
            <a:r>
              <a:rPr lang="fr-FR" dirty="0" err="1"/>
              <a:t>Dass</a:t>
            </a:r>
            <a:r>
              <a:rPr lang="fr-FR" dirty="0"/>
              <a:t> </a:t>
            </a:r>
            <a:r>
              <a:rPr lang="fr-FR" dirty="0" err="1"/>
              <a:t>setzt</a:t>
            </a:r>
            <a:r>
              <a:rPr lang="fr-FR" dirty="0"/>
              <a:t> </a:t>
            </a:r>
            <a:r>
              <a:rPr lang="fr-FR" dirty="0" err="1"/>
              <a:t>also</a:t>
            </a:r>
            <a:r>
              <a:rPr lang="fr-FR" dirty="0"/>
              <a:t> </a:t>
            </a:r>
            <a:r>
              <a:rPr lang="fr-FR" dirty="0" err="1"/>
              <a:t>eine</a:t>
            </a:r>
            <a:r>
              <a:rPr lang="fr-FR" dirty="0"/>
              <a:t> </a:t>
            </a:r>
            <a:r>
              <a:rPr lang="fr-FR" dirty="0" err="1"/>
              <a:t>semantische</a:t>
            </a:r>
            <a:r>
              <a:rPr lang="fr-FR" dirty="0"/>
              <a:t> </a:t>
            </a:r>
            <a:r>
              <a:rPr lang="fr-FR" dirty="0" err="1"/>
              <a:t>Reflektion</a:t>
            </a:r>
            <a:r>
              <a:rPr lang="fr-FR" dirty="0"/>
              <a:t> </a:t>
            </a:r>
            <a:r>
              <a:rPr lang="fr-FR" dirty="0" err="1"/>
              <a:t>voraus</a:t>
            </a:r>
            <a:r>
              <a:rPr lang="fr-FR" dirty="0"/>
              <a:t>, die </a:t>
            </a:r>
            <a:r>
              <a:rPr lang="fr-FR" dirty="0" err="1"/>
              <a:t>die</a:t>
            </a:r>
            <a:r>
              <a:rPr lang="fr-FR" baseline="0" dirty="0"/>
              <a:t> </a:t>
            </a:r>
            <a:r>
              <a:rPr lang="fr-FR" baseline="0" dirty="0" err="1"/>
              <a:t>Lernenden</a:t>
            </a:r>
            <a:r>
              <a:rPr lang="fr-FR" baseline="0" dirty="0"/>
              <a:t> </a:t>
            </a:r>
            <a:r>
              <a:rPr lang="fr-FR" baseline="0" dirty="0" err="1"/>
              <a:t>nur</a:t>
            </a:r>
            <a:r>
              <a:rPr lang="fr-FR" baseline="0" dirty="0"/>
              <a:t> </a:t>
            </a:r>
            <a:r>
              <a:rPr lang="fr-FR" baseline="0" dirty="0" err="1"/>
              <a:t>anhand</a:t>
            </a:r>
            <a:r>
              <a:rPr lang="fr-FR" baseline="0" dirty="0"/>
              <a:t> </a:t>
            </a:r>
            <a:r>
              <a:rPr lang="fr-FR" baseline="0" dirty="0" err="1"/>
              <a:t>einer</a:t>
            </a:r>
            <a:r>
              <a:rPr lang="fr-FR" baseline="0" dirty="0"/>
              <a:t> </a:t>
            </a:r>
            <a:r>
              <a:rPr lang="fr-FR" baseline="0" dirty="0" err="1"/>
              <a:t>Sprache</a:t>
            </a:r>
            <a:r>
              <a:rPr lang="fr-FR" baseline="0" dirty="0"/>
              <a:t>, die </a:t>
            </a:r>
            <a:r>
              <a:rPr lang="fr-FR" baseline="0" dirty="0" err="1"/>
              <a:t>sie</a:t>
            </a:r>
            <a:r>
              <a:rPr lang="fr-FR" baseline="0" dirty="0"/>
              <a:t> </a:t>
            </a:r>
            <a:r>
              <a:rPr lang="fr-FR" baseline="0" dirty="0" err="1"/>
              <a:t>gut</a:t>
            </a:r>
            <a:r>
              <a:rPr lang="fr-FR" baseline="0" dirty="0"/>
              <a:t> </a:t>
            </a:r>
            <a:r>
              <a:rPr lang="fr-FR" baseline="0" dirty="0" err="1"/>
              <a:t>beherrschen</a:t>
            </a:r>
            <a:r>
              <a:rPr lang="fr-FR" baseline="0" dirty="0"/>
              <a:t> – </a:t>
            </a:r>
            <a:r>
              <a:rPr lang="fr-FR" baseline="0" dirty="0" err="1"/>
              <a:t>und</a:t>
            </a:r>
            <a:r>
              <a:rPr lang="fr-FR" baseline="0" dirty="0"/>
              <a:t> </a:t>
            </a:r>
            <a:r>
              <a:rPr lang="fr-FR" baseline="0" dirty="0" err="1"/>
              <a:t>zwar</a:t>
            </a:r>
            <a:r>
              <a:rPr lang="fr-FR" baseline="0" dirty="0"/>
              <a:t>, des </a:t>
            </a:r>
            <a:r>
              <a:rPr lang="fr-FR" baseline="0" dirty="0" err="1"/>
              <a:t>Französischen</a:t>
            </a:r>
            <a:r>
              <a:rPr lang="fr-FR" baseline="0" dirty="0"/>
              <a:t> - </a:t>
            </a:r>
            <a:r>
              <a:rPr lang="fr-FR" baseline="0" dirty="0" err="1"/>
              <a:t>bewältigen</a:t>
            </a:r>
            <a:r>
              <a:rPr lang="fr-FR" baseline="0" dirty="0"/>
              <a:t> </a:t>
            </a:r>
            <a:r>
              <a:rPr lang="fr-FR" baseline="0" dirty="0" err="1"/>
              <a:t>können</a:t>
            </a:r>
            <a:r>
              <a:rPr lang="fr-FR" baseline="0" dirty="0"/>
              <a:t>.</a:t>
            </a:r>
          </a:p>
          <a:p>
            <a:r>
              <a:rPr lang="fr-FR" baseline="0" dirty="0" err="1"/>
              <a:t>Diese</a:t>
            </a:r>
            <a:r>
              <a:rPr lang="fr-FR" baseline="0" dirty="0"/>
              <a:t> </a:t>
            </a:r>
            <a:r>
              <a:rPr lang="fr-FR" baseline="0" dirty="0" err="1"/>
              <a:t>Reflektion</a:t>
            </a:r>
            <a:r>
              <a:rPr lang="fr-FR" baseline="0" dirty="0"/>
              <a:t> </a:t>
            </a:r>
            <a:r>
              <a:rPr lang="fr-FR" baseline="0" dirty="0" err="1"/>
              <a:t>ist</a:t>
            </a:r>
            <a:r>
              <a:rPr lang="fr-FR" baseline="0" dirty="0"/>
              <a:t> </a:t>
            </a:r>
            <a:r>
              <a:rPr lang="fr-FR" baseline="0" dirty="0" err="1"/>
              <a:t>deshalb</a:t>
            </a:r>
            <a:r>
              <a:rPr lang="fr-FR" baseline="0" dirty="0"/>
              <a:t> der </a:t>
            </a:r>
            <a:r>
              <a:rPr lang="fr-FR" baseline="0" dirty="0" err="1"/>
              <a:t>erste</a:t>
            </a:r>
            <a:r>
              <a:rPr lang="fr-FR" baseline="0" dirty="0"/>
              <a:t> </a:t>
            </a:r>
            <a:r>
              <a:rPr lang="fr-FR" baseline="0" dirty="0" err="1"/>
              <a:t>Schritt</a:t>
            </a:r>
            <a:r>
              <a:rPr lang="fr-FR" baseline="0" dirty="0"/>
              <a:t> </a:t>
            </a:r>
            <a:r>
              <a:rPr lang="fr-FR" baseline="0" dirty="0" err="1"/>
              <a:t>im</a:t>
            </a:r>
            <a:r>
              <a:rPr lang="fr-FR" baseline="0" dirty="0"/>
              <a:t> </a:t>
            </a:r>
            <a:r>
              <a:rPr lang="fr-FR" baseline="0" dirty="0" err="1"/>
              <a:t>vorgeschlagenen</a:t>
            </a:r>
            <a:r>
              <a:rPr lang="fr-FR" baseline="0" dirty="0"/>
              <a:t> </a:t>
            </a:r>
            <a:r>
              <a:rPr lang="fr-FR" baseline="0" dirty="0" err="1"/>
              <a:t>Material</a:t>
            </a:r>
            <a:r>
              <a:rPr lang="fr-FR" baseline="0" dirty="0"/>
              <a:t>:</a:t>
            </a:r>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27</a:t>
            </a:fld>
            <a:endParaRPr lang="de-DE"/>
          </a:p>
        </p:txBody>
      </p:sp>
    </p:spTree>
    <p:extLst>
      <p:ext uri="{BB962C8B-B14F-4D97-AF65-F5344CB8AC3E}">
        <p14:creationId xmlns:p14="http://schemas.microsoft.com/office/powerpoint/2010/main" val="107480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baseline="0" dirty="0"/>
              <a:t>Die Lernenden arbeiten in kleineren Gruppen und entscheiden über die Bedeutung von </a:t>
            </a:r>
          </a:p>
          <a:p>
            <a:r>
              <a:rPr lang="de-DE" baseline="0" dirty="0"/>
              <a:t>&gt;&gt; “Schau dir das Flugzeug an, das abhebt” oder </a:t>
            </a:r>
          </a:p>
          <a:p>
            <a:r>
              <a:rPr lang="de-DE" baseline="0" dirty="0"/>
              <a:t>&gt;&gt; „Mein Vater raucht viel”, oder auch </a:t>
            </a:r>
          </a:p>
          <a:p>
            <a:r>
              <a:rPr lang="de-DE" baseline="0" dirty="0"/>
              <a:t>&gt;&gt; “Was machst du morgen?” usw.</a:t>
            </a:r>
          </a:p>
          <a:p>
            <a:r>
              <a:rPr lang="de-DE" baseline="0" dirty="0"/>
              <a:t>&gt;&gt; </a:t>
            </a:r>
            <a:r>
              <a:rPr lang="de-DE" i="1" baseline="0" dirty="0"/>
              <a:t>(Kein Text)</a:t>
            </a:r>
          </a:p>
          <a:p>
            <a:r>
              <a:rPr lang="de-DE" baseline="0" dirty="0"/>
              <a:t> </a:t>
            </a:r>
          </a:p>
          <a:p>
            <a:endParaRPr lang="fr-FR" baseline="0"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28</a:t>
            </a:fld>
            <a:endParaRPr lang="de-DE"/>
          </a:p>
        </p:txBody>
      </p:sp>
    </p:spTree>
    <p:extLst>
      <p:ext uri="{BB962C8B-B14F-4D97-AF65-F5344CB8AC3E}">
        <p14:creationId xmlns:p14="http://schemas.microsoft.com/office/powerpoint/2010/main" val="1237185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baseline="0" dirty="0"/>
              <a:t>Die beiden Bedeutungen „Zur Zeit, während der ich spreche“ und „Gewöhnlich“ werden mit anderen Beispielen noch verfeinert und man gelangt zu folgendem Schema, in dem ausgedrückt wird, dass es im „Haus des Englischen“ zwei getrennte Räume für das Präsens gibt, je nach dem, ob man von einer Eigenschaft des Subjekts spricht (einfaches Präsens) oder von dem, was gerade passiert (Präsens mit -</a:t>
            </a:r>
            <a:r>
              <a:rPr lang="de-DE" baseline="0" dirty="0" err="1"/>
              <a:t>ing</a:t>
            </a:r>
            <a:r>
              <a:rPr lang="de-DE" baseline="0" dirty="0"/>
              <a:t>).</a:t>
            </a:r>
          </a:p>
          <a:p>
            <a:r>
              <a:rPr lang="de-DE" baseline="0" dirty="0"/>
              <a:t>&gt;&gt; Es folgen dann eine Reihe von Übungen, die diese Unterscheidung festigen und anwenden lassen.</a:t>
            </a:r>
          </a:p>
          <a:p>
            <a:r>
              <a:rPr lang="de-DE" baseline="0" dirty="0"/>
              <a:t> </a:t>
            </a:r>
          </a:p>
          <a:p>
            <a:endParaRPr lang="fr-FR" baseline="0"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29</a:t>
            </a:fld>
            <a:endParaRPr lang="de-DE"/>
          </a:p>
        </p:txBody>
      </p:sp>
    </p:spTree>
    <p:extLst>
      <p:ext uri="{BB962C8B-B14F-4D97-AF65-F5344CB8AC3E}">
        <p14:creationId xmlns:p14="http://schemas.microsoft.com/office/powerpoint/2010/main" val="137393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Diese</a:t>
            </a:r>
            <a:r>
              <a:rPr lang="fr-FR" dirty="0"/>
              <a:t> </a:t>
            </a:r>
            <a:r>
              <a:rPr lang="fr-FR" dirty="0" err="1"/>
              <a:t>Definition</a:t>
            </a:r>
            <a:r>
              <a:rPr lang="fr-FR" dirty="0"/>
              <a:t> </a:t>
            </a:r>
            <a:r>
              <a:rPr lang="fr-FR" dirty="0" err="1"/>
              <a:t>ist</a:t>
            </a:r>
            <a:r>
              <a:rPr lang="fr-FR" dirty="0"/>
              <a:t> </a:t>
            </a:r>
            <a:r>
              <a:rPr lang="fr-FR" dirty="0" err="1"/>
              <a:t>nicht</a:t>
            </a:r>
            <a:r>
              <a:rPr lang="fr-FR" dirty="0"/>
              <a:t> die </a:t>
            </a:r>
            <a:r>
              <a:rPr lang="fr-FR" dirty="0" err="1"/>
              <a:t>einzige</a:t>
            </a:r>
            <a:r>
              <a:rPr lang="fr-FR" dirty="0"/>
              <a:t>, der man in der </a:t>
            </a:r>
            <a:r>
              <a:rPr lang="fr-FR" dirty="0" err="1"/>
              <a:t>Fachliteratur</a:t>
            </a:r>
            <a:r>
              <a:rPr lang="fr-FR" dirty="0"/>
              <a:t> </a:t>
            </a:r>
            <a:r>
              <a:rPr lang="fr-FR" dirty="0" err="1"/>
              <a:t>begegnen</a:t>
            </a:r>
            <a:r>
              <a:rPr lang="fr-FR" dirty="0"/>
              <a:t> </a:t>
            </a:r>
            <a:r>
              <a:rPr lang="fr-FR" dirty="0" err="1"/>
              <a:t>kann</a:t>
            </a:r>
            <a:r>
              <a:rPr lang="fr-FR" dirty="0"/>
              <a:t>. </a:t>
            </a:r>
            <a:r>
              <a:rPr lang="fr-FR" dirty="0" err="1"/>
              <a:t>Ihre</a:t>
            </a:r>
            <a:r>
              <a:rPr lang="fr-FR" dirty="0"/>
              <a:t> </a:t>
            </a:r>
            <a:r>
              <a:rPr lang="fr-FR" dirty="0" err="1"/>
              <a:t>Autoren</a:t>
            </a:r>
            <a:r>
              <a:rPr lang="fr-FR" dirty="0"/>
              <a:t> </a:t>
            </a:r>
            <a:r>
              <a:rPr lang="fr-FR" dirty="0" err="1"/>
              <a:t>betrachten</a:t>
            </a:r>
            <a:r>
              <a:rPr lang="fr-FR" dirty="0"/>
              <a:t> </a:t>
            </a:r>
            <a:r>
              <a:rPr lang="fr-FR" dirty="0" err="1"/>
              <a:t>sie</a:t>
            </a:r>
            <a:r>
              <a:rPr lang="fr-FR" dirty="0"/>
              <a:t> </a:t>
            </a:r>
            <a:r>
              <a:rPr lang="fr-FR" dirty="0" err="1"/>
              <a:t>als</a:t>
            </a:r>
            <a:r>
              <a:rPr lang="fr-FR" dirty="0"/>
              <a:t> </a:t>
            </a:r>
            <a:r>
              <a:rPr lang="fr-FR" dirty="0" err="1"/>
              <a:t>eine</a:t>
            </a:r>
            <a:r>
              <a:rPr lang="fr-FR" dirty="0"/>
              <a:t> </a:t>
            </a:r>
            <a:r>
              <a:rPr lang="fr-FR" dirty="0" err="1"/>
              <a:t>Synthese</a:t>
            </a:r>
            <a:r>
              <a:rPr lang="fr-FR" dirty="0"/>
              <a:t> </a:t>
            </a:r>
            <a:r>
              <a:rPr lang="fr-FR" dirty="0" err="1"/>
              <a:t>früherer</a:t>
            </a:r>
            <a:r>
              <a:rPr lang="fr-FR" baseline="0" dirty="0"/>
              <a:t> </a:t>
            </a:r>
            <a:r>
              <a:rPr lang="fr-FR" baseline="0" dirty="0" err="1"/>
              <a:t>Vorschläge</a:t>
            </a:r>
            <a:r>
              <a:rPr lang="fr-FR" baseline="0" dirty="0"/>
              <a:t>, die </a:t>
            </a:r>
            <a:r>
              <a:rPr lang="fr-FR" baseline="0" dirty="0" err="1"/>
              <a:t>dem</a:t>
            </a:r>
            <a:r>
              <a:rPr lang="fr-FR" baseline="0" dirty="0"/>
              <a:t> </a:t>
            </a:r>
            <a:r>
              <a:rPr lang="fr-FR" baseline="0" dirty="0" err="1"/>
              <a:t>heutigen</a:t>
            </a:r>
            <a:r>
              <a:rPr lang="fr-FR" baseline="0" dirty="0"/>
              <a:t> Stand der </a:t>
            </a:r>
            <a:r>
              <a:rPr lang="fr-FR" baseline="0" dirty="0" err="1"/>
              <a:t>Diskussion</a:t>
            </a:r>
            <a:r>
              <a:rPr lang="fr-FR" baseline="0" dirty="0"/>
              <a:t> </a:t>
            </a:r>
            <a:r>
              <a:rPr lang="fr-FR" baseline="0" dirty="0" err="1"/>
              <a:t>entspricht</a:t>
            </a:r>
            <a:r>
              <a:rPr lang="fr-FR" baseline="0" dirty="0"/>
              <a:t>. </a:t>
            </a:r>
          </a:p>
          <a:p>
            <a:r>
              <a:rPr lang="fr-FR" baseline="0" dirty="0"/>
              <a:t>&gt;&gt; </a:t>
            </a:r>
            <a:r>
              <a:rPr lang="fr-FR" baseline="0" dirty="0" err="1"/>
              <a:t>Wir</a:t>
            </a:r>
            <a:r>
              <a:rPr lang="fr-FR" baseline="0" dirty="0"/>
              <a:t> </a:t>
            </a:r>
            <a:r>
              <a:rPr lang="fr-FR" baseline="0" dirty="0" err="1"/>
              <a:t>fangen</a:t>
            </a:r>
            <a:r>
              <a:rPr lang="fr-FR" baseline="0" dirty="0"/>
              <a:t> mit </a:t>
            </a:r>
            <a:r>
              <a:rPr lang="fr-FR" baseline="0" dirty="0" err="1"/>
              <a:t>dem</a:t>
            </a:r>
            <a:r>
              <a:rPr lang="fr-FR" baseline="0" dirty="0"/>
              <a:t> </a:t>
            </a:r>
            <a:r>
              <a:rPr lang="fr-FR" baseline="0" dirty="0" err="1"/>
              <a:t>ersten</a:t>
            </a:r>
            <a:r>
              <a:rPr lang="fr-FR" baseline="0" dirty="0"/>
              <a:t> Teil der </a:t>
            </a:r>
            <a:r>
              <a:rPr lang="fr-FR" baseline="0" dirty="0" err="1"/>
              <a:t>Definition</a:t>
            </a:r>
            <a:r>
              <a:rPr lang="fr-FR" baseline="0" dirty="0"/>
              <a:t> an.</a:t>
            </a:r>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3</a:t>
            </a:fld>
            <a:endParaRPr lang="de-DE" dirty="0"/>
          </a:p>
        </p:txBody>
      </p:sp>
    </p:spTree>
    <p:extLst>
      <p:ext uri="{BB962C8B-B14F-4D97-AF65-F5344CB8AC3E}">
        <p14:creationId xmlns:p14="http://schemas.microsoft.com/office/powerpoint/2010/main" val="3239899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dirty="0"/>
              <a:t>Wie geplant, ein Wort zur konkreten Umsetzung.</a:t>
            </a:r>
          </a:p>
          <a:p>
            <a:r>
              <a:rPr lang="de-DE" dirty="0"/>
              <a:t>Was muss man kennen / können, um die integrierte Sprachendidaktik umzusetzen?</a:t>
            </a:r>
          </a:p>
          <a:p>
            <a:r>
              <a:rPr lang="de-DE" dirty="0"/>
              <a:t>&gt;&gt; Fangen</a:t>
            </a:r>
            <a:r>
              <a:rPr lang="de-DE" baseline="0" dirty="0"/>
              <a:t> wir an mit den Sprachkenntnissen. </a:t>
            </a:r>
          </a:p>
          <a:p>
            <a:r>
              <a:rPr lang="de-DE" baseline="0" dirty="0"/>
              <a:t>In der </a:t>
            </a:r>
            <a:r>
              <a:rPr lang="de-DE" baseline="0" dirty="0" err="1"/>
              <a:t>Intergrierten</a:t>
            </a:r>
            <a:r>
              <a:rPr lang="de-DE" baseline="0" dirty="0"/>
              <a:t> Sprachendidaktik versucht man, die zu erlernende Sprache mit dem Repertoire der Lernenden in Verbindung zu setzen. Es ist kein Problem für die Schulsprache, die Sie zweifellos beherrschen. Bei den anderen Sprachen geht es nicht um Beherrschung, sondern um </a:t>
            </a:r>
            <a:r>
              <a:rPr lang="de-DE" b="1" baseline="0" dirty="0"/>
              <a:t>einige</a:t>
            </a:r>
            <a:r>
              <a:rPr lang="de-DE" baseline="0" dirty="0"/>
              <a:t> Kenntnisse. Für andere </a:t>
            </a:r>
            <a:r>
              <a:rPr lang="de-DE" b="1" baseline="0" dirty="0"/>
              <a:t>Fremd</a:t>
            </a:r>
            <a:r>
              <a:rPr lang="de-DE" baseline="0" dirty="0"/>
              <a:t>sprachen können Sie sich an Kollegen wenden, die diese Sprachen unterrichten. Bei </a:t>
            </a:r>
            <a:r>
              <a:rPr lang="de-DE" b="1" baseline="0" dirty="0"/>
              <a:t>noch anderen </a:t>
            </a:r>
            <a:r>
              <a:rPr lang="de-DE" baseline="0" dirty="0"/>
              <a:t>Sprachen – insbesondere den Sprachen von Schülern und Schülerinnen mit Migrationshintergrund - sollen Sie sich auf die Kenntnisse der Lernenden oder deren Eltern stützen. </a:t>
            </a:r>
          </a:p>
          <a:p>
            <a:r>
              <a:rPr lang="de-DE" baseline="0" dirty="0"/>
              <a:t>&gt;&gt; Wenn es sich um Sprachen handelt, die in der Schule unterrichtet werden, sollten Sie möglichst auch wissen, was schon unterrichtet wurde, und wie. Das regt natürlich zu Gesprächen mit ihren Kollegeninnen und Kollegen an.</a:t>
            </a:r>
            <a:endParaRPr lang="de-DE" dirty="0"/>
          </a:p>
          <a:p>
            <a:endParaRPr lang="de-DE" dirty="0"/>
          </a:p>
          <a:p>
            <a:endParaRPr lang="fr-FR"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30</a:t>
            </a:fld>
            <a:endParaRPr lang="de-DE"/>
          </a:p>
        </p:txBody>
      </p:sp>
    </p:spTree>
    <p:extLst>
      <p:ext uri="{BB962C8B-B14F-4D97-AF65-F5344CB8AC3E}">
        <p14:creationId xmlns:p14="http://schemas.microsoft.com/office/powerpoint/2010/main" val="3722655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dirty="0"/>
              <a:t>Wir haben gerade gesehen, dass ein Minimum an Kontakten mit anderen </a:t>
            </a:r>
            <a:r>
              <a:rPr lang="de-DE" dirty="0" err="1"/>
              <a:t>KollegInnen</a:t>
            </a:r>
            <a:r>
              <a:rPr lang="de-DE" dirty="0"/>
              <a:t> bei der Implementierung der integrierten</a:t>
            </a:r>
            <a:r>
              <a:rPr lang="de-DE" baseline="0" dirty="0"/>
              <a:t> Sprachendidaktik </a:t>
            </a:r>
            <a:r>
              <a:rPr lang="de-DE" dirty="0"/>
              <a:t>wünschenswert sind. Natürlich kann man noch weiter gehen, indem man Unterrichtsstunden gemeinsam vorbereitet, gar gemeinsam durchführt, oder mit gemeinsamer Unterrichtsplanung. </a:t>
            </a:r>
          </a:p>
          <a:p>
            <a:r>
              <a:rPr lang="de-DE" dirty="0"/>
              <a:t>Es wird aber nicht überall alles möglich sein.</a:t>
            </a:r>
            <a:r>
              <a:rPr lang="de-DE" baseline="0" dirty="0"/>
              <a:t> Und das Schlimmste wäre, abzuwarten, bis alle idealen Bedingungen erfüllt sind, bevor man anfängt, etwas zu tun..</a:t>
            </a:r>
          </a:p>
          <a:p>
            <a:r>
              <a:rPr lang="de-DE" baseline="0" dirty="0"/>
              <a:t>&gt;&gt; Denn wir wissen : </a:t>
            </a:r>
            <a:r>
              <a:rPr lang="fr-FR" dirty="0"/>
              <a:t>Rom </a:t>
            </a:r>
            <a:r>
              <a:rPr lang="fr-FR" dirty="0" err="1"/>
              <a:t>ist</a:t>
            </a:r>
            <a:r>
              <a:rPr lang="fr-FR" dirty="0"/>
              <a:t> </a:t>
            </a:r>
            <a:r>
              <a:rPr lang="fr-FR" dirty="0" err="1"/>
              <a:t>nicht</a:t>
            </a:r>
            <a:r>
              <a:rPr lang="fr-FR" dirty="0"/>
              <a:t> an </a:t>
            </a:r>
            <a:r>
              <a:rPr lang="fr-FR" dirty="0" err="1"/>
              <a:t>einem</a:t>
            </a:r>
            <a:r>
              <a:rPr lang="fr-FR" dirty="0"/>
              <a:t> Tag </a:t>
            </a:r>
            <a:r>
              <a:rPr lang="fr-FR" dirty="0" err="1"/>
              <a:t>erbaut</a:t>
            </a:r>
            <a:r>
              <a:rPr lang="fr-FR" dirty="0"/>
              <a:t> </a:t>
            </a:r>
            <a:r>
              <a:rPr lang="fr-FR" dirty="0" err="1"/>
              <a:t>worden</a:t>
            </a:r>
            <a:r>
              <a:rPr lang="fr-FR" dirty="0"/>
              <a:t>!</a:t>
            </a:r>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31</a:t>
            </a:fld>
            <a:endParaRPr lang="de-DE"/>
          </a:p>
        </p:txBody>
      </p:sp>
    </p:spTree>
    <p:extLst>
      <p:ext uri="{BB962C8B-B14F-4D97-AF65-F5344CB8AC3E}">
        <p14:creationId xmlns:p14="http://schemas.microsoft.com/office/powerpoint/2010/main" val="477936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Some</a:t>
            </a:r>
            <a:r>
              <a:rPr lang="fr-FR" dirty="0"/>
              <a:t> </a:t>
            </a:r>
            <a:r>
              <a:rPr lang="fr-FR" dirty="0" err="1"/>
              <a:t>proposals</a:t>
            </a:r>
            <a:r>
              <a:rPr lang="fr-FR" dirty="0"/>
              <a:t> for a discussion…. </a:t>
            </a:r>
            <a:r>
              <a:rPr lang="fr-FR" dirty="0" err="1"/>
              <a:t>Without</a:t>
            </a:r>
            <a:r>
              <a:rPr lang="fr-FR" dirty="0"/>
              <a:t> </a:t>
            </a:r>
            <a:r>
              <a:rPr lang="fr-FR" dirty="0" err="1"/>
              <a:t>any</a:t>
            </a:r>
            <a:r>
              <a:rPr lang="fr-FR" dirty="0"/>
              <a:t> </a:t>
            </a:r>
            <a:r>
              <a:rPr lang="fr-FR" dirty="0" err="1"/>
              <a:t>order</a:t>
            </a:r>
            <a:r>
              <a:rPr lang="fr-FR" dirty="0"/>
              <a:t>.</a:t>
            </a:r>
          </a:p>
          <a:p>
            <a:endParaRPr lang="fr-FR" dirty="0"/>
          </a:p>
          <a:p>
            <a:r>
              <a:rPr lang="de-DE" dirty="0"/>
              <a:t>Wurden Sie als Schüler/in von Ihren Lehrer/innen aufgefordert, Verbindungen zwischen den Sprachen / zwischen dem, was Sie im Unterricht in einer Sprache und im Unterricht in einer anderen Sprache gemacht haben, herzustellen?</a:t>
            </a:r>
          </a:p>
          <a:p>
            <a:r>
              <a:rPr lang="de-DE" dirty="0"/>
              <a:t>Erinnern Sie sich daran, aus eigenem Antrieb versucht zu haben, solche Verbindungen explizit herzustellen? </a:t>
            </a:r>
          </a:p>
          <a:p>
            <a:r>
              <a:rPr lang="de-DE" dirty="0"/>
              <a:t>(Wenn Sie schon unterrichten) Fordern Sie Ihre </a:t>
            </a:r>
            <a:r>
              <a:rPr lang="de-DE" dirty="0" err="1"/>
              <a:t>SchülerInnen</a:t>
            </a:r>
            <a:r>
              <a:rPr lang="de-DE" dirty="0"/>
              <a:t> auf, solche Verbindungen herzustellen? WARUM?</a:t>
            </a:r>
          </a:p>
          <a:p>
            <a:r>
              <a:rPr lang="de-DE" dirty="0"/>
              <a:t>(An alle) Beabsichtigen Sie, in Ihrem künftigen Unterricht in diese Richtung zu gehen? WARUM? </a:t>
            </a:r>
          </a:p>
          <a:p>
            <a:endParaRPr lang="de-DE" dirty="0"/>
          </a:p>
          <a:p>
            <a:endParaRPr lang="de-DE" dirty="0"/>
          </a:p>
          <a:p>
            <a:endParaRPr lang="de-DE" dirty="0"/>
          </a:p>
          <a:p>
            <a:endParaRPr lang="fr-FR"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32</a:t>
            </a:fld>
            <a:endParaRPr lang="de-DE"/>
          </a:p>
        </p:txBody>
      </p:sp>
    </p:spTree>
    <p:extLst>
      <p:ext uri="{BB962C8B-B14F-4D97-AF65-F5344CB8AC3E}">
        <p14:creationId xmlns:p14="http://schemas.microsoft.com/office/powerpoint/2010/main" val="2095692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33</a:t>
            </a:fld>
            <a:endParaRPr lang="de-DE"/>
          </a:p>
        </p:txBody>
      </p:sp>
    </p:spTree>
    <p:extLst>
      <p:ext uri="{BB962C8B-B14F-4D97-AF65-F5344CB8AC3E}">
        <p14:creationId xmlns:p14="http://schemas.microsoft.com/office/powerpoint/2010/main" val="146384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baseline="0" dirty="0"/>
              <a:t>(Lire) „ Die integrierte Sprachendidaktik zielt darauf ab, den Lernenden zu helfen, Verbindungen zwischen einer Sprache herzustellen, die sie lernen, und anderen Sprachen, die in ihrem </a:t>
            </a:r>
            <a:r>
              <a:rPr lang="de-DE" sz="1200" dirty="0">
                <a:solidFill>
                  <a:schemeClr val="accent1">
                    <a:lumMod val="50000"/>
                  </a:schemeClr>
                </a:solidFill>
                <a:latin typeface="Arial Rounded MT Bold" panose="020F0704030504030204" pitchFamily="34" charset="0"/>
              </a:rPr>
              <a:t>sich entwickelnden </a:t>
            </a:r>
            <a:r>
              <a:rPr lang="de-DE" baseline="0" dirty="0"/>
              <a:t>Repertoire vorhanden sind.“ </a:t>
            </a:r>
          </a:p>
          <a:p>
            <a:r>
              <a:rPr lang="de-DE" baseline="0" dirty="0"/>
              <a:t>&gt;&gt; Die Bezeichnung „sich entwickelnd“ - ich hätte auch von einem Repertoire „im Aufbau“ sprechen können -will vermeiden, dass man sich darunter nur Sprachen vorstellt, die die Lernenden gut beherrschen. Es sind zum Beispiel auch die Sprachen gemeint, die die Lernenden parallel noch lernen. Also, Englisch oder Französisch, wenn man Spanisch lernt. Und übrigens hört man nie auf, zu lernen. Auch bei Sprachen. </a:t>
            </a:r>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4</a:t>
            </a:fld>
            <a:endParaRPr lang="de-DE" dirty="0"/>
          </a:p>
        </p:txBody>
      </p:sp>
    </p:spTree>
    <p:extLst>
      <p:ext uri="{BB962C8B-B14F-4D97-AF65-F5344CB8AC3E}">
        <p14:creationId xmlns:p14="http://schemas.microsoft.com/office/powerpoint/2010/main" val="319557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sz="1200" dirty="0">
                <a:solidFill>
                  <a:schemeClr val="accent1">
                    <a:lumMod val="50000"/>
                  </a:schemeClr>
                </a:solidFill>
                <a:latin typeface="Arial Rounded MT Bold" panose="020F0704030504030204" pitchFamily="34" charset="0"/>
              </a:rPr>
              <a:t>Ich zeige Ihnen gleich ein Beispiel, das sehr kurz sein wird, denn Sie werden etwas später – und auch morgen - viele andere Beispiele sehen.</a:t>
            </a:r>
            <a:endParaRPr lang="fr-FR"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5</a:t>
            </a:fld>
            <a:endParaRPr lang="de-DE" dirty="0"/>
          </a:p>
        </p:txBody>
      </p:sp>
    </p:spTree>
    <p:extLst>
      <p:ext uri="{BB962C8B-B14F-4D97-AF65-F5344CB8AC3E}">
        <p14:creationId xmlns:p14="http://schemas.microsoft.com/office/powerpoint/2010/main" val="134168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fr-FR" dirty="0">
                <a:latin typeface="Arial" panose="020B0604020202020204" pitchFamily="34" charset="0"/>
                <a:cs typeface="Arial" panose="020B0604020202020204" pitchFamily="34" charset="0"/>
              </a:rPr>
              <a:t>The example is taken from a textbook of French for Chinese students having already learnt </a:t>
            </a:r>
            <a:r>
              <a:rPr lang="en-US" altLang="fr-FR" dirty="0" err="1">
                <a:latin typeface="Arial" panose="020B0604020202020204" pitchFamily="34" charset="0"/>
                <a:cs typeface="Arial" panose="020B0604020202020204" pitchFamily="34" charset="0"/>
              </a:rPr>
              <a:t>Englisch</a:t>
            </a:r>
            <a:r>
              <a:rPr lang="en-US" altLang="fr-FR" dirty="0">
                <a:latin typeface="Arial" panose="020B0604020202020204" pitchFamily="34" charset="0"/>
                <a:cs typeface="Arial" panose="020B0604020202020204" pitchFamily="34" charset="0"/>
              </a:rPr>
              <a:t>. </a:t>
            </a:r>
          </a:p>
          <a:p>
            <a:r>
              <a:rPr lang="en-US" altLang="fr-FR" dirty="0">
                <a:latin typeface="Arial" panose="020B0604020202020204" pitchFamily="34" charset="0"/>
                <a:cs typeface="Arial" panose="020B0604020202020204" pitchFamily="34" charset="0"/>
              </a:rPr>
              <a:t>&gt;&gt; One of the difficulties of French is that in French, « un » stands either for the in</a:t>
            </a:r>
            <a:r>
              <a:rPr lang="en-US" altLang="fr-FR" b="1" dirty="0">
                <a:latin typeface="Arial" panose="020B0604020202020204" pitchFamily="34" charset="0"/>
                <a:cs typeface="Arial" panose="020B0604020202020204" pitchFamily="34" charset="0"/>
              </a:rPr>
              <a:t>de</a:t>
            </a:r>
            <a:r>
              <a:rPr lang="en-US" altLang="fr-FR" dirty="0">
                <a:latin typeface="Arial" panose="020B0604020202020204" pitchFamily="34" charset="0"/>
                <a:cs typeface="Arial" panose="020B0604020202020204" pitchFamily="34" charset="0"/>
              </a:rPr>
              <a:t>finite article “a” or for the numeral  /ˈ</a:t>
            </a:r>
            <a:r>
              <a:rPr lang="en-US" altLang="fr-FR" b="1" dirty="0" err="1">
                <a:latin typeface="Arial" panose="020B0604020202020204" pitchFamily="34" charset="0"/>
                <a:cs typeface="Arial" panose="020B0604020202020204" pitchFamily="34" charset="0"/>
              </a:rPr>
              <a:t>njuː</a:t>
            </a:r>
            <a:r>
              <a:rPr lang="en-US" altLang="fr-FR" dirty="0" err="1">
                <a:latin typeface="Arial" panose="020B0604020202020204" pitchFamily="34" charset="0"/>
                <a:cs typeface="Arial" panose="020B0604020202020204" pitchFamily="34" charset="0"/>
              </a:rPr>
              <a:t>mərəl</a:t>
            </a:r>
            <a:r>
              <a:rPr lang="en-US" altLang="fr-FR" dirty="0">
                <a:latin typeface="Arial" panose="020B0604020202020204" pitchFamily="34" charset="0"/>
                <a:cs typeface="Arial" panose="020B0604020202020204" pitchFamily="34" charset="0"/>
              </a:rPr>
              <a:t>/ « one ». « </a:t>
            </a:r>
            <a:r>
              <a:rPr lang="en-US" altLang="fr-FR" dirty="0" err="1">
                <a:latin typeface="Arial" panose="020B0604020202020204" pitchFamily="34" charset="0"/>
                <a:cs typeface="Arial" panose="020B0604020202020204" pitchFamily="34" charset="0"/>
              </a:rPr>
              <a:t>J’ai</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acheté</a:t>
            </a:r>
            <a:r>
              <a:rPr lang="en-US" altLang="fr-FR" dirty="0">
                <a:latin typeface="Arial" panose="020B0604020202020204" pitchFamily="34" charset="0"/>
                <a:cs typeface="Arial" panose="020B0604020202020204" pitchFamily="34" charset="0"/>
              </a:rPr>
              <a:t> un livre » can mean « a book » or « one book ».</a:t>
            </a:r>
          </a:p>
          <a:p>
            <a:r>
              <a:rPr lang="en-US" altLang="fr-FR" dirty="0">
                <a:latin typeface="Arial" panose="020B0604020202020204" pitchFamily="34" charset="0"/>
                <a:cs typeface="Arial" panose="020B0604020202020204" pitchFamily="34" charset="0"/>
              </a:rPr>
              <a:t>&gt;&gt; The challenge is made all the more difficult by the fact that Chinese has no article. But you know that situation too.</a:t>
            </a:r>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6</a:t>
            </a:fld>
            <a:endParaRPr lang="de-DE"/>
          </a:p>
        </p:txBody>
      </p:sp>
    </p:spTree>
    <p:extLst>
      <p:ext uri="{BB962C8B-B14F-4D97-AF65-F5344CB8AC3E}">
        <p14:creationId xmlns:p14="http://schemas.microsoft.com/office/powerpoint/2010/main" val="249184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fr-FR" dirty="0">
                <a:latin typeface="Arial" panose="020B0604020202020204" pitchFamily="34" charset="0"/>
                <a:cs typeface="Arial" panose="020B0604020202020204" pitchFamily="34" charset="0"/>
              </a:rPr>
              <a:t>One solution is to establish links between the target Language French and one language</a:t>
            </a:r>
            <a:r>
              <a:rPr lang="en-US" altLang="fr-FR" baseline="0" dirty="0">
                <a:latin typeface="Arial" panose="020B0604020202020204" pitchFamily="34" charset="0"/>
                <a:cs typeface="Arial" panose="020B0604020202020204" pitchFamily="34" charset="0"/>
              </a:rPr>
              <a:t> of their repertoire – here English.</a:t>
            </a:r>
            <a:r>
              <a:rPr lang="en-US" altLang="fr-FR" dirty="0">
                <a:latin typeface="Arial" panose="020B0604020202020204" pitchFamily="34" charset="0"/>
                <a:cs typeface="Arial" panose="020B0604020202020204" pitchFamily="34" charset="0"/>
              </a:rPr>
              <a:t> </a:t>
            </a:r>
          </a:p>
          <a:p>
            <a:r>
              <a:rPr lang="en-US" altLang="fr-FR" dirty="0">
                <a:latin typeface="Arial" panose="020B0604020202020204" pitchFamily="34" charset="0"/>
                <a:cs typeface="Arial" panose="020B0604020202020204" pitchFamily="34" charset="0"/>
              </a:rPr>
              <a:t>&gt;&gt; In other words, the Chinese learner comes to French via English!</a:t>
            </a:r>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7</a:t>
            </a:fld>
            <a:endParaRPr lang="de-DE"/>
          </a:p>
        </p:txBody>
      </p:sp>
    </p:spTree>
    <p:extLst>
      <p:ext uri="{BB962C8B-B14F-4D97-AF65-F5344CB8AC3E}">
        <p14:creationId xmlns:p14="http://schemas.microsoft.com/office/powerpoint/2010/main" val="70622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Es </a:t>
            </a:r>
            <a:r>
              <a:rPr lang="fr-FR" dirty="0" err="1"/>
              <a:t>geht</a:t>
            </a:r>
            <a:r>
              <a:rPr lang="fr-FR" dirty="0"/>
              <a:t> </a:t>
            </a:r>
            <a:r>
              <a:rPr lang="fr-FR" dirty="0" err="1"/>
              <a:t>weiter</a:t>
            </a:r>
            <a:r>
              <a:rPr lang="fr-FR" dirty="0"/>
              <a:t> mit Teil 2 der </a:t>
            </a:r>
            <a:r>
              <a:rPr lang="fr-FR" dirty="0" err="1"/>
              <a:t>Definition</a:t>
            </a:r>
            <a:r>
              <a:rPr lang="fr-FR" dirty="0"/>
              <a:t>.</a:t>
            </a:r>
            <a:endParaRPr lang="fr-FR" baseline="0" dirty="0"/>
          </a:p>
          <a:p>
            <a:endParaRPr lang="de-DE" baseline="0" dirty="0"/>
          </a:p>
          <a:p>
            <a:r>
              <a:rPr lang="de-DE" baseline="0" dirty="0"/>
              <a:t>Außerdem soll die integrierte Sprachendidaktik den Lernenden helfen, beim Erlernen und Verarbeiten der </a:t>
            </a:r>
            <a:r>
              <a:rPr lang="de-DE" dirty="0"/>
              <a:t>Zielsprache   </a:t>
            </a:r>
            <a:r>
              <a:rPr lang="de-DE" baseline="0" dirty="0"/>
              <a:t>Verbindungen zu Sprach</a:t>
            </a:r>
            <a:r>
              <a:rPr lang="de-DE" b="0" baseline="0" dirty="0"/>
              <a:t>lern</a:t>
            </a:r>
            <a:r>
              <a:rPr lang="de-DE" baseline="0" dirty="0"/>
              <a:t>- und Verarbeitungsstrategien herzustellen, die im Zusammenhang mit anderen Sprachen entwickelt wurden.</a:t>
            </a:r>
          </a:p>
          <a:p>
            <a:r>
              <a:rPr lang="de-DE" baseline="0" dirty="0"/>
              <a:t>&gt;&gt; Es geht dabei immer noch um den Rückgriff auf vorherige Erfahrungen, um die Bewältigung neuer Herausforderungen zu unterstützen. </a:t>
            </a:r>
          </a:p>
          <a:p>
            <a:r>
              <a:rPr lang="de-DE" baseline="0" dirty="0"/>
              <a:t>&gt;&gt; Aber diesmal geht es nicht um Verbindungen zwischen Sprachen, sondern um die Herstellung von Verbindungen zwischen Verfahren, die im Unterricht in Bezug auf Sprachen angewandt werden. </a:t>
            </a:r>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8</a:t>
            </a:fld>
            <a:endParaRPr lang="de-DE" dirty="0"/>
          </a:p>
        </p:txBody>
      </p:sp>
    </p:spTree>
    <p:extLst>
      <p:ext uri="{BB962C8B-B14F-4D97-AF65-F5344CB8AC3E}">
        <p14:creationId xmlns:p14="http://schemas.microsoft.com/office/powerpoint/2010/main" val="406039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Ein</a:t>
            </a:r>
            <a:r>
              <a:rPr lang="fr-FR" dirty="0"/>
              <a:t> </a:t>
            </a:r>
            <a:r>
              <a:rPr lang="fr-FR" dirty="0" err="1"/>
              <a:t>Beispiel</a:t>
            </a:r>
            <a:r>
              <a:rPr lang="fr-FR" dirty="0"/>
              <a:t> </a:t>
            </a:r>
            <a:r>
              <a:rPr lang="fr-FR" dirty="0" err="1"/>
              <a:t>für</a:t>
            </a:r>
            <a:r>
              <a:rPr lang="fr-FR" dirty="0"/>
              <a:t> den </a:t>
            </a:r>
            <a:r>
              <a:rPr lang="fr-FR" dirty="0" err="1"/>
              <a:t>Rückgriff</a:t>
            </a:r>
            <a:r>
              <a:rPr lang="fr-FR" dirty="0"/>
              <a:t> </a:t>
            </a:r>
            <a:r>
              <a:rPr lang="fr-FR" dirty="0" err="1"/>
              <a:t>auf</a:t>
            </a:r>
            <a:r>
              <a:rPr lang="fr-FR" dirty="0"/>
              <a:t> </a:t>
            </a:r>
            <a:r>
              <a:rPr lang="fr-FR" dirty="0" err="1"/>
              <a:t>bereits</a:t>
            </a:r>
            <a:r>
              <a:rPr lang="fr-FR" dirty="0"/>
              <a:t> </a:t>
            </a:r>
            <a:r>
              <a:rPr lang="fr-FR" dirty="0" err="1"/>
              <a:t>bekannte</a:t>
            </a:r>
            <a:r>
              <a:rPr lang="fr-FR" baseline="0" dirty="0"/>
              <a:t> </a:t>
            </a:r>
            <a:r>
              <a:rPr lang="fr-FR" b="1" dirty="0" err="1"/>
              <a:t>Lern</a:t>
            </a:r>
            <a:r>
              <a:rPr lang="fr-FR" dirty="0" err="1"/>
              <a:t>strategien</a:t>
            </a:r>
            <a:r>
              <a:rPr lang="fr-FR" dirty="0"/>
              <a:t> .</a:t>
            </a:r>
          </a:p>
          <a:p>
            <a:r>
              <a:rPr lang="de-DE" dirty="0"/>
              <a:t>In der 6. Klasse der Grundschule wird den Lernenden empfohlen, Wortnetze aufzubauen, um Vokabeln besser lernen zu können. Dabei wird explizit auf eine Strategie verwiesen, die zuvor beim Erlernen von Englischvokabeln verwendet wurde.</a:t>
            </a:r>
            <a:endParaRPr lang="fr-FR" dirty="0"/>
          </a:p>
        </p:txBody>
      </p:sp>
      <p:sp>
        <p:nvSpPr>
          <p:cNvPr id="4" name="Espace réservé du numéro de diapositive 3"/>
          <p:cNvSpPr>
            <a:spLocks noGrp="1"/>
          </p:cNvSpPr>
          <p:nvPr>
            <p:ph type="sldNum" sz="quarter" idx="10"/>
          </p:nvPr>
        </p:nvSpPr>
        <p:spPr/>
        <p:txBody>
          <a:bodyPr/>
          <a:lstStyle/>
          <a:p>
            <a:fld id="{DB90511F-C216-B745-9A01-34660B13349B}" type="slidenum">
              <a:rPr lang="de-DE" smtClean="0"/>
              <a:t>9</a:t>
            </a:fld>
            <a:endParaRPr lang="de-DE"/>
          </a:p>
        </p:txBody>
      </p:sp>
    </p:spTree>
    <p:extLst>
      <p:ext uri="{BB962C8B-B14F-4D97-AF65-F5344CB8AC3E}">
        <p14:creationId xmlns:p14="http://schemas.microsoft.com/office/powerpoint/2010/main" val="203687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7202CD5-6052-4CF0-AAD5-92479CE6F164}" type="datetime1">
              <a:rPr lang="fr-FR" smtClean="0"/>
              <a:t>16/04/2023</a:t>
            </a:fld>
            <a:endParaRPr lang="fr-FR"/>
          </a:p>
        </p:txBody>
      </p:sp>
      <p:sp>
        <p:nvSpPr>
          <p:cNvPr id="5" name="Espace réservé du pied de page 4"/>
          <p:cNvSpPr>
            <a:spLocks noGrp="1"/>
          </p:cNvSpPr>
          <p:nvPr>
            <p:ph type="ftr" sz="quarter" idx="11"/>
          </p:nvPr>
        </p:nvSpPr>
        <p:spPr/>
        <p:txBody>
          <a:bodyPr/>
          <a:lstStyle/>
          <a:p>
            <a:r>
              <a:rPr lang="fr-FR"/>
              <a:t>Candelier - Brno - April 2023</a:t>
            </a:r>
          </a:p>
        </p:txBody>
      </p:sp>
      <p:sp>
        <p:nvSpPr>
          <p:cNvPr id="6" name="Espace réservé du numéro de diapositive 5"/>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181510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1DCCC5-1C47-43D3-A470-372B959F93B9}" type="datetime1">
              <a:rPr lang="fr-FR" smtClean="0"/>
              <a:t>16/04/2023</a:t>
            </a:fld>
            <a:endParaRPr lang="fr-FR"/>
          </a:p>
        </p:txBody>
      </p:sp>
      <p:sp>
        <p:nvSpPr>
          <p:cNvPr id="5" name="Espace réservé du pied de page 4"/>
          <p:cNvSpPr>
            <a:spLocks noGrp="1"/>
          </p:cNvSpPr>
          <p:nvPr>
            <p:ph type="ftr" sz="quarter" idx="11"/>
          </p:nvPr>
        </p:nvSpPr>
        <p:spPr/>
        <p:txBody>
          <a:bodyPr/>
          <a:lstStyle/>
          <a:p>
            <a:r>
              <a:rPr lang="fr-FR"/>
              <a:t>Candelier - Brno - April 2023</a:t>
            </a:r>
          </a:p>
        </p:txBody>
      </p:sp>
      <p:sp>
        <p:nvSpPr>
          <p:cNvPr id="6" name="Espace réservé du numéro de diapositive 5"/>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113151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BFBA12A-74DE-4839-8DAE-D7EAF6660A79}" type="datetime1">
              <a:rPr lang="fr-FR" smtClean="0"/>
              <a:t>16/04/2023</a:t>
            </a:fld>
            <a:endParaRPr lang="fr-FR"/>
          </a:p>
        </p:txBody>
      </p:sp>
      <p:sp>
        <p:nvSpPr>
          <p:cNvPr id="5" name="Espace réservé du pied de page 4"/>
          <p:cNvSpPr>
            <a:spLocks noGrp="1"/>
          </p:cNvSpPr>
          <p:nvPr>
            <p:ph type="ftr" sz="quarter" idx="11"/>
          </p:nvPr>
        </p:nvSpPr>
        <p:spPr/>
        <p:txBody>
          <a:bodyPr/>
          <a:lstStyle/>
          <a:p>
            <a:r>
              <a:rPr lang="fr-FR"/>
              <a:t>Candelier - Brno - April 2023</a:t>
            </a:r>
          </a:p>
        </p:txBody>
      </p:sp>
      <p:sp>
        <p:nvSpPr>
          <p:cNvPr id="6" name="Espace réservé du numéro de diapositive 5"/>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98381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B156DC-0869-4D49-B60D-47C385D60846}" type="datetime1">
              <a:rPr lang="fr-FR" smtClean="0"/>
              <a:t>16/04/2023</a:t>
            </a:fld>
            <a:endParaRPr lang="fr-FR"/>
          </a:p>
        </p:txBody>
      </p:sp>
      <p:sp>
        <p:nvSpPr>
          <p:cNvPr id="5" name="Espace réservé du pied de page 4"/>
          <p:cNvSpPr>
            <a:spLocks noGrp="1"/>
          </p:cNvSpPr>
          <p:nvPr>
            <p:ph type="ftr" sz="quarter" idx="11"/>
          </p:nvPr>
        </p:nvSpPr>
        <p:spPr/>
        <p:txBody>
          <a:bodyPr/>
          <a:lstStyle/>
          <a:p>
            <a:r>
              <a:rPr lang="fr-FR"/>
              <a:t>Candelier - Brno - April 2023</a:t>
            </a:r>
          </a:p>
        </p:txBody>
      </p:sp>
      <p:sp>
        <p:nvSpPr>
          <p:cNvPr id="6" name="Espace réservé du numéro de diapositive 5"/>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257561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4EA4BD6-0F41-4722-AB12-A539F0A0E6A3}" type="datetime1">
              <a:rPr lang="fr-FR" smtClean="0"/>
              <a:t>16/04/2023</a:t>
            </a:fld>
            <a:endParaRPr lang="fr-FR"/>
          </a:p>
        </p:txBody>
      </p:sp>
      <p:sp>
        <p:nvSpPr>
          <p:cNvPr id="5" name="Espace réservé du pied de page 4"/>
          <p:cNvSpPr>
            <a:spLocks noGrp="1"/>
          </p:cNvSpPr>
          <p:nvPr>
            <p:ph type="ftr" sz="quarter" idx="11"/>
          </p:nvPr>
        </p:nvSpPr>
        <p:spPr/>
        <p:txBody>
          <a:bodyPr/>
          <a:lstStyle/>
          <a:p>
            <a:r>
              <a:rPr lang="fr-FR"/>
              <a:t>Candelier - Brno - April 2023</a:t>
            </a:r>
          </a:p>
        </p:txBody>
      </p:sp>
      <p:sp>
        <p:nvSpPr>
          <p:cNvPr id="6" name="Espace réservé du numéro de diapositive 5"/>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323241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4002ADC-1141-4FA3-9BED-3D69DA4A8B34}" type="datetime1">
              <a:rPr lang="fr-FR" smtClean="0"/>
              <a:t>16/04/2023</a:t>
            </a:fld>
            <a:endParaRPr lang="fr-FR"/>
          </a:p>
        </p:txBody>
      </p:sp>
      <p:sp>
        <p:nvSpPr>
          <p:cNvPr id="6" name="Espace réservé du pied de page 5"/>
          <p:cNvSpPr>
            <a:spLocks noGrp="1"/>
          </p:cNvSpPr>
          <p:nvPr>
            <p:ph type="ftr" sz="quarter" idx="11"/>
          </p:nvPr>
        </p:nvSpPr>
        <p:spPr/>
        <p:txBody>
          <a:bodyPr/>
          <a:lstStyle/>
          <a:p>
            <a:r>
              <a:rPr lang="fr-FR"/>
              <a:t>Candelier - Brno - April 2023</a:t>
            </a:r>
          </a:p>
        </p:txBody>
      </p:sp>
      <p:sp>
        <p:nvSpPr>
          <p:cNvPr id="7" name="Espace réservé du numéro de diapositive 6"/>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93840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6AD7DFB-1850-451A-A7E0-6B4AFB641D53}" type="datetime1">
              <a:rPr lang="fr-FR" smtClean="0"/>
              <a:t>16/04/2023</a:t>
            </a:fld>
            <a:endParaRPr lang="fr-FR"/>
          </a:p>
        </p:txBody>
      </p:sp>
      <p:sp>
        <p:nvSpPr>
          <p:cNvPr id="8" name="Espace réservé du pied de page 7"/>
          <p:cNvSpPr>
            <a:spLocks noGrp="1"/>
          </p:cNvSpPr>
          <p:nvPr>
            <p:ph type="ftr" sz="quarter" idx="11"/>
          </p:nvPr>
        </p:nvSpPr>
        <p:spPr/>
        <p:txBody>
          <a:bodyPr/>
          <a:lstStyle/>
          <a:p>
            <a:r>
              <a:rPr lang="fr-FR"/>
              <a:t>Candelier - Brno - April 2023</a:t>
            </a:r>
          </a:p>
        </p:txBody>
      </p:sp>
      <p:sp>
        <p:nvSpPr>
          <p:cNvPr id="9" name="Espace réservé du numéro de diapositive 8"/>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237287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56E2095-0D85-4E99-9FC4-AA03EC13FCAB}" type="datetime1">
              <a:rPr lang="fr-FR" smtClean="0"/>
              <a:t>16/04/2023</a:t>
            </a:fld>
            <a:endParaRPr lang="fr-FR"/>
          </a:p>
        </p:txBody>
      </p:sp>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279279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BA3F60-DB33-442D-9C66-3F8D6E760C13}" type="datetime1">
              <a:rPr lang="fr-FR" smtClean="0"/>
              <a:t>16/04/2023</a:t>
            </a:fld>
            <a:endParaRPr lang="fr-FR"/>
          </a:p>
        </p:txBody>
      </p:sp>
      <p:sp>
        <p:nvSpPr>
          <p:cNvPr id="3" name="Espace réservé du pied de page 2"/>
          <p:cNvSpPr>
            <a:spLocks noGrp="1"/>
          </p:cNvSpPr>
          <p:nvPr>
            <p:ph type="ftr" sz="quarter" idx="11"/>
          </p:nvPr>
        </p:nvSpPr>
        <p:spPr/>
        <p:txBody>
          <a:bodyPr/>
          <a:lstStyle/>
          <a:p>
            <a:r>
              <a:rPr lang="fr-FR"/>
              <a:t>Candelier - Brno - April 2023</a:t>
            </a:r>
          </a:p>
        </p:txBody>
      </p:sp>
      <p:sp>
        <p:nvSpPr>
          <p:cNvPr id="4" name="Espace réservé du numéro de diapositive 3"/>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166726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BF90B40-2A8B-4CBB-894F-4F23D20978CB}" type="datetime1">
              <a:rPr lang="fr-FR" smtClean="0"/>
              <a:t>16/04/2023</a:t>
            </a:fld>
            <a:endParaRPr lang="fr-FR"/>
          </a:p>
        </p:txBody>
      </p:sp>
      <p:sp>
        <p:nvSpPr>
          <p:cNvPr id="6" name="Espace réservé du pied de page 5"/>
          <p:cNvSpPr>
            <a:spLocks noGrp="1"/>
          </p:cNvSpPr>
          <p:nvPr>
            <p:ph type="ftr" sz="quarter" idx="11"/>
          </p:nvPr>
        </p:nvSpPr>
        <p:spPr/>
        <p:txBody>
          <a:bodyPr/>
          <a:lstStyle/>
          <a:p>
            <a:r>
              <a:rPr lang="fr-FR"/>
              <a:t>Candelier - Brno - April 2023</a:t>
            </a:r>
          </a:p>
        </p:txBody>
      </p:sp>
      <p:sp>
        <p:nvSpPr>
          <p:cNvPr id="7" name="Espace réservé du numéro de diapositive 6"/>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172230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5296B43-BC77-4BC7-A486-1C91059B9A68}" type="datetime1">
              <a:rPr lang="fr-FR" smtClean="0"/>
              <a:t>16/04/2023</a:t>
            </a:fld>
            <a:endParaRPr lang="fr-FR"/>
          </a:p>
        </p:txBody>
      </p:sp>
      <p:sp>
        <p:nvSpPr>
          <p:cNvPr id="6" name="Espace réservé du pied de page 5"/>
          <p:cNvSpPr>
            <a:spLocks noGrp="1"/>
          </p:cNvSpPr>
          <p:nvPr>
            <p:ph type="ftr" sz="quarter" idx="11"/>
          </p:nvPr>
        </p:nvSpPr>
        <p:spPr/>
        <p:txBody>
          <a:bodyPr/>
          <a:lstStyle/>
          <a:p>
            <a:r>
              <a:rPr lang="fr-FR"/>
              <a:t>Candelier - Brno - April 2023</a:t>
            </a:r>
          </a:p>
        </p:txBody>
      </p:sp>
      <p:sp>
        <p:nvSpPr>
          <p:cNvPr id="7" name="Espace réservé du numéro de diapositive 6"/>
          <p:cNvSpPr>
            <a:spLocks noGrp="1"/>
          </p:cNvSpPr>
          <p:nvPr>
            <p:ph type="sldNum" sz="quarter" idx="12"/>
          </p:nvPr>
        </p:nvSpPr>
        <p:spPr/>
        <p:txBody>
          <a:bodyPr/>
          <a:lstStyle/>
          <a:p>
            <a:fld id="{4381D9F6-C959-45AE-A159-EF834C9AA1A9}" type="slidenum">
              <a:rPr lang="fr-FR" smtClean="0"/>
              <a:t>‹#›</a:t>
            </a:fld>
            <a:endParaRPr lang="fr-FR"/>
          </a:p>
        </p:txBody>
      </p:sp>
    </p:spTree>
    <p:extLst>
      <p:ext uri="{BB962C8B-B14F-4D97-AF65-F5344CB8AC3E}">
        <p14:creationId xmlns:p14="http://schemas.microsoft.com/office/powerpoint/2010/main" val="90486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F7937-4701-4079-AC2A-CE804FADFC60}" type="datetime1">
              <a:rPr lang="fr-FR" smtClean="0"/>
              <a:t>16/04/2023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Candelier - Brno - April 2023</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1D9F6-C959-45AE-A159-EF834C9AA1A9}" type="slidenum">
              <a:rPr lang="fr-FR" smtClean="0"/>
              <a:t>‹#›</a:t>
            </a:fld>
            <a:endParaRPr lang="fr-FR"/>
          </a:p>
        </p:txBody>
      </p:sp>
    </p:spTree>
    <p:extLst>
      <p:ext uri="{BB962C8B-B14F-4D97-AF65-F5344CB8AC3E}">
        <p14:creationId xmlns:p14="http://schemas.microsoft.com/office/powerpoint/2010/main" val="397096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402996" y="0"/>
            <a:ext cx="5717702" cy="787143"/>
          </a:xfrm>
        </p:spPr>
        <p:txBody>
          <a:bodyPr>
            <a:noAutofit/>
          </a:bodyPr>
          <a:lstStyle/>
          <a:p>
            <a:r>
              <a:rPr lang="fr-FR" sz="2800" b="1" dirty="0"/>
              <a:t>Michel Candelier</a:t>
            </a:r>
            <a:br>
              <a:rPr lang="fr-FR" sz="2800" dirty="0"/>
            </a:br>
            <a:r>
              <a:rPr lang="fr-FR" dirty="0"/>
              <a:t>Professeur émérite, Le Mans Université</a:t>
            </a:r>
          </a:p>
        </p:txBody>
      </p:sp>
      <p:pic>
        <p:nvPicPr>
          <p:cNvPr id="5" name="Image 4"/>
          <p:cNvPicPr>
            <a:picLocks noChangeAspect="1"/>
          </p:cNvPicPr>
          <p:nvPr/>
        </p:nvPicPr>
        <p:blipFill>
          <a:blip r:embed="rId3"/>
          <a:stretch>
            <a:fillRect/>
          </a:stretch>
        </p:blipFill>
        <p:spPr>
          <a:xfrm>
            <a:off x="0" y="1987929"/>
            <a:ext cx="6098224" cy="1216614"/>
          </a:xfrm>
          <a:prstGeom prst="rect">
            <a:avLst/>
          </a:prstGeom>
          <a:ln>
            <a:solidFill>
              <a:schemeClr val="tx1"/>
            </a:solidFill>
          </a:ln>
        </p:spPr>
      </p:pic>
      <p:pic>
        <p:nvPicPr>
          <p:cNvPr id="7" name="Image 6"/>
          <p:cNvPicPr>
            <a:picLocks noChangeAspect="1"/>
          </p:cNvPicPr>
          <p:nvPr/>
        </p:nvPicPr>
        <p:blipFill>
          <a:blip r:embed="rId4"/>
          <a:stretch>
            <a:fillRect/>
          </a:stretch>
        </p:blipFill>
        <p:spPr>
          <a:xfrm>
            <a:off x="0" y="4487629"/>
            <a:ext cx="6098224" cy="1218381"/>
          </a:xfrm>
          <a:prstGeom prst="rect">
            <a:avLst/>
          </a:prstGeom>
          <a:ln>
            <a:solidFill>
              <a:schemeClr val="tx1"/>
            </a:solidFill>
          </a:ln>
        </p:spPr>
      </p:pic>
      <p:pic>
        <p:nvPicPr>
          <p:cNvPr id="8" name="Image 7"/>
          <p:cNvPicPr>
            <a:picLocks noChangeAspect="1"/>
          </p:cNvPicPr>
          <p:nvPr/>
        </p:nvPicPr>
        <p:blipFill>
          <a:blip r:embed="rId5"/>
          <a:stretch>
            <a:fillRect/>
          </a:stretch>
        </p:blipFill>
        <p:spPr>
          <a:xfrm>
            <a:off x="6098224" y="1987929"/>
            <a:ext cx="6093776" cy="1207850"/>
          </a:xfrm>
          <a:prstGeom prst="rect">
            <a:avLst/>
          </a:prstGeom>
          <a:ln>
            <a:solidFill>
              <a:schemeClr val="tx1"/>
            </a:solidFill>
          </a:ln>
        </p:spPr>
      </p:pic>
      <p:pic>
        <p:nvPicPr>
          <p:cNvPr id="6" name="Image 5"/>
          <p:cNvPicPr>
            <a:picLocks noChangeAspect="1"/>
          </p:cNvPicPr>
          <p:nvPr/>
        </p:nvPicPr>
        <p:blipFill>
          <a:blip r:embed="rId6"/>
          <a:stretch>
            <a:fillRect/>
          </a:stretch>
        </p:blipFill>
        <p:spPr>
          <a:xfrm>
            <a:off x="6098225" y="4497695"/>
            <a:ext cx="6084254" cy="1203857"/>
          </a:xfrm>
          <a:prstGeom prst="rect">
            <a:avLst/>
          </a:prstGeom>
          <a:ln>
            <a:solidFill>
              <a:schemeClr val="tx1"/>
            </a:solidFill>
          </a:ln>
        </p:spPr>
      </p:pic>
      <p:sp>
        <p:nvSpPr>
          <p:cNvPr id="16" name="Espace réservé du pied de page 15"/>
          <p:cNvSpPr>
            <a:spLocks noGrp="1"/>
          </p:cNvSpPr>
          <p:nvPr>
            <p:ph type="ftr" sz="quarter" idx="11"/>
          </p:nvPr>
        </p:nvSpPr>
        <p:spPr/>
        <p:txBody>
          <a:bodyPr/>
          <a:lstStyle/>
          <a:p>
            <a:r>
              <a:rPr lang="fr-FR"/>
              <a:t>Candelier - Brno - April 2023</a:t>
            </a:r>
            <a:endParaRPr lang="fr-FR" dirty="0"/>
          </a:p>
        </p:txBody>
      </p:sp>
      <p:sp>
        <p:nvSpPr>
          <p:cNvPr id="17" name="Espace réservé du numéro de diapositive 16"/>
          <p:cNvSpPr>
            <a:spLocks noGrp="1"/>
          </p:cNvSpPr>
          <p:nvPr>
            <p:ph type="sldNum" sz="quarter" idx="12"/>
          </p:nvPr>
        </p:nvSpPr>
        <p:spPr/>
        <p:txBody>
          <a:bodyPr/>
          <a:lstStyle/>
          <a:p>
            <a:fld id="{4381D9F6-C959-45AE-A159-EF834C9AA1A9}" type="slidenum">
              <a:rPr lang="fr-FR" smtClean="0"/>
              <a:t>1</a:t>
            </a:fld>
            <a:endParaRPr lang="fr-FR" dirty="0"/>
          </a:p>
        </p:txBody>
      </p:sp>
      <p:sp>
        <p:nvSpPr>
          <p:cNvPr id="15" name="Text Box 8"/>
          <p:cNvSpPr txBox="1">
            <a:spLocks noChangeArrowheads="1"/>
          </p:cNvSpPr>
          <p:nvPr/>
        </p:nvSpPr>
        <p:spPr bwMode="auto">
          <a:xfrm>
            <a:off x="1918447" y="835475"/>
            <a:ext cx="8355106" cy="1077218"/>
          </a:xfrm>
          <a:prstGeom prst="rect">
            <a:avLst/>
          </a:prstGeom>
          <a:solidFill>
            <a:srgbClr val="FFFFFF">
              <a:alpha val="72941"/>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defRPr/>
            </a:pPr>
            <a:r>
              <a:rPr lang="en-US" altLang="fr-FR" b="1" dirty="0" err="1">
                <a:solidFill>
                  <a:schemeClr val="accent5">
                    <a:lumMod val="25000"/>
                  </a:schemeClr>
                </a:solidFill>
                <a:latin typeface="Arial Narrow" panose="020B0606020202030204" pitchFamily="34" charset="0"/>
              </a:rPr>
              <a:t>Focussing</a:t>
            </a:r>
            <a:r>
              <a:rPr lang="en-US" altLang="fr-FR" b="1" dirty="0">
                <a:solidFill>
                  <a:schemeClr val="accent5">
                    <a:lumMod val="25000"/>
                  </a:schemeClr>
                </a:solidFill>
                <a:latin typeface="Arial Narrow" panose="020B0606020202030204" pitchFamily="34" charset="0"/>
              </a:rPr>
              <a:t> on one particular Pluralistic Approach: </a:t>
            </a:r>
            <a:br>
              <a:rPr lang="en-US" altLang="fr-FR" b="1" dirty="0">
                <a:solidFill>
                  <a:schemeClr val="accent5">
                    <a:lumMod val="25000"/>
                  </a:schemeClr>
                </a:solidFill>
                <a:latin typeface="Arial Narrow" panose="020B0606020202030204" pitchFamily="34" charset="0"/>
              </a:rPr>
            </a:br>
            <a:r>
              <a:rPr lang="en-US" altLang="fr-FR" b="1" dirty="0">
                <a:solidFill>
                  <a:schemeClr val="accent5">
                    <a:lumMod val="25000"/>
                  </a:schemeClr>
                </a:solidFill>
                <a:latin typeface="Arial Narrow" panose="020B0606020202030204" pitchFamily="34" charset="0"/>
              </a:rPr>
              <a:t>Integrated language Teaching </a:t>
            </a:r>
            <a:endParaRPr lang="fr-FR" altLang="fr-FR" b="1" dirty="0">
              <a:solidFill>
                <a:schemeClr val="accent5">
                  <a:lumMod val="25000"/>
                </a:schemeClr>
              </a:solidFill>
              <a:latin typeface="Arial Narrow" panose="020B0606020202030204" pitchFamily="34" charset="0"/>
            </a:endParaRPr>
          </a:p>
        </p:txBody>
      </p:sp>
      <p:sp>
        <p:nvSpPr>
          <p:cNvPr id="18" name="Text Box 8"/>
          <p:cNvSpPr txBox="1">
            <a:spLocks noChangeArrowheads="1"/>
          </p:cNvSpPr>
          <p:nvPr/>
        </p:nvSpPr>
        <p:spPr bwMode="auto">
          <a:xfrm>
            <a:off x="2205318" y="5780782"/>
            <a:ext cx="7781364" cy="1077218"/>
          </a:xfrm>
          <a:prstGeom prst="rect">
            <a:avLst/>
          </a:prstGeom>
          <a:solidFill>
            <a:srgbClr val="FFFFFF">
              <a:alpha val="72941"/>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defRPr/>
            </a:pPr>
            <a:r>
              <a:rPr lang="fr-FR" altLang="fr-FR" b="1" dirty="0">
                <a:solidFill>
                  <a:schemeClr val="accent5">
                    <a:lumMod val="25000"/>
                  </a:schemeClr>
                </a:solidFill>
                <a:latin typeface="Arial Narrow" panose="020B0606020202030204" pitchFamily="34" charset="0"/>
              </a:rPr>
              <a:t>Focus sur une Approche plurielle particulière : </a:t>
            </a:r>
            <a:br>
              <a:rPr lang="fr-FR" altLang="fr-FR" b="1" dirty="0">
                <a:solidFill>
                  <a:schemeClr val="accent5">
                    <a:lumMod val="25000"/>
                  </a:schemeClr>
                </a:solidFill>
                <a:latin typeface="Arial Narrow" panose="020B0606020202030204" pitchFamily="34" charset="0"/>
              </a:rPr>
            </a:br>
            <a:r>
              <a:rPr lang="fr-FR" altLang="fr-FR" b="1" dirty="0">
                <a:solidFill>
                  <a:schemeClr val="accent5">
                    <a:lumMod val="25000"/>
                  </a:schemeClr>
                </a:solidFill>
                <a:latin typeface="Arial Narrow" panose="020B0606020202030204" pitchFamily="34" charset="0"/>
              </a:rPr>
              <a:t>la Didactique intégrée des langues.</a:t>
            </a:r>
          </a:p>
        </p:txBody>
      </p:sp>
      <p:sp>
        <p:nvSpPr>
          <p:cNvPr id="19" name="Text Box 8"/>
          <p:cNvSpPr txBox="1">
            <a:spLocks noChangeArrowheads="1"/>
          </p:cNvSpPr>
          <p:nvPr/>
        </p:nvSpPr>
        <p:spPr bwMode="auto">
          <a:xfrm>
            <a:off x="3231777" y="3334816"/>
            <a:ext cx="6060140" cy="1077218"/>
          </a:xfrm>
          <a:prstGeom prst="rect">
            <a:avLst/>
          </a:prstGeom>
          <a:solidFill>
            <a:srgbClr val="FFFFFF">
              <a:alpha val="72941"/>
            </a:srgb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defRPr/>
            </a:pPr>
            <a:r>
              <a:rPr lang="de-DE" altLang="fr-FR" b="1" dirty="0">
                <a:solidFill>
                  <a:schemeClr val="accent5">
                    <a:lumMod val="25000"/>
                  </a:schemeClr>
                </a:solidFill>
                <a:latin typeface="Arial Narrow" panose="020B0606020202030204" pitchFamily="34" charset="0"/>
              </a:rPr>
              <a:t>Fokus auf einen Pluralen Ansatz: </a:t>
            </a:r>
            <a:br>
              <a:rPr lang="de-DE" altLang="fr-FR" b="1" dirty="0">
                <a:solidFill>
                  <a:schemeClr val="accent5">
                    <a:lumMod val="25000"/>
                  </a:schemeClr>
                </a:solidFill>
                <a:latin typeface="Arial Narrow" panose="020B0606020202030204" pitchFamily="34" charset="0"/>
              </a:rPr>
            </a:br>
            <a:r>
              <a:rPr lang="de-DE" altLang="fr-FR" b="1">
                <a:solidFill>
                  <a:schemeClr val="accent5">
                    <a:lumMod val="25000"/>
                  </a:schemeClr>
                </a:solidFill>
                <a:latin typeface="Arial Narrow" panose="020B0606020202030204" pitchFamily="34" charset="0"/>
              </a:rPr>
              <a:t>der  integrierte </a:t>
            </a:r>
            <a:r>
              <a:rPr lang="de-DE" altLang="fr-FR" b="1" dirty="0">
                <a:solidFill>
                  <a:schemeClr val="accent5">
                    <a:lumMod val="25000"/>
                  </a:schemeClr>
                </a:solidFill>
                <a:latin typeface="Arial Narrow" panose="020B0606020202030204" pitchFamily="34" charset="0"/>
              </a:rPr>
              <a:t>Sprachenunterricht </a:t>
            </a:r>
            <a:endParaRPr lang="fr-FR" altLang="fr-FR" b="1" dirty="0">
              <a:solidFill>
                <a:schemeClr val="accent5">
                  <a:lumMod val="25000"/>
                </a:schemeClr>
              </a:solidFill>
              <a:latin typeface="Arial Narrow" panose="020B0606020202030204" pitchFamily="34" charset="0"/>
            </a:endParaRPr>
          </a:p>
        </p:txBody>
      </p:sp>
    </p:spTree>
    <p:extLst>
      <p:ext uri="{BB962C8B-B14F-4D97-AF65-F5344CB8AC3E}">
        <p14:creationId xmlns:p14="http://schemas.microsoft.com/office/powerpoint/2010/main" val="9929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2000"/>
                                        <p:tgtEl>
                                          <p:spTgt spid="19"/>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2895847" y="5040394"/>
            <a:ext cx="3657276" cy="1227402"/>
          </a:xfrm>
          <a:prstGeom prst="wedgeRoundRectCallout">
            <a:avLst>
              <a:gd name="adj1" fmla="val -62381"/>
              <a:gd name="adj2" fmla="val -1777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Ve</a:t>
            </a:r>
            <a:r>
              <a:rPr lang="de-DE" sz="2400" b="1" dirty="0">
                <a:solidFill>
                  <a:schemeClr val="tx1"/>
                </a:solidFill>
              </a:rPr>
              <a:t> </a:t>
            </a:r>
            <a:r>
              <a:rPr lang="de-DE" sz="2400" b="1" dirty="0" err="1">
                <a:solidFill>
                  <a:schemeClr val="tx1"/>
                </a:solidFill>
              </a:rPr>
              <a:t>francouzštině</a:t>
            </a:r>
            <a:r>
              <a:rPr lang="de-DE" sz="2400" b="1" dirty="0">
                <a:solidFill>
                  <a:schemeClr val="tx1"/>
                </a:solidFill>
              </a:rPr>
              <a:t>, 5. </a:t>
            </a:r>
            <a:r>
              <a:rPr lang="de-DE" sz="2400" b="1" dirty="0" err="1">
                <a:solidFill>
                  <a:schemeClr val="tx1"/>
                </a:solidFill>
              </a:rPr>
              <a:t>třída</a:t>
            </a:r>
            <a:r>
              <a:rPr lang="de-DE" sz="2400" b="1" dirty="0">
                <a:solidFill>
                  <a:schemeClr val="tx1"/>
                </a:solidFill>
              </a:rPr>
              <a:t>:</a:t>
            </a:r>
          </a:p>
          <a:p>
            <a:r>
              <a:rPr lang="de-DE" sz="2400" b="1" dirty="0" err="1">
                <a:solidFill>
                  <a:schemeClr val="tx1"/>
                </a:solidFill>
              </a:rPr>
              <a:t>Stejné</a:t>
            </a:r>
            <a:r>
              <a:rPr lang="de-DE" sz="2400" b="1" dirty="0">
                <a:solidFill>
                  <a:schemeClr val="tx1"/>
                </a:solidFill>
              </a:rPr>
              <a:t> </a:t>
            </a:r>
            <a:r>
              <a:rPr lang="de-DE" sz="2400" b="1" dirty="0" err="1">
                <a:solidFill>
                  <a:schemeClr val="tx1"/>
                </a:solidFill>
              </a:rPr>
              <a:t>strategie</a:t>
            </a:r>
            <a:r>
              <a:rPr lang="de-DE" sz="2400" b="1" dirty="0">
                <a:solidFill>
                  <a:schemeClr val="tx1"/>
                </a:solidFill>
              </a:rPr>
              <a:t> </a:t>
            </a:r>
            <a:br>
              <a:rPr lang="de-DE" sz="2400" b="1" dirty="0">
                <a:solidFill>
                  <a:schemeClr val="tx1"/>
                </a:solidFill>
              </a:rPr>
            </a:br>
            <a:r>
              <a:rPr lang="de-DE" sz="2400" b="1" dirty="0">
                <a:solidFill>
                  <a:schemeClr val="tx1"/>
                </a:solidFill>
              </a:rPr>
              <a:t>... a </a:t>
            </a:r>
            <a:r>
              <a:rPr lang="de-DE" sz="2400" b="1" dirty="0" err="1">
                <a:solidFill>
                  <a:schemeClr val="tx1"/>
                </a:solidFill>
              </a:rPr>
              <a:t>jiné</a:t>
            </a:r>
            <a:r>
              <a:rPr lang="de-DE" sz="2400" b="1" dirty="0">
                <a:solidFill>
                  <a:schemeClr val="tx1"/>
                </a:solidFill>
              </a:rPr>
              <a:t> </a:t>
            </a:r>
            <a:r>
              <a:rPr lang="de-DE" sz="2400" b="1" dirty="0" err="1">
                <a:solidFill>
                  <a:schemeClr val="tx1"/>
                </a:solidFill>
              </a:rPr>
              <a:t>strategie</a:t>
            </a:r>
            <a:r>
              <a:rPr lang="de-DE" sz="2400" b="1" dirty="0">
                <a:solidFill>
                  <a:schemeClr val="tx1"/>
                </a:solidFill>
              </a:rPr>
              <a:t>!</a:t>
            </a:r>
          </a:p>
          <a:p>
            <a:pPr marL="342900" indent="-342900">
              <a:buFont typeface="Arial" panose="020B0604020202020204" pitchFamily="34" charset="0"/>
              <a:buChar char="•"/>
            </a:pPr>
            <a:endParaRPr lang="de-DE" sz="2400" b="1" dirty="0">
              <a:solidFill>
                <a:schemeClr val="tx1"/>
              </a:solidFill>
            </a:endParaRP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10</a:t>
            </a:fld>
            <a:endParaRPr lang="fr-FR"/>
          </a:p>
        </p:txBody>
      </p:sp>
      <p:sp>
        <p:nvSpPr>
          <p:cNvPr id="6" name="ZoneTexte 5"/>
          <p:cNvSpPr txBox="1"/>
          <p:nvPr/>
        </p:nvSpPr>
        <p:spPr>
          <a:xfrm>
            <a:off x="0" y="97838"/>
            <a:ext cx="9583004" cy="584775"/>
          </a:xfrm>
          <a:prstGeom prst="rect">
            <a:avLst/>
          </a:prstGeom>
          <a:noFill/>
        </p:spPr>
        <p:txBody>
          <a:bodyPr wrap="square" rtlCol="0">
            <a:spAutoFit/>
          </a:bodyPr>
          <a:lstStyle/>
          <a:p>
            <a:pPr algn="ctr"/>
            <a:r>
              <a:rPr lang="fr-FR" sz="3200" b="1" dirty="0" err="1"/>
              <a:t>Příklad</a:t>
            </a:r>
            <a:r>
              <a:rPr lang="fr-FR" sz="3200" b="1" dirty="0"/>
              <a:t>: </a:t>
            </a:r>
            <a:r>
              <a:rPr lang="fr-FR" sz="3200" b="1" dirty="0" err="1"/>
              <a:t>strategie</a:t>
            </a:r>
            <a:r>
              <a:rPr lang="fr-FR" sz="3200" b="1" dirty="0"/>
              <a:t> </a:t>
            </a:r>
            <a:r>
              <a:rPr lang="fr-FR" sz="3200" b="1" dirty="0">
                <a:solidFill>
                  <a:srgbClr val="C00000"/>
                </a:solidFill>
              </a:rPr>
              <a:t>k </a:t>
            </a:r>
            <a:r>
              <a:rPr lang="fr-FR" sz="3200" b="1" dirty="0" err="1">
                <a:solidFill>
                  <a:srgbClr val="C00000"/>
                </a:solidFill>
              </a:rPr>
              <a:t>myšlenkovému</a:t>
            </a:r>
            <a:r>
              <a:rPr lang="fr-FR" sz="3200" b="1" dirty="0">
                <a:solidFill>
                  <a:srgbClr val="C00000"/>
                </a:solidFill>
              </a:rPr>
              <a:t> </a:t>
            </a:r>
            <a:r>
              <a:rPr lang="fr-FR" sz="3200" b="1" dirty="0" err="1">
                <a:solidFill>
                  <a:srgbClr val="C00000"/>
                </a:solidFill>
              </a:rPr>
              <a:t>zpracování</a:t>
            </a:r>
            <a:r>
              <a:rPr lang="fr-FR" sz="3200" b="1" dirty="0">
                <a:solidFill>
                  <a:srgbClr val="C00000"/>
                </a:solidFill>
              </a:rPr>
              <a:t> </a:t>
            </a:r>
            <a:r>
              <a:rPr lang="fr-FR" sz="3200" b="1" dirty="0" err="1"/>
              <a:t>jazyků</a:t>
            </a:r>
            <a:endParaRPr lang="de-CH" dirty="0">
              <a:highlight>
                <a:srgbClr val="FFFF00"/>
              </a:highlight>
            </a:endParaRPr>
          </a:p>
        </p:txBody>
      </p:sp>
      <p:grpSp>
        <p:nvGrpSpPr>
          <p:cNvPr id="13" name="Groupe 12"/>
          <p:cNvGrpSpPr/>
          <p:nvPr/>
        </p:nvGrpSpPr>
        <p:grpSpPr>
          <a:xfrm>
            <a:off x="4148667" y="1271967"/>
            <a:ext cx="8632209" cy="3245008"/>
            <a:chOff x="950794" y="1392612"/>
            <a:chExt cx="8632209" cy="3245008"/>
          </a:xfrm>
        </p:grpSpPr>
        <p:graphicFrame>
          <p:nvGraphicFramePr>
            <p:cNvPr id="2" name="Diagramme 1"/>
            <p:cNvGraphicFramePr/>
            <p:nvPr>
              <p:extLst>
                <p:ext uri="{D42A27DB-BD31-4B8C-83A1-F6EECF244321}">
                  <p14:modId xmlns:p14="http://schemas.microsoft.com/office/powerpoint/2010/main" val="1278557491"/>
                </p:ext>
              </p:extLst>
            </p:nvPr>
          </p:nvGraphicFramePr>
          <p:xfrm>
            <a:off x="2111991" y="1392612"/>
            <a:ext cx="7471012" cy="3245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950794" y="1392612"/>
              <a:ext cx="5145206" cy="523220"/>
            </a:xfrm>
            <a:prstGeom prst="rect">
              <a:avLst/>
            </a:prstGeom>
            <a:noFill/>
          </p:spPr>
          <p:txBody>
            <a:bodyPr wrap="square" rtlCol="0">
              <a:spAutoFit/>
            </a:bodyPr>
            <a:lstStyle/>
            <a:p>
              <a:r>
                <a:rPr lang="fr-FR" sz="2800" b="1" dirty="0" err="1"/>
                <a:t>Strategie</a:t>
              </a:r>
              <a:r>
                <a:rPr lang="fr-FR" sz="2800" b="1" dirty="0"/>
                <a:t> pro </a:t>
              </a:r>
              <a:r>
                <a:rPr lang="fr-FR" sz="2800" b="1" dirty="0" err="1"/>
                <a:t>čtení</a:t>
              </a:r>
              <a:endParaRPr lang="fr-FR" sz="2800" dirty="0"/>
            </a:p>
          </p:txBody>
        </p:sp>
      </p:grpSp>
      <p:sp>
        <p:nvSpPr>
          <p:cNvPr id="8" name="ZoneTexte 7"/>
          <p:cNvSpPr txBox="1"/>
          <p:nvPr/>
        </p:nvSpPr>
        <p:spPr>
          <a:xfrm>
            <a:off x="9583003" y="5506916"/>
            <a:ext cx="2580426" cy="369332"/>
          </a:xfrm>
          <a:prstGeom prst="rect">
            <a:avLst/>
          </a:prstGeom>
          <a:noFill/>
        </p:spPr>
        <p:txBody>
          <a:bodyPr wrap="square" rtlCol="0">
            <a:spAutoFit/>
          </a:bodyPr>
          <a:lstStyle/>
          <a:p>
            <a:r>
              <a:rPr lang="de-DE" dirty="0"/>
              <a:t>Klee, &amp; Egli-</a:t>
            </a:r>
            <a:r>
              <a:rPr lang="de-DE" dirty="0" err="1"/>
              <a:t>Cuenat</a:t>
            </a:r>
            <a:r>
              <a:rPr lang="de-DE" dirty="0"/>
              <a:t>, 2011</a:t>
            </a:r>
            <a:endParaRPr lang="fr-FR" dirty="0"/>
          </a:p>
        </p:txBody>
      </p:sp>
      <p:pic>
        <p:nvPicPr>
          <p:cNvPr id="10" name="Image 9"/>
          <p:cNvPicPr>
            <a:picLocks noChangeAspect="1"/>
          </p:cNvPicPr>
          <p:nvPr/>
        </p:nvPicPr>
        <p:blipFill>
          <a:blip r:embed="rId8"/>
          <a:stretch>
            <a:fillRect/>
          </a:stretch>
        </p:blipFill>
        <p:spPr>
          <a:xfrm>
            <a:off x="300979" y="4398346"/>
            <a:ext cx="1467538" cy="1284096"/>
          </a:xfrm>
          <a:prstGeom prst="rect">
            <a:avLst/>
          </a:prstGeom>
        </p:spPr>
      </p:pic>
      <p:sp>
        <p:nvSpPr>
          <p:cNvPr id="11" name="Rectangle à coins arrondis 10"/>
          <p:cNvSpPr/>
          <p:nvPr/>
        </p:nvSpPr>
        <p:spPr>
          <a:xfrm>
            <a:off x="643790" y="1795187"/>
            <a:ext cx="3088455" cy="2308399"/>
          </a:xfrm>
          <a:prstGeom prst="wedgeRoundRectCallout">
            <a:avLst>
              <a:gd name="adj1" fmla="val -40157"/>
              <a:gd name="adj2" fmla="val 595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a:solidFill>
                  <a:schemeClr val="tx1"/>
                </a:solidFill>
              </a:rPr>
              <a:t>v </a:t>
            </a:r>
            <a:r>
              <a:rPr lang="de-DE" sz="2400" b="1" dirty="0" err="1">
                <a:solidFill>
                  <a:schemeClr val="tx1"/>
                </a:solidFill>
              </a:rPr>
              <a:t>angličtině</a:t>
            </a:r>
            <a:r>
              <a:rPr lang="de-DE" sz="2400" b="1" dirty="0">
                <a:solidFill>
                  <a:schemeClr val="tx1"/>
                </a:solidFill>
              </a:rPr>
              <a:t> , 4. </a:t>
            </a:r>
            <a:r>
              <a:rPr lang="de-DE" sz="2400" b="1" dirty="0" err="1">
                <a:solidFill>
                  <a:schemeClr val="tx1"/>
                </a:solidFill>
              </a:rPr>
              <a:t>třída</a:t>
            </a:r>
            <a:r>
              <a:rPr lang="de-DE" sz="2400" b="1" dirty="0">
                <a:solidFill>
                  <a:schemeClr val="tx1"/>
                </a:solidFill>
              </a:rPr>
              <a:t>:</a:t>
            </a:r>
          </a:p>
          <a:p>
            <a:r>
              <a:rPr lang="de-DE" sz="2400" b="1" dirty="0" err="1">
                <a:solidFill>
                  <a:schemeClr val="tx1"/>
                </a:solidFill>
              </a:rPr>
              <a:t>Pomoci</a:t>
            </a:r>
            <a:r>
              <a:rPr lang="de-DE" sz="2400" b="1" dirty="0">
                <a:solidFill>
                  <a:schemeClr val="tx1"/>
                </a:solidFill>
              </a:rPr>
              <a:t> si: </a:t>
            </a:r>
          </a:p>
          <a:p>
            <a:pPr marL="342900" indent="-342900">
              <a:buFont typeface="Arial" panose="020B0604020202020204" pitchFamily="34" charset="0"/>
              <a:buChar char="•"/>
            </a:pPr>
            <a:r>
              <a:rPr lang="de-DE" sz="2400" b="1" dirty="0" err="1">
                <a:solidFill>
                  <a:schemeClr val="tx1"/>
                </a:solidFill>
              </a:rPr>
              <a:t>ilustracemi</a:t>
            </a:r>
            <a:endParaRPr lang="de-DE" sz="2400" b="1" dirty="0">
              <a:solidFill>
                <a:schemeClr val="tx1"/>
              </a:solidFill>
            </a:endParaRPr>
          </a:p>
          <a:p>
            <a:pPr marL="342900" indent="-342900">
              <a:buFont typeface="Arial" panose="020B0604020202020204" pitchFamily="34" charset="0"/>
              <a:buChar char="•"/>
            </a:pPr>
            <a:r>
              <a:rPr lang="de-DE" sz="2400" b="1" dirty="0" err="1">
                <a:solidFill>
                  <a:schemeClr val="tx1"/>
                </a:solidFill>
              </a:rPr>
              <a:t>známými</a:t>
            </a:r>
            <a:r>
              <a:rPr lang="de-DE" sz="2400" b="1" dirty="0">
                <a:solidFill>
                  <a:schemeClr val="tx1"/>
                </a:solidFill>
              </a:rPr>
              <a:t> </a:t>
            </a:r>
            <a:r>
              <a:rPr lang="de-DE" sz="2400" b="1" dirty="0" err="1">
                <a:solidFill>
                  <a:schemeClr val="tx1"/>
                </a:solidFill>
              </a:rPr>
              <a:t>slovy</a:t>
            </a:r>
            <a:endParaRPr lang="de-DE" sz="2400" b="1" dirty="0">
              <a:solidFill>
                <a:schemeClr val="tx1"/>
              </a:solidFill>
            </a:endParaRPr>
          </a:p>
          <a:p>
            <a:pPr marL="342900" indent="-342900">
              <a:buFont typeface="Arial" panose="020B0604020202020204" pitchFamily="34" charset="0"/>
              <a:buChar char="•"/>
            </a:pPr>
            <a:r>
              <a:rPr lang="de-DE" sz="2400" b="1" dirty="0" err="1">
                <a:solidFill>
                  <a:schemeClr val="tx1"/>
                </a:solidFill>
              </a:rPr>
              <a:t>podobnými</a:t>
            </a:r>
            <a:r>
              <a:rPr lang="de-DE" sz="2400" b="1" dirty="0">
                <a:solidFill>
                  <a:schemeClr val="tx1"/>
                </a:solidFill>
              </a:rPr>
              <a:t> </a:t>
            </a:r>
            <a:r>
              <a:rPr lang="de-DE" sz="2400" b="1" dirty="0" err="1">
                <a:solidFill>
                  <a:schemeClr val="tx1"/>
                </a:solidFill>
              </a:rPr>
              <a:t>slovy</a:t>
            </a:r>
            <a:r>
              <a:rPr lang="de-DE" sz="2400" b="1" dirty="0">
                <a:solidFill>
                  <a:schemeClr val="tx1"/>
                </a:solidFill>
              </a:rPr>
              <a:t>.</a:t>
            </a:r>
          </a:p>
          <a:p>
            <a:pPr marL="342900" indent="-342900">
              <a:buFont typeface="Arial" panose="020B0604020202020204" pitchFamily="34" charset="0"/>
              <a:buChar char="•"/>
            </a:pPr>
            <a:endParaRPr lang="de-DE" sz="2400" b="1" dirty="0">
              <a:solidFill>
                <a:schemeClr val="tx1"/>
              </a:solidFill>
            </a:endParaRP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spTree>
    <p:extLst>
      <p:ext uri="{BB962C8B-B14F-4D97-AF65-F5344CB8AC3E}">
        <p14:creationId xmlns:p14="http://schemas.microsoft.com/office/powerpoint/2010/main" val="92471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993376" y="5623352"/>
            <a:ext cx="3853970" cy="1149369"/>
          </a:xfrm>
          <a:prstGeom prst="wedgeRoundRectCallout">
            <a:avLst>
              <a:gd name="adj1" fmla="val -9977"/>
              <a:gd name="adj2" fmla="val -1447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pt-BR" sz="2400" b="1" dirty="0">
                <a:solidFill>
                  <a:schemeClr val="tx1"/>
                </a:solidFill>
              </a:rPr>
              <a:t>Proto reflexe = není charakteristickým prvkem pro definici IVJ</a:t>
            </a:r>
            <a:r>
              <a:rPr lang="de-DE" sz="2400" b="1" dirty="0">
                <a:solidFill>
                  <a:schemeClr val="tx1"/>
                </a:solidFill>
              </a:rPr>
              <a:t>.</a:t>
            </a:r>
          </a:p>
          <a:p>
            <a:pPr algn="ctr"/>
            <a:endParaRPr lang="de-DE" sz="2400" b="1" dirty="0">
              <a:solidFill>
                <a:schemeClr val="tx1"/>
              </a:solidFill>
            </a:endParaRPr>
          </a:p>
        </p:txBody>
      </p:sp>
      <p:sp>
        <p:nvSpPr>
          <p:cNvPr id="4" name="Espace réservé du pied de page 3"/>
          <p:cNvSpPr>
            <a:spLocks noGrp="1"/>
          </p:cNvSpPr>
          <p:nvPr>
            <p:ph type="ftr" sz="quarter" idx="11"/>
          </p:nvPr>
        </p:nvSpPr>
        <p:spPr/>
        <p:txBody>
          <a:bodyPr/>
          <a:lstStyle/>
          <a:p>
            <a:r>
              <a:rPr lang="fr-FR"/>
              <a:t>Candelier - Brno - April 2023</a:t>
            </a:r>
            <a:endParaRPr lang="fr-FR" dirty="0"/>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11</a:t>
            </a:fld>
            <a:endParaRPr lang="fr-FR" dirty="0"/>
          </a:p>
        </p:txBody>
      </p:sp>
      <p:sp>
        <p:nvSpPr>
          <p:cNvPr id="7" name="ZoneTexte 6"/>
          <p:cNvSpPr txBox="1"/>
          <p:nvPr/>
        </p:nvSpPr>
        <p:spPr>
          <a:xfrm>
            <a:off x="4847346" y="-18996"/>
            <a:ext cx="2622016" cy="646331"/>
          </a:xfrm>
          <a:prstGeom prst="rect">
            <a:avLst/>
          </a:prstGeom>
          <a:noFill/>
        </p:spPr>
        <p:txBody>
          <a:bodyPr wrap="square" rtlCol="0">
            <a:spAutoFit/>
          </a:bodyPr>
          <a:lstStyle/>
          <a:p>
            <a:pPr algn="ctr"/>
            <a:r>
              <a:rPr lang="fr-FR" sz="3600" b="1" dirty="0" err="1">
                <a:solidFill>
                  <a:schemeClr val="accent1">
                    <a:lumMod val="75000"/>
                  </a:schemeClr>
                </a:solidFill>
              </a:rPr>
              <a:t>Objasnění</a:t>
            </a:r>
            <a:endParaRPr lang="fr-FR" sz="3600" b="1" dirty="0">
              <a:solidFill>
                <a:schemeClr val="accent1">
                  <a:lumMod val="75000"/>
                </a:schemeClr>
              </a:solidFill>
            </a:endParaRPr>
          </a:p>
        </p:txBody>
      </p:sp>
      <p:sp>
        <p:nvSpPr>
          <p:cNvPr id="11" name="Rectangle à coins arrondis 10"/>
          <p:cNvSpPr/>
          <p:nvPr/>
        </p:nvSpPr>
        <p:spPr>
          <a:xfrm>
            <a:off x="1268962" y="2498644"/>
            <a:ext cx="5054375" cy="2651854"/>
          </a:xfrm>
          <a:prstGeom prst="wedgeRoundRectCallout">
            <a:avLst>
              <a:gd name="adj1" fmla="val -50650"/>
              <a:gd name="adj2" fmla="val -895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Například</a:t>
            </a:r>
            <a:r>
              <a:rPr lang="de-DE" sz="2400" b="1" dirty="0">
                <a:solidFill>
                  <a:schemeClr val="tx1"/>
                </a:solidFill>
              </a:rPr>
              <a:t>: </a:t>
            </a:r>
            <a:r>
              <a:rPr lang="de-DE" sz="2400" b="1" dirty="0" err="1">
                <a:solidFill>
                  <a:schemeClr val="tx1"/>
                </a:solidFill>
              </a:rPr>
              <a:t>reflexivní</a:t>
            </a:r>
            <a:r>
              <a:rPr lang="de-DE" sz="2400" b="1" dirty="0">
                <a:solidFill>
                  <a:schemeClr val="tx1"/>
                </a:solidFill>
              </a:rPr>
              <a:t> </a:t>
            </a:r>
            <a:r>
              <a:rPr lang="de-DE" sz="2400" b="1" dirty="0" err="1">
                <a:solidFill>
                  <a:schemeClr val="tx1"/>
                </a:solidFill>
              </a:rPr>
              <a:t>přístup</a:t>
            </a:r>
            <a:r>
              <a:rPr lang="de-DE" sz="2400" b="1" dirty="0">
                <a:solidFill>
                  <a:schemeClr val="tx1"/>
                </a:solidFill>
              </a:rPr>
              <a:t>.</a:t>
            </a:r>
          </a:p>
          <a:p>
            <a:r>
              <a:rPr lang="de-DE" sz="2400" b="1" dirty="0" err="1">
                <a:solidFill>
                  <a:schemeClr val="tx1"/>
                </a:solidFill>
              </a:rPr>
              <a:t>Při</a:t>
            </a:r>
            <a:r>
              <a:rPr lang="de-DE" sz="2400" b="1" dirty="0">
                <a:solidFill>
                  <a:schemeClr val="tx1"/>
                </a:solidFill>
              </a:rPr>
              <a:t> IVJ </a:t>
            </a:r>
            <a:r>
              <a:rPr lang="de-DE" sz="2400" b="1" dirty="0" err="1">
                <a:solidFill>
                  <a:schemeClr val="tx1"/>
                </a:solidFill>
              </a:rPr>
              <a:t>žáci</a:t>
            </a:r>
            <a:r>
              <a:rPr lang="de-DE" sz="2400" b="1" dirty="0">
                <a:solidFill>
                  <a:schemeClr val="tx1"/>
                </a:solidFill>
              </a:rPr>
              <a:t> </a:t>
            </a:r>
            <a:r>
              <a:rPr lang="de-DE" sz="2400" b="1" dirty="0" err="1">
                <a:solidFill>
                  <a:schemeClr val="tx1"/>
                </a:solidFill>
              </a:rPr>
              <a:t>obvykle</a:t>
            </a:r>
            <a:r>
              <a:rPr lang="de-DE" sz="2400" b="1" dirty="0">
                <a:solidFill>
                  <a:schemeClr val="tx1"/>
                </a:solidFill>
              </a:rPr>
              <a:t> </a:t>
            </a:r>
            <a:r>
              <a:rPr lang="de-DE" sz="2400" b="1" dirty="0" err="1">
                <a:solidFill>
                  <a:schemeClr val="tx1"/>
                </a:solidFill>
              </a:rPr>
              <a:t>přemýšlejí</a:t>
            </a:r>
            <a:r>
              <a:rPr lang="de-DE" sz="2400" b="1" dirty="0">
                <a:solidFill>
                  <a:schemeClr val="tx1"/>
                </a:solidFill>
              </a:rPr>
              <a:t> o </a:t>
            </a:r>
            <a:r>
              <a:rPr lang="de-DE" sz="2400" b="1" dirty="0" err="1">
                <a:solidFill>
                  <a:schemeClr val="tx1"/>
                </a:solidFill>
              </a:rPr>
              <a:t>jazycích</a:t>
            </a:r>
            <a:r>
              <a:rPr lang="de-DE" sz="2400" b="1" dirty="0">
                <a:solidFill>
                  <a:schemeClr val="tx1"/>
                </a:solidFill>
              </a:rPr>
              <a:t>, </a:t>
            </a:r>
            <a:r>
              <a:rPr lang="de-DE" sz="2400" b="1" dirty="0" err="1">
                <a:solidFill>
                  <a:schemeClr val="tx1"/>
                </a:solidFill>
              </a:rPr>
              <a:t>procesech</a:t>
            </a:r>
            <a:r>
              <a:rPr lang="de-DE" sz="2400" b="1" dirty="0">
                <a:solidFill>
                  <a:schemeClr val="tx1"/>
                </a:solidFill>
              </a:rPr>
              <a:t> </a:t>
            </a:r>
            <a:r>
              <a:rPr lang="de-DE" sz="2400" b="1" dirty="0" err="1">
                <a:solidFill>
                  <a:schemeClr val="tx1"/>
                </a:solidFill>
              </a:rPr>
              <a:t>učení</a:t>
            </a:r>
            <a:r>
              <a:rPr lang="de-DE" sz="2400" b="1" dirty="0">
                <a:solidFill>
                  <a:schemeClr val="tx1"/>
                </a:solidFill>
              </a:rPr>
              <a:t> a </a:t>
            </a:r>
            <a:r>
              <a:rPr lang="de-DE" sz="2400" b="1" dirty="0" err="1">
                <a:solidFill>
                  <a:schemeClr val="tx1"/>
                </a:solidFill>
              </a:rPr>
              <a:t>strategiích</a:t>
            </a:r>
            <a:r>
              <a:rPr lang="de-DE" sz="2400" b="1" dirty="0">
                <a:solidFill>
                  <a:schemeClr val="tx1"/>
                </a:solidFill>
              </a:rPr>
              <a:t>. A </a:t>
            </a:r>
            <a:r>
              <a:rPr lang="de-DE" sz="2400" b="1" dirty="0" err="1">
                <a:solidFill>
                  <a:schemeClr val="tx1"/>
                </a:solidFill>
              </a:rPr>
              <a:t>to</a:t>
            </a:r>
            <a:r>
              <a:rPr lang="de-DE" sz="2400" b="1" dirty="0">
                <a:solidFill>
                  <a:schemeClr val="tx1"/>
                </a:solidFill>
              </a:rPr>
              <a:t> </a:t>
            </a:r>
            <a:r>
              <a:rPr lang="de-DE" sz="2400" b="1" dirty="0" err="1">
                <a:solidFill>
                  <a:schemeClr val="tx1"/>
                </a:solidFill>
              </a:rPr>
              <a:t>také</a:t>
            </a:r>
            <a:r>
              <a:rPr lang="de-DE" sz="2400" b="1" dirty="0">
                <a:solidFill>
                  <a:schemeClr val="tx1"/>
                </a:solidFill>
              </a:rPr>
              <a:t> </a:t>
            </a:r>
            <a:r>
              <a:rPr lang="de-DE" sz="2400" b="1" dirty="0" err="1">
                <a:solidFill>
                  <a:schemeClr val="tx1"/>
                </a:solidFill>
              </a:rPr>
              <a:t>tehdy</a:t>
            </a:r>
            <a:r>
              <a:rPr lang="de-DE" sz="2400" b="1" dirty="0">
                <a:solidFill>
                  <a:schemeClr val="tx1"/>
                </a:solidFill>
              </a:rPr>
              <a:t>, </a:t>
            </a:r>
            <a:r>
              <a:rPr lang="de-DE" sz="2400" b="1" dirty="0" err="1">
                <a:solidFill>
                  <a:schemeClr val="tx1"/>
                </a:solidFill>
              </a:rPr>
              <a:t>když</a:t>
            </a:r>
            <a:r>
              <a:rPr lang="de-DE" sz="2400" b="1" dirty="0">
                <a:solidFill>
                  <a:schemeClr val="tx1"/>
                </a:solidFill>
              </a:rPr>
              <a:t> se </a:t>
            </a:r>
            <a:r>
              <a:rPr lang="de-DE" sz="2400" b="1" dirty="0" err="1">
                <a:solidFill>
                  <a:schemeClr val="tx1"/>
                </a:solidFill>
              </a:rPr>
              <a:t>po</a:t>
            </a:r>
            <a:r>
              <a:rPr lang="de-DE" sz="2400" b="1" dirty="0">
                <a:solidFill>
                  <a:schemeClr val="tx1"/>
                </a:solidFill>
              </a:rPr>
              <a:t> </a:t>
            </a:r>
            <a:r>
              <a:rPr lang="de-DE" sz="2400" b="1" dirty="0" err="1">
                <a:solidFill>
                  <a:schemeClr val="tx1"/>
                </a:solidFill>
              </a:rPr>
              <a:t>nich</a:t>
            </a:r>
            <a:r>
              <a:rPr lang="de-DE" sz="2400" b="1" dirty="0">
                <a:solidFill>
                  <a:schemeClr val="tx1"/>
                </a:solidFill>
              </a:rPr>
              <a:t> </a:t>
            </a:r>
            <a:r>
              <a:rPr lang="de-DE" sz="2400" b="1" dirty="0" err="1">
                <a:solidFill>
                  <a:schemeClr val="tx1"/>
                </a:solidFill>
              </a:rPr>
              <a:t>nepožaduje</a:t>
            </a:r>
            <a:r>
              <a:rPr lang="de-DE" sz="2400" b="1" dirty="0">
                <a:solidFill>
                  <a:schemeClr val="tx1"/>
                </a:solidFill>
              </a:rPr>
              <a:t>, </a:t>
            </a:r>
            <a:r>
              <a:rPr lang="de-DE" sz="2400" b="1" dirty="0" err="1">
                <a:solidFill>
                  <a:schemeClr val="tx1"/>
                </a:solidFill>
              </a:rPr>
              <a:t>aby</a:t>
            </a:r>
            <a:r>
              <a:rPr lang="de-DE" sz="2400" b="1" dirty="0">
                <a:solidFill>
                  <a:schemeClr val="tx1"/>
                </a:solidFill>
              </a:rPr>
              <a:t> </a:t>
            </a:r>
            <a:r>
              <a:rPr lang="de-DE" sz="2400" b="1" dirty="0" err="1">
                <a:solidFill>
                  <a:schemeClr val="tx1"/>
                </a:solidFill>
              </a:rPr>
              <a:t>jazyky</a:t>
            </a:r>
            <a:r>
              <a:rPr lang="de-DE" sz="2400" b="1" dirty="0">
                <a:solidFill>
                  <a:schemeClr val="tx1"/>
                </a:solidFill>
              </a:rPr>
              <a:t> </a:t>
            </a:r>
            <a:r>
              <a:rPr lang="de-DE" sz="2400" b="1" dirty="0" err="1">
                <a:solidFill>
                  <a:schemeClr val="tx1"/>
                </a:solidFill>
              </a:rPr>
              <a:t>spojovali</a:t>
            </a:r>
            <a:r>
              <a:rPr lang="de-DE" sz="2400" b="1" dirty="0">
                <a:solidFill>
                  <a:schemeClr val="tx1"/>
                </a:solidFill>
              </a:rPr>
              <a:t> </a:t>
            </a:r>
            <a:r>
              <a:rPr lang="de-DE" sz="2400" b="1" dirty="0" err="1">
                <a:solidFill>
                  <a:schemeClr val="tx1"/>
                </a:solidFill>
              </a:rPr>
              <a:t>dohromady</a:t>
            </a:r>
            <a:r>
              <a:rPr lang="de-DE" sz="2400" b="1" dirty="0">
                <a:solidFill>
                  <a:schemeClr val="tx1"/>
                </a:solidFill>
              </a:rPr>
              <a:t>. </a:t>
            </a:r>
            <a:r>
              <a:rPr lang="de-DE" sz="2400" b="1" dirty="0" err="1">
                <a:solidFill>
                  <a:schemeClr val="tx1"/>
                </a:solidFill>
              </a:rPr>
              <a:t>Totéž</a:t>
            </a:r>
            <a:r>
              <a:rPr lang="de-DE" sz="2400" b="1" dirty="0">
                <a:solidFill>
                  <a:schemeClr val="tx1"/>
                </a:solidFill>
              </a:rPr>
              <a:t> </a:t>
            </a:r>
            <a:r>
              <a:rPr lang="de-DE" sz="2400" b="1" dirty="0" err="1">
                <a:solidFill>
                  <a:schemeClr val="tx1"/>
                </a:solidFill>
              </a:rPr>
              <a:t>platí</a:t>
            </a:r>
            <a:r>
              <a:rPr lang="de-DE" sz="2400" b="1" dirty="0">
                <a:solidFill>
                  <a:schemeClr val="tx1"/>
                </a:solidFill>
              </a:rPr>
              <a:t> pro </a:t>
            </a:r>
            <a:r>
              <a:rPr lang="de-DE" sz="2400" b="1" dirty="0" err="1">
                <a:solidFill>
                  <a:schemeClr val="tx1"/>
                </a:solidFill>
              </a:rPr>
              <a:t>strategie</a:t>
            </a:r>
            <a:r>
              <a:rPr lang="de-DE" sz="2400" b="1" dirty="0">
                <a:solidFill>
                  <a:schemeClr val="tx1"/>
                </a:solidFill>
              </a:rPr>
              <a:t>.</a:t>
            </a:r>
          </a:p>
        </p:txBody>
      </p:sp>
      <p:pic>
        <p:nvPicPr>
          <p:cNvPr id="12" name="Image 11"/>
          <p:cNvPicPr>
            <a:picLocks noChangeAspect="1"/>
          </p:cNvPicPr>
          <p:nvPr/>
        </p:nvPicPr>
        <p:blipFill>
          <a:blip r:embed="rId3"/>
          <a:stretch>
            <a:fillRect/>
          </a:stretch>
        </p:blipFill>
        <p:spPr>
          <a:xfrm>
            <a:off x="0" y="2467947"/>
            <a:ext cx="1467538" cy="1284096"/>
          </a:xfrm>
          <a:prstGeom prst="rect">
            <a:avLst/>
          </a:prstGeom>
        </p:spPr>
      </p:pic>
      <p:sp>
        <p:nvSpPr>
          <p:cNvPr id="13" name="Rectangle à coins arrondis 12"/>
          <p:cNvSpPr/>
          <p:nvPr/>
        </p:nvSpPr>
        <p:spPr>
          <a:xfrm>
            <a:off x="342811" y="508000"/>
            <a:ext cx="3890522" cy="1665187"/>
          </a:xfrm>
          <a:prstGeom prst="wedgeRoundRectCallout">
            <a:avLst>
              <a:gd name="adj1" fmla="val -40157"/>
              <a:gd name="adj2" fmla="val 595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Výukové</a:t>
            </a:r>
            <a:r>
              <a:rPr lang="de-DE" sz="2400" b="1" dirty="0">
                <a:solidFill>
                  <a:schemeClr val="tx1"/>
                </a:solidFill>
              </a:rPr>
              <a:t> </a:t>
            </a:r>
            <a:r>
              <a:rPr lang="de-DE" sz="2400" b="1" dirty="0" err="1">
                <a:solidFill>
                  <a:schemeClr val="tx1"/>
                </a:solidFill>
              </a:rPr>
              <a:t>postupy</a:t>
            </a:r>
            <a:r>
              <a:rPr lang="de-DE" sz="2400" b="1" dirty="0">
                <a:solidFill>
                  <a:schemeClr val="tx1"/>
                </a:solidFill>
              </a:rPr>
              <a:t>, </a:t>
            </a:r>
            <a:r>
              <a:rPr lang="de-DE" sz="2400" b="1" dirty="0" err="1">
                <a:solidFill>
                  <a:schemeClr val="tx1"/>
                </a:solidFill>
              </a:rPr>
              <a:t>které</a:t>
            </a:r>
            <a:r>
              <a:rPr lang="de-DE" sz="2400" b="1" dirty="0">
                <a:solidFill>
                  <a:schemeClr val="tx1"/>
                </a:solidFill>
              </a:rPr>
              <a:t> </a:t>
            </a:r>
            <a:r>
              <a:rPr lang="de-DE" sz="2400" b="1" dirty="0" err="1">
                <a:solidFill>
                  <a:schemeClr val="tx1"/>
                </a:solidFill>
              </a:rPr>
              <a:t>jsou</a:t>
            </a:r>
            <a:r>
              <a:rPr lang="de-DE" sz="2400" b="1" dirty="0">
                <a:solidFill>
                  <a:schemeClr val="tx1"/>
                </a:solidFill>
              </a:rPr>
              <a:t> </a:t>
            </a:r>
            <a:r>
              <a:rPr lang="de-DE" sz="2400" b="1" dirty="0" err="1">
                <a:solidFill>
                  <a:schemeClr val="tx1"/>
                </a:solidFill>
              </a:rPr>
              <a:t>obvykle</a:t>
            </a:r>
            <a:r>
              <a:rPr lang="de-DE" sz="2400" b="1" dirty="0">
                <a:solidFill>
                  <a:schemeClr val="tx1"/>
                </a:solidFill>
              </a:rPr>
              <a:t> </a:t>
            </a:r>
            <a:r>
              <a:rPr lang="de-DE" sz="2400" b="1" dirty="0" err="1">
                <a:solidFill>
                  <a:schemeClr val="tx1"/>
                </a:solidFill>
              </a:rPr>
              <a:t>spojovány</a:t>
            </a:r>
            <a:r>
              <a:rPr lang="de-DE" sz="2400" b="1" dirty="0">
                <a:solidFill>
                  <a:schemeClr val="tx1"/>
                </a:solidFill>
              </a:rPr>
              <a:t> s IVJ, </a:t>
            </a:r>
            <a:r>
              <a:rPr lang="de-DE" sz="2400" b="1" dirty="0" err="1">
                <a:solidFill>
                  <a:schemeClr val="tx1"/>
                </a:solidFill>
              </a:rPr>
              <a:t>ale</a:t>
            </a:r>
            <a:r>
              <a:rPr lang="de-DE" sz="2400" b="1" dirty="0">
                <a:solidFill>
                  <a:schemeClr val="tx1"/>
                </a:solidFill>
              </a:rPr>
              <a:t> </a:t>
            </a:r>
            <a:r>
              <a:rPr lang="de-DE" sz="2400" b="1" dirty="0" err="1">
                <a:solidFill>
                  <a:schemeClr val="tx1"/>
                </a:solidFill>
              </a:rPr>
              <a:t>nelze</a:t>
            </a:r>
            <a:r>
              <a:rPr lang="de-DE" sz="2400" b="1" dirty="0">
                <a:solidFill>
                  <a:schemeClr val="tx1"/>
                </a:solidFill>
              </a:rPr>
              <a:t> je </a:t>
            </a:r>
            <a:r>
              <a:rPr lang="de-DE" sz="2400" b="1" dirty="0" err="1">
                <a:solidFill>
                  <a:schemeClr val="tx1"/>
                </a:solidFill>
              </a:rPr>
              <a:t>zahrnout</a:t>
            </a:r>
            <a:r>
              <a:rPr lang="de-DE" sz="2400" b="1" dirty="0">
                <a:solidFill>
                  <a:schemeClr val="tx1"/>
                </a:solidFill>
              </a:rPr>
              <a:t> do </a:t>
            </a:r>
            <a:r>
              <a:rPr lang="de-DE" sz="2400" b="1" dirty="0" err="1">
                <a:solidFill>
                  <a:schemeClr val="tx1"/>
                </a:solidFill>
              </a:rPr>
              <a:t>definice</a:t>
            </a:r>
            <a:r>
              <a:rPr lang="de-DE" sz="2400" b="1" dirty="0">
                <a:solidFill>
                  <a:schemeClr val="tx1"/>
                </a:solidFill>
              </a:rPr>
              <a:t>.</a:t>
            </a:r>
          </a:p>
          <a:p>
            <a:pPr marL="342900" indent="-342900">
              <a:buFont typeface="Arial" panose="020B0604020202020204" pitchFamily="34" charset="0"/>
              <a:buChar char="•"/>
            </a:pPr>
            <a:endParaRPr lang="de-DE" sz="2400" b="1" dirty="0">
              <a:solidFill>
                <a:schemeClr val="tx1"/>
              </a:solidFill>
            </a:endParaRP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sp>
        <p:nvSpPr>
          <p:cNvPr id="2" name="ZoneTexte 1"/>
          <p:cNvSpPr txBox="1"/>
          <p:nvPr/>
        </p:nvSpPr>
        <p:spPr>
          <a:xfrm>
            <a:off x="8153400" y="6213538"/>
            <a:ext cx="2729459" cy="369332"/>
          </a:xfrm>
          <a:prstGeom prst="rect">
            <a:avLst/>
          </a:prstGeom>
          <a:noFill/>
        </p:spPr>
        <p:txBody>
          <a:bodyPr wrap="square" rtlCol="0">
            <a:spAutoFit/>
          </a:bodyPr>
          <a:lstStyle/>
          <a:p>
            <a:r>
              <a:rPr lang="it-IT" b="1" dirty="0"/>
              <a:t>Candelier &amp; Manno (2023)</a:t>
            </a:r>
            <a:endParaRPr lang="fr-FR" b="1" dirty="0"/>
          </a:p>
        </p:txBody>
      </p:sp>
      <p:grpSp>
        <p:nvGrpSpPr>
          <p:cNvPr id="6" name="Groupe 5"/>
          <p:cNvGrpSpPr/>
          <p:nvPr/>
        </p:nvGrpSpPr>
        <p:grpSpPr>
          <a:xfrm>
            <a:off x="6056086" y="870516"/>
            <a:ext cx="5703376" cy="5307192"/>
            <a:chOff x="6073702" y="838246"/>
            <a:chExt cx="5703376" cy="5307192"/>
          </a:xfrm>
        </p:grpSpPr>
        <p:pic>
          <p:nvPicPr>
            <p:cNvPr id="10" name="Image 9"/>
            <p:cNvPicPr>
              <a:picLocks noChangeAspect="1"/>
            </p:cNvPicPr>
            <p:nvPr/>
          </p:nvPicPr>
          <p:blipFill>
            <a:blip r:embed="rId4"/>
            <a:stretch>
              <a:fillRect/>
            </a:stretch>
          </p:blipFill>
          <p:spPr>
            <a:xfrm>
              <a:off x="6073702" y="838246"/>
              <a:ext cx="5703376" cy="5307192"/>
            </a:xfrm>
            <a:prstGeom prst="rect">
              <a:avLst/>
            </a:prstGeom>
          </p:spPr>
        </p:pic>
        <p:sp>
          <p:nvSpPr>
            <p:cNvPr id="3" name="Ellipse 2"/>
            <p:cNvSpPr/>
            <p:nvPr/>
          </p:nvSpPr>
          <p:spPr>
            <a:xfrm>
              <a:off x="7592300" y="1970547"/>
              <a:ext cx="3050976" cy="3036882"/>
            </a:xfrm>
            <a:prstGeom prst="ellipse">
              <a:avLst/>
            </a:prstGeom>
            <a:solidFill>
              <a:srgbClr val="CDE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p:cNvGrpSpPr/>
          <p:nvPr/>
        </p:nvGrpSpPr>
        <p:grpSpPr>
          <a:xfrm>
            <a:off x="7703642" y="2043575"/>
            <a:ext cx="2868365" cy="2609603"/>
            <a:chOff x="7703642" y="2043575"/>
            <a:chExt cx="2868365" cy="2609603"/>
          </a:xfrm>
        </p:grpSpPr>
        <p:sp>
          <p:nvSpPr>
            <p:cNvPr id="15" name="ZoneTexte 14"/>
            <p:cNvSpPr txBox="1"/>
            <p:nvPr/>
          </p:nvSpPr>
          <p:spPr>
            <a:xfrm>
              <a:off x="8758713" y="2043575"/>
              <a:ext cx="725406" cy="528350"/>
            </a:xfrm>
            <a:prstGeom prst="rect">
              <a:avLst/>
            </a:prstGeom>
            <a:solidFill>
              <a:srgbClr val="CEE0FE"/>
            </a:solidFill>
          </p:spPr>
          <p:txBody>
            <a:bodyPr wrap="square" rtlCol="0">
              <a:spAutoFit/>
            </a:bodyPr>
            <a:lstStyle/>
            <a:p>
              <a:pPr>
                <a:lnSpc>
                  <a:spcPts val="3400"/>
                </a:lnSpc>
              </a:pPr>
              <a:r>
                <a:rPr lang="fr-FR" sz="3600" b="1" dirty="0"/>
                <a:t>IVJ</a:t>
              </a:r>
            </a:p>
          </p:txBody>
        </p:sp>
        <p:sp>
          <p:nvSpPr>
            <p:cNvPr id="22" name="ZoneTexte 21"/>
            <p:cNvSpPr txBox="1"/>
            <p:nvPr/>
          </p:nvSpPr>
          <p:spPr>
            <a:xfrm>
              <a:off x="8031768" y="2622261"/>
              <a:ext cx="1787243" cy="297517"/>
            </a:xfrm>
            <a:prstGeom prst="rect">
              <a:avLst/>
            </a:prstGeom>
            <a:solidFill>
              <a:srgbClr val="CEE0FE"/>
            </a:solidFill>
          </p:spPr>
          <p:txBody>
            <a:bodyPr wrap="square" rtlCol="0">
              <a:spAutoFit/>
            </a:bodyPr>
            <a:lstStyle/>
            <a:p>
              <a:pPr>
                <a:lnSpc>
                  <a:spcPts val="1600"/>
                </a:lnSpc>
              </a:pPr>
              <a:r>
                <a:rPr lang="fr-FR" sz="2400" b="1" dirty="0" err="1">
                  <a:latin typeface="Arial Narrow" panose="020B0606020202030204" pitchFamily="34" charset="0"/>
                  <a:cs typeface="Times New Roman" panose="02020603050405020304" pitchFamily="18" charset="0"/>
                </a:rPr>
                <a:t>Propojení</a:t>
              </a:r>
              <a:r>
                <a:rPr lang="fr-FR" sz="2400" b="1" dirty="0">
                  <a:latin typeface="Arial Narrow" panose="020B0606020202030204" pitchFamily="34" charset="0"/>
                  <a:cs typeface="Times New Roman" panose="02020603050405020304" pitchFamily="18" charset="0"/>
                </a:rPr>
                <a:t> ….</a:t>
              </a:r>
            </a:p>
          </p:txBody>
        </p:sp>
        <p:sp>
          <p:nvSpPr>
            <p:cNvPr id="23" name="ZoneTexte 22"/>
            <p:cNvSpPr txBox="1"/>
            <p:nvPr/>
          </p:nvSpPr>
          <p:spPr>
            <a:xfrm>
              <a:off x="7703642" y="2970114"/>
              <a:ext cx="2742687" cy="553998"/>
            </a:xfrm>
            <a:prstGeom prst="rect">
              <a:avLst/>
            </a:prstGeom>
            <a:solidFill>
              <a:srgbClr val="CEE0FE"/>
            </a:solidFill>
          </p:spPr>
          <p:txBody>
            <a:bodyPr wrap="square" rtlCol="0">
              <a:spAutoFit/>
            </a:bodyPr>
            <a:lstStyle/>
            <a:p>
              <a:pPr>
                <a:lnSpc>
                  <a:spcPts val="1800"/>
                </a:lnSpc>
              </a:pP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mezi</a:t>
              </a: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jazyky</a:t>
              </a: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celého</a:t>
              </a:r>
              <a:br>
                <a:rPr lang="fr-FR" sz="2400" b="1" dirty="0">
                  <a:latin typeface="Arial Narrow" panose="020B0606020202030204" pitchFamily="34" charset="0"/>
                  <a:cs typeface="Times New Roman" panose="02020603050405020304" pitchFamily="18" charset="0"/>
                </a:rPr>
              </a:b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repertoáru</a:t>
              </a:r>
              <a:endParaRPr lang="fr-FR" sz="2400" b="1" dirty="0">
                <a:latin typeface="Arial Narrow" panose="020B0606020202030204" pitchFamily="34" charset="0"/>
                <a:cs typeface="Times New Roman" panose="02020603050405020304" pitchFamily="18" charset="0"/>
              </a:endParaRPr>
            </a:p>
          </p:txBody>
        </p:sp>
        <p:grpSp>
          <p:nvGrpSpPr>
            <p:cNvPr id="24" name="Groupe 23"/>
            <p:cNvGrpSpPr/>
            <p:nvPr/>
          </p:nvGrpSpPr>
          <p:grpSpPr>
            <a:xfrm>
              <a:off x="7736459" y="3550795"/>
              <a:ext cx="2835548" cy="1102383"/>
              <a:chOff x="4853909" y="3715638"/>
              <a:chExt cx="2835548" cy="1102383"/>
            </a:xfrm>
          </p:grpSpPr>
          <p:sp>
            <p:nvSpPr>
              <p:cNvPr id="25" name="ZoneTexte 24"/>
              <p:cNvSpPr txBox="1"/>
              <p:nvPr/>
            </p:nvSpPr>
            <p:spPr>
              <a:xfrm>
                <a:off x="5043582" y="4058092"/>
                <a:ext cx="2409313" cy="553998"/>
              </a:xfrm>
              <a:prstGeom prst="rect">
                <a:avLst/>
              </a:prstGeom>
              <a:solidFill>
                <a:srgbClr val="CEE0FE"/>
              </a:solidFill>
            </p:spPr>
            <p:txBody>
              <a:bodyPr wrap="square" rtlCol="0">
                <a:spAutoFit/>
              </a:bodyPr>
              <a:lstStyle/>
              <a:p>
                <a:pPr>
                  <a:lnSpc>
                    <a:spcPts val="1800"/>
                  </a:lnSpc>
                </a:pPr>
                <a:endParaRPr lang="fr-FR" sz="2000" b="1" dirty="0">
                  <a:latin typeface="Arial Narrow" panose="020B0606020202030204" pitchFamily="34" charset="0"/>
                  <a:cs typeface="Times New Roman" panose="02020603050405020304" pitchFamily="18" charset="0"/>
                </a:endParaRPr>
              </a:p>
              <a:p>
                <a:pPr>
                  <a:lnSpc>
                    <a:spcPts val="1800"/>
                  </a:lnSpc>
                </a:pPr>
                <a:endParaRPr lang="fr-FR" sz="2000" b="1" dirty="0">
                  <a:latin typeface="Arial Narrow" panose="020B0606020202030204" pitchFamily="34" charset="0"/>
                  <a:cs typeface="Times New Roman" panose="02020603050405020304" pitchFamily="18" charset="0"/>
                </a:endParaRPr>
              </a:p>
            </p:txBody>
          </p:sp>
          <p:sp>
            <p:nvSpPr>
              <p:cNvPr id="26" name="ZoneTexte 25"/>
              <p:cNvSpPr txBox="1"/>
              <p:nvPr/>
            </p:nvSpPr>
            <p:spPr>
              <a:xfrm>
                <a:off x="5205601" y="4033191"/>
                <a:ext cx="1906400" cy="784830"/>
              </a:xfrm>
              <a:prstGeom prst="rect">
                <a:avLst/>
              </a:prstGeom>
              <a:solidFill>
                <a:srgbClr val="CEE0FE"/>
              </a:solidFill>
            </p:spPr>
            <p:txBody>
              <a:bodyPr wrap="square" rtlCol="0">
                <a:spAutoFit/>
              </a:bodyPr>
              <a:lstStyle/>
              <a:p>
                <a:pPr marL="342900" indent="-342900">
                  <a:lnSpc>
                    <a:spcPts val="1800"/>
                  </a:lnSpc>
                  <a:buFont typeface="Wingdings" panose="05000000000000000000" pitchFamily="2" charset="2"/>
                  <a:buChar char="§"/>
                </a:pPr>
                <a:r>
                  <a:rPr lang="fr-FR" sz="2000" b="1" dirty="0">
                    <a:latin typeface="Arial Narrow" panose="020B0606020202030204" pitchFamily="34" charset="0"/>
                    <a:cs typeface="Times New Roman" panose="02020603050405020304" pitchFamily="18" charset="0"/>
                  </a:rPr>
                  <a:t>k </a:t>
                </a:r>
                <a:r>
                  <a:rPr lang="fr-FR" sz="2000" b="1" dirty="0" err="1">
                    <a:latin typeface="Arial Narrow" panose="020B0606020202030204" pitchFamily="34" charset="0"/>
                    <a:cs typeface="Times New Roman" panose="02020603050405020304" pitchFamily="18" charset="0"/>
                  </a:rPr>
                  <a:t>učení</a:t>
                </a:r>
                <a:r>
                  <a:rPr lang="fr-FR" sz="2000" b="1" dirty="0">
                    <a:latin typeface="Arial Narrow" panose="020B0606020202030204" pitchFamily="34" charset="0"/>
                    <a:cs typeface="Times New Roman" panose="02020603050405020304" pitchFamily="18" charset="0"/>
                  </a:rPr>
                  <a:t> se</a:t>
                </a:r>
              </a:p>
              <a:p>
                <a:pPr marL="342900" indent="-342900">
                  <a:lnSpc>
                    <a:spcPts val="1800"/>
                  </a:lnSpc>
                  <a:buFont typeface="Wingdings" panose="05000000000000000000" pitchFamily="2" charset="2"/>
                  <a:buChar char="§"/>
                </a:pPr>
                <a:r>
                  <a:rPr lang="fr-FR" sz="2000" b="1" dirty="0" err="1">
                    <a:latin typeface="Arial Narrow" panose="020B0606020202030204" pitchFamily="34" charset="0"/>
                    <a:cs typeface="Times New Roman" panose="02020603050405020304" pitchFamily="18" charset="0"/>
                  </a:rPr>
                  <a:t>ke</a:t>
                </a:r>
                <a:r>
                  <a:rPr lang="fr-FR" sz="2000" b="1" dirty="0">
                    <a:latin typeface="Arial Narrow" panose="020B0606020202030204" pitchFamily="34" charset="0"/>
                    <a:cs typeface="Times New Roman" panose="02020603050405020304" pitchFamily="18" charset="0"/>
                  </a:rPr>
                  <a:t> </a:t>
                </a:r>
                <a:r>
                  <a:rPr lang="fr-FR" sz="2000" b="1" dirty="0" err="1">
                    <a:latin typeface="Arial Narrow" panose="020B0606020202030204" pitchFamily="34" charset="0"/>
                    <a:cs typeface="Times New Roman" panose="02020603050405020304" pitchFamily="18" charset="0"/>
                  </a:rPr>
                  <a:t>zpracování</a:t>
                </a:r>
                <a:r>
                  <a:rPr lang="fr-FR" sz="2000" b="1" dirty="0">
                    <a:latin typeface="Arial Narrow" panose="020B0606020202030204" pitchFamily="34" charset="0"/>
                    <a:cs typeface="Times New Roman" panose="02020603050405020304" pitchFamily="18" charset="0"/>
                  </a:rPr>
                  <a:t> </a:t>
                </a:r>
                <a:br>
                  <a:rPr lang="fr-FR" sz="2000" b="1" dirty="0">
                    <a:latin typeface="Arial Narrow" panose="020B0606020202030204" pitchFamily="34" charset="0"/>
                    <a:cs typeface="Times New Roman" panose="02020603050405020304" pitchFamily="18" charset="0"/>
                  </a:rPr>
                </a:br>
                <a:r>
                  <a:rPr lang="fr-FR" sz="2000" b="1" dirty="0" err="1">
                    <a:latin typeface="Arial Narrow" panose="020B0606020202030204" pitchFamily="34" charset="0"/>
                    <a:cs typeface="Times New Roman" panose="02020603050405020304" pitchFamily="18" charset="0"/>
                  </a:rPr>
                  <a:t>jazyků</a:t>
                </a:r>
                <a:endParaRPr lang="fr-FR" sz="2000" b="1" dirty="0">
                  <a:latin typeface="Arial Narrow" panose="020B0606020202030204" pitchFamily="34" charset="0"/>
                  <a:cs typeface="Times New Roman" panose="02020603050405020304" pitchFamily="18" charset="0"/>
                </a:endParaRPr>
              </a:p>
            </p:txBody>
          </p:sp>
          <p:sp>
            <p:nvSpPr>
              <p:cNvPr id="27" name="ZoneTexte 26"/>
              <p:cNvSpPr txBox="1"/>
              <p:nvPr/>
            </p:nvSpPr>
            <p:spPr>
              <a:xfrm>
                <a:off x="4853909" y="3715638"/>
                <a:ext cx="2835548" cy="323165"/>
              </a:xfrm>
              <a:prstGeom prst="rect">
                <a:avLst/>
              </a:prstGeom>
              <a:solidFill>
                <a:srgbClr val="CEE0FE"/>
              </a:solidFill>
            </p:spPr>
            <p:txBody>
              <a:bodyPr wrap="square" rtlCol="0">
                <a:spAutoFit/>
              </a:bodyPr>
              <a:lstStyle/>
              <a:p>
                <a:pPr>
                  <a:lnSpc>
                    <a:spcPts val="1800"/>
                  </a:lnSpc>
                </a:pP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mezi</a:t>
                </a: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strategiemi</a:t>
                </a:r>
                <a:endParaRPr lang="fr-FR" sz="2400" b="1" dirty="0">
                  <a:latin typeface="Arial Narrow" panose="020B0606020202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4907646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12</a:t>
            </a:fld>
            <a:endParaRPr lang="fr-FR"/>
          </a:p>
        </p:txBody>
      </p:sp>
      <p:pic>
        <p:nvPicPr>
          <p:cNvPr id="6" name="Image 5"/>
          <p:cNvPicPr>
            <a:picLocks noChangeAspect="1"/>
          </p:cNvPicPr>
          <p:nvPr/>
        </p:nvPicPr>
        <p:blipFill>
          <a:blip r:embed="rId3"/>
          <a:stretch>
            <a:fillRect/>
          </a:stretch>
        </p:blipFill>
        <p:spPr>
          <a:xfrm>
            <a:off x="6088038" y="487358"/>
            <a:ext cx="5045123" cy="2135922"/>
          </a:xfrm>
          <a:prstGeom prst="rect">
            <a:avLst/>
          </a:prstGeom>
          <a:ln w="28575">
            <a:solidFill>
              <a:srgbClr val="C00000"/>
            </a:solidFill>
          </a:ln>
        </p:spPr>
      </p:pic>
      <p:sp>
        <p:nvSpPr>
          <p:cNvPr id="7" name="Rectangle à coins arrondis 6"/>
          <p:cNvSpPr/>
          <p:nvPr/>
        </p:nvSpPr>
        <p:spPr>
          <a:xfrm>
            <a:off x="1467538" y="4220527"/>
            <a:ext cx="10184816" cy="1980490"/>
          </a:xfrm>
          <a:prstGeom prst="wedgeRoundRectCallout">
            <a:avLst>
              <a:gd name="adj1" fmla="val -36908"/>
              <a:gd name="adj2" fmla="val -1156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a:solidFill>
                  <a:schemeClr val="tx1"/>
                </a:solidFill>
              </a:rPr>
              <a:t>Je </a:t>
            </a:r>
            <a:r>
              <a:rPr lang="de-DE" sz="2400" b="1" dirty="0" err="1">
                <a:solidFill>
                  <a:schemeClr val="tx1"/>
                </a:solidFill>
              </a:rPr>
              <a:t>pravda</a:t>
            </a:r>
            <a:r>
              <a:rPr lang="de-DE" sz="2400" b="1" dirty="0">
                <a:solidFill>
                  <a:schemeClr val="tx1"/>
                </a:solidFill>
              </a:rPr>
              <a:t>, </a:t>
            </a:r>
            <a:r>
              <a:rPr lang="de-DE" sz="2400" b="1" dirty="0" err="1">
                <a:solidFill>
                  <a:schemeClr val="tx1"/>
                </a:solidFill>
              </a:rPr>
              <a:t>že</a:t>
            </a:r>
            <a:r>
              <a:rPr lang="de-DE" sz="2400" b="1" dirty="0">
                <a:solidFill>
                  <a:schemeClr val="tx1"/>
                </a:solidFill>
              </a:rPr>
              <a:t> </a:t>
            </a:r>
            <a:r>
              <a:rPr lang="de-DE" sz="2400" b="1" dirty="0" err="1">
                <a:solidFill>
                  <a:schemeClr val="tx1"/>
                </a:solidFill>
              </a:rPr>
              <a:t>terciární</a:t>
            </a:r>
            <a:r>
              <a:rPr lang="de-DE" sz="2400" b="1" dirty="0">
                <a:solidFill>
                  <a:schemeClr val="tx1"/>
                </a:solidFill>
              </a:rPr>
              <a:t> </a:t>
            </a:r>
            <a:r>
              <a:rPr lang="de-DE" sz="2400" b="1" dirty="0" err="1">
                <a:solidFill>
                  <a:schemeClr val="tx1"/>
                </a:solidFill>
              </a:rPr>
              <a:t>jazyky</a:t>
            </a:r>
            <a:r>
              <a:rPr lang="de-DE" sz="2400" b="1" dirty="0">
                <a:solidFill>
                  <a:schemeClr val="tx1"/>
                </a:solidFill>
              </a:rPr>
              <a:t> </a:t>
            </a:r>
            <a:r>
              <a:rPr lang="de-DE" sz="2400" b="1" dirty="0" err="1">
                <a:solidFill>
                  <a:schemeClr val="tx1"/>
                </a:solidFill>
              </a:rPr>
              <a:t>mají</a:t>
            </a:r>
            <a:r>
              <a:rPr lang="de-DE" sz="2400" b="1" dirty="0">
                <a:solidFill>
                  <a:schemeClr val="tx1"/>
                </a:solidFill>
              </a:rPr>
              <a:t> </a:t>
            </a:r>
            <a:r>
              <a:rPr lang="de-DE" sz="2400" b="1" dirty="0" err="1">
                <a:solidFill>
                  <a:schemeClr val="tx1"/>
                </a:solidFill>
              </a:rPr>
              <a:t>těžit</a:t>
            </a:r>
            <a:r>
              <a:rPr lang="de-DE" sz="2400" b="1" dirty="0">
                <a:solidFill>
                  <a:schemeClr val="tx1"/>
                </a:solidFill>
              </a:rPr>
              <a:t> </a:t>
            </a:r>
            <a:r>
              <a:rPr lang="de-DE" sz="2400" b="1" dirty="0" err="1">
                <a:solidFill>
                  <a:schemeClr val="tx1"/>
                </a:solidFill>
              </a:rPr>
              <a:t>ze</a:t>
            </a:r>
            <a:r>
              <a:rPr lang="de-DE" sz="2400" b="1" dirty="0">
                <a:solidFill>
                  <a:schemeClr val="tx1"/>
                </a:solidFill>
              </a:rPr>
              <a:t> </a:t>
            </a:r>
            <a:r>
              <a:rPr lang="de-DE" sz="2400" b="1" dirty="0" err="1">
                <a:solidFill>
                  <a:schemeClr val="tx1"/>
                </a:solidFill>
              </a:rPr>
              <a:t>svého</a:t>
            </a:r>
            <a:r>
              <a:rPr lang="de-DE" sz="2400" b="1" dirty="0">
                <a:solidFill>
                  <a:schemeClr val="tx1"/>
                </a:solidFill>
              </a:rPr>
              <a:t> "</a:t>
            </a:r>
            <a:r>
              <a:rPr lang="de-DE" sz="2400" b="1" dirty="0" err="1">
                <a:solidFill>
                  <a:schemeClr val="tx1"/>
                </a:solidFill>
              </a:rPr>
              <a:t>zvláštního</a:t>
            </a:r>
            <a:r>
              <a:rPr lang="de-DE" sz="2400" b="1" dirty="0">
                <a:solidFill>
                  <a:schemeClr val="tx1"/>
                </a:solidFill>
              </a:rPr>
              <a:t> </a:t>
            </a:r>
            <a:r>
              <a:rPr lang="de-DE" sz="2400" b="1" dirty="0" err="1">
                <a:solidFill>
                  <a:schemeClr val="tx1"/>
                </a:solidFill>
              </a:rPr>
              <a:t>postavení</a:t>
            </a:r>
            <a:r>
              <a:rPr lang="de-DE" sz="2400" b="1" dirty="0">
                <a:solidFill>
                  <a:schemeClr val="tx1"/>
                </a:solidFill>
              </a:rPr>
              <a:t>" (</a:t>
            </a:r>
            <a:r>
              <a:rPr lang="de-DE" sz="2400" b="1" dirty="0" err="1">
                <a:solidFill>
                  <a:schemeClr val="tx1"/>
                </a:solidFill>
              </a:rPr>
              <a:t>využít</a:t>
            </a:r>
            <a:r>
              <a:rPr lang="de-DE" sz="2400" b="1" dirty="0">
                <a:solidFill>
                  <a:schemeClr val="tx1"/>
                </a:solidFill>
              </a:rPr>
              <a:t> </a:t>
            </a:r>
            <a:r>
              <a:rPr lang="de-DE" sz="2400" b="1" dirty="0" err="1">
                <a:solidFill>
                  <a:schemeClr val="tx1"/>
                </a:solidFill>
              </a:rPr>
              <a:t>zkušeností</a:t>
            </a:r>
            <a:r>
              <a:rPr lang="de-DE" sz="2400" b="1" dirty="0">
                <a:solidFill>
                  <a:schemeClr val="tx1"/>
                </a:solidFill>
              </a:rPr>
              <a:t> </a:t>
            </a:r>
            <a:r>
              <a:rPr lang="de-DE" sz="2400" b="1" dirty="0" err="1">
                <a:solidFill>
                  <a:schemeClr val="tx1"/>
                </a:solidFill>
              </a:rPr>
              <a:t>získaných</a:t>
            </a:r>
            <a:r>
              <a:rPr lang="de-DE" sz="2400" b="1" dirty="0">
                <a:solidFill>
                  <a:schemeClr val="tx1"/>
                </a:solidFill>
              </a:rPr>
              <a:t> </a:t>
            </a:r>
            <a:r>
              <a:rPr lang="de-DE" sz="2400" b="1" dirty="0" err="1">
                <a:solidFill>
                  <a:schemeClr val="tx1"/>
                </a:solidFill>
              </a:rPr>
              <a:t>při</a:t>
            </a:r>
            <a:r>
              <a:rPr lang="de-DE" sz="2400" b="1" dirty="0">
                <a:solidFill>
                  <a:schemeClr val="tx1"/>
                </a:solidFill>
              </a:rPr>
              <a:t> </a:t>
            </a:r>
            <a:r>
              <a:rPr lang="de-DE" sz="2400" b="1" dirty="0" err="1">
                <a:solidFill>
                  <a:schemeClr val="tx1"/>
                </a:solidFill>
              </a:rPr>
              <a:t>studiu</a:t>
            </a:r>
            <a:r>
              <a:rPr lang="de-DE" sz="2400" b="1" dirty="0">
                <a:solidFill>
                  <a:schemeClr val="tx1"/>
                </a:solidFill>
              </a:rPr>
              <a:t> </a:t>
            </a:r>
            <a:r>
              <a:rPr lang="de-DE" sz="2400" b="1" dirty="0" err="1">
                <a:solidFill>
                  <a:schemeClr val="tx1"/>
                </a:solidFill>
              </a:rPr>
              <a:t>prvního</a:t>
            </a:r>
            <a:r>
              <a:rPr lang="de-DE" sz="2400" b="1" dirty="0">
                <a:solidFill>
                  <a:schemeClr val="tx1"/>
                </a:solidFill>
              </a:rPr>
              <a:t> </a:t>
            </a:r>
            <a:r>
              <a:rPr lang="de-DE" sz="2400" b="1" dirty="0" err="1">
                <a:solidFill>
                  <a:schemeClr val="tx1"/>
                </a:solidFill>
              </a:rPr>
              <a:t>cizího</a:t>
            </a:r>
            <a:r>
              <a:rPr lang="de-DE" sz="2400" b="1" dirty="0">
                <a:solidFill>
                  <a:schemeClr val="tx1"/>
                </a:solidFill>
              </a:rPr>
              <a:t> </a:t>
            </a:r>
            <a:r>
              <a:rPr lang="de-DE" sz="2400" b="1" dirty="0" err="1">
                <a:solidFill>
                  <a:schemeClr val="tx1"/>
                </a:solidFill>
              </a:rPr>
              <a:t>jazyka</a:t>
            </a:r>
            <a:r>
              <a:rPr lang="de-DE" sz="2400" b="1" dirty="0">
                <a:solidFill>
                  <a:schemeClr val="tx1"/>
                </a:solidFill>
              </a:rPr>
              <a:t>).</a:t>
            </a:r>
            <a:br>
              <a:rPr lang="de-DE" sz="2400" b="1" dirty="0">
                <a:solidFill>
                  <a:schemeClr val="tx1"/>
                </a:solidFill>
              </a:rPr>
            </a:br>
            <a:r>
              <a:rPr lang="de-DE" sz="2400" b="1" dirty="0">
                <a:solidFill>
                  <a:schemeClr val="tx1"/>
                </a:solidFill>
              </a:rPr>
              <a:t>Ale: </a:t>
            </a:r>
            <a:r>
              <a:rPr lang="de-DE" sz="2400" b="1" dirty="0" err="1">
                <a:solidFill>
                  <a:schemeClr val="tx1"/>
                </a:solidFill>
              </a:rPr>
              <a:t>žáci</a:t>
            </a:r>
            <a:r>
              <a:rPr lang="de-DE" sz="2400" b="1" dirty="0">
                <a:solidFill>
                  <a:schemeClr val="tx1"/>
                </a:solidFill>
              </a:rPr>
              <a:t> 1. </a:t>
            </a:r>
            <a:r>
              <a:rPr lang="de-DE" sz="2400" b="1" dirty="0" err="1">
                <a:solidFill>
                  <a:schemeClr val="tx1"/>
                </a:solidFill>
              </a:rPr>
              <a:t>cizího</a:t>
            </a:r>
            <a:r>
              <a:rPr lang="de-DE" sz="2400" b="1" dirty="0">
                <a:solidFill>
                  <a:schemeClr val="tx1"/>
                </a:solidFill>
              </a:rPr>
              <a:t>/</a:t>
            </a:r>
            <a:r>
              <a:rPr lang="de-DE" sz="2400" b="1" dirty="0" err="1">
                <a:solidFill>
                  <a:schemeClr val="tx1"/>
                </a:solidFill>
              </a:rPr>
              <a:t>druhého</a:t>
            </a:r>
            <a:r>
              <a:rPr lang="de-DE" sz="2400" b="1" dirty="0">
                <a:solidFill>
                  <a:schemeClr val="tx1"/>
                </a:solidFill>
              </a:rPr>
              <a:t> </a:t>
            </a:r>
            <a:r>
              <a:rPr lang="de-DE" sz="2400" b="1" dirty="0" err="1">
                <a:solidFill>
                  <a:schemeClr val="tx1"/>
                </a:solidFill>
              </a:rPr>
              <a:t>jazyka</a:t>
            </a:r>
            <a:r>
              <a:rPr lang="de-DE" sz="2400" b="1" dirty="0">
                <a:solidFill>
                  <a:schemeClr val="tx1"/>
                </a:solidFill>
              </a:rPr>
              <a:t> </a:t>
            </a:r>
            <a:r>
              <a:rPr lang="de-DE" sz="2400" b="1" dirty="0" err="1">
                <a:solidFill>
                  <a:schemeClr val="tx1"/>
                </a:solidFill>
              </a:rPr>
              <a:t>mají</a:t>
            </a:r>
            <a:r>
              <a:rPr lang="de-DE" sz="2400" b="1" dirty="0">
                <a:solidFill>
                  <a:schemeClr val="tx1"/>
                </a:solidFill>
              </a:rPr>
              <a:t> </a:t>
            </a:r>
            <a:r>
              <a:rPr lang="de-DE" sz="2400" b="1" dirty="0" err="1">
                <a:solidFill>
                  <a:schemeClr val="tx1"/>
                </a:solidFill>
              </a:rPr>
              <a:t>také</a:t>
            </a:r>
            <a:r>
              <a:rPr lang="de-DE" sz="2400" b="1" dirty="0">
                <a:solidFill>
                  <a:schemeClr val="tx1"/>
                </a:solidFill>
              </a:rPr>
              <a:t> </a:t>
            </a:r>
            <a:r>
              <a:rPr lang="de-DE" sz="2400" b="1" dirty="0" err="1">
                <a:solidFill>
                  <a:schemeClr val="tx1"/>
                </a:solidFill>
              </a:rPr>
              <a:t>znalosti</a:t>
            </a:r>
            <a:r>
              <a:rPr lang="de-DE" sz="2400" b="1" dirty="0">
                <a:solidFill>
                  <a:schemeClr val="tx1"/>
                </a:solidFill>
              </a:rPr>
              <a:t> a </a:t>
            </a:r>
            <a:r>
              <a:rPr lang="de-DE" sz="2400" b="1" dirty="0" err="1">
                <a:solidFill>
                  <a:schemeClr val="tx1"/>
                </a:solidFill>
              </a:rPr>
              <a:t>kompetence</a:t>
            </a:r>
            <a:r>
              <a:rPr lang="de-DE" sz="2400" b="1" dirty="0">
                <a:solidFill>
                  <a:schemeClr val="tx1"/>
                </a:solidFill>
              </a:rPr>
              <a:t> </a:t>
            </a:r>
            <a:r>
              <a:rPr lang="de-DE" sz="2400" b="1" dirty="0" err="1">
                <a:solidFill>
                  <a:schemeClr val="tx1"/>
                </a:solidFill>
              </a:rPr>
              <a:t>alespoň</a:t>
            </a:r>
            <a:r>
              <a:rPr lang="de-DE" sz="2400" b="1" dirty="0">
                <a:solidFill>
                  <a:schemeClr val="tx1"/>
                </a:solidFill>
              </a:rPr>
              <a:t>  v </a:t>
            </a:r>
            <a:r>
              <a:rPr lang="de-DE" sz="2400" b="1" dirty="0" err="1">
                <a:solidFill>
                  <a:schemeClr val="tx1"/>
                </a:solidFill>
              </a:rPr>
              <a:t>jednom</a:t>
            </a:r>
            <a:r>
              <a:rPr lang="de-DE" sz="2400" b="1" dirty="0">
                <a:solidFill>
                  <a:schemeClr val="tx1"/>
                </a:solidFill>
              </a:rPr>
              <a:t> </a:t>
            </a:r>
            <a:r>
              <a:rPr lang="de-DE" sz="2400" b="1" dirty="0" err="1">
                <a:solidFill>
                  <a:schemeClr val="tx1"/>
                </a:solidFill>
              </a:rPr>
              <a:t>jazyce</a:t>
            </a:r>
            <a:r>
              <a:rPr lang="de-DE" sz="2400" b="1" dirty="0">
                <a:solidFill>
                  <a:schemeClr val="tx1"/>
                </a:solidFill>
              </a:rPr>
              <a:t> (</a:t>
            </a:r>
            <a:r>
              <a:rPr lang="de-DE" sz="2400" b="1" dirty="0" err="1">
                <a:solidFill>
                  <a:schemeClr val="tx1"/>
                </a:solidFill>
              </a:rPr>
              <a:t>školní</a:t>
            </a:r>
            <a:r>
              <a:rPr lang="de-DE" sz="2400" b="1" dirty="0">
                <a:solidFill>
                  <a:schemeClr val="tx1"/>
                </a:solidFill>
              </a:rPr>
              <a:t> </a:t>
            </a:r>
            <a:r>
              <a:rPr lang="de-DE" sz="2400" b="1" dirty="0" err="1">
                <a:solidFill>
                  <a:schemeClr val="tx1"/>
                </a:solidFill>
              </a:rPr>
              <a:t>jazyk</a:t>
            </a:r>
            <a:r>
              <a:rPr lang="de-DE" sz="2400" b="1" dirty="0">
                <a:solidFill>
                  <a:schemeClr val="tx1"/>
                </a:solidFill>
              </a:rPr>
              <a:t> + </a:t>
            </a:r>
            <a:r>
              <a:rPr lang="de-DE" sz="2400" b="1" dirty="0" err="1">
                <a:solidFill>
                  <a:schemeClr val="tx1"/>
                </a:solidFill>
              </a:rPr>
              <a:t>případně</a:t>
            </a:r>
            <a:r>
              <a:rPr lang="de-DE" sz="2400" b="1" dirty="0">
                <a:solidFill>
                  <a:schemeClr val="tx1"/>
                </a:solidFill>
              </a:rPr>
              <a:t> </a:t>
            </a:r>
            <a:r>
              <a:rPr lang="de-DE" sz="2400" b="1" dirty="0" err="1">
                <a:solidFill>
                  <a:schemeClr val="tx1"/>
                </a:solidFill>
              </a:rPr>
              <a:t>jazyk</a:t>
            </a:r>
            <a:r>
              <a:rPr lang="de-DE" sz="2400" b="1" dirty="0">
                <a:solidFill>
                  <a:schemeClr val="tx1"/>
                </a:solidFill>
              </a:rPr>
              <a:t> </a:t>
            </a:r>
            <a:r>
              <a:rPr lang="de-DE" sz="2400" b="1" dirty="0" err="1">
                <a:solidFill>
                  <a:schemeClr val="tx1"/>
                </a:solidFill>
              </a:rPr>
              <a:t>původu</a:t>
            </a:r>
            <a:r>
              <a:rPr lang="de-DE" sz="2400" b="1" dirty="0">
                <a:solidFill>
                  <a:schemeClr val="tx1"/>
                </a:solidFill>
              </a:rPr>
              <a:t>) a </a:t>
            </a:r>
            <a:r>
              <a:rPr lang="de-DE" sz="2400" b="1" dirty="0" err="1">
                <a:solidFill>
                  <a:schemeClr val="tx1"/>
                </a:solidFill>
              </a:rPr>
              <a:t>již</a:t>
            </a:r>
            <a:r>
              <a:rPr lang="de-DE" sz="2400" b="1" dirty="0">
                <a:solidFill>
                  <a:schemeClr val="tx1"/>
                </a:solidFill>
              </a:rPr>
              <a:t> si </a:t>
            </a:r>
            <a:r>
              <a:rPr lang="de-DE" sz="2400" b="1" dirty="0" err="1">
                <a:solidFill>
                  <a:schemeClr val="tx1"/>
                </a:solidFill>
              </a:rPr>
              <a:t>vyzkoušeli</a:t>
            </a:r>
            <a:r>
              <a:rPr lang="de-DE" sz="2400" b="1" dirty="0">
                <a:solidFill>
                  <a:schemeClr val="tx1"/>
                </a:solidFill>
              </a:rPr>
              <a:t> </a:t>
            </a:r>
            <a:r>
              <a:rPr lang="de-DE" sz="2400" b="1" dirty="0" err="1">
                <a:solidFill>
                  <a:schemeClr val="tx1"/>
                </a:solidFill>
              </a:rPr>
              <a:t>jazykovou</a:t>
            </a:r>
            <a:r>
              <a:rPr lang="de-DE" sz="2400" b="1" dirty="0">
                <a:solidFill>
                  <a:schemeClr val="tx1"/>
                </a:solidFill>
              </a:rPr>
              <a:t> </a:t>
            </a:r>
            <a:r>
              <a:rPr lang="de-DE" sz="2400" b="1" dirty="0" err="1">
                <a:solidFill>
                  <a:schemeClr val="tx1"/>
                </a:solidFill>
              </a:rPr>
              <a:t>reflexi</a:t>
            </a:r>
            <a:r>
              <a:rPr lang="de-DE" sz="2400" b="1" dirty="0">
                <a:solidFill>
                  <a:schemeClr val="tx1"/>
                </a:solidFill>
              </a:rPr>
              <a:t> / </a:t>
            </a:r>
            <a:r>
              <a:rPr lang="de-DE" sz="2400" b="1" dirty="0" err="1">
                <a:solidFill>
                  <a:schemeClr val="tx1"/>
                </a:solidFill>
              </a:rPr>
              <a:t>strategie</a:t>
            </a:r>
            <a:r>
              <a:rPr lang="de-DE" sz="2400" b="1" dirty="0">
                <a:solidFill>
                  <a:schemeClr val="tx1"/>
                </a:solidFill>
              </a:rPr>
              <a:t>!</a:t>
            </a:r>
          </a:p>
        </p:txBody>
      </p:sp>
      <p:sp>
        <p:nvSpPr>
          <p:cNvPr id="8" name="Rectangle à coins arrondis 7"/>
          <p:cNvSpPr/>
          <p:nvPr/>
        </p:nvSpPr>
        <p:spPr>
          <a:xfrm>
            <a:off x="1467538" y="2766093"/>
            <a:ext cx="6507229" cy="861528"/>
          </a:xfrm>
          <a:prstGeom prst="wedgeRoundRectCallout">
            <a:avLst>
              <a:gd name="adj1" fmla="val -37072"/>
              <a:gd name="adj2" fmla="val -1568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Principy</a:t>
            </a:r>
            <a:r>
              <a:rPr lang="de-DE" sz="2400" b="1" dirty="0">
                <a:solidFill>
                  <a:schemeClr val="tx1"/>
                </a:solidFill>
              </a:rPr>
              <a:t>: </a:t>
            </a:r>
            <a:r>
              <a:rPr lang="de-DE" sz="2400" b="1" dirty="0" err="1">
                <a:solidFill>
                  <a:schemeClr val="tx1"/>
                </a:solidFill>
              </a:rPr>
              <a:t>podobné</a:t>
            </a:r>
            <a:r>
              <a:rPr lang="de-DE" sz="2400" b="1" dirty="0">
                <a:solidFill>
                  <a:schemeClr val="tx1"/>
                </a:solidFill>
              </a:rPr>
              <a:t> </a:t>
            </a:r>
            <a:r>
              <a:rPr lang="de-DE" sz="2400" b="1" dirty="0" err="1">
                <a:solidFill>
                  <a:schemeClr val="tx1"/>
                </a:solidFill>
              </a:rPr>
              <a:t>jako</a:t>
            </a:r>
            <a:r>
              <a:rPr lang="de-DE" sz="2400" b="1" dirty="0">
                <a:solidFill>
                  <a:schemeClr val="tx1"/>
                </a:solidFill>
              </a:rPr>
              <a:t> IVJ, </a:t>
            </a:r>
            <a:r>
              <a:rPr lang="de-DE" sz="2400" b="1" dirty="0" err="1">
                <a:solidFill>
                  <a:schemeClr val="tx1"/>
                </a:solidFill>
              </a:rPr>
              <a:t>ale</a:t>
            </a:r>
            <a:r>
              <a:rPr lang="de-DE" sz="2400" b="1" dirty="0">
                <a:solidFill>
                  <a:schemeClr val="tx1"/>
                </a:solidFill>
              </a:rPr>
              <a:t> IVJ </a:t>
            </a:r>
            <a:r>
              <a:rPr lang="de-DE" sz="2400" b="1" dirty="0" err="1">
                <a:solidFill>
                  <a:schemeClr val="tx1"/>
                </a:solidFill>
              </a:rPr>
              <a:t>platí</a:t>
            </a:r>
            <a:r>
              <a:rPr lang="de-DE" sz="2400" b="1" dirty="0">
                <a:solidFill>
                  <a:schemeClr val="tx1"/>
                </a:solidFill>
              </a:rPr>
              <a:t> pro </a:t>
            </a:r>
            <a:r>
              <a:rPr lang="de-DE" sz="2400" b="1" dirty="0" err="1">
                <a:solidFill>
                  <a:schemeClr val="tx1"/>
                </a:solidFill>
              </a:rPr>
              <a:t>všechny</a:t>
            </a:r>
            <a:r>
              <a:rPr lang="de-DE" sz="2400" b="1" dirty="0">
                <a:solidFill>
                  <a:schemeClr val="tx1"/>
                </a:solidFill>
              </a:rPr>
              <a:t> </a:t>
            </a:r>
            <a:r>
              <a:rPr lang="de-DE" sz="2400" b="1" dirty="0" err="1">
                <a:solidFill>
                  <a:schemeClr val="tx1"/>
                </a:solidFill>
              </a:rPr>
              <a:t>jazyky</a:t>
            </a:r>
            <a:r>
              <a:rPr lang="de-DE" sz="2400" b="1" dirty="0">
                <a:solidFill>
                  <a:schemeClr val="tx1"/>
                </a:solidFill>
              </a:rPr>
              <a:t> (i pro 1. </a:t>
            </a:r>
            <a:r>
              <a:rPr lang="de-DE" sz="2400" b="1" dirty="0" err="1">
                <a:solidFill>
                  <a:schemeClr val="tx1"/>
                </a:solidFill>
              </a:rPr>
              <a:t>cizí</a:t>
            </a:r>
            <a:r>
              <a:rPr lang="de-DE" sz="2400" b="1" dirty="0">
                <a:solidFill>
                  <a:schemeClr val="tx1"/>
                </a:solidFill>
              </a:rPr>
              <a:t> </a:t>
            </a:r>
            <a:r>
              <a:rPr lang="de-DE" sz="2400" b="1" dirty="0" err="1">
                <a:solidFill>
                  <a:schemeClr val="tx1"/>
                </a:solidFill>
              </a:rPr>
              <a:t>jazyk</a:t>
            </a:r>
            <a:r>
              <a:rPr lang="de-DE" sz="2400" b="1" dirty="0">
                <a:solidFill>
                  <a:schemeClr val="tx1"/>
                </a:solidFill>
              </a:rPr>
              <a:t>!)</a:t>
            </a:r>
          </a:p>
        </p:txBody>
      </p:sp>
      <p:pic>
        <p:nvPicPr>
          <p:cNvPr id="9" name="Image 8"/>
          <p:cNvPicPr>
            <a:picLocks noChangeAspect="1"/>
          </p:cNvPicPr>
          <p:nvPr/>
        </p:nvPicPr>
        <p:blipFill>
          <a:blip r:embed="rId4"/>
          <a:stretch>
            <a:fillRect/>
          </a:stretch>
        </p:blipFill>
        <p:spPr>
          <a:xfrm>
            <a:off x="0" y="2467947"/>
            <a:ext cx="1467538" cy="1284096"/>
          </a:xfrm>
          <a:prstGeom prst="rect">
            <a:avLst/>
          </a:prstGeom>
        </p:spPr>
      </p:pic>
      <p:sp>
        <p:nvSpPr>
          <p:cNvPr id="10" name="Rectangle à coins arrondis 9"/>
          <p:cNvSpPr/>
          <p:nvPr/>
        </p:nvSpPr>
        <p:spPr>
          <a:xfrm>
            <a:off x="342811" y="508000"/>
            <a:ext cx="5518344" cy="1665187"/>
          </a:xfrm>
          <a:prstGeom prst="wedgeRoundRectCallout">
            <a:avLst>
              <a:gd name="adj1" fmla="val -40157"/>
              <a:gd name="adj2" fmla="val 595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a:solidFill>
                  <a:schemeClr val="tx1"/>
                </a:solidFill>
              </a:rPr>
              <a:t>V </a:t>
            </a:r>
            <a:r>
              <a:rPr lang="de-DE" sz="2400" b="1" dirty="0" err="1">
                <a:solidFill>
                  <a:schemeClr val="tx1"/>
                </a:solidFill>
              </a:rPr>
              <a:t>didaktice</a:t>
            </a:r>
            <a:r>
              <a:rPr lang="de-DE" sz="2400" b="1" dirty="0">
                <a:solidFill>
                  <a:schemeClr val="tx1"/>
                </a:solidFill>
              </a:rPr>
              <a:t> </a:t>
            </a:r>
            <a:r>
              <a:rPr lang="de-DE" sz="2400" b="1" dirty="0" err="1">
                <a:solidFill>
                  <a:schemeClr val="tx1"/>
                </a:solidFill>
              </a:rPr>
              <a:t>němčiny</a:t>
            </a:r>
            <a:r>
              <a:rPr lang="de-DE" sz="2400" b="1" dirty="0">
                <a:solidFill>
                  <a:schemeClr val="tx1"/>
                </a:solidFill>
              </a:rPr>
              <a:t> </a:t>
            </a:r>
            <a:r>
              <a:rPr lang="de-DE" sz="2400" b="1" dirty="0" err="1">
                <a:solidFill>
                  <a:schemeClr val="tx1"/>
                </a:solidFill>
              </a:rPr>
              <a:t>jako</a:t>
            </a:r>
            <a:r>
              <a:rPr lang="de-DE" sz="2400" b="1" dirty="0">
                <a:solidFill>
                  <a:schemeClr val="tx1"/>
                </a:solidFill>
              </a:rPr>
              <a:t> </a:t>
            </a:r>
            <a:r>
              <a:rPr lang="de-DE" sz="2400" b="1" dirty="0" err="1">
                <a:solidFill>
                  <a:schemeClr val="tx1"/>
                </a:solidFill>
              </a:rPr>
              <a:t>cizího</a:t>
            </a:r>
            <a:r>
              <a:rPr lang="de-DE" sz="2400" b="1" dirty="0">
                <a:solidFill>
                  <a:schemeClr val="tx1"/>
                </a:solidFill>
              </a:rPr>
              <a:t> </a:t>
            </a:r>
            <a:r>
              <a:rPr lang="de-DE" sz="2400" b="1" dirty="0" err="1">
                <a:solidFill>
                  <a:schemeClr val="tx1"/>
                </a:solidFill>
              </a:rPr>
              <a:t>jazyka</a:t>
            </a:r>
            <a:r>
              <a:rPr lang="de-DE" sz="2400" b="1" dirty="0">
                <a:solidFill>
                  <a:schemeClr val="tx1"/>
                </a:solidFill>
              </a:rPr>
              <a:t> se </a:t>
            </a:r>
            <a:r>
              <a:rPr lang="de-DE" sz="2400" b="1" dirty="0" err="1">
                <a:solidFill>
                  <a:schemeClr val="tx1"/>
                </a:solidFill>
              </a:rPr>
              <a:t>setkáváme</a:t>
            </a:r>
            <a:r>
              <a:rPr lang="de-DE" sz="2400" b="1" dirty="0">
                <a:solidFill>
                  <a:schemeClr val="tx1"/>
                </a:solidFill>
              </a:rPr>
              <a:t> </a:t>
            </a:r>
            <a:r>
              <a:rPr lang="de-DE" sz="2400" b="1" dirty="0" err="1">
                <a:solidFill>
                  <a:schemeClr val="tx1"/>
                </a:solidFill>
              </a:rPr>
              <a:t>často</a:t>
            </a:r>
            <a:r>
              <a:rPr lang="de-DE" sz="2400" b="1" dirty="0">
                <a:solidFill>
                  <a:schemeClr val="tx1"/>
                </a:solidFill>
              </a:rPr>
              <a:t> s </a:t>
            </a:r>
            <a:r>
              <a:rPr lang="de-DE" sz="2400" b="1" dirty="0" err="1">
                <a:solidFill>
                  <a:schemeClr val="tx1"/>
                </a:solidFill>
              </a:rPr>
              <a:t>pojmem</a:t>
            </a:r>
            <a:r>
              <a:rPr lang="de-DE" sz="2400" b="1" dirty="0">
                <a:solidFill>
                  <a:schemeClr val="tx1"/>
                </a:solidFill>
              </a:rPr>
              <a:t> "Tertiärsprachendidaktik" (= </a:t>
            </a:r>
            <a:r>
              <a:rPr lang="de-DE" sz="2400" b="1" dirty="0" err="1">
                <a:solidFill>
                  <a:schemeClr val="tx1"/>
                </a:solidFill>
              </a:rPr>
              <a:t>didaktika</a:t>
            </a:r>
            <a:r>
              <a:rPr lang="de-DE" sz="2400" b="1" dirty="0">
                <a:solidFill>
                  <a:schemeClr val="tx1"/>
                </a:solidFill>
              </a:rPr>
              <a:t> </a:t>
            </a:r>
            <a:r>
              <a:rPr lang="de-DE" sz="2400" b="1" dirty="0" err="1">
                <a:solidFill>
                  <a:schemeClr val="tx1"/>
                </a:solidFill>
              </a:rPr>
              <a:t>třetího</a:t>
            </a:r>
            <a:r>
              <a:rPr lang="de-DE" sz="2400" b="1" dirty="0">
                <a:solidFill>
                  <a:schemeClr val="tx1"/>
                </a:solidFill>
              </a:rPr>
              <a:t> </a:t>
            </a:r>
            <a:r>
              <a:rPr lang="de-DE" sz="2400" b="1" dirty="0" err="1">
                <a:solidFill>
                  <a:schemeClr val="tx1"/>
                </a:solidFill>
              </a:rPr>
              <a:t>jazyka</a:t>
            </a:r>
            <a:r>
              <a:rPr lang="de-DE" sz="2400" b="1" dirty="0">
                <a:solidFill>
                  <a:schemeClr val="tx1"/>
                </a:solidFill>
              </a:rPr>
              <a:t>) pro 2.,3. ... </a:t>
            </a:r>
            <a:r>
              <a:rPr lang="de-DE" sz="2400" b="1" dirty="0" err="1">
                <a:solidFill>
                  <a:schemeClr val="tx1"/>
                </a:solidFill>
              </a:rPr>
              <a:t>cizí</a:t>
            </a:r>
            <a:r>
              <a:rPr lang="de-DE" sz="2400" b="1" dirty="0">
                <a:solidFill>
                  <a:schemeClr val="tx1"/>
                </a:solidFill>
              </a:rPr>
              <a:t> </a:t>
            </a:r>
            <a:r>
              <a:rPr lang="de-DE" sz="2400" b="1" dirty="0" err="1">
                <a:solidFill>
                  <a:schemeClr val="tx1"/>
                </a:solidFill>
              </a:rPr>
              <a:t>jazyk</a:t>
            </a:r>
            <a:r>
              <a:rPr lang="de-DE" sz="2400" b="1" dirty="0">
                <a:solidFill>
                  <a:schemeClr val="tx1"/>
                </a:solidFill>
              </a:rPr>
              <a:t>.</a:t>
            </a:r>
          </a:p>
          <a:p>
            <a:pPr marL="342900" indent="-342900">
              <a:buFont typeface="Arial" panose="020B0604020202020204" pitchFamily="34" charset="0"/>
              <a:buChar char="•"/>
            </a:pPr>
            <a:endParaRPr lang="de-DE" sz="2400" b="1" dirty="0">
              <a:solidFill>
                <a:schemeClr val="tx1"/>
              </a:solidFill>
            </a:endParaRPr>
          </a:p>
        </p:txBody>
      </p:sp>
      <p:sp>
        <p:nvSpPr>
          <p:cNvPr id="2" name="ZoneTexte 1"/>
          <p:cNvSpPr txBox="1"/>
          <p:nvPr/>
        </p:nvSpPr>
        <p:spPr>
          <a:xfrm>
            <a:off x="9666516" y="2641671"/>
            <a:ext cx="2351314" cy="646331"/>
          </a:xfrm>
          <a:prstGeom prst="rect">
            <a:avLst/>
          </a:prstGeom>
          <a:noFill/>
        </p:spPr>
        <p:txBody>
          <a:bodyPr wrap="square" rtlCol="0">
            <a:spAutoFit/>
          </a:bodyPr>
          <a:lstStyle/>
          <a:p>
            <a:r>
              <a:rPr lang="fr-FR" dirty="0"/>
              <a:t>A. </a:t>
            </a:r>
            <a:r>
              <a:rPr lang="fr-FR" dirty="0" err="1"/>
              <a:t>Łyp-Bielecka</a:t>
            </a:r>
            <a:r>
              <a:rPr lang="fr-FR" dirty="0"/>
              <a:t> (2016), </a:t>
            </a:r>
            <a:r>
              <a:rPr lang="fr-FR" dirty="0" err="1"/>
              <a:t>Glottodidactica</a:t>
            </a:r>
            <a:r>
              <a:rPr lang="fr-FR" dirty="0"/>
              <a:t> XLIII/2</a:t>
            </a:r>
          </a:p>
        </p:txBody>
      </p:sp>
    </p:spTree>
    <p:extLst>
      <p:ext uri="{BB962C8B-B14F-4D97-AF65-F5344CB8AC3E}">
        <p14:creationId xmlns:p14="http://schemas.microsoft.com/office/powerpoint/2010/main" val="22869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13</a:t>
            </a:fld>
            <a:endParaRPr lang="fr-FR"/>
          </a:p>
        </p:txBody>
      </p:sp>
      <p:sp>
        <p:nvSpPr>
          <p:cNvPr id="13" name="Espace réservé du contenu 2"/>
          <p:cNvSpPr txBox="1">
            <a:spLocks/>
          </p:cNvSpPr>
          <p:nvPr/>
        </p:nvSpPr>
        <p:spPr>
          <a:xfrm>
            <a:off x="6096000" y="766507"/>
            <a:ext cx="5912730" cy="434348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2800" b="1" dirty="0"/>
              <a:t>Symposium v Turku (1972)</a:t>
            </a:r>
            <a:br>
              <a:rPr lang="fr-FR" sz="2800" b="1" dirty="0"/>
            </a:br>
            <a:r>
              <a:rPr lang="fr-FR" b="1" dirty="0"/>
              <a:t> (Rada </a:t>
            </a:r>
            <a:r>
              <a:rPr lang="fr-FR" b="1" dirty="0" err="1"/>
              <a:t>Evropy</a:t>
            </a:r>
            <a:r>
              <a:rPr lang="fr-FR" b="1" dirty="0"/>
              <a:t>)</a:t>
            </a:r>
            <a:br>
              <a:rPr lang="fr-FR" dirty="0"/>
            </a:br>
            <a:endParaRPr lang="fr-FR" dirty="0"/>
          </a:p>
          <a:p>
            <a:pPr marL="914400" lvl="2" indent="0">
              <a:buNone/>
            </a:pPr>
            <a:r>
              <a:rPr lang="en-US" sz="2400" b="1" dirty="0"/>
              <a:t>"z </a:t>
            </a:r>
            <a:r>
              <a:rPr lang="en-US" sz="2400" b="1" dirty="0" err="1"/>
              <a:t>pedagogického</a:t>
            </a:r>
            <a:r>
              <a:rPr lang="en-US" sz="2400" b="1" dirty="0"/>
              <a:t> </a:t>
            </a:r>
            <a:r>
              <a:rPr lang="en-US" sz="2400" b="1" dirty="0" err="1"/>
              <a:t>hlediska</a:t>
            </a:r>
            <a:r>
              <a:rPr lang="en-US" sz="2400" b="1" dirty="0"/>
              <a:t> a </a:t>
            </a:r>
            <a:r>
              <a:rPr lang="en-US" sz="2400" b="1" dirty="0" err="1"/>
              <a:t>ve</a:t>
            </a:r>
            <a:r>
              <a:rPr lang="en-US" sz="2400" b="1" dirty="0"/>
              <a:t> </a:t>
            </a:r>
            <a:r>
              <a:rPr lang="en-US" sz="2400" b="1" dirty="0" err="1"/>
              <a:t>světle</a:t>
            </a:r>
            <a:r>
              <a:rPr lang="en-US" sz="2400" b="1" dirty="0"/>
              <a:t> </a:t>
            </a:r>
            <a:r>
              <a:rPr lang="en-US" sz="2400" b="1" dirty="0" err="1"/>
              <a:t>moderních</a:t>
            </a:r>
            <a:r>
              <a:rPr lang="en-US" sz="2400" b="1" dirty="0"/>
              <a:t> </a:t>
            </a:r>
            <a:r>
              <a:rPr lang="en-US" sz="2400" b="1" dirty="0" err="1"/>
              <a:t>lingvistických</a:t>
            </a:r>
            <a:r>
              <a:rPr lang="en-US" sz="2400" b="1" dirty="0"/>
              <a:t> </a:t>
            </a:r>
            <a:r>
              <a:rPr lang="en-US" sz="2400" b="1" dirty="0" err="1"/>
              <a:t>teorií</a:t>
            </a:r>
            <a:r>
              <a:rPr lang="en-US" sz="2400" b="1" dirty="0"/>
              <a:t> by </a:t>
            </a:r>
            <a:r>
              <a:rPr lang="en-US" sz="2400" b="1" dirty="0" err="1"/>
              <a:t>měly</a:t>
            </a:r>
            <a:r>
              <a:rPr lang="en-US" sz="2400" b="1" dirty="0"/>
              <a:t> </a:t>
            </a:r>
            <a:r>
              <a:rPr lang="en-US" sz="2400" b="1" dirty="0" err="1"/>
              <a:t>být</a:t>
            </a:r>
            <a:r>
              <a:rPr lang="en-US" sz="2400" b="1" dirty="0"/>
              <a:t> </a:t>
            </a:r>
            <a:r>
              <a:rPr lang="en-US" sz="2400" b="1" dirty="0" err="1"/>
              <a:t>podobnosti</a:t>
            </a:r>
            <a:r>
              <a:rPr lang="en-US" sz="2400" b="1" dirty="0"/>
              <a:t> </a:t>
            </a:r>
            <a:r>
              <a:rPr lang="en-US" sz="2400" b="1" dirty="0" err="1"/>
              <a:t>mezi</a:t>
            </a:r>
            <a:r>
              <a:rPr lang="en-US" sz="2400" b="1" dirty="0"/>
              <a:t> </a:t>
            </a:r>
            <a:r>
              <a:rPr lang="en-US" sz="2400" b="1" dirty="0" err="1"/>
              <a:t>dvěma</a:t>
            </a:r>
            <a:r>
              <a:rPr lang="en-US" sz="2400" b="1" dirty="0"/>
              <a:t> </a:t>
            </a:r>
            <a:r>
              <a:rPr lang="en-US" sz="2400" b="1" dirty="0" err="1"/>
              <a:t>jazyky</a:t>
            </a:r>
            <a:r>
              <a:rPr lang="en-US" sz="2400" b="1" dirty="0"/>
              <a:t> </a:t>
            </a:r>
            <a:r>
              <a:rPr lang="en-US" sz="2400" b="1" dirty="0" err="1"/>
              <a:t>považovány</a:t>
            </a:r>
            <a:r>
              <a:rPr lang="en-US" sz="2400" b="1" dirty="0"/>
              <a:t> </a:t>
            </a:r>
            <a:r>
              <a:rPr lang="en-US" sz="2400" b="1" dirty="0" err="1"/>
              <a:t>za</a:t>
            </a:r>
            <a:r>
              <a:rPr lang="en-US" sz="2400" b="1" dirty="0"/>
              <a:t> </a:t>
            </a:r>
            <a:r>
              <a:rPr lang="en-US" sz="2400" b="1" dirty="0" err="1"/>
              <a:t>mnohem</a:t>
            </a:r>
            <a:r>
              <a:rPr lang="en-US" sz="2400" b="1" dirty="0"/>
              <a:t> </a:t>
            </a:r>
            <a:r>
              <a:rPr lang="en-US" sz="2400" b="1" dirty="0" err="1"/>
              <a:t>důležitější</a:t>
            </a:r>
            <a:r>
              <a:rPr lang="en-US" sz="2400" b="1" dirty="0"/>
              <a:t> </a:t>
            </a:r>
            <a:r>
              <a:rPr lang="en-US" sz="2400" b="1" dirty="0" err="1"/>
              <a:t>než</a:t>
            </a:r>
            <a:r>
              <a:rPr lang="en-US" sz="2400" b="1" dirty="0"/>
              <a:t> </a:t>
            </a:r>
            <a:r>
              <a:rPr lang="en-US" sz="2400" b="1" dirty="0" err="1"/>
              <a:t>rozdíly</a:t>
            </a:r>
            <a:r>
              <a:rPr lang="en-US" sz="2400" b="1" dirty="0"/>
              <a:t>.“</a:t>
            </a:r>
          </a:p>
          <a:p>
            <a:pPr marL="914400" lvl="2" indent="0">
              <a:buNone/>
            </a:pPr>
            <a:r>
              <a:rPr lang="en-US" sz="2400" b="1" dirty="0"/>
              <a:t>[...] "</a:t>
            </a:r>
            <a:r>
              <a:rPr lang="en-US" sz="2400" b="1" dirty="0" err="1"/>
              <a:t>snahy</a:t>
            </a:r>
            <a:r>
              <a:rPr lang="en-US" sz="2400" b="1" dirty="0"/>
              <a:t> o </a:t>
            </a:r>
            <a:r>
              <a:rPr lang="en-US" sz="2400" b="1" dirty="0" err="1"/>
              <a:t>vytvoření</a:t>
            </a:r>
            <a:r>
              <a:rPr lang="en-US" sz="2400" b="1" dirty="0"/>
              <a:t> </a:t>
            </a:r>
            <a:r>
              <a:rPr lang="en-US" sz="2400" b="1" dirty="0" err="1"/>
              <a:t>vazeb</a:t>
            </a:r>
            <a:r>
              <a:rPr lang="en-US" sz="2400" b="1" dirty="0"/>
              <a:t> </a:t>
            </a:r>
            <a:r>
              <a:rPr lang="en-US" sz="2400" b="1" dirty="0" err="1"/>
              <a:t>mezi</a:t>
            </a:r>
            <a:r>
              <a:rPr lang="en-US" sz="2400" b="1" dirty="0"/>
              <a:t> </a:t>
            </a:r>
            <a:r>
              <a:rPr lang="en-US" sz="2400" b="1" dirty="0" err="1"/>
              <a:t>výukou</a:t>
            </a:r>
            <a:r>
              <a:rPr lang="en-US" sz="2400" b="1" dirty="0"/>
              <a:t> </a:t>
            </a:r>
            <a:r>
              <a:rPr lang="en-US" sz="2400" b="1" dirty="0" err="1"/>
              <a:t>mateřského</a:t>
            </a:r>
            <a:r>
              <a:rPr lang="en-US" sz="2400" b="1" dirty="0"/>
              <a:t> </a:t>
            </a:r>
            <a:r>
              <a:rPr lang="en-US" sz="2400" b="1" dirty="0" err="1"/>
              <a:t>jazyka</a:t>
            </a:r>
            <a:r>
              <a:rPr lang="en-US" sz="2400" b="1" dirty="0"/>
              <a:t> a </a:t>
            </a:r>
            <a:r>
              <a:rPr lang="en-US" sz="2400" b="1" dirty="0" err="1"/>
              <a:t>výukou</a:t>
            </a:r>
            <a:r>
              <a:rPr lang="en-US" sz="2400" b="1" dirty="0"/>
              <a:t> </a:t>
            </a:r>
            <a:r>
              <a:rPr lang="en-US" sz="2400" b="1" dirty="0" err="1"/>
              <a:t>dalších</a:t>
            </a:r>
            <a:r>
              <a:rPr lang="en-US" sz="2400" b="1" dirty="0"/>
              <a:t> </a:t>
            </a:r>
            <a:r>
              <a:rPr lang="en-US" sz="2400" b="1" dirty="0" err="1"/>
              <a:t>moderních</a:t>
            </a:r>
            <a:r>
              <a:rPr lang="en-US" sz="2400" b="1" dirty="0"/>
              <a:t> </a:t>
            </a:r>
            <a:r>
              <a:rPr lang="en-US" sz="2400" b="1" dirty="0" err="1"/>
              <a:t>jazyků</a:t>
            </a:r>
            <a:r>
              <a:rPr lang="en-US" sz="2400" b="1" dirty="0"/>
              <a:t> </a:t>
            </a:r>
            <a:r>
              <a:rPr lang="en-US" sz="2400" b="1" dirty="0" err="1"/>
              <a:t>nebyly</a:t>
            </a:r>
            <a:r>
              <a:rPr lang="en-US" sz="2400" b="1" dirty="0"/>
              <a:t> </a:t>
            </a:r>
            <a:r>
              <a:rPr lang="en-US" sz="2400" b="1" dirty="0" err="1"/>
              <a:t>dostatečné</a:t>
            </a:r>
            <a:r>
              <a:rPr lang="en-US" sz="2400" b="1" dirty="0"/>
              <a:t>".</a:t>
            </a:r>
            <a:br>
              <a:rPr lang="fr-FR" sz="2400" dirty="0"/>
            </a:br>
            <a:endParaRPr lang="fr-FR" sz="2400" dirty="0"/>
          </a:p>
        </p:txBody>
      </p:sp>
      <p:sp>
        <p:nvSpPr>
          <p:cNvPr id="6" name="Rectangle à coins arrondis 5"/>
          <p:cNvSpPr/>
          <p:nvPr/>
        </p:nvSpPr>
        <p:spPr>
          <a:xfrm>
            <a:off x="6878989" y="5158487"/>
            <a:ext cx="4873300" cy="1149369"/>
          </a:xfrm>
          <a:prstGeom prst="wedgeRoundRectCallout">
            <a:avLst>
              <a:gd name="adj1" fmla="val -105025"/>
              <a:gd name="adj2" fmla="val -1018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a:solidFill>
                  <a:schemeClr val="tx1"/>
                </a:solidFill>
              </a:rPr>
              <a:t>Ale </a:t>
            </a:r>
            <a:r>
              <a:rPr lang="de-DE" sz="2400" b="1" dirty="0" err="1">
                <a:solidFill>
                  <a:schemeClr val="tx1"/>
                </a:solidFill>
              </a:rPr>
              <a:t>přání</a:t>
            </a:r>
            <a:r>
              <a:rPr lang="de-DE" sz="2400" b="1" dirty="0">
                <a:solidFill>
                  <a:schemeClr val="tx1"/>
                </a:solidFill>
              </a:rPr>
              <a:t>  </a:t>
            </a:r>
            <a:r>
              <a:rPr lang="de-DE" sz="2400" b="1" dirty="0" err="1">
                <a:solidFill>
                  <a:schemeClr val="tx1"/>
                </a:solidFill>
              </a:rPr>
              <a:t>zavést</a:t>
            </a:r>
            <a:r>
              <a:rPr lang="de-DE" sz="2400" b="1" dirty="0">
                <a:solidFill>
                  <a:schemeClr val="tx1"/>
                </a:solidFill>
              </a:rPr>
              <a:t> IVJ </a:t>
            </a:r>
            <a:r>
              <a:rPr lang="de-DE" sz="2400" b="1" dirty="0" err="1">
                <a:solidFill>
                  <a:schemeClr val="tx1"/>
                </a:solidFill>
              </a:rPr>
              <a:t>bylo</a:t>
            </a:r>
            <a:r>
              <a:rPr lang="de-DE" sz="2400" b="1" dirty="0">
                <a:solidFill>
                  <a:schemeClr val="tx1"/>
                </a:solidFill>
              </a:rPr>
              <a:t> </a:t>
            </a:r>
            <a:r>
              <a:rPr lang="de-DE" sz="2400" b="1" dirty="0" err="1">
                <a:solidFill>
                  <a:schemeClr val="tx1"/>
                </a:solidFill>
              </a:rPr>
              <a:t>zjevně</a:t>
            </a:r>
            <a:r>
              <a:rPr lang="de-DE" sz="2400" b="1" dirty="0">
                <a:solidFill>
                  <a:schemeClr val="tx1"/>
                </a:solidFill>
              </a:rPr>
              <a:t> na </a:t>
            </a:r>
            <a:r>
              <a:rPr lang="de-DE" sz="2400" b="1" dirty="0" err="1">
                <a:solidFill>
                  <a:schemeClr val="tx1"/>
                </a:solidFill>
              </a:rPr>
              <a:t>místě</a:t>
            </a:r>
            <a:r>
              <a:rPr lang="de-DE" sz="2400" b="1" dirty="0">
                <a:solidFill>
                  <a:schemeClr val="tx1"/>
                </a:solidFill>
              </a:rPr>
              <a:t>. </a:t>
            </a:r>
            <a:r>
              <a:rPr lang="de-DE" sz="2400" b="1" dirty="0" err="1">
                <a:solidFill>
                  <a:schemeClr val="tx1"/>
                </a:solidFill>
              </a:rPr>
              <a:t>Avšak</a:t>
            </a:r>
            <a:r>
              <a:rPr lang="de-DE" sz="2400" b="1" dirty="0">
                <a:solidFill>
                  <a:schemeClr val="tx1"/>
                </a:solidFill>
              </a:rPr>
              <a:t> </a:t>
            </a:r>
            <a:r>
              <a:rPr lang="de-DE" sz="2400" b="1" dirty="0" err="1">
                <a:solidFill>
                  <a:schemeClr val="tx1"/>
                </a:solidFill>
              </a:rPr>
              <a:t>zatím</a:t>
            </a:r>
            <a:r>
              <a:rPr lang="de-DE" sz="2400" b="1" dirty="0">
                <a:solidFill>
                  <a:schemeClr val="tx1"/>
                </a:solidFill>
              </a:rPr>
              <a:t> </a:t>
            </a:r>
            <a:r>
              <a:rPr lang="de-DE" sz="2400" b="1" dirty="0" err="1">
                <a:solidFill>
                  <a:schemeClr val="tx1"/>
                </a:solidFill>
              </a:rPr>
              <a:t>nebylo</a:t>
            </a:r>
            <a:r>
              <a:rPr lang="de-DE" sz="2400" b="1" dirty="0">
                <a:solidFill>
                  <a:schemeClr val="tx1"/>
                </a:solidFill>
              </a:rPr>
              <a:t> </a:t>
            </a:r>
            <a:r>
              <a:rPr lang="de-DE" sz="2400" b="1" dirty="0" err="1">
                <a:solidFill>
                  <a:schemeClr val="tx1"/>
                </a:solidFill>
              </a:rPr>
              <a:t>uvedeno</a:t>
            </a:r>
            <a:r>
              <a:rPr lang="de-DE" sz="2400" b="1" dirty="0">
                <a:solidFill>
                  <a:schemeClr val="tx1"/>
                </a:solidFill>
              </a:rPr>
              <a:t> do </a:t>
            </a:r>
            <a:r>
              <a:rPr lang="de-DE" sz="2400" b="1" dirty="0" err="1">
                <a:solidFill>
                  <a:schemeClr val="tx1"/>
                </a:solidFill>
              </a:rPr>
              <a:t>praxe</a:t>
            </a:r>
            <a:r>
              <a:rPr lang="de-DE" sz="2400" b="1" dirty="0">
                <a:solidFill>
                  <a:schemeClr val="tx1"/>
                </a:solidFill>
              </a:rPr>
              <a:t>.</a:t>
            </a:r>
          </a:p>
        </p:txBody>
      </p:sp>
      <p:pic>
        <p:nvPicPr>
          <p:cNvPr id="8" name="Image 7"/>
          <p:cNvPicPr>
            <a:picLocks noChangeAspect="1"/>
          </p:cNvPicPr>
          <p:nvPr/>
        </p:nvPicPr>
        <p:blipFill>
          <a:blip r:embed="rId3"/>
          <a:stretch>
            <a:fillRect/>
          </a:stretch>
        </p:blipFill>
        <p:spPr>
          <a:xfrm>
            <a:off x="0" y="2467947"/>
            <a:ext cx="1467538" cy="1284096"/>
          </a:xfrm>
          <a:prstGeom prst="rect">
            <a:avLst/>
          </a:prstGeom>
        </p:spPr>
      </p:pic>
      <p:sp>
        <p:nvSpPr>
          <p:cNvPr id="9" name="Rectangle à coins arrondis 8"/>
          <p:cNvSpPr/>
          <p:nvPr/>
        </p:nvSpPr>
        <p:spPr>
          <a:xfrm>
            <a:off x="342810" y="508000"/>
            <a:ext cx="5753189" cy="1665187"/>
          </a:xfrm>
          <a:prstGeom prst="wedgeRoundRectCallout">
            <a:avLst>
              <a:gd name="adj1" fmla="val -42763"/>
              <a:gd name="adj2" fmla="val 775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Důležitost</a:t>
            </a:r>
            <a:r>
              <a:rPr lang="de-DE" sz="2400" b="1" dirty="0">
                <a:solidFill>
                  <a:schemeClr val="tx1"/>
                </a:solidFill>
              </a:rPr>
              <a:t> </a:t>
            </a:r>
            <a:r>
              <a:rPr lang="de-DE" sz="2400" b="1" dirty="0" err="1">
                <a:solidFill>
                  <a:schemeClr val="tx1"/>
                </a:solidFill>
              </a:rPr>
              <a:t>propojení</a:t>
            </a:r>
            <a:r>
              <a:rPr lang="de-DE" sz="2400" b="1" dirty="0">
                <a:solidFill>
                  <a:schemeClr val="tx1"/>
                </a:solidFill>
              </a:rPr>
              <a:t> </a:t>
            </a:r>
            <a:r>
              <a:rPr lang="de-DE" sz="2400" b="1" dirty="0" err="1">
                <a:solidFill>
                  <a:schemeClr val="tx1"/>
                </a:solidFill>
              </a:rPr>
              <a:t>výuky</a:t>
            </a:r>
            <a:r>
              <a:rPr lang="de-DE" sz="2400" b="1" dirty="0">
                <a:solidFill>
                  <a:schemeClr val="tx1"/>
                </a:solidFill>
              </a:rPr>
              <a:t> </a:t>
            </a:r>
            <a:r>
              <a:rPr lang="de-DE" sz="2400" b="1" dirty="0" err="1">
                <a:solidFill>
                  <a:schemeClr val="tx1"/>
                </a:solidFill>
              </a:rPr>
              <a:t>cizích</a:t>
            </a:r>
            <a:r>
              <a:rPr lang="de-DE" sz="2400" b="1" dirty="0">
                <a:solidFill>
                  <a:schemeClr val="tx1"/>
                </a:solidFill>
              </a:rPr>
              <a:t> </a:t>
            </a:r>
            <a:r>
              <a:rPr lang="de-DE" sz="2400" b="1" dirty="0" err="1">
                <a:solidFill>
                  <a:schemeClr val="tx1"/>
                </a:solidFill>
              </a:rPr>
              <a:t>jazyků</a:t>
            </a:r>
            <a:r>
              <a:rPr lang="de-DE" sz="2400" b="1" dirty="0">
                <a:solidFill>
                  <a:schemeClr val="tx1"/>
                </a:solidFill>
              </a:rPr>
              <a:t> s </a:t>
            </a:r>
            <a:r>
              <a:rPr lang="de-DE" sz="2400" b="1" dirty="0" err="1">
                <a:solidFill>
                  <a:schemeClr val="tx1"/>
                </a:solidFill>
              </a:rPr>
              <a:t>výukou</a:t>
            </a:r>
            <a:r>
              <a:rPr lang="de-DE" sz="2400" b="1" dirty="0">
                <a:solidFill>
                  <a:schemeClr val="tx1"/>
                </a:solidFill>
              </a:rPr>
              <a:t> "</a:t>
            </a:r>
            <a:r>
              <a:rPr lang="de-DE" sz="2400" b="1" dirty="0" err="1">
                <a:solidFill>
                  <a:schemeClr val="tx1"/>
                </a:solidFill>
              </a:rPr>
              <a:t>mateřského</a:t>
            </a:r>
            <a:r>
              <a:rPr lang="de-DE" sz="2400" b="1" dirty="0">
                <a:solidFill>
                  <a:schemeClr val="tx1"/>
                </a:solidFill>
              </a:rPr>
              <a:t> </a:t>
            </a:r>
            <a:r>
              <a:rPr lang="de-DE" sz="2400" b="1" dirty="0" err="1">
                <a:solidFill>
                  <a:schemeClr val="tx1"/>
                </a:solidFill>
              </a:rPr>
              <a:t>jazyka</a:t>
            </a:r>
            <a:r>
              <a:rPr lang="de-DE" sz="2400" b="1" dirty="0">
                <a:solidFill>
                  <a:schemeClr val="tx1"/>
                </a:solidFill>
              </a:rPr>
              <a:t>" : </a:t>
            </a:r>
            <a:r>
              <a:rPr lang="de-DE" sz="2400" b="1" dirty="0" err="1">
                <a:solidFill>
                  <a:schemeClr val="tx1"/>
                </a:solidFill>
              </a:rPr>
              <a:t>zdůrazněno</a:t>
            </a:r>
            <a:r>
              <a:rPr lang="de-DE" sz="2400" b="1" dirty="0">
                <a:solidFill>
                  <a:schemeClr val="tx1"/>
                </a:solidFill>
              </a:rPr>
              <a:t> </a:t>
            </a:r>
            <a:r>
              <a:rPr lang="de-DE" sz="2400" b="1" dirty="0" err="1">
                <a:solidFill>
                  <a:schemeClr val="tx1"/>
                </a:solidFill>
              </a:rPr>
              <a:t>již</a:t>
            </a:r>
            <a:r>
              <a:rPr lang="de-DE" sz="2400" b="1" dirty="0">
                <a:solidFill>
                  <a:schemeClr val="tx1"/>
                </a:solidFill>
              </a:rPr>
              <a:t> </a:t>
            </a:r>
            <a:r>
              <a:rPr lang="de-DE" sz="2400" b="1" dirty="0" err="1">
                <a:solidFill>
                  <a:schemeClr val="tx1"/>
                </a:solidFill>
              </a:rPr>
              <a:t>před</a:t>
            </a:r>
            <a:r>
              <a:rPr lang="de-DE" sz="2400" b="1" dirty="0">
                <a:solidFill>
                  <a:schemeClr val="tx1"/>
                </a:solidFill>
              </a:rPr>
              <a:t> </a:t>
            </a:r>
            <a:r>
              <a:rPr lang="de-DE" sz="2400" b="1" dirty="0" err="1">
                <a:solidFill>
                  <a:schemeClr val="tx1"/>
                </a:solidFill>
              </a:rPr>
              <a:t>více</a:t>
            </a:r>
            <a:r>
              <a:rPr lang="de-DE" sz="2400" b="1" dirty="0">
                <a:solidFill>
                  <a:schemeClr val="tx1"/>
                </a:solidFill>
              </a:rPr>
              <a:t> </a:t>
            </a:r>
            <a:r>
              <a:rPr lang="de-DE" sz="2400" b="1" dirty="0" err="1">
                <a:solidFill>
                  <a:schemeClr val="tx1"/>
                </a:solidFill>
              </a:rPr>
              <a:t>než</a:t>
            </a:r>
            <a:r>
              <a:rPr lang="de-DE" sz="2400" b="1" dirty="0">
                <a:solidFill>
                  <a:schemeClr val="tx1"/>
                </a:solidFill>
              </a:rPr>
              <a:t> </a:t>
            </a:r>
            <a:r>
              <a:rPr lang="de-DE" sz="2400" b="1" dirty="0" err="1">
                <a:solidFill>
                  <a:schemeClr val="tx1"/>
                </a:solidFill>
              </a:rPr>
              <a:t>padesáti</a:t>
            </a:r>
            <a:r>
              <a:rPr lang="de-DE" sz="2400" b="1" dirty="0">
                <a:solidFill>
                  <a:schemeClr val="tx1"/>
                </a:solidFill>
              </a:rPr>
              <a:t> </a:t>
            </a:r>
            <a:r>
              <a:rPr lang="de-DE" sz="2400" b="1" dirty="0" err="1">
                <a:solidFill>
                  <a:schemeClr val="tx1"/>
                </a:solidFill>
              </a:rPr>
              <a:t>lety</a:t>
            </a:r>
            <a:r>
              <a:rPr lang="de-DE" sz="2400" b="1" dirty="0">
                <a:solidFill>
                  <a:schemeClr val="tx1"/>
                </a:solidFill>
              </a:rPr>
              <a:t>! </a:t>
            </a:r>
          </a:p>
          <a:p>
            <a:pPr marL="342900" indent="-342900">
              <a:buFont typeface="Arial" panose="020B0604020202020204" pitchFamily="34" charset="0"/>
              <a:buChar char="•"/>
            </a:pPr>
            <a:endParaRPr lang="de-DE" sz="2400" b="1" dirty="0">
              <a:solidFill>
                <a:schemeClr val="tx1"/>
              </a:solidFill>
            </a:endParaRP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sp>
        <p:nvSpPr>
          <p:cNvPr id="7" name="Rectangle à coins arrondis 6"/>
          <p:cNvSpPr/>
          <p:nvPr/>
        </p:nvSpPr>
        <p:spPr>
          <a:xfrm>
            <a:off x="842838" y="3545505"/>
            <a:ext cx="4855799" cy="1269091"/>
          </a:xfrm>
          <a:prstGeom prst="wedgeRoundRectCallout">
            <a:avLst>
              <a:gd name="adj1" fmla="val -50650"/>
              <a:gd name="adj2" fmla="val -895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a:solidFill>
                  <a:schemeClr val="tx1"/>
                </a:solidFill>
              </a:rPr>
              <a:t>"</a:t>
            </a:r>
            <a:r>
              <a:rPr lang="de-DE" sz="2400" b="1" dirty="0" err="1">
                <a:solidFill>
                  <a:schemeClr val="tx1"/>
                </a:solidFill>
              </a:rPr>
              <a:t>Mateřský</a:t>
            </a:r>
            <a:r>
              <a:rPr lang="de-DE" sz="2400" b="1" dirty="0">
                <a:solidFill>
                  <a:schemeClr val="tx1"/>
                </a:solidFill>
              </a:rPr>
              <a:t> </a:t>
            </a:r>
            <a:r>
              <a:rPr lang="de-DE" sz="2400" b="1" dirty="0" err="1">
                <a:solidFill>
                  <a:schemeClr val="tx1"/>
                </a:solidFill>
              </a:rPr>
              <a:t>jazyk</a:t>
            </a:r>
            <a:r>
              <a:rPr lang="de-DE" sz="2400" b="1" dirty="0">
                <a:solidFill>
                  <a:schemeClr val="tx1"/>
                </a:solidFill>
              </a:rPr>
              <a:t>" se </a:t>
            </a:r>
            <a:r>
              <a:rPr lang="de-DE" sz="2400" b="1" dirty="0" err="1">
                <a:solidFill>
                  <a:schemeClr val="tx1"/>
                </a:solidFill>
              </a:rPr>
              <a:t>stále</a:t>
            </a:r>
            <a:r>
              <a:rPr lang="de-DE" sz="2400" b="1" dirty="0">
                <a:solidFill>
                  <a:schemeClr val="tx1"/>
                </a:solidFill>
              </a:rPr>
              <a:t> </a:t>
            </a:r>
            <a:r>
              <a:rPr lang="de-DE" sz="2400" b="1" dirty="0" err="1">
                <a:solidFill>
                  <a:schemeClr val="tx1"/>
                </a:solidFill>
              </a:rPr>
              <a:t>považuje</a:t>
            </a:r>
            <a:r>
              <a:rPr lang="de-DE" sz="2400" b="1" dirty="0">
                <a:solidFill>
                  <a:schemeClr val="tx1"/>
                </a:solidFill>
              </a:rPr>
              <a:t> </a:t>
            </a:r>
            <a:r>
              <a:rPr lang="de-DE" sz="2400" b="1" dirty="0" err="1">
                <a:solidFill>
                  <a:schemeClr val="tx1"/>
                </a:solidFill>
              </a:rPr>
              <a:t>za</a:t>
            </a:r>
            <a:r>
              <a:rPr lang="de-DE" sz="2400" b="1" dirty="0">
                <a:solidFill>
                  <a:schemeClr val="tx1"/>
                </a:solidFill>
              </a:rPr>
              <a:t> </a:t>
            </a:r>
            <a:r>
              <a:rPr lang="de-DE" sz="2400" b="1" dirty="0" err="1">
                <a:solidFill>
                  <a:schemeClr val="tx1"/>
                </a:solidFill>
              </a:rPr>
              <a:t>obecný</a:t>
            </a:r>
            <a:r>
              <a:rPr lang="de-DE" sz="2400" b="1" dirty="0">
                <a:solidFill>
                  <a:schemeClr val="tx1"/>
                </a:solidFill>
              </a:rPr>
              <a:t>: </a:t>
            </a:r>
            <a:r>
              <a:rPr lang="de-DE" sz="2400" b="1" dirty="0" err="1">
                <a:solidFill>
                  <a:schemeClr val="tx1"/>
                </a:solidFill>
              </a:rPr>
              <a:t>domácí</a:t>
            </a:r>
            <a:r>
              <a:rPr lang="de-DE" sz="2400" b="1" dirty="0">
                <a:solidFill>
                  <a:schemeClr val="tx1"/>
                </a:solidFill>
              </a:rPr>
              <a:t> </a:t>
            </a:r>
            <a:r>
              <a:rPr lang="de-DE" sz="2400" b="1" dirty="0" err="1">
                <a:solidFill>
                  <a:schemeClr val="tx1"/>
                </a:solidFill>
              </a:rPr>
              <a:t>jazyk</a:t>
            </a:r>
            <a:r>
              <a:rPr lang="de-DE" sz="2400" b="1" dirty="0">
                <a:solidFill>
                  <a:schemeClr val="tx1"/>
                </a:solidFill>
              </a:rPr>
              <a:t> se </a:t>
            </a:r>
            <a:r>
              <a:rPr lang="de-DE" sz="2400" b="1" dirty="0" err="1">
                <a:solidFill>
                  <a:schemeClr val="tx1"/>
                </a:solidFill>
              </a:rPr>
              <a:t>nerozlišuje</a:t>
            </a:r>
            <a:r>
              <a:rPr lang="de-DE" sz="2400" b="1" dirty="0">
                <a:solidFill>
                  <a:schemeClr val="tx1"/>
                </a:solidFill>
              </a:rPr>
              <a:t> </a:t>
            </a:r>
            <a:r>
              <a:rPr lang="de-DE" sz="2400" b="1" dirty="0" err="1">
                <a:solidFill>
                  <a:schemeClr val="tx1"/>
                </a:solidFill>
              </a:rPr>
              <a:t>od</a:t>
            </a:r>
            <a:r>
              <a:rPr lang="de-DE" sz="2400" b="1" dirty="0">
                <a:solidFill>
                  <a:schemeClr val="tx1"/>
                </a:solidFill>
              </a:rPr>
              <a:t> </a:t>
            </a:r>
            <a:r>
              <a:rPr lang="de-DE" sz="2400" b="1" dirty="0" err="1">
                <a:solidFill>
                  <a:schemeClr val="tx1"/>
                </a:solidFill>
              </a:rPr>
              <a:t>školního</a:t>
            </a:r>
            <a:r>
              <a:rPr lang="de-DE" sz="2400" b="1" dirty="0">
                <a:solidFill>
                  <a:schemeClr val="tx1"/>
                </a:solidFill>
              </a:rPr>
              <a:t> </a:t>
            </a:r>
            <a:r>
              <a:rPr lang="de-DE" sz="2400" b="1" dirty="0" err="1">
                <a:solidFill>
                  <a:schemeClr val="tx1"/>
                </a:solidFill>
              </a:rPr>
              <a:t>jazyka</a:t>
            </a:r>
            <a:r>
              <a:rPr lang="de-DE" sz="2400" b="1" dirty="0">
                <a:solidFill>
                  <a:schemeClr val="tx1"/>
                </a:solidFill>
              </a:rPr>
              <a:t>.</a:t>
            </a:r>
          </a:p>
        </p:txBody>
      </p:sp>
    </p:spTree>
    <p:extLst>
      <p:ext uri="{BB962C8B-B14F-4D97-AF65-F5344CB8AC3E}">
        <p14:creationId xmlns:p14="http://schemas.microsoft.com/office/powerpoint/2010/main" val="343578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14</a:t>
            </a:fld>
            <a:endParaRPr lang="fr-FR"/>
          </a:p>
        </p:txBody>
      </p:sp>
      <p:grpSp>
        <p:nvGrpSpPr>
          <p:cNvPr id="2" name="Groupe 1"/>
          <p:cNvGrpSpPr/>
          <p:nvPr/>
        </p:nvGrpSpPr>
        <p:grpSpPr>
          <a:xfrm>
            <a:off x="1663908" y="-92189"/>
            <a:ext cx="8587441" cy="897268"/>
            <a:chOff x="1663908" y="-92189"/>
            <a:chExt cx="8587441" cy="897268"/>
          </a:xfrm>
        </p:grpSpPr>
        <p:sp>
          <p:nvSpPr>
            <p:cNvPr id="3" name="ZoneTexte 2"/>
            <p:cNvSpPr txBox="1"/>
            <p:nvPr/>
          </p:nvSpPr>
          <p:spPr>
            <a:xfrm>
              <a:off x="3708936" y="-92189"/>
              <a:ext cx="4774128" cy="646331"/>
            </a:xfrm>
            <a:prstGeom prst="rect">
              <a:avLst/>
            </a:prstGeom>
            <a:noFill/>
          </p:spPr>
          <p:txBody>
            <a:bodyPr wrap="square" rtlCol="0">
              <a:spAutoFit/>
            </a:bodyPr>
            <a:lstStyle/>
            <a:p>
              <a:pPr algn="ctr"/>
              <a:r>
                <a:rPr lang="fr-FR" sz="3600" b="1" dirty="0">
                  <a:solidFill>
                    <a:schemeClr val="accent1">
                      <a:lumMod val="75000"/>
                    </a:schemeClr>
                  </a:solidFill>
                </a:rPr>
                <a:t>2- </a:t>
              </a:r>
              <a:r>
                <a:rPr lang="fr-FR" sz="3600" b="1" dirty="0" err="1">
                  <a:solidFill>
                    <a:schemeClr val="accent1">
                      <a:lumMod val="75000"/>
                    </a:schemeClr>
                  </a:solidFill>
                </a:rPr>
                <a:t>Odůvodnění</a:t>
              </a:r>
              <a:endParaRPr lang="fr-FR" sz="3600" b="1" dirty="0">
                <a:solidFill>
                  <a:schemeClr val="accent1">
                    <a:lumMod val="75000"/>
                  </a:schemeClr>
                </a:solidFill>
              </a:endParaRPr>
            </a:p>
          </p:txBody>
        </p:sp>
        <p:sp>
          <p:nvSpPr>
            <p:cNvPr id="13" name="Espace réservé du contenu 2"/>
            <p:cNvSpPr txBox="1">
              <a:spLocks/>
            </p:cNvSpPr>
            <p:nvPr/>
          </p:nvSpPr>
          <p:spPr>
            <a:xfrm>
              <a:off x="1663908" y="377587"/>
              <a:ext cx="8587441" cy="427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de-DE" sz="2800" dirty="0">
                  <a:solidFill>
                    <a:srgbClr val="0070C0"/>
                  </a:solidFill>
                </a:rPr>
                <a:t>(</a:t>
              </a:r>
              <a:r>
                <a:rPr lang="de-DE" sz="2800" dirty="0" err="1">
                  <a:solidFill>
                    <a:srgbClr val="0070C0"/>
                  </a:solidFill>
                </a:rPr>
                <a:t>Důvody</a:t>
              </a:r>
              <a:r>
                <a:rPr lang="de-DE" sz="2800" dirty="0">
                  <a:solidFill>
                    <a:srgbClr val="0070C0"/>
                  </a:solidFill>
                </a:rPr>
                <a:t> pro </a:t>
              </a:r>
              <a:r>
                <a:rPr lang="de-DE" sz="2800" dirty="0" err="1">
                  <a:solidFill>
                    <a:srgbClr val="0070C0"/>
                  </a:solidFill>
                </a:rPr>
                <a:t>využití</a:t>
              </a:r>
              <a:r>
                <a:rPr lang="de-DE" sz="2800" dirty="0">
                  <a:solidFill>
                    <a:srgbClr val="0070C0"/>
                  </a:solidFill>
                </a:rPr>
                <a:t> </a:t>
              </a:r>
              <a:r>
                <a:rPr lang="de-DE" sz="2800" dirty="0" err="1">
                  <a:solidFill>
                    <a:srgbClr val="0070C0"/>
                  </a:solidFill>
                </a:rPr>
                <a:t>integrované</a:t>
              </a:r>
              <a:r>
                <a:rPr lang="de-DE" sz="2800" dirty="0">
                  <a:solidFill>
                    <a:srgbClr val="0070C0"/>
                  </a:solidFill>
                </a:rPr>
                <a:t> </a:t>
              </a:r>
              <a:r>
                <a:rPr lang="de-DE" sz="2800" dirty="0" err="1">
                  <a:solidFill>
                    <a:srgbClr val="0070C0"/>
                  </a:solidFill>
                </a:rPr>
                <a:t>výuky</a:t>
              </a:r>
              <a:r>
                <a:rPr lang="de-DE" sz="2800" dirty="0">
                  <a:solidFill>
                    <a:srgbClr val="0070C0"/>
                  </a:solidFill>
                </a:rPr>
                <a:t> </a:t>
              </a:r>
              <a:r>
                <a:rPr lang="de-DE" sz="2800" dirty="0" err="1">
                  <a:solidFill>
                    <a:srgbClr val="0070C0"/>
                  </a:solidFill>
                </a:rPr>
                <a:t>jazyků</a:t>
              </a:r>
              <a:r>
                <a:rPr lang="de-DE" sz="2800" dirty="0">
                  <a:solidFill>
                    <a:srgbClr val="0070C0"/>
                  </a:solidFill>
                </a:rPr>
                <a:t>)</a:t>
              </a:r>
            </a:p>
          </p:txBody>
        </p:sp>
      </p:grpSp>
      <p:sp>
        <p:nvSpPr>
          <p:cNvPr id="6" name="Espace réservé du contenu 2"/>
          <p:cNvSpPr txBox="1">
            <a:spLocks/>
          </p:cNvSpPr>
          <p:nvPr/>
        </p:nvSpPr>
        <p:spPr>
          <a:xfrm>
            <a:off x="0" y="880374"/>
            <a:ext cx="12192000" cy="809824"/>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a:buFont typeface="+mj-lt"/>
              <a:buAutoNum type="arabicPeriod"/>
            </a:pPr>
            <a:r>
              <a:rPr lang="fr-FR" sz="2800" dirty="0" err="1"/>
              <a:t>Jedním</a:t>
            </a:r>
            <a:r>
              <a:rPr lang="fr-FR" sz="2800" dirty="0"/>
              <a:t> z </a:t>
            </a:r>
            <a:r>
              <a:rPr lang="fr-FR" sz="2800" dirty="0" err="1"/>
              <a:t>hlavních</a:t>
            </a:r>
            <a:r>
              <a:rPr lang="fr-FR" sz="2800" dirty="0"/>
              <a:t> </a:t>
            </a:r>
            <a:r>
              <a:rPr lang="fr-FR" sz="2800" dirty="0" err="1"/>
              <a:t>argumentů</a:t>
            </a:r>
            <a:r>
              <a:rPr lang="fr-FR" sz="2800" dirty="0"/>
              <a:t> </a:t>
            </a:r>
            <a:r>
              <a:rPr lang="fr-FR" sz="2800" b="1" dirty="0" err="1"/>
              <a:t>proti</a:t>
            </a:r>
            <a:r>
              <a:rPr lang="fr-FR" sz="2800" dirty="0"/>
              <a:t> </a:t>
            </a:r>
            <a:r>
              <a:rPr lang="fr-FR" sz="2800" dirty="0" err="1"/>
              <a:t>integrované</a:t>
            </a:r>
            <a:r>
              <a:rPr lang="fr-FR" sz="2800" dirty="0"/>
              <a:t> </a:t>
            </a:r>
            <a:r>
              <a:rPr lang="fr-FR" sz="2800" dirty="0" err="1"/>
              <a:t>výuce</a:t>
            </a:r>
            <a:r>
              <a:rPr lang="fr-FR" sz="2800" dirty="0"/>
              <a:t> </a:t>
            </a:r>
            <a:r>
              <a:rPr lang="fr-FR" sz="2800" dirty="0" err="1"/>
              <a:t>jazyků</a:t>
            </a:r>
            <a:r>
              <a:rPr lang="fr-FR" sz="2800" dirty="0"/>
              <a:t> je </a:t>
            </a:r>
            <a:r>
              <a:rPr lang="fr-FR" sz="2800" b="1" dirty="0" err="1"/>
              <a:t>obava</a:t>
            </a:r>
            <a:r>
              <a:rPr lang="fr-FR" sz="2800" b="1" dirty="0"/>
              <a:t> z </a:t>
            </a:r>
            <a:r>
              <a:rPr lang="fr-FR" sz="2800" b="1" dirty="0" err="1"/>
              <a:t>interferencí</a:t>
            </a:r>
            <a:r>
              <a:rPr lang="fr-FR" sz="2800" b="1" dirty="0"/>
              <a:t>.</a:t>
            </a:r>
          </a:p>
        </p:txBody>
      </p:sp>
      <p:sp>
        <p:nvSpPr>
          <p:cNvPr id="10" name="Rectangle à coins arrondis 9"/>
          <p:cNvSpPr/>
          <p:nvPr/>
        </p:nvSpPr>
        <p:spPr>
          <a:xfrm>
            <a:off x="1948719" y="5529312"/>
            <a:ext cx="8302629" cy="827038"/>
          </a:xfrm>
          <a:prstGeom prst="wedgeRoundRectCallout">
            <a:avLst>
              <a:gd name="adj1" fmla="val -38068"/>
              <a:gd name="adj2" fmla="val -2063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rgbClr val="C00000"/>
                </a:solidFill>
              </a:rPr>
              <a:t>Podle</a:t>
            </a:r>
            <a:r>
              <a:rPr lang="de-DE" sz="2400" b="1" dirty="0">
                <a:solidFill>
                  <a:srgbClr val="C00000"/>
                </a:solidFill>
              </a:rPr>
              <a:t> </a:t>
            </a:r>
            <a:r>
              <a:rPr lang="de-DE" sz="2400" b="1" dirty="0" err="1">
                <a:solidFill>
                  <a:srgbClr val="C00000"/>
                </a:solidFill>
              </a:rPr>
              <a:t>většiny</a:t>
            </a:r>
            <a:r>
              <a:rPr lang="de-DE" sz="2400" b="1" dirty="0">
                <a:solidFill>
                  <a:srgbClr val="C00000"/>
                </a:solidFill>
              </a:rPr>
              <a:t> </a:t>
            </a:r>
            <a:r>
              <a:rPr lang="de-DE" sz="2400" b="1" dirty="0" err="1">
                <a:solidFill>
                  <a:srgbClr val="C00000"/>
                </a:solidFill>
              </a:rPr>
              <a:t>vědců</a:t>
            </a:r>
            <a:r>
              <a:rPr lang="de-DE" sz="2400" b="1" dirty="0">
                <a:solidFill>
                  <a:srgbClr val="C00000"/>
                </a:solidFill>
              </a:rPr>
              <a:t> </a:t>
            </a:r>
            <a:r>
              <a:rPr lang="de-DE" sz="2400" b="1" dirty="0" err="1">
                <a:solidFill>
                  <a:srgbClr val="C00000"/>
                </a:solidFill>
              </a:rPr>
              <a:t>dnes</a:t>
            </a:r>
            <a:r>
              <a:rPr lang="de-DE" sz="2400" b="1" dirty="0">
                <a:solidFill>
                  <a:srgbClr val="C00000"/>
                </a:solidFill>
              </a:rPr>
              <a:t> </a:t>
            </a:r>
            <a:r>
              <a:rPr lang="de-DE" sz="2400" b="1" dirty="0" err="1">
                <a:solidFill>
                  <a:srgbClr val="C00000"/>
                </a:solidFill>
              </a:rPr>
              <a:t>platí</a:t>
            </a:r>
            <a:r>
              <a:rPr lang="de-DE" sz="2400" b="1" dirty="0">
                <a:solidFill>
                  <a:srgbClr val="C00000"/>
                </a:solidFill>
              </a:rPr>
              <a:t>, </a:t>
            </a:r>
            <a:r>
              <a:rPr lang="de-DE" sz="2400" b="1" dirty="0" err="1">
                <a:solidFill>
                  <a:srgbClr val="C00000"/>
                </a:solidFill>
              </a:rPr>
              <a:t>že</a:t>
            </a:r>
            <a:r>
              <a:rPr lang="de-DE" sz="2400" b="1" dirty="0">
                <a:solidFill>
                  <a:srgbClr val="C00000"/>
                </a:solidFill>
              </a:rPr>
              <a:t> </a:t>
            </a:r>
            <a:r>
              <a:rPr lang="de-DE" sz="2400" b="1" dirty="0" err="1">
                <a:solidFill>
                  <a:srgbClr val="C00000"/>
                </a:solidFill>
              </a:rPr>
              <a:t>výhody</a:t>
            </a:r>
            <a:r>
              <a:rPr lang="de-DE" sz="2400" b="1" dirty="0">
                <a:solidFill>
                  <a:srgbClr val="C00000"/>
                </a:solidFill>
              </a:rPr>
              <a:t> </a:t>
            </a:r>
            <a:r>
              <a:rPr lang="de-DE" sz="2400" b="1" dirty="0" err="1">
                <a:solidFill>
                  <a:srgbClr val="C00000"/>
                </a:solidFill>
              </a:rPr>
              <a:t>spojené</a:t>
            </a:r>
            <a:r>
              <a:rPr lang="de-DE" sz="2400" b="1" dirty="0">
                <a:solidFill>
                  <a:srgbClr val="C00000"/>
                </a:solidFill>
              </a:rPr>
              <a:t> s </a:t>
            </a:r>
            <a:r>
              <a:rPr lang="de-DE" sz="2400" b="1" dirty="0" err="1">
                <a:solidFill>
                  <a:srgbClr val="C00000"/>
                </a:solidFill>
              </a:rPr>
              <a:t>pozitivním</a:t>
            </a:r>
            <a:r>
              <a:rPr lang="de-DE" sz="2400" b="1" dirty="0">
                <a:solidFill>
                  <a:srgbClr val="C00000"/>
                </a:solidFill>
              </a:rPr>
              <a:t> </a:t>
            </a:r>
            <a:r>
              <a:rPr lang="de-DE" sz="2400" b="1" dirty="0" err="1">
                <a:solidFill>
                  <a:srgbClr val="C00000"/>
                </a:solidFill>
              </a:rPr>
              <a:t>přenosem</a:t>
            </a:r>
            <a:r>
              <a:rPr lang="de-DE" sz="2400" b="1" dirty="0">
                <a:solidFill>
                  <a:srgbClr val="C00000"/>
                </a:solidFill>
              </a:rPr>
              <a:t> </a:t>
            </a:r>
            <a:r>
              <a:rPr lang="de-DE" sz="2400" b="1" dirty="0" err="1">
                <a:solidFill>
                  <a:srgbClr val="C00000"/>
                </a:solidFill>
              </a:rPr>
              <a:t>převažují</a:t>
            </a:r>
            <a:r>
              <a:rPr lang="de-DE" sz="2400" b="1" dirty="0">
                <a:solidFill>
                  <a:srgbClr val="C00000"/>
                </a:solidFill>
              </a:rPr>
              <a:t> </a:t>
            </a:r>
            <a:r>
              <a:rPr lang="de-DE" sz="2400" b="1" dirty="0" err="1">
                <a:solidFill>
                  <a:srgbClr val="C00000"/>
                </a:solidFill>
              </a:rPr>
              <a:t>nad</a:t>
            </a:r>
            <a:r>
              <a:rPr lang="de-DE" sz="2400" b="1" dirty="0">
                <a:solidFill>
                  <a:srgbClr val="C00000"/>
                </a:solidFill>
              </a:rPr>
              <a:t> </a:t>
            </a:r>
            <a:r>
              <a:rPr lang="de-DE" sz="2400" b="1" dirty="0" err="1">
                <a:solidFill>
                  <a:srgbClr val="C00000"/>
                </a:solidFill>
              </a:rPr>
              <a:t>riziky</a:t>
            </a:r>
            <a:r>
              <a:rPr lang="de-DE" sz="2400" b="1" dirty="0">
                <a:solidFill>
                  <a:srgbClr val="C00000"/>
                </a:solidFill>
              </a:rPr>
              <a:t> </a:t>
            </a:r>
            <a:r>
              <a:rPr lang="de-DE" sz="2400" b="1" dirty="0" err="1">
                <a:solidFill>
                  <a:srgbClr val="C00000"/>
                </a:solidFill>
              </a:rPr>
              <a:t>spojenými</a:t>
            </a:r>
            <a:r>
              <a:rPr lang="de-DE" sz="2400" b="1" dirty="0">
                <a:solidFill>
                  <a:srgbClr val="C00000"/>
                </a:solidFill>
              </a:rPr>
              <a:t> s </a:t>
            </a:r>
            <a:r>
              <a:rPr lang="de-DE" sz="2400" b="1" dirty="0" err="1">
                <a:solidFill>
                  <a:srgbClr val="C00000"/>
                </a:solidFill>
              </a:rPr>
              <a:t>interferencí</a:t>
            </a:r>
            <a:r>
              <a:rPr lang="de-DE" sz="2400" b="1" dirty="0">
                <a:solidFill>
                  <a:srgbClr val="C00000"/>
                </a:solidFill>
              </a:rPr>
              <a:t>.</a:t>
            </a:r>
            <a:endParaRPr lang="de-DE" sz="2400" b="1" dirty="0">
              <a:solidFill>
                <a:schemeClr val="tx1"/>
              </a:solidFill>
            </a:endParaRPr>
          </a:p>
        </p:txBody>
      </p:sp>
      <p:pic>
        <p:nvPicPr>
          <p:cNvPr id="12" name="Image 11"/>
          <p:cNvPicPr>
            <a:picLocks noChangeAspect="1"/>
          </p:cNvPicPr>
          <p:nvPr/>
        </p:nvPicPr>
        <p:blipFill>
          <a:blip r:embed="rId3"/>
          <a:stretch>
            <a:fillRect/>
          </a:stretch>
        </p:blipFill>
        <p:spPr>
          <a:xfrm>
            <a:off x="196370" y="2857705"/>
            <a:ext cx="1467538" cy="1284096"/>
          </a:xfrm>
          <a:prstGeom prst="rect">
            <a:avLst/>
          </a:prstGeom>
        </p:spPr>
      </p:pic>
      <p:sp>
        <p:nvSpPr>
          <p:cNvPr id="14" name="Rectangle à coins arrondis 13"/>
          <p:cNvSpPr/>
          <p:nvPr/>
        </p:nvSpPr>
        <p:spPr>
          <a:xfrm>
            <a:off x="2118611" y="1988218"/>
            <a:ext cx="10073389" cy="854588"/>
          </a:xfrm>
          <a:prstGeom prst="wedgeRoundRectCallout">
            <a:avLst>
              <a:gd name="adj1" fmla="val -61139"/>
              <a:gd name="adj2" fmla="val 718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dirty="0" err="1">
                <a:solidFill>
                  <a:schemeClr val="tx1"/>
                </a:solidFill>
              </a:rPr>
              <a:t>Interference</a:t>
            </a:r>
            <a:r>
              <a:rPr lang="fr-FR" sz="2400" b="1" dirty="0">
                <a:solidFill>
                  <a:schemeClr val="tx1"/>
                </a:solidFill>
              </a:rPr>
              <a:t> = </a:t>
            </a:r>
            <a:r>
              <a:rPr lang="fr-FR" sz="2400" b="1" dirty="0" err="1">
                <a:solidFill>
                  <a:schemeClr val="tx1"/>
                </a:solidFill>
              </a:rPr>
              <a:t>negativní</a:t>
            </a:r>
            <a:r>
              <a:rPr lang="fr-FR" sz="2400" b="1" dirty="0">
                <a:solidFill>
                  <a:schemeClr val="tx1"/>
                </a:solidFill>
              </a:rPr>
              <a:t> </a:t>
            </a:r>
            <a:r>
              <a:rPr lang="fr-FR" sz="2400" b="1" dirty="0" err="1">
                <a:solidFill>
                  <a:schemeClr val="tx1"/>
                </a:solidFill>
              </a:rPr>
              <a:t>přenos</a:t>
            </a:r>
            <a:r>
              <a:rPr lang="fr-FR" sz="2400" b="1" dirty="0">
                <a:solidFill>
                  <a:schemeClr val="tx1"/>
                </a:solidFill>
              </a:rPr>
              <a:t> - </a:t>
            </a:r>
            <a:r>
              <a:rPr lang="fr-FR" sz="2400" b="1" dirty="0" err="1">
                <a:solidFill>
                  <a:schemeClr val="tx1"/>
                </a:solidFill>
              </a:rPr>
              <a:t>Když</a:t>
            </a:r>
            <a:r>
              <a:rPr lang="fr-FR" sz="2400" b="1" dirty="0">
                <a:solidFill>
                  <a:schemeClr val="tx1"/>
                </a:solidFill>
              </a:rPr>
              <a:t> </a:t>
            </a:r>
            <a:r>
              <a:rPr lang="fr-FR" sz="2400" b="1" dirty="0" err="1">
                <a:solidFill>
                  <a:schemeClr val="tx1"/>
                </a:solidFill>
              </a:rPr>
              <a:t>anglicky</a:t>
            </a:r>
            <a:r>
              <a:rPr lang="fr-FR" sz="2400" b="1" dirty="0">
                <a:solidFill>
                  <a:schemeClr val="tx1"/>
                </a:solidFill>
              </a:rPr>
              <a:t> </a:t>
            </a:r>
            <a:r>
              <a:rPr lang="fr-FR" sz="2400" b="1" dirty="0" err="1">
                <a:solidFill>
                  <a:schemeClr val="tx1"/>
                </a:solidFill>
              </a:rPr>
              <a:t>mluvící</a:t>
            </a:r>
            <a:r>
              <a:rPr lang="fr-FR" sz="2400" b="1" dirty="0">
                <a:solidFill>
                  <a:schemeClr val="tx1"/>
                </a:solidFill>
              </a:rPr>
              <a:t> </a:t>
            </a:r>
            <a:r>
              <a:rPr lang="fr-FR" sz="2400" b="1" dirty="0" err="1">
                <a:solidFill>
                  <a:schemeClr val="tx1"/>
                </a:solidFill>
              </a:rPr>
              <a:t>člověk</a:t>
            </a:r>
            <a:r>
              <a:rPr lang="fr-FR" sz="2400" b="1" dirty="0">
                <a:solidFill>
                  <a:schemeClr val="tx1"/>
                </a:solidFill>
              </a:rPr>
              <a:t> </a:t>
            </a:r>
            <a:r>
              <a:rPr lang="fr-FR" sz="2400" b="1" dirty="0" err="1">
                <a:solidFill>
                  <a:schemeClr val="tx1"/>
                </a:solidFill>
              </a:rPr>
              <a:t>řekne</a:t>
            </a:r>
            <a:r>
              <a:rPr lang="fr-FR" sz="2400" b="1" dirty="0">
                <a:solidFill>
                  <a:schemeClr val="tx1"/>
                </a:solidFill>
              </a:rPr>
              <a:t> </a:t>
            </a:r>
            <a:br>
              <a:rPr lang="fr-FR" sz="2400" b="1" dirty="0">
                <a:solidFill>
                  <a:schemeClr val="tx1"/>
                </a:solidFill>
              </a:rPr>
            </a:br>
            <a:r>
              <a:rPr lang="fr-FR" sz="2400" dirty="0">
                <a:solidFill>
                  <a:schemeClr val="tx1"/>
                </a:solidFill>
              </a:rPr>
              <a:t>* "Er </a:t>
            </a:r>
            <a:r>
              <a:rPr lang="fr-FR" sz="2400" dirty="0" err="1">
                <a:solidFill>
                  <a:schemeClr val="tx1"/>
                </a:solidFill>
              </a:rPr>
              <a:t>kam</a:t>
            </a:r>
            <a:r>
              <a:rPr lang="fr-FR" sz="2400" dirty="0"/>
              <a:t> </a:t>
            </a:r>
            <a:r>
              <a:rPr lang="fr-FR" sz="2400" b="1" dirty="0">
                <a:solidFill>
                  <a:srgbClr val="FF0000"/>
                </a:solidFill>
              </a:rPr>
              <a:t>in</a:t>
            </a:r>
            <a:r>
              <a:rPr lang="fr-FR" sz="2400" dirty="0"/>
              <a:t> </a:t>
            </a:r>
            <a:r>
              <a:rPr lang="fr-FR" sz="2400" dirty="0">
                <a:solidFill>
                  <a:schemeClr val="tx1"/>
                </a:solidFill>
              </a:rPr>
              <a:t>2016"  ←  "He came </a:t>
            </a:r>
            <a:r>
              <a:rPr lang="fr-FR" sz="2400" b="1" dirty="0">
                <a:solidFill>
                  <a:schemeClr val="tx1"/>
                </a:solidFill>
              </a:rPr>
              <a:t>in</a:t>
            </a:r>
            <a:r>
              <a:rPr lang="fr-FR" sz="2400" dirty="0">
                <a:solidFill>
                  <a:schemeClr val="tx1"/>
                </a:solidFill>
              </a:rPr>
              <a:t> 2016 » </a:t>
            </a:r>
            <a:r>
              <a:rPr lang="fr-FR" sz="2400" b="1" dirty="0">
                <a:solidFill>
                  <a:schemeClr val="tx1"/>
                </a:solidFill>
              </a:rPr>
              <a:t>(</a:t>
            </a:r>
            <a:r>
              <a:rPr lang="fr-FR" sz="2400" b="1" dirty="0" err="1">
                <a:solidFill>
                  <a:schemeClr val="tx1"/>
                </a:solidFill>
              </a:rPr>
              <a:t>místo</a:t>
            </a:r>
            <a:r>
              <a:rPr lang="fr-FR" sz="2400" b="1" dirty="0">
                <a:solidFill>
                  <a:schemeClr val="tx1"/>
                </a:solidFill>
              </a:rPr>
              <a:t> "Er </a:t>
            </a:r>
            <a:r>
              <a:rPr lang="fr-FR" sz="2400" b="1" dirty="0" err="1">
                <a:solidFill>
                  <a:schemeClr val="tx1"/>
                </a:solidFill>
              </a:rPr>
              <a:t>kam</a:t>
            </a:r>
            <a:r>
              <a:rPr lang="fr-FR" sz="2400" b="1" dirty="0">
                <a:solidFill>
                  <a:schemeClr val="tx1"/>
                </a:solidFill>
              </a:rPr>
              <a:t> 2016") </a:t>
            </a:r>
            <a:endParaRPr lang="de-DE" sz="2400" b="1" dirty="0">
              <a:solidFill>
                <a:schemeClr val="tx1"/>
              </a:solidFill>
            </a:endParaRP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sp>
        <p:nvSpPr>
          <p:cNvPr id="15" name="Rectangle à coins arrondis 14"/>
          <p:cNvSpPr/>
          <p:nvPr/>
        </p:nvSpPr>
        <p:spPr>
          <a:xfrm>
            <a:off x="1948719" y="3970091"/>
            <a:ext cx="9405081" cy="1194096"/>
          </a:xfrm>
          <a:prstGeom prst="wedgeRoundRectCallout">
            <a:avLst>
              <a:gd name="adj1" fmla="val -40169"/>
              <a:gd name="adj2" fmla="val -717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a:solidFill>
                  <a:schemeClr val="tx1"/>
                </a:solidFill>
              </a:rPr>
              <a:t>Toto </a:t>
            </a:r>
            <a:r>
              <a:rPr lang="de-DE" sz="2400" b="1" dirty="0" err="1">
                <a:solidFill>
                  <a:schemeClr val="tx1"/>
                </a:solidFill>
              </a:rPr>
              <a:t>myšlení</a:t>
            </a:r>
            <a:r>
              <a:rPr lang="de-DE" sz="2400" b="1" dirty="0">
                <a:solidFill>
                  <a:schemeClr val="tx1"/>
                </a:solidFill>
              </a:rPr>
              <a:t> je </a:t>
            </a:r>
            <a:r>
              <a:rPr lang="de-DE" sz="2400" b="1" dirty="0" err="1">
                <a:solidFill>
                  <a:schemeClr val="tx1"/>
                </a:solidFill>
              </a:rPr>
              <a:t>výsledek</a:t>
            </a:r>
            <a:r>
              <a:rPr lang="de-DE" sz="2400" b="1" dirty="0">
                <a:solidFill>
                  <a:schemeClr val="tx1"/>
                </a:solidFill>
              </a:rPr>
              <a:t>  "</a:t>
            </a:r>
            <a:r>
              <a:rPr lang="de-DE" sz="2400" b="1" dirty="0" err="1">
                <a:solidFill>
                  <a:schemeClr val="tx1"/>
                </a:solidFill>
              </a:rPr>
              <a:t>kontrastivní</a:t>
            </a:r>
            <a:r>
              <a:rPr lang="de-DE" sz="2400" b="1" dirty="0">
                <a:solidFill>
                  <a:schemeClr val="tx1"/>
                </a:solidFill>
              </a:rPr>
              <a:t> </a:t>
            </a:r>
            <a:r>
              <a:rPr lang="de-DE" sz="2400" b="1" dirty="0" err="1">
                <a:solidFill>
                  <a:schemeClr val="tx1"/>
                </a:solidFill>
              </a:rPr>
              <a:t>hypotézy</a:t>
            </a:r>
            <a:r>
              <a:rPr lang="de-DE" sz="2400" b="1" dirty="0">
                <a:solidFill>
                  <a:schemeClr val="tx1"/>
                </a:solidFill>
              </a:rPr>
              <a:t>" </a:t>
            </a:r>
            <a:r>
              <a:rPr lang="de-DE" sz="2400" b="1" dirty="0" err="1">
                <a:solidFill>
                  <a:schemeClr val="tx1"/>
                </a:solidFill>
              </a:rPr>
              <a:t>staré</a:t>
            </a:r>
            <a:r>
              <a:rPr lang="de-DE" sz="2400" b="1" dirty="0">
                <a:solidFill>
                  <a:schemeClr val="tx1"/>
                </a:solidFill>
              </a:rPr>
              <a:t> </a:t>
            </a:r>
            <a:r>
              <a:rPr lang="de-DE" sz="2400" b="1" dirty="0" err="1">
                <a:solidFill>
                  <a:schemeClr val="tx1"/>
                </a:solidFill>
              </a:rPr>
              <a:t>několik</a:t>
            </a:r>
            <a:r>
              <a:rPr lang="de-DE" sz="2400" b="1" dirty="0">
                <a:solidFill>
                  <a:schemeClr val="tx1"/>
                </a:solidFill>
              </a:rPr>
              <a:t> </a:t>
            </a:r>
            <a:r>
              <a:rPr lang="de-DE" sz="2400" b="1" dirty="0" err="1">
                <a:solidFill>
                  <a:schemeClr val="tx1"/>
                </a:solidFill>
              </a:rPr>
              <a:t>desetiletí</a:t>
            </a:r>
            <a:r>
              <a:rPr lang="de-DE" sz="2400" b="1" dirty="0">
                <a:solidFill>
                  <a:schemeClr val="tx1"/>
                </a:solidFill>
              </a:rPr>
              <a:t> (</a:t>
            </a:r>
            <a:r>
              <a:rPr lang="de-DE" sz="2400" b="1" dirty="0" err="1">
                <a:solidFill>
                  <a:schemeClr val="tx1"/>
                </a:solidFill>
              </a:rPr>
              <a:t>všechny</a:t>
            </a:r>
            <a:r>
              <a:rPr lang="de-DE" sz="2400" b="1" dirty="0">
                <a:solidFill>
                  <a:schemeClr val="tx1"/>
                </a:solidFill>
              </a:rPr>
              <a:t> </a:t>
            </a:r>
            <a:r>
              <a:rPr lang="de-DE" sz="2400" b="1" dirty="0" err="1">
                <a:solidFill>
                  <a:schemeClr val="tx1"/>
                </a:solidFill>
              </a:rPr>
              <a:t>chyby</a:t>
            </a:r>
            <a:r>
              <a:rPr lang="de-DE" sz="2400" b="1" dirty="0">
                <a:solidFill>
                  <a:schemeClr val="tx1"/>
                </a:solidFill>
              </a:rPr>
              <a:t> </a:t>
            </a:r>
            <a:r>
              <a:rPr lang="de-DE" sz="2400" b="1" dirty="0" err="1">
                <a:solidFill>
                  <a:schemeClr val="tx1"/>
                </a:solidFill>
              </a:rPr>
              <a:t>lze</a:t>
            </a:r>
            <a:r>
              <a:rPr lang="de-DE" sz="2400" b="1" dirty="0">
                <a:solidFill>
                  <a:schemeClr val="tx1"/>
                </a:solidFill>
              </a:rPr>
              <a:t> </a:t>
            </a:r>
            <a:r>
              <a:rPr lang="de-DE" sz="2400" b="1" dirty="0" err="1">
                <a:solidFill>
                  <a:schemeClr val="tx1"/>
                </a:solidFill>
              </a:rPr>
              <a:t>předvídat</a:t>
            </a:r>
            <a:r>
              <a:rPr lang="de-DE" sz="2400" b="1" dirty="0">
                <a:solidFill>
                  <a:schemeClr val="tx1"/>
                </a:solidFill>
              </a:rPr>
              <a:t> na </a:t>
            </a:r>
            <a:r>
              <a:rPr lang="de-DE" sz="2400" b="1" dirty="0" err="1">
                <a:solidFill>
                  <a:schemeClr val="tx1"/>
                </a:solidFill>
              </a:rPr>
              <a:t>základě</a:t>
            </a:r>
            <a:r>
              <a:rPr lang="de-DE" sz="2400" b="1" dirty="0">
                <a:solidFill>
                  <a:schemeClr val="tx1"/>
                </a:solidFill>
              </a:rPr>
              <a:t> </a:t>
            </a:r>
            <a:r>
              <a:rPr lang="de-DE" sz="2400" b="1" dirty="0" err="1">
                <a:solidFill>
                  <a:schemeClr val="tx1"/>
                </a:solidFill>
              </a:rPr>
              <a:t>rozdílů</a:t>
            </a:r>
            <a:r>
              <a:rPr lang="de-DE" sz="2400" b="1" dirty="0">
                <a:solidFill>
                  <a:schemeClr val="tx1"/>
                </a:solidFill>
              </a:rPr>
              <a:t> </a:t>
            </a:r>
            <a:r>
              <a:rPr lang="de-DE" sz="2400" b="1" dirty="0" err="1">
                <a:solidFill>
                  <a:schemeClr val="tx1"/>
                </a:solidFill>
              </a:rPr>
              <a:t>mezi</a:t>
            </a:r>
            <a:r>
              <a:rPr lang="de-DE" sz="2400" b="1" dirty="0">
                <a:solidFill>
                  <a:schemeClr val="tx1"/>
                </a:solidFill>
              </a:rPr>
              <a:t> </a:t>
            </a:r>
            <a:r>
              <a:rPr lang="de-DE" sz="2400" b="1" dirty="0" err="1">
                <a:solidFill>
                  <a:schemeClr val="tx1"/>
                </a:solidFill>
              </a:rPr>
              <a:t>jazyky</a:t>
            </a:r>
            <a:r>
              <a:rPr lang="de-DE" sz="2400" b="1" dirty="0">
                <a:solidFill>
                  <a:schemeClr val="tx1"/>
                </a:solidFill>
              </a:rPr>
              <a:t>). </a:t>
            </a:r>
            <a:r>
              <a:rPr lang="de-DE" sz="2400" b="1" dirty="0" err="1">
                <a:solidFill>
                  <a:schemeClr val="tx1"/>
                </a:solidFill>
              </a:rPr>
              <a:t>Ve</a:t>
            </a:r>
            <a:r>
              <a:rPr lang="de-DE" sz="2400" b="1" dirty="0">
                <a:solidFill>
                  <a:schemeClr val="tx1"/>
                </a:solidFill>
              </a:rPr>
              <a:t> </a:t>
            </a:r>
            <a:r>
              <a:rPr lang="de-DE" sz="2400" b="1" dirty="0" err="1">
                <a:solidFill>
                  <a:schemeClr val="tx1"/>
                </a:solidFill>
              </a:rPr>
              <a:t>skutečnosti</a:t>
            </a:r>
            <a:r>
              <a:rPr lang="de-DE" sz="2400" b="1" dirty="0">
                <a:solidFill>
                  <a:schemeClr val="tx1"/>
                </a:solidFill>
              </a:rPr>
              <a:t> </a:t>
            </a:r>
            <a:r>
              <a:rPr lang="de-DE" sz="2400" b="1" dirty="0" err="1">
                <a:solidFill>
                  <a:schemeClr val="tx1"/>
                </a:solidFill>
              </a:rPr>
              <a:t>jsou</a:t>
            </a:r>
            <a:r>
              <a:rPr lang="de-DE" sz="2400" b="1" dirty="0">
                <a:solidFill>
                  <a:schemeClr val="tx1"/>
                </a:solidFill>
              </a:rPr>
              <a:t> </a:t>
            </a:r>
            <a:r>
              <a:rPr lang="de-DE" sz="2400" b="1" dirty="0" err="1">
                <a:solidFill>
                  <a:schemeClr val="tx1"/>
                </a:solidFill>
              </a:rPr>
              <a:t>faktory</a:t>
            </a:r>
            <a:r>
              <a:rPr lang="de-DE" sz="2400" b="1" dirty="0">
                <a:solidFill>
                  <a:schemeClr val="tx1"/>
                </a:solidFill>
              </a:rPr>
              <a:t> </a:t>
            </a:r>
            <a:r>
              <a:rPr lang="de-DE" sz="2400" b="1" dirty="0" err="1">
                <a:solidFill>
                  <a:schemeClr val="tx1"/>
                </a:solidFill>
              </a:rPr>
              <a:t>chyb</a:t>
            </a:r>
            <a:r>
              <a:rPr lang="de-DE" sz="2400" b="1" dirty="0">
                <a:solidFill>
                  <a:schemeClr val="tx1"/>
                </a:solidFill>
              </a:rPr>
              <a:t> </a:t>
            </a:r>
            <a:r>
              <a:rPr lang="de-DE" sz="2400" b="1" dirty="0" err="1">
                <a:solidFill>
                  <a:schemeClr val="tx1"/>
                </a:solidFill>
              </a:rPr>
              <a:t>mnohem</a:t>
            </a:r>
            <a:r>
              <a:rPr lang="de-DE" sz="2400" b="1" dirty="0">
                <a:solidFill>
                  <a:schemeClr val="tx1"/>
                </a:solidFill>
              </a:rPr>
              <a:t> </a:t>
            </a:r>
            <a:r>
              <a:rPr lang="de-DE" sz="2400" b="1" dirty="0" err="1">
                <a:solidFill>
                  <a:schemeClr val="tx1"/>
                </a:solidFill>
              </a:rPr>
              <a:t>rozmanitější</a:t>
            </a:r>
            <a:r>
              <a:rPr lang="de-DE" sz="2400" b="1" dirty="0">
                <a:solidFill>
                  <a:schemeClr val="tx1"/>
                </a:solidFill>
              </a:rPr>
              <a:t>.</a:t>
            </a:r>
          </a:p>
        </p:txBody>
      </p:sp>
      <p:sp>
        <p:nvSpPr>
          <p:cNvPr id="11" name="Rectangle à coins arrondis 10"/>
          <p:cNvSpPr/>
          <p:nvPr/>
        </p:nvSpPr>
        <p:spPr>
          <a:xfrm>
            <a:off x="1948720" y="3052580"/>
            <a:ext cx="10243279" cy="818788"/>
          </a:xfrm>
          <a:prstGeom prst="wedgeRoundRectCallout">
            <a:avLst>
              <a:gd name="adj1" fmla="val -60071"/>
              <a:gd name="adj2" fmla="val -351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Nejde</a:t>
            </a:r>
            <a:r>
              <a:rPr lang="de-DE" sz="2400" b="1" dirty="0">
                <a:solidFill>
                  <a:schemeClr val="tx1"/>
                </a:solidFill>
              </a:rPr>
              <a:t> o </a:t>
            </a:r>
            <a:r>
              <a:rPr lang="de-DE" sz="2400" b="1" dirty="0" err="1">
                <a:solidFill>
                  <a:schemeClr val="tx1"/>
                </a:solidFill>
              </a:rPr>
              <a:t>to</a:t>
            </a:r>
            <a:r>
              <a:rPr lang="de-DE" sz="2400" b="1" dirty="0">
                <a:solidFill>
                  <a:schemeClr val="tx1"/>
                </a:solidFill>
              </a:rPr>
              <a:t> </a:t>
            </a:r>
            <a:r>
              <a:rPr lang="de-DE" sz="2400" b="1" dirty="0" err="1">
                <a:solidFill>
                  <a:schemeClr val="tx1"/>
                </a:solidFill>
              </a:rPr>
              <a:t>popírat</a:t>
            </a:r>
            <a:r>
              <a:rPr lang="de-DE" sz="2400" b="1" dirty="0">
                <a:solidFill>
                  <a:schemeClr val="tx1"/>
                </a:solidFill>
              </a:rPr>
              <a:t> </a:t>
            </a:r>
            <a:r>
              <a:rPr lang="de-DE" sz="2400" b="1" dirty="0" err="1">
                <a:solidFill>
                  <a:schemeClr val="tx1"/>
                </a:solidFill>
              </a:rPr>
              <a:t>riziko</a:t>
            </a:r>
            <a:r>
              <a:rPr lang="de-DE" sz="2400" b="1" dirty="0">
                <a:solidFill>
                  <a:schemeClr val="tx1"/>
                </a:solidFill>
              </a:rPr>
              <a:t> </a:t>
            </a:r>
            <a:r>
              <a:rPr lang="de-DE" sz="2400" b="1" dirty="0" err="1">
                <a:solidFill>
                  <a:schemeClr val="tx1"/>
                </a:solidFill>
              </a:rPr>
              <a:t>interference</a:t>
            </a:r>
            <a:r>
              <a:rPr lang="de-DE" sz="2400" b="1" dirty="0">
                <a:solidFill>
                  <a:schemeClr val="tx1"/>
                </a:solidFill>
              </a:rPr>
              <a:t>. Ale </a:t>
            </a:r>
            <a:r>
              <a:rPr lang="de-DE" sz="2400" b="1" dirty="0" err="1">
                <a:solidFill>
                  <a:schemeClr val="tx1"/>
                </a:solidFill>
              </a:rPr>
              <a:t>nečinit</a:t>
            </a:r>
            <a:r>
              <a:rPr lang="de-DE" sz="2400" b="1" dirty="0">
                <a:solidFill>
                  <a:schemeClr val="tx1"/>
                </a:solidFill>
              </a:rPr>
              <a:t> z </a:t>
            </a:r>
            <a:r>
              <a:rPr lang="de-DE" sz="2400" b="1" dirty="0" err="1">
                <a:solidFill>
                  <a:schemeClr val="tx1"/>
                </a:solidFill>
              </a:rPr>
              <a:t>tohoto</a:t>
            </a:r>
            <a:r>
              <a:rPr lang="de-DE" sz="2400" b="1" dirty="0">
                <a:solidFill>
                  <a:schemeClr val="tx1"/>
                </a:solidFill>
              </a:rPr>
              <a:t> </a:t>
            </a:r>
            <a:r>
              <a:rPr lang="de-DE" sz="2400" b="1" dirty="0" err="1">
                <a:solidFill>
                  <a:schemeClr val="tx1"/>
                </a:solidFill>
              </a:rPr>
              <a:t>nebezpečí</a:t>
            </a:r>
            <a:r>
              <a:rPr lang="de-DE" sz="2400" b="1" dirty="0">
                <a:solidFill>
                  <a:schemeClr val="tx1"/>
                </a:solidFill>
              </a:rPr>
              <a:t> </a:t>
            </a:r>
            <a:r>
              <a:rPr lang="de-DE" sz="2400" b="1" dirty="0" err="1">
                <a:solidFill>
                  <a:schemeClr val="tx1"/>
                </a:solidFill>
              </a:rPr>
              <a:t>ústřední</a:t>
            </a:r>
            <a:r>
              <a:rPr lang="de-DE" sz="2400" b="1" dirty="0">
                <a:solidFill>
                  <a:schemeClr val="tx1"/>
                </a:solidFill>
              </a:rPr>
              <a:t> </a:t>
            </a:r>
            <a:r>
              <a:rPr lang="de-DE" sz="2400" b="1" dirty="0" err="1">
                <a:solidFill>
                  <a:schemeClr val="tx1"/>
                </a:solidFill>
              </a:rPr>
              <a:t>bod</a:t>
            </a:r>
            <a:r>
              <a:rPr lang="de-DE" sz="2400" b="1" dirty="0">
                <a:solidFill>
                  <a:schemeClr val="tx1"/>
                </a:solidFill>
              </a:rPr>
              <a:t> </a:t>
            </a:r>
            <a:r>
              <a:rPr lang="de-DE" sz="2400" b="1" dirty="0" err="1">
                <a:solidFill>
                  <a:schemeClr val="tx1"/>
                </a:solidFill>
              </a:rPr>
              <a:t>všech</a:t>
            </a:r>
            <a:r>
              <a:rPr lang="de-DE" sz="2400" b="1" dirty="0">
                <a:solidFill>
                  <a:schemeClr val="tx1"/>
                </a:solidFill>
              </a:rPr>
              <a:t> </a:t>
            </a:r>
            <a:r>
              <a:rPr lang="de-DE" sz="2400" b="1" dirty="0" err="1">
                <a:solidFill>
                  <a:schemeClr val="tx1"/>
                </a:solidFill>
              </a:rPr>
              <a:t>didaktických</a:t>
            </a:r>
            <a:r>
              <a:rPr lang="de-DE" sz="2400" b="1" dirty="0">
                <a:solidFill>
                  <a:schemeClr val="tx1"/>
                </a:solidFill>
              </a:rPr>
              <a:t> </a:t>
            </a:r>
            <a:r>
              <a:rPr lang="de-DE" sz="2400" b="1" dirty="0" err="1">
                <a:solidFill>
                  <a:schemeClr val="tx1"/>
                </a:solidFill>
              </a:rPr>
              <a:t>rozhodnutí</a:t>
            </a:r>
            <a:r>
              <a:rPr lang="de-DE" sz="2400" b="1" dirty="0">
                <a:solidFill>
                  <a:schemeClr val="tx1"/>
                </a:solidFill>
              </a:rPr>
              <a:t>.</a:t>
            </a:r>
          </a:p>
        </p:txBody>
      </p:sp>
    </p:spTree>
    <p:extLst>
      <p:ext uri="{BB962C8B-B14F-4D97-AF65-F5344CB8AC3E}">
        <p14:creationId xmlns:p14="http://schemas.microsoft.com/office/powerpoint/2010/main" val="29800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5"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6" name="Espace réservé du contenu 2"/>
          <p:cNvSpPr txBox="1">
            <a:spLocks/>
          </p:cNvSpPr>
          <p:nvPr/>
        </p:nvSpPr>
        <p:spPr>
          <a:xfrm>
            <a:off x="0" y="1035024"/>
            <a:ext cx="12192000" cy="778823"/>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a:buFont typeface="+mj-lt"/>
              <a:buAutoNum type="arabicPeriod" startAt="2"/>
            </a:pPr>
            <a:r>
              <a:rPr lang="de-DE" sz="2800" dirty="0" err="1"/>
              <a:t>Využití</a:t>
            </a:r>
            <a:r>
              <a:rPr lang="de-DE" sz="2800" dirty="0"/>
              <a:t> </a:t>
            </a:r>
            <a:r>
              <a:rPr lang="de-DE" sz="2800" dirty="0" err="1"/>
              <a:t>znalostí</a:t>
            </a:r>
            <a:r>
              <a:rPr lang="de-DE" sz="2800" dirty="0"/>
              <a:t> </a:t>
            </a:r>
            <a:r>
              <a:rPr lang="de-DE" sz="2800" dirty="0" err="1"/>
              <a:t>již</a:t>
            </a:r>
            <a:r>
              <a:rPr lang="de-DE" sz="2800" dirty="0"/>
              <a:t> </a:t>
            </a:r>
            <a:r>
              <a:rPr lang="de-DE" sz="2800" dirty="0" err="1"/>
              <a:t>známých</a:t>
            </a:r>
            <a:r>
              <a:rPr lang="de-DE" sz="2800" dirty="0"/>
              <a:t> </a:t>
            </a:r>
            <a:r>
              <a:rPr lang="de-DE" sz="2800" dirty="0" err="1"/>
              <a:t>jazyků</a:t>
            </a:r>
            <a:r>
              <a:rPr lang="de-DE" sz="2800" dirty="0"/>
              <a:t> </a:t>
            </a:r>
            <a:r>
              <a:rPr lang="de-DE" sz="2800" dirty="0" err="1"/>
              <a:t>při</a:t>
            </a:r>
            <a:r>
              <a:rPr lang="de-DE" sz="2800" dirty="0"/>
              <a:t> </a:t>
            </a:r>
            <a:r>
              <a:rPr lang="de-DE" sz="2800" dirty="0" err="1"/>
              <a:t>jazykovém</a:t>
            </a:r>
            <a:r>
              <a:rPr lang="de-DE" sz="2800" dirty="0"/>
              <a:t> </a:t>
            </a:r>
            <a:r>
              <a:rPr lang="de-DE" sz="2800" dirty="0" err="1"/>
              <a:t>učení</a:t>
            </a:r>
            <a:r>
              <a:rPr lang="de-DE" sz="2800" dirty="0"/>
              <a:t> </a:t>
            </a:r>
            <a:r>
              <a:rPr lang="de-DE" sz="2800" b="1" dirty="0"/>
              <a:t>je </a:t>
            </a:r>
            <a:r>
              <a:rPr lang="de-DE" sz="2800" b="1" dirty="0" err="1"/>
              <a:t>přírozený</a:t>
            </a:r>
            <a:r>
              <a:rPr lang="de-DE" sz="2800" b="1" dirty="0"/>
              <a:t> </a:t>
            </a:r>
            <a:r>
              <a:rPr lang="de-DE" sz="2800" b="1" dirty="0" err="1"/>
              <a:t>proces</a:t>
            </a:r>
            <a:r>
              <a:rPr lang="de-DE" sz="2800" dirty="0"/>
              <a:t>.</a:t>
            </a:r>
            <a:endParaRPr lang="fr-FR" sz="2800" b="1" dirty="0"/>
          </a:p>
        </p:txBody>
      </p:sp>
      <p:sp>
        <p:nvSpPr>
          <p:cNvPr id="2" name="Espace réservé du numéro de diapositive 1"/>
          <p:cNvSpPr>
            <a:spLocks noGrp="1"/>
          </p:cNvSpPr>
          <p:nvPr>
            <p:ph type="sldNum" sz="quarter" idx="12"/>
          </p:nvPr>
        </p:nvSpPr>
        <p:spPr/>
        <p:txBody>
          <a:bodyPr/>
          <a:lstStyle/>
          <a:p>
            <a:fld id="{4381D9F6-C959-45AE-A159-EF834C9AA1A9}" type="slidenum">
              <a:rPr lang="fr-FR" smtClean="0"/>
              <a:t>15</a:t>
            </a:fld>
            <a:endParaRPr lang="fr-FR"/>
          </a:p>
        </p:txBody>
      </p:sp>
      <p:grpSp>
        <p:nvGrpSpPr>
          <p:cNvPr id="17" name="Groupe 16"/>
          <p:cNvGrpSpPr/>
          <p:nvPr/>
        </p:nvGrpSpPr>
        <p:grpSpPr>
          <a:xfrm>
            <a:off x="4601980" y="2313997"/>
            <a:ext cx="7359865" cy="3470086"/>
            <a:chOff x="4601980" y="2705878"/>
            <a:chExt cx="7573781" cy="3470086"/>
          </a:xfrm>
        </p:grpSpPr>
        <p:sp>
          <p:nvSpPr>
            <p:cNvPr id="7" name="Espace réservé du contenu 2"/>
            <p:cNvSpPr txBox="1">
              <a:spLocks/>
            </p:cNvSpPr>
            <p:nvPr/>
          </p:nvSpPr>
          <p:spPr>
            <a:xfrm>
              <a:off x="4601980" y="2705878"/>
              <a:ext cx="7573781" cy="263062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de-DE" sz="2800" dirty="0"/>
                <a:t>"</a:t>
              </a:r>
              <a:r>
                <a:rPr lang="de-DE" sz="2800" dirty="0" err="1"/>
                <a:t>Podle</a:t>
              </a:r>
              <a:r>
                <a:rPr lang="de-DE" sz="2800" dirty="0"/>
                <a:t> </a:t>
              </a:r>
              <a:r>
                <a:rPr lang="de-DE" sz="2800" dirty="0" err="1"/>
                <a:t>poznatků</a:t>
              </a:r>
              <a:r>
                <a:rPr lang="de-DE" sz="2800" dirty="0"/>
                <a:t> </a:t>
              </a:r>
              <a:r>
                <a:rPr lang="de-DE" sz="2800" dirty="0" err="1"/>
                <a:t>výzkumu</a:t>
              </a:r>
              <a:r>
                <a:rPr lang="de-DE" sz="2800" dirty="0"/>
                <a:t> </a:t>
              </a:r>
              <a:r>
                <a:rPr lang="de-DE" sz="2800" dirty="0" err="1"/>
                <a:t>paměti</a:t>
              </a:r>
              <a:r>
                <a:rPr lang="de-DE" sz="2800" dirty="0"/>
                <a:t>, </a:t>
              </a:r>
              <a:r>
                <a:rPr lang="de-DE" sz="2800" dirty="0" err="1"/>
                <a:t>teorie</a:t>
              </a:r>
              <a:r>
                <a:rPr lang="de-DE" sz="2800" dirty="0"/>
                <a:t> </a:t>
              </a:r>
              <a:r>
                <a:rPr lang="de-DE" sz="2800" dirty="0" err="1"/>
                <a:t>zpracování</a:t>
              </a:r>
              <a:r>
                <a:rPr lang="de-DE" sz="2800" dirty="0"/>
                <a:t> </a:t>
              </a:r>
              <a:r>
                <a:rPr lang="de-DE" sz="2800" dirty="0" err="1"/>
                <a:t>informací</a:t>
              </a:r>
              <a:r>
                <a:rPr lang="de-DE" sz="2800" dirty="0"/>
                <a:t>, </a:t>
              </a:r>
              <a:r>
                <a:rPr lang="de-DE" sz="2800" dirty="0" err="1"/>
                <a:t>psychologie</a:t>
              </a:r>
              <a:r>
                <a:rPr lang="de-DE" sz="2800" dirty="0"/>
                <a:t> </a:t>
              </a:r>
              <a:r>
                <a:rPr lang="de-DE" sz="2800" dirty="0" err="1"/>
                <a:t>znalostí</a:t>
              </a:r>
              <a:r>
                <a:rPr lang="de-DE" sz="2800" dirty="0"/>
                <a:t> a </a:t>
              </a:r>
              <a:r>
                <a:rPr lang="de-DE" sz="2800" dirty="0" err="1"/>
                <a:t>psycholingvistiky</a:t>
              </a:r>
              <a:r>
                <a:rPr lang="de-DE" sz="2800" dirty="0"/>
                <a:t> [...] </a:t>
              </a:r>
              <a:r>
                <a:rPr lang="de-DE" sz="2800" dirty="0" err="1"/>
                <a:t>probíhá</a:t>
              </a:r>
              <a:r>
                <a:rPr lang="de-DE" sz="2800" dirty="0"/>
                <a:t> </a:t>
              </a:r>
              <a:r>
                <a:rPr lang="de-DE" sz="2800" dirty="0" err="1"/>
                <a:t>učení</a:t>
              </a:r>
              <a:r>
                <a:rPr lang="de-DE" sz="2800" dirty="0"/>
                <a:t> </a:t>
              </a:r>
              <a:r>
                <a:rPr lang="de-DE" sz="2800" dirty="0" err="1"/>
                <a:t>obecně</a:t>
              </a:r>
              <a:r>
                <a:rPr lang="de-DE" sz="2800" dirty="0"/>
                <a:t> </a:t>
              </a:r>
              <a:r>
                <a:rPr lang="de-DE" sz="2800" dirty="0" err="1"/>
                <a:t>tak</a:t>
              </a:r>
              <a:r>
                <a:rPr lang="de-DE" sz="2800" dirty="0"/>
                <a:t>, </a:t>
              </a:r>
              <a:r>
                <a:rPr lang="de-DE" sz="2800" dirty="0" err="1"/>
                <a:t>že</a:t>
              </a:r>
              <a:r>
                <a:rPr lang="de-DE" sz="2800" dirty="0"/>
                <a:t> </a:t>
              </a:r>
              <a:r>
                <a:rPr lang="de-DE" sz="2800" dirty="0" err="1"/>
                <a:t>nové</a:t>
              </a:r>
              <a:r>
                <a:rPr lang="de-DE" sz="2800" dirty="0"/>
                <a:t> </a:t>
              </a:r>
              <a:r>
                <a:rPr lang="de-DE" sz="2800" dirty="0" err="1"/>
                <a:t>poznatky</a:t>
              </a:r>
              <a:r>
                <a:rPr lang="de-DE" sz="2800" dirty="0"/>
                <a:t> </a:t>
              </a:r>
              <a:r>
                <a:rPr lang="de-DE" sz="2800" b="1" dirty="0" err="1"/>
                <a:t>jsou</a:t>
              </a:r>
              <a:r>
                <a:rPr lang="de-DE" sz="2800" b="1" dirty="0"/>
                <a:t> </a:t>
              </a:r>
              <a:r>
                <a:rPr lang="de-DE" sz="2800" b="1" dirty="0" err="1"/>
                <a:t>trvale</a:t>
              </a:r>
              <a:r>
                <a:rPr lang="de-DE" sz="2800" b="1" dirty="0"/>
                <a:t> </a:t>
              </a:r>
              <a:r>
                <a:rPr lang="de-DE" sz="2800" b="1" dirty="0" err="1"/>
                <a:t>uloženy</a:t>
              </a:r>
              <a:r>
                <a:rPr lang="de-DE" sz="2800" b="1" dirty="0"/>
                <a:t> v </a:t>
              </a:r>
              <a:r>
                <a:rPr lang="de-DE" sz="2800" b="1" dirty="0" err="1"/>
                <a:t>paměti</a:t>
              </a:r>
              <a:r>
                <a:rPr lang="de-DE" sz="2800" b="1" dirty="0"/>
                <a:t> </a:t>
              </a:r>
              <a:r>
                <a:rPr lang="de-DE" sz="2800" b="1" dirty="0" err="1"/>
                <a:t>pouze</a:t>
              </a:r>
              <a:r>
                <a:rPr lang="de-DE" sz="2800" b="1" dirty="0"/>
                <a:t> </a:t>
              </a:r>
              <a:r>
                <a:rPr lang="de-DE" sz="2800" b="1" dirty="0" err="1"/>
                <a:t>tehdy</a:t>
              </a:r>
              <a:r>
                <a:rPr lang="de-DE" sz="2800" b="1" dirty="0"/>
                <a:t>, </a:t>
              </a:r>
              <a:r>
                <a:rPr lang="de-DE" sz="2800" b="1" dirty="0" err="1"/>
                <a:t>pokud</a:t>
              </a:r>
              <a:r>
                <a:rPr lang="de-DE" sz="2800" b="1" dirty="0"/>
                <a:t> je </a:t>
              </a:r>
              <a:r>
                <a:rPr lang="de-DE" sz="2800" b="1" dirty="0" err="1"/>
                <a:t>lze</a:t>
              </a:r>
              <a:r>
                <a:rPr lang="de-DE" sz="2800" b="1" dirty="0"/>
                <a:t> </a:t>
              </a:r>
              <a:r>
                <a:rPr lang="de-DE" sz="2800" b="1" dirty="0" err="1"/>
                <a:t>integrovat</a:t>
              </a:r>
              <a:r>
                <a:rPr lang="de-DE" sz="2800" b="1" dirty="0"/>
                <a:t> a </a:t>
              </a:r>
              <a:r>
                <a:rPr lang="de-DE" sz="2800" b="1" dirty="0" err="1"/>
                <a:t>ukotvit</a:t>
              </a:r>
              <a:r>
                <a:rPr lang="de-DE" sz="2800" b="1" dirty="0"/>
                <a:t> v </a:t>
              </a:r>
              <a:r>
                <a:rPr lang="de-DE" sz="2800" b="1" dirty="0" err="1"/>
                <a:t>existujících</a:t>
              </a:r>
              <a:r>
                <a:rPr lang="de-DE" sz="2800" b="1" dirty="0"/>
                <a:t> </a:t>
              </a:r>
              <a:r>
                <a:rPr lang="de-DE" sz="2800" b="1" dirty="0" err="1"/>
                <a:t>znalostech</a:t>
              </a:r>
              <a:r>
                <a:rPr lang="de-DE" sz="2800" dirty="0"/>
                <a:t>".</a:t>
              </a:r>
              <a:endParaRPr lang="de-DE" sz="2800" b="1" dirty="0"/>
            </a:p>
          </p:txBody>
        </p:sp>
        <p:sp>
          <p:nvSpPr>
            <p:cNvPr id="12" name="ZoneTexte 11"/>
            <p:cNvSpPr txBox="1"/>
            <p:nvPr/>
          </p:nvSpPr>
          <p:spPr>
            <a:xfrm>
              <a:off x="4601980" y="5160301"/>
              <a:ext cx="7573781" cy="1015663"/>
            </a:xfrm>
            <a:prstGeom prst="rect">
              <a:avLst/>
            </a:prstGeom>
            <a:noFill/>
          </p:spPr>
          <p:txBody>
            <a:bodyPr wrap="square" rtlCol="0">
              <a:spAutoFit/>
            </a:bodyPr>
            <a:lstStyle/>
            <a:p>
              <a:r>
                <a:rPr lang="en-US" sz="2000" dirty="0"/>
                <a:t>Neuner, G. (2004) The concept of </a:t>
              </a:r>
              <a:r>
                <a:rPr lang="en-US" sz="2000" dirty="0" err="1"/>
                <a:t>plurilingualism</a:t>
              </a:r>
              <a:r>
                <a:rPr lang="en-US" sz="2000" dirty="0"/>
                <a:t> and tertiary language didactics. In: </a:t>
              </a:r>
              <a:r>
                <a:rPr lang="en-US" sz="2000" dirty="0" err="1"/>
                <a:t>Hufeisen</a:t>
              </a:r>
              <a:r>
                <a:rPr lang="en-US" sz="2000" dirty="0"/>
                <a:t> B. &amp; Neuner G., </a:t>
              </a:r>
              <a:r>
                <a:rPr lang="en-US" sz="2000" i="1" dirty="0"/>
                <a:t>Tertiary Language Learning – German after English</a:t>
              </a:r>
              <a:r>
                <a:rPr lang="en-US" sz="2000" dirty="0"/>
                <a:t>. Graz: Council of Europe, 13-34</a:t>
              </a:r>
              <a:endParaRPr lang="fr-FR" sz="2000" dirty="0"/>
            </a:p>
          </p:txBody>
        </p:sp>
      </p:grpSp>
      <p:grpSp>
        <p:nvGrpSpPr>
          <p:cNvPr id="16" name="Groupe 15"/>
          <p:cNvGrpSpPr/>
          <p:nvPr/>
        </p:nvGrpSpPr>
        <p:grpSpPr>
          <a:xfrm>
            <a:off x="196370" y="2920813"/>
            <a:ext cx="4036963" cy="2476799"/>
            <a:chOff x="196370" y="2920813"/>
            <a:chExt cx="4036963" cy="2476799"/>
          </a:xfrm>
        </p:grpSpPr>
        <p:pic>
          <p:nvPicPr>
            <p:cNvPr id="14" name="Image 13"/>
            <p:cNvPicPr>
              <a:picLocks noChangeAspect="1"/>
            </p:cNvPicPr>
            <p:nvPr/>
          </p:nvPicPr>
          <p:blipFill>
            <a:blip r:embed="rId3"/>
            <a:stretch>
              <a:fillRect/>
            </a:stretch>
          </p:blipFill>
          <p:spPr>
            <a:xfrm>
              <a:off x="196370" y="4113516"/>
              <a:ext cx="1467538" cy="1284096"/>
            </a:xfrm>
            <a:prstGeom prst="rect">
              <a:avLst/>
            </a:prstGeom>
          </p:spPr>
        </p:pic>
        <p:sp>
          <p:nvSpPr>
            <p:cNvPr id="15" name="Rectangle à coins arrondis 14"/>
            <p:cNvSpPr/>
            <p:nvPr/>
          </p:nvSpPr>
          <p:spPr>
            <a:xfrm>
              <a:off x="342811" y="2920813"/>
              <a:ext cx="3890522" cy="991229"/>
            </a:xfrm>
            <a:prstGeom prst="wedgeRoundRectCallout">
              <a:avLst>
                <a:gd name="adj1" fmla="val -40157"/>
                <a:gd name="adj2" fmla="val 595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Učení</a:t>
              </a:r>
              <a:r>
                <a:rPr lang="de-DE" sz="2400" b="1" dirty="0">
                  <a:solidFill>
                    <a:schemeClr val="tx1"/>
                  </a:solidFill>
                </a:rPr>
                <a:t> </a:t>
              </a:r>
              <a:r>
                <a:rPr lang="de-DE" sz="2400" b="1" dirty="0" err="1">
                  <a:solidFill>
                    <a:schemeClr val="tx1"/>
                  </a:solidFill>
                </a:rPr>
                <a:t>jako</a:t>
              </a:r>
              <a:r>
                <a:rPr lang="de-DE" sz="2400" b="1" dirty="0">
                  <a:solidFill>
                    <a:schemeClr val="tx1"/>
                  </a:solidFill>
                </a:rPr>
                <a:t> </a:t>
              </a:r>
              <a:r>
                <a:rPr lang="de-DE" sz="2400" b="1" dirty="0" err="1">
                  <a:solidFill>
                    <a:schemeClr val="tx1"/>
                  </a:solidFill>
                </a:rPr>
                <a:t>vytváření</a:t>
              </a:r>
              <a:r>
                <a:rPr lang="de-DE" sz="2400" b="1" dirty="0">
                  <a:solidFill>
                    <a:schemeClr val="tx1"/>
                  </a:solidFill>
                </a:rPr>
                <a:t> </a:t>
              </a:r>
              <a:r>
                <a:rPr lang="de-DE" sz="2400" b="1" dirty="0" err="1">
                  <a:solidFill>
                    <a:schemeClr val="tx1"/>
                  </a:solidFill>
                </a:rPr>
                <a:t>znalostních</a:t>
              </a:r>
              <a:r>
                <a:rPr lang="de-DE" sz="2400" b="1" dirty="0">
                  <a:solidFill>
                    <a:schemeClr val="tx1"/>
                  </a:solidFill>
                </a:rPr>
                <a:t> </a:t>
              </a:r>
              <a:r>
                <a:rPr lang="de-DE" sz="2400" b="1" dirty="0" err="1">
                  <a:solidFill>
                    <a:schemeClr val="tx1"/>
                  </a:solidFill>
                </a:rPr>
                <a:t>sítí</a:t>
              </a:r>
              <a:r>
                <a:rPr lang="de-DE" sz="2400" b="1" dirty="0">
                  <a:solidFill>
                    <a:schemeClr val="tx1"/>
                  </a:solidFill>
                </a:rPr>
                <a:t>.</a:t>
              </a: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grpSp>
      <p:grpSp>
        <p:nvGrpSpPr>
          <p:cNvPr id="18" name="Groupe 17"/>
          <p:cNvGrpSpPr/>
          <p:nvPr/>
        </p:nvGrpSpPr>
        <p:grpSpPr>
          <a:xfrm>
            <a:off x="1663908" y="-92189"/>
            <a:ext cx="8587441" cy="897268"/>
            <a:chOff x="1663908" y="-92189"/>
            <a:chExt cx="8587441" cy="897268"/>
          </a:xfrm>
        </p:grpSpPr>
        <p:sp>
          <p:nvSpPr>
            <p:cNvPr id="19" name="ZoneTexte 18"/>
            <p:cNvSpPr txBox="1"/>
            <p:nvPr/>
          </p:nvSpPr>
          <p:spPr>
            <a:xfrm>
              <a:off x="3708936" y="-92189"/>
              <a:ext cx="4774128" cy="646331"/>
            </a:xfrm>
            <a:prstGeom prst="rect">
              <a:avLst/>
            </a:prstGeom>
            <a:noFill/>
          </p:spPr>
          <p:txBody>
            <a:bodyPr wrap="square" rtlCol="0">
              <a:spAutoFit/>
            </a:bodyPr>
            <a:lstStyle/>
            <a:p>
              <a:pPr algn="ctr"/>
              <a:r>
                <a:rPr lang="fr-FR" sz="3600" b="1" dirty="0">
                  <a:solidFill>
                    <a:schemeClr val="accent1">
                      <a:lumMod val="75000"/>
                    </a:schemeClr>
                  </a:solidFill>
                </a:rPr>
                <a:t>2- </a:t>
              </a:r>
              <a:r>
                <a:rPr lang="fr-FR" sz="3600" b="1" dirty="0" err="1">
                  <a:solidFill>
                    <a:schemeClr val="accent1">
                      <a:lumMod val="75000"/>
                    </a:schemeClr>
                  </a:solidFill>
                </a:rPr>
                <a:t>Odůvodnění</a:t>
              </a:r>
              <a:endParaRPr lang="fr-FR" sz="3600" b="1" dirty="0">
                <a:solidFill>
                  <a:schemeClr val="accent1">
                    <a:lumMod val="75000"/>
                  </a:schemeClr>
                </a:solidFill>
              </a:endParaRPr>
            </a:p>
          </p:txBody>
        </p:sp>
        <p:sp>
          <p:nvSpPr>
            <p:cNvPr id="20" name="Espace réservé du contenu 2"/>
            <p:cNvSpPr txBox="1">
              <a:spLocks/>
            </p:cNvSpPr>
            <p:nvPr/>
          </p:nvSpPr>
          <p:spPr>
            <a:xfrm>
              <a:off x="1663908" y="377587"/>
              <a:ext cx="8587441" cy="427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de-DE" sz="2800" dirty="0">
                  <a:solidFill>
                    <a:srgbClr val="0070C0"/>
                  </a:solidFill>
                </a:rPr>
                <a:t>(</a:t>
              </a:r>
              <a:r>
                <a:rPr lang="de-DE" sz="2800" dirty="0" err="1">
                  <a:solidFill>
                    <a:srgbClr val="0070C0"/>
                  </a:solidFill>
                </a:rPr>
                <a:t>Důvody</a:t>
              </a:r>
              <a:r>
                <a:rPr lang="de-DE" sz="2800" dirty="0">
                  <a:solidFill>
                    <a:srgbClr val="0070C0"/>
                  </a:solidFill>
                </a:rPr>
                <a:t> pro </a:t>
              </a:r>
              <a:r>
                <a:rPr lang="de-DE" sz="2800" dirty="0" err="1">
                  <a:solidFill>
                    <a:srgbClr val="0070C0"/>
                  </a:solidFill>
                </a:rPr>
                <a:t>využití</a:t>
              </a:r>
              <a:r>
                <a:rPr lang="de-DE" sz="2800" dirty="0">
                  <a:solidFill>
                    <a:srgbClr val="0070C0"/>
                  </a:solidFill>
                </a:rPr>
                <a:t> </a:t>
              </a:r>
              <a:r>
                <a:rPr lang="de-DE" sz="2800" dirty="0" err="1">
                  <a:solidFill>
                    <a:srgbClr val="0070C0"/>
                  </a:solidFill>
                </a:rPr>
                <a:t>integrované</a:t>
              </a:r>
              <a:r>
                <a:rPr lang="de-DE" sz="2800" dirty="0">
                  <a:solidFill>
                    <a:srgbClr val="0070C0"/>
                  </a:solidFill>
                </a:rPr>
                <a:t> </a:t>
              </a:r>
              <a:r>
                <a:rPr lang="de-DE" sz="2800" dirty="0" err="1">
                  <a:solidFill>
                    <a:srgbClr val="0070C0"/>
                  </a:solidFill>
                </a:rPr>
                <a:t>výuky</a:t>
              </a:r>
              <a:r>
                <a:rPr lang="de-DE" sz="2800" dirty="0">
                  <a:solidFill>
                    <a:srgbClr val="0070C0"/>
                  </a:solidFill>
                </a:rPr>
                <a:t> </a:t>
              </a:r>
              <a:r>
                <a:rPr lang="de-DE" sz="2800" dirty="0" err="1">
                  <a:solidFill>
                    <a:srgbClr val="0070C0"/>
                  </a:solidFill>
                </a:rPr>
                <a:t>jazyků</a:t>
              </a:r>
              <a:r>
                <a:rPr lang="de-DE" sz="2800" dirty="0">
                  <a:solidFill>
                    <a:srgbClr val="0070C0"/>
                  </a:solidFill>
                </a:rPr>
                <a:t>)</a:t>
              </a:r>
            </a:p>
          </p:txBody>
        </p:sp>
      </p:grpSp>
    </p:spTree>
    <p:extLst>
      <p:ext uri="{BB962C8B-B14F-4D97-AF65-F5344CB8AC3E}">
        <p14:creationId xmlns:p14="http://schemas.microsoft.com/office/powerpoint/2010/main" val="40431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1" fill="hold" nodeType="afterEffect">
                                  <p:stCondLst>
                                    <p:cond delay="125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endParaRPr lang="fr-FR" dirty="0"/>
          </a:p>
        </p:txBody>
      </p:sp>
      <p:sp>
        <p:nvSpPr>
          <p:cNvPr id="6" name="Espace réservé du contenu 2"/>
          <p:cNvSpPr txBox="1">
            <a:spLocks/>
          </p:cNvSpPr>
          <p:nvPr/>
        </p:nvSpPr>
        <p:spPr>
          <a:xfrm>
            <a:off x="0" y="1218155"/>
            <a:ext cx="12192000" cy="476919"/>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a:buFont typeface="+mj-lt"/>
              <a:buAutoNum type="arabicPeriod" startAt="3"/>
            </a:pPr>
            <a:r>
              <a:rPr lang="de-DE" sz="2800" dirty="0"/>
              <a:t>Ale: </a:t>
            </a:r>
            <a:r>
              <a:rPr lang="de-DE" sz="2800" b="1" dirty="0" err="1"/>
              <a:t>většina</a:t>
            </a:r>
            <a:r>
              <a:rPr lang="de-DE" sz="2800" b="1" dirty="0"/>
              <a:t> </a:t>
            </a:r>
            <a:r>
              <a:rPr lang="de-DE" sz="2800" b="1" dirty="0" err="1"/>
              <a:t>žáků</a:t>
            </a:r>
            <a:r>
              <a:rPr lang="de-DE" sz="2800" b="1" dirty="0"/>
              <a:t> </a:t>
            </a:r>
            <a:r>
              <a:rPr lang="de-DE" sz="2800" b="1" dirty="0" err="1"/>
              <a:t>přenos</a:t>
            </a:r>
            <a:r>
              <a:rPr lang="de-DE" sz="2800" b="1" dirty="0"/>
              <a:t> </a:t>
            </a:r>
            <a:r>
              <a:rPr lang="de-DE" sz="2800" b="1" dirty="0" err="1"/>
              <a:t>nevyužívá</a:t>
            </a:r>
            <a:r>
              <a:rPr lang="de-DE" sz="2800" b="1" dirty="0"/>
              <a:t>, </a:t>
            </a:r>
            <a:r>
              <a:rPr lang="de-DE" sz="2800" b="1" dirty="0" err="1"/>
              <a:t>pokud</a:t>
            </a:r>
            <a:r>
              <a:rPr lang="de-DE" sz="2800" b="1" dirty="0"/>
              <a:t> k </a:t>
            </a:r>
            <a:r>
              <a:rPr lang="de-DE" sz="2800" b="1" dirty="0" err="1"/>
              <a:t>tomu</a:t>
            </a:r>
            <a:r>
              <a:rPr lang="de-DE" sz="2800" b="1" dirty="0"/>
              <a:t> </a:t>
            </a:r>
            <a:r>
              <a:rPr lang="de-DE" sz="2800" b="1" dirty="0" err="1"/>
              <a:t>nejsou</a:t>
            </a:r>
            <a:r>
              <a:rPr lang="de-DE" sz="2800" b="1" dirty="0"/>
              <a:t> </a:t>
            </a:r>
            <a:r>
              <a:rPr lang="de-DE" sz="2800" b="1" dirty="0" err="1"/>
              <a:t>vyzváni</a:t>
            </a:r>
            <a:r>
              <a:rPr lang="de-DE" sz="2800" dirty="0"/>
              <a:t>.</a:t>
            </a:r>
            <a:endParaRPr lang="fr-FR" sz="2800" b="1" dirty="0"/>
          </a:p>
        </p:txBody>
      </p:sp>
      <p:sp>
        <p:nvSpPr>
          <p:cNvPr id="2" name="Espace réservé du numéro de diapositive 1"/>
          <p:cNvSpPr>
            <a:spLocks noGrp="1"/>
          </p:cNvSpPr>
          <p:nvPr>
            <p:ph type="sldNum" sz="quarter" idx="12"/>
          </p:nvPr>
        </p:nvSpPr>
        <p:spPr/>
        <p:txBody>
          <a:bodyPr/>
          <a:lstStyle/>
          <a:p>
            <a:fld id="{4381D9F6-C959-45AE-A159-EF834C9AA1A9}" type="slidenum">
              <a:rPr lang="fr-FR" smtClean="0"/>
              <a:t>16</a:t>
            </a:fld>
            <a:endParaRPr lang="fr-FR"/>
          </a:p>
        </p:txBody>
      </p:sp>
      <p:pic>
        <p:nvPicPr>
          <p:cNvPr id="16" name="Image 15"/>
          <p:cNvPicPr>
            <a:picLocks noChangeAspect="1"/>
          </p:cNvPicPr>
          <p:nvPr/>
        </p:nvPicPr>
        <p:blipFill>
          <a:blip r:embed="rId3"/>
          <a:stretch>
            <a:fillRect/>
          </a:stretch>
        </p:blipFill>
        <p:spPr>
          <a:xfrm flipH="1">
            <a:off x="10146418" y="3051669"/>
            <a:ext cx="1545485" cy="1284096"/>
          </a:xfrm>
          <a:prstGeom prst="rect">
            <a:avLst/>
          </a:prstGeom>
        </p:spPr>
      </p:pic>
      <p:sp>
        <p:nvSpPr>
          <p:cNvPr id="17" name="Rectangle à coins arrondis 16"/>
          <p:cNvSpPr/>
          <p:nvPr/>
        </p:nvSpPr>
        <p:spPr>
          <a:xfrm flipH="1">
            <a:off x="10251349" y="1997745"/>
            <a:ext cx="1552870" cy="871427"/>
          </a:xfrm>
          <a:prstGeom prst="wedgeRoundRectCallout">
            <a:avLst>
              <a:gd name="adj1" fmla="val -10232"/>
              <a:gd name="adj2" fmla="val 6984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4000" b="1" dirty="0">
                <a:solidFill>
                  <a:srgbClr val="C00000"/>
                </a:solidFill>
              </a:rPr>
              <a:t>Ale...!</a:t>
            </a:r>
            <a:endParaRPr lang="de-DE" sz="2400" b="1" dirty="0">
              <a:solidFill>
                <a:schemeClr val="tx1"/>
              </a:solidFill>
            </a:endParaRP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sp>
        <p:nvSpPr>
          <p:cNvPr id="15" name="Rectangle à coins arrondis 14"/>
          <p:cNvSpPr/>
          <p:nvPr/>
        </p:nvSpPr>
        <p:spPr>
          <a:xfrm flipH="1">
            <a:off x="843916" y="2641456"/>
            <a:ext cx="9154522" cy="1194378"/>
          </a:xfrm>
          <a:prstGeom prst="wedgeRoundRectCallout">
            <a:avLst>
              <a:gd name="adj1" fmla="val -59492"/>
              <a:gd name="adj2" fmla="val 83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Mnohé</a:t>
            </a:r>
            <a:r>
              <a:rPr lang="de-DE" sz="2400" b="1" dirty="0">
                <a:solidFill>
                  <a:schemeClr val="tx1"/>
                </a:solidFill>
              </a:rPr>
              <a:t> </a:t>
            </a:r>
            <a:r>
              <a:rPr lang="de-DE" sz="2400" b="1" dirty="0" err="1">
                <a:solidFill>
                  <a:schemeClr val="tx1"/>
                </a:solidFill>
              </a:rPr>
              <a:t>studie</a:t>
            </a:r>
            <a:r>
              <a:rPr lang="de-DE" sz="2400" b="1" dirty="0">
                <a:solidFill>
                  <a:schemeClr val="tx1"/>
                </a:solidFill>
              </a:rPr>
              <a:t> </a:t>
            </a:r>
            <a:r>
              <a:rPr lang="de-DE" sz="2400" b="1" dirty="0" err="1">
                <a:solidFill>
                  <a:schemeClr val="tx1"/>
                </a:solidFill>
              </a:rPr>
              <a:t>ukazují</a:t>
            </a:r>
            <a:r>
              <a:rPr lang="de-DE" sz="2400" b="1" dirty="0">
                <a:solidFill>
                  <a:schemeClr val="tx1"/>
                </a:solidFill>
              </a:rPr>
              <a:t>, </a:t>
            </a:r>
            <a:r>
              <a:rPr lang="de-DE" sz="2400" b="1" dirty="0" err="1">
                <a:solidFill>
                  <a:schemeClr val="tx1"/>
                </a:solidFill>
              </a:rPr>
              <a:t>že</a:t>
            </a:r>
            <a:r>
              <a:rPr lang="de-DE" sz="2400" b="1" dirty="0">
                <a:solidFill>
                  <a:schemeClr val="tx1"/>
                </a:solidFill>
              </a:rPr>
              <a:t> </a:t>
            </a:r>
            <a:r>
              <a:rPr lang="de-DE" sz="2400" b="1" dirty="0" err="1">
                <a:solidFill>
                  <a:schemeClr val="tx1"/>
                </a:solidFill>
              </a:rPr>
              <a:t>používání</a:t>
            </a:r>
            <a:r>
              <a:rPr lang="de-DE" sz="2400" b="1" dirty="0">
                <a:solidFill>
                  <a:schemeClr val="tx1"/>
                </a:solidFill>
              </a:rPr>
              <a:t> </a:t>
            </a:r>
            <a:r>
              <a:rPr lang="de-DE" sz="2400" b="1" dirty="0" err="1">
                <a:solidFill>
                  <a:schemeClr val="tx1"/>
                </a:solidFill>
              </a:rPr>
              <a:t>vícejazyčných</a:t>
            </a:r>
            <a:r>
              <a:rPr lang="de-DE" sz="2400" b="1" dirty="0">
                <a:solidFill>
                  <a:schemeClr val="tx1"/>
                </a:solidFill>
              </a:rPr>
              <a:t> </a:t>
            </a:r>
            <a:r>
              <a:rPr lang="de-DE" sz="2400" b="1" dirty="0" err="1">
                <a:solidFill>
                  <a:schemeClr val="tx1"/>
                </a:solidFill>
              </a:rPr>
              <a:t>strategií</a:t>
            </a:r>
            <a:r>
              <a:rPr lang="de-DE" sz="2400" b="1" dirty="0">
                <a:solidFill>
                  <a:schemeClr val="tx1"/>
                </a:solidFill>
              </a:rPr>
              <a:t> </a:t>
            </a:r>
            <a:r>
              <a:rPr lang="de-DE" sz="2400" b="1" dirty="0" err="1">
                <a:solidFill>
                  <a:schemeClr val="tx1"/>
                </a:solidFill>
              </a:rPr>
              <a:t>není</a:t>
            </a:r>
            <a:r>
              <a:rPr lang="de-DE" sz="2400" b="1" dirty="0">
                <a:solidFill>
                  <a:schemeClr val="tx1"/>
                </a:solidFill>
              </a:rPr>
              <a:t> </a:t>
            </a:r>
            <a:r>
              <a:rPr lang="de-DE" sz="2400" b="1" dirty="0" err="1">
                <a:solidFill>
                  <a:schemeClr val="tx1"/>
                </a:solidFill>
              </a:rPr>
              <a:t>ani</a:t>
            </a:r>
            <a:r>
              <a:rPr lang="de-DE" sz="2400" b="1" dirty="0">
                <a:solidFill>
                  <a:schemeClr val="tx1"/>
                </a:solidFill>
              </a:rPr>
              <a:t> </a:t>
            </a:r>
            <a:r>
              <a:rPr lang="de-DE" sz="2400" b="1" dirty="0" err="1">
                <a:solidFill>
                  <a:schemeClr val="tx1"/>
                </a:solidFill>
              </a:rPr>
              <a:t>automatické</a:t>
            </a:r>
            <a:r>
              <a:rPr lang="de-DE" sz="2400" b="1" dirty="0">
                <a:solidFill>
                  <a:schemeClr val="tx1"/>
                </a:solidFill>
              </a:rPr>
              <a:t>, </a:t>
            </a:r>
            <a:r>
              <a:rPr lang="de-DE" sz="2400" b="1" dirty="0" err="1">
                <a:solidFill>
                  <a:schemeClr val="tx1"/>
                </a:solidFill>
              </a:rPr>
              <a:t>ani</a:t>
            </a:r>
            <a:r>
              <a:rPr lang="de-DE" sz="2400" b="1" dirty="0">
                <a:solidFill>
                  <a:schemeClr val="tx1"/>
                </a:solidFill>
              </a:rPr>
              <a:t> </a:t>
            </a:r>
            <a:r>
              <a:rPr lang="de-DE" sz="2400" b="1" dirty="0" err="1">
                <a:solidFill>
                  <a:schemeClr val="tx1"/>
                </a:solidFill>
              </a:rPr>
              <a:t>systematické</a:t>
            </a:r>
            <a:r>
              <a:rPr lang="de-DE" sz="2400" b="1" dirty="0">
                <a:solidFill>
                  <a:schemeClr val="tx1"/>
                </a:solidFill>
              </a:rPr>
              <a:t>. Jeden z </a:t>
            </a:r>
            <a:r>
              <a:rPr lang="de-DE" sz="2400" b="1" dirty="0" err="1">
                <a:solidFill>
                  <a:schemeClr val="tx1"/>
                </a:solidFill>
              </a:rPr>
              <a:t>důvodů</a:t>
            </a:r>
            <a:r>
              <a:rPr lang="de-DE" sz="2400" b="1" dirty="0">
                <a:solidFill>
                  <a:schemeClr val="tx1"/>
                </a:solidFill>
              </a:rPr>
              <a:t>: </a:t>
            </a:r>
            <a:r>
              <a:rPr lang="de-DE" sz="2400" b="1" dirty="0" err="1">
                <a:solidFill>
                  <a:schemeClr val="tx1"/>
                </a:solidFill>
              </a:rPr>
              <a:t>možnost</a:t>
            </a:r>
            <a:r>
              <a:rPr lang="de-DE" sz="2400" b="1" dirty="0">
                <a:solidFill>
                  <a:schemeClr val="tx1"/>
                </a:solidFill>
              </a:rPr>
              <a:t> </a:t>
            </a:r>
            <a:r>
              <a:rPr lang="de-DE" sz="2400" b="1" dirty="0" err="1">
                <a:solidFill>
                  <a:schemeClr val="tx1"/>
                </a:solidFill>
              </a:rPr>
              <a:t>spojení</a:t>
            </a:r>
            <a:r>
              <a:rPr lang="de-DE" sz="2400" b="1" dirty="0">
                <a:solidFill>
                  <a:schemeClr val="tx1"/>
                </a:solidFill>
              </a:rPr>
              <a:t> </a:t>
            </a:r>
            <a:r>
              <a:rPr lang="de-DE" sz="2400" b="1" dirty="0" err="1">
                <a:solidFill>
                  <a:schemeClr val="tx1"/>
                </a:solidFill>
              </a:rPr>
              <a:t>nebo</a:t>
            </a:r>
            <a:r>
              <a:rPr lang="de-DE" sz="2400" b="1" dirty="0">
                <a:solidFill>
                  <a:schemeClr val="tx1"/>
                </a:solidFill>
              </a:rPr>
              <a:t> </a:t>
            </a:r>
            <a:r>
              <a:rPr lang="de-DE" sz="2400" b="1" dirty="0" err="1">
                <a:solidFill>
                  <a:schemeClr val="tx1"/>
                </a:solidFill>
              </a:rPr>
              <a:t>srovnání</a:t>
            </a:r>
            <a:r>
              <a:rPr lang="de-DE" sz="2400" b="1" dirty="0">
                <a:solidFill>
                  <a:schemeClr val="tx1"/>
                </a:solidFill>
              </a:rPr>
              <a:t> </a:t>
            </a:r>
            <a:r>
              <a:rPr lang="de-DE" sz="2400" b="1" dirty="0" err="1">
                <a:solidFill>
                  <a:schemeClr val="tx1"/>
                </a:solidFill>
              </a:rPr>
              <a:t>zkrátka</a:t>
            </a:r>
            <a:r>
              <a:rPr lang="de-DE" sz="2400" b="1" dirty="0">
                <a:solidFill>
                  <a:schemeClr val="tx1"/>
                </a:solidFill>
              </a:rPr>
              <a:t> </a:t>
            </a:r>
            <a:r>
              <a:rPr lang="de-DE" sz="2400" b="1" dirty="0" err="1">
                <a:solidFill>
                  <a:schemeClr val="tx1"/>
                </a:solidFill>
              </a:rPr>
              <a:t>není</a:t>
            </a:r>
            <a:r>
              <a:rPr lang="de-DE" sz="2400" b="1" dirty="0">
                <a:solidFill>
                  <a:schemeClr val="tx1"/>
                </a:solidFill>
              </a:rPr>
              <a:t> </a:t>
            </a:r>
            <a:r>
              <a:rPr lang="de-DE" sz="2400" b="1" dirty="0" err="1">
                <a:solidFill>
                  <a:schemeClr val="tx1"/>
                </a:solidFill>
              </a:rPr>
              <a:t>brána</a:t>
            </a:r>
            <a:r>
              <a:rPr lang="de-DE" sz="2400" b="1" dirty="0">
                <a:solidFill>
                  <a:schemeClr val="tx1"/>
                </a:solidFill>
              </a:rPr>
              <a:t> v </a:t>
            </a:r>
            <a:r>
              <a:rPr lang="de-DE" sz="2400" b="1" dirty="0" err="1">
                <a:solidFill>
                  <a:schemeClr val="tx1"/>
                </a:solidFill>
              </a:rPr>
              <a:t>potaz</a:t>
            </a:r>
            <a:r>
              <a:rPr lang="de-DE" sz="2400" b="1" dirty="0">
                <a:solidFill>
                  <a:schemeClr val="tx1"/>
                </a:solidFill>
              </a:rPr>
              <a:t>!</a:t>
            </a:r>
          </a:p>
        </p:txBody>
      </p:sp>
      <p:sp>
        <p:nvSpPr>
          <p:cNvPr id="14" name="Rectangle à coins arrondis 13"/>
          <p:cNvSpPr/>
          <p:nvPr/>
        </p:nvSpPr>
        <p:spPr>
          <a:xfrm flipH="1">
            <a:off x="827678" y="4520558"/>
            <a:ext cx="9154522" cy="1149369"/>
          </a:xfrm>
          <a:prstGeom prst="wedgeRoundRectCallout">
            <a:avLst>
              <a:gd name="adj1" fmla="val -60035"/>
              <a:gd name="adj2" fmla="val -1364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Kromě</a:t>
            </a:r>
            <a:r>
              <a:rPr lang="de-DE" sz="2400" b="1" dirty="0">
                <a:solidFill>
                  <a:schemeClr val="tx1"/>
                </a:solidFill>
              </a:rPr>
              <a:t> </a:t>
            </a:r>
            <a:r>
              <a:rPr lang="de-DE" sz="2400" b="1" dirty="0" err="1">
                <a:solidFill>
                  <a:schemeClr val="tx1"/>
                </a:solidFill>
              </a:rPr>
              <a:t>toho</a:t>
            </a:r>
            <a:r>
              <a:rPr lang="de-DE" sz="2400" b="1" dirty="0">
                <a:solidFill>
                  <a:schemeClr val="tx1"/>
                </a:solidFill>
              </a:rPr>
              <a:t>: </a:t>
            </a:r>
            <a:r>
              <a:rPr lang="de-DE" sz="2400" b="1" dirty="0" err="1">
                <a:solidFill>
                  <a:schemeClr val="tx1"/>
                </a:solidFill>
              </a:rPr>
              <a:t>Stupeň</a:t>
            </a:r>
            <a:r>
              <a:rPr lang="de-DE" sz="2400" b="1" dirty="0">
                <a:solidFill>
                  <a:schemeClr val="tx1"/>
                </a:solidFill>
              </a:rPr>
              <a:t> </a:t>
            </a:r>
            <a:r>
              <a:rPr lang="de-DE" sz="2400" b="1" dirty="0" err="1">
                <a:solidFill>
                  <a:schemeClr val="tx1"/>
                </a:solidFill>
              </a:rPr>
              <a:t>podobnosti</a:t>
            </a:r>
            <a:r>
              <a:rPr lang="de-DE" sz="2400" b="1" dirty="0">
                <a:solidFill>
                  <a:schemeClr val="tx1"/>
                </a:solidFill>
              </a:rPr>
              <a:t>/</a:t>
            </a:r>
            <a:r>
              <a:rPr lang="de-DE" sz="2400" b="1" dirty="0" err="1">
                <a:solidFill>
                  <a:schemeClr val="tx1"/>
                </a:solidFill>
              </a:rPr>
              <a:t>rozdílnosti</a:t>
            </a:r>
            <a:r>
              <a:rPr lang="de-DE" sz="2400" b="1" dirty="0">
                <a:solidFill>
                  <a:schemeClr val="tx1"/>
                </a:solidFill>
              </a:rPr>
              <a:t> </a:t>
            </a:r>
            <a:r>
              <a:rPr lang="de-DE" sz="2400" b="1" dirty="0" err="1">
                <a:solidFill>
                  <a:schemeClr val="tx1"/>
                </a:solidFill>
              </a:rPr>
              <a:t>zjištěný</a:t>
            </a:r>
            <a:r>
              <a:rPr lang="de-DE" sz="2400" b="1" dirty="0">
                <a:solidFill>
                  <a:schemeClr val="tx1"/>
                </a:solidFill>
              </a:rPr>
              <a:t> </a:t>
            </a:r>
            <a:r>
              <a:rPr lang="de-DE" sz="2400" b="1" dirty="0" err="1">
                <a:solidFill>
                  <a:schemeClr val="tx1"/>
                </a:solidFill>
              </a:rPr>
              <a:t>lingvisty</a:t>
            </a:r>
            <a:r>
              <a:rPr lang="de-DE" sz="2400" b="1" dirty="0">
                <a:solidFill>
                  <a:schemeClr val="tx1"/>
                </a:solidFill>
              </a:rPr>
              <a:t> </a:t>
            </a:r>
            <a:r>
              <a:rPr lang="de-DE" sz="2400" b="1" dirty="0" err="1">
                <a:solidFill>
                  <a:schemeClr val="tx1"/>
                </a:solidFill>
              </a:rPr>
              <a:t>není</a:t>
            </a:r>
            <a:r>
              <a:rPr lang="de-DE" sz="2400" b="1" dirty="0">
                <a:solidFill>
                  <a:schemeClr val="tx1"/>
                </a:solidFill>
              </a:rPr>
              <a:t> </a:t>
            </a:r>
            <a:r>
              <a:rPr lang="de-DE" sz="2400" b="1" dirty="0" err="1">
                <a:solidFill>
                  <a:schemeClr val="tx1"/>
                </a:solidFill>
              </a:rPr>
              <a:t>dostatečný</a:t>
            </a:r>
            <a:r>
              <a:rPr lang="de-DE" sz="2400" b="1" dirty="0">
                <a:solidFill>
                  <a:schemeClr val="tx1"/>
                </a:solidFill>
              </a:rPr>
              <a:t> pro </a:t>
            </a:r>
            <a:r>
              <a:rPr lang="de-DE" sz="2400" b="1" dirty="0" err="1">
                <a:solidFill>
                  <a:schemeClr val="tx1"/>
                </a:solidFill>
              </a:rPr>
              <a:t>vysvětlení</a:t>
            </a:r>
            <a:r>
              <a:rPr lang="de-DE" sz="2400" b="1" dirty="0">
                <a:solidFill>
                  <a:schemeClr val="tx1"/>
                </a:solidFill>
              </a:rPr>
              <a:t> </a:t>
            </a:r>
            <a:r>
              <a:rPr lang="de-DE" sz="2400" b="1" dirty="0" err="1">
                <a:solidFill>
                  <a:schemeClr val="tx1"/>
                </a:solidFill>
              </a:rPr>
              <a:t>používání</a:t>
            </a:r>
            <a:r>
              <a:rPr lang="de-DE" sz="2400" b="1" dirty="0">
                <a:solidFill>
                  <a:schemeClr val="tx1"/>
                </a:solidFill>
              </a:rPr>
              <a:t>/</a:t>
            </a:r>
            <a:r>
              <a:rPr lang="de-DE" sz="2400" b="1" dirty="0" err="1">
                <a:solidFill>
                  <a:schemeClr val="tx1"/>
                </a:solidFill>
              </a:rPr>
              <a:t>nepoužívání</a:t>
            </a:r>
            <a:r>
              <a:rPr lang="de-DE" sz="2400" b="1" dirty="0">
                <a:solidFill>
                  <a:schemeClr val="tx1"/>
                </a:solidFill>
              </a:rPr>
              <a:t> </a:t>
            </a:r>
            <a:r>
              <a:rPr lang="de-DE" sz="2400" b="1" dirty="0" err="1">
                <a:solidFill>
                  <a:schemeClr val="tx1"/>
                </a:solidFill>
              </a:rPr>
              <a:t>transferů</a:t>
            </a:r>
            <a:r>
              <a:rPr lang="de-DE" sz="2400" b="1" dirty="0">
                <a:solidFill>
                  <a:schemeClr val="tx1"/>
                </a:solidFill>
              </a:rPr>
              <a:t>. </a:t>
            </a:r>
            <a:r>
              <a:rPr lang="de-DE" sz="2400" b="1" dirty="0" err="1">
                <a:solidFill>
                  <a:schemeClr val="tx1"/>
                </a:solidFill>
              </a:rPr>
              <a:t>Rozhodujícím</a:t>
            </a:r>
            <a:r>
              <a:rPr lang="de-DE" sz="2400" b="1" dirty="0">
                <a:solidFill>
                  <a:schemeClr val="tx1"/>
                </a:solidFill>
              </a:rPr>
              <a:t> </a:t>
            </a:r>
            <a:r>
              <a:rPr lang="de-DE" sz="2400" b="1" dirty="0" err="1">
                <a:solidFill>
                  <a:schemeClr val="tx1"/>
                </a:solidFill>
              </a:rPr>
              <a:t>faktorem</a:t>
            </a:r>
            <a:r>
              <a:rPr lang="de-DE" sz="2400" b="1" dirty="0">
                <a:solidFill>
                  <a:schemeClr val="tx1"/>
                </a:solidFill>
              </a:rPr>
              <a:t> je </a:t>
            </a:r>
            <a:r>
              <a:rPr lang="de-DE" sz="2400" b="1" dirty="0" err="1">
                <a:solidFill>
                  <a:schemeClr val="tx1"/>
                </a:solidFill>
              </a:rPr>
              <a:t>subjektivní</a:t>
            </a:r>
            <a:r>
              <a:rPr lang="de-DE" sz="2400" b="1" dirty="0">
                <a:solidFill>
                  <a:schemeClr val="tx1"/>
                </a:solidFill>
              </a:rPr>
              <a:t> </a:t>
            </a:r>
            <a:r>
              <a:rPr lang="de-DE" sz="2400" b="1" dirty="0" err="1">
                <a:solidFill>
                  <a:schemeClr val="tx1"/>
                </a:solidFill>
              </a:rPr>
              <a:t>podobnost</a:t>
            </a:r>
            <a:r>
              <a:rPr lang="de-DE" sz="2400" b="1" dirty="0">
                <a:solidFill>
                  <a:schemeClr val="tx1"/>
                </a:solidFill>
              </a:rPr>
              <a:t> </a:t>
            </a:r>
            <a:r>
              <a:rPr lang="de-DE" sz="2400" b="1" dirty="0" err="1">
                <a:solidFill>
                  <a:schemeClr val="tx1"/>
                </a:solidFill>
              </a:rPr>
              <a:t>vnímaná</a:t>
            </a:r>
            <a:r>
              <a:rPr lang="de-DE" sz="2400" b="1" dirty="0">
                <a:solidFill>
                  <a:schemeClr val="tx1"/>
                </a:solidFill>
              </a:rPr>
              <a:t> </a:t>
            </a:r>
            <a:r>
              <a:rPr lang="de-DE" sz="2400" b="1" dirty="0" err="1">
                <a:solidFill>
                  <a:schemeClr val="tx1"/>
                </a:solidFill>
              </a:rPr>
              <a:t>studujícími</a:t>
            </a:r>
            <a:r>
              <a:rPr lang="de-DE" sz="2400" b="1" dirty="0">
                <a:solidFill>
                  <a:schemeClr val="tx1"/>
                </a:solidFill>
              </a:rPr>
              <a:t>.</a:t>
            </a:r>
          </a:p>
        </p:txBody>
      </p:sp>
      <p:grpSp>
        <p:nvGrpSpPr>
          <p:cNvPr id="18" name="Groupe 17"/>
          <p:cNvGrpSpPr/>
          <p:nvPr/>
        </p:nvGrpSpPr>
        <p:grpSpPr>
          <a:xfrm>
            <a:off x="1663908" y="-92189"/>
            <a:ext cx="8587441" cy="897268"/>
            <a:chOff x="1663908" y="-92189"/>
            <a:chExt cx="8587441" cy="897268"/>
          </a:xfrm>
        </p:grpSpPr>
        <p:sp>
          <p:nvSpPr>
            <p:cNvPr id="19" name="ZoneTexte 18"/>
            <p:cNvSpPr txBox="1"/>
            <p:nvPr/>
          </p:nvSpPr>
          <p:spPr>
            <a:xfrm>
              <a:off x="3708936" y="-92189"/>
              <a:ext cx="4774128" cy="646331"/>
            </a:xfrm>
            <a:prstGeom prst="rect">
              <a:avLst/>
            </a:prstGeom>
            <a:noFill/>
          </p:spPr>
          <p:txBody>
            <a:bodyPr wrap="square" rtlCol="0">
              <a:spAutoFit/>
            </a:bodyPr>
            <a:lstStyle/>
            <a:p>
              <a:pPr algn="ctr"/>
              <a:r>
                <a:rPr lang="fr-FR" sz="3600" b="1" dirty="0">
                  <a:solidFill>
                    <a:schemeClr val="accent1">
                      <a:lumMod val="75000"/>
                    </a:schemeClr>
                  </a:solidFill>
                </a:rPr>
                <a:t>2- </a:t>
              </a:r>
              <a:r>
                <a:rPr lang="fr-FR" sz="3600" b="1" dirty="0" err="1">
                  <a:solidFill>
                    <a:schemeClr val="accent1">
                      <a:lumMod val="75000"/>
                    </a:schemeClr>
                  </a:solidFill>
                </a:rPr>
                <a:t>Odůvodnění</a:t>
              </a:r>
              <a:endParaRPr lang="fr-FR" sz="3600" b="1" dirty="0">
                <a:solidFill>
                  <a:schemeClr val="accent1">
                    <a:lumMod val="75000"/>
                  </a:schemeClr>
                </a:solidFill>
              </a:endParaRPr>
            </a:p>
          </p:txBody>
        </p:sp>
        <p:sp>
          <p:nvSpPr>
            <p:cNvPr id="20" name="Espace réservé du contenu 2"/>
            <p:cNvSpPr txBox="1">
              <a:spLocks/>
            </p:cNvSpPr>
            <p:nvPr/>
          </p:nvSpPr>
          <p:spPr>
            <a:xfrm>
              <a:off x="1663908" y="377587"/>
              <a:ext cx="8587441" cy="427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de-DE" sz="2800" dirty="0">
                  <a:solidFill>
                    <a:srgbClr val="0070C0"/>
                  </a:solidFill>
                </a:rPr>
                <a:t>(</a:t>
              </a:r>
              <a:r>
                <a:rPr lang="de-DE" sz="2800" dirty="0" err="1">
                  <a:solidFill>
                    <a:srgbClr val="0070C0"/>
                  </a:solidFill>
                </a:rPr>
                <a:t>Důvody</a:t>
              </a:r>
              <a:r>
                <a:rPr lang="de-DE" sz="2800" dirty="0">
                  <a:solidFill>
                    <a:srgbClr val="0070C0"/>
                  </a:solidFill>
                </a:rPr>
                <a:t> pro </a:t>
              </a:r>
              <a:r>
                <a:rPr lang="de-DE" sz="2800" dirty="0" err="1">
                  <a:solidFill>
                    <a:srgbClr val="0070C0"/>
                  </a:solidFill>
                </a:rPr>
                <a:t>využití</a:t>
              </a:r>
              <a:r>
                <a:rPr lang="de-DE" sz="2800" dirty="0">
                  <a:solidFill>
                    <a:srgbClr val="0070C0"/>
                  </a:solidFill>
                </a:rPr>
                <a:t> </a:t>
              </a:r>
              <a:r>
                <a:rPr lang="de-DE" sz="2800" dirty="0" err="1">
                  <a:solidFill>
                    <a:srgbClr val="0070C0"/>
                  </a:solidFill>
                </a:rPr>
                <a:t>integrované</a:t>
              </a:r>
              <a:r>
                <a:rPr lang="de-DE" sz="2800" dirty="0">
                  <a:solidFill>
                    <a:srgbClr val="0070C0"/>
                  </a:solidFill>
                </a:rPr>
                <a:t> </a:t>
              </a:r>
              <a:r>
                <a:rPr lang="de-DE" sz="2800" dirty="0" err="1">
                  <a:solidFill>
                    <a:srgbClr val="0070C0"/>
                  </a:solidFill>
                </a:rPr>
                <a:t>výuky</a:t>
              </a:r>
              <a:r>
                <a:rPr lang="de-DE" sz="2800" dirty="0">
                  <a:solidFill>
                    <a:srgbClr val="0070C0"/>
                  </a:solidFill>
                </a:rPr>
                <a:t> </a:t>
              </a:r>
              <a:r>
                <a:rPr lang="de-DE" sz="2800" dirty="0" err="1">
                  <a:solidFill>
                    <a:srgbClr val="0070C0"/>
                  </a:solidFill>
                </a:rPr>
                <a:t>jazyků</a:t>
              </a:r>
              <a:r>
                <a:rPr lang="de-DE" sz="2800" dirty="0">
                  <a:solidFill>
                    <a:srgbClr val="0070C0"/>
                  </a:solidFill>
                </a:rPr>
                <a:t>)</a:t>
              </a:r>
            </a:p>
          </p:txBody>
        </p:sp>
      </p:grpSp>
    </p:spTree>
    <p:extLst>
      <p:ext uri="{BB962C8B-B14F-4D97-AF65-F5344CB8AC3E}">
        <p14:creationId xmlns:p14="http://schemas.microsoft.com/office/powerpoint/2010/main" val="103196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flipH="1">
            <a:off x="274290" y="2124461"/>
            <a:ext cx="9154522" cy="777233"/>
          </a:xfrm>
          <a:prstGeom prst="wedgeRoundRectCallout">
            <a:avLst>
              <a:gd name="adj1" fmla="val -68498"/>
              <a:gd name="adj2" fmla="val 107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err="1">
                <a:solidFill>
                  <a:schemeClr val="tx1"/>
                </a:solidFill>
              </a:rPr>
              <a:t>Dalším</a:t>
            </a:r>
            <a:r>
              <a:rPr lang="en-US" sz="2400" b="1" dirty="0">
                <a:solidFill>
                  <a:schemeClr val="tx1"/>
                </a:solidFill>
              </a:rPr>
              <a:t> </a:t>
            </a:r>
            <a:r>
              <a:rPr lang="en-US" sz="2400" b="1" dirty="0" err="1">
                <a:solidFill>
                  <a:schemeClr val="tx1"/>
                </a:solidFill>
              </a:rPr>
              <a:t>důvodem</a:t>
            </a:r>
            <a:r>
              <a:rPr lang="en-US" sz="2400" b="1" dirty="0">
                <a:solidFill>
                  <a:schemeClr val="tx1"/>
                </a:solidFill>
              </a:rPr>
              <a:t> je </a:t>
            </a:r>
            <a:r>
              <a:rPr lang="en-US" sz="2400" b="1" dirty="0" err="1">
                <a:solidFill>
                  <a:schemeClr val="tx1"/>
                </a:solidFill>
              </a:rPr>
              <a:t>strach</a:t>
            </a:r>
            <a:r>
              <a:rPr lang="en-US" sz="2400" b="1" dirty="0">
                <a:solidFill>
                  <a:schemeClr val="tx1"/>
                </a:solidFill>
              </a:rPr>
              <a:t> z interference, </a:t>
            </a:r>
            <a:r>
              <a:rPr lang="en-US" sz="2400" b="1" dirty="0" err="1">
                <a:solidFill>
                  <a:schemeClr val="tx1"/>
                </a:solidFill>
              </a:rPr>
              <a:t>který</a:t>
            </a:r>
            <a:r>
              <a:rPr lang="en-US" sz="2400" b="1" dirty="0">
                <a:solidFill>
                  <a:schemeClr val="tx1"/>
                </a:solidFill>
              </a:rPr>
              <a:t> se </a:t>
            </a:r>
            <a:r>
              <a:rPr lang="en-US" sz="2400" b="1" dirty="0" err="1">
                <a:solidFill>
                  <a:schemeClr val="tx1"/>
                </a:solidFill>
              </a:rPr>
              <a:t>týká</a:t>
            </a:r>
            <a:r>
              <a:rPr lang="en-US" sz="2400" b="1" dirty="0">
                <a:solidFill>
                  <a:schemeClr val="tx1"/>
                </a:solidFill>
              </a:rPr>
              <a:t> </a:t>
            </a:r>
            <a:r>
              <a:rPr lang="en-US" sz="2400" b="1" dirty="0" err="1">
                <a:solidFill>
                  <a:schemeClr val="tx1"/>
                </a:solidFill>
              </a:rPr>
              <a:t>i</a:t>
            </a:r>
            <a:r>
              <a:rPr lang="en-US" sz="2400" b="1" dirty="0">
                <a:solidFill>
                  <a:schemeClr val="tx1"/>
                </a:solidFill>
              </a:rPr>
              <a:t> </a:t>
            </a:r>
            <a:r>
              <a:rPr lang="en-US" sz="2400" b="1" dirty="0" err="1">
                <a:solidFill>
                  <a:schemeClr val="tx1"/>
                </a:solidFill>
              </a:rPr>
              <a:t>žáků</a:t>
            </a:r>
            <a:r>
              <a:rPr lang="en-US" sz="2400" b="1" dirty="0">
                <a:solidFill>
                  <a:schemeClr val="tx1"/>
                </a:solidFill>
              </a:rPr>
              <a:t>. </a:t>
            </a:r>
            <a:r>
              <a:rPr lang="en-US" sz="2400" b="1" dirty="0" err="1">
                <a:solidFill>
                  <a:schemeClr val="tx1"/>
                </a:solidFill>
              </a:rPr>
              <a:t>Například</a:t>
            </a:r>
            <a:r>
              <a:rPr lang="en-US" sz="2400" b="1" dirty="0">
                <a:solidFill>
                  <a:schemeClr val="tx1"/>
                </a:solidFill>
              </a:rPr>
              <a:t> u "cognates" (</a:t>
            </a:r>
            <a:r>
              <a:rPr lang="en-US" sz="2400" b="1" dirty="0" err="1">
                <a:solidFill>
                  <a:schemeClr val="tx1"/>
                </a:solidFill>
              </a:rPr>
              <a:t>příbuzných</a:t>
            </a:r>
            <a:r>
              <a:rPr lang="en-US" sz="2400" b="1" dirty="0">
                <a:solidFill>
                  <a:schemeClr val="tx1"/>
                </a:solidFill>
              </a:rPr>
              <a:t> </a:t>
            </a:r>
            <a:r>
              <a:rPr lang="en-US" sz="2400" b="1" dirty="0" err="1">
                <a:solidFill>
                  <a:schemeClr val="tx1"/>
                </a:solidFill>
              </a:rPr>
              <a:t>slov</a:t>
            </a:r>
            <a:r>
              <a:rPr lang="en-US" sz="2400" b="1" dirty="0">
                <a:solidFill>
                  <a:schemeClr val="tx1"/>
                </a:solidFill>
              </a:rPr>
              <a:t> v </a:t>
            </a:r>
            <a:r>
              <a:rPr lang="en-US" sz="2400" b="1" dirty="0" err="1">
                <a:solidFill>
                  <a:schemeClr val="tx1"/>
                </a:solidFill>
              </a:rPr>
              <a:t>jiných</a:t>
            </a:r>
            <a:r>
              <a:rPr lang="en-US" sz="2400" b="1" dirty="0">
                <a:solidFill>
                  <a:schemeClr val="tx1"/>
                </a:solidFill>
              </a:rPr>
              <a:t> </a:t>
            </a:r>
            <a:r>
              <a:rPr lang="en-US" sz="2400" b="1" dirty="0" err="1">
                <a:solidFill>
                  <a:schemeClr val="tx1"/>
                </a:solidFill>
              </a:rPr>
              <a:t>jazycích</a:t>
            </a:r>
            <a:r>
              <a:rPr lang="en-US" sz="2400" b="1" dirty="0">
                <a:solidFill>
                  <a:schemeClr val="tx1"/>
                </a:solidFill>
              </a:rPr>
              <a:t>):</a:t>
            </a:r>
          </a:p>
        </p:txBody>
      </p:sp>
      <p:sp>
        <p:nvSpPr>
          <p:cNvPr id="4" name="Espace réservé du pied de page 3"/>
          <p:cNvSpPr>
            <a:spLocks noGrp="1"/>
          </p:cNvSpPr>
          <p:nvPr>
            <p:ph type="ftr" sz="quarter" idx="11"/>
          </p:nvPr>
        </p:nvSpPr>
        <p:spPr/>
        <p:txBody>
          <a:bodyPr/>
          <a:lstStyle/>
          <a:p>
            <a:r>
              <a:rPr lang="fr-FR"/>
              <a:t>Candelier - Brno - April 2023</a:t>
            </a:r>
            <a:endParaRPr lang="fr-FR" dirty="0"/>
          </a:p>
        </p:txBody>
      </p:sp>
      <p:sp>
        <p:nvSpPr>
          <p:cNvPr id="2" name="Espace réservé du numéro de diapositive 1"/>
          <p:cNvSpPr>
            <a:spLocks noGrp="1"/>
          </p:cNvSpPr>
          <p:nvPr>
            <p:ph type="sldNum" sz="quarter" idx="12"/>
          </p:nvPr>
        </p:nvSpPr>
        <p:spPr/>
        <p:txBody>
          <a:bodyPr/>
          <a:lstStyle/>
          <a:p>
            <a:fld id="{4381D9F6-C959-45AE-A159-EF834C9AA1A9}" type="slidenum">
              <a:rPr lang="fr-FR" smtClean="0"/>
              <a:t>17</a:t>
            </a:fld>
            <a:endParaRPr lang="fr-FR"/>
          </a:p>
        </p:txBody>
      </p:sp>
      <p:pic>
        <p:nvPicPr>
          <p:cNvPr id="16" name="Image 15"/>
          <p:cNvPicPr>
            <a:picLocks noChangeAspect="1"/>
          </p:cNvPicPr>
          <p:nvPr/>
        </p:nvPicPr>
        <p:blipFill>
          <a:blip r:embed="rId3"/>
          <a:stretch>
            <a:fillRect/>
          </a:stretch>
        </p:blipFill>
        <p:spPr>
          <a:xfrm flipH="1">
            <a:off x="10146418" y="3051669"/>
            <a:ext cx="1545485" cy="1284096"/>
          </a:xfrm>
          <a:prstGeom prst="rect">
            <a:avLst/>
          </a:prstGeom>
        </p:spPr>
      </p:pic>
      <p:sp>
        <p:nvSpPr>
          <p:cNvPr id="17" name="Rectangle à coins arrondis 16"/>
          <p:cNvSpPr/>
          <p:nvPr/>
        </p:nvSpPr>
        <p:spPr>
          <a:xfrm flipH="1">
            <a:off x="10251349" y="1815249"/>
            <a:ext cx="1552870" cy="1053923"/>
          </a:xfrm>
          <a:prstGeom prst="wedgeRoundRectCallout">
            <a:avLst>
              <a:gd name="adj1" fmla="val -10232"/>
              <a:gd name="adj2" fmla="val 6984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800" b="1" dirty="0" err="1">
                <a:solidFill>
                  <a:srgbClr val="C00000"/>
                </a:solidFill>
              </a:rPr>
              <a:t>jiný</a:t>
            </a:r>
            <a:r>
              <a:rPr lang="de-DE" sz="2800" b="1" dirty="0">
                <a:solidFill>
                  <a:srgbClr val="C00000"/>
                </a:solidFill>
              </a:rPr>
              <a:t> </a:t>
            </a:r>
            <a:r>
              <a:rPr lang="de-DE" sz="2800" b="1" dirty="0" err="1">
                <a:solidFill>
                  <a:srgbClr val="C00000"/>
                </a:solidFill>
              </a:rPr>
              <a:t>důvod</a:t>
            </a:r>
            <a:r>
              <a:rPr lang="de-DE" sz="2800" b="1" dirty="0">
                <a:solidFill>
                  <a:srgbClr val="C00000"/>
                </a:solidFill>
              </a:rPr>
              <a:t>...</a:t>
            </a:r>
            <a:endParaRPr lang="de-DE" sz="2400" b="1" dirty="0">
              <a:solidFill>
                <a:schemeClr val="tx1"/>
              </a:solidFill>
            </a:endParaRP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sp>
        <p:nvSpPr>
          <p:cNvPr id="18" name="Espace réservé du contenu 2"/>
          <p:cNvSpPr txBox="1">
            <a:spLocks/>
          </p:cNvSpPr>
          <p:nvPr/>
        </p:nvSpPr>
        <p:spPr>
          <a:xfrm>
            <a:off x="171098" y="3218918"/>
            <a:ext cx="9811102" cy="1116847"/>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dirty="0"/>
              <a:t>"[...] </a:t>
            </a:r>
            <a:r>
              <a:rPr lang="en-US" b="1" dirty="0" err="1"/>
              <a:t>i</a:t>
            </a:r>
            <a:r>
              <a:rPr lang="en-US" b="1" dirty="0"/>
              <a:t> </a:t>
            </a:r>
            <a:r>
              <a:rPr lang="en-US" b="1" dirty="0" err="1"/>
              <a:t>když</a:t>
            </a:r>
            <a:r>
              <a:rPr lang="en-US" b="1" dirty="0"/>
              <a:t> </a:t>
            </a:r>
            <a:r>
              <a:rPr lang="en-US" b="1" dirty="0" err="1"/>
              <a:t>jsou</a:t>
            </a:r>
            <a:r>
              <a:rPr lang="en-US" b="1" dirty="0"/>
              <a:t> </a:t>
            </a:r>
            <a:r>
              <a:rPr lang="en-US" b="1" dirty="0" err="1"/>
              <a:t>potenciální</a:t>
            </a:r>
            <a:r>
              <a:rPr lang="en-US" b="1" dirty="0"/>
              <a:t> </a:t>
            </a:r>
            <a:r>
              <a:rPr lang="en-US" b="1" dirty="0" err="1"/>
              <a:t>kognáty</a:t>
            </a:r>
            <a:r>
              <a:rPr lang="en-US" b="1" dirty="0"/>
              <a:t> </a:t>
            </a:r>
            <a:r>
              <a:rPr lang="en-US" b="1" dirty="0" err="1"/>
              <a:t>identifikovány</a:t>
            </a:r>
            <a:r>
              <a:rPr lang="en-US" b="1" dirty="0"/>
              <a:t>, </a:t>
            </a:r>
            <a:r>
              <a:rPr lang="en-US" b="1" dirty="0" err="1"/>
              <a:t>někteří</a:t>
            </a:r>
            <a:r>
              <a:rPr lang="en-US" b="1" dirty="0"/>
              <a:t> </a:t>
            </a:r>
            <a:r>
              <a:rPr lang="en-US" b="1" dirty="0" err="1"/>
              <a:t>žáci</a:t>
            </a:r>
            <a:r>
              <a:rPr lang="en-US" b="1" dirty="0"/>
              <a:t> </a:t>
            </a:r>
            <a:r>
              <a:rPr lang="en-US" b="1" dirty="0" err="1"/>
              <a:t>mají</a:t>
            </a:r>
            <a:r>
              <a:rPr lang="en-US" b="1" dirty="0"/>
              <a:t> </a:t>
            </a:r>
            <a:r>
              <a:rPr lang="en-US" b="1" dirty="0" err="1"/>
              <a:t>tendenci</a:t>
            </a:r>
            <a:r>
              <a:rPr lang="en-US" b="1" dirty="0"/>
              <a:t> </a:t>
            </a:r>
            <a:r>
              <a:rPr lang="en-US" b="1" dirty="0" err="1"/>
              <a:t>jim</a:t>
            </a:r>
            <a:r>
              <a:rPr lang="en-US" b="1" dirty="0"/>
              <a:t> </a:t>
            </a:r>
            <a:r>
              <a:rPr lang="en-US" b="1" dirty="0" err="1"/>
              <a:t>nedůvěřovat</a:t>
            </a:r>
            <a:r>
              <a:rPr lang="en-US" b="1" dirty="0"/>
              <a:t>, </a:t>
            </a:r>
            <a:r>
              <a:rPr lang="en-US" b="1" dirty="0" err="1"/>
              <a:t>protože</a:t>
            </a:r>
            <a:r>
              <a:rPr lang="en-US" b="1" dirty="0"/>
              <a:t> </a:t>
            </a:r>
            <a:r>
              <a:rPr lang="en-US" b="1" dirty="0" err="1"/>
              <a:t>byli</a:t>
            </a:r>
            <a:r>
              <a:rPr lang="en-US" b="1" dirty="0"/>
              <a:t> </a:t>
            </a:r>
            <a:r>
              <a:rPr lang="en-US" b="1" dirty="0" err="1"/>
              <a:t>učiteli</a:t>
            </a:r>
            <a:r>
              <a:rPr lang="en-US" b="1" dirty="0"/>
              <a:t> </a:t>
            </a:r>
            <a:r>
              <a:rPr lang="en-US" b="1" dirty="0" err="1"/>
              <a:t>varováni</a:t>
            </a:r>
            <a:r>
              <a:rPr lang="en-US" b="1" dirty="0"/>
              <a:t> </a:t>
            </a:r>
            <a:r>
              <a:rPr lang="en-US" b="1" dirty="0" err="1"/>
              <a:t>před</a:t>
            </a:r>
            <a:r>
              <a:rPr lang="en-US" b="1" dirty="0"/>
              <a:t> </a:t>
            </a:r>
            <a:r>
              <a:rPr lang="en-US" b="1" dirty="0" err="1"/>
              <a:t>nebezpečím</a:t>
            </a:r>
            <a:r>
              <a:rPr lang="en-US" b="1" dirty="0"/>
              <a:t> </a:t>
            </a:r>
            <a:r>
              <a:rPr lang="en-US" b="1" dirty="0" err="1"/>
              <a:t>falešných</a:t>
            </a:r>
            <a:r>
              <a:rPr lang="en-US" b="1" dirty="0"/>
              <a:t> </a:t>
            </a:r>
            <a:r>
              <a:rPr lang="en-US" b="1" dirty="0" err="1"/>
              <a:t>kognátů</a:t>
            </a:r>
            <a:r>
              <a:rPr lang="en-US" b="1" dirty="0"/>
              <a:t>"</a:t>
            </a:r>
            <a:endParaRPr lang="fr-FR" b="1" dirty="0"/>
          </a:p>
        </p:txBody>
      </p:sp>
      <p:sp>
        <p:nvSpPr>
          <p:cNvPr id="19" name="ZoneTexte 18"/>
          <p:cNvSpPr txBox="1"/>
          <p:nvPr/>
        </p:nvSpPr>
        <p:spPr>
          <a:xfrm>
            <a:off x="171098" y="4214393"/>
            <a:ext cx="10621820" cy="707886"/>
          </a:xfrm>
          <a:prstGeom prst="rect">
            <a:avLst/>
          </a:prstGeom>
          <a:noFill/>
        </p:spPr>
        <p:txBody>
          <a:bodyPr wrap="square" rtlCol="0">
            <a:spAutoFit/>
          </a:bodyPr>
          <a:lstStyle/>
          <a:p>
            <a:r>
              <a:rPr lang="en-US" sz="2000" dirty="0" err="1"/>
              <a:t>Otwinowska</a:t>
            </a:r>
            <a:r>
              <a:rPr lang="en-US" sz="2000" dirty="0"/>
              <a:t>, A. &amp; </a:t>
            </a:r>
            <a:r>
              <a:rPr lang="en-US" sz="2000" dirty="0" err="1"/>
              <a:t>Szewczyk</a:t>
            </a:r>
            <a:r>
              <a:rPr lang="en-US" sz="2000" dirty="0"/>
              <a:t>, J. M. 2017. The more similar the better? Factors in learning cognates, false cognates and non-cognate words. International Journal of Bilingual Education and Bilingualism</a:t>
            </a:r>
            <a:endParaRPr lang="fr-FR" sz="2000" dirty="0"/>
          </a:p>
        </p:txBody>
      </p:sp>
      <p:sp>
        <p:nvSpPr>
          <p:cNvPr id="14" name="Rectangle à coins arrondis 13"/>
          <p:cNvSpPr/>
          <p:nvPr/>
        </p:nvSpPr>
        <p:spPr>
          <a:xfrm flipH="1">
            <a:off x="274290" y="4925487"/>
            <a:ext cx="9154522" cy="844758"/>
          </a:xfrm>
          <a:prstGeom prst="wedgeRoundRectCallout">
            <a:avLst>
              <a:gd name="adj1" fmla="val -64456"/>
              <a:gd name="adj2" fmla="val -24826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err="1">
                <a:solidFill>
                  <a:schemeClr val="tx1"/>
                </a:solidFill>
              </a:rPr>
              <a:t>Studenti</a:t>
            </a:r>
            <a:r>
              <a:rPr lang="en-US" sz="2400" b="1" dirty="0">
                <a:solidFill>
                  <a:schemeClr val="tx1"/>
                </a:solidFill>
              </a:rPr>
              <a:t> s </a:t>
            </a:r>
            <a:r>
              <a:rPr lang="en-US" sz="2400" b="1" dirty="0" err="1">
                <a:solidFill>
                  <a:schemeClr val="tx1"/>
                </a:solidFill>
              </a:rPr>
              <a:t>horšími</a:t>
            </a:r>
            <a:r>
              <a:rPr lang="en-US" sz="2400" b="1" dirty="0">
                <a:solidFill>
                  <a:schemeClr val="tx1"/>
                </a:solidFill>
              </a:rPr>
              <a:t> </a:t>
            </a:r>
            <a:r>
              <a:rPr lang="en-US" sz="2400" b="1" dirty="0" err="1">
                <a:solidFill>
                  <a:schemeClr val="tx1"/>
                </a:solidFill>
              </a:rPr>
              <a:t>výsledky</a:t>
            </a:r>
            <a:r>
              <a:rPr lang="en-US" sz="2400" b="1" dirty="0">
                <a:solidFill>
                  <a:schemeClr val="tx1"/>
                </a:solidFill>
              </a:rPr>
              <a:t> </a:t>
            </a:r>
            <a:r>
              <a:rPr lang="en-US" sz="2400" b="1" dirty="0" err="1">
                <a:solidFill>
                  <a:schemeClr val="tx1"/>
                </a:solidFill>
              </a:rPr>
              <a:t>provádějí</a:t>
            </a:r>
            <a:r>
              <a:rPr lang="en-US" sz="2400" b="1" dirty="0">
                <a:solidFill>
                  <a:schemeClr val="tx1"/>
                </a:solidFill>
              </a:rPr>
              <a:t> </a:t>
            </a:r>
            <a:r>
              <a:rPr lang="en-US" sz="2400" b="1" dirty="0" err="1">
                <a:solidFill>
                  <a:schemeClr val="tx1"/>
                </a:solidFill>
              </a:rPr>
              <a:t>méně</a:t>
            </a:r>
            <a:r>
              <a:rPr lang="en-US" sz="2400" b="1" dirty="0">
                <a:solidFill>
                  <a:schemeClr val="tx1"/>
                </a:solidFill>
              </a:rPr>
              <a:t> </a:t>
            </a:r>
            <a:r>
              <a:rPr lang="en-US" sz="2400" b="1" dirty="0" err="1">
                <a:solidFill>
                  <a:schemeClr val="tx1"/>
                </a:solidFill>
              </a:rPr>
              <a:t>spontánních</a:t>
            </a:r>
            <a:r>
              <a:rPr lang="en-US" sz="2400" b="1" dirty="0">
                <a:solidFill>
                  <a:schemeClr val="tx1"/>
                </a:solidFill>
              </a:rPr>
              <a:t> </a:t>
            </a:r>
            <a:r>
              <a:rPr lang="en-US" sz="2400" b="1" dirty="0" err="1">
                <a:solidFill>
                  <a:schemeClr val="tx1"/>
                </a:solidFill>
              </a:rPr>
              <a:t>transferů</a:t>
            </a:r>
            <a:r>
              <a:rPr lang="en-US" sz="2400" b="1" dirty="0">
                <a:solidFill>
                  <a:schemeClr val="tx1"/>
                </a:solidFill>
              </a:rPr>
              <a:t> </a:t>
            </a:r>
            <a:r>
              <a:rPr lang="en-US" sz="2400" b="1" dirty="0" err="1">
                <a:solidFill>
                  <a:schemeClr val="tx1"/>
                </a:solidFill>
              </a:rPr>
              <a:t>než</a:t>
            </a:r>
            <a:r>
              <a:rPr lang="en-US" sz="2400" b="1" dirty="0">
                <a:solidFill>
                  <a:schemeClr val="tx1"/>
                </a:solidFill>
              </a:rPr>
              <a:t> </a:t>
            </a:r>
            <a:r>
              <a:rPr lang="en-US" sz="2400" b="1" dirty="0" err="1">
                <a:solidFill>
                  <a:schemeClr val="tx1"/>
                </a:solidFill>
              </a:rPr>
              <a:t>studenti</a:t>
            </a:r>
            <a:r>
              <a:rPr lang="en-US" sz="2400" b="1" dirty="0">
                <a:solidFill>
                  <a:schemeClr val="tx1"/>
                </a:solidFill>
              </a:rPr>
              <a:t> s </a:t>
            </a:r>
            <a:r>
              <a:rPr lang="en-US" sz="2400" b="1" dirty="0" err="1">
                <a:solidFill>
                  <a:schemeClr val="tx1"/>
                </a:solidFill>
              </a:rPr>
              <a:t>lepšími</a:t>
            </a:r>
            <a:r>
              <a:rPr lang="en-US" sz="2400" b="1" dirty="0">
                <a:solidFill>
                  <a:schemeClr val="tx1"/>
                </a:solidFill>
              </a:rPr>
              <a:t> </a:t>
            </a:r>
            <a:r>
              <a:rPr lang="en-US" sz="2400" b="1" dirty="0" err="1">
                <a:solidFill>
                  <a:schemeClr val="tx1"/>
                </a:solidFill>
              </a:rPr>
              <a:t>výsledky</a:t>
            </a:r>
            <a:r>
              <a:rPr lang="en-US" sz="2400" b="1" dirty="0">
                <a:solidFill>
                  <a:schemeClr val="tx1"/>
                </a:solidFill>
              </a:rPr>
              <a:t>.</a:t>
            </a:r>
            <a:endParaRPr lang="de-DE" sz="2400" b="1" dirty="0">
              <a:solidFill>
                <a:schemeClr val="tx1"/>
              </a:solidFill>
            </a:endParaRPr>
          </a:p>
        </p:txBody>
      </p:sp>
      <p:sp>
        <p:nvSpPr>
          <p:cNvPr id="20" name="ZoneTexte 19"/>
          <p:cNvSpPr txBox="1"/>
          <p:nvPr/>
        </p:nvSpPr>
        <p:spPr>
          <a:xfrm>
            <a:off x="171098" y="5842337"/>
            <a:ext cx="11182702" cy="1015663"/>
          </a:xfrm>
          <a:prstGeom prst="rect">
            <a:avLst/>
          </a:prstGeom>
          <a:solidFill>
            <a:schemeClr val="bg1"/>
          </a:solidFill>
        </p:spPr>
        <p:txBody>
          <a:bodyPr wrap="square" rtlCol="0">
            <a:spAutoFit/>
          </a:bodyPr>
          <a:lstStyle/>
          <a:p>
            <a:r>
              <a:rPr lang="de-DE" sz="2000" dirty="0" err="1"/>
              <a:t>Neveling</a:t>
            </a:r>
            <a:r>
              <a:rPr lang="de-DE" sz="2000" dirty="0"/>
              <a:t>, C. (2013). «</a:t>
            </a:r>
            <a:r>
              <a:rPr lang="de-DE" sz="2000" dirty="0" err="1"/>
              <a:t>Kiosco</a:t>
            </a:r>
            <a:r>
              <a:rPr lang="de-DE" sz="2000" dirty="0"/>
              <a:t>, </a:t>
            </a:r>
            <a:r>
              <a:rPr lang="de-DE" sz="2000" dirty="0" err="1"/>
              <a:t>televisión</a:t>
            </a:r>
            <a:r>
              <a:rPr lang="de-DE" sz="2000" dirty="0"/>
              <a:t>, </a:t>
            </a:r>
            <a:r>
              <a:rPr lang="de-DE" sz="2000" dirty="0" err="1"/>
              <a:t>tomate</a:t>
            </a:r>
            <a:r>
              <a:rPr lang="de-DE" sz="2000" dirty="0"/>
              <a:t> - das, was automatisch klar ist». Eine Interview-Studie zum sprachenübergreifenden Lernen im Spanischunterricht aus Lehrerperspektive, Zeitschrift für Romanische Sprachen und ihre Didaktik 97-129 Heft 7,2 Herbst 2013, 97-129.)</a:t>
            </a:r>
          </a:p>
        </p:txBody>
      </p:sp>
      <p:sp>
        <p:nvSpPr>
          <p:cNvPr id="21" name="Espace réservé du contenu 2"/>
          <p:cNvSpPr txBox="1">
            <a:spLocks/>
          </p:cNvSpPr>
          <p:nvPr/>
        </p:nvSpPr>
        <p:spPr>
          <a:xfrm>
            <a:off x="0" y="1218155"/>
            <a:ext cx="12192000" cy="476919"/>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a:buFont typeface="+mj-lt"/>
              <a:buAutoNum type="arabicPeriod" startAt="3"/>
            </a:pPr>
            <a:r>
              <a:rPr lang="de-DE" sz="2800" dirty="0"/>
              <a:t>Ale: </a:t>
            </a:r>
            <a:r>
              <a:rPr lang="de-DE" sz="2800" b="1" dirty="0" err="1"/>
              <a:t>většina</a:t>
            </a:r>
            <a:r>
              <a:rPr lang="de-DE" sz="2800" b="1" dirty="0"/>
              <a:t> </a:t>
            </a:r>
            <a:r>
              <a:rPr lang="de-DE" sz="2800" b="1" dirty="0" err="1"/>
              <a:t>žáků</a:t>
            </a:r>
            <a:r>
              <a:rPr lang="de-DE" sz="2800" b="1" dirty="0"/>
              <a:t> </a:t>
            </a:r>
            <a:r>
              <a:rPr lang="de-DE" sz="2800" b="1" dirty="0" err="1"/>
              <a:t>přenos</a:t>
            </a:r>
            <a:r>
              <a:rPr lang="de-DE" sz="2800" b="1" dirty="0"/>
              <a:t> </a:t>
            </a:r>
            <a:r>
              <a:rPr lang="de-DE" sz="2800" b="1" dirty="0" err="1"/>
              <a:t>nevyužívá</a:t>
            </a:r>
            <a:r>
              <a:rPr lang="de-DE" sz="2800" b="1" dirty="0"/>
              <a:t>, </a:t>
            </a:r>
            <a:r>
              <a:rPr lang="de-DE" sz="2800" b="1" dirty="0" err="1"/>
              <a:t>pokud</a:t>
            </a:r>
            <a:r>
              <a:rPr lang="de-DE" sz="2800" b="1" dirty="0"/>
              <a:t> k </a:t>
            </a:r>
            <a:r>
              <a:rPr lang="de-DE" sz="2800" b="1" dirty="0" err="1"/>
              <a:t>tomu</a:t>
            </a:r>
            <a:r>
              <a:rPr lang="de-DE" sz="2800" b="1" dirty="0"/>
              <a:t> </a:t>
            </a:r>
            <a:r>
              <a:rPr lang="de-DE" sz="2800" b="1" dirty="0" err="1"/>
              <a:t>nejsou</a:t>
            </a:r>
            <a:r>
              <a:rPr lang="de-DE" sz="2800" b="1" dirty="0"/>
              <a:t> </a:t>
            </a:r>
            <a:r>
              <a:rPr lang="de-DE" sz="2800" b="1" dirty="0" err="1"/>
              <a:t>vyzváni</a:t>
            </a:r>
            <a:r>
              <a:rPr lang="de-DE" sz="2800" dirty="0"/>
              <a:t>.</a:t>
            </a:r>
            <a:endParaRPr lang="fr-FR" sz="2800" b="1" dirty="0"/>
          </a:p>
        </p:txBody>
      </p:sp>
      <p:grpSp>
        <p:nvGrpSpPr>
          <p:cNvPr id="22" name="Groupe 21"/>
          <p:cNvGrpSpPr/>
          <p:nvPr/>
        </p:nvGrpSpPr>
        <p:grpSpPr>
          <a:xfrm>
            <a:off x="1663908" y="-92189"/>
            <a:ext cx="8587441" cy="897268"/>
            <a:chOff x="1663908" y="-92189"/>
            <a:chExt cx="8587441" cy="897268"/>
          </a:xfrm>
        </p:grpSpPr>
        <p:sp>
          <p:nvSpPr>
            <p:cNvPr id="23" name="ZoneTexte 22"/>
            <p:cNvSpPr txBox="1"/>
            <p:nvPr/>
          </p:nvSpPr>
          <p:spPr>
            <a:xfrm>
              <a:off x="3708936" y="-92189"/>
              <a:ext cx="4774128" cy="646331"/>
            </a:xfrm>
            <a:prstGeom prst="rect">
              <a:avLst/>
            </a:prstGeom>
            <a:noFill/>
          </p:spPr>
          <p:txBody>
            <a:bodyPr wrap="square" rtlCol="0">
              <a:spAutoFit/>
            </a:bodyPr>
            <a:lstStyle/>
            <a:p>
              <a:pPr algn="ctr"/>
              <a:r>
                <a:rPr lang="fr-FR" sz="3600" b="1" dirty="0">
                  <a:solidFill>
                    <a:schemeClr val="accent1">
                      <a:lumMod val="75000"/>
                    </a:schemeClr>
                  </a:solidFill>
                </a:rPr>
                <a:t>2- </a:t>
              </a:r>
              <a:r>
                <a:rPr lang="fr-FR" sz="3600" b="1" dirty="0" err="1">
                  <a:solidFill>
                    <a:schemeClr val="accent1">
                      <a:lumMod val="75000"/>
                    </a:schemeClr>
                  </a:solidFill>
                </a:rPr>
                <a:t>Odůvodnění</a:t>
              </a:r>
              <a:endParaRPr lang="fr-FR" sz="3600" b="1" dirty="0">
                <a:solidFill>
                  <a:schemeClr val="accent1">
                    <a:lumMod val="75000"/>
                  </a:schemeClr>
                </a:solidFill>
              </a:endParaRPr>
            </a:p>
          </p:txBody>
        </p:sp>
        <p:sp>
          <p:nvSpPr>
            <p:cNvPr id="24" name="Espace réservé du contenu 2"/>
            <p:cNvSpPr txBox="1">
              <a:spLocks/>
            </p:cNvSpPr>
            <p:nvPr/>
          </p:nvSpPr>
          <p:spPr>
            <a:xfrm>
              <a:off x="1663908" y="377587"/>
              <a:ext cx="8587441" cy="427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de-DE" sz="2800" dirty="0">
                  <a:solidFill>
                    <a:srgbClr val="0070C0"/>
                  </a:solidFill>
                </a:rPr>
                <a:t>(</a:t>
              </a:r>
              <a:r>
                <a:rPr lang="de-DE" sz="2800" dirty="0" err="1">
                  <a:solidFill>
                    <a:srgbClr val="0070C0"/>
                  </a:solidFill>
                </a:rPr>
                <a:t>Důvody</a:t>
              </a:r>
              <a:r>
                <a:rPr lang="de-DE" sz="2800" dirty="0">
                  <a:solidFill>
                    <a:srgbClr val="0070C0"/>
                  </a:solidFill>
                </a:rPr>
                <a:t> pro </a:t>
              </a:r>
              <a:r>
                <a:rPr lang="de-DE" sz="2800" dirty="0" err="1">
                  <a:solidFill>
                    <a:srgbClr val="0070C0"/>
                  </a:solidFill>
                </a:rPr>
                <a:t>využití</a:t>
              </a:r>
              <a:r>
                <a:rPr lang="de-DE" sz="2800" dirty="0">
                  <a:solidFill>
                    <a:srgbClr val="0070C0"/>
                  </a:solidFill>
                </a:rPr>
                <a:t> </a:t>
              </a:r>
              <a:r>
                <a:rPr lang="de-DE" sz="2800" dirty="0" err="1">
                  <a:solidFill>
                    <a:srgbClr val="0070C0"/>
                  </a:solidFill>
                </a:rPr>
                <a:t>integrované</a:t>
              </a:r>
              <a:r>
                <a:rPr lang="de-DE" sz="2800" dirty="0">
                  <a:solidFill>
                    <a:srgbClr val="0070C0"/>
                  </a:solidFill>
                </a:rPr>
                <a:t> </a:t>
              </a:r>
              <a:r>
                <a:rPr lang="de-DE" sz="2800" dirty="0" err="1">
                  <a:solidFill>
                    <a:srgbClr val="0070C0"/>
                  </a:solidFill>
                </a:rPr>
                <a:t>výuky</a:t>
              </a:r>
              <a:r>
                <a:rPr lang="de-DE" sz="2800" dirty="0">
                  <a:solidFill>
                    <a:srgbClr val="0070C0"/>
                  </a:solidFill>
                </a:rPr>
                <a:t> </a:t>
              </a:r>
              <a:r>
                <a:rPr lang="de-DE" sz="2800" dirty="0" err="1">
                  <a:solidFill>
                    <a:srgbClr val="0070C0"/>
                  </a:solidFill>
                </a:rPr>
                <a:t>jazyků</a:t>
              </a:r>
              <a:r>
                <a:rPr lang="de-DE" sz="2800" dirty="0">
                  <a:solidFill>
                    <a:srgbClr val="0070C0"/>
                  </a:solidFill>
                </a:rPr>
                <a:t>)</a:t>
              </a:r>
            </a:p>
          </p:txBody>
        </p:sp>
      </p:grpSp>
    </p:spTree>
    <p:extLst>
      <p:ext uri="{BB962C8B-B14F-4D97-AF65-F5344CB8AC3E}">
        <p14:creationId xmlns:p14="http://schemas.microsoft.com/office/powerpoint/2010/main" val="5752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0"/>
                                        <p:tgtEl>
                                          <p:spTgt spid="18"/>
                                        </p:tgtEl>
                                      </p:cBhvr>
                                    </p:animEffect>
                                  </p:childTnLst>
                                </p:cTn>
                              </p:par>
                            </p:childTnLst>
                          </p:cTn>
                        </p:par>
                        <p:par>
                          <p:cTn id="13" fill="hold">
                            <p:stCondLst>
                              <p:cond delay="1000"/>
                            </p:stCondLst>
                            <p:childTnLst>
                              <p:par>
                                <p:cTn id="14" presetID="1" presetClass="entr" presetSubtype="0" fill="hold" grpId="0" nodeType="afterEffect">
                                  <p:stCondLst>
                                    <p:cond delay="150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p:stCondLst>
                              <p:cond delay="500"/>
                            </p:stCondLst>
                            <p:childTnLst>
                              <p:par>
                                <p:cTn id="22" presetID="1" presetClass="entr" presetSubtype="0" fill="hold" grpId="0" nodeType="afterEffect">
                                  <p:stCondLst>
                                    <p:cond delay="150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14"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endParaRPr lang="fr-FR" dirty="0"/>
          </a:p>
        </p:txBody>
      </p:sp>
      <p:sp>
        <p:nvSpPr>
          <p:cNvPr id="2" name="Espace réservé du numéro de diapositive 1"/>
          <p:cNvSpPr>
            <a:spLocks noGrp="1"/>
          </p:cNvSpPr>
          <p:nvPr>
            <p:ph type="sldNum" sz="quarter" idx="12"/>
          </p:nvPr>
        </p:nvSpPr>
        <p:spPr/>
        <p:txBody>
          <a:bodyPr/>
          <a:lstStyle/>
          <a:p>
            <a:fld id="{4381D9F6-C959-45AE-A159-EF834C9AA1A9}" type="slidenum">
              <a:rPr lang="fr-FR" smtClean="0"/>
              <a:t>18</a:t>
            </a:fld>
            <a:endParaRPr lang="fr-FR"/>
          </a:p>
        </p:txBody>
      </p:sp>
      <p:sp>
        <p:nvSpPr>
          <p:cNvPr id="14" name="Espace réservé du contenu 2"/>
          <p:cNvSpPr txBox="1">
            <a:spLocks/>
          </p:cNvSpPr>
          <p:nvPr/>
        </p:nvSpPr>
        <p:spPr>
          <a:xfrm>
            <a:off x="0" y="1012885"/>
            <a:ext cx="12192000" cy="471142"/>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a:buFont typeface="+mj-lt"/>
              <a:buAutoNum type="arabicPeriod" startAt="4"/>
            </a:pPr>
            <a:r>
              <a:rPr lang="fr-FR" sz="2800" b="1" dirty="0" err="1"/>
              <a:t>Důsledek</a:t>
            </a:r>
            <a:r>
              <a:rPr lang="fr-FR" sz="2800" b="1" dirty="0"/>
              <a:t>: </a:t>
            </a:r>
            <a:r>
              <a:rPr lang="fr-FR" sz="2800" b="1" dirty="0" err="1"/>
              <a:t>Potřeba</a:t>
            </a:r>
            <a:r>
              <a:rPr lang="fr-FR" sz="2800" b="1" dirty="0"/>
              <a:t> </a:t>
            </a:r>
            <a:r>
              <a:rPr lang="fr-FR" sz="2800" b="1" dirty="0" err="1"/>
              <a:t>didaktické</a:t>
            </a:r>
            <a:r>
              <a:rPr lang="fr-FR" sz="2800" b="1" dirty="0"/>
              <a:t> </a:t>
            </a:r>
            <a:r>
              <a:rPr lang="fr-FR" sz="2800" b="1" dirty="0" err="1"/>
              <a:t>intervence</a:t>
            </a:r>
            <a:r>
              <a:rPr lang="fr-FR" sz="2800" b="1" dirty="0"/>
              <a:t>.</a:t>
            </a:r>
          </a:p>
        </p:txBody>
      </p:sp>
      <p:pic>
        <p:nvPicPr>
          <p:cNvPr id="15" name="Image 14"/>
          <p:cNvPicPr>
            <a:picLocks noChangeAspect="1"/>
          </p:cNvPicPr>
          <p:nvPr/>
        </p:nvPicPr>
        <p:blipFill>
          <a:blip r:embed="rId3"/>
          <a:stretch>
            <a:fillRect/>
          </a:stretch>
        </p:blipFill>
        <p:spPr>
          <a:xfrm>
            <a:off x="196370" y="2857705"/>
            <a:ext cx="1467538" cy="1284096"/>
          </a:xfrm>
          <a:prstGeom prst="rect">
            <a:avLst/>
          </a:prstGeom>
        </p:spPr>
      </p:pic>
      <p:sp>
        <p:nvSpPr>
          <p:cNvPr id="16" name="Rectangle à coins arrondis 15"/>
          <p:cNvSpPr/>
          <p:nvPr/>
        </p:nvSpPr>
        <p:spPr>
          <a:xfrm>
            <a:off x="1280411" y="1927820"/>
            <a:ext cx="10073389" cy="854588"/>
          </a:xfrm>
          <a:prstGeom prst="wedgeRoundRectCallout">
            <a:avLst>
              <a:gd name="adj1" fmla="val -53103"/>
              <a:gd name="adj2" fmla="val 1103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indent="0">
              <a:buNone/>
            </a:pPr>
            <a:r>
              <a:rPr lang="de-DE" sz="2400" b="1" dirty="0">
                <a:solidFill>
                  <a:schemeClr val="tx1"/>
                </a:solidFill>
                <a:sym typeface="Wingdings" panose="05000000000000000000" pitchFamily="2" charset="2"/>
              </a:rPr>
              <a:t></a:t>
            </a:r>
            <a:r>
              <a:rPr lang="de-DE" sz="2400" b="1" dirty="0">
                <a:solidFill>
                  <a:schemeClr val="tx1"/>
                </a:solidFill>
              </a:rPr>
              <a:t>    </a:t>
            </a:r>
            <a:r>
              <a:rPr lang="de-DE" sz="2400" b="1" dirty="0" err="1">
                <a:solidFill>
                  <a:schemeClr val="tx1"/>
                </a:solidFill>
              </a:rPr>
              <a:t>Upozornit</a:t>
            </a:r>
            <a:r>
              <a:rPr lang="de-DE" sz="2400" dirty="0">
                <a:solidFill>
                  <a:schemeClr val="tx1"/>
                </a:solidFill>
              </a:rPr>
              <a:t> </a:t>
            </a:r>
            <a:r>
              <a:rPr lang="de-DE" sz="2400" dirty="0" err="1">
                <a:solidFill>
                  <a:schemeClr val="tx1"/>
                </a:solidFill>
              </a:rPr>
              <a:t>studenty</a:t>
            </a:r>
            <a:r>
              <a:rPr lang="de-DE" sz="2400" dirty="0">
                <a:solidFill>
                  <a:schemeClr val="tx1"/>
                </a:solidFill>
              </a:rPr>
              <a:t> </a:t>
            </a:r>
            <a:r>
              <a:rPr lang="de-DE" sz="2400" b="1" dirty="0">
                <a:solidFill>
                  <a:schemeClr val="tx1"/>
                </a:solidFill>
              </a:rPr>
              <a:t>na </a:t>
            </a:r>
            <a:r>
              <a:rPr lang="de-DE" sz="2400" b="1" dirty="0" err="1">
                <a:solidFill>
                  <a:schemeClr val="tx1"/>
                </a:solidFill>
              </a:rPr>
              <a:t>možné</a:t>
            </a:r>
            <a:r>
              <a:rPr lang="de-DE" sz="2400" b="1" dirty="0">
                <a:solidFill>
                  <a:schemeClr val="tx1"/>
                </a:solidFill>
              </a:rPr>
              <a:t> </a:t>
            </a:r>
            <a:r>
              <a:rPr lang="de-DE" sz="2400" b="1" dirty="0" err="1">
                <a:solidFill>
                  <a:schemeClr val="tx1"/>
                </a:solidFill>
              </a:rPr>
              <a:t>synergie</a:t>
            </a:r>
            <a:r>
              <a:rPr lang="de-DE" sz="2400" b="1" dirty="0">
                <a:solidFill>
                  <a:schemeClr val="tx1"/>
                </a:solidFill>
              </a:rPr>
              <a:t> a </a:t>
            </a:r>
            <a:r>
              <a:rPr lang="de-DE" sz="2400" b="1" dirty="0" err="1">
                <a:solidFill>
                  <a:schemeClr val="tx1"/>
                </a:solidFill>
              </a:rPr>
              <a:t>strategie</a:t>
            </a:r>
            <a:r>
              <a:rPr lang="de-DE" sz="2400" b="1" dirty="0">
                <a:solidFill>
                  <a:schemeClr val="tx1"/>
                </a:solidFill>
              </a:rPr>
              <a:t> </a:t>
            </a:r>
            <a:r>
              <a:rPr lang="de-DE" sz="2400" b="1" dirty="0" err="1">
                <a:solidFill>
                  <a:schemeClr val="tx1"/>
                </a:solidFill>
              </a:rPr>
              <a:t>přenosu</a:t>
            </a:r>
            <a:r>
              <a:rPr lang="de-DE" sz="2400" b="1" dirty="0">
                <a:solidFill>
                  <a:schemeClr val="tx1"/>
                </a:solidFill>
              </a:rPr>
              <a:t> a </a:t>
            </a:r>
            <a:r>
              <a:rPr lang="de-DE" sz="2400" b="1" dirty="0" err="1">
                <a:solidFill>
                  <a:schemeClr val="tx1"/>
                </a:solidFill>
              </a:rPr>
              <a:t>vést</a:t>
            </a:r>
            <a:r>
              <a:rPr lang="de-DE" sz="2400" b="1" dirty="0">
                <a:solidFill>
                  <a:schemeClr val="tx1"/>
                </a:solidFill>
              </a:rPr>
              <a:t> </a:t>
            </a:r>
            <a:r>
              <a:rPr lang="de-DE" sz="2400" dirty="0">
                <a:solidFill>
                  <a:schemeClr val="tx1"/>
                </a:solidFill>
              </a:rPr>
              <a:t>je </a:t>
            </a:r>
            <a:r>
              <a:rPr lang="de-DE" sz="2400" b="1" dirty="0">
                <a:solidFill>
                  <a:schemeClr val="tx1"/>
                </a:solidFill>
              </a:rPr>
              <a:t>k </a:t>
            </a:r>
            <a:r>
              <a:rPr lang="de-DE" sz="2400" b="1" dirty="0" err="1">
                <a:solidFill>
                  <a:schemeClr val="tx1"/>
                </a:solidFill>
              </a:rPr>
              <a:t>jejich</a:t>
            </a:r>
            <a:r>
              <a:rPr lang="de-DE" sz="2400" b="1" dirty="0">
                <a:solidFill>
                  <a:schemeClr val="tx1"/>
                </a:solidFill>
              </a:rPr>
              <a:t> </a:t>
            </a:r>
            <a:r>
              <a:rPr lang="de-DE" sz="2400" b="1" dirty="0" err="1">
                <a:solidFill>
                  <a:schemeClr val="tx1"/>
                </a:solidFill>
              </a:rPr>
              <a:t>využití</a:t>
            </a:r>
            <a:r>
              <a:rPr lang="de-DE" sz="2400" dirty="0">
                <a:solidFill>
                  <a:schemeClr val="tx1"/>
                </a:solidFill>
              </a:rPr>
              <a:t> v </a:t>
            </a:r>
            <a:r>
              <a:rPr lang="de-DE" sz="2400" dirty="0" err="1">
                <a:solidFill>
                  <a:schemeClr val="tx1"/>
                </a:solidFill>
              </a:rPr>
              <a:t>konkrétních</a:t>
            </a:r>
            <a:r>
              <a:rPr lang="de-DE" sz="2400" dirty="0">
                <a:solidFill>
                  <a:schemeClr val="tx1"/>
                </a:solidFill>
              </a:rPr>
              <a:t> </a:t>
            </a:r>
            <a:r>
              <a:rPr lang="de-DE" sz="2400" dirty="0" err="1">
                <a:solidFill>
                  <a:schemeClr val="tx1"/>
                </a:solidFill>
              </a:rPr>
              <a:t>vyučovacích</a:t>
            </a:r>
            <a:r>
              <a:rPr lang="de-DE" sz="2400" dirty="0">
                <a:solidFill>
                  <a:schemeClr val="tx1"/>
                </a:solidFill>
              </a:rPr>
              <a:t> </a:t>
            </a:r>
            <a:r>
              <a:rPr lang="de-DE" sz="2400" dirty="0" err="1">
                <a:solidFill>
                  <a:schemeClr val="tx1"/>
                </a:solidFill>
              </a:rPr>
              <a:t>jednotkách</a:t>
            </a:r>
            <a:r>
              <a:rPr lang="de-DE" sz="2400" dirty="0">
                <a:solidFill>
                  <a:schemeClr val="tx1"/>
                </a:solidFill>
              </a:rPr>
              <a:t>.</a:t>
            </a:r>
            <a:endParaRPr lang="de-DE" sz="2400" b="1" dirty="0">
              <a:solidFill>
                <a:schemeClr val="tx1"/>
              </a:solidFill>
            </a:endParaRPr>
          </a:p>
          <a:p>
            <a:pPr algn="ctr"/>
            <a:endParaRPr lang="de-DE" sz="2400" b="1" dirty="0">
              <a:solidFill>
                <a:schemeClr val="tx1"/>
              </a:solidFill>
            </a:endParaRPr>
          </a:p>
        </p:txBody>
      </p:sp>
      <p:sp>
        <p:nvSpPr>
          <p:cNvPr id="17" name="Rectangle à coins arrondis 16"/>
          <p:cNvSpPr/>
          <p:nvPr/>
        </p:nvSpPr>
        <p:spPr>
          <a:xfrm>
            <a:off x="1981366" y="3264685"/>
            <a:ext cx="9372434" cy="518065"/>
          </a:xfrm>
          <a:prstGeom prst="wedgeRoundRectCallout">
            <a:avLst>
              <a:gd name="adj1" fmla="val -60071"/>
              <a:gd name="adj2" fmla="val -3510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dirty="0" err="1">
                <a:solidFill>
                  <a:schemeClr val="tx1"/>
                </a:solidFill>
              </a:rPr>
              <a:t>První</a:t>
            </a:r>
            <a:r>
              <a:rPr lang="de-DE" sz="2400" dirty="0">
                <a:solidFill>
                  <a:schemeClr val="tx1"/>
                </a:solidFill>
              </a:rPr>
              <a:t> </a:t>
            </a:r>
            <a:r>
              <a:rPr lang="de-DE" sz="2400" dirty="0" err="1">
                <a:solidFill>
                  <a:schemeClr val="tx1"/>
                </a:solidFill>
              </a:rPr>
              <a:t>empirické</a:t>
            </a:r>
            <a:r>
              <a:rPr lang="de-DE" sz="2400" dirty="0">
                <a:solidFill>
                  <a:schemeClr val="tx1"/>
                </a:solidFill>
              </a:rPr>
              <a:t> </a:t>
            </a:r>
            <a:r>
              <a:rPr lang="de-DE" sz="2400" dirty="0" err="1">
                <a:solidFill>
                  <a:schemeClr val="tx1"/>
                </a:solidFill>
              </a:rPr>
              <a:t>studie</a:t>
            </a:r>
            <a:r>
              <a:rPr lang="de-DE" sz="2400" dirty="0">
                <a:solidFill>
                  <a:schemeClr val="tx1"/>
                </a:solidFill>
              </a:rPr>
              <a:t> </a:t>
            </a:r>
            <a:r>
              <a:rPr lang="de-DE" sz="2400" dirty="0" err="1">
                <a:solidFill>
                  <a:schemeClr val="tx1"/>
                </a:solidFill>
              </a:rPr>
              <a:t>ukazují</a:t>
            </a:r>
            <a:r>
              <a:rPr lang="de-DE" sz="2400" dirty="0">
                <a:solidFill>
                  <a:schemeClr val="tx1"/>
                </a:solidFill>
              </a:rPr>
              <a:t> </a:t>
            </a:r>
            <a:r>
              <a:rPr lang="de-DE" sz="2400" dirty="0" err="1">
                <a:solidFill>
                  <a:schemeClr val="tx1"/>
                </a:solidFill>
              </a:rPr>
              <a:t>mimo</a:t>
            </a:r>
            <a:r>
              <a:rPr lang="de-DE" sz="2400" dirty="0">
                <a:solidFill>
                  <a:schemeClr val="tx1"/>
                </a:solidFill>
              </a:rPr>
              <a:t> </a:t>
            </a:r>
            <a:r>
              <a:rPr lang="de-DE" sz="2400" dirty="0" err="1">
                <a:solidFill>
                  <a:schemeClr val="tx1"/>
                </a:solidFill>
              </a:rPr>
              <a:t>jiné</a:t>
            </a:r>
            <a:r>
              <a:rPr lang="de-DE" sz="2400" dirty="0">
                <a:solidFill>
                  <a:schemeClr val="tx1"/>
                </a:solidFill>
              </a:rPr>
              <a:t> </a:t>
            </a:r>
            <a:r>
              <a:rPr lang="de-DE" sz="2400" b="1" dirty="0" err="1">
                <a:solidFill>
                  <a:schemeClr val="tx1"/>
                </a:solidFill>
              </a:rPr>
              <a:t>pozitivní</a:t>
            </a:r>
            <a:r>
              <a:rPr lang="de-DE" sz="2400" b="1" dirty="0">
                <a:solidFill>
                  <a:schemeClr val="tx1"/>
                </a:solidFill>
              </a:rPr>
              <a:t> </a:t>
            </a:r>
            <a:r>
              <a:rPr lang="de-DE" sz="2400" b="1" dirty="0" err="1">
                <a:solidFill>
                  <a:schemeClr val="tx1"/>
                </a:solidFill>
              </a:rPr>
              <a:t>vliv</a:t>
            </a:r>
            <a:r>
              <a:rPr lang="de-DE" sz="2400" b="1" dirty="0">
                <a:solidFill>
                  <a:schemeClr val="tx1"/>
                </a:solidFill>
              </a:rPr>
              <a:t> na </a:t>
            </a:r>
            <a:r>
              <a:rPr lang="de-DE" sz="2400" b="1" dirty="0" err="1">
                <a:solidFill>
                  <a:schemeClr val="tx1"/>
                </a:solidFill>
              </a:rPr>
              <a:t>výkon</a:t>
            </a:r>
            <a:r>
              <a:rPr lang="de-DE" sz="2400" b="1" dirty="0">
                <a:solidFill>
                  <a:schemeClr val="tx1"/>
                </a:solidFill>
              </a:rPr>
              <a:t> </a:t>
            </a:r>
            <a:r>
              <a:rPr lang="de-DE" sz="2400" b="1" dirty="0" err="1">
                <a:solidFill>
                  <a:schemeClr val="tx1"/>
                </a:solidFill>
              </a:rPr>
              <a:t>žá</a:t>
            </a:r>
            <a:r>
              <a:rPr lang="de-DE" sz="2400" dirty="0" err="1">
                <a:solidFill>
                  <a:schemeClr val="tx1"/>
                </a:solidFill>
              </a:rPr>
              <a:t>ků</a:t>
            </a:r>
            <a:r>
              <a:rPr lang="de-DE" sz="2400" dirty="0">
                <a:solidFill>
                  <a:schemeClr val="tx1"/>
                </a:solidFill>
              </a:rPr>
              <a:t>.</a:t>
            </a:r>
            <a:endParaRPr lang="de-DE" sz="2400" b="1" dirty="0">
              <a:solidFill>
                <a:schemeClr val="tx1"/>
              </a:solidFill>
            </a:endParaRPr>
          </a:p>
        </p:txBody>
      </p:sp>
      <p:sp>
        <p:nvSpPr>
          <p:cNvPr id="18" name="Rectangle à coins arrondis 17"/>
          <p:cNvSpPr/>
          <p:nvPr/>
        </p:nvSpPr>
        <p:spPr>
          <a:xfrm>
            <a:off x="1110021" y="4623621"/>
            <a:ext cx="8303802" cy="891858"/>
          </a:xfrm>
          <a:prstGeom prst="wedgeRoundRectCallout">
            <a:avLst>
              <a:gd name="adj1" fmla="val -48776"/>
              <a:gd name="adj2" fmla="val -15072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dirty="0" err="1">
                <a:solidFill>
                  <a:schemeClr val="tx1"/>
                </a:solidFill>
              </a:rPr>
              <a:t>Jiné</a:t>
            </a:r>
            <a:r>
              <a:rPr lang="de-DE" sz="2400" dirty="0">
                <a:solidFill>
                  <a:schemeClr val="tx1"/>
                </a:solidFill>
              </a:rPr>
              <a:t> </a:t>
            </a:r>
            <a:r>
              <a:rPr lang="de-DE" sz="2400" dirty="0" err="1">
                <a:solidFill>
                  <a:schemeClr val="tx1"/>
                </a:solidFill>
              </a:rPr>
              <a:t>studie</a:t>
            </a:r>
            <a:r>
              <a:rPr lang="de-DE" sz="2400" dirty="0">
                <a:solidFill>
                  <a:schemeClr val="tx1"/>
                </a:solidFill>
              </a:rPr>
              <a:t> </a:t>
            </a:r>
            <a:r>
              <a:rPr lang="de-DE" sz="2400" dirty="0" err="1">
                <a:solidFill>
                  <a:schemeClr val="tx1"/>
                </a:solidFill>
              </a:rPr>
              <a:t>ukazují</a:t>
            </a:r>
            <a:r>
              <a:rPr lang="de-DE" sz="2400" dirty="0">
                <a:solidFill>
                  <a:schemeClr val="tx1"/>
                </a:solidFill>
              </a:rPr>
              <a:t>: </a:t>
            </a:r>
            <a:r>
              <a:rPr lang="de-DE" sz="2400" b="1" dirty="0">
                <a:solidFill>
                  <a:schemeClr val="tx1"/>
                </a:solidFill>
              </a:rPr>
              <a:t>"</a:t>
            </a:r>
            <a:r>
              <a:rPr lang="de-DE" sz="2400" b="1" dirty="0" err="1">
                <a:solidFill>
                  <a:schemeClr val="tx1"/>
                </a:solidFill>
              </a:rPr>
              <a:t>mosty</a:t>
            </a:r>
            <a:r>
              <a:rPr lang="de-DE" sz="2400" b="1" dirty="0">
                <a:solidFill>
                  <a:schemeClr val="tx1"/>
                </a:solidFill>
              </a:rPr>
              <a:t>" k </a:t>
            </a:r>
            <a:r>
              <a:rPr lang="de-DE" sz="2400" b="1" dirty="0" err="1">
                <a:solidFill>
                  <a:schemeClr val="tx1"/>
                </a:solidFill>
              </a:rPr>
              <a:t>již</a:t>
            </a:r>
            <a:r>
              <a:rPr lang="de-DE" sz="2400" b="1" dirty="0">
                <a:solidFill>
                  <a:schemeClr val="tx1"/>
                </a:solidFill>
              </a:rPr>
              <a:t> </a:t>
            </a:r>
            <a:r>
              <a:rPr lang="de-DE" sz="2400" b="1" dirty="0" err="1">
                <a:solidFill>
                  <a:schemeClr val="tx1"/>
                </a:solidFill>
              </a:rPr>
              <a:t>známým</a:t>
            </a:r>
            <a:r>
              <a:rPr lang="de-DE" sz="2400" b="1" dirty="0">
                <a:solidFill>
                  <a:schemeClr val="tx1"/>
                </a:solidFill>
              </a:rPr>
              <a:t> </a:t>
            </a:r>
            <a:r>
              <a:rPr lang="de-DE" sz="2400" b="1" dirty="0" err="1">
                <a:solidFill>
                  <a:schemeClr val="tx1"/>
                </a:solidFill>
              </a:rPr>
              <a:t>jazykům</a:t>
            </a:r>
            <a:r>
              <a:rPr lang="de-DE" sz="2400" b="1" dirty="0">
                <a:solidFill>
                  <a:schemeClr val="tx1"/>
                </a:solidFill>
              </a:rPr>
              <a:t> a </a:t>
            </a:r>
            <a:r>
              <a:rPr lang="de-DE" sz="2400" b="1" dirty="0" err="1">
                <a:solidFill>
                  <a:schemeClr val="tx1"/>
                </a:solidFill>
              </a:rPr>
              <a:t>strmější</a:t>
            </a:r>
            <a:r>
              <a:rPr lang="de-DE" sz="2400" b="1" dirty="0">
                <a:solidFill>
                  <a:schemeClr val="tx1"/>
                </a:solidFill>
              </a:rPr>
              <a:t> </a:t>
            </a:r>
            <a:r>
              <a:rPr lang="de-DE" sz="2400" b="1" dirty="0" err="1">
                <a:solidFill>
                  <a:schemeClr val="tx1"/>
                </a:solidFill>
              </a:rPr>
              <a:t>progrese</a:t>
            </a:r>
            <a:r>
              <a:rPr lang="de-DE" sz="2400" b="1" dirty="0">
                <a:solidFill>
                  <a:schemeClr val="tx1"/>
                </a:solidFill>
              </a:rPr>
              <a:t> → </a:t>
            </a:r>
            <a:r>
              <a:rPr lang="de-DE" sz="2400" b="1" dirty="0" err="1">
                <a:solidFill>
                  <a:schemeClr val="tx1"/>
                </a:solidFill>
              </a:rPr>
              <a:t>motivace</a:t>
            </a:r>
            <a:r>
              <a:rPr lang="de-DE" sz="2400" dirty="0">
                <a:solidFill>
                  <a:schemeClr val="tx1"/>
                </a:solidFill>
              </a:rPr>
              <a:t>.</a:t>
            </a:r>
            <a:endParaRPr lang="de-DE" sz="2400" b="1" dirty="0">
              <a:solidFill>
                <a:schemeClr val="tx1"/>
              </a:solidFill>
            </a:endParaRPr>
          </a:p>
        </p:txBody>
      </p:sp>
      <p:grpSp>
        <p:nvGrpSpPr>
          <p:cNvPr id="19" name="Groupe 18"/>
          <p:cNvGrpSpPr/>
          <p:nvPr/>
        </p:nvGrpSpPr>
        <p:grpSpPr>
          <a:xfrm>
            <a:off x="1663908" y="-92189"/>
            <a:ext cx="8587441" cy="897268"/>
            <a:chOff x="1663908" y="-92189"/>
            <a:chExt cx="8587441" cy="897268"/>
          </a:xfrm>
        </p:grpSpPr>
        <p:sp>
          <p:nvSpPr>
            <p:cNvPr id="20" name="ZoneTexte 19"/>
            <p:cNvSpPr txBox="1"/>
            <p:nvPr/>
          </p:nvSpPr>
          <p:spPr>
            <a:xfrm>
              <a:off x="3708936" y="-92189"/>
              <a:ext cx="4774128" cy="646331"/>
            </a:xfrm>
            <a:prstGeom prst="rect">
              <a:avLst/>
            </a:prstGeom>
            <a:noFill/>
          </p:spPr>
          <p:txBody>
            <a:bodyPr wrap="square" rtlCol="0">
              <a:spAutoFit/>
            </a:bodyPr>
            <a:lstStyle/>
            <a:p>
              <a:pPr algn="ctr"/>
              <a:r>
                <a:rPr lang="fr-FR" sz="3600" b="1" dirty="0">
                  <a:solidFill>
                    <a:schemeClr val="accent1">
                      <a:lumMod val="75000"/>
                    </a:schemeClr>
                  </a:solidFill>
                </a:rPr>
                <a:t>2- </a:t>
              </a:r>
              <a:r>
                <a:rPr lang="fr-FR" sz="3600" b="1" dirty="0" err="1">
                  <a:solidFill>
                    <a:schemeClr val="accent1">
                      <a:lumMod val="75000"/>
                    </a:schemeClr>
                  </a:solidFill>
                </a:rPr>
                <a:t>Odůvodnění</a:t>
              </a:r>
              <a:endParaRPr lang="fr-FR" sz="3600" b="1" dirty="0">
                <a:solidFill>
                  <a:schemeClr val="accent1">
                    <a:lumMod val="75000"/>
                  </a:schemeClr>
                </a:solidFill>
              </a:endParaRPr>
            </a:p>
          </p:txBody>
        </p:sp>
        <p:sp>
          <p:nvSpPr>
            <p:cNvPr id="21" name="Espace réservé du contenu 2"/>
            <p:cNvSpPr txBox="1">
              <a:spLocks/>
            </p:cNvSpPr>
            <p:nvPr/>
          </p:nvSpPr>
          <p:spPr>
            <a:xfrm>
              <a:off x="1663908" y="377587"/>
              <a:ext cx="8587441" cy="427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de-DE" sz="2800" dirty="0">
                  <a:solidFill>
                    <a:srgbClr val="0070C0"/>
                  </a:solidFill>
                </a:rPr>
                <a:t>(</a:t>
              </a:r>
              <a:r>
                <a:rPr lang="de-DE" sz="2800" dirty="0" err="1">
                  <a:solidFill>
                    <a:srgbClr val="0070C0"/>
                  </a:solidFill>
                </a:rPr>
                <a:t>Důvody</a:t>
              </a:r>
              <a:r>
                <a:rPr lang="de-DE" sz="2800" dirty="0">
                  <a:solidFill>
                    <a:srgbClr val="0070C0"/>
                  </a:solidFill>
                </a:rPr>
                <a:t> pro </a:t>
              </a:r>
              <a:r>
                <a:rPr lang="de-DE" sz="2800" dirty="0" err="1">
                  <a:solidFill>
                    <a:srgbClr val="0070C0"/>
                  </a:solidFill>
                </a:rPr>
                <a:t>využití</a:t>
              </a:r>
              <a:r>
                <a:rPr lang="de-DE" sz="2800" dirty="0">
                  <a:solidFill>
                    <a:srgbClr val="0070C0"/>
                  </a:solidFill>
                </a:rPr>
                <a:t> </a:t>
              </a:r>
              <a:r>
                <a:rPr lang="de-DE" sz="2800" dirty="0" err="1">
                  <a:solidFill>
                    <a:srgbClr val="0070C0"/>
                  </a:solidFill>
                </a:rPr>
                <a:t>integrované</a:t>
              </a:r>
              <a:r>
                <a:rPr lang="de-DE" sz="2800" dirty="0">
                  <a:solidFill>
                    <a:srgbClr val="0070C0"/>
                  </a:solidFill>
                </a:rPr>
                <a:t> </a:t>
              </a:r>
              <a:r>
                <a:rPr lang="de-DE" sz="2800" dirty="0" err="1">
                  <a:solidFill>
                    <a:srgbClr val="0070C0"/>
                  </a:solidFill>
                </a:rPr>
                <a:t>výuky</a:t>
              </a:r>
              <a:r>
                <a:rPr lang="de-DE" sz="2800" dirty="0">
                  <a:solidFill>
                    <a:srgbClr val="0070C0"/>
                  </a:solidFill>
                </a:rPr>
                <a:t> </a:t>
              </a:r>
              <a:r>
                <a:rPr lang="de-DE" sz="2800" dirty="0" err="1">
                  <a:solidFill>
                    <a:srgbClr val="0070C0"/>
                  </a:solidFill>
                </a:rPr>
                <a:t>jazyků</a:t>
              </a:r>
              <a:r>
                <a:rPr lang="de-DE" sz="2800" dirty="0">
                  <a:solidFill>
                    <a:srgbClr val="0070C0"/>
                  </a:solidFill>
                </a:rPr>
                <a:t>)</a:t>
              </a:r>
            </a:p>
          </p:txBody>
        </p:sp>
      </p:grpSp>
    </p:spTree>
    <p:extLst>
      <p:ext uri="{BB962C8B-B14F-4D97-AF65-F5344CB8AC3E}">
        <p14:creationId xmlns:p14="http://schemas.microsoft.com/office/powerpoint/2010/main" val="37387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noChangeArrowheads="1"/>
          </p:cNvSpPr>
          <p:nvPr>
            <p:ph type="sldNum" sz="quarter" idx="12"/>
          </p:nvPr>
        </p:nvSpPr>
        <p:spPr>
          <a:ln>
            <a:miter lim="800000"/>
            <a:headEnd/>
            <a:tailEnd/>
          </a:ln>
        </p:spPr>
        <p:txBody>
          <a:bodyPr/>
          <a:lstStyle/>
          <a:p>
            <a:pPr fontAlgn="base">
              <a:spcBef>
                <a:spcPct val="0"/>
              </a:spcBef>
              <a:spcAft>
                <a:spcPct val="0"/>
              </a:spcAft>
              <a:defRPr/>
            </a:pPr>
            <a:fld id="{B838845A-251E-481C-A9E8-58DA6DD1F2C7}" type="slidenum">
              <a:rPr lang="fr-FR" smtClean="0">
                <a:cs typeface="Arial" charset="0"/>
              </a:rPr>
              <a:pPr fontAlgn="base">
                <a:spcBef>
                  <a:spcPct val="0"/>
                </a:spcBef>
                <a:spcAft>
                  <a:spcPct val="0"/>
                </a:spcAft>
                <a:defRPr/>
              </a:pPr>
              <a:t>19</a:t>
            </a:fld>
            <a:endParaRPr lang="fr-FR">
              <a:cs typeface="Arial" charset="0"/>
            </a:endParaRPr>
          </a:p>
        </p:txBody>
      </p:sp>
      <p:pic>
        <p:nvPicPr>
          <p:cNvPr id="119810" name="Picture 4"/>
          <p:cNvPicPr>
            <a:picLocks noChangeAspect="1" noChangeArrowheads="1"/>
          </p:cNvPicPr>
          <p:nvPr/>
        </p:nvPicPr>
        <p:blipFill>
          <a:blip r:embed="rId3"/>
          <a:srcRect/>
          <a:stretch>
            <a:fillRect/>
          </a:stretch>
        </p:blipFill>
        <p:spPr bwMode="auto">
          <a:xfrm>
            <a:off x="5634039" y="606223"/>
            <a:ext cx="6432550" cy="6217045"/>
          </a:xfrm>
          <a:prstGeom prst="rect">
            <a:avLst/>
          </a:prstGeom>
          <a:noFill/>
          <a:ln w="9525">
            <a:noFill/>
            <a:miter lim="800000"/>
            <a:headEnd/>
            <a:tailEnd/>
          </a:ln>
        </p:spPr>
      </p:pic>
      <p:sp>
        <p:nvSpPr>
          <p:cNvPr id="119811" name="Text Box 5"/>
          <p:cNvSpPr txBox="1">
            <a:spLocks noChangeArrowheads="1"/>
          </p:cNvSpPr>
          <p:nvPr/>
        </p:nvSpPr>
        <p:spPr bwMode="auto">
          <a:xfrm>
            <a:off x="0" y="596886"/>
            <a:ext cx="5671279" cy="1815882"/>
          </a:xfrm>
          <a:prstGeom prst="rect">
            <a:avLst/>
          </a:prstGeom>
          <a:noFill/>
          <a:ln w="9525">
            <a:noFill/>
            <a:miter lim="800000"/>
            <a:headEnd/>
            <a:tailEnd/>
          </a:ln>
        </p:spPr>
        <p:txBody>
          <a:bodyPr wrap="square">
            <a:spAutoFit/>
          </a:bodyPr>
          <a:lstStyle/>
          <a:p>
            <a:pPr marL="514350" indent="-514350" eaLnBrk="0" hangingPunct="0">
              <a:spcBef>
                <a:spcPct val="50000"/>
              </a:spcBef>
              <a:buFont typeface="+mj-lt"/>
              <a:buAutoNum type="arabicPeriod"/>
            </a:pPr>
            <a:r>
              <a:rPr lang="de-DE" sz="2800" b="1" i="1" dirty="0">
                <a:solidFill>
                  <a:srgbClr val="000000"/>
                </a:solidFill>
              </a:rPr>
              <a:t>Übungsvorschläge für „Deutsch nach Englisch“</a:t>
            </a:r>
            <a:r>
              <a:rPr lang="de-DE" sz="2800" b="1" dirty="0">
                <a:solidFill>
                  <a:srgbClr val="000000"/>
                </a:solidFill>
              </a:rPr>
              <a:t> – M. C. Berger &amp; A. </a:t>
            </a:r>
            <a:r>
              <a:rPr lang="de-DE" sz="2800" b="1" dirty="0" err="1">
                <a:solidFill>
                  <a:srgbClr val="000000"/>
                </a:solidFill>
              </a:rPr>
              <a:t>Colucci</a:t>
            </a:r>
            <a:r>
              <a:rPr lang="de-DE" sz="2800" b="1" dirty="0">
                <a:solidFill>
                  <a:srgbClr val="000000"/>
                </a:solidFill>
              </a:rPr>
              <a:t>. Pro </a:t>
            </a:r>
            <a:r>
              <a:rPr lang="de-DE" sz="2800" b="1" dirty="0" err="1">
                <a:solidFill>
                  <a:srgbClr val="000000"/>
                </a:solidFill>
              </a:rPr>
              <a:t>studenty</a:t>
            </a:r>
            <a:r>
              <a:rPr lang="de-DE" sz="2800" b="1" dirty="0">
                <a:solidFill>
                  <a:srgbClr val="000000"/>
                </a:solidFill>
              </a:rPr>
              <a:t>, </a:t>
            </a:r>
            <a:r>
              <a:rPr lang="de-DE" sz="2800" b="1" dirty="0" err="1">
                <a:solidFill>
                  <a:srgbClr val="000000"/>
                </a:solidFill>
              </a:rPr>
              <a:t>kteří</a:t>
            </a:r>
            <a:r>
              <a:rPr lang="de-DE" sz="2800" b="1" dirty="0">
                <a:solidFill>
                  <a:srgbClr val="000000"/>
                </a:solidFill>
              </a:rPr>
              <a:t> </a:t>
            </a:r>
            <a:r>
              <a:rPr lang="de-DE" sz="2800" b="1" dirty="0" err="1">
                <a:solidFill>
                  <a:srgbClr val="000000"/>
                </a:solidFill>
              </a:rPr>
              <a:t>umí</a:t>
            </a:r>
            <a:r>
              <a:rPr lang="de-DE" sz="2800" b="1" dirty="0">
                <a:solidFill>
                  <a:srgbClr val="000000"/>
                </a:solidFill>
              </a:rPr>
              <a:t> </a:t>
            </a:r>
            <a:r>
              <a:rPr lang="de-DE" sz="2800" b="1" dirty="0" err="1">
                <a:solidFill>
                  <a:srgbClr val="000000"/>
                </a:solidFill>
              </a:rPr>
              <a:t>anglicky</a:t>
            </a:r>
            <a:r>
              <a:rPr lang="de-DE" sz="2800" b="1" dirty="0">
                <a:solidFill>
                  <a:srgbClr val="000000"/>
                </a:solidFill>
              </a:rPr>
              <a:t> a </a:t>
            </a:r>
            <a:r>
              <a:rPr lang="de-DE" sz="2800" b="1" dirty="0" err="1">
                <a:solidFill>
                  <a:srgbClr val="000000"/>
                </a:solidFill>
              </a:rPr>
              <a:t>učí</a:t>
            </a:r>
            <a:r>
              <a:rPr lang="de-DE" sz="2800" b="1" dirty="0">
                <a:solidFill>
                  <a:srgbClr val="000000"/>
                </a:solidFill>
              </a:rPr>
              <a:t> se </a:t>
            </a:r>
            <a:r>
              <a:rPr lang="de-DE" sz="2800" b="1" dirty="0" err="1">
                <a:solidFill>
                  <a:srgbClr val="000000"/>
                </a:solidFill>
              </a:rPr>
              <a:t>německy</a:t>
            </a:r>
            <a:r>
              <a:rPr lang="de-DE" sz="2800" b="1" dirty="0">
                <a:solidFill>
                  <a:srgbClr val="000000"/>
                </a:solidFill>
              </a:rPr>
              <a:t>.</a:t>
            </a:r>
            <a:endParaRPr lang="fr-FR" sz="2800" dirty="0">
              <a:solidFill>
                <a:srgbClr val="000000"/>
              </a:solidFill>
            </a:endParaRPr>
          </a:p>
        </p:txBody>
      </p:sp>
      <p:sp>
        <p:nvSpPr>
          <p:cNvPr id="104475" name="AutoShape 27"/>
          <p:cNvSpPr>
            <a:spLocks noChangeArrowheads="1"/>
          </p:cNvSpPr>
          <p:nvPr/>
        </p:nvSpPr>
        <p:spPr bwMode="auto">
          <a:xfrm>
            <a:off x="1529758" y="2463851"/>
            <a:ext cx="6032409" cy="1259152"/>
          </a:xfrm>
          <a:prstGeom prst="wedgeRoundRectCallout">
            <a:avLst>
              <a:gd name="adj1" fmla="val -56106"/>
              <a:gd name="adj2" fmla="val 53605"/>
              <a:gd name="adj3" fmla="val 16667"/>
            </a:avLst>
          </a:prstGeom>
          <a:solidFill>
            <a:schemeClr val="bg1"/>
          </a:solidFill>
          <a:ln w="9525">
            <a:solidFill>
              <a:schemeClr val="tx1"/>
            </a:solidFill>
            <a:miter lim="800000"/>
            <a:headEnd/>
            <a:tailEnd/>
          </a:ln>
        </p:spPr>
        <p:txBody>
          <a:bodyPr/>
          <a:lstStyle/>
          <a:p>
            <a:pPr eaLnBrk="0" hangingPunct="0"/>
            <a:r>
              <a:rPr lang="en-US" sz="2400" b="1" i="1" dirty="0" err="1">
                <a:solidFill>
                  <a:srgbClr val="000000"/>
                </a:solidFill>
              </a:rPr>
              <a:t>Přimět</a:t>
            </a:r>
            <a:r>
              <a:rPr lang="en-US" sz="2400" b="1" i="1" dirty="0">
                <a:solidFill>
                  <a:srgbClr val="000000"/>
                </a:solidFill>
              </a:rPr>
              <a:t> </a:t>
            </a:r>
            <a:r>
              <a:rPr lang="en-US" sz="2400" b="1" i="1" dirty="0" err="1">
                <a:solidFill>
                  <a:srgbClr val="000000"/>
                </a:solidFill>
              </a:rPr>
              <a:t>studenty</a:t>
            </a:r>
            <a:r>
              <a:rPr lang="en-US" sz="2400" b="1" i="1" dirty="0">
                <a:solidFill>
                  <a:srgbClr val="000000"/>
                </a:solidFill>
              </a:rPr>
              <a:t> </a:t>
            </a:r>
            <a:r>
              <a:rPr lang="en-US" sz="2400" b="1" i="1" dirty="0" err="1">
                <a:solidFill>
                  <a:srgbClr val="000000"/>
                </a:solidFill>
              </a:rPr>
              <a:t>uvědomit</a:t>
            </a:r>
            <a:r>
              <a:rPr lang="en-US" sz="2400" b="1" i="1" dirty="0">
                <a:solidFill>
                  <a:srgbClr val="000000"/>
                </a:solidFill>
              </a:rPr>
              <a:t> </a:t>
            </a:r>
            <a:r>
              <a:rPr lang="en-US" sz="2400" b="1" i="1" dirty="0" err="1">
                <a:solidFill>
                  <a:srgbClr val="000000"/>
                </a:solidFill>
              </a:rPr>
              <a:t>si</a:t>
            </a:r>
            <a:r>
              <a:rPr lang="en-US" sz="2400" b="1" i="1" dirty="0">
                <a:solidFill>
                  <a:srgbClr val="000000"/>
                </a:solidFill>
              </a:rPr>
              <a:t> </a:t>
            </a:r>
            <a:r>
              <a:rPr lang="en-US" sz="2400" b="1" i="1" dirty="0" err="1">
                <a:solidFill>
                  <a:srgbClr val="000000"/>
                </a:solidFill>
              </a:rPr>
              <a:t>existující</a:t>
            </a:r>
            <a:r>
              <a:rPr lang="en-US" sz="2400" b="1" i="1" dirty="0">
                <a:solidFill>
                  <a:srgbClr val="000000"/>
                </a:solidFill>
              </a:rPr>
              <a:t> </a:t>
            </a:r>
            <a:r>
              <a:rPr lang="en-US" sz="2400" b="1" i="1" dirty="0" err="1">
                <a:solidFill>
                  <a:srgbClr val="000000"/>
                </a:solidFill>
              </a:rPr>
              <a:t>pravidelnou</a:t>
            </a:r>
            <a:r>
              <a:rPr lang="en-US" sz="2400" b="1" i="1" dirty="0">
                <a:solidFill>
                  <a:srgbClr val="000000"/>
                </a:solidFill>
              </a:rPr>
              <a:t> </a:t>
            </a:r>
            <a:r>
              <a:rPr lang="en-US" sz="2400" b="1" i="1" dirty="0" err="1">
                <a:solidFill>
                  <a:srgbClr val="000000"/>
                </a:solidFill>
              </a:rPr>
              <a:t>souvislost</a:t>
            </a:r>
            <a:r>
              <a:rPr lang="en-US" sz="2400" b="1" i="1" dirty="0">
                <a:solidFill>
                  <a:srgbClr val="000000"/>
                </a:solidFill>
              </a:rPr>
              <a:t> </a:t>
            </a:r>
            <a:r>
              <a:rPr lang="en-US" sz="2400" b="1" i="1" dirty="0" err="1">
                <a:solidFill>
                  <a:srgbClr val="000000"/>
                </a:solidFill>
              </a:rPr>
              <a:t>mezi</a:t>
            </a:r>
            <a:r>
              <a:rPr lang="en-US" sz="2400" b="1" i="1" dirty="0">
                <a:solidFill>
                  <a:srgbClr val="000000"/>
                </a:solidFill>
              </a:rPr>
              <a:t> </a:t>
            </a:r>
            <a:r>
              <a:rPr lang="en-US" sz="2400" b="1" i="1" dirty="0" err="1">
                <a:solidFill>
                  <a:srgbClr val="000000"/>
                </a:solidFill>
              </a:rPr>
              <a:t>souhláskami</a:t>
            </a:r>
            <a:r>
              <a:rPr lang="en-US" sz="2400" b="1" i="1" dirty="0">
                <a:solidFill>
                  <a:srgbClr val="000000"/>
                </a:solidFill>
              </a:rPr>
              <a:t> v </a:t>
            </a:r>
            <a:r>
              <a:rPr lang="en-US" sz="2400" b="1" i="1" dirty="0" err="1">
                <a:solidFill>
                  <a:srgbClr val="000000"/>
                </a:solidFill>
              </a:rPr>
              <a:t>němčině</a:t>
            </a:r>
            <a:r>
              <a:rPr lang="en-US" sz="2400" b="1" i="1" dirty="0">
                <a:solidFill>
                  <a:srgbClr val="000000"/>
                </a:solidFill>
              </a:rPr>
              <a:t> a </a:t>
            </a:r>
            <a:r>
              <a:rPr lang="en-US" sz="2400" b="1" i="1" dirty="0" err="1">
                <a:solidFill>
                  <a:srgbClr val="000000"/>
                </a:solidFill>
              </a:rPr>
              <a:t>angličtině</a:t>
            </a:r>
            <a:r>
              <a:rPr lang="en-US" sz="2400" b="1" i="1" dirty="0">
                <a:solidFill>
                  <a:srgbClr val="000000"/>
                </a:solidFill>
              </a:rPr>
              <a:t>. </a:t>
            </a:r>
            <a:r>
              <a:rPr lang="en-US" sz="2400" b="1" i="1" dirty="0" err="1">
                <a:solidFill>
                  <a:srgbClr val="000000"/>
                </a:solidFill>
              </a:rPr>
              <a:t>Jako</a:t>
            </a:r>
            <a:r>
              <a:rPr lang="en-US" sz="2400" b="1" i="1" dirty="0">
                <a:solidFill>
                  <a:srgbClr val="000000"/>
                </a:solidFill>
              </a:rPr>
              <a:t> z-t, t-d </a:t>
            </a:r>
            <a:r>
              <a:rPr lang="en-US" sz="2400" b="1" i="1" dirty="0" err="1">
                <a:solidFill>
                  <a:srgbClr val="000000"/>
                </a:solidFill>
              </a:rPr>
              <a:t>atd</a:t>
            </a:r>
            <a:r>
              <a:rPr lang="en-US" sz="2400" b="1" i="1" dirty="0">
                <a:solidFill>
                  <a:srgbClr val="000000"/>
                </a:solidFill>
              </a:rPr>
              <a:t>.</a:t>
            </a:r>
          </a:p>
        </p:txBody>
      </p:sp>
      <p:sp>
        <p:nvSpPr>
          <p:cNvPr id="10" name="ZoneTexte 9"/>
          <p:cNvSpPr txBox="1"/>
          <p:nvPr/>
        </p:nvSpPr>
        <p:spPr>
          <a:xfrm>
            <a:off x="1933731" y="-31047"/>
            <a:ext cx="8980138" cy="646331"/>
          </a:xfrm>
          <a:prstGeom prst="rect">
            <a:avLst/>
          </a:prstGeom>
          <a:noFill/>
        </p:spPr>
        <p:txBody>
          <a:bodyPr wrap="square" rtlCol="0">
            <a:spAutoFit/>
          </a:bodyPr>
          <a:lstStyle/>
          <a:p>
            <a:pPr algn="ctr"/>
            <a:r>
              <a:rPr lang="fr-FR" sz="3600" b="1" dirty="0">
                <a:solidFill>
                  <a:schemeClr val="accent1">
                    <a:lumMod val="75000"/>
                  </a:schemeClr>
                </a:solidFill>
              </a:rPr>
              <a:t>3- </a:t>
            </a:r>
            <a:r>
              <a:rPr lang="fr-FR" sz="3600" b="1" dirty="0" err="1">
                <a:solidFill>
                  <a:schemeClr val="accent1">
                    <a:lumMod val="75000"/>
                  </a:schemeClr>
                </a:solidFill>
              </a:rPr>
              <a:t>Další</a:t>
            </a:r>
            <a:r>
              <a:rPr lang="fr-FR" sz="3600" b="1" dirty="0">
                <a:solidFill>
                  <a:schemeClr val="accent1">
                    <a:lumMod val="75000"/>
                  </a:schemeClr>
                </a:solidFill>
              </a:rPr>
              <a:t> </a:t>
            </a:r>
            <a:r>
              <a:rPr lang="fr-FR" sz="3600" b="1" dirty="0" err="1">
                <a:solidFill>
                  <a:schemeClr val="accent1">
                    <a:lumMod val="75000"/>
                  </a:schemeClr>
                </a:solidFill>
              </a:rPr>
              <a:t>příklady</a:t>
            </a:r>
            <a:r>
              <a:rPr lang="fr-FR" sz="3600" b="1" dirty="0">
                <a:solidFill>
                  <a:schemeClr val="accent1">
                    <a:lumMod val="75000"/>
                  </a:schemeClr>
                </a:solidFill>
              </a:rPr>
              <a:t> </a:t>
            </a:r>
            <a:r>
              <a:rPr lang="fr-FR" sz="3600" b="1" dirty="0" err="1">
                <a:solidFill>
                  <a:schemeClr val="accent1">
                    <a:lumMod val="75000"/>
                  </a:schemeClr>
                </a:solidFill>
              </a:rPr>
              <a:t>výukových</a:t>
            </a:r>
            <a:r>
              <a:rPr lang="fr-FR" sz="3600" b="1" dirty="0">
                <a:solidFill>
                  <a:schemeClr val="accent1">
                    <a:lumMod val="75000"/>
                  </a:schemeClr>
                </a:solidFill>
              </a:rPr>
              <a:t> </a:t>
            </a:r>
            <a:r>
              <a:rPr lang="fr-FR" sz="3600" b="1" dirty="0" err="1">
                <a:solidFill>
                  <a:schemeClr val="accent1">
                    <a:lumMod val="75000"/>
                  </a:schemeClr>
                </a:solidFill>
              </a:rPr>
              <a:t>materiálů</a:t>
            </a:r>
            <a:endParaRPr lang="fr-FR" sz="3600" b="1" dirty="0">
              <a:solidFill>
                <a:schemeClr val="accent1">
                  <a:lumMod val="75000"/>
                </a:schemeClr>
              </a:solidFill>
            </a:endParaRPr>
          </a:p>
        </p:txBody>
      </p:sp>
      <p:pic>
        <p:nvPicPr>
          <p:cNvPr id="12" name="Image 11"/>
          <p:cNvPicPr>
            <a:picLocks noChangeAspect="1"/>
          </p:cNvPicPr>
          <p:nvPr/>
        </p:nvPicPr>
        <p:blipFill>
          <a:blip r:embed="rId4"/>
          <a:stretch>
            <a:fillRect/>
          </a:stretch>
        </p:blipFill>
        <p:spPr>
          <a:xfrm>
            <a:off x="460591" y="3723003"/>
            <a:ext cx="1467538" cy="1284096"/>
          </a:xfrm>
          <a:prstGeom prst="rect">
            <a:avLst/>
          </a:prstGeom>
        </p:spPr>
      </p:pic>
      <p:sp>
        <p:nvSpPr>
          <p:cNvPr id="3" name="AutoShape 27"/>
          <p:cNvSpPr>
            <a:spLocks noChangeArrowheads="1"/>
          </p:cNvSpPr>
          <p:nvPr/>
        </p:nvSpPr>
        <p:spPr bwMode="auto">
          <a:xfrm>
            <a:off x="1141208" y="5369185"/>
            <a:ext cx="5417251" cy="1282626"/>
          </a:xfrm>
          <a:prstGeom prst="wedgeRoundRectCallout">
            <a:avLst>
              <a:gd name="adj1" fmla="val -48994"/>
              <a:gd name="adj2" fmla="val -125898"/>
              <a:gd name="adj3" fmla="val 16667"/>
            </a:avLst>
          </a:prstGeom>
          <a:solidFill>
            <a:schemeClr val="bg1"/>
          </a:solidFill>
          <a:ln w="9525">
            <a:solidFill>
              <a:schemeClr val="tx1"/>
            </a:solidFill>
            <a:miter lim="800000"/>
            <a:headEnd/>
            <a:tailEnd/>
          </a:ln>
        </p:spPr>
        <p:txBody>
          <a:bodyPr/>
          <a:lstStyle/>
          <a:p>
            <a:pPr eaLnBrk="0" hangingPunct="0"/>
            <a:r>
              <a:rPr lang="en-US" sz="2400" b="1" i="1" dirty="0" err="1">
                <a:solidFill>
                  <a:srgbClr val="000000"/>
                </a:solidFill>
              </a:rPr>
              <a:t>Úkolem</a:t>
            </a:r>
            <a:r>
              <a:rPr lang="en-US" sz="2400" b="1" i="1" dirty="0">
                <a:solidFill>
                  <a:srgbClr val="000000"/>
                </a:solidFill>
              </a:rPr>
              <a:t> </a:t>
            </a:r>
            <a:r>
              <a:rPr lang="en-US" sz="2400" b="1" i="1" dirty="0" err="1">
                <a:solidFill>
                  <a:srgbClr val="000000"/>
                </a:solidFill>
              </a:rPr>
              <a:t>studenta</a:t>
            </a:r>
            <a:r>
              <a:rPr lang="en-US" sz="2400" b="1" i="1" dirty="0">
                <a:solidFill>
                  <a:srgbClr val="000000"/>
                </a:solidFill>
              </a:rPr>
              <a:t> je </a:t>
            </a:r>
            <a:r>
              <a:rPr lang="en-US" sz="2400" b="1" i="1" dirty="0" err="1">
                <a:solidFill>
                  <a:srgbClr val="000000"/>
                </a:solidFill>
              </a:rPr>
              <a:t>najít</a:t>
            </a:r>
            <a:r>
              <a:rPr lang="en-US" sz="2400" b="1" i="1" dirty="0">
                <a:solidFill>
                  <a:srgbClr val="000000"/>
                </a:solidFill>
              </a:rPr>
              <a:t> v </a:t>
            </a:r>
            <a:r>
              <a:rPr lang="en-US" sz="2400" b="1" i="1" dirty="0" err="1">
                <a:solidFill>
                  <a:srgbClr val="000000"/>
                </a:solidFill>
              </a:rPr>
              <a:t>seznamu</a:t>
            </a:r>
            <a:r>
              <a:rPr lang="en-US" sz="2400" b="1" i="1" dirty="0">
                <a:solidFill>
                  <a:srgbClr val="000000"/>
                </a:solidFill>
              </a:rPr>
              <a:t> </a:t>
            </a:r>
            <a:r>
              <a:rPr lang="en-US" sz="2400" b="1" i="1" dirty="0" err="1">
                <a:solidFill>
                  <a:srgbClr val="000000"/>
                </a:solidFill>
              </a:rPr>
              <a:t>anglických</a:t>
            </a:r>
            <a:r>
              <a:rPr lang="en-US" sz="2400" b="1" i="1" dirty="0">
                <a:solidFill>
                  <a:srgbClr val="000000"/>
                </a:solidFill>
              </a:rPr>
              <a:t> </a:t>
            </a:r>
            <a:r>
              <a:rPr lang="en-US" sz="2400" b="1" i="1" dirty="0" err="1">
                <a:solidFill>
                  <a:srgbClr val="000000"/>
                </a:solidFill>
              </a:rPr>
              <a:t>slovíček</a:t>
            </a:r>
            <a:r>
              <a:rPr lang="en-US" sz="2400" b="1" i="1" dirty="0">
                <a:solidFill>
                  <a:srgbClr val="000000"/>
                </a:solidFill>
              </a:rPr>
              <a:t> </a:t>
            </a:r>
            <a:r>
              <a:rPr lang="en-US" sz="2400" b="1" i="1" dirty="0" err="1">
                <a:solidFill>
                  <a:srgbClr val="000000"/>
                </a:solidFill>
              </a:rPr>
              <a:t>slovo</a:t>
            </a:r>
            <a:r>
              <a:rPr lang="en-US" sz="2400" b="1" i="1" dirty="0">
                <a:solidFill>
                  <a:srgbClr val="000000"/>
                </a:solidFill>
              </a:rPr>
              <a:t> </a:t>
            </a:r>
            <a:r>
              <a:rPr lang="en-US" sz="2400" b="1" i="1" dirty="0" err="1">
                <a:solidFill>
                  <a:srgbClr val="000000"/>
                </a:solidFill>
              </a:rPr>
              <a:t>odpovídající</a:t>
            </a:r>
            <a:r>
              <a:rPr lang="en-US" sz="2400" b="1" i="1" dirty="0">
                <a:solidFill>
                  <a:srgbClr val="000000"/>
                </a:solidFill>
              </a:rPr>
              <a:t> </a:t>
            </a:r>
            <a:r>
              <a:rPr lang="en-US" sz="2400" b="1" i="1" dirty="0" err="1">
                <a:solidFill>
                  <a:srgbClr val="000000"/>
                </a:solidFill>
              </a:rPr>
              <a:t>každé</a:t>
            </a:r>
            <a:r>
              <a:rPr lang="en-US" sz="2400" b="1" i="1" dirty="0">
                <a:solidFill>
                  <a:srgbClr val="000000"/>
                </a:solidFill>
              </a:rPr>
              <a:t> </a:t>
            </a:r>
            <a:r>
              <a:rPr lang="en-US" sz="2400" b="1" i="1" dirty="0" err="1">
                <a:solidFill>
                  <a:srgbClr val="000000"/>
                </a:solidFill>
              </a:rPr>
              <a:t>německé</a:t>
            </a:r>
            <a:r>
              <a:rPr lang="en-US" sz="2400" b="1" i="1" dirty="0">
                <a:solidFill>
                  <a:srgbClr val="000000"/>
                </a:solidFill>
              </a:rPr>
              <a:t> </a:t>
            </a:r>
            <a:r>
              <a:rPr lang="en-US" sz="2400" b="1" i="1" dirty="0" err="1">
                <a:solidFill>
                  <a:srgbClr val="000000"/>
                </a:solidFill>
              </a:rPr>
              <a:t>položce</a:t>
            </a:r>
            <a:r>
              <a:rPr lang="en-US" sz="2400" b="1" i="1" dirty="0">
                <a:solidFill>
                  <a:srgbClr val="000000"/>
                </a:solidFill>
              </a:rPr>
              <a:t>. </a:t>
            </a:r>
          </a:p>
        </p:txBody>
      </p:sp>
      <p:sp>
        <p:nvSpPr>
          <p:cNvPr id="2" name="AutoShape 27"/>
          <p:cNvSpPr>
            <a:spLocks noChangeArrowheads="1"/>
          </p:cNvSpPr>
          <p:nvPr/>
        </p:nvSpPr>
        <p:spPr bwMode="auto">
          <a:xfrm>
            <a:off x="2160153" y="3920581"/>
            <a:ext cx="5619742" cy="1251026"/>
          </a:xfrm>
          <a:prstGeom prst="wedgeRoundRectCallout">
            <a:avLst>
              <a:gd name="adj1" fmla="val -65822"/>
              <a:gd name="adj2" fmla="val -35063"/>
              <a:gd name="adj3" fmla="val 16667"/>
            </a:avLst>
          </a:prstGeom>
          <a:solidFill>
            <a:schemeClr val="bg1"/>
          </a:solidFill>
          <a:ln w="9525">
            <a:solidFill>
              <a:schemeClr val="tx1"/>
            </a:solidFill>
            <a:miter lim="800000"/>
            <a:headEnd/>
            <a:tailEnd/>
          </a:ln>
        </p:spPr>
        <p:txBody>
          <a:bodyPr/>
          <a:lstStyle/>
          <a:p>
            <a:pPr eaLnBrk="0" hangingPunct="0"/>
            <a:r>
              <a:rPr lang="en-US" sz="2400" b="1" i="1" dirty="0" err="1">
                <a:solidFill>
                  <a:srgbClr val="000000"/>
                </a:solidFill>
              </a:rPr>
              <a:t>Souhlásky</a:t>
            </a:r>
            <a:r>
              <a:rPr lang="en-US" sz="2400" b="1" i="1" dirty="0">
                <a:solidFill>
                  <a:srgbClr val="000000"/>
                </a:solidFill>
              </a:rPr>
              <a:t> v </a:t>
            </a:r>
            <a:r>
              <a:rPr lang="en-US" sz="2400" b="1" i="1" dirty="0" err="1">
                <a:solidFill>
                  <a:srgbClr val="000000"/>
                </a:solidFill>
              </a:rPr>
              <a:t>angličtině</a:t>
            </a:r>
            <a:r>
              <a:rPr lang="en-US" sz="2400" b="1" i="1" dirty="0">
                <a:solidFill>
                  <a:srgbClr val="000000"/>
                </a:solidFill>
              </a:rPr>
              <a:t> </a:t>
            </a:r>
            <a:r>
              <a:rPr lang="en-US" sz="2400" b="1" i="1" dirty="0" err="1">
                <a:solidFill>
                  <a:srgbClr val="000000"/>
                </a:solidFill>
              </a:rPr>
              <a:t>jsou</a:t>
            </a:r>
            <a:r>
              <a:rPr lang="en-US" sz="2400" b="1" i="1" dirty="0">
                <a:solidFill>
                  <a:srgbClr val="000000"/>
                </a:solidFill>
              </a:rPr>
              <a:t> </a:t>
            </a:r>
            <a:r>
              <a:rPr lang="en-US" sz="2400" b="1" i="1" dirty="0" err="1">
                <a:solidFill>
                  <a:srgbClr val="000000"/>
                </a:solidFill>
              </a:rPr>
              <a:t>znázorněny</a:t>
            </a:r>
            <a:r>
              <a:rPr lang="en-US" sz="2400" b="1" i="1" dirty="0">
                <a:solidFill>
                  <a:srgbClr val="000000"/>
                </a:solidFill>
              </a:rPr>
              <a:t> v </a:t>
            </a:r>
            <a:r>
              <a:rPr lang="en-US" sz="2400" b="1" i="1" dirty="0" err="1">
                <a:solidFill>
                  <a:srgbClr val="000000"/>
                </a:solidFill>
              </a:rPr>
              <a:t>levém</a:t>
            </a:r>
            <a:r>
              <a:rPr lang="en-US" sz="2400" b="1" i="1" dirty="0">
                <a:solidFill>
                  <a:srgbClr val="000000"/>
                </a:solidFill>
              </a:rPr>
              <a:t> </a:t>
            </a:r>
            <a:r>
              <a:rPr lang="en-US" sz="2400" b="1" i="1" dirty="0" err="1">
                <a:solidFill>
                  <a:srgbClr val="000000"/>
                </a:solidFill>
              </a:rPr>
              <a:t>kroužku</a:t>
            </a:r>
            <a:r>
              <a:rPr lang="en-US" sz="2400" b="1" i="1" dirty="0">
                <a:solidFill>
                  <a:srgbClr val="000000"/>
                </a:solidFill>
              </a:rPr>
              <a:t>, </a:t>
            </a:r>
            <a:r>
              <a:rPr lang="en-US" sz="2400" b="1" i="1" dirty="0" err="1">
                <a:solidFill>
                  <a:srgbClr val="000000"/>
                </a:solidFill>
              </a:rPr>
              <a:t>souhlásky</a:t>
            </a:r>
            <a:r>
              <a:rPr lang="en-US" sz="2400" b="1" i="1" dirty="0">
                <a:solidFill>
                  <a:srgbClr val="000000"/>
                </a:solidFill>
              </a:rPr>
              <a:t> v </a:t>
            </a:r>
            <a:r>
              <a:rPr lang="en-US" sz="2400" b="1" i="1" dirty="0" err="1">
                <a:solidFill>
                  <a:srgbClr val="000000"/>
                </a:solidFill>
              </a:rPr>
              <a:t>němčině</a:t>
            </a:r>
            <a:r>
              <a:rPr lang="en-US" sz="2400" b="1" i="1" dirty="0">
                <a:solidFill>
                  <a:srgbClr val="000000"/>
                </a:solidFill>
              </a:rPr>
              <a:t> v </a:t>
            </a:r>
            <a:r>
              <a:rPr lang="en-US" sz="2400" b="1" i="1" dirty="0" err="1">
                <a:solidFill>
                  <a:srgbClr val="000000"/>
                </a:solidFill>
              </a:rPr>
              <a:t>pravém</a:t>
            </a:r>
            <a:r>
              <a:rPr lang="en-US" sz="2400" b="1" i="1" dirty="0">
                <a:solidFill>
                  <a:srgbClr val="000000"/>
                </a:solidFill>
              </a:rPr>
              <a:t> </a:t>
            </a:r>
            <a:r>
              <a:rPr lang="en-US" sz="2400" b="1" i="1" dirty="0" err="1">
                <a:solidFill>
                  <a:srgbClr val="000000"/>
                </a:solidFill>
              </a:rPr>
              <a:t>kroužku</a:t>
            </a:r>
            <a:r>
              <a:rPr lang="en-US" sz="2400" b="1" i="1" dirty="0">
                <a:solidFill>
                  <a:srgbClr val="000000"/>
                </a:solidFill>
              </a:rPr>
              <a:t>.</a:t>
            </a:r>
          </a:p>
        </p:txBody>
      </p:sp>
      <p:pic>
        <p:nvPicPr>
          <p:cNvPr id="4" name="Image 3"/>
          <p:cNvPicPr>
            <a:picLocks noChangeAspect="1"/>
          </p:cNvPicPr>
          <p:nvPr/>
        </p:nvPicPr>
        <p:blipFill>
          <a:blip r:embed="rId5"/>
          <a:stretch>
            <a:fillRect/>
          </a:stretch>
        </p:blipFill>
        <p:spPr>
          <a:xfrm>
            <a:off x="9488774" y="3102964"/>
            <a:ext cx="1750017" cy="1235282"/>
          </a:xfrm>
          <a:prstGeom prst="rect">
            <a:avLst/>
          </a:prstGeom>
        </p:spPr>
      </p:pic>
      <p:sp>
        <p:nvSpPr>
          <p:cNvPr id="5" name="Espace réservé du pied de page 4"/>
          <p:cNvSpPr>
            <a:spLocks noGrp="1"/>
          </p:cNvSpPr>
          <p:nvPr>
            <p:ph type="ftr" sz="quarter" idx="11"/>
          </p:nvPr>
        </p:nvSpPr>
        <p:spPr/>
        <p:txBody>
          <a:bodyPr/>
          <a:lstStyle/>
          <a:p>
            <a:r>
              <a:rPr lang="fr-FR" dirty="0"/>
              <a:t>Candelier - Brno - April 2023</a:t>
            </a:r>
          </a:p>
        </p:txBody>
      </p:sp>
    </p:spTree>
    <p:extLst>
      <p:ext uri="{BB962C8B-B14F-4D97-AF65-F5344CB8AC3E}">
        <p14:creationId xmlns:p14="http://schemas.microsoft.com/office/powerpoint/2010/main" val="110558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75"/>
                                        </p:tgtEl>
                                        <p:attrNameLst>
                                          <p:attrName>style.visibility</p:attrName>
                                        </p:attrNameLst>
                                      </p:cBhvr>
                                      <p:to>
                                        <p:strVal val="visible"/>
                                      </p:to>
                                    </p:set>
                                    <p:animEffect transition="in" filter="wipe(left)">
                                      <p:cBhvr>
                                        <p:cTn id="7" dur="1000"/>
                                        <p:tgtEl>
                                          <p:spTgt spid="1044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par>
                                <p:cTn id="13" presetID="6" presetClass="emph" presetSubtype="0" fill="hold" nodeType="withEffect">
                                  <p:stCondLst>
                                    <p:cond delay="0"/>
                                  </p:stCondLst>
                                  <p:childTnLst>
                                    <p:animScale>
                                      <p:cBhvr>
                                        <p:cTn id="14" dur="2000" fill="hold"/>
                                        <p:tgtEl>
                                          <p:spTgt spid="4"/>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5" grpId="0" animBg="1"/>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8070" y="1656919"/>
            <a:ext cx="11236048" cy="914400"/>
          </a:xfrm>
        </p:spPr>
        <p:txBody>
          <a:bodyPr>
            <a:noAutofit/>
          </a:bodyPr>
          <a:lstStyle/>
          <a:p>
            <a:pPr lvl="1"/>
            <a:endParaRPr lang="fr-FR" sz="1400" dirty="0"/>
          </a:p>
          <a:p>
            <a:pPr lvl="1"/>
            <a:r>
              <a:rPr lang="fr-FR" sz="3200" b="1" dirty="0" err="1"/>
              <a:t>Přesnější</a:t>
            </a:r>
            <a:r>
              <a:rPr lang="fr-FR" sz="3200" b="1" dirty="0"/>
              <a:t> </a:t>
            </a:r>
            <a:r>
              <a:rPr lang="fr-FR" sz="3200" b="1" dirty="0" err="1"/>
              <a:t>definice</a:t>
            </a:r>
            <a:r>
              <a:rPr lang="fr-FR" sz="3200" b="1" dirty="0"/>
              <a:t> </a:t>
            </a:r>
            <a:r>
              <a:rPr lang="fr-FR" sz="3200" b="1" i="1" dirty="0" err="1"/>
              <a:t>integrované</a:t>
            </a:r>
            <a:r>
              <a:rPr lang="fr-FR" sz="3200" b="1" i="1" dirty="0"/>
              <a:t> </a:t>
            </a:r>
            <a:r>
              <a:rPr lang="fr-FR" sz="3200" b="1" i="1" dirty="0" err="1"/>
              <a:t>jazykové</a:t>
            </a:r>
            <a:r>
              <a:rPr lang="fr-FR" sz="3200" b="1" i="1" dirty="0"/>
              <a:t> </a:t>
            </a:r>
            <a:r>
              <a:rPr lang="fr-FR" sz="3200" b="1" i="1" dirty="0" err="1"/>
              <a:t>didaktiky</a:t>
            </a:r>
            <a:endParaRPr lang="fr-FR" sz="3200" b="1" i="1" dirty="0"/>
          </a:p>
        </p:txBody>
      </p:sp>
      <p:sp>
        <p:nvSpPr>
          <p:cNvPr id="4" name="Espace réservé du pied de page 3"/>
          <p:cNvSpPr>
            <a:spLocks noGrp="1"/>
          </p:cNvSpPr>
          <p:nvPr>
            <p:ph type="ftr" sz="quarter" idx="11"/>
          </p:nvPr>
        </p:nvSpPr>
        <p:spPr/>
        <p:txBody>
          <a:bodyPr/>
          <a:lstStyle/>
          <a:p>
            <a:r>
              <a:rPr lang="fr-FR"/>
              <a:t>Candelier - Brno - April 2023</a:t>
            </a:r>
            <a:endParaRPr lang="fr-FR" dirty="0"/>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2</a:t>
            </a:fld>
            <a:endParaRPr lang="fr-FR"/>
          </a:p>
        </p:txBody>
      </p:sp>
      <p:sp>
        <p:nvSpPr>
          <p:cNvPr id="20" name="Espace réservé du contenu 2"/>
          <p:cNvSpPr txBox="1">
            <a:spLocks/>
          </p:cNvSpPr>
          <p:nvPr/>
        </p:nvSpPr>
        <p:spPr>
          <a:xfrm>
            <a:off x="418070" y="2639602"/>
            <a:ext cx="10515600" cy="1286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fr-FR" sz="1400" dirty="0"/>
          </a:p>
          <a:p>
            <a:pPr lvl="1"/>
            <a:r>
              <a:rPr lang="fr-FR" sz="3200" b="1" dirty="0"/>
              <a:t>K </a:t>
            </a:r>
            <a:r>
              <a:rPr lang="fr-FR" sz="3200" b="1" dirty="0" err="1"/>
              <a:t>odůvodnění</a:t>
            </a:r>
            <a:r>
              <a:rPr lang="fr-FR" sz="3200" b="1" dirty="0"/>
              <a:t> (</a:t>
            </a:r>
            <a:r>
              <a:rPr lang="fr-FR" sz="3200" b="1" dirty="0" err="1"/>
              <a:t>co</a:t>
            </a:r>
            <a:r>
              <a:rPr lang="fr-FR" sz="3200" b="1" dirty="0"/>
              <a:t> </a:t>
            </a:r>
            <a:r>
              <a:rPr lang="fr-FR" sz="3200" b="1" dirty="0" err="1"/>
              <a:t>hovoří</a:t>
            </a:r>
            <a:r>
              <a:rPr lang="fr-FR" sz="3200" b="1" dirty="0"/>
              <a:t> pro to, </a:t>
            </a:r>
            <a:r>
              <a:rPr lang="fr-FR" sz="3200" b="1" dirty="0" err="1"/>
              <a:t>aby</a:t>
            </a:r>
            <a:r>
              <a:rPr lang="fr-FR" sz="3200" b="1" dirty="0"/>
              <a:t> se </a:t>
            </a:r>
            <a:r>
              <a:rPr lang="fr-FR" sz="3200" b="1" dirty="0" err="1"/>
              <a:t>používala</a:t>
            </a:r>
            <a:r>
              <a:rPr lang="fr-FR" sz="3200" b="1" dirty="0"/>
              <a:t>?)</a:t>
            </a:r>
            <a:endParaRPr lang="fr-FR" sz="3200" b="1" i="1" dirty="0"/>
          </a:p>
        </p:txBody>
      </p:sp>
      <p:sp>
        <p:nvSpPr>
          <p:cNvPr id="21" name="Espace réservé du contenu 2"/>
          <p:cNvSpPr txBox="1">
            <a:spLocks/>
          </p:cNvSpPr>
          <p:nvPr/>
        </p:nvSpPr>
        <p:spPr>
          <a:xfrm>
            <a:off x="418070" y="3814890"/>
            <a:ext cx="11482985" cy="1276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fr-FR" sz="1400" dirty="0"/>
          </a:p>
          <a:p>
            <a:pPr lvl="1"/>
            <a:r>
              <a:rPr lang="fr-FR" sz="3200" b="1" dirty="0" err="1"/>
              <a:t>Další</a:t>
            </a:r>
            <a:r>
              <a:rPr lang="fr-FR" sz="3200" b="1" dirty="0"/>
              <a:t> </a:t>
            </a:r>
            <a:r>
              <a:rPr lang="fr-FR" sz="3200" b="1" dirty="0" err="1"/>
              <a:t>příklady</a:t>
            </a:r>
            <a:r>
              <a:rPr lang="fr-FR" sz="3200" b="1" dirty="0"/>
              <a:t> </a:t>
            </a:r>
            <a:r>
              <a:rPr lang="fr-FR" sz="3200" b="1" dirty="0" err="1"/>
              <a:t>materiálů</a:t>
            </a:r>
            <a:endParaRPr lang="fr-FR" sz="3200" b="1" i="1" dirty="0"/>
          </a:p>
        </p:txBody>
      </p:sp>
      <p:sp>
        <p:nvSpPr>
          <p:cNvPr id="9" name="Espace réservé du contenu 2"/>
          <p:cNvSpPr txBox="1">
            <a:spLocks/>
          </p:cNvSpPr>
          <p:nvPr/>
        </p:nvSpPr>
        <p:spPr>
          <a:xfrm>
            <a:off x="418070" y="4909308"/>
            <a:ext cx="11482985" cy="814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fr-FR" sz="1400" dirty="0"/>
          </a:p>
          <a:p>
            <a:pPr lvl="1"/>
            <a:r>
              <a:rPr lang="fr-FR" sz="3200" b="1" dirty="0" err="1"/>
              <a:t>Ke</a:t>
            </a:r>
            <a:r>
              <a:rPr lang="fr-FR" sz="3200" b="1" dirty="0"/>
              <a:t> </a:t>
            </a:r>
            <a:r>
              <a:rPr lang="fr-FR" sz="3200" b="1" dirty="0" err="1"/>
              <a:t>konkrétnímu</a:t>
            </a:r>
            <a:r>
              <a:rPr lang="fr-FR" sz="3200" b="1" dirty="0"/>
              <a:t> </a:t>
            </a:r>
            <a:r>
              <a:rPr lang="fr-FR" sz="3200" b="1" dirty="0" err="1"/>
              <a:t>využití</a:t>
            </a:r>
            <a:endParaRPr lang="fr-FR" sz="3200" b="1" i="1" dirty="0"/>
          </a:p>
        </p:txBody>
      </p:sp>
      <p:pic>
        <p:nvPicPr>
          <p:cNvPr id="6" name="Image 5"/>
          <p:cNvPicPr>
            <a:picLocks noChangeAspect="1"/>
          </p:cNvPicPr>
          <p:nvPr/>
        </p:nvPicPr>
        <p:blipFill>
          <a:blip r:embed="rId3"/>
          <a:stretch>
            <a:fillRect/>
          </a:stretch>
        </p:blipFill>
        <p:spPr>
          <a:xfrm>
            <a:off x="8935976" y="91316"/>
            <a:ext cx="1046224" cy="915446"/>
          </a:xfrm>
          <a:prstGeom prst="rect">
            <a:avLst/>
          </a:prstGeom>
        </p:spPr>
      </p:pic>
      <p:sp>
        <p:nvSpPr>
          <p:cNvPr id="2" name="Titre 1"/>
          <p:cNvSpPr>
            <a:spLocks noGrp="1"/>
          </p:cNvSpPr>
          <p:nvPr>
            <p:ph type="title"/>
          </p:nvPr>
        </p:nvSpPr>
        <p:spPr>
          <a:xfrm>
            <a:off x="901762" y="801128"/>
            <a:ext cx="10515600" cy="532342"/>
          </a:xfrm>
        </p:spPr>
        <p:txBody>
          <a:bodyPr>
            <a:normAutofit fontScale="90000"/>
          </a:bodyPr>
          <a:lstStyle/>
          <a:p>
            <a:pPr algn="ctr"/>
            <a:r>
              <a:rPr lang="fr-FR" sz="4000" b="1" dirty="0">
                <a:latin typeface="Lucida Handwriting" panose="03010101010101010101" pitchFamily="66" charset="0"/>
                <a:cs typeface="Arial" panose="020B0604020202020204" pitchFamily="34" charset="0"/>
              </a:rPr>
              <a:t>Structure / </a:t>
            </a:r>
            <a:r>
              <a:rPr lang="fr-FR" sz="4000" b="1" dirty="0" err="1">
                <a:latin typeface="Lucida Handwriting" panose="03010101010101010101" pitchFamily="66" charset="0"/>
                <a:cs typeface="Arial" panose="020B0604020202020204" pitchFamily="34" charset="0"/>
              </a:rPr>
              <a:t>Gliederung</a:t>
            </a:r>
            <a:endParaRPr lang="fr-FR" sz="4000" b="1" dirty="0">
              <a:latin typeface="Lucida Handwriting" panose="03010101010101010101" pitchFamily="66" charset="0"/>
              <a:cs typeface="Arial" panose="020B0604020202020204" pitchFamily="34" charset="0"/>
            </a:endParaRPr>
          </a:p>
        </p:txBody>
      </p:sp>
    </p:spTree>
    <p:extLst>
      <p:ext uri="{BB962C8B-B14F-4D97-AF65-F5344CB8AC3E}">
        <p14:creationId xmlns:p14="http://schemas.microsoft.com/office/powerpoint/2010/main" val="304007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1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p:cNvSpPr>
            <a:spLocks noGrp="1" noChangeArrowheads="1"/>
          </p:cNvSpPr>
          <p:nvPr>
            <p:ph type="sldNum" sz="quarter" idx="12"/>
          </p:nvPr>
        </p:nvSpPr>
        <p:spPr>
          <a:ln>
            <a:miter lim="800000"/>
            <a:headEnd/>
            <a:tailEnd/>
          </a:ln>
        </p:spPr>
        <p:txBody>
          <a:bodyPr/>
          <a:lstStyle/>
          <a:p>
            <a:pPr fontAlgn="base">
              <a:spcBef>
                <a:spcPct val="0"/>
              </a:spcBef>
              <a:spcAft>
                <a:spcPct val="0"/>
              </a:spcAft>
              <a:defRPr/>
            </a:pPr>
            <a:fld id="{5A6A2024-051D-4392-83B5-F3168C7066AC}" type="slidenum">
              <a:rPr lang="fr-FR" smtClean="0">
                <a:cs typeface="Arial" charset="0"/>
              </a:rPr>
              <a:pPr fontAlgn="base">
                <a:spcBef>
                  <a:spcPct val="0"/>
                </a:spcBef>
                <a:spcAft>
                  <a:spcPct val="0"/>
                </a:spcAft>
                <a:defRPr/>
              </a:pPr>
              <a:t>20</a:t>
            </a:fld>
            <a:endParaRPr lang="fr-FR">
              <a:cs typeface="Arial" charset="0"/>
            </a:endParaRPr>
          </a:p>
        </p:txBody>
      </p:sp>
      <p:pic>
        <p:nvPicPr>
          <p:cNvPr id="121858" name="Picture 2"/>
          <p:cNvPicPr>
            <a:picLocks noChangeAspect="1" noChangeArrowheads="1"/>
          </p:cNvPicPr>
          <p:nvPr/>
        </p:nvPicPr>
        <p:blipFill>
          <a:blip r:embed="rId3"/>
          <a:srcRect/>
          <a:stretch>
            <a:fillRect/>
          </a:stretch>
        </p:blipFill>
        <p:spPr bwMode="auto">
          <a:xfrm>
            <a:off x="5637676" y="-11575"/>
            <a:ext cx="6534150" cy="6858000"/>
          </a:xfrm>
          <a:prstGeom prst="rect">
            <a:avLst/>
          </a:prstGeom>
          <a:noFill/>
          <a:ln w="9525">
            <a:noFill/>
            <a:miter lim="800000"/>
            <a:headEnd/>
            <a:tailEnd/>
          </a:ln>
        </p:spPr>
      </p:pic>
      <p:sp>
        <p:nvSpPr>
          <p:cNvPr id="121861" name="Text Box 5"/>
          <p:cNvSpPr txBox="1">
            <a:spLocks noChangeArrowheads="1"/>
          </p:cNvSpPr>
          <p:nvPr/>
        </p:nvSpPr>
        <p:spPr bwMode="auto">
          <a:xfrm>
            <a:off x="2842186" y="3333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CAKE</a:t>
            </a:r>
          </a:p>
        </p:txBody>
      </p:sp>
      <p:sp>
        <p:nvSpPr>
          <p:cNvPr id="121862" name="Text Box 6"/>
          <p:cNvSpPr txBox="1">
            <a:spLocks noChangeArrowheads="1"/>
          </p:cNvSpPr>
          <p:nvPr/>
        </p:nvSpPr>
        <p:spPr bwMode="auto">
          <a:xfrm>
            <a:off x="2843518" y="11114"/>
            <a:ext cx="2339975" cy="6846887"/>
          </a:xfrm>
          <a:prstGeom prst="rect">
            <a:avLst/>
          </a:prstGeom>
          <a:solidFill>
            <a:srgbClr val="CCEFFC"/>
          </a:solidFill>
          <a:ln w="9525">
            <a:noFill/>
            <a:miter lim="800000"/>
            <a:headEnd/>
            <a:tailEnd/>
          </a:ln>
        </p:spPr>
        <p:txBody>
          <a:bodyPr/>
          <a:lstStyle/>
          <a:p>
            <a:pPr eaLnBrk="0" hangingPunct="0">
              <a:lnSpc>
                <a:spcPct val="80000"/>
              </a:lnSpc>
              <a:spcBef>
                <a:spcPct val="50000"/>
              </a:spcBef>
            </a:pPr>
            <a:endParaRPr lang="en-US" b="1">
              <a:solidFill>
                <a:srgbClr val="000000"/>
              </a:solidFill>
            </a:endParaRPr>
          </a:p>
        </p:txBody>
      </p:sp>
      <p:sp>
        <p:nvSpPr>
          <p:cNvPr id="121863" name="Text Box 7"/>
          <p:cNvSpPr txBox="1">
            <a:spLocks noChangeArrowheads="1"/>
          </p:cNvSpPr>
          <p:nvPr/>
        </p:nvSpPr>
        <p:spPr bwMode="auto">
          <a:xfrm>
            <a:off x="2842186" y="3333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CAKE</a:t>
            </a:r>
          </a:p>
        </p:txBody>
      </p:sp>
      <p:sp>
        <p:nvSpPr>
          <p:cNvPr id="121864" name="Text Box 8"/>
          <p:cNvSpPr txBox="1">
            <a:spLocks noChangeArrowheads="1"/>
          </p:cNvSpPr>
          <p:nvPr/>
        </p:nvSpPr>
        <p:spPr bwMode="auto">
          <a:xfrm>
            <a:off x="2842186"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CARD</a:t>
            </a:r>
          </a:p>
        </p:txBody>
      </p:sp>
      <p:sp>
        <p:nvSpPr>
          <p:cNvPr id="121865" name="Text Box 9"/>
          <p:cNvSpPr txBox="1">
            <a:spLocks noChangeArrowheads="1"/>
          </p:cNvSpPr>
          <p:nvPr/>
        </p:nvSpPr>
        <p:spPr bwMode="auto">
          <a:xfrm>
            <a:off x="2842186" y="14128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CAT</a:t>
            </a:r>
          </a:p>
        </p:txBody>
      </p:sp>
      <p:sp>
        <p:nvSpPr>
          <p:cNvPr id="121866" name="Text Box 10"/>
          <p:cNvSpPr txBox="1">
            <a:spLocks noChangeArrowheads="1"/>
          </p:cNvSpPr>
          <p:nvPr/>
        </p:nvSpPr>
        <p:spPr bwMode="auto">
          <a:xfrm>
            <a:off x="2842186" y="1989138"/>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COMB</a:t>
            </a:r>
          </a:p>
        </p:txBody>
      </p:sp>
      <p:sp>
        <p:nvSpPr>
          <p:cNvPr id="121867" name="Text Box 11"/>
          <p:cNvSpPr txBox="1">
            <a:spLocks noChangeArrowheads="1"/>
          </p:cNvSpPr>
          <p:nvPr/>
        </p:nvSpPr>
        <p:spPr bwMode="auto">
          <a:xfrm>
            <a:off x="2842186" y="256540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COME</a:t>
            </a:r>
          </a:p>
        </p:txBody>
      </p:sp>
      <p:sp>
        <p:nvSpPr>
          <p:cNvPr id="121868" name="Text Box 12"/>
          <p:cNvSpPr txBox="1">
            <a:spLocks noChangeArrowheads="1"/>
          </p:cNvSpPr>
          <p:nvPr/>
        </p:nvSpPr>
        <p:spPr bwMode="auto">
          <a:xfrm>
            <a:off x="2842186" y="32607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COOK</a:t>
            </a:r>
          </a:p>
        </p:txBody>
      </p:sp>
      <p:sp>
        <p:nvSpPr>
          <p:cNvPr id="121869" name="Text Box 13"/>
          <p:cNvSpPr txBox="1">
            <a:spLocks noChangeArrowheads="1"/>
          </p:cNvSpPr>
          <p:nvPr/>
        </p:nvSpPr>
        <p:spPr bwMode="auto">
          <a:xfrm>
            <a:off x="2842186" y="3933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DOOR</a:t>
            </a:r>
          </a:p>
        </p:txBody>
      </p:sp>
      <p:sp>
        <p:nvSpPr>
          <p:cNvPr id="121870" name="Text Box 14"/>
          <p:cNvSpPr txBox="1">
            <a:spLocks noChangeArrowheads="1"/>
          </p:cNvSpPr>
          <p:nvPr/>
        </p:nvSpPr>
        <p:spPr bwMode="auto">
          <a:xfrm>
            <a:off x="2842186" y="45815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DRINK</a:t>
            </a:r>
          </a:p>
        </p:txBody>
      </p:sp>
      <p:sp>
        <p:nvSpPr>
          <p:cNvPr id="121871" name="Text Box 15"/>
          <p:cNvSpPr txBox="1">
            <a:spLocks noChangeArrowheads="1"/>
          </p:cNvSpPr>
          <p:nvPr/>
        </p:nvSpPr>
        <p:spPr bwMode="auto">
          <a:xfrm>
            <a:off x="2842186" y="5300663"/>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EAT</a:t>
            </a:r>
          </a:p>
        </p:txBody>
      </p:sp>
      <p:sp>
        <p:nvSpPr>
          <p:cNvPr id="121872" name="Text Box 16"/>
          <p:cNvSpPr txBox="1">
            <a:spLocks noChangeArrowheads="1"/>
          </p:cNvSpPr>
          <p:nvPr/>
        </p:nvSpPr>
        <p:spPr bwMode="auto">
          <a:xfrm>
            <a:off x="2842186" y="6092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GIVE</a:t>
            </a:r>
          </a:p>
        </p:txBody>
      </p:sp>
      <p:sp>
        <p:nvSpPr>
          <p:cNvPr id="121873" name="Text Box 17"/>
          <p:cNvSpPr txBox="1">
            <a:spLocks noChangeArrowheads="1"/>
          </p:cNvSpPr>
          <p:nvPr/>
        </p:nvSpPr>
        <p:spPr bwMode="auto">
          <a:xfrm>
            <a:off x="4101075" y="33337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HAVE</a:t>
            </a:r>
          </a:p>
        </p:txBody>
      </p:sp>
      <p:sp>
        <p:nvSpPr>
          <p:cNvPr id="121874" name="Text Box 18"/>
          <p:cNvSpPr txBox="1">
            <a:spLocks noChangeArrowheads="1"/>
          </p:cNvSpPr>
          <p:nvPr/>
        </p:nvSpPr>
        <p:spPr bwMode="auto">
          <a:xfrm>
            <a:off x="4029636"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HOPE</a:t>
            </a:r>
          </a:p>
        </p:txBody>
      </p:sp>
      <p:sp>
        <p:nvSpPr>
          <p:cNvPr id="121875" name="Text Box 19"/>
          <p:cNvSpPr txBox="1">
            <a:spLocks noChangeArrowheads="1"/>
          </p:cNvSpPr>
          <p:nvPr/>
        </p:nvSpPr>
        <p:spPr bwMode="auto">
          <a:xfrm>
            <a:off x="4029637" y="1412875"/>
            <a:ext cx="1223963"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HUNDRED</a:t>
            </a:r>
          </a:p>
        </p:txBody>
      </p:sp>
      <p:sp>
        <p:nvSpPr>
          <p:cNvPr id="121876" name="Text Box 20"/>
          <p:cNvSpPr txBox="1">
            <a:spLocks noChangeArrowheads="1"/>
          </p:cNvSpPr>
          <p:nvPr/>
        </p:nvSpPr>
        <p:spPr bwMode="auto">
          <a:xfrm>
            <a:off x="4029636" y="1989138"/>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MAKE</a:t>
            </a:r>
          </a:p>
        </p:txBody>
      </p:sp>
      <p:sp>
        <p:nvSpPr>
          <p:cNvPr id="121877" name="Text Box 21"/>
          <p:cNvSpPr txBox="1">
            <a:spLocks noChangeArrowheads="1"/>
          </p:cNvSpPr>
          <p:nvPr/>
        </p:nvSpPr>
        <p:spPr bwMode="auto">
          <a:xfrm>
            <a:off x="4028050" y="2565400"/>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OPEN</a:t>
            </a:r>
          </a:p>
        </p:txBody>
      </p:sp>
      <p:sp>
        <p:nvSpPr>
          <p:cNvPr id="121878" name="Text Box 22"/>
          <p:cNvSpPr txBox="1">
            <a:spLocks noChangeArrowheads="1"/>
          </p:cNvSpPr>
          <p:nvPr/>
        </p:nvSpPr>
        <p:spPr bwMode="auto">
          <a:xfrm>
            <a:off x="4028050" y="326072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OVER</a:t>
            </a:r>
          </a:p>
        </p:txBody>
      </p:sp>
      <p:sp>
        <p:nvSpPr>
          <p:cNvPr id="121879" name="Text Box 23"/>
          <p:cNvSpPr txBox="1">
            <a:spLocks noChangeArrowheads="1"/>
          </p:cNvSpPr>
          <p:nvPr/>
        </p:nvSpPr>
        <p:spPr bwMode="auto">
          <a:xfrm>
            <a:off x="4028050" y="3933825"/>
            <a:ext cx="1082675"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POUND</a:t>
            </a:r>
          </a:p>
        </p:txBody>
      </p:sp>
      <p:sp>
        <p:nvSpPr>
          <p:cNvPr id="121880" name="Text Box 24"/>
          <p:cNvSpPr txBox="1">
            <a:spLocks noChangeArrowheads="1"/>
          </p:cNvSpPr>
          <p:nvPr/>
        </p:nvSpPr>
        <p:spPr bwMode="auto">
          <a:xfrm>
            <a:off x="4028049" y="4581525"/>
            <a:ext cx="1154112"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SEVEN</a:t>
            </a:r>
          </a:p>
        </p:txBody>
      </p:sp>
      <p:sp>
        <p:nvSpPr>
          <p:cNvPr id="121881" name="Text Box 25"/>
          <p:cNvSpPr txBox="1">
            <a:spLocks noChangeArrowheads="1"/>
          </p:cNvSpPr>
          <p:nvPr/>
        </p:nvSpPr>
        <p:spPr bwMode="auto">
          <a:xfrm>
            <a:off x="4028050" y="532447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SHIP</a:t>
            </a:r>
          </a:p>
        </p:txBody>
      </p:sp>
      <p:sp>
        <p:nvSpPr>
          <p:cNvPr id="121882" name="Text Box 26"/>
          <p:cNvSpPr txBox="1">
            <a:spLocks noChangeArrowheads="1"/>
          </p:cNvSpPr>
          <p:nvPr/>
        </p:nvSpPr>
        <p:spPr bwMode="auto">
          <a:xfrm>
            <a:off x="3958200" y="6400800"/>
            <a:ext cx="865187"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000000"/>
                </a:solidFill>
              </a:rPr>
              <a:t>…</a:t>
            </a:r>
          </a:p>
        </p:txBody>
      </p:sp>
      <p:grpSp>
        <p:nvGrpSpPr>
          <p:cNvPr id="121883" name="Group 27"/>
          <p:cNvGrpSpPr>
            <a:grpSpLocks/>
          </p:cNvGrpSpPr>
          <p:nvPr/>
        </p:nvGrpSpPr>
        <p:grpSpPr bwMode="auto">
          <a:xfrm>
            <a:off x="4893237" y="130175"/>
            <a:ext cx="792163" cy="6597650"/>
            <a:chOff x="1292" y="0"/>
            <a:chExt cx="499" cy="4156"/>
          </a:xfrm>
        </p:grpSpPr>
        <p:sp>
          <p:nvSpPr>
            <p:cNvPr id="121887" name="AutoShape 28"/>
            <p:cNvSpPr>
              <a:spLocks/>
            </p:cNvSpPr>
            <p:nvPr/>
          </p:nvSpPr>
          <p:spPr bwMode="auto">
            <a:xfrm>
              <a:off x="1292" y="0"/>
              <a:ext cx="363" cy="4156"/>
            </a:xfrm>
            <a:prstGeom prst="rightBrace">
              <a:avLst>
                <a:gd name="adj1" fmla="val 95409"/>
                <a:gd name="adj2" fmla="val 69347"/>
              </a:avLst>
            </a:prstGeom>
            <a:noFill/>
            <a:ln w="28575">
              <a:solidFill>
                <a:srgbClr val="0000CC"/>
              </a:solidFill>
              <a:round/>
              <a:headEnd/>
              <a:tailEnd/>
            </a:ln>
          </p:spPr>
          <p:txBody>
            <a:bodyPr wrap="none" anchor="ctr"/>
            <a:lstStyle/>
            <a:p>
              <a:pPr algn="ctr" eaLnBrk="0" hangingPunct="0"/>
              <a:endParaRPr lang="en-US">
                <a:solidFill>
                  <a:srgbClr val="663300"/>
                </a:solidFill>
              </a:endParaRPr>
            </a:p>
          </p:txBody>
        </p:sp>
        <p:sp>
          <p:nvSpPr>
            <p:cNvPr id="121888" name="Line 29"/>
            <p:cNvSpPr>
              <a:spLocks noChangeShapeType="1"/>
            </p:cNvSpPr>
            <p:nvPr/>
          </p:nvSpPr>
          <p:spPr bwMode="auto">
            <a:xfrm>
              <a:off x="1655" y="2886"/>
              <a:ext cx="136" cy="0"/>
            </a:xfrm>
            <a:prstGeom prst="line">
              <a:avLst/>
            </a:prstGeom>
            <a:noFill/>
            <a:ln w="38100">
              <a:solidFill>
                <a:srgbClr val="0000CC"/>
              </a:solidFill>
              <a:round/>
              <a:headEnd/>
              <a:tailEnd type="triangle" w="med" len="med"/>
            </a:ln>
          </p:spPr>
          <p:txBody>
            <a:bodyPr/>
            <a:lstStyle/>
            <a:p>
              <a:endParaRPr lang="fr-FR"/>
            </a:p>
          </p:txBody>
        </p:sp>
      </p:grpSp>
      <p:sp>
        <p:nvSpPr>
          <p:cNvPr id="121884" name="Text Box 30"/>
          <p:cNvSpPr txBox="1">
            <a:spLocks noChangeArrowheads="1"/>
          </p:cNvSpPr>
          <p:nvPr/>
        </p:nvSpPr>
        <p:spPr bwMode="auto">
          <a:xfrm>
            <a:off x="4029636" y="6092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SPEAK</a:t>
            </a:r>
          </a:p>
        </p:txBody>
      </p:sp>
      <p:sp>
        <p:nvSpPr>
          <p:cNvPr id="244767" name="Text Box 31"/>
          <p:cNvSpPr txBox="1">
            <a:spLocks noChangeArrowheads="1"/>
          </p:cNvSpPr>
          <p:nvPr/>
        </p:nvSpPr>
        <p:spPr bwMode="auto">
          <a:xfrm>
            <a:off x="9005849" y="335064"/>
            <a:ext cx="1152525" cy="415925"/>
          </a:xfrm>
          <a:prstGeom prst="rect">
            <a:avLst/>
          </a:prstGeom>
          <a:noFill/>
          <a:ln w="19050">
            <a:solidFill>
              <a:srgbClr val="FF3300"/>
            </a:solidFill>
            <a:miter lim="800000"/>
            <a:headEnd/>
            <a:tailEnd/>
          </a:ln>
        </p:spPr>
        <p:txBody>
          <a:bodyPr>
            <a:spAutoFit/>
          </a:bodyPr>
          <a:lstStyle/>
          <a:p>
            <a:pPr algn="ctr" eaLnBrk="0" hangingPunct="0">
              <a:spcBef>
                <a:spcPct val="50000"/>
              </a:spcBef>
            </a:pPr>
            <a:r>
              <a:rPr lang="en-US" sz="2000" b="1">
                <a:solidFill>
                  <a:srgbClr val="FF3300"/>
                </a:solidFill>
              </a:rPr>
              <a:t>?</a:t>
            </a:r>
          </a:p>
        </p:txBody>
      </p:sp>
      <p:pic>
        <p:nvPicPr>
          <p:cNvPr id="34" name="Image 33"/>
          <p:cNvPicPr>
            <a:picLocks noChangeAspect="1"/>
          </p:cNvPicPr>
          <p:nvPr/>
        </p:nvPicPr>
        <p:blipFill>
          <a:blip r:embed="rId4"/>
          <a:stretch>
            <a:fillRect/>
          </a:stretch>
        </p:blipFill>
        <p:spPr>
          <a:xfrm>
            <a:off x="188785" y="5018977"/>
            <a:ext cx="1467538" cy="1284096"/>
          </a:xfrm>
          <a:prstGeom prst="rect">
            <a:avLst/>
          </a:prstGeom>
        </p:spPr>
      </p:pic>
      <p:sp>
        <p:nvSpPr>
          <p:cNvPr id="35" name="Rectangle à coins arrondis 34"/>
          <p:cNvSpPr/>
          <p:nvPr/>
        </p:nvSpPr>
        <p:spPr>
          <a:xfrm>
            <a:off x="375861" y="1101171"/>
            <a:ext cx="2396218" cy="3366657"/>
          </a:xfrm>
          <a:prstGeom prst="wedgeRoundRectCallout">
            <a:avLst>
              <a:gd name="adj1" fmla="val -36197"/>
              <a:gd name="adj2" fmla="val 642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indent="0">
              <a:buNone/>
            </a:pPr>
            <a:r>
              <a:rPr lang="en-US" sz="2400" b="1" dirty="0" err="1">
                <a:solidFill>
                  <a:schemeClr val="tx1"/>
                </a:solidFill>
              </a:rPr>
              <a:t>Pokud</a:t>
            </a:r>
            <a:r>
              <a:rPr lang="en-US" sz="2400" b="1" dirty="0">
                <a:solidFill>
                  <a:schemeClr val="tx1"/>
                </a:solidFill>
              </a:rPr>
              <a:t> APPLE </a:t>
            </a:r>
            <a:r>
              <a:rPr lang="en-US" sz="2400" b="1" dirty="0" err="1">
                <a:solidFill>
                  <a:schemeClr val="tx1"/>
                </a:solidFill>
              </a:rPr>
              <a:t>koreluje</a:t>
            </a:r>
            <a:r>
              <a:rPr lang="en-US" sz="2400" b="1" dirty="0">
                <a:solidFill>
                  <a:schemeClr val="tx1"/>
                </a:solidFill>
              </a:rPr>
              <a:t> s APFEL, co </a:t>
            </a:r>
            <a:r>
              <a:rPr lang="en-US" sz="2400" b="1" dirty="0" err="1">
                <a:solidFill>
                  <a:schemeClr val="tx1"/>
                </a:solidFill>
              </a:rPr>
              <a:t>koreluje</a:t>
            </a:r>
            <a:r>
              <a:rPr lang="en-US" sz="2400" b="1" dirty="0">
                <a:solidFill>
                  <a:schemeClr val="tx1"/>
                </a:solidFill>
              </a:rPr>
              <a:t> s HOFFEN?</a:t>
            </a:r>
            <a:endParaRPr lang="de-DE" sz="2400" b="1" dirty="0">
              <a:solidFill>
                <a:schemeClr val="tx1"/>
              </a:solidFill>
            </a:endParaRPr>
          </a:p>
        </p:txBody>
      </p:sp>
      <p:sp>
        <p:nvSpPr>
          <p:cNvPr id="2" name="Espace réservé du pied de page 1"/>
          <p:cNvSpPr>
            <a:spLocks noGrp="1"/>
          </p:cNvSpPr>
          <p:nvPr>
            <p:ph type="ftr" sz="quarter" idx="11"/>
          </p:nvPr>
        </p:nvSpPr>
        <p:spPr/>
        <p:txBody>
          <a:bodyPr/>
          <a:lstStyle/>
          <a:p>
            <a:r>
              <a:rPr lang="fr-FR"/>
              <a:t>Candelier - Brno - April 2023</a:t>
            </a:r>
          </a:p>
        </p:txBody>
      </p:sp>
    </p:spTree>
    <p:extLst>
      <p:ext uri="{BB962C8B-B14F-4D97-AF65-F5344CB8AC3E}">
        <p14:creationId xmlns:p14="http://schemas.microsoft.com/office/powerpoint/2010/main" val="1887589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244767"/>
                                        </p:tgtEl>
                                        <p:attrNameLst>
                                          <p:attrName>style.visibility</p:attrName>
                                        </p:attrNameLst>
                                      </p:cBhvr>
                                      <p:to>
                                        <p:strVal val="visible"/>
                                      </p:to>
                                    </p:set>
                                    <p:animEffect transition="in" filter="wipe(down)">
                                      <p:cBhvr>
                                        <p:cTn id="7" dur="580">
                                          <p:stCondLst>
                                            <p:cond delay="0"/>
                                          </p:stCondLst>
                                        </p:cTn>
                                        <p:tgtEl>
                                          <p:spTgt spid="244767"/>
                                        </p:tgtEl>
                                      </p:cBhvr>
                                    </p:animEffect>
                                    <p:anim calcmode="lin" valueType="num">
                                      <p:cBhvr>
                                        <p:cTn id="8" dur="1822" tmFilter="0,0; 0.14,0.36; 0.43,0.73; 0.71,0.91; 1.0,1.0">
                                          <p:stCondLst>
                                            <p:cond delay="0"/>
                                          </p:stCondLst>
                                        </p:cTn>
                                        <p:tgtEl>
                                          <p:spTgt spid="2447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47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47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47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4767"/>
                                        </p:tgtEl>
                                        <p:attrNameLst>
                                          <p:attrName>ppt_y</p:attrName>
                                        </p:attrNameLst>
                                      </p:cBhvr>
                                      <p:tavLst>
                                        <p:tav tm="0" fmla="#ppt_y-sin(pi*$)/81">
                                          <p:val>
                                            <p:fltVal val="0"/>
                                          </p:val>
                                        </p:tav>
                                        <p:tav tm="100000">
                                          <p:val>
                                            <p:fltVal val="1"/>
                                          </p:val>
                                        </p:tav>
                                      </p:tavLst>
                                    </p:anim>
                                    <p:animScale>
                                      <p:cBhvr>
                                        <p:cTn id="13" dur="26">
                                          <p:stCondLst>
                                            <p:cond delay="650"/>
                                          </p:stCondLst>
                                        </p:cTn>
                                        <p:tgtEl>
                                          <p:spTgt spid="244767"/>
                                        </p:tgtEl>
                                      </p:cBhvr>
                                      <p:to x="100000" y="60000"/>
                                    </p:animScale>
                                    <p:animScale>
                                      <p:cBhvr>
                                        <p:cTn id="14" dur="166" decel="50000">
                                          <p:stCondLst>
                                            <p:cond delay="676"/>
                                          </p:stCondLst>
                                        </p:cTn>
                                        <p:tgtEl>
                                          <p:spTgt spid="244767"/>
                                        </p:tgtEl>
                                      </p:cBhvr>
                                      <p:to x="100000" y="100000"/>
                                    </p:animScale>
                                    <p:animScale>
                                      <p:cBhvr>
                                        <p:cTn id="15" dur="26">
                                          <p:stCondLst>
                                            <p:cond delay="1312"/>
                                          </p:stCondLst>
                                        </p:cTn>
                                        <p:tgtEl>
                                          <p:spTgt spid="244767"/>
                                        </p:tgtEl>
                                      </p:cBhvr>
                                      <p:to x="100000" y="80000"/>
                                    </p:animScale>
                                    <p:animScale>
                                      <p:cBhvr>
                                        <p:cTn id="16" dur="166" decel="50000">
                                          <p:stCondLst>
                                            <p:cond delay="1338"/>
                                          </p:stCondLst>
                                        </p:cTn>
                                        <p:tgtEl>
                                          <p:spTgt spid="244767"/>
                                        </p:tgtEl>
                                      </p:cBhvr>
                                      <p:to x="100000" y="100000"/>
                                    </p:animScale>
                                    <p:animScale>
                                      <p:cBhvr>
                                        <p:cTn id="17" dur="26">
                                          <p:stCondLst>
                                            <p:cond delay="1642"/>
                                          </p:stCondLst>
                                        </p:cTn>
                                        <p:tgtEl>
                                          <p:spTgt spid="244767"/>
                                        </p:tgtEl>
                                      </p:cBhvr>
                                      <p:to x="100000" y="90000"/>
                                    </p:animScale>
                                    <p:animScale>
                                      <p:cBhvr>
                                        <p:cTn id="18" dur="166" decel="50000">
                                          <p:stCondLst>
                                            <p:cond delay="1668"/>
                                          </p:stCondLst>
                                        </p:cTn>
                                        <p:tgtEl>
                                          <p:spTgt spid="244767"/>
                                        </p:tgtEl>
                                      </p:cBhvr>
                                      <p:to x="100000" y="100000"/>
                                    </p:animScale>
                                    <p:animScale>
                                      <p:cBhvr>
                                        <p:cTn id="19" dur="26">
                                          <p:stCondLst>
                                            <p:cond delay="1808"/>
                                          </p:stCondLst>
                                        </p:cTn>
                                        <p:tgtEl>
                                          <p:spTgt spid="244767"/>
                                        </p:tgtEl>
                                      </p:cBhvr>
                                      <p:to x="100000" y="95000"/>
                                    </p:animScale>
                                    <p:animScale>
                                      <p:cBhvr>
                                        <p:cTn id="20" dur="166" decel="50000">
                                          <p:stCondLst>
                                            <p:cond delay="1834"/>
                                          </p:stCondLst>
                                        </p:cTn>
                                        <p:tgtEl>
                                          <p:spTgt spid="244767"/>
                                        </p:tgtEl>
                                      </p:cBhvr>
                                      <p:to x="100000" y="100000"/>
                                    </p:animScale>
                                  </p:childTnLst>
                                </p:cTn>
                              </p:par>
                            </p:childTnLst>
                          </p:cTn>
                        </p:par>
                        <p:par>
                          <p:cTn id="21" fill="hold">
                            <p:stCondLst>
                              <p:cond delay="3000"/>
                            </p:stCondLst>
                            <p:childTnLst>
                              <p:par>
                                <p:cTn id="22" presetID="22" presetClass="entr" presetSubtype="4" fill="hold" grpId="0" nodeType="after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67"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p:cNvSpPr>
            <a:spLocks noGrp="1" noChangeArrowheads="1"/>
          </p:cNvSpPr>
          <p:nvPr>
            <p:ph type="sldNum" sz="quarter" idx="12"/>
          </p:nvPr>
        </p:nvSpPr>
        <p:spPr>
          <a:ln>
            <a:miter lim="800000"/>
            <a:headEnd/>
            <a:tailEnd/>
          </a:ln>
        </p:spPr>
        <p:txBody>
          <a:bodyPr/>
          <a:lstStyle/>
          <a:p>
            <a:pPr fontAlgn="base">
              <a:spcBef>
                <a:spcPct val="0"/>
              </a:spcBef>
              <a:spcAft>
                <a:spcPct val="0"/>
              </a:spcAft>
              <a:defRPr/>
            </a:pPr>
            <a:fld id="{7CBCCE3D-6430-4DDA-BEAD-3712B29B6D7C}" type="slidenum">
              <a:rPr lang="fr-FR" smtClean="0">
                <a:cs typeface="Arial" charset="0"/>
              </a:rPr>
              <a:pPr fontAlgn="base">
                <a:spcBef>
                  <a:spcPct val="0"/>
                </a:spcBef>
                <a:spcAft>
                  <a:spcPct val="0"/>
                </a:spcAft>
                <a:defRPr/>
              </a:pPr>
              <a:t>21</a:t>
            </a:fld>
            <a:endParaRPr lang="fr-FR">
              <a:cs typeface="Arial" charset="0"/>
            </a:endParaRPr>
          </a:p>
        </p:txBody>
      </p:sp>
      <p:pic>
        <p:nvPicPr>
          <p:cNvPr id="123906" name="Picture 2"/>
          <p:cNvPicPr>
            <a:picLocks noChangeAspect="1" noChangeArrowheads="1"/>
          </p:cNvPicPr>
          <p:nvPr/>
        </p:nvPicPr>
        <p:blipFill>
          <a:blip r:embed="rId3"/>
          <a:srcRect/>
          <a:stretch>
            <a:fillRect/>
          </a:stretch>
        </p:blipFill>
        <p:spPr bwMode="auto">
          <a:xfrm>
            <a:off x="5644435" y="-11575"/>
            <a:ext cx="6534150" cy="6858000"/>
          </a:xfrm>
          <a:prstGeom prst="rect">
            <a:avLst/>
          </a:prstGeom>
          <a:noFill/>
          <a:ln w="9525">
            <a:noFill/>
            <a:miter lim="800000"/>
            <a:headEnd/>
            <a:tailEnd/>
          </a:ln>
        </p:spPr>
      </p:pic>
      <p:sp>
        <p:nvSpPr>
          <p:cNvPr id="123907" name="Text Box 3"/>
          <p:cNvSpPr txBox="1">
            <a:spLocks noChangeArrowheads="1"/>
          </p:cNvSpPr>
          <p:nvPr/>
        </p:nvSpPr>
        <p:spPr bwMode="auto">
          <a:xfrm>
            <a:off x="2843515" y="11114"/>
            <a:ext cx="2339975" cy="6846887"/>
          </a:xfrm>
          <a:prstGeom prst="rect">
            <a:avLst/>
          </a:prstGeom>
          <a:solidFill>
            <a:srgbClr val="CCEFFC"/>
          </a:solidFill>
          <a:ln w="9525">
            <a:noFill/>
            <a:miter lim="800000"/>
            <a:headEnd/>
            <a:tailEnd/>
          </a:ln>
        </p:spPr>
        <p:txBody>
          <a:bodyPr/>
          <a:lstStyle/>
          <a:p>
            <a:pPr eaLnBrk="0" hangingPunct="0">
              <a:lnSpc>
                <a:spcPct val="80000"/>
              </a:lnSpc>
              <a:spcBef>
                <a:spcPct val="50000"/>
              </a:spcBef>
            </a:pPr>
            <a:endParaRPr lang="en-US" b="1">
              <a:solidFill>
                <a:srgbClr val="000000"/>
              </a:solidFill>
            </a:endParaRPr>
          </a:p>
        </p:txBody>
      </p:sp>
      <p:sp>
        <p:nvSpPr>
          <p:cNvPr id="123909" name="Text Box 5"/>
          <p:cNvSpPr txBox="1">
            <a:spLocks noChangeArrowheads="1"/>
          </p:cNvSpPr>
          <p:nvPr/>
        </p:nvSpPr>
        <p:spPr bwMode="auto">
          <a:xfrm>
            <a:off x="2843514" y="3333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CAKE</a:t>
            </a:r>
          </a:p>
        </p:txBody>
      </p:sp>
      <p:sp>
        <p:nvSpPr>
          <p:cNvPr id="123910" name="Text Box 6"/>
          <p:cNvSpPr txBox="1">
            <a:spLocks noChangeArrowheads="1"/>
          </p:cNvSpPr>
          <p:nvPr/>
        </p:nvSpPr>
        <p:spPr bwMode="auto">
          <a:xfrm>
            <a:off x="2843515" y="0"/>
            <a:ext cx="2339975" cy="6846888"/>
          </a:xfrm>
          <a:prstGeom prst="rect">
            <a:avLst/>
          </a:prstGeom>
          <a:solidFill>
            <a:srgbClr val="CCEFFC"/>
          </a:solidFill>
          <a:ln w="9525">
            <a:noFill/>
            <a:miter lim="800000"/>
            <a:headEnd/>
            <a:tailEnd/>
          </a:ln>
        </p:spPr>
        <p:txBody>
          <a:bodyPr/>
          <a:lstStyle/>
          <a:p>
            <a:pPr eaLnBrk="0" hangingPunct="0">
              <a:lnSpc>
                <a:spcPct val="80000"/>
              </a:lnSpc>
              <a:spcBef>
                <a:spcPct val="50000"/>
              </a:spcBef>
            </a:pPr>
            <a:endParaRPr lang="en-US" b="1">
              <a:solidFill>
                <a:srgbClr val="000000"/>
              </a:solidFill>
            </a:endParaRPr>
          </a:p>
        </p:txBody>
      </p:sp>
      <p:sp>
        <p:nvSpPr>
          <p:cNvPr id="123911" name="Text Box 7"/>
          <p:cNvSpPr txBox="1">
            <a:spLocks noChangeArrowheads="1"/>
          </p:cNvSpPr>
          <p:nvPr/>
        </p:nvSpPr>
        <p:spPr bwMode="auto">
          <a:xfrm>
            <a:off x="2843514" y="3333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CAKE</a:t>
            </a:r>
          </a:p>
        </p:txBody>
      </p:sp>
      <p:sp>
        <p:nvSpPr>
          <p:cNvPr id="123912" name="Text Box 8"/>
          <p:cNvSpPr txBox="1">
            <a:spLocks noChangeArrowheads="1"/>
          </p:cNvSpPr>
          <p:nvPr/>
        </p:nvSpPr>
        <p:spPr bwMode="auto">
          <a:xfrm>
            <a:off x="2843514"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CARD</a:t>
            </a:r>
          </a:p>
        </p:txBody>
      </p:sp>
      <p:sp>
        <p:nvSpPr>
          <p:cNvPr id="123913" name="Text Box 9"/>
          <p:cNvSpPr txBox="1">
            <a:spLocks noChangeArrowheads="1"/>
          </p:cNvSpPr>
          <p:nvPr/>
        </p:nvSpPr>
        <p:spPr bwMode="auto">
          <a:xfrm>
            <a:off x="2843514" y="14128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CAT</a:t>
            </a:r>
          </a:p>
        </p:txBody>
      </p:sp>
      <p:sp>
        <p:nvSpPr>
          <p:cNvPr id="123914" name="Text Box 10"/>
          <p:cNvSpPr txBox="1">
            <a:spLocks noChangeArrowheads="1"/>
          </p:cNvSpPr>
          <p:nvPr/>
        </p:nvSpPr>
        <p:spPr bwMode="auto">
          <a:xfrm>
            <a:off x="2843514" y="1989138"/>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COMB</a:t>
            </a:r>
          </a:p>
        </p:txBody>
      </p:sp>
      <p:sp>
        <p:nvSpPr>
          <p:cNvPr id="123915" name="Text Box 11"/>
          <p:cNvSpPr txBox="1">
            <a:spLocks noChangeArrowheads="1"/>
          </p:cNvSpPr>
          <p:nvPr/>
        </p:nvSpPr>
        <p:spPr bwMode="auto">
          <a:xfrm>
            <a:off x="2843514" y="256540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COME</a:t>
            </a:r>
          </a:p>
        </p:txBody>
      </p:sp>
      <p:sp>
        <p:nvSpPr>
          <p:cNvPr id="123916" name="Text Box 12"/>
          <p:cNvSpPr txBox="1">
            <a:spLocks noChangeArrowheads="1"/>
          </p:cNvSpPr>
          <p:nvPr/>
        </p:nvSpPr>
        <p:spPr bwMode="auto">
          <a:xfrm>
            <a:off x="2843514" y="32607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COOK</a:t>
            </a:r>
          </a:p>
        </p:txBody>
      </p:sp>
      <p:sp>
        <p:nvSpPr>
          <p:cNvPr id="123917" name="Text Box 13"/>
          <p:cNvSpPr txBox="1">
            <a:spLocks noChangeArrowheads="1"/>
          </p:cNvSpPr>
          <p:nvPr/>
        </p:nvSpPr>
        <p:spPr bwMode="auto">
          <a:xfrm>
            <a:off x="2843514" y="3933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DOOR</a:t>
            </a:r>
          </a:p>
        </p:txBody>
      </p:sp>
      <p:sp>
        <p:nvSpPr>
          <p:cNvPr id="123918" name="Text Box 14"/>
          <p:cNvSpPr txBox="1">
            <a:spLocks noChangeArrowheads="1"/>
          </p:cNvSpPr>
          <p:nvPr/>
        </p:nvSpPr>
        <p:spPr bwMode="auto">
          <a:xfrm>
            <a:off x="2843514" y="45815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DRINK</a:t>
            </a:r>
          </a:p>
        </p:txBody>
      </p:sp>
      <p:sp>
        <p:nvSpPr>
          <p:cNvPr id="123919" name="Text Box 15"/>
          <p:cNvSpPr txBox="1">
            <a:spLocks noChangeArrowheads="1"/>
          </p:cNvSpPr>
          <p:nvPr/>
        </p:nvSpPr>
        <p:spPr bwMode="auto">
          <a:xfrm>
            <a:off x="2843514" y="5300663"/>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EAT</a:t>
            </a:r>
          </a:p>
        </p:txBody>
      </p:sp>
      <p:sp>
        <p:nvSpPr>
          <p:cNvPr id="123920" name="Text Box 16"/>
          <p:cNvSpPr txBox="1">
            <a:spLocks noChangeArrowheads="1"/>
          </p:cNvSpPr>
          <p:nvPr/>
        </p:nvSpPr>
        <p:spPr bwMode="auto">
          <a:xfrm>
            <a:off x="2843514" y="6092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GIVE</a:t>
            </a:r>
          </a:p>
        </p:txBody>
      </p:sp>
      <p:sp>
        <p:nvSpPr>
          <p:cNvPr id="123921" name="Text Box 17"/>
          <p:cNvSpPr txBox="1">
            <a:spLocks noChangeArrowheads="1"/>
          </p:cNvSpPr>
          <p:nvPr/>
        </p:nvSpPr>
        <p:spPr bwMode="auto">
          <a:xfrm>
            <a:off x="4102403" y="33337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HAVE</a:t>
            </a:r>
          </a:p>
        </p:txBody>
      </p:sp>
      <p:sp>
        <p:nvSpPr>
          <p:cNvPr id="123922" name="Text Box 18"/>
          <p:cNvSpPr txBox="1">
            <a:spLocks noChangeArrowheads="1"/>
          </p:cNvSpPr>
          <p:nvPr/>
        </p:nvSpPr>
        <p:spPr bwMode="auto">
          <a:xfrm>
            <a:off x="4030964"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HOPE</a:t>
            </a:r>
          </a:p>
        </p:txBody>
      </p:sp>
      <p:sp>
        <p:nvSpPr>
          <p:cNvPr id="123923" name="Text Box 19"/>
          <p:cNvSpPr txBox="1">
            <a:spLocks noChangeArrowheads="1"/>
          </p:cNvSpPr>
          <p:nvPr/>
        </p:nvSpPr>
        <p:spPr bwMode="auto">
          <a:xfrm>
            <a:off x="4030965" y="1412875"/>
            <a:ext cx="1223963"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HUNDRED</a:t>
            </a:r>
          </a:p>
        </p:txBody>
      </p:sp>
      <p:sp>
        <p:nvSpPr>
          <p:cNvPr id="123924" name="Text Box 20"/>
          <p:cNvSpPr txBox="1">
            <a:spLocks noChangeArrowheads="1"/>
          </p:cNvSpPr>
          <p:nvPr/>
        </p:nvSpPr>
        <p:spPr bwMode="auto">
          <a:xfrm>
            <a:off x="4030964" y="1989138"/>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MAKE</a:t>
            </a:r>
          </a:p>
        </p:txBody>
      </p:sp>
      <p:sp>
        <p:nvSpPr>
          <p:cNvPr id="123925" name="Text Box 21"/>
          <p:cNvSpPr txBox="1">
            <a:spLocks noChangeArrowheads="1"/>
          </p:cNvSpPr>
          <p:nvPr/>
        </p:nvSpPr>
        <p:spPr bwMode="auto">
          <a:xfrm>
            <a:off x="4029378" y="2565400"/>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OPEN</a:t>
            </a:r>
          </a:p>
        </p:txBody>
      </p:sp>
      <p:sp>
        <p:nvSpPr>
          <p:cNvPr id="123926" name="Text Box 22"/>
          <p:cNvSpPr txBox="1">
            <a:spLocks noChangeArrowheads="1"/>
          </p:cNvSpPr>
          <p:nvPr/>
        </p:nvSpPr>
        <p:spPr bwMode="auto">
          <a:xfrm>
            <a:off x="4029378" y="326072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OVER</a:t>
            </a:r>
          </a:p>
        </p:txBody>
      </p:sp>
      <p:sp>
        <p:nvSpPr>
          <p:cNvPr id="123927" name="Text Box 23"/>
          <p:cNvSpPr txBox="1">
            <a:spLocks noChangeArrowheads="1"/>
          </p:cNvSpPr>
          <p:nvPr/>
        </p:nvSpPr>
        <p:spPr bwMode="auto">
          <a:xfrm>
            <a:off x="4029378" y="3933825"/>
            <a:ext cx="1082675"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POUND</a:t>
            </a:r>
          </a:p>
        </p:txBody>
      </p:sp>
      <p:sp>
        <p:nvSpPr>
          <p:cNvPr id="123928" name="Text Box 24"/>
          <p:cNvSpPr txBox="1">
            <a:spLocks noChangeArrowheads="1"/>
          </p:cNvSpPr>
          <p:nvPr/>
        </p:nvSpPr>
        <p:spPr bwMode="auto">
          <a:xfrm>
            <a:off x="4029377" y="4581525"/>
            <a:ext cx="1154112"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SEVEN</a:t>
            </a:r>
          </a:p>
        </p:txBody>
      </p:sp>
      <p:sp>
        <p:nvSpPr>
          <p:cNvPr id="123929" name="Text Box 25"/>
          <p:cNvSpPr txBox="1">
            <a:spLocks noChangeArrowheads="1"/>
          </p:cNvSpPr>
          <p:nvPr/>
        </p:nvSpPr>
        <p:spPr bwMode="auto">
          <a:xfrm>
            <a:off x="4029378" y="532447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SHIP</a:t>
            </a:r>
          </a:p>
        </p:txBody>
      </p:sp>
      <p:sp>
        <p:nvSpPr>
          <p:cNvPr id="123930" name="Text Box 26"/>
          <p:cNvSpPr txBox="1">
            <a:spLocks noChangeArrowheads="1"/>
          </p:cNvSpPr>
          <p:nvPr/>
        </p:nvSpPr>
        <p:spPr bwMode="auto">
          <a:xfrm>
            <a:off x="3959528" y="6400800"/>
            <a:ext cx="865187"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000000"/>
                </a:solidFill>
              </a:rPr>
              <a:t>…</a:t>
            </a:r>
          </a:p>
        </p:txBody>
      </p:sp>
      <p:grpSp>
        <p:nvGrpSpPr>
          <p:cNvPr id="123931" name="Group 27"/>
          <p:cNvGrpSpPr>
            <a:grpSpLocks/>
          </p:cNvGrpSpPr>
          <p:nvPr/>
        </p:nvGrpSpPr>
        <p:grpSpPr bwMode="auto">
          <a:xfrm>
            <a:off x="4894565" y="130175"/>
            <a:ext cx="792163" cy="6597650"/>
            <a:chOff x="1292" y="0"/>
            <a:chExt cx="499" cy="4156"/>
          </a:xfrm>
        </p:grpSpPr>
        <p:sp>
          <p:nvSpPr>
            <p:cNvPr id="123950" name="AutoShape 28"/>
            <p:cNvSpPr>
              <a:spLocks/>
            </p:cNvSpPr>
            <p:nvPr/>
          </p:nvSpPr>
          <p:spPr bwMode="auto">
            <a:xfrm>
              <a:off x="1292" y="0"/>
              <a:ext cx="363" cy="4156"/>
            </a:xfrm>
            <a:prstGeom prst="rightBrace">
              <a:avLst>
                <a:gd name="adj1" fmla="val 95409"/>
                <a:gd name="adj2" fmla="val 69347"/>
              </a:avLst>
            </a:prstGeom>
            <a:noFill/>
            <a:ln w="28575">
              <a:solidFill>
                <a:srgbClr val="0000CC"/>
              </a:solidFill>
              <a:round/>
              <a:headEnd/>
              <a:tailEnd/>
            </a:ln>
          </p:spPr>
          <p:txBody>
            <a:bodyPr wrap="none" anchor="ctr"/>
            <a:lstStyle/>
            <a:p>
              <a:pPr algn="ctr" eaLnBrk="0" hangingPunct="0"/>
              <a:endParaRPr lang="en-US">
                <a:solidFill>
                  <a:srgbClr val="663300"/>
                </a:solidFill>
              </a:endParaRPr>
            </a:p>
          </p:txBody>
        </p:sp>
        <p:sp>
          <p:nvSpPr>
            <p:cNvPr id="123951" name="Line 29"/>
            <p:cNvSpPr>
              <a:spLocks noChangeShapeType="1"/>
            </p:cNvSpPr>
            <p:nvPr/>
          </p:nvSpPr>
          <p:spPr bwMode="auto">
            <a:xfrm>
              <a:off x="1655" y="2886"/>
              <a:ext cx="136" cy="0"/>
            </a:xfrm>
            <a:prstGeom prst="line">
              <a:avLst/>
            </a:prstGeom>
            <a:noFill/>
            <a:ln w="38100">
              <a:solidFill>
                <a:srgbClr val="0000CC"/>
              </a:solidFill>
              <a:round/>
              <a:headEnd/>
              <a:tailEnd type="triangle" w="med" len="med"/>
            </a:ln>
          </p:spPr>
          <p:txBody>
            <a:bodyPr/>
            <a:lstStyle/>
            <a:p>
              <a:endParaRPr lang="fr-FR"/>
            </a:p>
          </p:txBody>
        </p:sp>
      </p:grpSp>
      <p:sp>
        <p:nvSpPr>
          <p:cNvPr id="123932" name="Text Box 30"/>
          <p:cNvSpPr txBox="1">
            <a:spLocks noChangeArrowheads="1"/>
          </p:cNvSpPr>
          <p:nvPr/>
        </p:nvSpPr>
        <p:spPr bwMode="auto">
          <a:xfrm>
            <a:off x="4030964" y="6092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SPEAK</a:t>
            </a:r>
          </a:p>
        </p:txBody>
      </p:sp>
      <p:sp>
        <p:nvSpPr>
          <p:cNvPr id="246831" name="Text Box 47"/>
          <p:cNvSpPr txBox="1">
            <a:spLocks noChangeArrowheads="1"/>
          </p:cNvSpPr>
          <p:nvPr/>
        </p:nvSpPr>
        <p:spPr bwMode="auto">
          <a:xfrm>
            <a:off x="8942410" y="284163"/>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HOPE</a:t>
            </a:r>
          </a:p>
        </p:txBody>
      </p:sp>
      <p:grpSp>
        <p:nvGrpSpPr>
          <p:cNvPr id="3" name="Group 48"/>
          <p:cNvGrpSpPr>
            <a:grpSpLocks/>
          </p:cNvGrpSpPr>
          <p:nvPr/>
        </p:nvGrpSpPr>
        <p:grpSpPr bwMode="auto">
          <a:xfrm rot="1155302">
            <a:off x="4102403" y="836613"/>
            <a:ext cx="503237" cy="431800"/>
            <a:chOff x="431" y="3294"/>
            <a:chExt cx="317" cy="272"/>
          </a:xfrm>
        </p:grpSpPr>
        <p:sp>
          <p:nvSpPr>
            <p:cNvPr id="123948" name="Line 49"/>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3949" name="Line 50"/>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sp>
        <p:nvSpPr>
          <p:cNvPr id="246835" name="Text Box 51"/>
          <p:cNvSpPr txBox="1">
            <a:spLocks noChangeArrowheads="1"/>
          </p:cNvSpPr>
          <p:nvPr/>
        </p:nvSpPr>
        <p:spPr bwMode="auto">
          <a:xfrm>
            <a:off x="8942410" y="500063"/>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OPEN</a:t>
            </a:r>
          </a:p>
        </p:txBody>
      </p:sp>
      <p:grpSp>
        <p:nvGrpSpPr>
          <p:cNvPr id="4" name="Group 52"/>
          <p:cNvGrpSpPr>
            <a:grpSpLocks/>
          </p:cNvGrpSpPr>
          <p:nvPr/>
        </p:nvGrpSpPr>
        <p:grpSpPr bwMode="auto">
          <a:xfrm rot="1155302">
            <a:off x="4175428" y="2492375"/>
            <a:ext cx="503237" cy="431800"/>
            <a:chOff x="431" y="3294"/>
            <a:chExt cx="317" cy="272"/>
          </a:xfrm>
        </p:grpSpPr>
        <p:sp>
          <p:nvSpPr>
            <p:cNvPr id="123946" name="Line 53"/>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3947" name="Line 54"/>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sp>
        <p:nvSpPr>
          <p:cNvPr id="246839" name="Text Box 55"/>
          <p:cNvSpPr txBox="1">
            <a:spLocks noChangeArrowheads="1"/>
          </p:cNvSpPr>
          <p:nvPr/>
        </p:nvSpPr>
        <p:spPr bwMode="auto">
          <a:xfrm>
            <a:off x="8942413" y="692150"/>
            <a:ext cx="1082675"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POUND</a:t>
            </a:r>
          </a:p>
        </p:txBody>
      </p:sp>
      <p:sp>
        <p:nvSpPr>
          <p:cNvPr id="246840" name="Text Box 56"/>
          <p:cNvSpPr txBox="1">
            <a:spLocks noChangeArrowheads="1"/>
          </p:cNvSpPr>
          <p:nvPr/>
        </p:nvSpPr>
        <p:spPr bwMode="auto">
          <a:xfrm>
            <a:off x="8942410"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SHIP</a:t>
            </a:r>
          </a:p>
        </p:txBody>
      </p:sp>
      <p:grpSp>
        <p:nvGrpSpPr>
          <p:cNvPr id="5" name="Group 57"/>
          <p:cNvGrpSpPr>
            <a:grpSpLocks/>
          </p:cNvGrpSpPr>
          <p:nvPr/>
        </p:nvGrpSpPr>
        <p:grpSpPr bwMode="auto">
          <a:xfrm rot="1155302">
            <a:off x="4102403" y="5229225"/>
            <a:ext cx="503237" cy="431800"/>
            <a:chOff x="431" y="3294"/>
            <a:chExt cx="317" cy="272"/>
          </a:xfrm>
        </p:grpSpPr>
        <p:sp>
          <p:nvSpPr>
            <p:cNvPr id="123944" name="Line 58"/>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3945" name="Line 59"/>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grpSp>
        <p:nvGrpSpPr>
          <p:cNvPr id="6" name="Group 60"/>
          <p:cNvGrpSpPr>
            <a:grpSpLocks/>
          </p:cNvGrpSpPr>
          <p:nvPr/>
        </p:nvGrpSpPr>
        <p:grpSpPr bwMode="auto">
          <a:xfrm rot="1155302">
            <a:off x="4246864" y="3860800"/>
            <a:ext cx="503238" cy="431800"/>
            <a:chOff x="431" y="3294"/>
            <a:chExt cx="317" cy="272"/>
          </a:xfrm>
        </p:grpSpPr>
        <p:sp>
          <p:nvSpPr>
            <p:cNvPr id="123942" name="Line 61"/>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3943" name="Line 62"/>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pic>
        <p:nvPicPr>
          <p:cNvPr id="49" name="Image 48"/>
          <p:cNvPicPr>
            <a:picLocks noChangeAspect="1"/>
          </p:cNvPicPr>
          <p:nvPr/>
        </p:nvPicPr>
        <p:blipFill>
          <a:blip r:embed="rId4"/>
          <a:stretch>
            <a:fillRect/>
          </a:stretch>
        </p:blipFill>
        <p:spPr>
          <a:xfrm>
            <a:off x="188785" y="5018977"/>
            <a:ext cx="1467538" cy="1284096"/>
          </a:xfrm>
          <a:prstGeom prst="rect">
            <a:avLst/>
          </a:prstGeom>
        </p:spPr>
      </p:pic>
      <p:sp>
        <p:nvSpPr>
          <p:cNvPr id="50" name="Rectangle à coins arrondis 49"/>
          <p:cNvSpPr/>
          <p:nvPr/>
        </p:nvSpPr>
        <p:spPr>
          <a:xfrm>
            <a:off x="375861" y="1101171"/>
            <a:ext cx="2396218" cy="3366657"/>
          </a:xfrm>
          <a:prstGeom prst="wedgeRoundRectCallout">
            <a:avLst>
              <a:gd name="adj1" fmla="val -36197"/>
              <a:gd name="adj2" fmla="val 642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indent="0">
              <a:buNone/>
            </a:pPr>
            <a:r>
              <a:rPr lang="en-US" sz="2400" b="1" dirty="0" err="1">
                <a:solidFill>
                  <a:schemeClr val="tx1"/>
                </a:solidFill>
              </a:rPr>
              <a:t>Pokud</a:t>
            </a:r>
            <a:r>
              <a:rPr lang="en-US" sz="2400" b="1" dirty="0">
                <a:solidFill>
                  <a:schemeClr val="tx1"/>
                </a:solidFill>
              </a:rPr>
              <a:t> APPLE </a:t>
            </a:r>
            <a:r>
              <a:rPr lang="en-US" sz="2400" b="1" dirty="0" err="1">
                <a:solidFill>
                  <a:schemeClr val="tx1"/>
                </a:solidFill>
              </a:rPr>
              <a:t>koreluje</a:t>
            </a:r>
            <a:r>
              <a:rPr lang="en-US" sz="2400" b="1" dirty="0">
                <a:solidFill>
                  <a:schemeClr val="tx1"/>
                </a:solidFill>
              </a:rPr>
              <a:t> s APFEL, co </a:t>
            </a:r>
            <a:r>
              <a:rPr lang="en-US" sz="2400" b="1" dirty="0" err="1">
                <a:solidFill>
                  <a:schemeClr val="tx1"/>
                </a:solidFill>
              </a:rPr>
              <a:t>koreluje</a:t>
            </a:r>
            <a:r>
              <a:rPr lang="en-US" sz="2400" b="1" dirty="0">
                <a:solidFill>
                  <a:schemeClr val="tx1"/>
                </a:solidFill>
              </a:rPr>
              <a:t> s HOFFEN?</a:t>
            </a:r>
          </a:p>
        </p:txBody>
      </p:sp>
      <p:sp>
        <p:nvSpPr>
          <p:cNvPr id="2" name="ZoneTexte 1"/>
          <p:cNvSpPr txBox="1"/>
          <p:nvPr/>
        </p:nvSpPr>
        <p:spPr>
          <a:xfrm>
            <a:off x="507470" y="3080630"/>
            <a:ext cx="1851949" cy="461665"/>
          </a:xfrm>
          <a:prstGeom prst="rect">
            <a:avLst/>
          </a:prstGeom>
          <a:noFill/>
        </p:spPr>
        <p:txBody>
          <a:bodyPr wrap="square" rtlCol="0">
            <a:spAutoFit/>
          </a:bodyPr>
          <a:lstStyle/>
          <a:p>
            <a:r>
              <a:rPr lang="fr-FR" sz="2400" b="1" dirty="0"/>
              <a:t>OFFEN?</a:t>
            </a:r>
          </a:p>
        </p:txBody>
      </p:sp>
      <p:sp>
        <p:nvSpPr>
          <p:cNvPr id="54" name="ZoneTexte 53"/>
          <p:cNvSpPr txBox="1"/>
          <p:nvPr/>
        </p:nvSpPr>
        <p:spPr>
          <a:xfrm>
            <a:off x="530620" y="3476181"/>
            <a:ext cx="1851949" cy="461665"/>
          </a:xfrm>
          <a:prstGeom prst="rect">
            <a:avLst/>
          </a:prstGeom>
          <a:noFill/>
        </p:spPr>
        <p:txBody>
          <a:bodyPr wrap="square" rtlCol="0">
            <a:spAutoFit/>
          </a:bodyPr>
          <a:lstStyle/>
          <a:p>
            <a:r>
              <a:rPr lang="fr-FR" sz="2400" b="1" dirty="0"/>
              <a:t>PFUND?</a:t>
            </a:r>
          </a:p>
        </p:txBody>
      </p:sp>
      <p:sp>
        <p:nvSpPr>
          <p:cNvPr id="55" name="ZoneTexte 54"/>
          <p:cNvSpPr txBox="1"/>
          <p:nvPr/>
        </p:nvSpPr>
        <p:spPr>
          <a:xfrm>
            <a:off x="530619" y="3862611"/>
            <a:ext cx="1851949" cy="461665"/>
          </a:xfrm>
          <a:prstGeom prst="rect">
            <a:avLst/>
          </a:prstGeom>
          <a:noFill/>
        </p:spPr>
        <p:txBody>
          <a:bodyPr wrap="square" rtlCol="0">
            <a:spAutoFit/>
          </a:bodyPr>
          <a:lstStyle/>
          <a:p>
            <a:r>
              <a:rPr lang="fr-FR" sz="2400" b="1" dirty="0"/>
              <a:t>SCHIFF?</a:t>
            </a:r>
          </a:p>
        </p:txBody>
      </p:sp>
      <p:sp>
        <p:nvSpPr>
          <p:cNvPr id="7" name="Espace réservé du pied de page 6"/>
          <p:cNvSpPr>
            <a:spLocks noGrp="1"/>
          </p:cNvSpPr>
          <p:nvPr>
            <p:ph type="ftr" sz="quarter" idx="11"/>
          </p:nvPr>
        </p:nvSpPr>
        <p:spPr/>
        <p:txBody>
          <a:bodyPr/>
          <a:lstStyle/>
          <a:p>
            <a:r>
              <a:rPr lang="fr-FR"/>
              <a:t>Candelier - Brno - April 2023</a:t>
            </a:r>
          </a:p>
        </p:txBody>
      </p:sp>
    </p:spTree>
    <p:extLst>
      <p:ext uri="{BB962C8B-B14F-4D97-AF65-F5344CB8AC3E}">
        <p14:creationId xmlns:p14="http://schemas.microsoft.com/office/powerpoint/2010/main" val="57361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46831"/>
                                        </p:tgtEl>
                                        <p:attrNameLst>
                                          <p:attrName>style.visibility</p:attrName>
                                        </p:attrNameLst>
                                      </p:cBhvr>
                                      <p:to>
                                        <p:strVal val="visible"/>
                                      </p:to>
                                    </p:set>
                                    <p:animEffect transition="in" filter="wipe(left)">
                                      <p:cBhvr>
                                        <p:cTn id="7" dur="2000"/>
                                        <p:tgtEl>
                                          <p:spTgt spid="246831"/>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6835"/>
                                        </p:tgtEl>
                                        <p:attrNameLst>
                                          <p:attrName>style.visibility</p:attrName>
                                        </p:attrNameLst>
                                      </p:cBhvr>
                                      <p:to>
                                        <p:strVal val="visible"/>
                                      </p:to>
                                    </p:set>
                                    <p:animEffect transition="in" filter="wipe(left)">
                                      <p:cBhvr>
                                        <p:cTn id="20" dur="2000"/>
                                        <p:tgtEl>
                                          <p:spTgt spid="246835"/>
                                        </p:tgtEl>
                                      </p:cBhvr>
                                    </p:animEffec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0-#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6839"/>
                                        </p:tgtEl>
                                        <p:attrNameLst>
                                          <p:attrName>style.visibility</p:attrName>
                                        </p:attrNameLst>
                                      </p:cBhvr>
                                      <p:to>
                                        <p:strVal val="visible"/>
                                      </p:to>
                                    </p:set>
                                    <p:animEffect transition="in" filter="wipe(left)">
                                      <p:cBhvr>
                                        <p:cTn id="33" dur="2000"/>
                                        <p:tgtEl>
                                          <p:spTgt spid="246839"/>
                                        </p:tgtEl>
                                      </p:cBhvr>
                                    </p:animEffec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0-#ppt_w/2"/>
                                          </p:val>
                                        </p:tav>
                                        <p:tav tm="100000">
                                          <p:val>
                                            <p:strVal val="#ppt_x"/>
                                          </p:val>
                                        </p:tav>
                                      </p:tavLst>
                                    </p:anim>
                                    <p:anim calcmode="lin" valueType="num">
                                      <p:cBhvr additive="base">
                                        <p:cTn id="41"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46840"/>
                                        </p:tgtEl>
                                        <p:attrNameLst>
                                          <p:attrName>style.visibility</p:attrName>
                                        </p:attrNameLst>
                                      </p:cBhvr>
                                      <p:to>
                                        <p:strVal val="visible"/>
                                      </p:to>
                                    </p:set>
                                    <p:animEffect transition="in" filter="wipe(left)">
                                      <p:cBhvr>
                                        <p:cTn id="46" dur="2000"/>
                                        <p:tgtEl>
                                          <p:spTgt spid="246840"/>
                                        </p:tgtEl>
                                      </p:cBhvr>
                                    </p:animEffec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31" grpId="0"/>
      <p:bldP spid="246835" grpId="0"/>
      <p:bldP spid="246839" grpId="0"/>
      <p:bldP spid="246840" grpId="0"/>
      <p:bldP spid="2"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Grp="1" noChangeArrowheads="1"/>
          </p:cNvSpPr>
          <p:nvPr>
            <p:ph type="sldNum" sz="quarter" idx="12"/>
          </p:nvPr>
        </p:nvSpPr>
        <p:spPr>
          <a:ln>
            <a:miter lim="800000"/>
            <a:headEnd/>
            <a:tailEnd/>
          </a:ln>
        </p:spPr>
        <p:txBody>
          <a:bodyPr/>
          <a:lstStyle/>
          <a:p>
            <a:pPr fontAlgn="base">
              <a:spcBef>
                <a:spcPct val="0"/>
              </a:spcBef>
              <a:spcAft>
                <a:spcPct val="0"/>
              </a:spcAft>
              <a:defRPr/>
            </a:pPr>
            <a:fld id="{28EB305D-FFC1-4EF2-BF0F-EE6798F3F05A}" type="slidenum">
              <a:rPr lang="fr-FR" smtClean="0">
                <a:cs typeface="Arial" charset="0"/>
              </a:rPr>
              <a:pPr fontAlgn="base">
                <a:spcBef>
                  <a:spcPct val="0"/>
                </a:spcBef>
                <a:spcAft>
                  <a:spcPct val="0"/>
                </a:spcAft>
                <a:defRPr/>
              </a:pPr>
              <a:t>22</a:t>
            </a:fld>
            <a:endParaRPr lang="fr-FR">
              <a:cs typeface="Arial" charset="0"/>
            </a:endParaRPr>
          </a:p>
        </p:txBody>
      </p:sp>
      <p:pic>
        <p:nvPicPr>
          <p:cNvPr id="125954" name="Picture 2"/>
          <p:cNvPicPr>
            <a:picLocks noChangeAspect="1" noChangeArrowheads="1"/>
          </p:cNvPicPr>
          <p:nvPr/>
        </p:nvPicPr>
        <p:blipFill>
          <a:blip r:embed="rId3"/>
          <a:srcRect/>
          <a:stretch>
            <a:fillRect/>
          </a:stretch>
        </p:blipFill>
        <p:spPr bwMode="auto">
          <a:xfrm>
            <a:off x="5641025" y="0"/>
            <a:ext cx="6534150" cy="6858000"/>
          </a:xfrm>
          <a:prstGeom prst="rect">
            <a:avLst/>
          </a:prstGeom>
          <a:noFill/>
          <a:ln w="9525">
            <a:noFill/>
            <a:miter lim="800000"/>
            <a:headEnd/>
            <a:tailEnd/>
          </a:ln>
        </p:spPr>
      </p:pic>
      <p:sp>
        <p:nvSpPr>
          <p:cNvPr id="125955" name="Text Box 3"/>
          <p:cNvSpPr txBox="1">
            <a:spLocks noChangeArrowheads="1"/>
          </p:cNvSpPr>
          <p:nvPr/>
        </p:nvSpPr>
        <p:spPr bwMode="auto">
          <a:xfrm>
            <a:off x="2843524" y="11114"/>
            <a:ext cx="2339975" cy="6846887"/>
          </a:xfrm>
          <a:prstGeom prst="rect">
            <a:avLst/>
          </a:prstGeom>
          <a:solidFill>
            <a:srgbClr val="CCEFFC"/>
          </a:solidFill>
          <a:ln w="9525">
            <a:noFill/>
            <a:miter lim="800000"/>
            <a:headEnd/>
            <a:tailEnd/>
          </a:ln>
        </p:spPr>
        <p:txBody>
          <a:bodyPr/>
          <a:lstStyle/>
          <a:p>
            <a:pPr eaLnBrk="0" hangingPunct="0">
              <a:lnSpc>
                <a:spcPct val="80000"/>
              </a:lnSpc>
              <a:spcBef>
                <a:spcPct val="50000"/>
              </a:spcBef>
            </a:pPr>
            <a:endParaRPr lang="en-US" b="1">
              <a:solidFill>
                <a:srgbClr val="000000"/>
              </a:solidFill>
            </a:endParaRPr>
          </a:p>
        </p:txBody>
      </p:sp>
      <p:sp>
        <p:nvSpPr>
          <p:cNvPr id="125957" name="Text Box 5"/>
          <p:cNvSpPr txBox="1">
            <a:spLocks noChangeArrowheads="1"/>
          </p:cNvSpPr>
          <p:nvPr/>
        </p:nvSpPr>
        <p:spPr bwMode="auto">
          <a:xfrm>
            <a:off x="2843523" y="3333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CAKE</a:t>
            </a:r>
          </a:p>
        </p:txBody>
      </p:sp>
      <p:sp>
        <p:nvSpPr>
          <p:cNvPr id="125958" name="Text Box 6"/>
          <p:cNvSpPr txBox="1">
            <a:spLocks noChangeArrowheads="1"/>
          </p:cNvSpPr>
          <p:nvPr/>
        </p:nvSpPr>
        <p:spPr bwMode="auto">
          <a:xfrm>
            <a:off x="2843524" y="11114"/>
            <a:ext cx="2339975" cy="6846887"/>
          </a:xfrm>
          <a:prstGeom prst="rect">
            <a:avLst/>
          </a:prstGeom>
          <a:solidFill>
            <a:srgbClr val="CCEFFC"/>
          </a:solidFill>
          <a:ln w="9525">
            <a:noFill/>
            <a:miter lim="800000"/>
            <a:headEnd/>
            <a:tailEnd/>
          </a:ln>
        </p:spPr>
        <p:txBody>
          <a:bodyPr/>
          <a:lstStyle/>
          <a:p>
            <a:pPr eaLnBrk="0" hangingPunct="0">
              <a:lnSpc>
                <a:spcPct val="80000"/>
              </a:lnSpc>
              <a:spcBef>
                <a:spcPct val="50000"/>
              </a:spcBef>
            </a:pPr>
            <a:endParaRPr lang="en-US" b="1">
              <a:solidFill>
                <a:srgbClr val="000000"/>
              </a:solidFill>
            </a:endParaRPr>
          </a:p>
        </p:txBody>
      </p:sp>
      <p:sp>
        <p:nvSpPr>
          <p:cNvPr id="125959" name="Text Box 7"/>
          <p:cNvSpPr txBox="1">
            <a:spLocks noChangeArrowheads="1"/>
          </p:cNvSpPr>
          <p:nvPr/>
        </p:nvSpPr>
        <p:spPr bwMode="auto">
          <a:xfrm>
            <a:off x="2843523" y="3333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CAKE</a:t>
            </a:r>
          </a:p>
        </p:txBody>
      </p:sp>
      <p:sp>
        <p:nvSpPr>
          <p:cNvPr id="125960" name="Text Box 8"/>
          <p:cNvSpPr txBox="1">
            <a:spLocks noChangeArrowheads="1"/>
          </p:cNvSpPr>
          <p:nvPr/>
        </p:nvSpPr>
        <p:spPr bwMode="auto">
          <a:xfrm>
            <a:off x="2843523"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CARD</a:t>
            </a:r>
          </a:p>
        </p:txBody>
      </p:sp>
      <p:sp>
        <p:nvSpPr>
          <p:cNvPr id="125961" name="Text Box 9"/>
          <p:cNvSpPr txBox="1">
            <a:spLocks noChangeArrowheads="1"/>
          </p:cNvSpPr>
          <p:nvPr/>
        </p:nvSpPr>
        <p:spPr bwMode="auto">
          <a:xfrm>
            <a:off x="2843523" y="14128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CAT</a:t>
            </a:r>
          </a:p>
        </p:txBody>
      </p:sp>
      <p:sp>
        <p:nvSpPr>
          <p:cNvPr id="125962" name="Text Box 10"/>
          <p:cNvSpPr txBox="1">
            <a:spLocks noChangeArrowheads="1"/>
          </p:cNvSpPr>
          <p:nvPr/>
        </p:nvSpPr>
        <p:spPr bwMode="auto">
          <a:xfrm>
            <a:off x="2843523" y="1989138"/>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COMB</a:t>
            </a:r>
          </a:p>
        </p:txBody>
      </p:sp>
      <p:sp>
        <p:nvSpPr>
          <p:cNvPr id="125963" name="Text Box 11"/>
          <p:cNvSpPr txBox="1">
            <a:spLocks noChangeArrowheads="1"/>
          </p:cNvSpPr>
          <p:nvPr/>
        </p:nvSpPr>
        <p:spPr bwMode="auto">
          <a:xfrm>
            <a:off x="2843523" y="256540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COME</a:t>
            </a:r>
          </a:p>
        </p:txBody>
      </p:sp>
      <p:sp>
        <p:nvSpPr>
          <p:cNvPr id="125964" name="Text Box 12"/>
          <p:cNvSpPr txBox="1">
            <a:spLocks noChangeArrowheads="1"/>
          </p:cNvSpPr>
          <p:nvPr/>
        </p:nvSpPr>
        <p:spPr bwMode="auto">
          <a:xfrm>
            <a:off x="2843523" y="32607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COOK</a:t>
            </a:r>
          </a:p>
        </p:txBody>
      </p:sp>
      <p:sp>
        <p:nvSpPr>
          <p:cNvPr id="125965" name="Text Box 13"/>
          <p:cNvSpPr txBox="1">
            <a:spLocks noChangeArrowheads="1"/>
          </p:cNvSpPr>
          <p:nvPr/>
        </p:nvSpPr>
        <p:spPr bwMode="auto">
          <a:xfrm>
            <a:off x="2843523" y="3933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DOOR</a:t>
            </a:r>
          </a:p>
        </p:txBody>
      </p:sp>
      <p:sp>
        <p:nvSpPr>
          <p:cNvPr id="125966" name="Text Box 14"/>
          <p:cNvSpPr txBox="1">
            <a:spLocks noChangeArrowheads="1"/>
          </p:cNvSpPr>
          <p:nvPr/>
        </p:nvSpPr>
        <p:spPr bwMode="auto">
          <a:xfrm>
            <a:off x="2843523" y="45815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DRINK</a:t>
            </a:r>
          </a:p>
        </p:txBody>
      </p:sp>
      <p:sp>
        <p:nvSpPr>
          <p:cNvPr id="125967" name="Text Box 15"/>
          <p:cNvSpPr txBox="1">
            <a:spLocks noChangeArrowheads="1"/>
          </p:cNvSpPr>
          <p:nvPr/>
        </p:nvSpPr>
        <p:spPr bwMode="auto">
          <a:xfrm>
            <a:off x="2843523" y="5300663"/>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EAT</a:t>
            </a:r>
          </a:p>
        </p:txBody>
      </p:sp>
      <p:sp>
        <p:nvSpPr>
          <p:cNvPr id="125968" name="Text Box 16"/>
          <p:cNvSpPr txBox="1">
            <a:spLocks noChangeArrowheads="1"/>
          </p:cNvSpPr>
          <p:nvPr/>
        </p:nvSpPr>
        <p:spPr bwMode="auto">
          <a:xfrm>
            <a:off x="2843523" y="6092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GIVE</a:t>
            </a:r>
          </a:p>
        </p:txBody>
      </p:sp>
      <p:sp>
        <p:nvSpPr>
          <p:cNvPr id="125969" name="Text Box 17"/>
          <p:cNvSpPr txBox="1">
            <a:spLocks noChangeArrowheads="1"/>
          </p:cNvSpPr>
          <p:nvPr/>
        </p:nvSpPr>
        <p:spPr bwMode="auto">
          <a:xfrm>
            <a:off x="4102412" y="33337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HAVE</a:t>
            </a:r>
          </a:p>
        </p:txBody>
      </p:sp>
      <p:sp>
        <p:nvSpPr>
          <p:cNvPr id="125970" name="Text Box 18"/>
          <p:cNvSpPr txBox="1">
            <a:spLocks noChangeArrowheads="1"/>
          </p:cNvSpPr>
          <p:nvPr/>
        </p:nvSpPr>
        <p:spPr bwMode="auto">
          <a:xfrm>
            <a:off x="4030973"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HOPE</a:t>
            </a:r>
          </a:p>
        </p:txBody>
      </p:sp>
      <p:sp>
        <p:nvSpPr>
          <p:cNvPr id="125971" name="Text Box 19"/>
          <p:cNvSpPr txBox="1">
            <a:spLocks noChangeArrowheads="1"/>
          </p:cNvSpPr>
          <p:nvPr/>
        </p:nvSpPr>
        <p:spPr bwMode="auto">
          <a:xfrm>
            <a:off x="4030974" y="1412875"/>
            <a:ext cx="1223963"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HUNDRED</a:t>
            </a:r>
          </a:p>
        </p:txBody>
      </p:sp>
      <p:sp>
        <p:nvSpPr>
          <p:cNvPr id="125972" name="Text Box 20"/>
          <p:cNvSpPr txBox="1">
            <a:spLocks noChangeArrowheads="1"/>
          </p:cNvSpPr>
          <p:nvPr/>
        </p:nvSpPr>
        <p:spPr bwMode="auto">
          <a:xfrm>
            <a:off x="4030973" y="1989138"/>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MAKE</a:t>
            </a:r>
          </a:p>
        </p:txBody>
      </p:sp>
      <p:sp>
        <p:nvSpPr>
          <p:cNvPr id="125973" name="Text Box 21"/>
          <p:cNvSpPr txBox="1">
            <a:spLocks noChangeArrowheads="1"/>
          </p:cNvSpPr>
          <p:nvPr/>
        </p:nvSpPr>
        <p:spPr bwMode="auto">
          <a:xfrm>
            <a:off x="4030973" y="256540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OPEN</a:t>
            </a:r>
          </a:p>
        </p:txBody>
      </p:sp>
      <p:sp>
        <p:nvSpPr>
          <p:cNvPr id="125974" name="Text Box 22"/>
          <p:cNvSpPr txBox="1">
            <a:spLocks noChangeArrowheads="1"/>
          </p:cNvSpPr>
          <p:nvPr/>
        </p:nvSpPr>
        <p:spPr bwMode="auto">
          <a:xfrm>
            <a:off x="4029387" y="326072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OVER</a:t>
            </a:r>
          </a:p>
        </p:txBody>
      </p:sp>
      <p:sp>
        <p:nvSpPr>
          <p:cNvPr id="125975" name="Text Box 23"/>
          <p:cNvSpPr txBox="1">
            <a:spLocks noChangeArrowheads="1"/>
          </p:cNvSpPr>
          <p:nvPr/>
        </p:nvSpPr>
        <p:spPr bwMode="auto">
          <a:xfrm>
            <a:off x="4029387" y="3933825"/>
            <a:ext cx="1082675"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POUND</a:t>
            </a:r>
          </a:p>
        </p:txBody>
      </p:sp>
      <p:sp>
        <p:nvSpPr>
          <p:cNvPr id="125976" name="Text Box 24"/>
          <p:cNvSpPr txBox="1">
            <a:spLocks noChangeArrowheads="1"/>
          </p:cNvSpPr>
          <p:nvPr/>
        </p:nvSpPr>
        <p:spPr bwMode="auto">
          <a:xfrm>
            <a:off x="4029386" y="4581525"/>
            <a:ext cx="1154112"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SEVEN</a:t>
            </a:r>
          </a:p>
        </p:txBody>
      </p:sp>
      <p:sp>
        <p:nvSpPr>
          <p:cNvPr id="125977" name="Text Box 25"/>
          <p:cNvSpPr txBox="1">
            <a:spLocks noChangeArrowheads="1"/>
          </p:cNvSpPr>
          <p:nvPr/>
        </p:nvSpPr>
        <p:spPr bwMode="auto">
          <a:xfrm>
            <a:off x="4029387" y="532447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SHIP</a:t>
            </a:r>
          </a:p>
        </p:txBody>
      </p:sp>
      <p:sp>
        <p:nvSpPr>
          <p:cNvPr id="125978" name="Text Box 26"/>
          <p:cNvSpPr txBox="1">
            <a:spLocks noChangeArrowheads="1"/>
          </p:cNvSpPr>
          <p:nvPr/>
        </p:nvSpPr>
        <p:spPr bwMode="auto">
          <a:xfrm>
            <a:off x="3959537" y="6400800"/>
            <a:ext cx="865187"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000000"/>
                </a:solidFill>
              </a:rPr>
              <a:t>…</a:t>
            </a:r>
          </a:p>
        </p:txBody>
      </p:sp>
      <p:grpSp>
        <p:nvGrpSpPr>
          <p:cNvPr id="125979" name="Group 27"/>
          <p:cNvGrpSpPr>
            <a:grpSpLocks/>
          </p:cNvGrpSpPr>
          <p:nvPr/>
        </p:nvGrpSpPr>
        <p:grpSpPr bwMode="auto">
          <a:xfrm>
            <a:off x="4894574" y="130175"/>
            <a:ext cx="792163" cy="6597650"/>
            <a:chOff x="1292" y="0"/>
            <a:chExt cx="499" cy="4156"/>
          </a:xfrm>
        </p:grpSpPr>
        <p:sp>
          <p:nvSpPr>
            <p:cNvPr id="125999" name="AutoShape 28"/>
            <p:cNvSpPr>
              <a:spLocks/>
            </p:cNvSpPr>
            <p:nvPr/>
          </p:nvSpPr>
          <p:spPr bwMode="auto">
            <a:xfrm>
              <a:off x="1292" y="0"/>
              <a:ext cx="363" cy="4156"/>
            </a:xfrm>
            <a:prstGeom prst="rightBrace">
              <a:avLst>
                <a:gd name="adj1" fmla="val 95409"/>
                <a:gd name="adj2" fmla="val 69347"/>
              </a:avLst>
            </a:prstGeom>
            <a:noFill/>
            <a:ln w="28575">
              <a:solidFill>
                <a:srgbClr val="0000CC"/>
              </a:solidFill>
              <a:round/>
              <a:headEnd/>
              <a:tailEnd/>
            </a:ln>
          </p:spPr>
          <p:txBody>
            <a:bodyPr wrap="none" anchor="ctr"/>
            <a:lstStyle/>
            <a:p>
              <a:pPr algn="ctr" eaLnBrk="0" hangingPunct="0"/>
              <a:endParaRPr lang="en-US">
                <a:solidFill>
                  <a:srgbClr val="663300"/>
                </a:solidFill>
              </a:endParaRPr>
            </a:p>
          </p:txBody>
        </p:sp>
        <p:sp>
          <p:nvSpPr>
            <p:cNvPr id="126000" name="Line 29"/>
            <p:cNvSpPr>
              <a:spLocks noChangeShapeType="1"/>
            </p:cNvSpPr>
            <p:nvPr/>
          </p:nvSpPr>
          <p:spPr bwMode="auto">
            <a:xfrm>
              <a:off x="1655" y="2886"/>
              <a:ext cx="136" cy="0"/>
            </a:xfrm>
            <a:prstGeom prst="line">
              <a:avLst/>
            </a:prstGeom>
            <a:noFill/>
            <a:ln w="38100">
              <a:solidFill>
                <a:srgbClr val="0000CC"/>
              </a:solidFill>
              <a:round/>
              <a:headEnd/>
              <a:tailEnd type="triangle" w="med" len="med"/>
            </a:ln>
          </p:spPr>
          <p:txBody>
            <a:bodyPr/>
            <a:lstStyle/>
            <a:p>
              <a:endParaRPr lang="fr-FR"/>
            </a:p>
          </p:txBody>
        </p:sp>
      </p:grpSp>
      <p:sp>
        <p:nvSpPr>
          <p:cNvPr id="125980" name="Text Box 30"/>
          <p:cNvSpPr txBox="1">
            <a:spLocks noChangeArrowheads="1"/>
          </p:cNvSpPr>
          <p:nvPr/>
        </p:nvSpPr>
        <p:spPr bwMode="auto">
          <a:xfrm>
            <a:off x="4030973" y="6092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SPEAK</a:t>
            </a:r>
          </a:p>
        </p:txBody>
      </p:sp>
      <p:sp>
        <p:nvSpPr>
          <p:cNvPr id="240674" name="Text Box 34"/>
          <p:cNvSpPr txBox="1">
            <a:spLocks noChangeArrowheads="1"/>
          </p:cNvSpPr>
          <p:nvPr/>
        </p:nvSpPr>
        <p:spPr bwMode="auto">
          <a:xfrm>
            <a:off x="5883500" y="2515652"/>
            <a:ext cx="1152525" cy="415925"/>
          </a:xfrm>
          <a:prstGeom prst="rect">
            <a:avLst/>
          </a:prstGeom>
          <a:noFill/>
          <a:ln w="19050">
            <a:solidFill>
              <a:srgbClr val="FF3300"/>
            </a:solidFill>
            <a:miter lim="800000"/>
            <a:headEnd/>
            <a:tailEnd/>
          </a:ln>
        </p:spPr>
        <p:txBody>
          <a:bodyPr>
            <a:spAutoFit/>
          </a:bodyPr>
          <a:lstStyle/>
          <a:p>
            <a:pPr algn="ctr" eaLnBrk="0" hangingPunct="0">
              <a:spcBef>
                <a:spcPct val="50000"/>
              </a:spcBef>
            </a:pPr>
            <a:r>
              <a:rPr lang="en-US" sz="2000" b="1">
                <a:solidFill>
                  <a:srgbClr val="FF3300"/>
                </a:solidFill>
              </a:rPr>
              <a:t>?</a:t>
            </a:r>
          </a:p>
        </p:txBody>
      </p:sp>
      <p:grpSp>
        <p:nvGrpSpPr>
          <p:cNvPr id="125986" name="Group 40"/>
          <p:cNvGrpSpPr>
            <a:grpSpLocks/>
          </p:cNvGrpSpPr>
          <p:nvPr/>
        </p:nvGrpSpPr>
        <p:grpSpPr bwMode="auto">
          <a:xfrm rot="1155302">
            <a:off x="4102412" y="836613"/>
            <a:ext cx="503237" cy="431800"/>
            <a:chOff x="431" y="3294"/>
            <a:chExt cx="317" cy="272"/>
          </a:xfrm>
        </p:grpSpPr>
        <p:sp>
          <p:nvSpPr>
            <p:cNvPr id="125997" name="Line 41"/>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5998" name="Line 42"/>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grpSp>
        <p:nvGrpSpPr>
          <p:cNvPr id="125987" name="Group 43"/>
          <p:cNvGrpSpPr>
            <a:grpSpLocks/>
          </p:cNvGrpSpPr>
          <p:nvPr/>
        </p:nvGrpSpPr>
        <p:grpSpPr bwMode="auto">
          <a:xfrm rot="1155302">
            <a:off x="4175437" y="2492375"/>
            <a:ext cx="503237" cy="431800"/>
            <a:chOff x="431" y="3294"/>
            <a:chExt cx="317" cy="272"/>
          </a:xfrm>
        </p:grpSpPr>
        <p:sp>
          <p:nvSpPr>
            <p:cNvPr id="125995" name="Line 44"/>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5996" name="Line 45"/>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grpSp>
        <p:nvGrpSpPr>
          <p:cNvPr id="125988" name="Group 46"/>
          <p:cNvGrpSpPr>
            <a:grpSpLocks/>
          </p:cNvGrpSpPr>
          <p:nvPr/>
        </p:nvGrpSpPr>
        <p:grpSpPr bwMode="auto">
          <a:xfrm rot="1155302">
            <a:off x="4246873" y="3860800"/>
            <a:ext cx="503238" cy="431800"/>
            <a:chOff x="431" y="3294"/>
            <a:chExt cx="317" cy="272"/>
          </a:xfrm>
        </p:grpSpPr>
        <p:sp>
          <p:nvSpPr>
            <p:cNvPr id="125993" name="Line 47"/>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5994" name="Line 48"/>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grpSp>
        <p:nvGrpSpPr>
          <p:cNvPr id="125989" name="Group 49"/>
          <p:cNvGrpSpPr>
            <a:grpSpLocks/>
          </p:cNvGrpSpPr>
          <p:nvPr/>
        </p:nvGrpSpPr>
        <p:grpSpPr bwMode="auto">
          <a:xfrm rot="1155302">
            <a:off x="4102412" y="5229225"/>
            <a:ext cx="503237" cy="431800"/>
            <a:chOff x="431" y="3294"/>
            <a:chExt cx="317" cy="272"/>
          </a:xfrm>
        </p:grpSpPr>
        <p:sp>
          <p:nvSpPr>
            <p:cNvPr id="125991" name="Line 50"/>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5992" name="Line 51"/>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sp>
        <p:nvSpPr>
          <p:cNvPr id="50" name="Text Box 47"/>
          <p:cNvSpPr txBox="1">
            <a:spLocks noChangeArrowheads="1"/>
          </p:cNvSpPr>
          <p:nvPr/>
        </p:nvSpPr>
        <p:spPr bwMode="auto">
          <a:xfrm>
            <a:off x="8942410" y="284163"/>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HOPE</a:t>
            </a:r>
          </a:p>
        </p:txBody>
      </p:sp>
      <p:sp>
        <p:nvSpPr>
          <p:cNvPr id="51" name="Text Box 51"/>
          <p:cNvSpPr txBox="1">
            <a:spLocks noChangeArrowheads="1"/>
          </p:cNvSpPr>
          <p:nvPr/>
        </p:nvSpPr>
        <p:spPr bwMode="auto">
          <a:xfrm>
            <a:off x="8942410" y="500063"/>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OPEN</a:t>
            </a:r>
          </a:p>
        </p:txBody>
      </p:sp>
      <p:sp>
        <p:nvSpPr>
          <p:cNvPr id="52" name="Text Box 56"/>
          <p:cNvSpPr txBox="1">
            <a:spLocks noChangeArrowheads="1"/>
          </p:cNvSpPr>
          <p:nvPr/>
        </p:nvSpPr>
        <p:spPr bwMode="auto">
          <a:xfrm>
            <a:off x="8942410"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SHIP</a:t>
            </a:r>
          </a:p>
        </p:txBody>
      </p:sp>
      <p:sp>
        <p:nvSpPr>
          <p:cNvPr id="53" name="Text Box 55"/>
          <p:cNvSpPr txBox="1">
            <a:spLocks noChangeArrowheads="1"/>
          </p:cNvSpPr>
          <p:nvPr/>
        </p:nvSpPr>
        <p:spPr bwMode="auto">
          <a:xfrm>
            <a:off x="8942413" y="692150"/>
            <a:ext cx="1082675"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POUND</a:t>
            </a:r>
          </a:p>
        </p:txBody>
      </p:sp>
      <p:pic>
        <p:nvPicPr>
          <p:cNvPr id="54" name="Image 53"/>
          <p:cNvPicPr>
            <a:picLocks noChangeAspect="1"/>
          </p:cNvPicPr>
          <p:nvPr/>
        </p:nvPicPr>
        <p:blipFill>
          <a:blip r:embed="rId4"/>
          <a:stretch>
            <a:fillRect/>
          </a:stretch>
        </p:blipFill>
        <p:spPr>
          <a:xfrm>
            <a:off x="188785" y="5018977"/>
            <a:ext cx="1467538" cy="1284096"/>
          </a:xfrm>
          <a:prstGeom prst="rect">
            <a:avLst/>
          </a:prstGeom>
        </p:spPr>
      </p:pic>
      <p:sp>
        <p:nvSpPr>
          <p:cNvPr id="55" name="Rectangle à coins arrondis 54"/>
          <p:cNvSpPr/>
          <p:nvPr/>
        </p:nvSpPr>
        <p:spPr>
          <a:xfrm>
            <a:off x="375861" y="1101171"/>
            <a:ext cx="2396218" cy="3366657"/>
          </a:xfrm>
          <a:prstGeom prst="wedgeRoundRectCallout">
            <a:avLst>
              <a:gd name="adj1" fmla="val -36197"/>
              <a:gd name="adj2" fmla="val 642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indent="0">
              <a:buNone/>
            </a:pPr>
            <a:r>
              <a:rPr lang="pl-PL" sz="2400" b="1" dirty="0">
                <a:solidFill>
                  <a:schemeClr val="tx1"/>
                </a:solidFill>
              </a:rPr>
              <a:t>Pokud BOOK koreluje s BUCH, co koreluje s KOCHEN</a:t>
            </a:r>
            <a:r>
              <a:rPr lang="en-US" sz="2400" b="1" dirty="0">
                <a:solidFill>
                  <a:schemeClr val="tx1"/>
                </a:solidFill>
              </a:rPr>
              <a:t>?</a:t>
            </a:r>
            <a:endParaRPr lang="de-DE" sz="2400" b="1" dirty="0">
              <a:solidFill>
                <a:schemeClr val="tx1"/>
              </a:solidFill>
            </a:endParaRPr>
          </a:p>
        </p:txBody>
      </p:sp>
      <p:sp>
        <p:nvSpPr>
          <p:cNvPr id="2" name="Espace réservé du pied de page 1"/>
          <p:cNvSpPr>
            <a:spLocks noGrp="1"/>
          </p:cNvSpPr>
          <p:nvPr>
            <p:ph type="ftr" sz="quarter" idx="11"/>
          </p:nvPr>
        </p:nvSpPr>
        <p:spPr/>
        <p:txBody>
          <a:bodyPr/>
          <a:lstStyle/>
          <a:p>
            <a:r>
              <a:rPr lang="fr-FR"/>
              <a:t>Candelier - Brno - April 2023</a:t>
            </a:r>
          </a:p>
        </p:txBody>
      </p:sp>
    </p:spTree>
    <p:extLst>
      <p:ext uri="{BB962C8B-B14F-4D97-AF65-F5344CB8AC3E}">
        <p14:creationId xmlns:p14="http://schemas.microsoft.com/office/powerpoint/2010/main" val="1173776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240674"/>
                                        </p:tgtEl>
                                        <p:attrNameLst>
                                          <p:attrName>style.visibility</p:attrName>
                                        </p:attrNameLst>
                                      </p:cBhvr>
                                      <p:to>
                                        <p:strVal val="visible"/>
                                      </p:to>
                                    </p:set>
                                    <p:animEffect transition="in" filter="wipe(down)">
                                      <p:cBhvr>
                                        <p:cTn id="7" dur="580">
                                          <p:stCondLst>
                                            <p:cond delay="0"/>
                                          </p:stCondLst>
                                        </p:cTn>
                                        <p:tgtEl>
                                          <p:spTgt spid="240674"/>
                                        </p:tgtEl>
                                      </p:cBhvr>
                                    </p:animEffect>
                                    <p:anim calcmode="lin" valueType="num">
                                      <p:cBhvr>
                                        <p:cTn id="8" dur="1822" tmFilter="0,0; 0.14,0.36; 0.43,0.73; 0.71,0.91; 1.0,1.0">
                                          <p:stCondLst>
                                            <p:cond delay="0"/>
                                          </p:stCondLst>
                                        </p:cTn>
                                        <p:tgtEl>
                                          <p:spTgt spid="2406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06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06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06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06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0674"/>
                                        </p:tgtEl>
                                      </p:cBhvr>
                                      <p:to x="100000" y="60000"/>
                                    </p:animScale>
                                    <p:animScale>
                                      <p:cBhvr>
                                        <p:cTn id="14" dur="166" decel="50000">
                                          <p:stCondLst>
                                            <p:cond delay="676"/>
                                          </p:stCondLst>
                                        </p:cTn>
                                        <p:tgtEl>
                                          <p:spTgt spid="240674"/>
                                        </p:tgtEl>
                                      </p:cBhvr>
                                      <p:to x="100000" y="100000"/>
                                    </p:animScale>
                                    <p:animScale>
                                      <p:cBhvr>
                                        <p:cTn id="15" dur="26">
                                          <p:stCondLst>
                                            <p:cond delay="1312"/>
                                          </p:stCondLst>
                                        </p:cTn>
                                        <p:tgtEl>
                                          <p:spTgt spid="240674"/>
                                        </p:tgtEl>
                                      </p:cBhvr>
                                      <p:to x="100000" y="80000"/>
                                    </p:animScale>
                                    <p:animScale>
                                      <p:cBhvr>
                                        <p:cTn id="16" dur="166" decel="50000">
                                          <p:stCondLst>
                                            <p:cond delay="1338"/>
                                          </p:stCondLst>
                                        </p:cTn>
                                        <p:tgtEl>
                                          <p:spTgt spid="240674"/>
                                        </p:tgtEl>
                                      </p:cBhvr>
                                      <p:to x="100000" y="100000"/>
                                    </p:animScale>
                                    <p:animScale>
                                      <p:cBhvr>
                                        <p:cTn id="17" dur="26">
                                          <p:stCondLst>
                                            <p:cond delay="1642"/>
                                          </p:stCondLst>
                                        </p:cTn>
                                        <p:tgtEl>
                                          <p:spTgt spid="240674"/>
                                        </p:tgtEl>
                                      </p:cBhvr>
                                      <p:to x="100000" y="90000"/>
                                    </p:animScale>
                                    <p:animScale>
                                      <p:cBhvr>
                                        <p:cTn id="18" dur="166" decel="50000">
                                          <p:stCondLst>
                                            <p:cond delay="1668"/>
                                          </p:stCondLst>
                                        </p:cTn>
                                        <p:tgtEl>
                                          <p:spTgt spid="240674"/>
                                        </p:tgtEl>
                                      </p:cBhvr>
                                      <p:to x="100000" y="100000"/>
                                    </p:animScale>
                                    <p:animScale>
                                      <p:cBhvr>
                                        <p:cTn id="19" dur="26">
                                          <p:stCondLst>
                                            <p:cond delay="1808"/>
                                          </p:stCondLst>
                                        </p:cTn>
                                        <p:tgtEl>
                                          <p:spTgt spid="240674"/>
                                        </p:tgtEl>
                                      </p:cBhvr>
                                      <p:to x="100000" y="95000"/>
                                    </p:animScale>
                                    <p:animScale>
                                      <p:cBhvr>
                                        <p:cTn id="20" dur="166" decel="50000">
                                          <p:stCondLst>
                                            <p:cond delay="1834"/>
                                          </p:stCondLst>
                                        </p:cTn>
                                        <p:tgtEl>
                                          <p:spTgt spid="2406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p:cNvSpPr>
            <a:spLocks noGrp="1" noChangeArrowheads="1"/>
          </p:cNvSpPr>
          <p:nvPr>
            <p:ph type="sldNum" sz="quarter" idx="12"/>
          </p:nvPr>
        </p:nvSpPr>
        <p:spPr>
          <a:ln>
            <a:miter lim="800000"/>
            <a:headEnd/>
            <a:tailEnd/>
          </a:ln>
        </p:spPr>
        <p:txBody>
          <a:bodyPr/>
          <a:lstStyle/>
          <a:p>
            <a:pPr fontAlgn="base">
              <a:spcBef>
                <a:spcPct val="0"/>
              </a:spcBef>
              <a:spcAft>
                <a:spcPct val="0"/>
              </a:spcAft>
              <a:defRPr/>
            </a:pPr>
            <a:fld id="{4AD7FF16-6BB4-40FB-94DC-E2191CF70E51}" type="slidenum">
              <a:rPr lang="fr-FR" smtClean="0">
                <a:cs typeface="Arial" charset="0"/>
              </a:rPr>
              <a:pPr fontAlgn="base">
                <a:spcBef>
                  <a:spcPct val="0"/>
                </a:spcBef>
                <a:spcAft>
                  <a:spcPct val="0"/>
                </a:spcAft>
                <a:defRPr/>
              </a:pPr>
              <a:t>23</a:t>
            </a:fld>
            <a:endParaRPr lang="fr-FR">
              <a:cs typeface="Arial" charset="0"/>
            </a:endParaRPr>
          </a:p>
        </p:txBody>
      </p:sp>
      <p:pic>
        <p:nvPicPr>
          <p:cNvPr id="128002" name="Picture 2"/>
          <p:cNvPicPr>
            <a:picLocks noChangeAspect="1" noChangeArrowheads="1"/>
          </p:cNvPicPr>
          <p:nvPr/>
        </p:nvPicPr>
        <p:blipFill>
          <a:blip r:embed="rId3"/>
          <a:srcRect/>
          <a:stretch>
            <a:fillRect/>
          </a:stretch>
        </p:blipFill>
        <p:spPr bwMode="auto">
          <a:xfrm>
            <a:off x="5650134" y="0"/>
            <a:ext cx="6534150" cy="6858000"/>
          </a:xfrm>
          <a:prstGeom prst="rect">
            <a:avLst/>
          </a:prstGeom>
          <a:noFill/>
          <a:ln w="9525">
            <a:noFill/>
            <a:miter lim="800000"/>
            <a:headEnd/>
            <a:tailEnd/>
          </a:ln>
        </p:spPr>
      </p:pic>
      <p:sp>
        <p:nvSpPr>
          <p:cNvPr id="128003" name="Text Box 3"/>
          <p:cNvSpPr txBox="1">
            <a:spLocks noChangeArrowheads="1"/>
          </p:cNvSpPr>
          <p:nvPr/>
        </p:nvSpPr>
        <p:spPr bwMode="auto">
          <a:xfrm>
            <a:off x="2878239" y="11114"/>
            <a:ext cx="2339975" cy="6846887"/>
          </a:xfrm>
          <a:prstGeom prst="rect">
            <a:avLst/>
          </a:prstGeom>
          <a:solidFill>
            <a:srgbClr val="CCEFFC"/>
          </a:solidFill>
          <a:ln w="9525">
            <a:noFill/>
            <a:miter lim="800000"/>
            <a:headEnd/>
            <a:tailEnd/>
          </a:ln>
        </p:spPr>
        <p:txBody>
          <a:bodyPr/>
          <a:lstStyle/>
          <a:p>
            <a:pPr eaLnBrk="0" hangingPunct="0">
              <a:lnSpc>
                <a:spcPct val="80000"/>
              </a:lnSpc>
              <a:spcBef>
                <a:spcPct val="50000"/>
              </a:spcBef>
            </a:pPr>
            <a:endParaRPr lang="en-US" b="1">
              <a:solidFill>
                <a:srgbClr val="000000"/>
              </a:solidFill>
            </a:endParaRPr>
          </a:p>
        </p:txBody>
      </p:sp>
      <p:sp>
        <p:nvSpPr>
          <p:cNvPr id="128005" name="Text Box 5"/>
          <p:cNvSpPr txBox="1">
            <a:spLocks noChangeArrowheads="1"/>
          </p:cNvSpPr>
          <p:nvPr/>
        </p:nvSpPr>
        <p:spPr bwMode="auto">
          <a:xfrm>
            <a:off x="2878238" y="3333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CAKE</a:t>
            </a:r>
          </a:p>
        </p:txBody>
      </p:sp>
      <p:sp>
        <p:nvSpPr>
          <p:cNvPr id="128006" name="Text Box 6"/>
          <p:cNvSpPr txBox="1">
            <a:spLocks noChangeArrowheads="1"/>
          </p:cNvSpPr>
          <p:nvPr/>
        </p:nvSpPr>
        <p:spPr bwMode="auto">
          <a:xfrm>
            <a:off x="2878239" y="0"/>
            <a:ext cx="2339975" cy="6846888"/>
          </a:xfrm>
          <a:prstGeom prst="rect">
            <a:avLst/>
          </a:prstGeom>
          <a:solidFill>
            <a:srgbClr val="CCEFFC"/>
          </a:solidFill>
          <a:ln w="9525">
            <a:noFill/>
            <a:miter lim="800000"/>
            <a:headEnd/>
            <a:tailEnd/>
          </a:ln>
        </p:spPr>
        <p:txBody>
          <a:bodyPr/>
          <a:lstStyle/>
          <a:p>
            <a:pPr eaLnBrk="0" hangingPunct="0">
              <a:lnSpc>
                <a:spcPct val="80000"/>
              </a:lnSpc>
              <a:spcBef>
                <a:spcPct val="50000"/>
              </a:spcBef>
            </a:pPr>
            <a:endParaRPr lang="en-US" b="1">
              <a:solidFill>
                <a:srgbClr val="000000"/>
              </a:solidFill>
            </a:endParaRPr>
          </a:p>
        </p:txBody>
      </p:sp>
      <p:sp>
        <p:nvSpPr>
          <p:cNvPr id="128007" name="Text Box 7"/>
          <p:cNvSpPr txBox="1">
            <a:spLocks noChangeArrowheads="1"/>
          </p:cNvSpPr>
          <p:nvPr/>
        </p:nvSpPr>
        <p:spPr bwMode="auto">
          <a:xfrm>
            <a:off x="2878238" y="3333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CAKE</a:t>
            </a:r>
          </a:p>
        </p:txBody>
      </p:sp>
      <p:sp>
        <p:nvSpPr>
          <p:cNvPr id="128008" name="Text Box 8"/>
          <p:cNvSpPr txBox="1">
            <a:spLocks noChangeArrowheads="1"/>
          </p:cNvSpPr>
          <p:nvPr/>
        </p:nvSpPr>
        <p:spPr bwMode="auto">
          <a:xfrm>
            <a:off x="2878238"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CARD</a:t>
            </a:r>
          </a:p>
        </p:txBody>
      </p:sp>
      <p:sp>
        <p:nvSpPr>
          <p:cNvPr id="128009" name="Text Box 9"/>
          <p:cNvSpPr txBox="1">
            <a:spLocks noChangeArrowheads="1"/>
          </p:cNvSpPr>
          <p:nvPr/>
        </p:nvSpPr>
        <p:spPr bwMode="auto">
          <a:xfrm>
            <a:off x="2878238" y="141287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CAT</a:t>
            </a:r>
          </a:p>
        </p:txBody>
      </p:sp>
      <p:sp>
        <p:nvSpPr>
          <p:cNvPr id="128010" name="Text Box 10"/>
          <p:cNvSpPr txBox="1">
            <a:spLocks noChangeArrowheads="1"/>
          </p:cNvSpPr>
          <p:nvPr/>
        </p:nvSpPr>
        <p:spPr bwMode="auto">
          <a:xfrm>
            <a:off x="2878238" y="1989138"/>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COMB</a:t>
            </a:r>
          </a:p>
        </p:txBody>
      </p:sp>
      <p:sp>
        <p:nvSpPr>
          <p:cNvPr id="128011" name="Text Box 11"/>
          <p:cNvSpPr txBox="1">
            <a:spLocks noChangeArrowheads="1"/>
          </p:cNvSpPr>
          <p:nvPr/>
        </p:nvSpPr>
        <p:spPr bwMode="auto">
          <a:xfrm>
            <a:off x="2878238" y="256540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COME</a:t>
            </a:r>
          </a:p>
        </p:txBody>
      </p:sp>
      <p:sp>
        <p:nvSpPr>
          <p:cNvPr id="128012" name="Text Box 12"/>
          <p:cNvSpPr txBox="1">
            <a:spLocks noChangeArrowheads="1"/>
          </p:cNvSpPr>
          <p:nvPr/>
        </p:nvSpPr>
        <p:spPr bwMode="auto">
          <a:xfrm>
            <a:off x="2878238" y="32607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COOK</a:t>
            </a:r>
          </a:p>
        </p:txBody>
      </p:sp>
      <p:sp>
        <p:nvSpPr>
          <p:cNvPr id="128013" name="Text Box 13"/>
          <p:cNvSpPr txBox="1">
            <a:spLocks noChangeArrowheads="1"/>
          </p:cNvSpPr>
          <p:nvPr/>
        </p:nvSpPr>
        <p:spPr bwMode="auto">
          <a:xfrm>
            <a:off x="2878238" y="3933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DOOR</a:t>
            </a:r>
          </a:p>
        </p:txBody>
      </p:sp>
      <p:sp>
        <p:nvSpPr>
          <p:cNvPr id="128014" name="Text Box 14"/>
          <p:cNvSpPr txBox="1">
            <a:spLocks noChangeArrowheads="1"/>
          </p:cNvSpPr>
          <p:nvPr/>
        </p:nvSpPr>
        <p:spPr bwMode="auto">
          <a:xfrm>
            <a:off x="2878238" y="45815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DRINK</a:t>
            </a:r>
          </a:p>
        </p:txBody>
      </p:sp>
      <p:sp>
        <p:nvSpPr>
          <p:cNvPr id="128015" name="Text Box 15"/>
          <p:cNvSpPr txBox="1">
            <a:spLocks noChangeArrowheads="1"/>
          </p:cNvSpPr>
          <p:nvPr/>
        </p:nvSpPr>
        <p:spPr bwMode="auto">
          <a:xfrm>
            <a:off x="2878238" y="5300663"/>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EAT</a:t>
            </a:r>
          </a:p>
        </p:txBody>
      </p:sp>
      <p:sp>
        <p:nvSpPr>
          <p:cNvPr id="128016" name="Text Box 16"/>
          <p:cNvSpPr txBox="1">
            <a:spLocks noChangeArrowheads="1"/>
          </p:cNvSpPr>
          <p:nvPr/>
        </p:nvSpPr>
        <p:spPr bwMode="auto">
          <a:xfrm>
            <a:off x="2878238" y="6092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GIVE</a:t>
            </a:r>
          </a:p>
        </p:txBody>
      </p:sp>
      <p:sp>
        <p:nvSpPr>
          <p:cNvPr id="128017" name="Text Box 17"/>
          <p:cNvSpPr txBox="1">
            <a:spLocks noChangeArrowheads="1"/>
          </p:cNvSpPr>
          <p:nvPr/>
        </p:nvSpPr>
        <p:spPr bwMode="auto">
          <a:xfrm>
            <a:off x="4137127" y="33337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HAVE</a:t>
            </a:r>
          </a:p>
        </p:txBody>
      </p:sp>
      <p:sp>
        <p:nvSpPr>
          <p:cNvPr id="128018" name="Text Box 18"/>
          <p:cNvSpPr txBox="1">
            <a:spLocks noChangeArrowheads="1"/>
          </p:cNvSpPr>
          <p:nvPr/>
        </p:nvSpPr>
        <p:spPr bwMode="auto">
          <a:xfrm>
            <a:off x="4065688"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HOPE</a:t>
            </a:r>
          </a:p>
        </p:txBody>
      </p:sp>
      <p:sp>
        <p:nvSpPr>
          <p:cNvPr id="128019" name="Text Box 19"/>
          <p:cNvSpPr txBox="1">
            <a:spLocks noChangeArrowheads="1"/>
          </p:cNvSpPr>
          <p:nvPr/>
        </p:nvSpPr>
        <p:spPr bwMode="auto">
          <a:xfrm>
            <a:off x="4065689" y="1412875"/>
            <a:ext cx="1223963"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HUNDRED</a:t>
            </a:r>
          </a:p>
        </p:txBody>
      </p:sp>
      <p:sp>
        <p:nvSpPr>
          <p:cNvPr id="128020" name="Text Box 20"/>
          <p:cNvSpPr txBox="1">
            <a:spLocks noChangeArrowheads="1"/>
          </p:cNvSpPr>
          <p:nvPr/>
        </p:nvSpPr>
        <p:spPr bwMode="auto">
          <a:xfrm>
            <a:off x="4065688" y="1989138"/>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MAKE</a:t>
            </a:r>
          </a:p>
        </p:txBody>
      </p:sp>
      <p:sp>
        <p:nvSpPr>
          <p:cNvPr id="128021" name="Text Box 21"/>
          <p:cNvSpPr txBox="1">
            <a:spLocks noChangeArrowheads="1"/>
          </p:cNvSpPr>
          <p:nvPr/>
        </p:nvSpPr>
        <p:spPr bwMode="auto">
          <a:xfrm>
            <a:off x="4064102" y="2565400"/>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OPEN</a:t>
            </a:r>
          </a:p>
        </p:txBody>
      </p:sp>
      <p:sp>
        <p:nvSpPr>
          <p:cNvPr id="128022" name="Text Box 22"/>
          <p:cNvSpPr txBox="1">
            <a:spLocks noChangeArrowheads="1"/>
          </p:cNvSpPr>
          <p:nvPr/>
        </p:nvSpPr>
        <p:spPr bwMode="auto">
          <a:xfrm>
            <a:off x="4064102" y="326072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OVER</a:t>
            </a:r>
          </a:p>
        </p:txBody>
      </p:sp>
      <p:sp>
        <p:nvSpPr>
          <p:cNvPr id="128023" name="Text Box 23"/>
          <p:cNvSpPr txBox="1">
            <a:spLocks noChangeArrowheads="1"/>
          </p:cNvSpPr>
          <p:nvPr/>
        </p:nvSpPr>
        <p:spPr bwMode="auto">
          <a:xfrm>
            <a:off x="4064102" y="3933825"/>
            <a:ext cx="1082675"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POUND</a:t>
            </a:r>
          </a:p>
        </p:txBody>
      </p:sp>
      <p:sp>
        <p:nvSpPr>
          <p:cNvPr id="128024" name="Text Box 24"/>
          <p:cNvSpPr txBox="1">
            <a:spLocks noChangeArrowheads="1"/>
          </p:cNvSpPr>
          <p:nvPr/>
        </p:nvSpPr>
        <p:spPr bwMode="auto">
          <a:xfrm>
            <a:off x="4064101" y="4581525"/>
            <a:ext cx="1154112"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SEVEN</a:t>
            </a:r>
          </a:p>
        </p:txBody>
      </p:sp>
      <p:sp>
        <p:nvSpPr>
          <p:cNvPr id="128025" name="Text Box 25"/>
          <p:cNvSpPr txBox="1">
            <a:spLocks noChangeArrowheads="1"/>
          </p:cNvSpPr>
          <p:nvPr/>
        </p:nvSpPr>
        <p:spPr bwMode="auto">
          <a:xfrm>
            <a:off x="4064102" y="5324475"/>
            <a:ext cx="865187"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SHIP</a:t>
            </a:r>
          </a:p>
        </p:txBody>
      </p:sp>
      <p:sp>
        <p:nvSpPr>
          <p:cNvPr id="128026" name="Text Box 26"/>
          <p:cNvSpPr txBox="1">
            <a:spLocks noChangeArrowheads="1"/>
          </p:cNvSpPr>
          <p:nvPr/>
        </p:nvSpPr>
        <p:spPr bwMode="auto">
          <a:xfrm>
            <a:off x="3994252" y="6400800"/>
            <a:ext cx="865187"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000000"/>
                </a:solidFill>
              </a:rPr>
              <a:t>…</a:t>
            </a:r>
          </a:p>
        </p:txBody>
      </p:sp>
      <p:grpSp>
        <p:nvGrpSpPr>
          <p:cNvPr id="128027" name="Group 27"/>
          <p:cNvGrpSpPr>
            <a:grpSpLocks/>
          </p:cNvGrpSpPr>
          <p:nvPr/>
        </p:nvGrpSpPr>
        <p:grpSpPr bwMode="auto">
          <a:xfrm>
            <a:off x="4929289" y="130175"/>
            <a:ext cx="792163" cy="6597650"/>
            <a:chOff x="1292" y="0"/>
            <a:chExt cx="499" cy="4156"/>
          </a:xfrm>
        </p:grpSpPr>
        <p:sp>
          <p:nvSpPr>
            <p:cNvPr id="128073" name="AutoShape 28"/>
            <p:cNvSpPr>
              <a:spLocks/>
            </p:cNvSpPr>
            <p:nvPr/>
          </p:nvSpPr>
          <p:spPr bwMode="auto">
            <a:xfrm>
              <a:off x="1292" y="0"/>
              <a:ext cx="363" cy="4156"/>
            </a:xfrm>
            <a:prstGeom prst="rightBrace">
              <a:avLst>
                <a:gd name="adj1" fmla="val 95409"/>
                <a:gd name="adj2" fmla="val 69347"/>
              </a:avLst>
            </a:prstGeom>
            <a:noFill/>
            <a:ln w="28575">
              <a:solidFill>
                <a:srgbClr val="0000CC"/>
              </a:solidFill>
              <a:round/>
              <a:headEnd/>
              <a:tailEnd/>
            </a:ln>
          </p:spPr>
          <p:txBody>
            <a:bodyPr wrap="none" anchor="ctr"/>
            <a:lstStyle/>
            <a:p>
              <a:pPr algn="ctr" eaLnBrk="0" hangingPunct="0"/>
              <a:endParaRPr lang="en-US">
                <a:solidFill>
                  <a:srgbClr val="663300"/>
                </a:solidFill>
              </a:endParaRPr>
            </a:p>
          </p:txBody>
        </p:sp>
        <p:sp>
          <p:nvSpPr>
            <p:cNvPr id="128074" name="Line 29"/>
            <p:cNvSpPr>
              <a:spLocks noChangeShapeType="1"/>
            </p:cNvSpPr>
            <p:nvPr/>
          </p:nvSpPr>
          <p:spPr bwMode="auto">
            <a:xfrm>
              <a:off x="1655" y="2886"/>
              <a:ext cx="136" cy="0"/>
            </a:xfrm>
            <a:prstGeom prst="line">
              <a:avLst/>
            </a:prstGeom>
            <a:noFill/>
            <a:ln w="38100">
              <a:solidFill>
                <a:srgbClr val="0000CC"/>
              </a:solidFill>
              <a:round/>
              <a:headEnd/>
              <a:tailEnd type="triangle" w="med" len="med"/>
            </a:ln>
          </p:spPr>
          <p:txBody>
            <a:bodyPr/>
            <a:lstStyle/>
            <a:p>
              <a:endParaRPr lang="fr-FR"/>
            </a:p>
          </p:txBody>
        </p:sp>
      </p:grpSp>
      <p:sp>
        <p:nvSpPr>
          <p:cNvPr id="128028" name="Text Box 30"/>
          <p:cNvSpPr txBox="1">
            <a:spLocks noChangeArrowheads="1"/>
          </p:cNvSpPr>
          <p:nvPr/>
        </p:nvSpPr>
        <p:spPr bwMode="auto">
          <a:xfrm>
            <a:off x="4065688" y="6092825"/>
            <a:ext cx="865188"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00"/>
                </a:solidFill>
              </a:rPr>
              <a:t>SPEAK</a:t>
            </a:r>
          </a:p>
        </p:txBody>
      </p:sp>
      <p:sp>
        <p:nvSpPr>
          <p:cNvPr id="128029" name="Rectangle 31"/>
          <p:cNvSpPr>
            <a:spLocks noChangeArrowheads="1"/>
          </p:cNvSpPr>
          <p:nvPr/>
        </p:nvSpPr>
        <p:spPr bwMode="auto">
          <a:xfrm>
            <a:off x="5858360" y="2420938"/>
            <a:ext cx="683329" cy="338554"/>
          </a:xfrm>
          <a:prstGeom prst="rect">
            <a:avLst/>
          </a:prstGeom>
          <a:noFill/>
          <a:ln w="9525">
            <a:noFill/>
            <a:miter lim="800000"/>
            <a:headEnd/>
            <a:tailEnd/>
          </a:ln>
        </p:spPr>
        <p:txBody>
          <a:bodyPr wrap="none">
            <a:spAutoFit/>
          </a:bodyPr>
          <a:lstStyle/>
          <a:p>
            <a:pPr eaLnBrk="0" hangingPunct="0"/>
            <a:r>
              <a:rPr lang="en-US" sz="1600" b="1" dirty="0">
                <a:solidFill>
                  <a:srgbClr val="000000"/>
                </a:solidFill>
              </a:rPr>
              <a:t>COOK</a:t>
            </a:r>
          </a:p>
        </p:txBody>
      </p:sp>
      <p:sp>
        <p:nvSpPr>
          <p:cNvPr id="128031" name="Text Box 35"/>
          <p:cNvSpPr txBox="1">
            <a:spLocks noChangeArrowheads="1"/>
          </p:cNvSpPr>
          <p:nvPr/>
        </p:nvSpPr>
        <p:spPr bwMode="auto">
          <a:xfrm>
            <a:off x="5858359" y="2636838"/>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CAKE</a:t>
            </a:r>
          </a:p>
        </p:txBody>
      </p:sp>
      <p:sp>
        <p:nvSpPr>
          <p:cNvPr id="128033" name="Text Box 39"/>
          <p:cNvSpPr txBox="1">
            <a:spLocks noChangeArrowheads="1"/>
          </p:cNvSpPr>
          <p:nvPr/>
        </p:nvSpPr>
        <p:spPr bwMode="auto">
          <a:xfrm>
            <a:off x="5858359" y="2852738"/>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MAKE</a:t>
            </a:r>
          </a:p>
        </p:txBody>
      </p:sp>
      <p:grpSp>
        <p:nvGrpSpPr>
          <p:cNvPr id="128034" name="Group 40"/>
          <p:cNvGrpSpPr>
            <a:grpSpLocks/>
          </p:cNvGrpSpPr>
          <p:nvPr/>
        </p:nvGrpSpPr>
        <p:grpSpPr bwMode="auto">
          <a:xfrm rot="1155302">
            <a:off x="4137127" y="1916113"/>
            <a:ext cx="503237" cy="431800"/>
            <a:chOff x="431" y="3294"/>
            <a:chExt cx="317" cy="272"/>
          </a:xfrm>
        </p:grpSpPr>
        <p:sp>
          <p:nvSpPr>
            <p:cNvPr id="128067" name="Line 41"/>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8068" name="Line 42"/>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sp>
        <p:nvSpPr>
          <p:cNvPr id="128035" name="Text Box 43"/>
          <p:cNvSpPr txBox="1">
            <a:spLocks noChangeArrowheads="1"/>
          </p:cNvSpPr>
          <p:nvPr/>
        </p:nvSpPr>
        <p:spPr bwMode="auto">
          <a:xfrm>
            <a:off x="5823636" y="3068638"/>
            <a:ext cx="1008063"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SPEAK</a:t>
            </a:r>
          </a:p>
        </p:txBody>
      </p:sp>
      <p:grpSp>
        <p:nvGrpSpPr>
          <p:cNvPr id="128036" name="Group 44"/>
          <p:cNvGrpSpPr>
            <a:grpSpLocks/>
          </p:cNvGrpSpPr>
          <p:nvPr/>
        </p:nvGrpSpPr>
        <p:grpSpPr bwMode="auto">
          <a:xfrm rot="1155302">
            <a:off x="4137127" y="6092825"/>
            <a:ext cx="503237" cy="431800"/>
            <a:chOff x="431" y="3294"/>
            <a:chExt cx="317" cy="272"/>
          </a:xfrm>
        </p:grpSpPr>
        <p:sp>
          <p:nvSpPr>
            <p:cNvPr id="128065" name="Line 45"/>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8066" name="Line 46"/>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grpSp>
        <p:nvGrpSpPr>
          <p:cNvPr id="128041" name="Group 51"/>
          <p:cNvGrpSpPr>
            <a:grpSpLocks/>
          </p:cNvGrpSpPr>
          <p:nvPr/>
        </p:nvGrpSpPr>
        <p:grpSpPr bwMode="auto">
          <a:xfrm rot="1155302">
            <a:off x="4137127" y="836613"/>
            <a:ext cx="503237" cy="431800"/>
            <a:chOff x="431" y="3294"/>
            <a:chExt cx="317" cy="272"/>
          </a:xfrm>
        </p:grpSpPr>
        <p:sp>
          <p:nvSpPr>
            <p:cNvPr id="128063" name="Line 52"/>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8064" name="Line 53"/>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grpSp>
        <p:nvGrpSpPr>
          <p:cNvPr id="128042" name="Group 54"/>
          <p:cNvGrpSpPr>
            <a:grpSpLocks/>
          </p:cNvGrpSpPr>
          <p:nvPr/>
        </p:nvGrpSpPr>
        <p:grpSpPr bwMode="auto">
          <a:xfrm rot="1155302">
            <a:off x="4210152" y="2492375"/>
            <a:ext cx="503237" cy="431800"/>
            <a:chOff x="431" y="3294"/>
            <a:chExt cx="317" cy="272"/>
          </a:xfrm>
        </p:grpSpPr>
        <p:sp>
          <p:nvSpPr>
            <p:cNvPr id="128061" name="Line 55"/>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8062" name="Line 56"/>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grpSp>
        <p:nvGrpSpPr>
          <p:cNvPr id="128043" name="Group 57"/>
          <p:cNvGrpSpPr>
            <a:grpSpLocks/>
          </p:cNvGrpSpPr>
          <p:nvPr/>
        </p:nvGrpSpPr>
        <p:grpSpPr bwMode="auto">
          <a:xfrm rot="1155302">
            <a:off x="4281588" y="3860800"/>
            <a:ext cx="503238" cy="431800"/>
            <a:chOff x="431" y="3294"/>
            <a:chExt cx="317" cy="272"/>
          </a:xfrm>
        </p:grpSpPr>
        <p:sp>
          <p:nvSpPr>
            <p:cNvPr id="128059" name="Line 58"/>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8060" name="Line 59"/>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grpSp>
        <p:nvGrpSpPr>
          <p:cNvPr id="128044" name="Group 60"/>
          <p:cNvGrpSpPr>
            <a:grpSpLocks/>
          </p:cNvGrpSpPr>
          <p:nvPr/>
        </p:nvGrpSpPr>
        <p:grpSpPr bwMode="auto">
          <a:xfrm rot="1155302">
            <a:off x="4137127" y="5229225"/>
            <a:ext cx="503237" cy="431800"/>
            <a:chOff x="431" y="3294"/>
            <a:chExt cx="317" cy="272"/>
          </a:xfrm>
        </p:grpSpPr>
        <p:sp>
          <p:nvSpPr>
            <p:cNvPr id="128057" name="Line 61"/>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128058" name="Line 62"/>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sp>
        <p:nvSpPr>
          <p:cNvPr id="65" name="Text Box 47"/>
          <p:cNvSpPr txBox="1">
            <a:spLocks noChangeArrowheads="1"/>
          </p:cNvSpPr>
          <p:nvPr/>
        </p:nvSpPr>
        <p:spPr bwMode="auto">
          <a:xfrm>
            <a:off x="8942410" y="284163"/>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HOPE</a:t>
            </a:r>
          </a:p>
        </p:txBody>
      </p:sp>
      <p:sp>
        <p:nvSpPr>
          <p:cNvPr id="66" name="Text Box 51"/>
          <p:cNvSpPr txBox="1">
            <a:spLocks noChangeArrowheads="1"/>
          </p:cNvSpPr>
          <p:nvPr/>
        </p:nvSpPr>
        <p:spPr bwMode="auto">
          <a:xfrm>
            <a:off x="8942410" y="500063"/>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OPEN</a:t>
            </a:r>
          </a:p>
        </p:txBody>
      </p:sp>
      <p:sp>
        <p:nvSpPr>
          <p:cNvPr id="67" name="Text Box 56"/>
          <p:cNvSpPr txBox="1">
            <a:spLocks noChangeArrowheads="1"/>
          </p:cNvSpPr>
          <p:nvPr/>
        </p:nvSpPr>
        <p:spPr bwMode="auto">
          <a:xfrm>
            <a:off x="8942410" y="908050"/>
            <a:ext cx="865188"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SHIP</a:t>
            </a:r>
          </a:p>
        </p:txBody>
      </p:sp>
      <p:sp>
        <p:nvSpPr>
          <p:cNvPr id="68" name="Text Box 55"/>
          <p:cNvSpPr txBox="1">
            <a:spLocks noChangeArrowheads="1"/>
          </p:cNvSpPr>
          <p:nvPr/>
        </p:nvSpPr>
        <p:spPr bwMode="auto">
          <a:xfrm>
            <a:off x="8942413" y="692150"/>
            <a:ext cx="1082675" cy="336550"/>
          </a:xfrm>
          <a:prstGeom prst="rect">
            <a:avLst/>
          </a:prstGeom>
          <a:noFill/>
          <a:ln w="9525">
            <a:noFill/>
            <a:miter lim="800000"/>
            <a:headEnd/>
            <a:tailEnd/>
          </a:ln>
        </p:spPr>
        <p:txBody>
          <a:bodyPr>
            <a:spAutoFit/>
          </a:bodyPr>
          <a:lstStyle/>
          <a:p>
            <a:pPr eaLnBrk="0" hangingPunct="0">
              <a:spcBef>
                <a:spcPct val="50000"/>
              </a:spcBef>
            </a:pPr>
            <a:r>
              <a:rPr lang="en-US" sz="1600" b="1" dirty="0">
                <a:solidFill>
                  <a:srgbClr val="000000"/>
                </a:solidFill>
              </a:rPr>
              <a:t>POUND</a:t>
            </a:r>
          </a:p>
        </p:txBody>
      </p:sp>
      <p:pic>
        <p:nvPicPr>
          <p:cNvPr id="69" name="Image 68"/>
          <p:cNvPicPr>
            <a:picLocks noChangeAspect="1"/>
          </p:cNvPicPr>
          <p:nvPr/>
        </p:nvPicPr>
        <p:blipFill>
          <a:blip r:embed="rId4"/>
          <a:stretch>
            <a:fillRect/>
          </a:stretch>
        </p:blipFill>
        <p:spPr>
          <a:xfrm>
            <a:off x="188785" y="5018977"/>
            <a:ext cx="1467538" cy="1284096"/>
          </a:xfrm>
          <a:prstGeom prst="rect">
            <a:avLst/>
          </a:prstGeom>
        </p:spPr>
      </p:pic>
      <p:sp>
        <p:nvSpPr>
          <p:cNvPr id="70" name="Rectangle à coins arrondis 69"/>
          <p:cNvSpPr/>
          <p:nvPr/>
        </p:nvSpPr>
        <p:spPr>
          <a:xfrm>
            <a:off x="375861" y="1101171"/>
            <a:ext cx="2396218" cy="3366657"/>
          </a:xfrm>
          <a:prstGeom prst="wedgeRoundRectCallout">
            <a:avLst>
              <a:gd name="adj1" fmla="val -36197"/>
              <a:gd name="adj2" fmla="val 642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indent="0">
              <a:buNone/>
            </a:pPr>
            <a:r>
              <a:rPr lang="pl-PL" sz="2400" b="1" dirty="0">
                <a:solidFill>
                  <a:schemeClr val="tx1"/>
                </a:solidFill>
              </a:rPr>
              <a:t>Pokud BOOK koreluje s BUCH, co koreluje s KOCHEN</a:t>
            </a:r>
            <a:r>
              <a:rPr lang="en-US" sz="2400" b="1" dirty="0">
                <a:solidFill>
                  <a:schemeClr val="tx1"/>
                </a:solidFill>
              </a:rPr>
              <a:t>?</a:t>
            </a:r>
            <a:endParaRPr lang="de-DE" sz="2400" b="1" dirty="0">
              <a:solidFill>
                <a:schemeClr val="tx1"/>
              </a:solidFill>
            </a:endParaRPr>
          </a:p>
        </p:txBody>
      </p:sp>
      <p:sp>
        <p:nvSpPr>
          <p:cNvPr id="71" name="ZoneTexte 70"/>
          <p:cNvSpPr txBox="1"/>
          <p:nvPr/>
        </p:nvSpPr>
        <p:spPr>
          <a:xfrm>
            <a:off x="507470" y="3080630"/>
            <a:ext cx="1851949" cy="461665"/>
          </a:xfrm>
          <a:prstGeom prst="rect">
            <a:avLst/>
          </a:prstGeom>
          <a:noFill/>
        </p:spPr>
        <p:txBody>
          <a:bodyPr wrap="square" rtlCol="0">
            <a:spAutoFit/>
          </a:bodyPr>
          <a:lstStyle/>
          <a:p>
            <a:r>
              <a:rPr lang="fr-FR" sz="2400" b="1" dirty="0"/>
              <a:t>KUCHEN?</a:t>
            </a:r>
          </a:p>
        </p:txBody>
      </p:sp>
      <p:sp>
        <p:nvSpPr>
          <p:cNvPr id="72" name="ZoneTexte 71"/>
          <p:cNvSpPr txBox="1"/>
          <p:nvPr/>
        </p:nvSpPr>
        <p:spPr>
          <a:xfrm>
            <a:off x="530620" y="3476181"/>
            <a:ext cx="1851949" cy="461665"/>
          </a:xfrm>
          <a:prstGeom prst="rect">
            <a:avLst/>
          </a:prstGeom>
          <a:noFill/>
        </p:spPr>
        <p:txBody>
          <a:bodyPr wrap="square" rtlCol="0">
            <a:spAutoFit/>
          </a:bodyPr>
          <a:lstStyle/>
          <a:p>
            <a:r>
              <a:rPr lang="fr-FR" sz="2400" b="1" dirty="0"/>
              <a:t>MACHEN?</a:t>
            </a:r>
          </a:p>
        </p:txBody>
      </p:sp>
      <p:sp>
        <p:nvSpPr>
          <p:cNvPr id="73" name="ZoneTexte 72"/>
          <p:cNvSpPr txBox="1"/>
          <p:nvPr/>
        </p:nvSpPr>
        <p:spPr>
          <a:xfrm>
            <a:off x="530619" y="3862611"/>
            <a:ext cx="2107310" cy="461665"/>
          </a:xfrm>
          <a:prstGeom prst="rect">
            <a:avLst/>
          </a:prstGeom>
          <a:noFill/>
        </p:spPr>
        <p:txBody>
          <a:bodyPr wrap="square" rtlCol="0">
            <a:spAutoFit/>
          </a:bodyPr>
          <a:lstStyle/>
          <a:p>
            <a:r>
              <a:rPr lang="fr-FR" sz="2400" b="1" dirty="0"/>
              <a:t>SPRECHEN?</a:t>
            </a:r>
          </a:p>
        </p:txBody>
      </p:sp>
      <p:grpSp>
        <p:nvGrpSpPr>
          <p:cNvPr id="77" name="Group 54"/>
          <p:cNvGrpSpPr>
            <a:grpSpLocks/>
          </p:cNvGrpSpPr>
          <p:nvPr/>
        </p:nvGrpSpPr>
        <p:grpSpPr bwMode="auto">
          <a:xfrm rot="1155302">
            <a:off x="2952381" y="3255119"/>
            <a:ext cx="503237" cy="431800"/>
            <a:chOff x="431" y="3294"/>
            <a:chExt cx="317" cy="272"/>
          </a:xfrm>
        </p:grpSpPr>
        <p:sp>
          <p:nvSpPr>
            <p:cNvPr id="78" name="Line 55"/>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79" name="Line 56"/>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grpSp>
        <p:nvGrpSpPr>
          <p:cNvPr id="80" name="Group 54"/>
          <p:cNvGrpSpPr>
            <a:grpSpLocks/>
          </p:cNvGrpSpPr>
          <p:nvPr/>
        </p:nvGrpSpPr>
        <p:grpSpPr bwMode="auto">
          <a:xfrm rot="1155302">
            <a:off x="2975939" y="321213"/>
            <a:ext cx="503237" cy="431800"/>
            <a:chOff x="431" y="3294"/>
            <a:chExt cx="317" cy="272"/>
          </a:xfrm>
        </p:grpSpPr>
        <p:sp>
          <p:nvSpPr>
            <p:cNvPr id="81" name="Line 55"/>
            <p:cNvSpPr>
              <a:spLocks noChangeShapeType="1"/>
            </p:cNvSpPr>
            <p:nvPr/>
          </p:nvSpPr>
          <p:spPr bwMode="auto">
            <a:xfrm>
              <a:off x="476" y="3294"/>
              <a:ext cx="227" cy="272"/>
            </a:xfrm>
            <a:prstGeom prst="line">
              <a:avLst/>
            </a:prstGeom>
            <a:noFill/>
            <a:ln w="38100">
              <a:solidFill>
                <a:srgbClr val="FF3300"/>
              </a:solidFill>
              <a:round/>
              <a:headEnd/>
              <a:tailEnd/>
            </a:ln>
          </p:spPr>
          <p:txBody>
            <a:bodyPr/>
            <a:lstStyle/>
            <a:p>
              <a:endParaRPr lang="fr-FR"/>
            </a:p>
          </p:txBody>
        </p:sp>
        <p:sp>
          <p:nvSpPr>
            <p:cNvPr id="82" name="Line 56"/>
            <p:cNvSpPr>
              <a:spLocks noChangeShapeType="1"/>
            </p:cNvSpPr>
            <p:nvPr/>
          </p:nvSpPr>
          <p:spPr bwMode="auto">
            <a:xfrm flipH="1">
              <a:off x="431" y="3339"/>
              <a:ext cx="317" cy="182"/>
            </a:xfrm>
            <a:prstGeom prst="line">
              <a:avLst/>
            </a:prstGeom>
            <a:noFill/>
            <a:ln w="38100">
              <a:solidFill>
                <a:srgbClr val="FF3300"/>
              </a:solidFill>
              <a:round/>
              <a:headEnd/>
              <a:tailEnd/>
            </a:ln>
          </p:spPr>
          <p:txBody>
            <a:bodyPr/>
            <a:lstStyle/>
            <a:p>
              <a:endParaRPr lang="fr-FR"/>
            </a:p>
          </p:txBody>
        </p:sp>
      </p:grpSp>
      <p:sp>
        <p:nvSpPr>
          <p:cNvPr id="83" name="AutoShape 27"/>
          <p:cNvSpPr>
            <a:spLocks noChangeArrowheads="1"/>
          </p:cNvSpPr>
          <p:nvPr/>
        </p:nvSpPr>
        <p:spPr bwMode="auto">
          <a:xfrm>
            <a:off x="1807358" y="5593292"/>
            <a:ext cx="1915541" cy="1259152"/>
          </a:xfrm>
          <a:prstGeom prst="wedgeRoundRectCallout">
            <a:avLst>
              <a:gd name="adj1" fmla="val -97515"/>
              <a:gd name="adj2" fmla="val -64512"/>
              <a:gd name="adj3" fmla="val 16667"/>
            </a:avLst>
          </a:prstGeom>
          <a:solidFill>
            <a:schemeClr val="bg1"/>
          </a:solidFill>
          <a:ln w="9525">
            <a:solidFill>
              <a:schemeClr val="tx1"/>
            </a:solidFill>
            <a:miter lim="800000"/>
            <a:headEnd/>
            <a:tailEnd/>
          </a:ln>
        </p:spPr>
        <p:txBody>
          <a:bodyPr/>
          <a:lstStyle/>
          <a:p>
            <a:pPr eaLnBrk="0" hangingPunct="0"/>
            <a:r>
              <a:rPr lang="fr-FR" sz="2400" b="1" i="1" dirty="0">
                <a:solidFill>
                  <a:srgbClr val="000000"/>
                </a:solidFill>
              </a:rPr>
              <a:t>A</a:t>
            </a:r>
            <a:r>
              <a:rPr lang="pl-PL" sz="2400" b="1" i="1" dirty="0">
                <a:solidFill>
                  <a:srgbClr val="000000"/>
                </a:solidFill>
              </a:rPr>
              <a:t> tak dále a tak dále</a:t>
            </a:r>
            <a:endParaRPr lang="en-US" sz="2400" b="1" i="1" dirty="0">
              <a:solidFill>
                <a:srgbClr val="000000"/>
              </a:solidFill>
            </a:endParaRPr>
          </a:p>
        </p:txBody>
      </p:sp>
      <p:sp>
        <p:nvSpPr>
          <p:cNvPr id="2" name="Espace réservé du pied de page 1"/>
          <p:cNvSpPr>
            <a:spLocks noGrp="1"/>
          </p:cNvSpPr>
          <p:nvPr>
            <p:ph type="ftr" sz="quarter" idx="11"/>
          </p:nvPr>
        </p:nvSpPr>
        <p:spPr/>
        <p:txBody>
          <a:bodyPr/>
          <a:lstStyle/>
          <a:p>
            <a:r>
              <a:rPr lang="fr-FR"/>
              <a:t>Candelier - Brno - April 2023</a:t>
            </a:r>
          </a:p>
        </p:txBody>
      </p:sp>
    </p:spTree>
    <p:extLst>
      <p:ext uri="{BB962C8B-B14F-4D97-AF65-F5344CB8AC3E}">
        <p14:creationId xmlns:p14="http://schemas.microsoft.com/office/powerpoint/2010/main" val="3839498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8029"/>
                                        </p:tgtEl>
                                        <p:attrNameLst>
                                          <p:attrName>style.visibility</p:attrName>
                                        </p:attrNameLst>
                                      </p:cBhvr>
                                      <p:to>
                                        <p:strVal val="visible"/>
                                      </p:to>
                                    </p:set>
                                    <p:animEffect transition="in" filter="wipe(left)">
                                      <p:cBhvr>
                                        <p:cTn id="7" dur="2000"/>
                                        <p:tgtEl>
                                          <p:spTgt spid="128029"/>
                                        </p:tgtEl>
                                      </p:cBhvr>
                                    </p:animEffect>
                                  </p:childTnLst>
                                </p:cTn>
                              </p:par>
                              <p:par>
                                <p:cTn id="8" presetID="1"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additive="base">
                                        <p:cTn id="14" dur="500" fill="hold"/>
                                        <p:tgtEl>
                                          <p:spTgt spid="71"/>
                                        </p:tgtEl>
                                        <p:attrNameLst>
                                          <p:attrName>ppt_x</p:attrName>
                                        </p:attrNameLst>
                                      </p:cBhvr>
                                      <p:tavLst>
                                        <p:tav tm="0">
                                          <p:val>
                                            <p:strVal val="0-#ppt_w/2"/>
                                          </p:val>
                                        </p:tav>
                                        <p:tav tm="100000">
                                          <p:val>
                                            <p:strVal val="#ppt_x"/>
                                          </p:val>
                                        </p:tav>
                                      </p:tavLst>
                                    </p:anim>
                                    <p:anim calcmode="lin" valueType="num">
                                      <p:cBhvr additive="base">
                                        <p:cTn id="15"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8031"/>
                                        </p:tgtEl>
                                        <p:attrNameLst>
                                          <p:attrName>style.visibility</p:attrName>
                                        </p:attrNameLst>
                                      </p:cBhvr>
                                      <p:to>
                                        <p:strVal val="visible"/>
                                      </p:to>
                                    </p:set>
                                    <p:animEffect transition="in" filter="wipe(left)">
                                      <p:cBhvr>
                                        <p:cTn id="20" dur="2000"/>
                                        <p:tgtEl>
                                          <p:spTgt spid="128031"/>
                                        </p:tgtEl>
                                      </p:cBhvr>
                                    </p:animEffec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fill="hold"/>
                                        <p:tgtEl>
                                          <p:spTgt spid="72"/>
                                        </p:tgtEl>
                                        <p:attrNameLst>
                                          <p:attrName>ppt_x</p:attrName>
                                        </p:attrNameLst>
                                      </p:cBhvr>
                                      <p:tavLst>
                                        <p:tav tm="0">
                                          <p:val>
                                            <p:strVal val="0-#ppt_w/2"/>
                                          </p:val>
                                        </p:tav>
                                        <p:tav tm="100000">
                                          <p:val>
                                            <p:strVal val="#ppt_x"/>
                                          </p:val>
                                        </p:tav>
                                      </p:tavLst>
                                    </p:anim>
                                    <p:anim calcmode="lin" valueType="num">
                                      <p:cBhvr additive="base">
                                        <p:cTn id="28"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8033"/>
                                        </p:tgtEl>
                                        <p:attrNameLst>
                                          <p:attrName>style.visibility</p:attrName>
                                        </p:attrNameLst>
                                      </p:cBhvr>
                                      <p:to>
                                        <p:strVal val="visible"/>
                                      </p:to>
                                    </p:set>
                                    <p:animEffect transition="in" filter="wipe(left)">
                                      <p:cBhvr>
                                        <p:cTn id="33" dur="2000"/>
                                        <p:tgtEl>
                                          <p:spTgt spid="128033"/>
                                        </p:tgtEl>
                                      </p:cBhvr>
                                    </p:animEffect>
                                  </p:childTnLst>
                                </p:cTn>
                              </p:par>
                              <p:par>
                                <p:cTn id="34" presetID="1" presetClass="entr" presetSubtype="0" fill="hold" nodeType="withEffect">
                                  <p:stCondLst>
                                    <p:cond delay="0"/>
                                  </p:stCondLst>
                                  <p:childTnLst>
                                    <p:set>
                                      <p:cBhvr>
                                        <p:cTn id="35" dur="1" fill="hold">
                                          <p:stCondLst>
                                            <p:cond delay="0"/>
                                          </p:stCondLst>
                                        </p:cTn>
                                        <p:tgtEl>
                                          <p:spTgt spid="12803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fill="hold"/>
                                        <p:tgtEl>
                                          <p:spTgt spid="73"/>
                                        </p:tgtEl>
                                        <p:attrNameLst>
                                          <p:attrName>ppt_x</p:attrName>
                                        </p:attrNameLst>
                                      </p:cBhvr>
                                      <p:tavLst>
                                        <p:tav tm="0">
                                          <p:val>
                                            <p:strVal val="0-#ppt_w/2"/>
                                          </p:val>
                                        </p:tav>
                                        <p:tav tm="100000">
                                          <p:val>
                                            <p:strVal val="#ppt_x"/>
                                          </p:val>
                                        </p:tav>
                                      </p:tavLst>
                                    </p:anim>
                                    <p:anim calcmode="lin" valueType="num">
                                      <p:cBhvr additive="base">
                                        <p:cTn id="41"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8035"/>
                                        </p:tgtEl>
                                        <p:attrNameLst>
                                          <p:attrName>style.visibility</p:attrName>
                                        </p:attrNameLst>
                                      </p:cBhvr>
                                      <p:to>
                                        <p:strVal val="visible"/>
                                      </p:to>
                                    </p:set>
                                    <p:animEffect transition="in" filter="wipe(left)">
                                      <p:cBhvr>
                                        <p:cTn id="46" dur="2000"/>
                                        <p:tgtEl>
                                          <p:spTgt spid="128035"/>
                                        </p:tgtEl>
                                      </p:cBhvr>
                                    </p:animEffect>
                                  </p:childTnLst>
                                </p:cTn>
                              </p:par>
                              <p:par>
                                <p:cTn id="47" presetID="1" presetClass="entr" presetSubtype="0" fill="hold" nodeType="withEffect">
                                  <p:stCondLst>
                                    <p:cond delay="0"/>
                                  </p:stCondLst>
                                  <p:childTnLst>
                                    <p:set>
                                      <p:cBhvr>
                                        <p:cTn id="48" dur="1" fill="hold">
                                          <p:stCondLst>
                                            <p:cond delay="0"/>
                                          </p:stCondLst>
                                        </p:cTn>
                                        <p:tgtEl>
                                          <p:spTgt spid="1280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wipe(left)">
                                      <p:cBhvr>
                                        <p:cTn id="53"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9" grpId="0"/>
      <p:bldP spid="128031" grpId="0"/>
      <p:bldP spid="128033" grpId="0"/>
      <p:bldP spid="128035" grpId="0"/>
      <p:bldP spid="71" grpId="0"/>
      <p:bldP spid="72" grpId="0"/>
      <p:bldP spid="73" grpId="0"/>
      <p:bldP spid="8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23391" y="628457"/>
            <a:ext cx="5748759" cy="1015663"/>
          </a:xfrm>
          <a:prstGeom prst="rect">
            <a:avLst/>
          </a:prstGeom>
          <a:noFill/>
          <a:ln w="9525">
            <a:solidFill>
              <a:schemeClr val="tx1"/>
            </a:solidFill>
            <a:miter lim="800000"/>
            <a:headEnd/>
            <a:tailEnd/>
          </a:ln>
        </p:spPr>
        <p:txBody>
          <a:bodyPr wrap="square">
            <a:spAutoFit/>
          </a:bodyPr>
          <a:lstStyle/>
          <a:p>
            <a:pPr marL="182563" indent="-182563" eaLnBrk="0" hangingPunct="0">
              <a:spcBef>
                <a:spcPct val="50000"/>
              </a:spcBef>
              <a:buFont typeface="+mj-lt"/>
              <a:buAutoNum type="arabicPeriod" startAt="2"/>
            </a:pPr>
            <a:r>
              <a:rPr lang="de-DE" sz="2000" b="1" i="1" dirty="0">
                <a:solidFill>
                  <a:srgbClr val="000000"/>
                </a:solidFill>
              </a:rPr>
              <a:t>« Brücken zwischen Young World und </a:t>
            </a:r>
            <a:r>
              <a:rPr lang="de-DE" sz="2000" b="1" i="1" dirty="0" err="1">
                <a:solidFill>
                  <a:srgbClr val="000000"/>
                </a:solidFill>
              </a:rPr>
              <a:t>Envol</a:t>
            </a:r>
            <a:r>
              <a:rPr lang="de-DE" sz="2000" b="1" i="1" dirty="0">
                <a:solidFill>
                  <a:srgbClr val="000000"/>
                </a:solidFill>
              </a:rPr>
              <a:t> - unterwegs zur Mehrsprachigkeit. St. Gallen : Bildungsdepartement - Amt für Volksschule», p. 35</a:t>
            </a:r>
            <a:endParaRPr lang="fr-FR" sz="2000" dirty="0">
              <a:solidFill>
                <a:srgbClr val="000000"/>
              </a:solidFill>
            </a:endParaRPr>
          </a:p>
        </p:txBody>
      </p:sp>
      <p:sp>
        <p:nvSpPr>
          <p:cNvPr id="3" name="Espace réservé du pied de page 2"/>
          <p:cNvSpPr>
            <a:spLocks noGrp="1"/>
          </p:cNvSpPr>
          <p:nvPr>
            <p:ph type="ftr" sz="quarter" idx="11"/>
          </p:nvPr>
        </p:nvSpPr>
        <p:spPr/>
        <p:txBody>
          <a:bodyPr/>
          <a:lstStyle/>
          <a:p>
            <a:r>
              <a:rPr lang="fr-FR"/>
              <a:t>Candelier - Brno - April 2023</a:t>
            </a:r>
          </a:p>
        </p:txBody>
      </p:sp>
      <p:pic>
        <p:nvPicPr>
          <p:cNvPr id="7" name="Espace réservé du contenu 3" descr="Schools.png"/>
          <p:cNvPicPr>
            <a:picLocks noGrp="1" noChangeAspect="1"/>
          </p:cNvPicPr>
          <p:nvPr>
            <p:ph/>
          </p:nvPr>
        </p:nvPicPr>
        <p:blipFill>
          <a:blip r:embed="rId3">
            <a:extLst>
              <a:ext uri="{28A0092B-C50C-407E-A947-70E740481C1C}">
                <a14:useLocalDpi xmlns:a14="http://schemas.microsoft.com/office/drawing/2010/main" val="0"/>
              </a:ext>
            </a:extLst>
          </a:blip>
          <a:srcRect l="-5275" r="-5275"/>
          <a:stretch>
            <a:fillRect/>
          </a:stretch>
        </p:blipFill>
        <p:spPr>
          <a:xfrm>
            <a:off x="-582931" y="1617664"/>
            <a:ext cx="8736331" cy="5377496"/>
          </a:xfrm>
        </p:spPr>
      </p:pic>
      <p:grpSp>
        <p:nvGrpSpPr>
          <p:cNvPr id="2" name="Groupe 1"/>
          <p:cNvGrpSpPr/>
          <p:nvPr/>
        </p:nvGrpSpPr>
        <p:grpSpPr>
          <a:xfrm>
            <a:off x="7631095" y="744468"/>
            <a:ext cx="4421420" cy="4909884"/>
            <a:chOff x="7631095" y="744468"/>
            <a:chExt cx="4421420" cy="4909884"/>
          </a:xfrm>
        </p:grpSpPr>
        <p:pic>
          <p:nvPicPr>
            <p:cNvPr id="15" name="Image 14"/>
            <p:cNvPicPr>
              <a:picLocks noChangeAspect="1"/>
            </p:cNvPicPr>
            <p:nvPr/>
          </p:nvPicPr>
          <p:blipFill>
            <a:blip r:embed="rId4"/>
            <a:stretch>
              <a:fillRect/>
            </a:stretch>
          </p:blipFill>
          <p:spPr>
            <a:xfrm rot="19033406" flipH="1">
              <a:off x="8253243" y="744468"/>
              <a:ext cx="1479971" cy="1284096"/>
            </a:xfrm>
            <a:prstGeom prst="rect">
              <a:avLst/>
            </a:prstGeom>
          </p:spPr>
        </p:pic>
        <p:sp>
          <p:nvSpPr>
            <p:cNvPr id="14" name="Rectangle à coins arrondis 13"/>
            <p:cNvSpPr/>
            <p:nvPr/>
          </p:nvSpPr>
          <p:spPr>
            <a:xfrm>
              <a:off x="7631095" y="1848560"/>
              <a:ext cx="4421420" cy="3805792"/>
            </a:xfrm>
            <a:prstGeom prst="wedgeRoundRectCallout">
              <a:avLst>
                <a:gd name="adj1" fmla="val -16070"/>
                <a:gd name="adj2" fmla="val -5554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Materiál</a:t>
              </a:r>
              <a:r>
                <a:rPr lang="de-DE" sz="2400" b="1" dirty="0">
                  <a:solidFill>
                    <a:schemeClr val="tx1"/>
                  </a:solidFill>
                </a:rPr>
                <a:t> pro </a:t>
              </a:r>
              <a:r>
                <a:rPr lang="de-DE" sz="2400" b="1" dirty="0" err="1">
                  <a:solidFill>
                    <a:schemeClr val="tx1"/>
                  </a:solidFill>
                </a:rPr>
                <a:t>německy</a:t>
              </a:r>
              <a:r>
                <a:rPr lang="de-DE" sz="2400" b="1" dirty="0">
                  <a:solidFill>
                    <a:schemeClr val="tx1"/>
                  </a:solidFill>
                </a:rPr>
                <a:t> </a:t>
              </a:r>
              <a:r>
                <a:rPr lang="de-DE" sz="2400" b="1" dirty="0" err="1">
                  <a:solidFill>
                    <a:schemeClr val="tx1"/>
                  </a:solidFill>
                </a:rPr>
                <a:t>mluvící</a:t>
              </a:r>
              <a:r>
                <a:rPr lang="de-DE" sz="2400" b="1" dirty="0">
                  <a:solidFill>
                    <a:schemeClr val="tx1"/>
                  </a:solidFill>
                </a:rPr>
                <a:t> </a:t>
              </a:r>
              <a:r>
                <a:rPr lang="de-DE" sz="2400" b="1" dirty="0" err="1">
                  <a:solidFill>
                    <a:schemeClr val="tx1"/>
                  </a:solidFill>
                </a:rPr>
                <a:t>žáky</a:t>
              </a:r>
              <a:r>
                <a:rPr lang="de-DE" sz="2400" b="1" dirty="0">
                  <a:solidFill>
                    <a:schemeClr val="tx1"/>
                  </a:solidFill>
                </a:rPr>
                <a:t> </a:t>
              </a:r>
              <a:r>
                <a:rPr lang="de-DE" sz="2400" b="1" dirty="0" err="1">
                  <a:solidFill>
                    <a:schemeClr val="tx1"/>
                  </a:solidFill>
                </a:rPr>
                <a:t>ze</a:t>
              </a:r>
              <a:r>
                <a:rPr lang="de-DE" sz="2400" b="1" dirty="0">
                  <a:solidFill>
                    <a:schemeClr val="tx1"/>
                  </a:solidFill>
                </a:rPr>
                <a:t> </a:t>
              </a:r>
              <a:r>
                <a:rPr lang="de-DE" sz="2400" b="1" dirty="0" err="1">
                  <a:solidFill>
                    <a:schemeClr val="tx1"/>
                  </a:solidFill>
                </a:rPr>
                <a:t>Švýcarska</a:t>
              </a:r>
              <a:r>
                <a:rPr lang="de-DE" sz="2400" b="1" dirty="0">
                  <a:solidFill>
                    <a:schemeClr val="tx1"/>
                  </a:solidFill>
                </a:rPr>
                <a:t> (1. </a:t>
              </a:r>
              <a:r>
                <a:rPr lang="de-DE" sz="2400" b="1" dirty="0" err="1">
                  <a:solidFill>
                    <a:schemeClr val="tx1"/>
                  </a:solidFill>
                </a:rPr>
                <a:t>stupeň</a:t>
              </a:r>
              <a:r>
                <a:rPr lang="de-DE" sz="2400" b="1" dirty="0">
                  <a:solidFill>
                    <a:schemeClr val="tx1"/>
                  </a:solidFill>
                </a:rPr>
                <a:t> ZŠ), </a:t>
              </a:r>
              <a:r>
                <a:rPr lang="de-DE" sz="2400" b="1" dirty="0" err="1">
                  <a:solidFill>
                    <a:schemeClr val="tx1"/>
                  </a:solidFill>
                </a:rPr>
                <a:t>kteří</a:t>
              </a:r>
              <a:r>
                <a:rPr lang="de-DE" sz="2400" b="1" dirty="0">
                  <a:solidFill>
                    <a:schemeClr val="tx1"/>
                  </a:solidFill>
                </a:rPr>
                <a:t> se </a:t>
              </a:r>
              <a:r>
                <a:rPr lang="de-DE" sz="2400" b="1" dirty="0" err="1">
                  <a:solidFill>
                    <a:schemeClr val="tx1"/>
                  </a:solidFill>
                </a:rPr>
                <a:t>učí</a:t>
              </a:r>
              <a:r>
                <a:rPr lang="de-DE" sz="2400" b="1" dirty="0">
                  <a:solidFill>
                    <a:schemeClr val="tx1"/>
                  </a:solidFill>
                </a:rPr>
                <a:t> </a:t>
              </a:r>
              <a:r>
                <a:rPr lang="de-DE" sz="2400" b="1" dirty="0" err="1">
                  <a:solidFill>
                    <a:schemeClr val="tx1"/>
                  </a:solidFill>
                </a:rPr>
                <a:t>francouzsky</a:t>
              </a:r>
              <a:r>
                <a:rPr lang="de-DE" sz="2400" b="1" dirty="0">
                  <a:solidFill>
                    <a:schemeClr val="tx1"/>
                  </a:solidFill>
                </a:rPr>
                <a:t>.  </a:t>
              </a:r>
              <a:r>
                <a:rPr lang="de-DE" sz="2400" b="1" dirty="0" err="1">
                  <a:solidFill>
                    <a:schemeClr val="tx1"/>
                  </a:solidFill>
                </a:rPr>
                <a:t>Pracují</a:t>
              </a:r>
              <a:r>
                <a:rPr lang="de-DE" sz="2400" b="1" dirty="0">
                  <a:solidFill>
                    <a:schemeClr val="tx1"/>
                  </a:solidFill>
                </a:rPr>
                <a:t> s </a:t>
              </a:r>
              <a:r>
                <a:rPr lang="de-DE" sz="2400" b="1" dirty="0" err="1">
                  <a:solidFill>
                    <a:schemeClr val="tx1"/>
                  </a:solidFill>
                </a:rPr>
                <a:t>fotografií</a:t>
              </a:r>
              <a:r>
                <a:rPr lang="de-DE" sz="2400" b="1" dirty="0">
                  <a:solidFill>
                    <a:schemeClr val="tx1"/>
                  </a:solidFill>
                </a:rPr>
                <a:t> </a:t>
              </a:r>
              <a:r>
                <a:rPr lang="de-DE" sz="2400" b="1" dirty="0" err="1">
                  <a:solidFill>
                    <a:schemeClr val="tx1"/>
                  </a:solidFill>
                </a:rPr>
                <a:t>třídy</a:t>
              </a:r>
              <a:r>
                <a:rPr lang="de-DE" sz="2400" b="1" dirty="0">
                  <a:solidFill>
                    <a:schemeClr val="tx1"/>
                  </a:solidFill>
                </a:rPr>
                <a:t> </a:t>
              </a:r>
              <a:r>
                <a:rPr lang="de-DE" sz="2400" b="1" dirty="0" err="1">
                  <a:solidFill>
                    <a:schemeClr val="tx1"/>
                  </a:solidFill>
                </a:rPr>
                <a:t>ve</a:t>
              </a:r>
              <a:r>
                <a:rPr lang="de-DE" sz="2400" b="1" dirty="0">
                  <a:solidFill>
                    <a:schemeClr val="tx1"/>
                  </a:solidFill>
                </a:rPr>
                <a:t> </a:t>
              </a:r>
              <a:r>
                <a:rPr lang="de-DE" sz="2400" b="1" dirty="0" err="1">
                  <a:solidFill>
                    <a:schemeClr val="tx1"/>
                  </a:solidFill>
                </a:rPr>
                <a:t>frankofonním</a:t>
              </a:r>
              <a:r>
                <a:rPr lang="de-DE" sz="2400" b="1" dirty="0">
                  <a:solidFill>
                    <a:schemeClr val="tx1"/>
                  </a:solidFill>
                </a:rPr>
                <a:t> </a:t>
              </a:r>
              <a:r>
                <a:rPr lang="de-DE" sz="2400" b="1" dirty="0" err="1">
                  <a:solidFill>
                    <a:schemeClr val="tx1"/>
                  </a:solidFill>
                </a:rPr>
                <a:t>Švýcarsku</a:t>
              </a:r>
              <a:r>
                <a:rPr lang="de-DE" sz="2400" b="1" dirty="0">
                  <a:solidFill>
                    <a:schemeClr val="tx1"/>
                  </a:solidFill>
                </a:rPr>
                <a:t> (</a:t>
              </a:r>
              <a:r>
                <a:rPr lang="de-DE" sz="2400" b="1" dirty="0" err="1">
                  <a:solidFill>
                    <a:schemeClr val="tx1"/>
                  </a:solidFill>
                </a:rPr>
                <a:t>vpravo</a:t>
              </a:r>
              <a:r>
                <a:rPr lang="de-DE" sz="2400" b="1" dirty="0">
                  <a:solidFill>
                    <a:schemeClr val="tx1"/>
                  </a:solidFill>
                </a:rPr>
                <a:t>). </a:t>
              </a:r>
              <a:r>
                <a:rPr lang="de-DE" sz="2400" b="1" dirty="0" err="1">
                  <a:solidFill>
                    <a:schemeClr val="tx1"/>
                  </a:solidFill>
                </a:rPr>
                <a:t>Tuto</a:t>
              </a:r>
              <a:r>
                <a:rPr lang="de-DE" sz="2400" b="1" dirty="0">
                  <a:solidFill>
                    <a:schemeClr val="tx1"/>
                  </a:solidFill>
                </a:rPr>
                <a:t> </a:t>
              </a:r>
              <a:r>
                <a:rPr lang="de-DE" sz="2400" b="1" dirty="0" err="1">
                  <a:solidFill>
                    <a:schemeClr val="tx1"/>
                  </a:solidFill>
                </a:rPr>
                <a:t>třídu</a:t>
              </a:r>
              <a:r>
                <a:rPr lang="de-DE" sz="2400" b="1" dirty="0">
                  <a:solidFill>
                    <a:schemeClr val="tx1"/>
                  </a:solidFill>
                </a:rPr>
                <a:t> </a:t>
              </a:r>
              <a:r>
                <a:rPr lang="de-DE" sz="2400" b="1" dirty="0" err="1">
                  <a:solidFill>
                    <a:schemeClr val="tx1"/>
                  </a:solidFill>
                </a:rPr>
                <a:t>porovnávají</a:t>
              </a:r>
              <a:r>
                <a:rPr lang="de-DE" sz="2400" b="1" dirty="0">
                  <a:solidFill>
                    <a:schemeClr val="tx1"/>
                  </a:solidFill>
                </a:rPr>
                <a:t> se </a:t>
              </a:r>
              <a:r>
                <a:rPr lang="de-DE" sz="2400" b="1" dirty="0" err="1">
                  <a:solidFill>
                    <a:schemeClr val="tx1"/>
                  </a:solidFill>
                </a:rPr>
                <a:t>třídou</a:t>
              </a:r>
              <a:r>
                <a:rPr lang="de-DE" sz="2400" b="1" dirty="0">
                  <a:solidFill>
                    <a:schemeClr val="tx1"/>
                  </a:solidFill>
                </a:rPr>
                <a:t> v </a:t>
              </a:r>
              <a:r>
                <a:rPr lang="de-DE" sz="2400" b="1" dirty="0" err="1">
                  <a:solidFill>
                    <a:schemeClr val="tx1"/>
                  </a:solidFill>
                </a:rPr>
                <a:t>Indonésii</a:t>
              </a:r>
              <a:r>
                <a:rPr lang="de-DE" sz="2400" b="1" dirty="0">
                  <a:solidFill>
                    <a:schemeClr val="tx1"/>
                  </a:solidFill>
                </a:rPr>
                <a:t>, se </a:t>
              </a:r>
              <a:r>
                <a:rPr lang="de-DE" sz="2400" b="1" dirty="0" err="1">
                  <a:solidFill>
                    <a:schemeClr val="tx1"/>
                  </a:solidFill>
                </a:rPr>
                <a:t>kterou</a:t>
              </a:r>
              <a:r>
                <a:rPr lang="de-DE" sz="2400" b="1" dirty="0">
                  <a:solidFill>
                    <a:schemeClr val="tx1"/>
                  </a:solidFill>
                </a:rPr>
                <a:t> se </a:t>
              </a:r>
              <a:r>
                <a:rPr lang="de-DE" sz="2400" b="1" dirty="0" err="1">
                  <a:solidFill>
                    <a:schemeClr val="tx1"/>
                  </a:solidFill>
                </a:rPr>
                <a:t>již</a:t>
              </a:r>
              <a:r>
                <a:rPr lang="de-DE" sz="2400" b="1" dirty="0">
                  <a:solidFill>
                    <a:schemeClr val="tx1"/>
                  </a:solidFill>
                </a:rPr>
                <a:t> </a:t>
              </a:r>
              <a:r>
                <a:rPr lang="de-DE" sz="2400" b="1" dirty="0" err="1">
                  <a:solidFill>
                    <a:schemeClr val="tx1"/>
                  </a:solidFill>
                </a:rPr>
                <a:t>setkali</a:t>
              </a:r>
              <a:r>
                <a:rPr lang="de-DE" sz="2400" b="1" dirty="0">
                  <a:solidFill>
                    <a:schemeClr val="tx1"/>
                  </a:solidFill>
                </a:rPr>
                <a:t> v </a:t>
              </a:r>
              <a:r>
                <a:rPr lang="de-DE" sz="2400" b="1" dirty="0" err="1">
                  <a:solidFill>
                    <a:schemeClr val="tx1"/>
                  </a:solidFill>
                </a:rPr>
                <a:t>učebnici</a:t>
              </a:r>
              <a:r>
                <a:rPr lang="de-DE" sz="2400" b="1" dirty="0">
                  <a:solidFill>
                    <a:schemeClr val="tx1"/>
                  </a:solidFill>
                </a:rPr>
                <a:t> </a:t>
              </a:r>
              <a:r>
                <a:rPr lang="de-DE" sz="2400" b="1" dirty="0" err="1">
                  <a:solidFill>
                    <a:schemeClr val="tx1"/>
                  </a:solidFill>
                </a:rPr>
                <a:t>angličtiny</a:t>
              </a:r>
              <a:r>
                <a:rPr lang="de-DE" sz="2400" b="1" dirty="0">
                  <a:solidFill>
                    <a:schemeClr val="tx1"/>
                  </a:solidFill>
                </a:rPr>
                <a:t>.</a:t>
              </a:r>
            </a:p>
          </p:txBody>
        </p:sp>
      </p:grpSp>
      <p:sp>
        <p:nvSpPr>
          <p:cNvPr id="4" name="Espace réservé du numéro de diapositive 3"/>
          <p:cNvSpPr>
            <a:spLocks noGrp="1"/>
          </p:cNvSpPr>
          <p:nvPr>
            <p:ph type="sldNum" sz="quarter" idx="12"/>
          </p:nvPr>
        </p:nvSpPr>
        <p:spPr/>
        <p:txBody>
          <a:bodyPr/>
          <a:lstStyle/>
          <a:p>
            <a:fld id="{4381D9F6-C959-45AE-A159-EF834C9AA1A9}" type="slidenum">
              <a:rPr lang="fr-FR" smtClean="0"/>
              <a:t>24</a:t>
            </a:fld>
            <a:endParaRPr lang="fr-FR"/>
          </a:p>
        </p:txBody>
      </p:sp>
      <p:sp>
        <p:nvSpPr>
          <p:cNvPr id="10" name="ZoneTexte 9"/>
          <p:cNvSpPr txBox="1"/>
          <p:nvPr/>
        </p:nvSpPr>
        <p:spPr>
          <a:xfrm>
            <a:off x="1933731" y="-31047"/>
            <a:ext cx="8980138" cy="646331"/>
          </a:xfrm>
          <a:prstGeom prst="rect">
            <a:avLst/>
          </a:prstGeom>
          <a:noFill/>
        </p:spPr>
        <p:txBody>
          <a:bodyPr wrap="square" rtlCol="0">
            <a:spAutoFit/>
          </a:bodyPr>
          <a:lstStyle/>
          <a:p>
            <a:pPr algn="ctr"/>
            <a:r>
              <a:rPr lang="fr-FR" sz="3600" b="1" dirty="0">
                <a:solidFill>
                  <a:schemeClr val="accent1">
                    <a:lumMod val="75000"/>
                  </a:schemeClr>
                </a:solidFill>
              </a:rPr>
              <a:t>3- </a:t>
            </a:r>
            <a:r>
              <a:rPr lang="fr-FR" sz="3600" b="1" dirty="0" err="1">
                <a:solidFill>
                  <a:schemeClr val="accent1">
                    <a:lumMod val="75000"/>
                  </a:schemeClr>
                </a:solidFill>
              </a:rPr>
              <a:t>Další</a:t>
            </a:r>
            <a:r>
              <a:rPr lang="fr-FR" sz="3600" b="1" dirty="0">
                <a:solidFill>
                  <a:schemeClr val="accent1">
                    <a:lumMod val="75000"/>
                  </a:schemeClr>
                </a:solidFill>
              </a:rPr>
              <a:t> </a:t>
            </a:r>
            <a:r>
              <a:rPr lang="fr-FR" sz="3600" b="1" dirty="0" err="1">
                <a:solidFill>
                  <a:schemeClr val="accent1">
                    <a:lumMod val="75000"/>
                  </a:schemeClr>
                </a:solidFill>
              </a:rPr>
              <a:t>příklady</a:t>
            </a:r>
            <a:r>
              <a:rPr lang="fr-FR" sz="3600" b="1" dirty="0">
                <a:solidFill>
                  <a:schemeClr val="accent1">
                    <a:lumMod val="75000"/>
                  </a:schemeClr>
                </a:solidFill>
              </a:rPr>
              <a:t> </a:t>
            </a:r>
            <a:r>
              <a:rPr lang="fr-FR" sz="3600" b="1" dirty="0" err="1">
                <a:solidFill>
                  <a:schemeClr val="accent1">
                    <a:lumMod val="75000"/>
                  </a:schemeClr>
                </a:solidFill>
              </a:rPr>
              <a:t>výukových</a:t>
            </a:r>
            <a:r>
              <a:rPr lang="fr-FR" sz="3600" b="1" dirty="0">
                <a:solidFill>
                  <a:schemeClr val="accent1">
                    <a:lumMod val="75000"/>
                  </a:schemeClr>
                </a:solidFill>
              </a:rPr>
              <a:t> </a:t>
            </a:r>
            <a:r>
              <a:rPr lang="fr-FR" sz="3600" b="1" dirty="0" err="1">
                <a:solidFill>
                  <a:schemeClr val="accent1">
                    <a:lumMod val="75000"/>
                  </a:schemeClr>
                </a:solidFill>
              </a:rPr>
              <a:t>materiálů</a:t>
            </a:r>
            <a:endParaRPr lang="fr-FR" sz="3600" b="1" dirty="0">
              <a:solidFill>
                <a:schemeClr val="accent1">
                  <a:lumMod val="75000"/>
                </a:schemeClr>
              </a:solidFill>
            </a:endParaRPr>
          </a:p>
        </p:txBody>
      </p:sp>
    </p:spTree>
    <p:extLst>
      <p:ext uri="{BB962C8B-B14F-4D97-AF65-F5344CB8AC3E}">
        <p14:creationId xmlns:p14="http://schemas.microsoft.com/office/powerpoint/2010/main" val="106311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23391" y="628457"/>
            <a:ext cx="5748759" cy="1015663"/>
          </a:xfrm>
          <a:prstGeom prst="rect">
            <a:avLst/>
          </a:prstGeom>
          <a:noFill/>
          <a:ln w="9525">
            <a:solidFill>
              <a:schemeClr val="tx1"/>
            </a:solidFill>
            <a:miter lim="800000"/>
            <a:headEnd/>
            <a:tailEnd/>
          </a:ln>
        </p:spPr>
        <p:txBody>
          <a:bodyPr wrap="square">
            <a:spAutoFit/>
          </a:bodyPr>
          <a:lstStyle/>
          <a:p>
            <a:pPr marL="182563" indent="-182563" eaLnBrk="0" hangingPunct="0">
              <a:spcBef>
                <a:spcPct val="50000"/>
              </a:spcBef>
              <a:buFont typeface="+mj-lt"/>
              <a:buAutoNum type="arabicPeriod" startAt="2"/>
            </a:pPr>
            <a:r>
              <a:rPr lang="de-DE" sz="2000" b="1" i="1" dirty="0">
                <a:solidFill>
                  <a:srgbClr val="000000"/>
                </a:solidFill>
              </a:rPr>
              <a:t>« Brücken zwischen Young World und </a:t>
            </a:r>
            <a:r>
              <a:rPr lang="de-DE" sz="2000" b="1" i="1" dirty="0" err="1">
                <a:solidFill>
                  <a:srgbClr val="000000"/>
                </a:solidFill>
              </a:rPr>
              <a:t>Envol</a:t>
            </a:r>
            <a:r>
              <a:rPr lang="de-DE" sz="2000" b="1" i="1" dirty="0">
                <a:solidFill>
                  <a:srgbClr val="000000"/>
                </a:solidFill>
              </a:rPr>
              <a:t> - unterwegs zur Mehrsprachigkeit. St. Gallen : Bildungsdepartement - Amt für Volksschule», p. 35</a:t>
            </a:r>
            <a:endParaRPr lang="fr-FR" sz="2000" dirty="0">
              <a:solidFill>
                <a:srgbClr val="000000"/>
              </a:solidFill>
            </a:endParaRPr>
          </a:p>
        </p:txBody>
      </p:sp>
      <p:sp>
        <p:nvSpPr>
          <p:cNvPr id="3" name="Espace réservé du pied de page 2"/>
          <p:cNvSpPr>
            <a:spLocks noGrp="1"/>
          </p:cNvSpPr>
          <p:nvPr>
            <p:ph type="ftr" sz="quarter" idx="11"/>
          </p:nvPr>
        </p:nvSpPr>
        <p:spPr/>
        <p:txBody>
          <a:bodyPr/>
          <a:lstStyle/>
          <a:p>
            <a:r>
              <a:rPr lang="fr-FR"/>
              <a:t>Candelier - Brno - April 2023</a:t>
            </a:r>
          </a:p>
        </p:txBody>
      </p:sp>
      <p:pic>
        <p:nvPicPr>
          <p:cNvPr id="7" name="Espace réservé du contenu 3" descr="Schools.png"/>
          <p:cNvPicPr>
            <a:picLocks noGrp="1" noChangeAspect="1"/>
          </p:cNvPicPr>
          <p:nvPr>
            <p:ph/>
          </p:nvPr>
        </p:nvPicPr>
        <p:blipFill>
          <a:blip r:embed="rId3">
            <a:extLst>
              <a:ext uri="{28A0092B-C50C-407E-A947-70E740481C1C}">
                <a14:useLocalDpi xmlns:a14="http://schemas.microsoft.com/office/drawing/2010/main" val="0"/>
              </a:ext>
            </a:extLst>
          </a:blip>
          <a:srcRect l="-5275" r="-5275"/>
          <a:stretch>
            <a:fillRect/>
          </a:stretch>
        </p:blipFill>
        <p:spPr>
          <a:xfrm>
            <a:off x="-582931" y="1617664"/>
            <a:ext cx="8736331" cy="5377496"/>
          </a:xfrm>
        </p:spPr>
      </p:pic>
      <p:grpSp>
        <p:nvGrpSpPr>
          <p:cNvPr id="2" name="Groupe 1"/>
          <p:cNvGrpSpPr/>
          <p:nvPr/>
        </p:nvGrpSpPr>
        <p:grpSpPr>
          <a:xfrm>
            <a:off x="6969129" y="658479"/>
            <a:ext cx="4453122" cy="1111206"/>
            <a:chOff x="6969129" y="658479"/>
            <a:chExt cx="4453122" cy="1111206"/>
          </a:xfrm>
        </p:grpSpPr>
        <p:pic>
          <p:nvPicPr>
            <p:cNvPr id="9" name="Image 8"/>
            <p:cNvPicPr>
              <a:picLocks noChangeAspect="1"/>
            </p:cNvPicPr>
            <p:nvPr/>
          </p:nvPicPr>
          <p:blipFill>
            <a:blip r:embed="rId4"/>
            <a:stretch>
              <a:fillRect/>
            </a:stretch>
          </p:blipFill>
          <p:spPr>
            <a:xfrm>
              <a:off x="6969129" y="658479"/>
              <a:ext cx="1126447" cy="985641"/>
            </a:xfrm>
            <a:prstGeom prst="rect">
              <a:avLst/>
            </a:prstGeom>
          </p:spPr>
        </p:pic>
        <p:sp>
          <p:nvSpPr>
            <p:cNvPr id="10" name="Rectangle à coins arrondis 9"/>
            <p:cNvSpPr/>
            <p:nvPr/>
          </p:nvSpPr>
          <p:spPr>
            <a:xfrm>
              <a:off x="8431078" y="1113183"/>
              <a:ext cx="2991173" cy="656502"/>
            </a:xfrm>
            <a:prstGeom prst="wedgeRoundRectCallout">
              <a:avLst>
                <a:gd name="adj1" fmla="val -79771"/>
                <a:gd name="adj2" fmla="val -7491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Některé</a:t>
              </a:r>
              <a:r>
                <a:rPr lang="de-DE" sz="2400" b="1" dirty="0">
                  <a:solidFill>
                    <a:schemeClr val="tx1"/>
                  </a:solidFill>
                </a:rPr>
                <a:t> </a:t>
              </a:r>
              <a:r>
                <a:rPr lang="de-DE" sz="2400" b="1" dirty="0" err="1">
                  <a:solidFill>
                    <a:schemeClr val="tx1"/>
                  </a:solidFill>
                </a:rPr>
                <a:t>aktivity</a:t>
              </a:r>
              <a:r>
                <a:rPr lang="de-DE" sz="2400" b="1" dirty="0">
                  <a:solidFill>
                    <a:schemeClr val="tx1"/>
                  </a:solidFill>
                </a:rPr>
                <a:t>:</a:t>
              </a:r>
            </a:p>
            <a:p>
              <a:pPr marL="342900" indent="-342900">
                <a:buFont typeface="Arial" panose="020B0604020202020204" pitchFamily="34" charset="0"/>
                <a:buChar char="•"/>
              </a:pPr>
              <a:endParaRPr lang="de-DE" sz="2400" b="1" dirty="0">
                <a:solidFill>
                  <a:schemeClr val="tx1"/>
                </a:solidFill>
              </a:endParaRP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grpSp>
      <p:sp>
        <p:nvSpPr>
          <p:cNvPr id="14" name="Text Box 5"/>
          <p:cNvSpPr txBox="1">
            <a:spLocks noChangeArrowheads="1"/>
          </p:cNvSpPr>
          <p:nvPr/>
        </p:nvSpPr>
        <p:spPr bwMode="auto">
          <a:xfrm>
            <a:off x="7516678" y="1973069"/>
            <a:ext cx="4529702" cy="2308324"/>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de-DE" sz="2400" b="1" i="1" dirty="0" err="1">
                <a:solidFill>
                  <a:srgbClr val="000000"/>
                </a:solidFill>
              </a:rPr>
              <a:t>Pravděpodobně</a:t>
            </a:r>
            <a:r>
              <a:rPr lang="de-DE" sz="2400" b="1" i="1" dirty="0">
                <a:solidFill>
                  <a:srgbClr val="000000"/>
                </a:solidFill>
              </a:rPr>
              <a:t> si </a:t>
            </a:r>
            <a:r>
              <a:rPr lang="de-DE" sz="2400" b="1" i="1" dirty="0" err="1">
                <a:solidFill>
                  <a:srgbClr val="000000"/>
                </a:solidFill>
              </a:rPr>
              <a:t>vzpomínáte</a:t>
            </a:r>
            <a:r>
              <a:rPr lang="de-DE" sz="2400" b="1" i="1" dirty="0">
                <a:solidFill>
                  <a:srgbClr val="000000"/>
                </a:solidFill>
              </a:rPr>
              <a:t> na </a:t>
            </a:r>
            <a:r>
              <a:rPr lang="de-DE" sz="2400" b="1" i="1" dirty="0" err="1">
                <a:solidFill>
                  <a:srgbClr val="000000"/>
                </a:solidFill>
              </a:rPr>
              <a:t>text</a:t>
            </a:r>
            <a:r>
              <a:rPr lang="de-DE" sz="2400" b="1" i="1" dirty="0">
                <a:solidFill>
                  <a:srgbClr val="000000"/>
                </a:solidFill>
              </a:rPr>
              <a:t> z Young World 3 o </a:t>
            </a:r>
            <a:r>
              <a:rPr lang="de-DE" sz="2400" b="1" i="1" dirty="0" err="1">
                <a:solidFill>
                  <a:srgbClr val="000000"/>
                </a:solidFill>
              </a:rPr>
              <a:t>školní</a:t>
            </a:r>
            <a:r>
              <a:rPr lang="de-DE" sz="2400" b="1" i="1" dirty="0">
                <a:solidFill>
                  <a:srgbClr val="000000"/>
                </a:solidFill>
              </a:rPr>
              <a:t> </a:t>
            </a:r>
            <a:r>
              <a:rPr lang="de-DE" sz="2400" b="1" i="1" dirty="0" err="1">
                <a:solidFill>
                  <a:srgbClr val="000000"/>
                </a:solidFill>
              </a:rPr>
              <a:t>třídě</a:t>
            </a:r>
            <a:r>
              <a:rPr lang="de-DE" sz="2400" b="1" i="1" dirty="0">
                <a:solidFill>
                  <a:srgbClr val="000000"/>
                </a:solidFill>
              </a:rPr>
              <a:t> na Bali. </a:t>
            </a:r>
            <a:r>
              <a:rPr lang="de-DE" sz="2400" b="1" i="1" dirty="0" err="1">
                <a:solidFill>
                  <a:srgbClr val="000000"/>
                </a:solidFill>
              </a:rPr>
              <a:t>Přečtěte</a:t>
            </a:r>
            <a:r>
              <a:rPr lang="de-DE" sz="2400" b="1" i="1" dirty="0">
                <a:solidFill>
                  <a:srgbClr val="000000"/>
                </a:solidFill>
              </a:rPr>
              <a:t> si </a:t>
            </a:r>
            <a:r>
              <a:rPr lang="de-DE" sz="2400" b="1" i="1" dirty="0" err="1">
                <a:solidFill>
                  <a:srgbClr val="000000"/>
                </a:solidFill>
              </a:rPr>
              <a:t>věty</a:t>
            </a:r>
            <a:r>
              <a:rPr lang="de-DE" sz="2400" b="1" i="1" dirty="0">
                <a:solidFill>
                  <a:srgbClr val="000000"/>
                </a:solidFill>
              </a:rPr>
              <a:t> a </a:t>
            </a:r>
            <a:r>
              <a:rPr lang="de-DE" sz="2400" b="1" i="1" dirty="0" err="1">
                <a:solidFill>
                  <a:srgbClr val="000000"/>
                </a:solidFill>
              </a:rPr>
              <a:t>porovnejte</a:t>
            </a:r>
            <a:r>
              <a:rPr lang="de-DE" sz="2400" b="1" i="1" dirty="0">
                <a:solidFill>
                  <a:srgbClr val="000000"/>
                </a:solidFill>
              </a:rPr>
              <a:t> je s </a:t>
            </a:r>
            <a:r>
              <a:rPr lang="de-DE" sz="2400" b="1" i="1" dirty="0" err="1">
                <a:solidFill>
                  <a:srgbClr val="000000"/>
                </a:solidFill>
              </a:rPr>
              <a:t>obrázkem</a:t>
            </a:r>
            <a:r>
              <a:rPr lang="de-DE" sz="2400" b="1" i="1" dirty="0">
                <a:solidFill>
                  <a:srgbClr val="000000"/>
                </a:solidFill>
              </a:rPr>
              <a:t>. </a:t>
            </a:r>
            <a:r>
              <a:rPr lang="de-DE" sz="2400" b="1" i="1" dirty="0" err="1">
                <a:solidFill>
                  <a:srgbClr val="000000"/>
                </a:solidFill>
              </a:rPr>
              <a:t>Platí</a:t>
            </a:r>
            <a:r>
              <a:rPr lang="de-DE" sz="2400" b="1" i="1" dirty="0">
                <a:solidFill>
                  <a:srgbClr val="000000"/>
                </a:solidFill>
              </a:rPr>
              <a:t> </a:t>
            </a:r>
            <a:r>
              <a:rPr lang="de-DE" sz="2400" b="1" i="1" dirty="0" err="1">
                <a:solidFill>
                  <a:srgbClr val="000000"/>
                </a:solidFill>
              </a:rPr>
              <a:t>věty</a:t>
            </a:r>
            <a:r>
              <a:rPr lang="de-DE" sz="2400" b="1" i="1" dirty="0">
                <a:solidFill>
                  <a:srgbClr val="000000"/>
                </a:solidFill>
              </a:rPr>
              <a:t> </a:t>
            </a:r>
            <a:r>
              <a:rPr lang="de-DE" sz="2400" b="1" i="1" dirty="0" err="1">
                <a:solidFill>
                  <a:srgbClr val="000000"/>
                </a:solidFill>
              </a:rPr>
              <a:t>také</a:t>
            </a:r>
            <a:r>
              <a:rPr lang="de-DE" sz="2400" b="1" i="1" dirty="0">
                <a:solidFill>
                  <a:srgbClr val="000000"/>
                </a:solidFill>
              </a:rPr>
              <a:t> pro </a:t>
            </a:r>
            <a:r>
              <a:rPr lang="de-DE" sz="2400" b="1" i="1" dirty="0" err="1">
                <a:solidFill>
                  <a:srgbClr val="000000"/>
                </a:solidFill>
              </a:rPr>
              <a:t>třídu</a:t>
            </a:r>
            <a:r>
              <a:rPr lang="de-DE" sz="2400" b="1" i="1" dirty="0">
                <a:solidFill>
                  <a:srgbClr val="000000"/>
                </a:solidFill>
              </a:rPr>
              <a:t> v La </a:t>
            </a:r>
            <a:r>
              <a:rPr lang="de-DE" sz="2400" b="1" i="1" dirty="0" err="1">
                <a:solidFill>
                  <a:srgbClr val="000000"/>
                </a:solidFill>
              </a:rPr>
              <a:t>Neuveville</a:t>
            </a:r>
            <a:r>
              <a:rPr lang="de-DE" sz="2400" b="1" i="1" dirty="0">
                <a:solidFill>
                  <a:srgbClr val="000000"/>
                </a:solidFill>
              </a:rPr>
              <a:t>?</a:t>
            </a:r>
            <a:endParaRPr lang="fr-FR" sz="2400" dirty="0">
              <a:solidFill>
                <a:srgbClr val="000000"/>
              </a:solidFill>
            </a:endParaRPr>
          </a:p>
        </p:txBody>
      </p:sp>
      <p:sp>
        <p:nvSpPr>
          <p:cNvPr id="16" name="Text Box 5"/>
          <p:cNvSpPr txBox="1">
            <a:spLocks noChangeArrowheads="1"/>
          </p:cNvSpPr>
          <p:nvPr/>
        </p:nvSpPr>
        <p:spPr bwMode="auto">
          <a:xfrm>
            <a:off x="7516678" y="4577766"/>
            <a:ext cx="4529702" cy="156966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de-DE" sz="2400" b="1" i="1" dirty="0" err="1">
                <a:solidFill>
                  <a:srgbClr val="000000"/>
                </a:solidFill>
              </a:rPr>
              <a:t>Porovnejte</a:t>
            </a:r>
            <a:r>
              <a:rPr lang="de-DE" sz="2400" b="1" i="1" dirty="0">
                <a:solidFill>
                  <a:srgbClr val="000000"/>
                </a:solidFill>
              </a:rPr>
              <a:t> </a:t>
            </a:r>
            <a:r>
              <a:rPr lang="de-DE" sz="2400" b="1" i="1" dirty="0" err="1">
                <a:solidFill>
                  <a:srgbClr val="000000"/>
                </a:solidFill>
              </a:rPr>
              <a:t>anglický</a:t>
            </a:r>
            <a:r>
              <a:rPr lang="de-DE" sz="2400" b="1" i="1" dirty="0">
                <a:solidFill>
                  <a:srgbClr val="000000"/>
                </a:solidFill>
              </a:rPr>
              <a:t> a </a:t>
            </a:r>
            <a:r>
              <a:rPr lang="de-DE" sz="2400" b="1" i="1" dirty="0" err="1">
                <a:solidFill>
                  <a:srgbClr val="000000"/>
                </a:solidFill>
              </a:rPr>
              <a:t>francouzský</a:t>
            </a:r>
            <a:r>
              <a:rPr lang="de-DE" sz="2400" b="1" i="1" dirty="0">
                <a:solidFill>
                  <a:srgbClr val="000000"/>
                </a:solidFill>
              </a:rPr>
              <a:t> </a:t>
            </a:r>
            <a:r>
              <a:rPr lang="de-DE" sz="2400" b="1" i="1" dirty="0" err="1">
                <a:solidFill>
                  <a:srgbClr val="000000"/>
                </a:solidFill>
              </a:rPr>
              <a:t>text</a:t>
            </a:r>
            <a:r>
              <a:rPr lang="de-DE" sz="2400" b="1" i="1" dirty="0">
                <a:solidFill>
                  <a:srgbClr val="000000"/>
                </a:solidFill>
              </a:rPr>
              <a:t> : </a:t>
            </a:r>
            <a:r>
              <a:rPr lang="de-DE" sz="2400" b="1" i="1" dirty="0" err="1">
                <a:solidFill>
                  <a:srgbClr val="000000"/>
                </a:solidFill>
              </a:rPr>
              <a:t>co</a:t>
            </a:r>
            <a:r>
              <a:rPr lang="de-DE" sz="2400" b="1" i="1" dirty="0">
                <a:solidFill>
                  <a:srgbClr val="000000"/>
                </a:solidFill>
              </a:rPr>
              <a:t> </a:t>
            </a:r>
            <a:r>
              <a:rPr lang="de-DE" sz="2400" b="1" i="1" dirty="0" err="1">
                <a:solidFill>
                  <a:srgbClr val="000000"/>
                </a:solidFill>
              </a:rPr>
              <a:t>mohou</a:t>
            </a:r>
            <a:r>
              <a:rPr lang="de-DE" sz="2400" b="1" i="1" dirty="0">
                <a:solidFill>
                  <a:srgbClr val="000000"/>
                </a:solidFill>
              </a:rPr>
              <a:t> </a:t>
            </a:r>
            <a:r>
              <a:rPr lang="de-DE" sz="2400" b="1" i="1" dirty="0" err="1">
                <a:solidFill>
                  <a:srgbClr val="000000"/>
                </a:solidFill>
              </a:rPr>
              <a:t>znamenat</a:t>
            </a:r>
            <a:r>
              <a:rPr lang="de-DE" sz="2400" b="1" i="1" dirty="0">
                <a:solidFill>
                  <a:srgbClr val="000000"/>
                </a:solidFill>
              </a:rPr>
              <a:t> </a:t>
            </a:r>
            <a:r>
              <a:rPr lang="de-DE" sz="2400" b="1" i="1" dirty="0" err="1">
                <a:solidFill>
                  <a:srgbClr val="000000"/>
                </a:solidFill>
              </a:rPr>
              <a:t>francouzské</a:t>
            </a:r>
            <a:r>
              <a:rPr lang="de-DE" sz="2400" b="1" i="1" dirty="0">
                <a:solidFill>
                  <a:srgbClr val="000000"/>
                </a:solidFill>
              </a:rPr>
              <a:t> </a:t>
            </a:r>
            <a:r>
              <a:rPr lang="de-DE" sz="2400" b="1" i="1" dirty="0" err="1">
                <a:solidFill>
                  <a:srgbClr val="000000"/>
                </a:solidFill>
              </a:rPr>
              <a:t>věty</a:t>
            </a:r>
            <a:r>
              <a:rPr lang="de-DE" sz="2400" b="1" i="1" dirty="0">
                <a:solidFill>
                  <a:srgbClr val="000000"/>
                </a:solidFill>
              </a:rPr>
              <a:t>? </a:t>
            </a:r>
            <a:r>
              <a:rPr lang="de-DE" sz="2400" b="1" i="1" dirty="0" err="1">
                <a:solidFill>
                  <a:srgbClr val="000000"/>
                </a:solidFill>
              </a:rPr>
              <a:t>Srovnejte</a:t>
            </a:r>
            <a:r>
              <a:rPr lang="de-DE" sz="2400" b="1" i="1" dirty="0">
                <a:solidFill>
                  <a:srgbClr val="000000"/>
                </a:solidFill>
              </a:rPr>
              <a:t> s </a:t>
            </a:r>
            <a:r>
              <a:rPr lang="de-DE" sz="2400" b="1" i="1" dirty="0" err="1">
                <a:solidFill>
                  <a:srgbClr val="000000"/>
                </a:solidFill>
              </a:rPr>
              <a:t>obrázkem</a:t>
            </a:r>
            <a:r>
              <a:rPr lang="de-DE" sz="2400" b="1" i="1" dirty="0">
                <a:solidFill>
                  <a:srgbClr val="000000"/>
                </a:solidFill>
              </a:rPr>
              <a:t> </a:t>
            </a:r>
            <a:r>
              <a:rPr lang="de-DE" sz="2400" b="1" i="1" dirty="0" err="1">
                <a:solidFill>
                  <a:srgbClr val="000000"/>
                </a:solidFill>
              </a:rPr>
              <a:t>školní</a:t>
            </a:r>
            <a:r>
              <a:rPr lang="de-DE" sz="2400" b="1" i="1" dirty="0">
                <a:solidFill>
                  <a:srgbClr val="000000"/>
                </a:solidFill>
              </a:rPr>
              <a:t> </a:t>
            </a:r>
            <a:r>
              <a:rPr lang="de-DE" sz="2400" b="1" i="1" dirty="0" err="1">
                <a:solidFill>
                  <a:srgbClr val="000000"/>
                </a:solidFill>
              </a:rPr>
              <a:t>třídy</a:t>
            </a:r>
            <a:r>
              <a:rPr lang="de-DE" sz="2400" b="1" i="1" dirty="0">
                <a:solidFill>
                  <a:srgbClr val="000000"/>
                </a:solidFill>
              </a:rPr>
              <a:t>.</a:t>
            </a:r>
            <a:endParaRPr lang="fr-FR" sz="2400" dirty="0">
              <a:solidFill>
                <a:srgbClr val="000000"/>
              </a:solidFill>
            </a:endParaRPr>
          </a:p>
        </p:txBody>
      </p:sp>
      <p:sp>
        <p:nvSpPr>
          <p:cNvPr id="4" name="Espace réservé du numéro de diapositive 3"/>
          <p:cNvSpPr>
            <a:spLocks noGrp="1"/>
          </p:cNvSpPr>
          <p:nvPr>
            <p:ph type="sldNum" sz="quarter" idx="12"/>
          </p:nvPr>
        </p:nvSpPr>
        <p:spPr/>
        <p:txBody>
          <a:bodyPr/>
          <a:lstStyle/>
          <a:p>
            <a:fld id="{4381D9F6-C959-45AE-A159-EF834C9AA1A9}" type="slidenum">
              <a:rPr lang="fr-FR" smtClean="0"/>
              <a:t>25</a:t>
            </a:fld>
            <a:endParaRPr lang="fr-FR"/>
          </a:p>
        </p:txBody>
      </p:sp>
      <p:sp>
        <p:nvSpPr>
          <p:cNvPr id="15" name="ZoneTexte 14"/>
          <p:cNvSpPr txBox="1"/>
          <p:nvPr/>
        </p:nvSpPr>
        <p:spPr>
          <a:xfrm>
            <a:off x="1933731" y="-31047"/>
            <a:ext cx="8980138" cy="646331"/>
          </a:xfrm>
          <a:prstGeom prst="rect">
            <a:avLst/>
          </a:prstGeom>
          <a:noFill/>
        </p:spPr>
        <p:txBody>
          <a:bodyPr wrap="square" rtlCol="0">
            <a:spAutoFit/>
          </a:bodyPr>
          <a:lstStyle/>
          <a:p>
            <a:pPr algn="ctr"/>
            <a:r>
              <a:rPr lang="fr-FR" sz="3600" b="1" dirty="0">
                <a:solidFill>
                  <a:schemeClr val="accent1">
                    <a:lumMod val="75000"/>
                  </a:schemeClr>
                </a:solidFill>
              </a:rPr>
              <a:t>3- </a:t>
            </a:r>
            <a:r>
              <a:rPr lang="fr-FR" sz="3600" b="1" dirty="0" err="1">
                <a:solidFill>
                  <a:schemeClr val="accent1">
                    <a:lumMod val="75000"/>
                  </a:schemeClr>
                </a:solidFill>
              </a:rPr>
              <a:t>Další</a:t>
            </a:r>
            <a:r>
              <a:rPr lang="fr-FR" sz="3600" b="1" dirty="0">
                <a:solidFill>
                  <a:schemeClr val="accent1">
                    <a:lumMod val="75000"/>
                  </a:schemeClr>
                </a:solidFill>
              </a:rPr>
              <a:t> </a:t>
            </a:r>
            <a:r>
              <a:rPr lang="fr-FR" sz="3600" b="1" dirty="0" err="1">
                <a:solidFill>
                  <a:schemeClr val="accent1">
                    <a:lumMod val="75000"/>
                  </a:schemeClr>
                </a:solidFill>
              </a:rPr>
              <a:t>příklady</a:t>
            </a:r>
            <a:r>
              <a:rPr lang="fr-FR" sz="3600" b="1" dirty="0">
                <a:solidFill>
                  <a:schemeClr val="accent1">
                    <a:lumMod val="75000"/>
                  </a:schemeClr>
                </a:solidFill>
              </a:rPr>
              <a:t> </a:t>
            </a:r>
            <a:r>
              <a:rPr lang="fr-FR" sz="3600" b="1" dirty="0" err="1">
                <a:solidFill>
                  <a:schemeClr val="accent1">
                    <a:lumMod val="75000"/>
                  </a:schemeClr>
                </a:solidFill>
              </a:rPr>
              <a:t>výukových</a:t>
            </a:r>
            <a:r>
              <a:rPr lang="fr-FR" sz="3600" b="1" dirty="0">
                <a:solidFill>
                  <a:schemeClr val="accent1">
                    <a:lumMod val="75000"/>
                  </a:schemeClr>
                </a:solidFill>
              </a:rPr>
              <a:t> </a:t>
            </a:r>
            <a:r>
              <a:rPr lang="fr-FR" sz="3600" b="1" dirty="0" err="1">
                <a:solidFill>
                  <a:schemeClr val="accent1">
                    <a:lumMod val="75000"/>
                  </a:schemeClr>
                </a:solidFill>
              </a:rPr>
              <a:t>materiálů</a:t>
            </a:r>
            <a:endParaRPr lang="fr-FR" sz="3600" b="1" dirty="0">
              <a:solidFill>
                <a:schemeClr val="accent1">
                  <a:lumMod val="75000"/>
                </a:schemeClr>
              </a:solidFill>
            </a:endParaRPr>
          </a:p>
        </p:txBody>
      </p:sp>
    </p:spTree>
    <p:extLst>
      <p:ext uri="{BB962C8B-B14F-4D97-AF65-F5344CB8AC3E}">
        <p14:creationId xmlns:p14="http://schemas.microsoft.com/office/powerpoint/2010/main" val="14385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23391" y="628457"/>
            <a:ext cx="5748759" cy="1015663"/>
          </a:xfrm>
          <a:prstGeom prst="rect">
            <a:avLst/>
          </a:prstGeom>
          <a:noFill/>
          <a:ln w="9525">
            <a:solidFill>
              <a:schemeClr val="tx1"/>
            </a:solidFill>
            <a:miter lim="800000"/>
            <a:headEnd/>
            <a:tailEnd/>
          </a:ln>
        </p:spPr>
        <p:txBody>
          <a:bodyPr wrap="square">
            <a:spAutoFit/>
          </a:bodyPr>
          <a:lstStyle/>
          <a:p>
            <a:pPr marL="182563" indent="-182563" eaLnBrk="0" hangingPunct="0">
              <a:spcBef>
                <a:spcPct val="50000"/>
              </a:spcBef>
              <a:buFont typeface="+mj-lt"/>
              <a:buAutoNum type="arabicPeriod" startAt="2"/>
            </a:pPr>
            <a:r>
              <a:rPr lang="de-DE" sz="2000" b="1" i="1" dirty="0">
                <a:solidFill>
                  <a:srgbClr val="000000"/>
                </a:solidFill>
              </a:rPr>
              <a:t>« Brücken zwischen Young World und </a:t>
            </a:r>
            <a:r>
              <a:rPr lang="de-DE" sz="2000" b="1" i="1" dirty="0" err="1">
                <a:solidFill>
                  <a:srgbClr val="000000"/>
                </a:solidFill>
              </a:rPr>
              <a:t>Envol</a:t>
            </a:r>
            <a:r>
              <a:rPr lang="de-DE" sz="2000" b="1" i="1" dirty="0">
                <a:solidFill>
                  <a:srgbClr val="000000"/>
                </a:solidFill>
              </a:rPr>
              <a:t> - unterwegs zur Mehrsprachigkeit. St. Gallen : Bildungsdepartement - Amt für Volksschule», p. 35</a:t>
            </a:r>
            <a:endParaRPr lang="fr-FR" sz="2000" dirty="0">
              <a:solidFill>
                <a:srgbClr val="000000"/>
              </a:solidFill>
            </a:endParaRPr>
          </a:p>
        </p:txBody>
      </p:sp>
      <p:sp>
        <p:nvSpPr>
          <p:cNvPr id="3" name="Espace réservé du pied de page 2"/>
          <p:cNvSpPr>
            <a:spLocks noGrp="1"/>
          </p:cNvSpPr>
          <p:nvPr>
            <p:ph type="ftr" sz="quarter" idx="11"/>
          </p:nvPr>
        </p:nvSpPr>
        <p:spPr/>
        <p:txBody>
          <a:bodyPr/>
          <a:lstStyle/>
          <a:p>
            <a:r>
              <a:rPr lang="fr-FR"/>
              <a:t>Candelier - Brno - April 2023</a:t>
            </a:r>
          </a:p>
        </p:txBody>
      </p:sp>
      <p:pic>
        <p:nvPicPr>
          <p:cNvPr id="7" name="Espace réservé du contenu 3" descr="Schools.png"/>
          <p:cNvPicPr>
            <a:picLocks noGrp="1" noChangeAspect="1"/>
          </p:cNvPicPr>
          <p:nvPr>
            <p:ph/>
          </p:nvPr>
        </p:nvPicPr>
        <p:blipFill>
          <a:blip r:embed="rId3">
            <a:extLst>
              <a:ext uri="{28A0092B-C50C-407E-A947-70E740481C1C}">
                <a14:useLocalDpi xmlns:a14="http://schemas.microsoft.com/office/drawing/2010/main" val="0"/>
              </a:ext>
            </a:extLst>
          </a:blip>
          <a:srcRect l="-5275" r="-5275"/>
          <a:stretch>
            <a:fillRect/>
          </a:stretch>
        </p:blipFill>
        <p:spPr>
          <a:xfrm>
            <a:off x="-582931" y="1617664"/>
            <a:ext cx="8736331" cy="5377496"/>
          </a:xfrm>
        </p:spPr>
      </p:pic>
      <p:sp>
        <p:nvSpPr>
          <p:cNvPr id="14" name="Text Box 5"/>
          <p:cNvSpPr txBox="1">
            <a:spLocks noChangeArrowheads="1"/>
          </p:cNvSpPr>
          <p:nvPr/>
        </p:nvSpPr>
        <p:spPr bwMode="auto">
          <a:xfrm>
            <a:off x="7516678" y="1973069"/>
            <a:ext cx="4529702" cy="2308324"/>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de-DE" sz="2400" b="1" i="1" dirty="0" err="1">
                <a:solidFill>
                  <a:srgbClr val="000000"/>
                </a:solidFill>
              </a:rPr>
              <a:t>Hledejte</a:t>
            </a:r>
            <a:r>
              <a:rPr lang="de-DE" sz="2400" b="1" i="1" dirty="0">
                <a:solidFill>
                  <a:srgbClr val="000000"/>
                </a:solidFill>
              </a:rPr>
              <a:t> v </a:t>
            </a:r>
            <a:r>
              <a:rPr lang="de-DE" sz="2400" b="1" i="1" dirty="0" err="1">
                <a:solidFill>
                  <a:srgbClr val="000000"/>
                </a:solidFill>
              </a:rPr>
              <a:t>anglickém</a:t>
            </a:r>
            <a:r>
              <a:rPr lang="de-DE" sz="2400" b="1" i="1" dirty="0">
                <a:solidFill>
                  <a:srgbClr val="000000"/>
                </a:solidFill>
              </a:rPr>
              <a:t> a </a:t>
            </a:r>
            <a:r>
              <a:rPr lang="de-DE" sz="2400" b="1" i="1" dirty="0" err="1">
                <a:solidFill>
                  <a:srgbClr val="000000"/>
                </a:solidFill>
              </a:rPr>
              <a:t>francouzském</a:t>
            </a:r>
            <a:r>
              <a:rPr lang="de-DE" sz="2400" b="1" i="1" dirty="0">
                <a:solidFill>
                  <a:srgbClr val="000000"/>
                </a:solidFill>
              </a:rPr>
              <a:t> </a:t>
            </a:r>
            <a:r>
              <a:rPr lang="de-DE" sz="2400" b="1" i="1" dirty="0" err="1">
                <a:solidFill>
                  <a:srgbClr val="000000"/>
                </a:solidFill>
              </a:rPr>
              <a:t>textu</a:t>
            </a:r>
            <a:r>
              <a:rPr lang="de-DE" sz="2400" b="1" i="1" dirty="0">
                <a:solidFill>
                  <a:srgbClr val="000000"/>
                </a:solidFill>
              </a:rPr>
              <a:t> </a:t>
            </a:r>
            <a:r>
              <a:rPr lang="de-DE" sz="2400" b="1" i="1" dirty="0" err="1">
                <a:solidFill>
                  <a:srgbClr val="000000"/>
                </a:solidFill>
              </a:rPr>
              <a:t>slova</a:t>
            </a:r>
            <a:r>
              <a:rPr lang="de-DE" sz="2400" b="1" i="1" dirty="0">
                <a:solidFill>
                  <a:srgbClr val="000000"/>
                </a:solidFill>
              </a:rPr>
              <a:t>, </a:t>
            </a:r>
            <a:r>
              <a:rPr lang="de-DE" sz="2400" b="1" i="1" dirty="0" err="1">
                <a:solidFill>
                  <a:srgbClr val="000000"/>
                </a:solidFill>
              </a:rPr>
              <a:t>která</a:t>
            </a:r>
            <a:r>
              <a:rPr lang="de-DE" sz="2400" b="1" i="1" dirty="0">
                <a:solidFill>
                  <a:srgbClr val="000000"/>
                </a:solidFill>
              </a:rPr>
              <a:t> </a:t>
            </a:r>
            <a:r>
              <a:rPr lang="de-DE" sz="2400" b="1" i="1" dirty="0" err="1">
                <a:solidFill>
                  <a:srgbClr val="000000"/>
                </a:solidFill>
              </a:rPr>
              <a:t>znějí</a:t>
            </a:r>
            <a:r>
              <a:rPr lang="de-DE" sz="2400" b="1" i="1" dirty="0">
                <a:solidFill>
                  <a:srgbClr val="000000"/>
                </a:solidFill>
              </a:rPr>
              <a:t> </a:t>
            </a:r>
            <a:r>
              <a:rPr lang="de-DE" sz="2400" b="1" i="1" dirty="0" err="1">
                <a:solidFill>
                  <a:srgbClr val="000000"/>
                </a:solidFill>
              </a:rPr>
              <a:t>podobně</a:t>
            </a:r>
            <a:r>
              <a:rPr lang="de-DE" sz="2400" b="1" i="1" dirty="0">
                <a:solidFill>
                  <a:srgbClr val="000000"/>
                </a:solidFill>
              </a:rPr>
              <a:t>: </a:t>
            </a:r>
            <a:r>
              <a:rPr lang="de-DE" sz="2400" b="1" i="1" dirty="0" err="1">
                <a:solidFill>
                  <a:srgbClr val="000000"/>
                </a:solidFill>
              </a:rPr>
              <a:t>např</a:t>
            </a:r>
            <a:r>
              <a:rPr lang="de-DE" sz="2400" b="1" i="1" dirty="0">
                <a:solidFill>
                  <a:srgbClr val="000000"/>
                </a:solidFill>
              </a:rPr>
              <a:t>. </a:t>
            </a:r>
            <a:r>
              <a:rPr lang="de-DE" sz="2400" b="1" i="1" dirty="0" err="1">
                <a:solidFill>
                  <a:srgbClr val="000000"/>
                </a:solidFill>
              </a:rPr>
              <a:t>lesson</a:t>
            </a:r>
            <a:r>
              <a:rPr lang="de-DE" sz="2400" b="1" i="1" dirty="0">
                <a:solidFill>
                  <a:srgbClr val="000000"/>
                </a:solidFill>
              </a:rPr>
              <a:t> - </a:t>
            </a:r>
            <a:r>
              <a:rPr lang="de-DE" sz="2400" b="1" i="1" dirty="0" err="1">
                <a:solidFill>
                  <a:srgbClr val="000000"/>
                </a:solidFill>
              </a:rPr>
              <a:t>leçon</a:t>
            </a:r>
            <a:r>
              <a:rPr lang="de-DE" sz="2400" b="1" i="1" dirty="0">
                <a:solidFill>
                  <a:srgbClr val="000000"/>
                </a:solidFill>
              </a:rPr>
              <a:t>. </a:t>
            </a:r>
            <a:r>
              <a:rPr lang="de-DE" sz="2400" b="1" i="1" dirty="0" err="1">
                <a:solidFill>
                  <a:srgbClr val="000000"/>
                </a:solidFill>
              </a:rPr>
              <a:t>Hledejte</a:t>
            </a:r>
            <a:r>
              <a:rPr lang="de-DE" sz="2400" b="1" i="1" dirty="0">
                <a:solidFill>
                  <a:srgbClr val="000000"/>
                </a:solidFill>
              </a:rPr>
              <a:t> </a:t>
            </a:r>
            <a:r>
              <a:rPr lang="de-DE" sz="2400" b="1" i="1" dirty="0" err="1">
                <a:solidFill>
                  <a:srgbClr val="000000"/>
                </a:solidFill>
              </a:rPr>
              <a:t>slova</a:t>
            </a:r>
            <a:r>
              <a:rPr lang="de-DE" sz="2400" b="1" i="1" dirty="0">
                <a:solidFill>
                  <a:srgbClr val="000000"/>
                </a:solidFill>
              </a:rPr>
              <a:t>, </a:t>
            </a:r>
            <a:r>
              <a:rPr lang="de-DE" sz="2400" b="1" i="1" dirty="0" err="1">
                <a:solidFill>
                  <a:srgbClr val="000000"/>
                </a:solidFill>
              </a:rPr>
              <a:t>která</a:t>
            </a:r>
            <a:r>
              <a:rPr lang="de-DE" sz="2400" b="1" i="1" dirty="0">
                <a:solidFill>
                  <a:srgbClr val="000000"/>
                </a:solidFill>
              </a:rPr>
              <a:t> </a:t>
            </a:r>
            <a:r>
              <a:rPr lang="de-DE" sz="2400" b="1" i="1" dirty="0" err="1">
                <a:solidFill>
                  <a:srgbClr val="000000"/>
                </a:solidFill>
              </a:rPr>
              <a:t>znějí</a:t>
            </a:r>
            <a:r>
              <a:rPr lang="de-DE" sz="2400" b="1" i="1" dirty="0">
                <a:solidFill>
                  <a:srgbClr val="000000"/>
                </a:solidFill>
              </a:rPr>
              <a:t> </a:t>
            </a:r>
            <a:r>
              <a:rPr lang="de-DE" sz="2400" b="1" i="1" dirty="0" err="1">
                <a:solidFill>
                  <a:srgbClr val="000000"/>
                </a:solidFill>
              </a:rPr>
              <a:t>podobně</a:t>
            </a:r>
            <a:r>
              <a:rPr lang="de-DE" sz="2400" b="1" i="1" dirty="0">
                <a:solidFill>
                  <a:srgbClr val="000000"/>
                </a:solidFill>
              </a:rPr>
              <a:t> </a:t>
            </a:r>
            <a:r>
              <a:rPr lang="de-DE" sz="2400" b="1" i="1" dirty="0" err="1">
                <a:solidFill>
                  <a:srgbClr val="000000"/>
                </a:solidFill>
              </a:rPr>
              <a:t>ve</a:t>
            </a:r>
            <a:r>
              <a:rPr lang="de-DE" sz="2400" b="1" i="1" dirty="0">
                <a:solidFill>
                  <a:srgbClr val="000000"/>
                </a:solidFill>
              </a:rPr>
              <a:t> </a:t>
            </a:r>
            <a:r>
              <a:rPr lang="de-DE" sz="2400" b="1" i="1" dirty="0" err="1">
                <a:solidFill>
                  <a:srgbClr val="000000"/>
                </a:solidFill>
              </a:rPr>
              <a:t>francouzštině</a:t>
            </a:r>
            <a:r>
              <a:rPr lang="de-DE" sz="2400" b="1" i="1" dirty="0">
                <a:solidFill>
                  <a:srgbClr val="000000"/>
                </a:solidFill>
              </a:rPr>
              <a:t> a </a:t>
            </a:r>
            <a:r>
              <a:rPr lang="de-DE" sz="2400" b="1" i="1" dirty="0" err="1">
                <a:solidFill>
                  <a:srgbClr val="000000"/>
                </a:solidFill>
              </a:rPr>
              <a:t>němčině</a:t>
            </a:r>
            <a:r>
              <a:rPr lang="de-DE" sz="2400" b="1" i="1" dirty="0">
                <a:solidFill>
                  <a:srgbClr val="000000"/>
                </a:solidFill>
              </a:rPr>
              <a:t>: </a:t>
            </a:r>
            <a:r>
              <a:rPr lang="de-DE" sz="2400" b="1" i="1" dirty="0" err="1">
                <a:solidFill>
                  <a:srgbClr val="000000"/>
                </a:solidFill>
              </a:rPr>
              <a:t>např</a:t>
            </a:r>
            <a:r>
              <a:rPr lang="de-DE" sz="2400" b="1" i="1" dirty="0">
                <a:solidFill>
                  <a:srgbClr val="000000"/>
                </a:solidFill>
              </a:rPr>
              <a:t>. </a:t>
            </a:r>
            <a:r>
              <a:rPr lang="de-DE" sz="2400" b="1" i="1" dirty="0" err="1">
                <a:solidFill>
                  <a:srgbClr val="000000"/>
                </a:solidFill>
              </a:rPr>
              <a:t>cravate</a:t>
            </a:r>
            <a:r>
              <a:rPr lang="de-DE" sz="2400" b="1" i="1" dirty="0">
                <a:solidFill>
                  <a:srgbClr val="000000"/>
                </a:solidFill>
              </a:rPr>
              <a:t>-Krawatte</a:t>
            </a:r>
            <a:endParaRPr lang="fr-FR" sz="2400" dirty="0">
              <a:solidFill>
                <a:srgbClr val="000000"/>
              </a:solidFill>
            </a:endParaRPr>
          </a:p>
        </p:txBody>
      </p:sp>
      <p:sp>
        <p:nvSpPr>
          <p:cNvPr id="16" name="Text Box 5"/>
          <p:cNvSpPr txBox="1">
            <a:spLocks noChangeArrowheads="1"/>
          </p:cNvSpPr>
          <p:nvPr/>
        </p:nvSpPr>
        <p:spPr bwMode="auto">
          <a:xfrm>
            <a:off x="7516678" y="4577766"/>
            <a:ext cx="4529702" cy="156966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de-DE" sz="2400" b="1" i="1" dirty="0" err="1">
                <a:solidFill>
                  <a:srgbClr val="000000"/>
                </a:solidFill>
              </a:rPr>
              <a:t>Poslechněte</a:t>
            </a:r>
            <a:r>
              <a:rPr lang="de-DE" sz="2400" b="1" i="1" dirty="0">
                <a:solidFill>
                  <a:srgbClr val="000000"/>
                </a:solidFill>
              </a:rPr>
              <a:t> si </a:t>
            </a:r>
            <a:r>
              <a:rPr lang="de-DE" sz="2400" b="1" i="1" dirty="0" err="1">
                <a:solidFill>
                  <a:srgbClr val="000000"/>
                </a:solidFill>
              </a:rPr>
              <a:t>věty</a:t>
            </a:r>
            <a:r>
              <a:rPr lang="de-DE" sz="2400" b="1" i="1" dirty="0">
                <a:solidFill>
                  <a:srgbClr val="000000"/>
                </a:solidFill>
              </a:rPr>
              <a:t>: </a:t>
            </a:r>
            <a:r>
              <a:rPr lang="de-DE" sz="2400" b="1" i="1" dirty="0" err="1">
                <a:solidFill>
                  <a:srgbClr val="000000"/>
                </a:solidFill>
              </a:rPr>
              <a:t>Objevíte</a:t>
            </a:r>
            <a:r>
              <a:rPr lang="de-DE" sz="2400" b="1" i="1" dirty="0">
                <a:solidFill>
                  <a:srgbClr val="000000"/>
                </a:solidFill>
              </a:rPr>
              <a:t> </a:t>
            </a:r>
            <a:r>
              <a:rPr lang="de-DE" sz="2400" b="1" i="1" dirty="0" err="1">
                <a:solidFill>
                  <a:srgbClr val="000000"/>
                </a:solidFill>
              </a:rPr>
              <a:t>také</a:t>
            </a:r>
            <a:r>
              <a:rPr lang="de-DE" sz="2400" b="1" i="1" dirty="0">
                <a:solidFill>
                  <a:srgbClr val="000000"/>
                </a:solidFill>
              </a:rPr>
              <a:t> v </a:t>
            </a:r>
            <a:r>
              <a:rPr lang="de-DE" sz="2400" b="1" i="1" dirty="0" err="1">
                <a:solidFill>
                  <a:srgbClr val="000000"/>
                </a:solidFill>
              </a:rPr>
              <a:t>mluveném</a:t>
            </a:r>
            <a:r>
              <a:rPr lang="de-DE" sz="2400" b="1" i="1" dirty="0">
                <a:solidFill>
                  <a:srgbClr val="000000"/>
                </a:solidFill>
              </a:rPr>
              <a:t> </a:t>
            </a:r>
            <a:r>
              <a:rPr lang="de-DE" sz="2400" b="1" i="1" dirty="0" err="1">
                <a:solidFill>
                  <a:srgbClr val="000000"/>
                </a:solidFill>
              </a:rPr>
              <a:t>jazyce</a:t>
            </a:r>
            <a:r>
              <a:rPr lang="de-DE" sz="2400" b="1" i="1" dirty="0">
                <a:solidFill>
                  <a:srgbClr val="000000"/>
                </a:solidFill>
              </a:rPr>
              <a:t> </a:t>
            </a:r>
            <a:r>
              <a:rPr lang="de-DE" sz="2400" b="1" i="1" dirty="0" err="1">
                <a:solidFill>
                  <a:srgbClr val="000000"/>
                </a:solidFill>
              </a:rPr>
              <a:t>nějaké</a:t>
            </a:r>
            <a:r>
              <a:rPr lang="de-DE" sz="2400" b="1" i="1" dirty="0">
                <a:solidFill>
                  <a:srgbClr val="000000"/>
                </a:solidFill>
              </a:rPr>
              <a:t> </a:t>
            </a:r>
            <a:r>
              <a:rPr lang="de-DE" sz="2400" b="1" i="1" dirty="0" err="1">
                <a:solidFill>
                  <a:srgbClr val="000000"/>
                </a:solidFill>
              </a:rPr>
              <a:t>podobnosti</a:t>
            </a:r>
            <a:r>
              <a:rPr lang="de-DE" sz="2400" b="1" i="1" dirty="0">
                <a:solidFill>
                  <a:srgbClr val="000000"/>
                </a:solidFill>
              </a:rPr>
              <a:t> </a:t>
            </a:r>
            <a:r>
              <a:rPr lang="de-DE" sz="2400" b="1" i="1" dirty="0" err="1">
                <a:solidFill>
                  <a:srgbClr val="000000"/>
                </a:solidFill>
              </a:rPr>
              <a:t>mezi</a:t>
            </a:r>
            <a:r>
              <a:rPr lang="de-DE" sz="2400" b="1" i="1" dirty="0">
                <a:solidFill>
                  <a:srgbClr val="000000"/>
                </a:solidFill>
              </a:rPr>
              <a:t> </a:t>
            </a:r>
            <a:r>
              <a:rPr lang="de-DE" sz="2400" b="1" i="1" dirty="0" err="1">
                <a:solidFill>
                  <a:srgbClr val="000000"/>
                </a:solidFill>
              </a:rPr>
              <a:t>angličtinou</a:t>
            </a:r>
            <a:r>
              <a:rPr lang="de-DE" sz="2400" b="1" i="1" dirty="0">
                <a:solidFill>
                  <a:srgbClr val="000000"/>
                </a:solidFill>
              </a:rPr>
              <a:t> a </a:t>
            </a:r>
            <a:r>
              <a:rPr lang="de-DE" sz="2400" b="1" i="1" dirty="0" err="1">
                <a:solidFill>
                  <a:srgbClr val="000000"/>
                </a:solidFill>
              </a:rPr>
              <a:t>francouzštinou</a:t>
            </a:r>
            <a:r>
              <a:rPr lang="de-DE" sz="2400" b="1" i="1" dirty="0">
                <a:solidFill>
                  <a:srgbClr val="000000"/>
                </a:solidFill>
              </a:rPr>
              <a:t>?</a:t>
            </a:r>
            <a:endParaRPr lang="fr-FR" sz="2400" dirty="0">
              <a:solidFill>
                <a:srgbClr val="000000"/>
              </a:solidFill>
            </a:endParaRPr>
          </a:p>
        </p:txBody>
      </p:sp>
      <p:grpSp>
        <p:nvGrpSpPr>
          <p:cNvPr id="11" name="Groupe 10"/>
          <p:cNvGrpSpPr/>
          <p:nvPr/>
        </p:nvGrpSpPr>
        <p:grpSpPr>
          <a:xfrm>
            <a:off x="6969129" y="658479"/>
            <a:ext cx="4453122" cy="1111206"/>
            <a:chOff x="6969129" y="658479"/>
            <a:chExt cx="4453122" cy="1111206"/>
          </a:xfrm>
        </p:grpSpPr>
        <p:pic>
          <p:nvPicPr>
            <p:cNvPr id="15" name="Image 14"/>
            <p:cNvPicPr>
              <a:picLocks noChangeAspect="1"/>
            </p:cNvPicPr>
            <p:nvPr/>
          </p:nvPicPr>
          <p:blipFill>
            <a:blip r:embed="rId4"/>
            <a:stretch>
              <a:fillRect/>
            </a:stretch>
          </p:blipFill>
          <p:spPr>
            <a:xfrm>
              <a:off x="6969129" y="658479"/>
              <a:ext cx="1126447" cy="985641"/>
            </a:xfrm>
            <a:prstGeom prst="rect">
              <a:avLst/>
            </a:prstGeom>
          </p:spPr>
        </p:pic>
        <p:sp>
          <p:nvSpPr>
            <p:cNvPr id="17" name="Rectangle à coins arrondis 16"/>
            <p:cNvSpPr/>
            <p:nvPr/>
          </p:nvSpPr>
          <p:spPr>
            <a:xfrm>
              <a:off x="8431078" y="1113183"/>
              <a:ext cx="2991173" cy="656502"/>
            </a:xfrm>
            <a:prstGeom prst="wedgeRoundRectCallout">
              <a:avLst>
                <a:gd name="adj1" fmla="val -79771"/>
                <a:gd name="adj2" fmla="val -7491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Některé</a:t>
              </a:r>
              <a:r>
                <a:rPr lang="de-DE" sz="2400" b="1" dirty="0">
                  <a:solidFill>
                    <a:schemeClr val="tx1"/>
                  </a:solidFill>
                </a:rPr>
                <a:t> </a:t>
              </a:r>
              <a:r>
                <a:rPr lang="de-DE" sz="2400" b="1" dirty="0" err="1">
                  <a:solidFill>
                    <a:schemeClr val="tx1"/>
                  </a:solidFill>
                </a:rPr>
                <a:t>aktivity</a:t>
              </a:r>
              <a:r>
                <a:rPr lang="de-DE" sz="2400" b="1" dirty="0">
                  <a:solidFill>
                    <a:schemeClr val="tx1"/>
                  </a:solidFill>
                </a:rPr>
                <a:t>:</a:t>
              </a:r>
            </a:p>
            <a:p>
              <a:pPr marL="342900" indent="-342900">
                <a:buFont typeface="Arial" panose="020B0604020202020204" pitchFamily="34" charset="0"/>
                <a:buChar char="•"/>
              </a:pPr>
              <a:endParaRPr lang="de-DE" sz="2400" b="1" dirty="0">
                <a:solidFill>
                  <a:schemeClr val="tx1"/>
                </a:solidFill>
              </a:endParaRP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grpSp>
      <p:sp>
        <p:nvSpPr>
          <p:cNvPr id="4" name="Espace réservé du numéro de diapositive 3"/>
          <p:cNvSpPr>
            <a:spLocks noGrp="1"/>
          </p:cNvSpPr>
          <p:nvPr>
            <p:ph type="sldNum" sz="quarter" idx="12"/>
          </p:nvPr>
        </p:nvSpPr>
        <p:spPr/>
        <p:txBody>
          <a:bodyPr/>
          <a:lstStyle/>
          <a:p>
            <a:fld id="{4381D9F6-C959-45AE-A159-EF834C9AA1A9}" type="slidenum">
              <a:rPr lang="fr-FR" smtClean="0"/>
              <a:t>26</a:t>
            </a:fld>
            <a:endParaRPr lang="fr-FR"/>
          </a:p>
        </p:txBody>
      </p:sp>
      <p:sp>
        <p:nvSpPr>
          <p:cNvPr id="18" name="ZoneTexte 17"/>
          <p:cNvSpPr txBox="1"/>
          <p:nvPr/>
        </p:nvSpPr>
        <p:spPr>
          <a:xfrm>
            <a:off x="1933731" y="-31047"/>
            <a:ext cx="8980138" cy="646331"/>
          </a:xfrm>
          <a:prstGeom prst="rect">
            <a:avLst/>
          </a:prstGeom>
          <a:noFill/>
        </p:spPr>
        <p:txBody>
          <a:bodyPr wrap="square" rtlCol="0">
            <a:spAutoFit/>
          </a:bodyPr>
          <a:lstStyle/>
          <a:p>
            <a:pPr algn="ctr"/>
            <a:r>
              <a:rPr lang="fr-FR" sz="3600" b="1" dirty="0">
                <a:solidFill>
                  <a:schemeClr val="accent1">
                    <a:lumMod val="75000"/>
                  </a:schemeClr>
                </a:solidFill>
              </a:rPr>
              <a:t>3- </a:t>
            </a:r>
            <a:r>
              <a:rPr lang="fr-FR" sz="3600" b="1" dirty="0" err="1">
                <a:solidFill>
                  <a:schemeClr val="accent1">
                    <a:lumMod val="75000"/>
                  </a:schemeClr>
                </a:solidFill>
              </a:rPr>
              <a:t>Další</a:t>
            </a:r>
            <a:r>
              <a:rPr lang="fr-FR" sz="3600" b="1" dirty="0">
                <a:solidFill>
                  <a:schemeClr val="accent1">
                    <a:lumMod val="75000"/>
                  </a:schemeClr>
                </a:solidFill>
              </a:rPr>
              <a:t> </a:t>
            </a:r>
            <a:r>
              <a:rPr lang="fr-FR" sz="3600" b="1" dirty="0" err="1">
                <a:solidFill>
                  <a:schemeClr val="accent1">
                    <a:lumMod val="75000"/>
                  </a:schemeClr>
                </a:solidFill>
              </a:rPr>
              <a:t>příklady</a:t>
            </a:r>
            <a:r>
              <a:rPr lang="fr-FR" sz="3600" b="1" dirty="0">
                <a:solidFill>
                  <a:schemeClr val="accent1">
                    <a:lumMod val="75000"/>
                  </a:schemeClr>
                </a:solidFill>
              </a:rPr>
              <a:t> </a:t>
            </a:r>
            <a:r>
              <a:rPr lang="fr-FR" sz="3600" b="1" dirty="0" err="1">
                <a:solidFill>
                  <a:schemeClr val="accent1">
                    <a:lumMod val="75000"/>
                  </a:schemeClr>
                </a:solidFill>
              </a:rPr>
              <a:t>výukových</a:t>
            </a:r>
            <a:r>
              <a:rPr lang="fr-FR" sz="3600" b="1" dirty="0">
                <a:solidFill>
                  <a:schemeClr val="accent1">
                    <a:lumMod val="75000"/>
                  </a:schemeClr>
                </a:solidFill>
              </a:rPr>
              <a:t> </a:t>
            </a:r>
            <a:r>
              <a:rPr lang="fr-FR" sz="3600" b="1" dirty="0" err="1">
                <a:solidFill>
                  <a:schemeClr val="accent1">
                    <a:lumMod val="75000"/>
                  </a:schemeClr>
                </a:solidFill>
              </a:rPr>
              <a:t>materiálů</a:t>
            </a:r>
            <a:endParaRPr lang="fr-FR" sz="3600" b="1" dirty="0">
              <a:solidFill>
                <a:schemeClr val="accent1">
                  <a:lumMod val="75000"/>
                </a:schemeClr>
              </a:solidFill>
            </a:endParaRPr>
          </a:p>
        </p:txBody>
      </p:sp>
    </p:spTree>
    <p:extLst>
      <p:ext uri="{BB962C8B-B14F-4D97-AF65-F5344CB8AC3E}">
        <p14:creationId xmlns:p14="http://schemas.microsoft.com/office/powerpoint/2010/main" val="107256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27</a:t>
            </a:fld>
            <a:endParaRPr lang="fr-FR"/>
          </a:p>
        </p:txBody>
      </p:sp>
      <p:sp>
        <p:nvSpPr>
          <p:cNvPr id="6" name="Text Box 5"/>
          <p:cNvSpPr txBox="1">
            <a:spLocks noChangeArrowheads="1"/>
          </p:cNvSpPr>
          <p:nvPr/>
        </p:nvSpPr>
        <p:spPr bwMode="auto">
          <a:xfrm>
            <a:off x="0" y="596886"/>
            <a:ext cx="5951349" cy="954107"/>
          </a:xfrm>
          <a:prstGeom prst="rect">
            <a:avLst/>
          </a:prstGeom>
          <a:noFill/>
          <a:ln w="9525">
            <a:solidFill>
              <a:schemeClr val="tx1"/>
            </a:solidFill>
            <a:miter lim="800000"/>
            <a:headEnd/>
            <a:tailEnd/>
          </a:ln>
        </p:spPr>
        <p:txBody>
          <a:bodyPr wrap="square">
            <a:spAutoFit/>
          </a:bodyPr>
          <a:lstStyle/>
          <a:p>
            <a:pPr marL="514350" indent="-514350" eaLnBrk="0" hangingPunct="0">
              <a:spcBef>
                <a:spcPct val="50000"/>
              </a:spcBef>
              <a:buFont typeface="+mj-lt"/>
              <a:buAutoNum type="arabicPeriod" startAt="3"/>
            </a:pPr>
            <a:r>
              <a:rPr lang="de-DE" sz="2800" b="1" i="1" dirty="0" err="1">
                <a:solidFill>
                  <a:srgbClr val="000000"/>
                </a:solidFill>
              </a:rPr>
              <a:t>Quand</a:t>
            </a:r>
            <a:r>
              <a:rPr lang="de-DE" sz="2800" b="1" i="1" dirty="0">
                <a:solidFill>
                  <a:srgbClr val="000000"/>
                </a:solidFill>
              </a:rPr>
              <a:t> </a:t>
            </a:r>
            <a:r>
              <a:rPr lang="de-DE" sz="2800" b="1" i="1" dirty="0" err="1">
                <a:solidFill>
                  <a:srgbClr val="000000"/>
                </a:solidFill>
              </a:rPr>
              <a:t>un</a:t>
            </a:r>
            <a:r>
              <a:rPr lang="de-DE" sz="2800" b="1" i="1" dirty="0">
                <a:solidFill>
                  <a:srgbClr val="000000"/>
                </a:solidFill>
              </a:rPr>
              <a:t> </a:t>
            </a:r>
            <a:r>
              <a:rPr lang="de-DE" sz="2800" b="1" i="1" dirty="0" err="1">
                <a:solidFill>
                  <a:srgbClr val="000000"/>
                </a:solidFill>
              </a:rPr>
              <a:t>égale</a:t>
            </a:r>
            <a:r>
              <a:rPr lang="de-DE" sz="2800" b="1" i="1" dirty="0">
                <a:solidFill>
                  <a:srgbClr val="000000"/>
                </a:solidFill>
              </a:rPr>
              <a:t> </a:t>
            </a:r>
            <a:r>
              <a:rPr lang="de-DE" sz="2800" b="1" i="1" dirty="0" err="1">
                <a:solidFill>
                  <a:srgbClr val="000000"/>
                </a:solidFill>
              </a:rPr>
              <a:t>deux</a:t>
            </a:r>
            <a:r>
              <a:rPr lang="de-DE" sz="2800" b="1" i="1" dirty="0">
                <a:solidFill>
                  <a:srgbClr val="000000"/>
                </a:solidFill>
              </a:rPr>
              <a:t> – les </a:t>
            </a:r>
            <a:r>
              <a:rPr lang="de-DE" sz="2800" b="1" i="1" dirty="0" err="1">
                <a:solidFill>
                  <a:srgbClr val="000000"/>
                </a:solidFill>
              </a:rPr>
              <a:t>deux</a:t>
            </a:r>
            <a:r>
              <a:rPr lang="de-DE" sz="2800" b="1" i="1" dirty="0">
                <a:solidFill>
                  <a:srgbClr val="000000"/>
                </a:solidFill>
              </a:rPr>
              <a:t> </a:t>
            </a:r>
            <a:r>
              <a:rPr lang="de-DE" sz="2800" b="1" i="1" dirty="0" err="1">
                <a:solidFill>
                  <a:srgbClr val="000000"/>
                </a:solidFill>
              </a:rPr>
              <a:t>présents</a:t>
            </a:r>
            <a:r>
              <a:rPr lang="de-DE" sz="2800" b="1" i="1" dirty="0">
                <a:solidFill>
                  <a:srgbClr val="000000"/>
                </a:solidFill>
              </a:rPr>
              <a:t> en </a:t>
            </a:r>
            <a:r>
              <a:rPr lang="de-DE" sz="2800" b="1" i="1" dirty="0" err="1">
                <a:solidFill>
                  <a:srgbClr val="000000"/>
                </a:solidFill>
              </a:rPr>
              <a:t>anglais</a:t>
            </a:r>
            <a:r>
              <a:rPr lang="de-DE" sz="2800" b="1" i="1" dirty="0">
                <a:solidFill>
                  <a:srgbClr val="000000"/>
                </a:solidFill>
              </a:rPr>
              <a:t>“</a:t>
            </a:r>
            <a:r>
              <a:rPr lang="de-DE" sz="2800" b="1" dirty="0">
                <a:solidFill>
                  <a:srgbClr val="000000"/>
                </a:solidFill>
              </a:rPr>
              <a:t> – Line </a:t>
            </a:r>
            <a:r>
              <a:rPr lang="de-DE" sz="2800" b="1" dirty="0" err="1">
                <a:solidFill>
                  <a:srgbClr val="000000"/>
                </a:solidFill>
              </a:rPr>
              <a:t>Audin</a:t>
            </a:r>
            <a:r>
              <a:rPr lang="de-DE" sz="2800" b="1" dirty="0">
                <a:solidFill>
                  <a:srgbClr val="000000"/>
                </a:solidFill>
              </a:rPr>
              <a:t>.</a:t>
            </a:r>
            <a:endParaRPr lang="fr-FR" sz="2800" dirty="0">
              <a:solidFill>
                <a:srgbClr val="000000"/>
              </a:solidFill>
            </a:endParaRPr>
          </a:p>
        </p:txBody>
      </p:sp>
      <p:pic>
        <p:nvPicPr>
          <p:cNvPr id="9" name="Image 8"/>
          <p:cNvPicPr>
            <a:picLocks noChangeAspect="1"/>
          </p:cNvPicPr>
          <p:nvPr/>
        </p:nvPicPr>
        <p:blipFill>
          <a:blip r:embed="rId3"/>
          <a:stretch>
            <a:fillRect/>
          </a:stretch>
        </p:blipFill>
        <p:spPr>
          <a:xfrm flipH="1">
            <a:off x="10567706" y="1524122"/>
            <a:ext cx="1545485" cy="1284096"/>
          </a:xfrm>
          <a:prstGeom prst="rect">
            <a:avLst/>
          </a:prstGeom>
        </p:spPr>
      </p:pic>
      <p:sp>
        <p:nvSpPr>
          <p:cNvPr id="10" name="Rectangle à coins arrondis 9"/>
          <p:cNvSpPr/>
          <p:nvPr/>
        </p:nvSpPr>
        <p:spPr>
          <a:xfrm flipH="1">
            <a:off x="6214820" y="615284"/>
            <a:ext cx="5765370" cy="923072"/>
          </a:xfrm>
          <a:prstGeom prst="wedgeRoundRectCallout">
            <a:avLst>
              <a:gd name="adj1" fmla="val -36695"/>
              <a:gd name="adj2" fmla="val 719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800" b="1" i="1" dirty="0" err="1">
                <a:solidFill>
                  <a:schemeClr val="tx1"/>
                </a:solidFill>
              </a:rPr>
              <a:t>Ná</a:t>
            </a:r>
            <a:r>
              <a:rPr lang="de-DE" sz="2800" b="1" i="1" dirty="0">
                <a:solidFill>
                  <a:schemeClr val="tx1"/>
                </a:solidFill>
              </a:rPr>
              <a:t> se </a:t>
            </a:r>
            <a:r>
              <a:rPr lang="de-DE" sz="2800" b="1" i="1" dirty="0" err="1">
                <a:solidFill>
                  <a:schemeClr val="tx1"/>
                </a:solidFill>
              </a:rPr>
              <a:t>dvěma</a:t>
            </a:r>
            <a:r>
              <a:rPr lang="de-DE" sz="2800" b="1" i="1" dirty="0">
                <a:solidFill>
                  <a:schemeClr val="tx1"/>
                </a:solidFill>
              </a:rPr>
              <a:t> - </a:t>
            </a:r>
            <a:r>
              <a:rPr lang="de-DE" sz="2800" b="1" i="1" dirty="0" err="1">
                <a:solidFill>
                  <a:schemeClr val="tx1"/>
                </a:solidFill>
              </a:rPr>
              <a:t>Dvojí</a:t>
            </a:r>
            <a:r>
              <a:rPr lang="de-DE" sz="2800" b="1" i="1" dirty="0">
                <a:solidFill>
                  <a:schemeClr val="tx1"/>
                </a:solidFill>
              </a:rPr>
              <a:t> </a:t>
            </a:r>
            <a:r>
              <a:rPr lang="de-DE" sz="2800" b="1" i="1" dirty="0" err="1">
                <a:solidFill>
                  <a:schemeClr val="tx1"/>
                </a:solidFill>
              </a:rPr>
              <a:t>přítomný</a:t>
            </a:r>
            <a:r>
              <a:rPr lang="de-DE" sz="2800" b="1" i="1" dirty="0">
                <a:solidFill>
                  <a:schemeClr val="tx1"/>
                </a:solidFill>
              </a:rPr>
              <a:t> </a:t>
            </a:r>
            <a:r>
              <a:rPr lang="de-DE" sz="2800" b="1" i="1" dirty="0" err="1">
                <a:solidFill>
                  <a:schemeClr val="tx1"/>
                </a:solidFill>
              </a:rPr>
              <a:t>čas</a:t>
            </a:r>
            <a:r>
              <a:rPr lang="de-DE" sz="2800" b="1" i="1" dirty="0">
                <a:solidFill>
                  <a:schemeClr val="tx1"/>
                </a:solidFill>
              </a:rPr>
              <a:t> v </a:t>
            </a:r>
            <a:r>
              <a:rPr lang="de-DE" sz="2800" b="1" i="1" dirty="0" err="1">
                <a:solidFill>
                  <a:schemeClr val="tx1"/>
                </a:solidFill>
              </a:rPr>
              <a:t>angličtině</a:t>
            </a:r>
            <a:endParaRPr lang="de-DE" sz="2400" b="1" dirty="0">
              <a:solidFill>
                <a:schemeClr val="tx1"/>
              </a:solidFill>
            </a:endParaRPr>
          </a:p>
          <a:p>
            <a:pPr marL="342900" indent="-342900">
              <a:buFont typeface="Arial" panose="020B0604020202020204" pitchFamily="34" charset="0"/>
              <a:buChar char="•"/>
            </a:pPr>
            <a:endParaRPr lang="de-DE" sz="2400" b="1" dirty="0">
              <a:solidFill>
                <a:schemeClr val="tx1"/>
              </a:solidFill>
            </a:endParaRPr>
          </a:p>
          <a:p>
            <a:pPr algn="ctr"/>
            <a:endParaRPr lang="de-DE" sz="2400" b="1" dirty="0">
              <a:solidFill>
                <a:schemeClr val="tx1"/>
              </a:solidFill>
            </a:endParaRPr>
          </a:p>
        </p:txBody>
      </p:sp>
      <p:sp>
        <p:nvSpPr>
          <p:cNvPr id="11" name="Rectangle à coins arrondis 10"/>
          <p:cNvSpPr/>
          <p:nvPr/>
        </p:nvSpPr>
        <p:spPr>
          <a:xfrm flipH="1">
            <a:off x="2646929" y="4435511"/>
            <a:ext cx="7553739" cy="1255371"/>
          </a:xfrm>
          <a:prstGeom prst="wedgeRoundRectCallout">
            <a:avLst>
              <a:gd name="adj1" fmla="val -38879"/>
              <a:gd name="adj2" fmla="val -14176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Je </a:t>
            </a:r>
            <a:r>
              <a:rPr lang="en-US" sz="2400" b="1" dirty="0" err="1">
                <a:solidFill>
                  <a:schemeClr val="tx1"/>
                </a:solidFill>
              </a:rPr>
              <a:t>třeba</a:t>
            </a:r>
            <a:r>
              <a:rPr lang="en-US" sz="2400" b="1" dirty="0">
                <a:solidFill>
                  <a:schemeClr val="tx1"/>
                </a:solidFill>
              </a:rPr>
              <a:t> se </a:t>
            </a:r>
            <a:r>
              <a:rPr lang="en-US" sz="2400" b="1" dirty="0" err="1">
                <a:solidFill>
                  <a:schemeClr val="tx1"/>
                </a:solidFill>
              </a:rPr>
              <a:t>zamyslet</a:t>
            </a:r>
            <a:r>
              <a:rPr lang="en-US" sz="2400" b="1" dirty="0">
                <a:solidFill>
                  <a:schemeClr val="tx1"/>
                </a:solidFill>
              </a:rPr>
              <a:t> </a:t>
            </a:r>
            <a:r>
              <a:rPr lang="en-US" sz="2400" b="1" dirty="0" err="1">
                <a:solidFill>
                  <a:schemeClr val="tx1"/>
                </a:solidFill>
              </a:rPr>
              <a:t>nad</a:t>
            </a:r>
            <a:r>
              <a:rPr lang="en-US" sz="2400" b="1" dirty="0">
                <a:solidFill>
                  <a:schemeClr val="tx1"/>
                </a:solidFill>
              </a:rPr>
              <a:t> </a:t>
            </a:r>
            <a:r>
              <a:rPr lang="en-US" sz="2400" b="1" dirty="0" err="1">
                <a:solidFill>
                  <a:schemeClr val="tx1"/>
                </a:solidFill>
              </a:rPr>
              <a:t>rozdílem</a:t>
            </a:r>
            <a:r>
              <a:rPr lang="en-US" sz="2400" b="1" dirty="0">
                <a:solidFill>
                  <a:schemeClr val="tx1"/>
                </a:solidFill>
              </a:rPr>
              <a:t> </a:t>
            </a:r>
            <a:r>
              <a:rPr lang="en-US" sz="2400" b="1" dirty="0" err="1">
                <a:solidFill>
                  <a:schemeClr val="tx1"/>
                </a:solidFill>
              </a:rPr>
              <a:t>ve</a:t>
            </a:r>
            <a:r>
              <a:rPr lang="en-US" sz="2400" b="1" dirty="0">
                <a:solidFill>
                  <a:schemeClr val="tx1"/>
                </a:solidFill>
              </a:rPr>
              <a:t> </a:t>
            </a:r>
            <a:r>
              <a:rPr lang="en-US" sz="2400" b="1" dirty="0" err="1">
                <a:solidFill>
                  <a:schemeClr val="tx1"/>
                </a:solidFill>
              </a:rPr>
              <a:t>významu</a:t>
            </a:r>
            <a:r>
              <a:rPr lang="en-US" sz="2400" b="1" dirty="0">
                <a:solidFill>
                  <a:schemeClr val="tx1"/>
                </a:solidFill>
              </a:rPr>
              <a:t>. K </a:t>
            </a:r>
            <a:r>
              <a:rPr lang="en-US" sz="2400" b="1" dirty="0" err="1">
                <a:solidFill>
                  <a:schemeClr val="tx1"/>
                </a:solidFill>
              </a:rPr>
              <a:t>tomu</a:t>
            </a:r>
            <a:r>
              <a:rPr lang="en-US" sz="2400" b="1" dirty="0">
                <a:solidFill>
                  <a:schemeClr val="tx1"/>
                </a:solidFill>
              </a:rPr>
              <a:t> je </a:t>
            </a:r>
            <a:r>
              <a:rPr lang="en-US" sz="2400" b="1" dirty="0" err="1">
                <a:solidFill>
                  <a:schemeClr val="tx1"/>
                </a:solidFill>
              </a:rPr>
              <a:t>třeba</a:t>
            </a:r>
            <a:r>
              <a:rPr lang="en-US" sz="2400" b="1" dirty="0">
                <a:solidFill>
                  <a:schemeClr val="tx1"/>
                </a:solidFill>
              </a:rPr>
              <a:t> </a:t>
            </a:r>
            <a:r>
              <a:rPr lang="en-US" sz="2400" b="1" dirty="0" err="1">
                <a:solidFill>
                  <a:schemeClr val="tx1"/>
                </a:solidFill>
              </a:rPr>
              <a:t>použít</a:t>
            </a:r>
            <a:r>
              <a:rPr lang="en-US" sz="2400" b="1" dirty="0">
                <a:solidFill>
                  <a:schemeClr val="tx1"/>
                </a:solidFill>
              </a:rPr>
              <a:t> </a:t>
            </a:r>
            <a:r>
              <a:rPr lang="en-US" sz="2400" b="1" dirty="0" err="1">
                <a:solidFill>
                  <a:schemeClr val="tx1"/>
                </a:solidFill>
              </a:rPr>
              <a:t>jazyk</a:t>
            </a:r>
            <a:r>
              <a:rPr lang="en-US" sz="2400" b="1" dirty="0">
                <a:solidFill>
                  <a:schemeClr val="tx1"/>
                </a:solidFill>
              </a:rPr>
              <a:t>, </a:t>
            </a:r>
            <a:r>
              <a:rPr lang="en-US" sz="2400" b="1" dirty="0" err="1">
                <a:solidFill>
                  <a:schemeClr val="tx1"/>
                </a:solidFill>
              </a:rPr>
              <a:t>který</a:t>
            </a:r>
            <a:r>
              <a:rPr lang="en-US" sz="2400" b="1" dirty="0">
                <a:solidFill>
                  <a:schemeClr val="tx1"/>
                </a:solidFill>
              </a:rPr>
              <a:t> </a:t>
            </a:r>
            <a:r>
              <a:rPr lang="en-US" sz="2400" b="1" dirty="0" err="1">
                <a:solidFill>
                  <a:schemeClr val="tx1"/>
                </a:solidFill>
              </a:rPr>
              <a:t>žáci</a:t>
            </a:r>
            <a:r>
              <a:rPr lang="en-US" sz="2400" b="1" dirty="0">
                <a:solidFill>
                  <a:schemeClr val="tx1"/>
                </a:solidFill>
              </a:rPr>
              <a:t> </a:t>
            </a:r>
            <a:r>
              <a:rPr lang="en-US" sz="2400" b="1" dirty="0" err="1">
                <a:solidFill>
                  <a:schemeClr val="tx1"/>
                </a:solidFill>
              </a:rPr>
              <a:t>dobře</a:t>
            </a:r>
            <a:r>
              <a:rPr lang="en-US" sz="2400" b="1" dirty="0">
                <a:solidFill>
                  <a:schemeClr val="tx1"/>
                </a:solidFill>
              </a:rPr>
              <a:t> </a:t>
            </a:r>
            <a:r>
              <a:rPr lang="en-US" sz="2400" b="1" dirty="0" err="1">
                <a:solidFill>
                  <a:schemeClr val="tx1"/>
                </a:solidFill>
              </a:rPr>
              <a:t>znají</a:t>
            </a:r>
            <a:r>
              <a:rPr lang="en-US" sz="2400" b="1" dirty="0">
                <a:solidFill>
                  <a:schemeClr val="tx1"/>
                </a:solidFill>
              </a:rPr>
              <a:t>: </a:t>
            </a:r>
            <a:r>
              <a:rPr lang="en-US" sz="2400" b="1" dirty="0" err="1">
                <a:solidFill>
                  <a:schemeClr val="tx1"/>
                </a:solidFill>
              </a:rPr>
              <a:t>tj</a:t>
            </a:r>
            <a:r>
              <a:rPr lang="en-US" sz="2400" b="1" dirty="0">
                <a:solidFill>
                  <a:schemeClr val="tx1"/>
                </a:solidFill>
              </a:rPr>
              <a:t>. </a:t>
            </a:r>
            <a:r>
              <a:rPr lang="en-US" sz="2400" b="1" dirty="0" err="1">
                <a:solidFill>
                  <a:schemeClr val="tx1"/>
                </a:solidFill>
              </a:rPr>
              <a:t>francouzštinu</a:t>
            </a:r>
            <a:r>
              <a:rPr lang="en-US" sz="2400" b="1" dirty="0">
                <a:solidFill>
                  <a:schemeClr val="tx1"/>
                </a:solidFill>
              </a:rPr>
              <a:t>.</a:t>
            </a:r>
            <a:endParaRPr lang="de-DE" sz="2400" b="1" dirty="0">
              <a:solidFill>
                <a:schemeClr val="tx1"/>
              </a:solidFill>
            </a:endParaRPr>
          </a:p>
        </p:txBody>
      </p:sp>
      <p:sp>
        <p:nvSpPr>
          <p:cNvPr id="8" name="Rectangle à coins arrondis 7"/>
          <p:cNvSpPr/>
          <p:nvPr/>
        </p:nvSpPr>
        <p:spPr>
          <a:xfrm flipH="1">
            <a:off x="2643807" y="2509418"/>
            <a:ext cx="7556859" cy="1287330"/>
          </a:xfrm>
          <a:prstGeom prst="wedgeRoundRectCallout">
            <a:avLst>
              <a:gd name="adj1" fmla="val -63383"/>
              <a:gd name="adj2" fmla="val -896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Pro </a:t>
            </a:r>
            <a:r>
              <a:rPr lang="en-US" sz="2400" b="1" dirty="0" err="1">
                <a:solidFill>
                  <a:schemeClr val="tx1"/>
                </a:solidFill>
              </a:rPr>
              <a:t>frankofonní</a:t>
            </a:r>
            <a:r>
              <a:rPr lang="en-US" sz="2400" b="1" dirty="0">
                <a:solidFill>
                  <a:schemeClr val="tx1"/>
                </a:solidFill>
              </a:rPr>
              <a:t> </a:t>
            </a:r>
            <a:r>
              <a:rPr lang="en-US" sz="2400" b="1" dirty="0" err="1">
                <a:solidFill>
                  <a:schemeClr val="tx1"/>
                </a:solidFill>
              </a:rPr>
              <a:t>žáky</a:t>
            </a:r>
            <a:r>
              <a:rPr lang="en-US" sz="2400" b="1" dirty="0">
                <a:solidFill>
                  <a:schemeClr val="tx1"/>
                </a:solidFill>
              </a:rPr>
              <a:t> </a:t>
            </a:r>
            <a:r>
              <a:rPr lang="en-US" sz="2400" b="1" dirty="0" err="1">
                <a:solidFill>
                  <a:schemeClr val="tx1"/>
                </a:solidFill>
              </a:rPr>
              <a:t>na</a:t>
            </a:r>
            <a:r>
              <a:rPr lang="en-US" sz="2400" b="1" dirty="0">
                <a:solidFill>
                  <a:schemeClr val="tx1"/>
                </a:solidFill>
              </a:rPr>
              <a:t> </a:t>
            </a:r>
            <a:r>
              <a:rPr lang="en-US" sz="2400" b="1" dirty="0" err="1">
                <a:solidFill>
                  <a:schemeClr val="tx1"/>
                </a:solidFill>
              </a:rPr>
              <a:t>druhém</a:t>
            </a:r>
            <a:r>
              <a:rPr lang="en-US" sz="2400" b="1" dirty="0">
                <a:solidFill>
                  <a:schemeClr val="tx1"/>
                </a:solidFill>
              </a:rPr>
              <a:t> </a:t>
            </a:r>
            <a:r>
              <a:rPr lang="en-US" sz="2400" b="1" dirty="0" err="1">
                <a:solidFill>
                  <a:schemeClr val="tx1"/>
                </a:solidFill>
              </a:rPr>
              <a:t>stupni</a:t>
            </a:r>
            <a:r>
              <a:rPr lang="en-US" sz="2400" b="1" dirty="0">
                <a:solidFill>
                  <a:schemeClr val="tx1"/>
                </a:solidFill>
              </a:rPr>
              <a:t> 1. </a:t>
            </a:r>
            <a:r>
              <a:rPr lang="en-US" sz="2400" b="1" dirty="0" err="1">
                <a:solidFill>
                  <a:schemeClr val="tx1"/>
                </a:solidFill>
              </a:rPr>
              <a:t>Anglické</a:t>
            </a:r>
            <a:r>
              <a:rPr lang="en-US" sz="2400" b="1" dirty="0">
                <a:solidFill>
                  <a:schemeClr val="tx1"/>
                </a:solidFill>
              </a:rPr>
              <a:t> "I smoke / I'm smoking" - </a:t>
            </a:r>
            <a:r>
              <a:rPr lang="en-US" sz="2400" b="1" dirty="0" err="1">
                <a:solidFill>
                  <a:schemeClr val="tx1"/>
                </a:solidFill>
              </a:rPr>
              <a:t>francouzský</a:t>
            </a:r>
            <a:r>
              <a:rPr lang="en-US" sz="2400" b="1" dirty="0">
                <a:solidFill>
                  <a:schemeClr val="tx1"/>
                </a:solidFill>
              </a:rPr>
              <a:t> </a:t>
            </a:r>
            <a:r>
              <a:rPr lang="en-US" sz="2400" b="1" dirty="0" err="1">
                <a:solidFill>
                  <a:schemeClr val="tx1"/>
                </a:solidFill>
              </a:rPr>
              <a:t>jednotný</a:t>
            </a:r>
            <a:r>
              <a:rPr lang="en-US" sz="2400" b="1" dirty="0">
                <a:solidFill>
                  <a:schemeClr val="tx1"/>
                </a:solidFill>
              </a:rPr>
              <a:t> </a:t>
            </a:r>
            <a:r>
              <a:rPr lang="en-US" sz="2400" b="1" dirty="0" err="1">
                <a:solidFill>
                  <a:schemeClr val="tx1"/>
                </a:solidFill>
              </a:rPr>
              <a:t>tvar</a:t>
            </a:r>
            <a:r>
              <a:rPr lang="en-US" sz="2400" b="1" dirty="0">
                <a:solidFill>
                  <a:schemeClr val="tx1"/>
                </a:solidFill>
              </a:rPr>
              <a:t>: "Je fume".</a:t>
            </a:r>
          </a:p>
        </p:txBody>
      </p:sp>
      <p:sp>
        <p:nvSpPr>
          <p:cNvPr id="12" name="ZoneTexte 11"/>
          <p:cNvSpPr txBox="1"/>
          <p:nvPr/>
        </p:nvSpPr>
        <p:spPr>
          <a:xfrm>
            <a:off x="1933731" y="-31047"/>
            <a:ext cx="8980138" cy="646331"/>
          </a:xfrm>
          <a:prstGeom prst="rect">
            <a:avLst/>
          </a:prstGeom>
          <a:noFill/>
        </p:spPr>
        <p:txBody>
          <a:bodyPr wrap="square" rtlCol="0">
            <a:spAutoFit/>
          </a:bodyPr>
          <a:lstStyle/>
          <a:p>
            <a:pPr algn="ctr"/>
            <a:r>
              <a:rPr lang="fr-FR" sz="3600" b="1" dirty="0">
                <a:solidFill>
                  <a:schemeClr val="accent1">
                    <a:lumMod val="75000"/>
                  </a:schemeClr>
                </a:solidFill>
              </a:rPr>
              <a:t>3- </a:t>
            </a:r>
            <a:r>
              <a:rPr lang="fr-FR" sz="3600" b="1" dirty="0" err="1">
                <a:solidFill>
                  <a:schemeClr val="accent1">
                    <a:lumMod val="75000"/>
                  </a:schemeClr>
                </a:solidFill>
              </a:rPr>
              <a:t>Další</a:t>
            </a:r>
            <a:r>
              <a:rPr lang="fr-FR" sz="3600" b="1" dirty="0">
                <a:solidFill>
                  <a:schemeClr val="accent1">
                    <a:lumMod val="75000"/>
                  </a:schemeClr>
                </a:solidFill>
              </a:rPr>
              <a:t> </a:t>
            </a:r>
            <a:r>
              <a:rPr lang="fr-FR" sz="3600" b="1" dirty="0" err="1">
                <a:solidFill>
                  <a:schemeClr val="accent1">
                    <a:lumMod val="75000"/>
                  </a:schemeClr>
                </a:solidFill>
              </a:rPr>
              <a:t>příklady</a:t>
            </a:r>
            <a:r>
              <a:rPr lang="fr-FR" sz="3600" b="1" dirty="0">
                <a:solidFill>
                  <a:schemeClr val="accent1">
                    <a:lumMod val="75000"/>
                  </a:schemeClr>
                </a:solidFill>
              </a:rPr>
              <a:t> </a:t>
            </a:r>
            <a:r>
              <a:rPr lang="fr-FR" sz="3600" b="1" dirty="0" err="1">
                <a:solidFill>
                  <a:schemeClr val="accent1">
                    <a:lumMod val="75000"/>
                  </a:schemeClr>
                </a:solidFill>
              </a:rPr>
              <a:t>výukových</a:t>
            </a:r>
            <a:r>
              <a:rPr lang="fr-FR" sz="3600" b="1" dirty="0">
                <a:solidFill>
                  <a:schemeClr val="accent1">
                    <a:lumMod val="75000"/>
                  </a:schemeClr>
                </a:solidFill>
              </a:rPr>
              <a:t> </a:t>
            </a:r>
            <a:r>
              <a:rPr lang="fr-FR" sz="3600" b="1" dirty="0" err="1">
                <a:solidFill>
                  <a:schemeClr val="accent1">
                    <a:lumMod val="75000"/>
                  </a:schemeClr>
                </a:solidFill>
              </a:rPr>
              <a:t>materiálů</a:t>
            </a:r>
            <a:endParaRPr lang="fr-FR" sz="3600" b="1" dirty="0">
              <a:solidFill>
                <a:schemeClr val="accent1">
                  <a:lumMod val="75000"/>
                </a:schemeClr>
              </a:solidFill>
            </a:endParaRPr>
          </a:p>
        </p:txBody>
      </p:sp>
    </p:spTree>
    <p:extLst>
      <p:ext uri="{BB962C8B-B14F-4D97-AF65-F5344CB8AC3E}">
        <p14:creationId xmlns:p14="http://schemas.microsoft.com/office/powerpoint/2010/main" val="317580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28</a:t>
            </a:fld>
            <a:endParaRPr lang="fr-FR"/>
          </a:p>
        </p:txBody>
      </p:sp>
      <p:sp>
        <p:nvSpPr>
          <p:cNvPr id="6" name="Text Box 5"/>
          <p:cNvSpPr txBox="1">
            <a:spLocks noChangeArrowheads="1"/>
          </p:cNvSpPr>
          <p:nvPr/>
        </p:nvSpPr>
        <p:spPr bwMode="auto">
          <a:xfrm>
            <a:off x="0" y="596886"/>
            <a:ext cx="5951349" cy="954107"/>
          </a:xfrm>
          <a:prstGeom prst="rect">
            <a:avLst/>
          </a:prstGeom>
          <a:noFill/>
          <a:ln w="9525">
            <a:solidFill>
              <a:schemeClr val="tx1"/>
            </a:solidFill>
            <a:miter lim="800000"/>
            <a:headEnd/>
            <a:tailEnd/>
          </a:ln>
        </p:spPr>
        <p:txBody>
          <a:bodyPr wrap="square">
            <a:spAutoFit/>
          </a:bodyPr>
          <a:lstStyle/>
          <a:p>
            <a:pPr marL="514350" indent="-514350" eaLnBrk="0" hangingPunct="0">
              <a:spcBef>
                <a:spcPct val="50000"/>
              </a:spcBef>
              <a:buFont typeface="+mj-lt"/>
              <a:buAutoNum type="arabicPeriod" startAt="3"/>
            </a:pPr>
            <a:r>
              <a:rPr lang="de-DE" sz="2800" b="1" i="1" dirty="0" err="1">
                <a:solidFill>
                  <a:srgbClr val="000000"/>
                </a:solidFill>
              </a:rPr>
              <a:t>Quand</a:t>
            </a:r>
            <a:r>
              <a:rPr lang="de-DE" sz="2800" b="1" i="1" dirty="0">
                <a:solidFill>
                  <a:srgbClr val="000000"/>
                </a:solidFill>
              </a:rPr>
              <a:t> </a:t>
            </a:r>
            <a:r>
              <a:rPr lang="de-DE" sz="2800" b="1" i="1" dirty="0" err="1">
                <a:solidFill>
                  <a:srgbClr val="000000"/>
                </a:solidFill>
              </a:rPr>
              <a:t>un</a:t>
            </a:r>
            <a:r>
              <a:rPr lang="de-DE" sz="2800" b="1" i="1" dirty="0">
                <a:solidFill>
                  <a:srgbClr val="000000"/>
                </a:solidFill>
              </a:rPr>
              <a:t> </a:t>
            </a:r>
            <a:r>
              <a:rPr lang="de-DE" sz="2800" b="1" i="1" dirty="0" err="1">
                <a:solidFill>
                  <a:srgbClr val="000000"/>
                </a:solidFill>
              </a:rPr>
              <a:t>égale</a:t>
            </a:r>
            <a:r>
              <a:rPr lang="de-DE" sz="2800" b="1" i="1" dirty="0">
                <a:solidFill>
                  <a:srgbClr val="000000"/>
                </a:solidFill>
              </a:rPr>
              <a:t> </a:t>
            </a:r>
            <a:r>
              <a:rPr lang="de-DE" sz="2800" b="1" i="1" dirty="0" err="1">
                <a:solidFill>
                  <a:srgbClr val="000000"/>
                </a:solidFill>
              </a:rPr>
              <a:t>deux</a:t>
            </a:r>
            <a:r>
              <a:rPr lang="de-DE" sz="2800" b="1" i="1" dirty="0">
                <a:solidFill>
                  <a:srgbClr val="000000"/>
                </a:solidFill>
              </a:rPr>
              <a:t> – les </a:t>
            </a:r>
            <a:r>
              <a:rPr lang="de-DE" sz="2800" b="1" i="1" dirty="0" err="1">
                <a:solidFill>
                  <a:srgbClr val="000000"/>
                </a:solidFill>
              </a:rPr>
              <a:t>deux</a:t>
            </a:r>
            <a:r>
              <a:rPr lang="de-DE" sz="2800" b="1" i="1" dirty="0">
                <a:solidFill>
                  <a:srgbClr val="000000"/>
                </a:solidFill>
              </a:rPr>
              <a:t> </a:t>
            </a:r>
            <a:r>
              <a:rPr lang="de-DE" sz="2800" b="1" i="1" dirty="0" err="1">
                <a:solidFill>
                  <a:srgbClr val="000000"/>
                </a:solidFill>
              </a:rPr>
              <a:t>présents</a:t>
            </a:r>
            <a:r>
              <a:rPr lang="de-DE" sz="2800" b="1" i="1" dirty="0">
                <a:solidFill>
                  <a:srgbClr val="000000"/>
                </a:solidFill>
              </a:rPr>
              <a:t> en </a:t>
            </a:r>
            <a:r>
              <a:rPr lang="de-DE" sz="2800" b="1" i="1" dirty="0" err="1">
                <a:solidFill>
                  <a:srgbClr val="000000"/>
                </a:solidFill>
              </a:rPr>
              <a:t>anglais</a:t>
            </a:r>
            <a:r>
              <a:rPr lang="de-DE" sz="2800" b="1" i="1" dirty="0">
                <a:solidFill>
                  <a:srgbClr val="000000"/>
                </a:solidFill>
              </a:rPr>
              <a:t>“</a:t>
            </a:r>
            <a:r>
              <a:rPr lang="de-DE" sz="2800" b="1" dirty="0">
                <a:solidFill>
                  <a:srgbClr val="000000"/>
                </a:solidFill>
              </a:rPr>
              <a:t> – Line </a:t>
            </a:r>
            <a:r>
              <a:rPr lang="de-DE" sz="2800" b="1" dirty="0" err="1">
                <a:solidFill>
                  <a:srgbClr val="000000"/>
                </a:solidFill>
              </a:rPr>
              <a:t>Audin</a:t>
            </a:r>
            <a:r>
              <a:rPr lang="de-DE" sz="2800" b="1" dirty="0">
                <a:solidFill>
                  <a:srgbClr val="000000"/>
                </a:solidFill>
              </a:rPr>
              <a:t>.</a:t>
            </a:r>
            <a:endParaRPr lang="fr-FR" sz="2800" dirty="0">
              <a:solidFill>
                <a:srgbClr val="000000"/>
              </a:solidFill>
            </a:endParaRPr>
          </a:p>
        </p:txBody>
      </p:sp>
      <p:pic>
        <p:nvPicPr>
          <p:cNvPr id="9" name="Image 8"/>
          <p:cNvPicPr>
            <a:picLocks noChangeAspect="1"/>
          </p:cNvPicPr>
          <p:nvPr/>
        </p:nvPicPr>
        <p:blipFill>
          <a:blip r:embed="rId3"/>
          <a:stretch>
            <a:fillRect/>
          </a:stretch>
        </p:blipFill>
        <p:spPr>
          <a:xfrm>
            <a:off x="735496" y="1623872"/>
            <a:ext cx="1490226" cy="1284096"/>
          </a:xfrm>
          <a:prstGeom prst="rect">
            <a:avLst/>
          </a:prstGeom>
        </p:spPr>
      </p:pic>
      <p:sp>
        <p:nvSpPr>
          <p:cNvPr id="8" name="Rectangle à coins arrondis 7"/>
          <p:cNvSpPr/>
          <p:nvPr/>
        </p:nvSpPr>
        <p:spPr>
          <a:xfrm flipH="1">
            <a:off x="2645370" y="1768324"/>
            <a:ext cx="9152930" cy="1236573"/>
          </a:xfrm>
          <a:prstGeom prst="wedgeRoundRectCallout">
            <a:avLst>
              <a:gd name="adj1" fmla="val 61942"/>
              <a:gd name="adj2" fmla="val -320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err="1">
                <a:solidFill>
                  <a:schemeClr val="tx1"/>
                </a:solidFill>
              </a:rPr>
              <a:t>Žáci</a:t>
            </a:r>
            <a:r>
              <a:rPr lang="en-US" sz="2400" b="1" dirty="0">
                <a:solidFill>
                  <a:schemeClr val="tx1"/>
                </a:solidFill>
              </a:rPr>
              <a:t> </a:t>
            </a:r>
            <a:r>
              <a:rPr lang="en-US" sz="2400" b="1" dirty="0" err="1">
                <a:solidFill>
                  <a:schemeClr val="tx1"/>
                </a:solidFill>
              </a:rPr>
              <a:t>rozhodují</a:t>
            </a:r>
            <a:r>
              <a:rPr lang="en-US" sz="2400" b="1" dirty="0">
                <a:solidFill>
                  <a:schemeClr val="tx1"/>
                </a:solidFill>
              </a:rPr>
              <a:t> o </a:t>
            </a:r>
            <a:r>
              <a:rPr lang="en-US" sz="2400" b="1" dirty="0" err="1">
                <a:solidFill>
                  <a:schemeClr val="tx1"/>
                </a:solidFill>
              </a:rPr>
              <a:t>významu</a:t>
            </a:r>
            <a:r>
              <a:rPr lang="en-US" sz="2400" b="1" dirty="0">
                <a:solidFill>
                  <a:schemeClr val="tx1"/>
                </a:solidFill>
              </a:rPr>
              <a:t> </a:t>
            </a:r>
            <a:r>
              <a:rPr lang="en-US" sz="2400" b="1" dirty="0" err="1">
                <a:solidFill>
                  <a:schemeClr val="tx1"/>
                </a:solidFill>
              </a:rPr>
              <a:t>spojení</a:t>
            </a:r>
            <a:r>
              <a:rPr lang="en-US" sz="2400" b="1" dirty="0">
                <a:solidFill>
                  <a:schemeClr val="tx1"/>
                </a:solidFill>
              </a:rPr>
              <a:t>: “</a:t>
            </a:r>
            <a:r>
              <a:rPr lang="en-US" sz="2400" b="1" dirty="0" err="1">
                <a:solidFill>
                  <a:schemeClr val="tx1"/>
                </a:solidFill>
              </a:rPr>
              <a:t>Podívej</a:t>
            </a:r>
            <a:r>
              <a:rPr lang="en-US" sz="2400" b="1" dirty="0">
                <a:solidFill>
                  <a:schemeClr val="tx1"/>
                </a:solidFill>
              </a:rPr>
              <a:t> se </a:t>
            </a:r>
            <a:r>
              <a:rPr lang="en-US" sz="2400" b="1" dirty="0" err="1">
                <a:solidFill>
                  <a:schemeClr val="tx1"/>
                </a:solidFill>
              </a:rPr>
              <a:t>na</a:t>
            </a:r>
            <a:r>
              <a:rPr lang="en-US" sz="2400" b="1" dirty="0">
                <a:solidFill>
                  <a:schemeClr val="tx1"/>
                </a:solidFill>
              </a:rPr>
              <a:t> </a:t>
            </a:r>
            <a:r>
              <a:rPr lang="en-US" sz="2400" b="1" dirty="0" err="1">
                <a:solidFill>
                  <a:schemeClr val="tx1"/>
                </a:solidFill>
              </a:rPr>
              <a:t>letadlo</a:t>
            </a:r>
            <a:r>
              <a:rPr lang="en-US" sz="2400" b="1" dirty="0">
                <a:solidFill>
                  <a:schemeClr val="tx1"/>
                </a:solidFill>
              </a:rPr>
              <a:t>, </a:t>
            </a:r>
            <a:r>
              <a:rPr lang="en-US" sz="2400" b="1" dirty="0" err="1">
                <a:solidFill>
                  <a:schemeClr val="tx1"/>
                </a:solidFill>
              </a:rPr>
              <a:t>které</a:t>
            </a:r>
            <a:r>
              <a:rPr lang="en-US" sz="2400" b="1" dirty="0">
                <a:solidFill>
                  <a:schemeClr val="tx1"/>
                </a:solidFill>
              </a:rPr>
              <a:t> </a:t>
            </a:r>
            <a:r>
              <a:rPr lang="en-US" sz="2400" b="1" dirty="0" err="1">
                <a:solidFill>
                  <a:schemeClr val="tx1"/>
                </a:solidFill>
              </a:rPr>
              <a:t>vzlétá</a:t>
            </a:r>
            <a:r>
              <a:rPr lang="en-US" sz="2400" b="1" dirty="0">
                <a:solidFill>
                  <a:schemeClr val="tx1"/>
                </a:solidFill>
              </a:rPr>
              <a:t>” </a:t>
            </a:r>
            <a:r>
              <a:rPr lang="en-US" sz="2400" b="1" dirty="0" err="1">
                <a:solidFill>
                  <a:schemeClr val="tx1"/>
                </a:solidFill>
              </a:rPr>
              <a:t>nebo"Můj</a:t>
            </a:r>
            <a:r>
              <a:rPr lang="en-US" sz="2400" b="1" dirty="0">
                <a:solidFill>
                  <a:schemeClr val="tx1"/>
                </a:solidFill>
              </a:rPr>
              <a:t> </a:t>
            </a:r>
            <a:r>
              <a:rPr lang="en-US" sz="2400" b="1" dirty="0" err="1">
                <a:solidFill>
                  <a:schemeClr val="tx1"/>
                </a:solidFill>
              </a:rPr>
              <a:t>tatínek</a:t>
            </a:r>
            <a:r>
              <a:rPr lang="en-US" sz="2400" b="1" dirty="0">
                <a:solidFill>
                  <a:schemeClr val="tx1"/>
                </a:solidFill>
              </a:rPr>
              <a:t> </a:t>
            </a:r>
            <a:r>
              <a:rPr lang="en-US" sz="2400" b="1" dirty="0" err="1">
                <a:solidFill>
                  <a:schemeClr val="tx1"/>
                </a:solidFill>
              </a:rPr>
              <a:t>hodně</a:t>
            </a:r>
            <a:r>
              <a:rPr lang="en-US" sz="2400" b="1" dirty="0">
                <a:solidFill>
                  <a:schemeClr val="tx1"/>
                </a:solidFill>
              </a:rPr>
              <a:t> </a:t>
            </a:r>
            <a:r>
              <a:rPr lang="en-US" sz="2400" b="1" dirty="0" err="1">
                <a:solidFill>
                  <a:schemeClr val="tx1"/>
                </a:solidFill>
              </a:rPr>
              <a:t>kouří</a:t>
            </a:r>
            <a:r>
              <a:rPr lang="en-US" sz="2400" b="1" dirty="0">
                <a:solidFill>
                  <a:schemeClr val="tx1"/>
                </a:solidFill>
              </a:rPr>
              <a:t>”, </a:t>
            </a:r>
            <a:r>
              <a:rPr lang="en-US" sz="2400" b="1" dirty="0" err="1">
                <a:solidFill>
                  <a:schemeClr val="tx1"/>
                </a:solidFill>
              </a:rPr>
              <a:t>nebo</a:t>
            </a:r>
            <a:r>
              <a:rPr lang="en-US" sz="2400" b="1" dirty="0">
                <a:solidFill>
                  <a:schemeClr val="tx1"/>
                </a:solidFill>
              </a:rPr>
              <a:t> </a:t>
            </a:r>
            <a:r>
              <a:rPr lang="en-US" sz="2400" b="1" dirty="0" err="1">
                <a:solidFill>
                  <a:schemeClr val="tx1"/>
                </a:solidFill>
              </a:rPr>
              <a:t>také</a:t>
            </a:r>
            <a:r>
              <a:rPr lang="en-US" sz="2400" b="1" dirty="0">
                <a:solidFill>
                  <a:schemeClr val="tx1"/>
                </a:solidFill>
              </a:rPr>
              <a:t> “Co </a:t>
            </a:r>
            <a:r>
              <a:rPr lang="en-US" sz="2400" b="1" dirty="0" err="1">
                <a:solidFill>
                  <a:schemeClr val="tx1"/>
                </a:solidFill>
              </a:rPr>
              <a:t>budeš</a:t>
            </a:r>
            <a:r>
              <a:rPr lang="en-US" sz="2400" b="1" dirty="0">
                <a:solidFill>
                  <a:schemeClr val="tx1"/>
                </a:solidFill>
              </a:rPr>
              <a:t> </a:t>
            </a:r>
            <a:r>
              <a:rPr lang="en-US" sz="2400" b="1" dirty="0" err="1">
                <a:solidFill>
                  <a:schemeClr val="tx1"/>
                </a:solidFill>
              </a:rPr>
              <a:t>dělat</a:t>
            </a:r>
            <a:r>
              <a:rPr lang="en-US" sz="2400" b="1" dirty="0">
                <a:solidFill>
                  <a:schemeClr val="tx1"/>
                </a:solidFill>
              </a:rPr>
              <a:t> </a:t>
            </a:r>
            <a:r>
              <a:rPr lang="en-US" sz="2400" b="1" dirty="0" err="1">
                <a:solidFill>
                  <a:schemeClr val="tx1"/>
                </a:solidFill>
              </a:rPr>
              <a:t>zítra</a:t>
            </a:r>
            <a:r>
              <a:rPr lang="en-US" sz="2400" b="1" dirty="0">
                <a:solidFill>
                  <a:schemeClr val="tx1"/>
                </a:solidFill>
              </a:rPr>
              <a:t>?" </a:t>
            </a:r>
            <a:r>
              <a:rPr lang="en-US" sz="2400" b="1" dirty="0" err="1">
                <a:solidFill>
                  <a:schemeClr val="tx1"/>
                </a:solidFill>
              </a:rPr>
              <a:t>atd</a:t>
            </a:r>
            <a:r>
              <a:rPr lang="en-US" sz="2400" b="1" dirty="0">
                <a:solidFill>
                  <a:schemeClr val="tx1"/>
                </a:solidFill>
              </a:rPr>
              <a:t>.</a:t>
            </a:r>
            <a:endParaRPr lang="en-US" sz="2400" b="1" dirty="0">
              <a:solidFill>
                <a:srgbClr val="FF0000"/>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2534532830"/>
              </p:ext>
            </p:extLst>
          </p:nvPr>
        </p:nvGraphicFramePr>
        <p:xfrm>
          <a:off x="393700" y="3322320"/>
          <a:ext cx="11404600" cy="3287864"/>
        </p:xfrm>
        <a:graphic>
          <a:graphicData uri="http://schemas.openxmlformats.org/drawingml/2006/table">
            <a:tbl>
              <a:tblPr firstRow="1" bandRow="1">
                <a:tableStyleId>{5940675A-B579-460E-94D1-54222C63F5DA}</a:tableStyleId>
              </a:tblPr>
              <a:tblGrid>
                <a:gridCol w="789609">
                  <a:extLst>
                    <a:ext uri="{9D8B030D-6E8A-4147-A177-3AD203B41FA5}">
                      <a16:colId xmlns:a16="http://schemas.microsoft.com/office/drawing/2014/main" val="20000"/>
                    </a:ext>
                  </a:extLst>
                </a:gridCol>
                <a:gridCol w="4432852">
                  <a:extLst>
                    <a:ext uri="{9D8B030D-6E8A-4147-A177-3AD203B41FA5}">
                      <a16:colId xmlns:a16="http://schemas.microsoft.com/office/drawing/2014/main" val="20001"/>
                    </a:ext>
                  </a:extLst>
                </a:gridCol>
                <a:gridCol w="1192696">
                  <a:extLst>
                    <a:ext uri="{9D8B030D-6E8A-4147-A177-3AD203B41FA5}">
                      <a16:colId xmlns:a16="http://schemas.microsoft.com/office/drawing/2014/main" val="20002"/>
                    </a:ext>
                  </a:extLst>
                </a:gridCol>
                <a:gridCol w="3001617">
                  <a:extLst>
                    <a:ext uri="{9D8B030D-6E8A-4147-A177-3AD203B41FA5}">
                      <a16:colId xmlns:a16="http://schemas.microsoft.com/office/drawing/2014/main" val="20003"/>
                    </a:ext>
                  </a:extLst>
                </a:gridCol>
                <a:gridCol w="1987826">
                  <a:extLst>
                    <a:ext uri="{9D8B030D-6E8A-4147-A177-3AD203B41FA5}">
                      <a16:colId xmlns:a16="http://schemas.microsoft.com/office/drawing/2014/main" val="20004"/>
                    </a:ext>
                  </a:extLst>
                </a:gridCol>
              </a:tblGrid>
              <a:tr h="370840">
                <a:tc rowSpan="2">
                  <a:txBody>
                    <a:bodyPr/>
                    <a:lstStyle/>
                    <a:p>
                      <a:pPr algn="ctr"/>
                      <a:endParaRPr lang="fr-FR" sz="2400" b="1" dirty="0">
                        <a:solidFill>
                          <a:schemeClr val="tx1"/>
                        </a:solidFill>
                      </a:endParaRPr>
                    </a:p>
                  </a:txBody>
                  <a:tcPr>
                    <a:lnL w="12700" cap="flat" cmpd="sng" algn="ctr">
                      <a:noFill/>
                      <a:prstDash val="solid"/>
                      <a:round/>
                      <a:headEnd type="none" w="med" len="med"/>
                      <a:tailEnd type="none" w="med" len="med"/>
                    </a:lnL>
                    <a:lnR w="12700" cmpd="sng">
                      <a:noFill/>
                    </a:lnR>
                    <a:lnT w="12700" cmpd="sng">
                      <a:noFill/>
                    </a:lnT>
                    <a:solidFill>
                      <a:schemeClr val="bg1"/>
                    </a:solidFill>
                  </a:tcPr>
                </a:tc>
                <a:tc rowSpan="2">
                  <a:txBody>
                    <a:bodyPr/>
                    <a:lstStyle/>
                    <a:p>
                      <a:pPr algn="ctr"/>
                      <a:endParaRPr lang="fr-FR" sz="2400" b="1" dirty="0"/>
                    </a:p>
                  </a:txBody>
                  <a:tcPr>
                    <a:lnL w="12700" cmpd="sng">
                      <a:noFill/>
                    </a:lnL>
                    <a:lnT w="12700" cmpd="sng">
                      <a:noFill/>
                    </a:lnT>
                    <a:solidFill>
                      <a:schemeClr val="bg1"/>
                    </a:solidFill>
                  </a:tcPr>
                </a:tc>
                <a:tc gridSpan="3">
                  <a:txBody>
                    <a:bodyPr/>
                    <a:lstStyle/>
                    <a:p>
                      <a:pPr algn="ctr"/>
                      <a:r>
                        <a:rPr lang="fr-FR" sz="2400" b="1" dirty="0" err="1"/>
                        <a:t>Význam</a:t>
                      </a:r>
                      <a:endParaRPr lang="fr-FR" sz="2400" b="1" dirty="0"/>
                    </a:p>
                  </a:txBody>
                  <a:tcPr>
                    <a:solidFill>
                      <a:schemeClr val="bg1"/>
                    </a:solidFill>
                  </a:tcPr>
                </a:tc>
                <a:tc hMerge="1">
                  <a:txBody>
                    <a:bodyPr/>
                    <a:lstStyle/>
                    <a:p>
                      <a:pPr algn="ctr"/>
                      <a:endParaRPr lang="fr-FR" b="1" dirty="0"/>
                    </a:p>
                  </a:txBody>
                  <a:tcPr>
                    <a:solidFill>
                      <a:schemeClr val="bg1"/>
                    </a:solidFill>
                  </a:tcPr>
                </a:tc>
                <a:tc hMerge="1">
                  <a:txBody>
                    <a:bodyPr/>
                    <a:lstStyle/>
                    <a:p>
                      <a:pPr algn="ctr"/>
                      <a:endParaRPr lang="fr-FR" b="1" dirty="0"/>
                    </a:p>
                  </a:txBody>
                  <a:tcPr>
                    <a:solidFill>
                      <a:schemeClr val="bg1"/>
                    </a:solidFill>
                  </a:tcPr>
                </a:tc>
                <a:extLst>
                  <a:ext uri="{0D108BD9-81ED-4DB2-BD59-A6C34878D82A}">
                    <a16:rowId xmlns:a16="http://schemas.microsoft.com/office/drawing/2014/main" val="10000"/>
                  </a:ext>
                </a:extLst>
              </a:tr>
              <a:tr h="370840">
                <a:tc vMerge="1">
                  <a:txBody>
                    <a:bodyPr/>
                    <a:lstStyle/>
                    <a:p>
                      <a:pPr algn="ctr"/>
                      <a:endParaRPr lang="fr-FR" sz="2400" b="1" dirty="0">
                        <a:solidFill>
                          <a:schemeClr val="tx1"/>
                        </a:solidFill>
                      </a:endParaRPr>
                    </a:p>
                  </a:txBody>
                  <a:tcPr>
                    <a:lnR w="12700" cmpd="sng">
                      <a:noFill/>
                    </a:lnR>
                    <a:solidFill>
                      <a:schemeClr val="bg1"/>
                    </a:solidFill>
                  </a:tcPr>
                </a:tc>
                <a:tc vMerge="1">
                  <a:txBody>
                    <a:bodyPr/>
                    <a:lstStyle/>
                    <a:p>
                      <a:pPr algn="ctr"/>
                      <a:endParaRPr lang="fr-FR" sz="2400" b="1" dirty="0"/>
                    </a:p>
                  </a:txBody>
                  <a:tcPr>
                    <a:solidFill>
                      <a:schemeClr val="bg1"/>
                    </a:solidFill>
                  </a:tcPr>
                </a:tc>
                <a:tc>
                  <a:txBody>
                    <a:bodyPr/>
                    <a:lstStyle/>
                    <a:p>
                      <a:pPr algn="ctr"/>
                      <a:r>
                        <a:rPr lang="fr-FR" sz="2000" b="1" dirty="0" err="1"/>
                        <a:t>Brzy</a:t>
                      </a:r>
                      <a:endParaRPr lang="fr-FR" sz="2000" b="1" dirty="0"/>
                    </a:p>
                  </a:txBody>
                  <a:tcPr>
                    <a:solidFill>
                      <a:schemeClr val="bg1"/>
                    </a:solidFill>
                  </a:tcPr>
                </a:tc>
                <a:tc>
                  <a:txBody>
                    <a:bodyPr/>
                    <a:lstStyle/>
                    <a:p>
                      <a:pPr algn="ctr"/>
                      <a:r>
                        <a:rPr lang="fr-FR" sz="2000" b="1" dirty="0"/>
                        <a:t>V </a:t>
                      </a:r>
                      <a:r>
                        <a:rPr lang="fr-FR" sz="2000" b="1" dirty="0" err="1"/>
                        <a:t>době</a:t>
                      </a:r>
                      <a:r>
                        <a:rPr lang="fr-FR" sz="2000" b="1" dirty="0"/>
                        <a:t>, </a:t>
                      </a:r>
                      <a:r>
                        <a:rPr lang="fr-FR" sz="2000" b="1" dirty="0" err="1"/>
                        <a:t>během</a:t>
                      </a:r>
                      <a:r>
                        <a:rPr lang="fr-FR" sz="2000" b="1" dirty="0"/>
                        <a:t> </a:t>
                      </a:r>
                      <a:r>
                        <a:rPr lang="fr-FR" sz="2000" b="1" dirty="0" err="1"/>
                        <a:t>níž</a:t>
                      </a:r>
                      <a:r>
                        <a:rPr lang="fr-FR" sz="2000" b="1" dirty="0"/>
                        <a:t> </a:t>
                      </a:r>
                      <a:r>
                        <a:rPr lang="fr-FR" sz="2000" b="1" dirty="0" err="1"/>
                        <a:t>mluvím</a:t>
                      </a:r>
                      <a:endParaRPr lang="fr-FR" sz="2000" b="1" dirty="0"/>
                    </a:p>
                  </a:txBody>
                  <a:tcPr>
                    <a:solidFill>
                      <a:schemeClr val="bg1"/>
                    </a:solidFill>
                  </a:tcPr>
                </a:tc>
                <a:tc>
                  <a:txBody>
                    <a:bodyPr/>
                    <a:lstStyle/>
                    <a:p>
                      <a:pPr algn="ctr"/>
                      <a:r>
                        <a:rPr lang="fr-FR" sz="2000" b="1" dirty="0" err="1"/>
                        <a:t>Obvykle</a:t>
                      </a:r>
                      <a:endParaRPr lang="fr-FR" sz="2000" b="1" dirty="0"/>
                    </a:p>
                  </a:txBody>
                  <a:tcPr>
                    <a:solidFill>
                      <a:schemeClr val="bg1"/>
                    </a:solidFill>
                  </a:tcPr>
                </a:tc>
                <a:extLst>
                  <a:ext uri="{0D108BD9-81ED-4DB2-BD59-A6C34878D82A}">
                    <a16:rowId xmlns:a16="http://schemas.microsoft.com/office/drawing/2014/main" val="10001"/>
                  </a:ext>
                </a:extLst>
              </a:tr>
              <a:tr h="370840">
                <a:tc>
                  <a:txBody>
                    <a:bodyPr/>
                    <a:lstStyle/>
                    <a:p>
                      <a:pPr algn="ctr"/>
                      <a:r>
                        <a:rPr lang="fr-FR" sz="2000" b="1" dirty="0">
                          <a:solidFill>
                            <a:schemeClr val="tx1"/>
                          </a:solidFill>
                        </a:rPr>
                        <a:t>1</a:t>
                      </a:r>
                    </a:p>
                  </a:txBody>
                  <a:tcPr>
                    <a:solidFill>
                      <a:schemeClr val="bg1"/>
                    </a:solidFill>
                  </a:tcPr>
                </a:tc>
                <a:tc>
                  <a:txBody>
                    <a:bodyPr/>
                    <a:lstStyle/>
                    <a:p>
                      <a:r>
                        <a:rPr lang="fr-FR" sz="2000" b="1" dirty="0"/>
                        <a:t>Regarde l’avion qui décolle !</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b="1"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b="1" dirty="0"/>
                    </a:p>
                  </a:txBody>
                  <a:tcPr>
                    <a:solidFill>
                      <a:schemeClr val="bg1"/>
                    </a:solidFill>
                  </a:tcPr>
                </a:tc>
                <a:tc>
                  <a:txBody>
                    <a:bodyPr/>
                    <a:lstStyle/>
                    <a:p>
                      <a:pPr algn="ctr"/>
                      <a:endParaRPr lang="fr-FR" sz="2000" b="1" dirty="0"/>
                    </a:p>
                  </a:txBody>
                  <a:tcPr>
                    <a:solidFill>
                      <a:schemeClr val="bg1"/>
                    </a:solidFill>
                  </a:tcPr>
                </a:tc>
                <a:extLst>
                  <a:ext uri="{0D108BD9-81ED-4DB2-BD59-A6C34878D82A}">
                    <a16:rowId xmlns:a16="http://schemas.microsoft.com/office/drawing/2014/main" val="10002"/>
                  </a:ext>
                </a:extLst>
              </a:tr>
              <a:tr h="370840">
                <a:tc>
                  <a:txBody>
                    <a:bodyPr/>
                    <a:lstStyle/>
                    <a:p>
                      <a:pPr algn="ctr"/>
                      <a:r>
                        <a:rPr lang="fr-FR" sz="2000" b="1" dirty="0">
                          <a:solidFill>
                            <a:schemeClr val="tx1"/>
                          </a:solidFill>
                        </a:rPr>
                        <a:t>2</a:t>
                      </a:r>
                    </a:p>
                  </a:txBody>
                  <a:tcPr>
                    <a:solidFill>
                      <a:schemeClr val="bg1"/>
                    </a:solidFill>
                  </a:tcPr>
                </a:tc>
                <a:tc>
                  <a:txBody>
                    <a:bodyPr/>
                    <a:lstStyle/>
                    <a:p>
                      <a:r>
                        <a:rPr lang="fr-FR" sz="2000" b="1" dirty="0"/>
                        <a:t>Mon père fume beaucoup.</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fr-FR" sz="2000" b="1"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fr-FR" sz="2000" b="1" dirty="0"/>
                    </a:p>
                  </a:txBody>
                  <a:tcPr>
                    <a:solidFill>
                      <a:schemeClr val="bg1"/>
                    </a:solidFill>
                  </a:tcPr>
                </a:tc>
                <a:tc>
                  <a:txBody>
                    <a:bodyPr/>
                    <a:lstStyle/>
                    <a:p>
                      <a:pPr algn="ctr"/>
                      <a:endParaRPr lang="fr-FR" sz="2000" b="1" dirty="0"/>
                    </a:p>
                  </a:txBody>
                  <a:tcPr>
                    <a:solidFill>
                      <a:schemeClr val="bg1"/>
                    </a:solidFill>
                  </a:tcPr>
                </a:tc>
                <a:extLst>
                  <a:ext uri="{0D108BD9-81ED-4DB2-BD59-A6C34878D82A}">
                    <a16:rowId xmlns:a16="http://schemas.microsoft.com/office/drawing/2014/main" val="10003"/>
                  </a:ext>
                </a:extLst>
              </a:tr>
              <a:tr h="370840">
                <a:tc>
                  <a:txBody>
                    <a:bodyPr/>
                    <a:lstStyle/>
                    <a:p>
                      <a:pPr algn="ctr"/>
                      <a:r>
                        <a:rPr lang="fr-FR" sz="2000" b="1" dirty="0">
                          <a:solidFill>
                            <a:schemeClr val="tx1"/>
                          </a:solidFill>
                        </a:rPr>
                        <a:t>3</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t>Qu’est-ce que tu fais demain ?</a:t>
                      </a:r>
                    </a:p>
                  </a:txBody>
                  <a:tcPr>
                    <a:solidFill>
                      <a:schemeClr val="bg1"/>
                    </a:solidFill>
                  </a:tcPr>
                </a:tc>
                <a:tc>
                  <a:txBody>
                    <a:bodyPr/>
                    <a:lstStyle/>
                    <a:p>
                      <a:pPr algn="ctr"/>
                      <a:endParaRPr lang="fr-FR" sz="2000" b="1" dirty="0"/>
                    </a:p>
                  </a:txBody>
                  <a:tcPr>
                    <a:solidFill>
                      <a:schemeClr val="bg1"/>
                    </a:solidFill>
                  </a:tcPr>
                </a:tc>
                <a:tc>
                  <a:txBody>
                    <a:bodyPr/>
                    <a:lstStyle/>
                    <a:p>
                      <a:pPr algn="ctr"/>
                      <a:endParaRPr lang="fr-FR" sz="2000" b="1" dirty="0"/>
                    </a:p>
                  </a:txBody>
                  <a:tcPr>
                    <a:solidFill>
                      <a:schemeClr val="bg1"/>
                    </a:solidFill>
                  </a:tcPr>
                </a:tc>
                <a:tc>
                  <a:txBody>
                    <a:bodyPr/>
                    <a:lstStyle/>
                    <a:p>
                      <a:pPr algn="ctr"/>
                      <a:endParaRPr lang="fr-FR" sz="2000" b="1" dirty="0"/>
                    </a:p>
                  </a:txBody>
                  <a:tcPr>
                    <a:solidFill>
                      <a:schemeClr val="bg1"/>
                    </a:solidFill>
                  </a:tcPr>
                </a:tc>
                <a:extLst>
                  <a:ext uri="{0D108BD9-81ED-4DB2-BD59-A6C34878D82A}">
                    <a16:rowId xmlns:a16="http://schemas.microsoft.com/office/drawing/2014/main" val="10004"/>
                  </a:ext>
                </a:extLst>
              </a:tr>
              <a:tr h="453224">
                <a:tc>
                  <a:txBody>
                    <a:bodyPr/>
                    <a:lstStyle/>
                    <a:p>
                      <a:pPr algn="ctr"/>
                      <a:r>
                        <a:rPr lang="fr-FR" sz="2000" b="1" dirty="0">
                          <a:solidFill>
                            <a:schemeClr val="tx1"/>
                          </a:solidFill>
                        </a:rPr>
                        <a:t>4</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t>Ma mère travaille à Paris.</a:t>
                      </a:r>
                    </a:p>
                  </a:txBody>
                  <a:tcPr>
                    <a:solidFill>
                      <a:schemeClr val="bg1"/>
                    </a:solidFill>
                  </a:tcPr>
                </a:tc>
                <a:tc>
                  <a:txBody>
                    <a:bodyPr/>
                    <a:lstStyle/>
                    <a:p>
                      <a:pPr algn="ctr"/>
                      <a:endParaRPr lang="fr-FR" sz="2000" b="1" dirty="0"/>
                    </a:p>
                  </a:txBody>
                  <a:tcPr>
                    <a:solidFill>
                      <a:schemeClr val="bg1"/>
                    </a:solidFill>
                  </a:tcPr>
                </a:tc>
                <a:tc>
                  <a:txBody>
                    <a:bodyPr/>
                    <a:lstStyle/>
                    <a:p>
                      <a:pPr algn="ctr"/>
                      <a:endParaRPr lang="fr-FR" sz="2000" b="1"/>
                    </a:p>
                  </a:txBody>
                  <a:tcPr>
                    <a:solidFill>
                      <a:schemeClr val="bg1"/>
                    </a:solidFill>
                  </a:tcPr>
                </a:tc>
                <a:tc>
                  <a:txBody>
                    <a:bodyPr/>
                    <a:lstStyle/>
                    <a:p>
                      <a:pPr algn="ctr"/>
                      <a:endParaRPr lang="fr-FR" sz="2000" b="1" dirty="0"/>
                    </a:p>
                  </a:txBody>
                  <a:tcPr>
                    <a:solidFill>
                      <a:schemeClr val="bg1"/>
                    </a:solidFill>
                  </a:tcPr>
                </a:tc>
                <a:extLst>
                  <a:ext uri="{0D108BD9-81ED-4DB2-BD59-A6C34878D82A}">
                    <a16:rowId xmlns:a16="http://schemas.microsoft.com/office/drawing/2014/main" val="10005"/>
                  </a:ext>
                </a:extLst>
              </a:tr>
              <a:tr h="370840">
                <a:tc>
                  <a:txBody>
                    <a:bodyPr/>
                    <a:lstStyle/>
                    <a:p>
                      <a:pPr algn="ctr"/>
                      <a:r>
                        <a:rPr lang="fr-FR" sz="2000" b="1" dirty="0">
                          <a:solidFill>
                            <a:schemeClr val="tx1"/>
                          </a:solidFill>
                        </a:rPr>
                        <a:t>5</a:t>
                      </a:r>
                    </a:p>
                  </a:txBody>
                  <a:tcPr>
                    <a:solidFill>
                      <a:schemeClr val="bg1"/>
                    </a:solidFill>
                  </a:tcPr>
                </a:tc>
                <a:tc>
                  <a:txBody>
                    <a:bodyPr/>
                    <a:lstStyle/>
                    <a:p>
                      <a:r>
                        <a:rPr lang="fr-FR" sz="2000" b="1" dirty="0"/>
                        <a:t>Tu es encore en</a:t>
                      </a:r>
                      <a:r>
                        <a:rPr lang="fr-FR" sz="2000" b="1" baseline="0" dirty="0"/>
                        <a:t> train de jouer !</a:t>
                      </a:r>
                      <a:endParaRPr lang="fr-FR" sz="2000" b="1" dirty="0"/>
                    </a:p>
                  </a:txBody>
                  <a:tcPr>
                    <a:solidFill>
                      <a:schemeClr val="bg1"/>
                    </a:solidFill>
                  </a:tcPr>
                </a:tc>
                <a:tc>
                  <a:txBody>
                    <a:bodyPr/>
                    <a:lstStyle/>
                    <a:p>
                      <a:pPr algn="ctr"/>
                      <a:endParaRPr lang="fr-FR" sz="2000" b="1" dirty="0"/>
                    </a:p>
                  </a:txBody>
                  <a:tcPr>
                    <a:solidFill>
                      <a:schemeClr val="bg1"/>
                    </a:solidFill>
                  </a:tcPr>
                </a:tc>
                <a:tc>
                  <a:txBody>
                    <a:bodyPr/>
                    <a:lstStyle/>
                    <a:p>
                      <a:pPr algn="ctr"/>
                      <a:endParaRPr lang="fr-FR" sz="2000" b="1" dirty="0"/>
                    </a:p>
                  </a:txBody>
                  <a:tcPr>
                    <a:solidFill>
                      <a:schemeClr val="bg1"/>
                    </a:solidFill>
                  </a:tcPr>
                </a:tc>
                <a:tc>
                  <a:txBody>
                    <a:bodyPr/>
                    <a:lstStyle/>
                    <a:p>
                      <a:pPr algn="ctr"/>
                      <a:endParaRPr lang="fr-FR" sz="2000" b="1" dirty="0"/>
                    </a:p>
                  </a:txBody>
                  <a:tcPr>
                    <a:solidFill>
                      <a:schemeClr val="bg1"/>
                    </a:solidFill>
                  </a:tcPr>
                </a:tc>
                <a:extLst>
                  <a:ext uri="{0D108BD9-81ED-4DB2-BD59-A6C34878D82A}">
                    <a16:rowId xmlns:a16="http://schemas.microsoft.com/office/drawing/2014/main" val="10006"/>
                  </a:ext>
                </a:extLst>
              </a:tr>
              <a:tr h="370840">
                <a:tc>
                  <a:txBody>
                    <a:bodyPr/>
                    <a:lstStyle/>
                    <a:p>
                      <a:pPr algn="ctr"/>
                      <a:r>
                        <a:rPr lang="fr-FR" sz="2000" b="1" dirty="0">
                          <a:solidFill>
                            <a:schemeClr val="tx1"/>
                          </a:solidFill>
                        </a:rPr>
                        <a:t>6</a:t>
                      </a:r>
                    </a:p>
                  </a:txBody>
                  <a:tcPr>
                    <a:solidFill>
                      <a:schemeClr val="bg1"/>
                    </a:solidFill>
                  </a:tcPr>
                </a:tc>
                <a:tc>
                  <a:txBody>
                    <a:bodyPr/>
                    <a:lstStyle/>
                    <a:p>
                      <a:r>
                        <a:rPr lang="fr-FR" sz="2000" b="1" dirty="0"/>
                        <a:t>Qu’est-ce que du dis ?</a:t>
                      </a:r>
                    </a:p>
                  </a:txBody>
                  <a:tcPr>
                    <a:solidFill>
                      <a:schemeClr val="bg1"/>
                    </a:solidFill>
                  </a:tcPr>
                </a:tc>
                <a:tc>
                  <a:txBody>
                    <a:bodyPr/>
                    <a:lstStyle/>
                    <a:p>
                      <a:pPr algn="ctr"/>
                      <a:endParaRPr lang="fr-FR" sz="2000" b="1"/>
                    </a:p>
                  </a:txBody>
                  <a:tcPr>
                    <a:solidFill>
                      <a:schemeClr val="bg1"/>
                    </a:solidFill>
                  </a:tcPr>
                </a:tc>
                <a:tc>
                  <a:txBody>
                    <a:bodyPr/>
                    <a:lstStyle/>
                    <a:p>
                      <a:pPr algn="ctr"/>
                      <a:endParaRPr lang="fr-FR" sz="2000" b="1" dirty="0"/>
                    </a:p>
                  </a:txBody>
                  <a:tcPr>
                    <a:solidFill>
                      <a:schemeClr val="bg1"/>
                    </a:solidFill>
                  </a:tcPr>
                </a:tc>
                <a:tc>
                  <a:txBody>
                    <a:bodyPr/>
                    <a:lstStyle/>
                    <a:p>
                      <a:pPr algn="ctr"/>
                      <a:endParaRPr lang="fr-FR" sz="2000" b="1" dirty="0"/>
                    </a:p>
                  </a:txBody>
                  <a:tcPr>
                    <a:solidFill>
                      <a:schemeClr val="bg1"/>
                    </a:solidFill>
                  </a:tcPr>
                </a:tc>
                <a:extLst>
                  <a:ext uri="{0D108BD9-81ED-4DB2-BD59-A6C34878D82A}">
                    <a16:rowId xmlns:a16="http://schemas.microsoft.com/office/drawing/2014/main" val="10007"/>
                  </a:ext>
                </a:extLst>
              </a:tr>
            </a:tbl>
          </a:graphicData>
        </a:graphic>
      </p:graphicFrame>
      <p:pic>
        <p:nvPicPr>
          <p:cNvPr id="13" name="Image 12"/>
          <p:cNvPicPr>
            <a:picLocks noChangeAspect="1"/>
          </p:cNvPicPr>
          <p:nvPr/>
        </p:nvPicPr>
        <p:blipFill>
          <a:blip r:embed="rId4"/>
          <a:stretch>
            <a:fillRect/>
          </a:stretch>
        </p:blipFill>
        <p:spPr>
          <a:xfrm>
            <a:off x="5529101" y="4083294"/>
            <a:ext cx="5559758" cy="2452246"/>
          </a:xfrm>
          <a:prstGeom prst="rect">
            <a:avLst/>
          </a:prstGeom>
        </p:spPr>
      </p:pic>
      <p:cxnSp>
        <p:nvCxnSpPr>
          <p:cNvPr id="15" name="Connecteur droit 14"/>
          <p:cNvCxnSpPr/>
          <p:nvPr/>
        </p:nvCxnSpPr>
        <p:spPr>
          <a:xfrm flipH="1">
            <a:off x="2975674" y="2178926"/>
            <a:ext cx="7006526" cy="22316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1869015" y="2549971"/>
            <a:ext cx="3494935" cy="217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a:off x="2645370" y="2524818"/>
            <a:ext cx="7093788" cy="27154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933731" y="-31047"/>
            <a:ext cx="8980138" cy="646331"/>
          </a:xfrm>
          <a:prstGeom prst="rect">
            <a:avLst/>
          </a:prstGeom>
          <a:noFill/>
        </p:spPr>
        <p:txBody>
          <a:bodyPr wrap="square" rtlCol="0">
            <a:spAutoFit/>
          </a:bodyPr>
          <a:lstStyle/>
          <a:p>
            <a:pPr algn="ctr"/>
            <a:r>
              <a:rPr lang="fr-FR" sz="3600" b="1" dirty="0">
                <a:solidFill>
                  <a:schemeClr val="accent1">
                    <a:lumMod val="75000"/>
                  </a:schemeClr>
                </a:solidFill>
              </a:rPr>
              <a:t>3- </a:t>
            </a:r>
            <a:r>
              <a:rPr lang="fr-FR" sz="3600" b="1" dirty="0" err="1">
                <a:solidFill>
                  <a:schemeClr val="accent1">
                    <a:lumMod val="75000"/>
                  </a:schemeClr>
                </a:solidFill>
              </a:rPr>
              <a:t>Další</a:t>
            </a:r>
            <a:r>
              <a:rPr lang="fr-FR" sz="3600" b="1" dirty="0">
                <a:solidFill>
                  <a:schemeClr val="accent1">
                    <a:lumMod val="75000"/>
                  </a:schemeClr>
                </a:solidFill>
              </a:rPr>
              <a:t> </a:t>
            </a:r>
            <a:r>
              <a:rPr lang="fr-FR" sz="3600" b="1" dirty="0" err="1">
                <a:solidFill>
                  <a:schemeClr val="accent1">
                    <a:lumMod val="75000"/>
                  </a:schemeClr>
                </a:solidFill>
              </a:rPr>
              <a:t>příklady</a:t>
            </a:r>
            <a:r>
              <a:rPr lang="fr-FR" sz="3600" b="1" dirty="0">
                <a:solidFill>
                  <a:schemeClr val="accent1">
                    <a:lumMod val="75000"/>
                  </a:schemeClr>
                </a:solidFill>
              </a:rPr>
              <a:t> </a:t>
            </a:r>
            <a:r>
              <a:rPr lang="fr-FR" sz="3600" b="1" dirty="0" err="1">
                <a:solidFill>
                  <a:schemeClr val="accent1">
                    <a:lumMod val="75000"/>
                  </a:schemeClr>
                </a:solidFill>
              </a:rPr>
              <a:t>výukových</a:t>
            </a:r>
            <a:r>
              <a:rPr lang="fr-FR" sz="3600" b="1" dirty="0">
                <a:solidFill>
                  <a:schemeClr val="accent1">
                    <a:lumMod val="75000"/>
                  </a:schemeClr>
                </a:solidFill>
              </a:rPr>
              <a:t> </a:t>
            </a:r>
            <a:r>
              <a:rPr lang="fr-FR" sz="3600" b="1" dirty="0" err="1">
                <a:solidFill>
                  <a:schemeClr val="accent1">
                    <a:lumMod val="75000"/>
                  </a:schemeClr>
                </a:solidFill>
              </a:rPr>
              <a:t>materiálů</a:t>
            </a:r>
            <a:endParaRPr lang="fr-FR" sz="3600" b="1" dirty="0">
              <a:solidFill>
                <a:schemeClr val="accent1">
                  <a:lumMod val="75000"/>
                </a:schemeClr>
              </a:solidFill>
            </a:endParaRPr>
          </a:p>
        </p:txBody>
      </p:sp>
    </p:spTree>
    <p:extLst>
      <p:ext uri="{BB962C8B-B14F-4D97-AF65-F5344CB8AC3E}">
        <p14:creationId xmlns:p14="http://schemas.microsoft.com/office/powerpoint/2010/main" val="86932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2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3"/>
          <a:stretch>
            <a:fillRect/>
          </a:stretch>
        </p:blipFill>
        <p:spPr>
          <a:xfrm>
            <a:off x="735496" y="1623872"/>
            <a:ext cx="1490226" cy="1284096"/>
          </a:xfrm>
          <a:prstGeom prst="rect">
            <a:avLst/>
          </a:prstGeom>
        </p:spPr>
      </p:pic>
      <p:sp>
        <p:nvSpPr>
          <p:cNvPr id="18" name="Rectangle à coins arrondis 17"/>
          <p:cNvSpPr/>
          <p:nvPr/>
        </p:nvSpPr>
        <p:spPr>
          <a:xfrm flipH="1">
            <a:off x="6607288" y="5561044"/>
            <a:ext cx="4263104" cy="795305"/>
          </a:xfrm>
          <a:prstGeom prst="wedgeRoundRectCallout">
            <a:avLst>
              <a:gd name="adj1" fmla="val 108814"/>
              <a:gd name="adj2" fmla="val 488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Plus: </a:t>
            </a:r>
            <a:r>
              <a:rPr lang="en-US" sz="2400" b="1" dirty="0" err="1">
                <a:solidFill>
                  <a:schemeClr val="tx1"/>
                </a:solidFill>
              </a:rPr>
              <a:t>celá</a:t>
            </a:r>
            <a:r>
              <a:rPr lang="en-US" sz="2400" b="1" dirty="0">
                <a:solidFill>
                  <a:schemeClr val="tx1"/>
                </a:solidFill>
              </a:rPr>
              <a:t> </a:t>
            </a:r>
            <a:r>
              <a:rPr lang="en-US" sz="2400" b="1" dirty="0" err="1">
                <a:solidFill>
                  <a:schemeClr val="tx1"/>
                </a:solidFill>
              </a:rPr>
              <a:t>řada</a:t>
            </a:r>
            <a:r>
              <a:rPr lang="en-US" sz="2400" b="1" dirty="0">
                <a:solidFill>
                  <a:schemeClr val="tx1"/>
                </a:solidFill>
              </a:rPr>
              <a:t> </a:t>
            </a:r>
            <a:r>
              <a:rPr lang="en-US" sz="2400" b="1" dirty="0" err="1">
                <a:solidFill>
                  <a:schemeClr val="tx1"/>
                </a:solidFill>
              </a:rPr>
              <a:t>cvičení</a:t>
            </a:r>
            <a:r>
              <a:rPr lang="en-US" sz="2400" b="1" dirty="0">
                <a:solidFill>
                  <a:schemeClr val="tx1"/>
                </a:solidFill>
              </a:rPr>
              <a:t> k </a:t>
            </a:r>
            <a:r>
              <a:rPr lang="en-US" sz="2400" b="1" dirty="0" err="1">
                <a:solidFill>
                  <a:schemeClr val="tx1"/>
                </a:solidFill>
              </a:rPr>
              <a:t>upevnění</a:t>
            </a:r>
            <a:r>
              <a:rPr lang="en-US" sz="2400" b="1" dirty="0">
                <a:solidFill>
                  <a:schemeClr val="tx1"/>
                </a:solidFill>
              </a:rPr>
              <a:t> a </a:t>
            </a:r>
            <a:r>
              <a:rPr lang="en-US" sz="2400" b="1" dirty="0" err="1">
                <a:solidFill>
                  <a:schemeClr val="tx1"/>
                </a:solidFill>
              </a:rPr>
              <a:t>využití</a:t>
            </a:r>
            <a:r>
              <a:rPr lang="en-US" sz="2400" b="1" dirty="0">
                <a:solidFill>
                  <a:schemeClr val="tx1"/>
                </a:solidFill>
              </a:rPr>
              <a:t> </a:t>
            </a:r>
            <a:r>
              <a:rPr lang="en-US" sz="2400" b="1" dirty="0" err="1">
                <a:solidFill>
                  <a:schemeClr val="tx1"/>
                </a:solidFill>
              </a:rPr>
              <a:t>rozdílů</a:t>
            </a:r>
            <a:r>
              <a:rPr lang="en-US" sz="2400" b="1" dirty="0">
                <a:solidFill>
                  <a:schemeClr val="tx1"/>
                </a:solidFill>
              </a:rPr>
              <a:t>.</a:t>
            </a:r>
          </a:p>
        </p:txBody>
      </p:sp>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29</a:t>
            </a:fld>
            <a:endParaRPr lang="fr-FR"/>
          </a:p>
        </p:txBody>
      </p:sp>
      <p:sp>
        <p:nvSpPr>
          <p:cNvPr id="6" name="Text Box 5"/>
          <p:cNvSpPr txBox="1">
            <a:spLocks noChangeArrowheads="1"/>
          </p:cNvSpPr>
          <p:nvPr/>
        </p:nvSpPr>
        <p:spPr bwMode="auto">
          <a:xfrm>
            <a:off x="0" y="596886"/>
            <a:ext cx="5951349" cy="954107"/>
          </a:xfrm>
          <a:prstGeom prst="rect">
            <a:avLst/>
          </a:prstGeom>
          <a:noFill/>
          <a:ln w="9525">
            <a:solidFill>
              <a:schemeClr val="tx1"/>
            </a:solidFill>
            <a:miter lim="800000"/>
            <a:headEnd/>
            <a:tailEnd/>
          </a:ln>
        </p:spPr>
        <p:txBody>
          <a:bodyPr wrap="square">
            <a:spAutoFit/>
          </a:bodyPr>
          <a:lstStyle/>
          <a:p>
            <a:pPr marL="514350" indent="-514350" eaLnBrk="0" hangingPunct="0">
              <a:spcBef>
                <a:spcPct val="50000"/>
              </a:spcBef>
              <a:buFont typeface="+mj-lt"/>
              <a:buAutoNum type="arabicPeriod" startAt="3"/>
            </a:pPr>
            <a:r>
              <a:rPr lang="de-DE" sz="2800" b="1" i="1" dirty="0" err="1">
                <a:solidFill>
                  <a:srgbClr val="000000"/>
                </a:solidFill>
              </a:rPr>
              <a:t>Quand</a:t>
            </a:r>
            <a:r>
              <a:rPr lang="de-DE" sz="2800" b="1" i="1" dirty="0">
                <a:solidFill>
                  <a:srgbClr val="000000"/>
                </a:solidFill>
              </a:rPr>
              <a:t> </a:t>
            </a:r>
            <a:r>
              <a:rPr lang="de-DE" sz="2800" b="1" i="1" dirty="0" err="1">
                <a:solidFill>
                  <a:srgbClr val="000000"/>
                </a:solidFill>
              </a:rPr>
              <a:t>un</a:t>
            </a:r>
            <a:r>
              <a:rPr lang="de-DE" sz="2800" b="1" i="1" dirty="0">
                <a:solidFill>
                  <a:srgbClr val="000000"/>
                </a:solidFill>
              </a:rPr>
              <a:t> </a:t>
            </a:r>
            <a:r>
              <a:rPr lang="de-DE" sz="2800" b="1" i="1" dirty="0" err="1">
                <a:solidFill>
                  <a:srgbClr val="000000"/>
                </a:solidFill>
              </a:rPr>
              <a:t>égale</a:t>
            </a:r>
            <a:r>
              <a:rPr lang="de-DE" sz="2800" b="1" i="1" dirty="0">
                <a:solidFill>
                  <a:srgbClr val="000000"/>
                </a:solidFill>
              </a:rPr>
              <a:t> </a:t>
            </a:r>
            <a:r>
              <a:rPr lang="de-DE" sz="2800" b="1" i="1" dirty="0" err="1">
                <a:solidFill>
                  <a:srgbClr val="000000"/>
                </a:solidFill>
              </a:rPr>
              <a:t>deux</a:t>
            </a:r>
            <a:r>
              <a:rPr lang="de-DE" sz="2800" b="1" i="1" dirty="0">
                <a:solidFill>
                  <a:srgbClr val="000000"/>
                </a:solidFill>
              </a:rPr>
              <a:t> – les </a:t>
            </a:r>
            <a:r>
              <a:rPr lang="de-DE" sz="2800" b="1" i="1" dirty="0" err="1">
                <a:solidFill>
                  <a:srgbClr val="000000"/>
                </a:solidFill>
              </a:rPr>
              <a:t>deux</a:t>
            </a:r>
            <a:r>
              <a:rPr lang="de-DE" sz="2800" b="1" i="1" dirty="0">
                <a:solidFill>
                  <a:srgbClr val="000000"/>
                </a:solidFill>
              </a:rPr>
              <a:t> </a:t>
            </a:r>
            <a:r>
              <a:rPr lang="de-DE" sz="2800" b="1" i="1" dirty="0" err="1">
                <a:solidFill>
                  <a:srgbClr val="000000"/>
                </a:solidFill>
              </a:rPr>
              <a:t>présents</a:t>
            </a:r>
            <a:r>
              <a:rPr lang="de-DE" sz="2800" b="1" i="1" dirty="0">
                <a:solidFill>
                  <a:srgbClr val="000000"/>
                </a:solidFill>
              </a:rPr>
              <a:t> en </a:t>
            </a:r>
            <a:r>
              <a:rPr lang="de-DE" sz="2800" b="1" i="1" dirty="0" err="1">
                <a:solidFill>
                  <a:srgbClr val="000000"/>
                </a:solidFill>
              </a:rPr>
              <a:t>anglais</a:t>
            </a:r>
            <a:r>
              <a:rPr lang="de-DE" sz="2800" b="1" i="1" dirty="0">
                <a:solidFill>
                  <a:srgbClr val="000000"/>
                </a:solidFill>
              </a:rPr>
              <a:t>“</a:t>
            </a:r>
            <a:r>
              <a:rPr lang="de-DE" sz="2800" b="1" dirty="0">
                <a:solidFill>
                  <a:srgbClr val="000000"/>
                </a:solidFill>
              </a:rPr>
              <a:t> – Line </a:t>
            </a:r>
            <a:r>
              <a:rPr lang="de-DE" sz="2800" b="1" dirty="0" err="1">
                <a:solidFill>
                  <a:srgbClr val="000000"/>
                </a:solidFill>
              </a:rPr>
              <a:t>Audin</a:t>
            </a:r>
            <a:r>
              <a:rPr lang="de-DE" sz="2800" b="1" dirty="0">
                <a:solidFill>
                  <a:srgbClr val="000000"/>
                </a:solidFill>
              </a:rPr>
              <a:t>.</a:t>
            </a:r>
            <a:endParaRPr lang="fr-FR" sz="2800" dirty="0">
              <a:solidFill>
                <a:srgbClr val="000000"/>
              </a:solidFill>
            </a:endParaRPr>
          </a:p>
        </p:txBody>
      </p:sp>
      <p:sp>
        <p:nvSpPr>
          <p:cNvPr id="8" name="Rectangle à coins arrondis 7"/>
          <p:cNvSpPr/>
          <p:nvPr/>
        </p:nvSpPr>
        <p:spPr>
          <a:xfrm flipH="1">
            <a:off x="221790" y="3180945"/>
            <a:ext cx="5352634" cy="3393114"/>
          </a:xfrm>
          <a:prstGeom prst="wedgeRoundRectCallout">
            <a:avLst>
              <a:gd name="adj1" fmla="val 31549"/>
              <a:gd name="adj2" fmla="val -8151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400" b="1" dirty="0" err="1">
                <a:solidFill>
                  <a:schemeClr val="tx1"/>
                </a:solidFill>
              </a:rPr>
              <a:t>Významy</a:t>
            </a:r>
            <a:r>
              <a:rPr lang="de-DE" sz="2400" b="1" dirty="0">
                <a:solidFill>
                  <a:schemeClr val="tx1"/>
                </a:solidFill>
              </a:rPr>
              <a:t> " Zur Zeit, während ich spreche“ a „Gewöhnlich“ se </a:t>
            </a:r>
            <a:r>
              <a:rPr lang="de-DE" sz="2400" b="1" dirty="0" err="1">
                <a:solidFill>
                  <a:schemeClr val="tx1"/>
                </a:solidFill>
              </a:rPr>
              <a:t>ještě</a:t>
            </a:r>
            <a:r>
              <a:rPr lang="de-DE" sz="2400" b="1" dirty="0">
                <a:solidFill>
                  <a:schemeClr val="tx1"/>
                </a:solidFill>
              </a:rPr>
              <a:t> </a:t>
            </a:r>
            <a:r>
              <a:rPr lang="de-DE" sz="2400" b="1" dirty="0" err="1">
                <a:solidFill>
                  <a:schemeClr val="tx1"/>
                </a:solidFill>
              </a:rPr>
              <a:t>upřesní</a:t>
            </a:r>
            <a:r>
              <a:rPr lang="en-US" sz="2400" b="1" dirty="0">
                <a:solidFill>
                  <a:schemeClr val="tx1"/>
                </a:solidFill>
              </a:rPr>
              <a:t> </a:t>
            </a:r>
          </a:p>
          <a:p>
            <a:r>
              <a:rPr lang="en-US" sz="3600" b="1" dirty="0">
                <a:solidFill>
                  <a:schemeClr val="tx1"/>
                </a:solidFill>
              </a:rPr>
              <a:t>→  </a:t>
            </a:r>
            <a:r>
              <a:rPr lang="en-US" sz="2400" b="1" dirty="0">
                <a:solidFill>
                  <a:schemeClr val="tx1"/>
                </a:solidFill>
              </a:rPr>
              <a:t>    </a:t>
            </a:r>
            <a:r>
              <a:rPr lang="en-US" sz="2400" b="1" dirty="0" err="1">
                <a:solidFill>
                  <a:schemeClr val="tx1"/>
                </a:solidFill>
              </a:rPr>
              <a:t>Ve</a:t>
            </a:r>
            <a:r>
              <a:rPr lang="en-US" sz="2400" b="1" dirty="0">
                <a:solidFill>
                  <a:schemeClr val="tx1"/>
                </a:solidFill>
              </a:rPr>
              <a:t> " </a:t>
            </a:r>
            <a:r>
              <a:rPr lang="en-US" sz="2400" b="1" dirty="0" err="1">
                <a:solidFill>
                  <a:schemeClr val="tx1"/>
                </a:solidFill>
              </a:rPr>
              <a:t>světě</a:t>
            </a:r>
            <a:r>
              <a:rPr lang="en-US" sz="2400" b="1" dirty="0">
                <a:solidFill>
                  <a:schemeClr val="tx1"/>
                </a:solidFill>
              </a:rPr>
              <a:t> </a:t>
            </a:r>
            <a:r>
              <a:rPr lang="en-US" sz="2400" b="1" dirty="0" err="1">
                <a:solidFill>
                  <a:schemeClr val="tx1"/>
                </a:solidFill>
              </a:rPr>
              <a:t>angličtiny</a:t>
            </a:r>
            <a:r>
              <a:rPr lang="en-US" sz="2400" b="1" dirty="0">
                <a:solidFill>
                  <a:schemeClr val="tx1"/>
                </a:solidFill>
              </a:rPr>
              <a:t>" </a:t>
            </a:r>
            <a:r>
              <a:rPr lang="en-US" sz="2400" b="1" dirty="0" err="1">
                <a:solidFill>
                  <a:schemeClr val="tx1"/>
                </a:solidFill>
              </a:rPr>
              <a:t>jsou</a:t>
            </a:r>
            <a:r>
              <a:rPr lang="en-US" sz="2400" b="1" dirty="0">
                <a:solidFill>
                  <a:schemeClr val="tx1"/>
                </a:solidFill>
              </a:rPr>
              <a:t> </a:t>
            </a:r>
            <a:r>
              <a:rPr lang="en-US" sz="2400" b="1" dirty="0" err="1">
                <a:solidFill>
                  <a:schemeClr val="tx1"/>
                </a:solidFill>
              </a:rPr>
              <a:t>dva</a:t>
            </a:r>
            <a:r>
              <a:rPr lang="en-US" sz="2400" b="1" dirty="0">
                <a:solidFill>
                  <a:schemeClr val="tx1"/>
                </a:solidFill>
              </a:rPr>
              <a:t> </a:t>
            </a:r>
            <a:r>
              <a:rPr lang="en-US" sz="2400" b="1" dirty="0" err="1">
                <a:solidFill>
                  <a:schemeClr val="tx1"/>
                </a:solidFill>
              </a:rPr>
              <a:t>rozdělené</a:t>
            </a:r>
            <a:r>
              <a:rPr lang="en-US" sz="2400" b="1" dirty="0">
                <a:solidFill>
                  <a:schemeClr val="tx1"/>
                </a:solidFill>
              </a:rPr>
              <a:t> </a:t>
            </a:r>
            <a:r>
              <a:rPr lang="en-US" sz="2400" b="1" dirty="0" err="1">
                <a:solidFill>
                  <a:schemeClr val="tx1"/>
                </a:solidFill>
              </a:rPr>
              <a:t>prostory</a:t>
            </a:r>
            <a:r>
              <a:rPr lang="en-US" sz="2400" b="1" dirty="0">
                <a:solidFill>
                  <a:schemeClr val="tx1"/>
                </a:solidFill>
              </a:rPr>
              <a:t> pro </a:t>
            </a:r>
            <a:r>
              <a:rPr lang="en-US" sz="2400" b="1" dirty="0" err="1">
                <a:solidFill>
                  <a:schemeClr val="tx1"/>
                </a:solidFill>
              </a:rPr>
              <a:t>přítomnost</a:t>
            </a:r>
            <a:r>
              <a:rPr lang="en-US" sz="2400" b="1" dirty="0">
                <a:solidFill>
                  <a:schemeClr val="tx1"/>
                </a:solidFill>
              </a:rPr>
              <a:t>: " </a:t>
            </a:r>
            <a:r>
              <a:rPr lang="en-US" sz="2400" b="1" dirty="0" err="1">
                <a:solidFill>
                  <a:schemeClr val="tx1"/>
                </a:solidFill>
              </a:rPr>
              <a:t>vlastnost</a:t>
            </a:r>
            <a:r>
              <a:rPr lang="en-US" sz="2400" b="1" dirty="0">
                <a:solidFill>
                  <a:schemeClr val="tx1"/>
                </a:solidFill>
              </a:rPr>
              <a:t> </a:t>
            </a:r>
            <a:r>
              <a:rPr lang="en-US" sz="2400" b="1" dirty="0" err="1">
                <a:solidFill>
                  <a:schemeClr val="tx1"/>
                </a:solidFill>
              </a:rPr>
              <a:t>subjektu</a:t>
            </a:r>
            <a:r>
              <a:rPr lang="en-US" sz="2400" b="1" dirty="0">
                <a:solidFill>
                  <a:schemeClr val="tx1"/>
                </a:solidFill>
              </a:rPr>
              <a:t>" (</a:t>
            </a:r>
            <a:r>
              <a:rPr lang="en-US" sz="2400" b="1" dirty="0" err="1">
                <a:solidFill>
                  <a:schemeClr val="tx1"/>
                </a:solidFill>
              </a:rPr>
              <a:t>jednoduchý</a:t>
            </a:r>
            <a:r>
              <a:rPr lang="en-US" sz="2400" b="1" dirty="0">
                <a:solidFill>
                  <a:schemeClr val="tx1"/>
                </a:solidFill>
              </a:rPr>
              <a:t> </a:t>
            </a:r>
            <a:r>
              <a:rPr lang="en-US" sz="2400" b="1" dirty="0" err="1">
                <a:solidFill>
                  <a:schemeClr val="tx1"/>
                </a:solidFill>
              </a:rPr>
              <a:t>přítomný</a:t>
            </a:r>
            <a:r>
              <a:rPr lang="en-US" sz="2400" b="1" dirty="0">
                <a:solidFill>
                  <a:schemeClr val="tx1"/>
                </a:solidFill>
              </a:rPr>
              <a:t> </a:t>
            </a:r>
            <a:r>
              <a:rPr lang="en-US" sz="2400" b="1" dirty="0" err="1">
                <a:solidFill>
                  <a:schemeClr val="tx1"/>
                </a:solidFill>
              </a:rPr>
              <a:t>čas</a:t>
            </a:r>
            <a:r>
              <a:rPr lang="en-US" sz="2400" b="1" dirty="0">
                <a:solidFill>
                  <a:schemeClr val="tx1"/>
                </a:solidFill>
              </a:rPr>
              <a:t>) / </a:t>
            </a:r>
            <a:r>
              <a:rPr lang="en-US" sz="2400" b="1" dirty="0" err="1">
                <a:solidFill>
                  <a:schemeClr val="tx1"/>
                </a:solidFill>
              </a:rPr>
              <a:t>něco</a:t>
            </a:r>
            <a:r>
              <a:rPr lang="en-US" sz="2400" b="1" dirty="0">
                <a:solidFill>
                  <a:schemeClr val="tx1"/>
                </a:solidFill>
              </a:rPr>
              <a:t>, co se </a:t>
            </a:r>
            <a:r>
              <a:rPr lang="en-US" sz="2400" b="1" dirty="0" err="1">
                <a:solidFill>
                  <a:schemeClr val="tx1"/>
                </a:solidFill>
              </a:rPr>
              <a:t>právě</a:t>
            </a:r>
            <a:r>
              <a:rPr lang="en-US" sz="2400" b="1" dirty="0">
                <a:solidFill>
                  <a:schemeClr val="tx1"/>
                </a:solidFill>
              </a:rPr>
              <a:t> </a:t>
            </a:r>
            <a:r>
              <a:rPr lang="en-US" sz="2400" b="1" dirty="0" err="1">
                <a:solidFill>
                  <a:schemeClr val="tx1"/>
                </a:solidFill>
              </a:rPr>
              <a:t>děje</a:t>
            </a:r>
            <a:r>
              <a:rPr lang="en-US" sz="2400" b="1" dirty="0">
                <a:solidFill>
                  <a:schemeClr val="tx1"/>
                </a:solidFill>
              </a:rPr>
              <a:t> "BE+ </a:t>
            </a:r>
            <a:r>
              <a:rPr lang="en-US" sz="2400" b="1" dirty="0" err="1">
                <a:solidFill>
                  <a:schemeClr val="tx1"/>
                </a:solidFill>
              </a:rPr>
              <a:t>ing</a:t>
            </a:r>
            <a:r>
              <a:rPr lang="en-US" sz="2400" b="1" dirty="0">
                <a:solidFill>
                  <a:schemeClr val="tx1"/>
                </a:solidFill>
              </a:rPr>
              <a:t>".</a:t>
            </a:r>
          </a:p>
        </p:txBody>
      </p:sp>
      <p:pic>
        <p:nvPicPr>
          <p:cNvPr id="2" name="Image 1"/>
          <p:cNvPicPr>
            <a:picLocks noChangeAspect="1"/>
          </p:cNvPicPr>
          <p:nvPr/>
        </p:nvPicPr>
        <p:blipFill>
          <a:blip r:embed="rId4"/>
          <a:stretch>
            <a:fillRect/>
          </a:stretch>
        </p:blipFill>
        <p:spPr>
          <a:xfrm>
            <a:off x="5629421" y="773893"/>
            <a:ext cx="6665283" cy="3791363"/>
          </a:xfrm>
          <a:prstGeom prst="rect">
            <a:avLst/>
          </a:prstGeom>
        </p:spPr>
      </p:pic>
      <p:cxnSp>
        <p:nvCxnSpPr>
          <p:cNvPr id="10" name="Connecteur droit 9"/>
          <p:cNvCxnSpPr/>
          <p:nvPr/>
        </p:nvCxnSpPr>
        <p:spPr>
          <a:xfrm flipV="1">
            <a:off x="1933731" y="2669577"/>
            <a:ext cx="4782593" cy="28914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4404049" y="2942555"/>
            <a:ext cx="6005625" cy="29170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933731" y="-31047"/>
            <a:ext cx="8980138" cy="646331"/>
          </a:xfrm>
          <a:prstGeom prst="rect">
            <a:avLst/>
          </a:prstGeom>
          <a:noFill/>
        </p:spPr>
        <p:txBody>
          <a:bodyPr wrap="square" rtlCol="0">
            <a:spAutoFit/>
          </a:bodyPr>
          <a:lstStyle/>
          <a:p>
            <a:pPr algn="ctr"/>
            <a:r>
              <a:rPr lang="fr-FR" sz="3600" b="1" dirty="0">
                <a:solidFill>
                  <a:schemeClr val="accent1">
                    <a:lumMod val="75000"/>
                  </a:schemeClr>
                </a:solidFill>
              </a:rPr>
              <a:t>3- </a:t>
            </a:r>
            <a:r>
              <a:rPr lang="fr-FR" sz="3600" b="1" dirty="0" err="1">
                <a:solidFill>
                  <a:schemeClr val="accent1">
                    <a:lumMod val="75000"/>
                  </a:schemeClr>
                </a:solidFill>
              </a:rPr>
              <a:t>Další</a:t>
            </a:r>
            <a:r>
              <a:rPr lang="fr-FR" sz="3600" b="1" dirty="0">
                <a:solidFill>
                  <a:schemeClr val="accent1">
                    <a:lumMod val="75000"/>
                  </a:schemeClr>
                </a:solidFill>
              </a:rPr>
              <a:t> </a:t>
            </a:r>
            <a:r>
              <a:rPr lang="fr-FR" sz="3600" b="1" dirty="0" err="1">
                <a:solidFill>
                  <a:schemeClr val="accent1">
                    <a:lumMod val="75000"/>
                  </a:schemeClr>
                </a:solidFill>
              </a:rPr>
              <a:t>příklady</a:t>
            </a:r>
            <a:r>
              <a:rPr lang="fr-FR" sz="3600" b="1" dirty="0">
                <a:solidFill>
                  <a:schemeClr val="accent1">
                    <a:lumMod val="75000"/>
                  </a:schemeClr>
                </a:solidFill>
              </a:rPr>
              <a:t> </a:t>
            </a:r>
            <a:r>
              <a:rPr lang="fr-FR" sz="3600" b="1" dirty="0" err="1">
                <a:solidFill>
                  <a:schemeClr val="accent1">
                    <a:lumMod val="75000"/>
                  </a:schemeClr>
                </a:solidFill>
              </a:rPr>
              <a:t>výukových</a:t>
            </a:r>
            <a:r>
              <a:rPr lang="fr-FR" sz="3600" b="1" dirty="0">
                <a:solidFill>
                  <a:schemeClr val="accent1">
                    <a:lumMod val="75000"/>
                  </a:schemeClr>
                </a:solidFill>
              </a:rPr>
              <a:t> </a:t>
            </a:r>
            <a:r>
              <a:rPr lang="fr-FR" sz="3600" b="1" dirty="0" err="1">
                <a:solidFill>
                  <a:schemeClr val="accent1">
                    <a:lumMod val="75000"/>
                  </a:schemeClr>
                </a:solidFill>
              </a:rPr>
              <a:t>materiálů</a:t>
            </a:r>
            <a:endParaRPr lang="fr-FR" sz="3600" b="1" dirty="0">
              <a:solidFill>
                <a:schemeClr val="accent1">
                  <a:lumMod val="75000"/>
                </a:schemeClr>
              </a:solidFill>
            </a:endParaRPr>
          </a:p>
        </p:txBody>
      </p:sp>
    </p:spTree>
    <p:extLst>
      <p:ext uri="{BB962C8B-B14F-4D97-AF65-F5344CB8AC3E}">
        <p14:creationId xmlns:p14="http://schemas.microsoft.com/office/powerpoint/2010/main" val="75210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667871" y="6173787"/>
            <a:ext cx="4114800" cy="365125"/>
          </a:xfrm>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3</a:t>
            </a:fld>
            <a:endParaRPr lang="fr-FR"/>
          </a:p>
        </p:txBody>
      </p:sp>
      <p:sp>
        <p:nvSpPr>
          <p:cNvPr id="3" name="ZoneTexte 2"/>
          <p:cNvSpPr txBox="1"/>
          <p:nvPr/>
        </p:nvSpPr>
        <p:spPr>
          <a:xfrm>
            <a:off x="4461172" y="0"/>
            <a:ext cx="3394364" cy="646331"/>
          </a:xfrm>
          <a:prstGeom prst="rect">
            <a:avLst/>
          </a:prstGeom>
          <a:noFill/>
        </p:spPr>
        <p:txBody>
          <a:bodyPr wrap="square" rtlCol="0">
            <a:spAutoFit/>
          </a:bodyPr>
          <a:lstStyle/>
          <a:p>
            <a:pPr algn="ctr"/>
            <a:r>
              <a:rPr lang="fr-FR" sz="3600" b="1" dirty="0">
                <a:solidFill>
                  <a:schemeClr val="accent1">
                    <a:lumMod val="75000"/>
                  </a:schemeClr>
                </a:solidFill>
              </a:rPr>
              <a:t>1- </a:t>
            </a:r>
            <a:r>
              <a:rPr lang="fr-FR" sz="3600" b="1" dirty="0" err="1">
                <a:solidFill>
                  <a:schemeClr val="accent1">
                    <a:lumMod val="75000"/>
                  </a:schemeClr>
                </a:solidFill>
              </a:rPr>
              <a:t>Definice</a:t>
            </a:r>
            <a:endParaRPr lang="fr-FR" sz="3600" b="1" dirty="0">
              <a:solidFill>
                <a:schemeClr val="accent1">
                  <a:lumMod val="75000"/>
                </a:schemeClr>
              </a:solidFill>
            </a:endParaRPr>
          </a:p>
        </p:txBody>
      </p:sp>
      <p:sp>
        <p:nvSpPr>
          <p:cNvPr id="9" name="ZoneTexte 8"/>
          <p:cNvSpPr txBox="1"/>
          <p:nvPr/>
        </p:nvSpPr>
        <p:spPr>
          <a:xfrm>
            <a:off x="3084775" y="2979184"/>
            <a:ext cx="1348882" cy="646331"/>
          </a:xfrm>
          <a:prstGeom prst="rect">
            <a:avLst/>
          </a:prstGeom>
          <a:noFill/>
        </p:spPr>
        <p:txBody>
          <a:bodyPr wrap="square" rtlCol="0">
            <a:spAutoFit/>
          </a:bodyPr>
          <a:lstStyle/>
          <a:p>
            <a:r>
              <a:rPr lang="it-IT" sz="3600" b="1" dirty="0"/>
              <a:t>Část 1</a:t>
            </a:r>
            <a:endParaRPr lang="fr-FR" sz="3600" b="1" dirty="0"/>
          </a:p>
        </p:txBody>
      </p:sp>
      <p:sp>
        <p:nvSpPr>
          <p:cNvPr id="10" name="Rectangle à coins arrondis 9"/>
          <p:cNvSpPr/>
          <p:nvPr/>
        </p:nvSpPr>
        <p:spPr>
          <a:xfrm>
            <a:off x="4786312" y="3721858"/>
            <a:ext cx="2812473" cy="921778"/>
          </a:xfrm>
          <a:prstGeom prst="roundRect">
            <a:avLst/>
          </a:prstGeom>
          <a:solidFill>
            <a:srgbClr val="99CCFF">
              <a:alpha val="94118"/>
            </a:srgbClr>
          </a:solidFill>
          <a:ln>
            <a:solidFill>
              <a:srgbClr val="41719C">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a:stretch>
            <a:fillRect/>
          </a:stretch>
        </p:blipFill>
        <p:spPr>
          <a:xfrm>
            <a:off x="382855" y="2032086"/>
            <a:ext cx="1952768" cy="1708672"/>
          </a:xfrm>
          <a:prstGeom prst="rect">
            <a:avLst/>
          </a:prstGeom>
        </p:spPr>
      </p:pic>
      <p:pic>
        <p:nvPicPr>
          <p:cNvPr id="12" name="Image 11"/>
          <p:cNvPicPr>
            <a:picLocks noChangeAspect="1"/>
          </p:cNvPicPr>
          <p:nvPr/>
        </p:nvPicPr>
        <p:blipFill>
          <a:blip r:embed="rId4"/>
          <a:stretch>
            <a:fillRect/>
          </a:stretch>
        </p:blipFill>
        <p:spPr>
          <a:xfrm>
            <a:off x="4277532" y="2035627"/>
            <a:ext cx="3326920" cy="3190780"/>
          </a:xfrm>
          <a:prstGeom prst="rect">
            <a:avLst/>
          </a:prstGeom>
        </p:spPr>
      </p:pic>
      <p:sp>
        <p:nvSpPr>
          <p:cNvPr id="13" name="Rectangle à coins arrondis 12"/>
          <p:cNvSpPr/>
          <p:nvPr/>
        </p:nvSpPr>
        <p:spPr>
          <a:xfrm>
            <a:off x="4534755" y="3856891"/>
            <a:ext cx="2812473" cy="921778"/>
          </a:xfrm>
          <a:prstGeom prst="roundRect">
            <a:avLst/>
          </a:prstGeom>
          <a:solidFill>
            <a:srgbClr val="DEEBF7"/>
          </a:solidFill>
          <a:ln>
            <a:solidFill>
              <a:srgbClr val="41719C">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718854" y="4083030"/>
            <a:ext cx="3567001" cy="2090757"/>
          </a:xfrm>
          <a:prstGeom prst="wedgeRoundRectCallout">
            <a:avLst>
              <a:gd name="adj1" fmla="val -38592"/>
              <a:gd name="adj2" fmla="val -1154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 </a:t>
            </a:r>
            <a:r>
              <a:rPr lang="de-DE" sz="2800" b="1" dirty="0" err="1">
                <a:solidFill>
                  <a:schemeClr val="tx1"/>
                </a:solidFill>
              </a:rPr>
              <a:t>syntéza</a:t>
            </a:r>
            <a:r>
              <a:rPr lang="de-DE" sz="2800" b="1" dirty="0">
                <a:solidFill>
                  <a:schemeClr val="tx1"/>
                </a:solidFill>
              </a:rPr>
              <a:t> </a:t>
            </a:r>
            <a:r>
              <a:rPr lang="de-DE" sz="2800" b="1" dirty="0" err="1">
                <a:solidFill>
                  <a:schemeClr val="tx1"/>
                </a:solidFill>
              </a:rPr>
              <a:t>dřívějších</a:t>
            </a:r>
            <a:r>
              <a:rPr lang="de-DE" sz="2800" b="1" dirty="0">
                <a:solidFill>
                  <a:schemeClr val="tx1"/>
                </a:solidFill>
              </a:rPr>
              <a:t> </a:t>
            </a:r>
            <a:r>
              <a:rPr lang="de-DE" sz="2800" b="1" dirty="0" err="1">
                <a:solidFill>
                  <a:schemeClr val="tx1"/>
                </a:solidFill>
              </a:rPr>
              <a:t>návrhů</a:t>
            </a:r>
            <a:r>
              <a:rPr lang="de-DE" sz="2800" b="1" dirty="0">
                <a:solidFill>
                  <a:schemeClr val="tx1"/>
                </a:solidFill>
              </a:rPr>
              <a:t>, </a:t>
            </a:r>
            <a:r>
              <a:rPr lang="de-DE" sz="2800" b="1" dirty="0" err="1">
                <a:solidFill>
                  <a:schemeClr val="tx1"/>
                </a:solidFill>
              </a:rPr>
              <a:t>která</a:t>
            </a:r>
            <a:r>
              <a:rPr lang="de-DE" sz="2800" b="1" dirty="0">
                <a:solidFill>
                  <a:schemeClr val="tx1"/>
                </a:solidFill>
              </a:rPr>
              <a:t> </a:t>
            </a:r>
            <a:r>
              <a:rPr lang="de-DE" sz="2800" b="1" dirty="0" err="1">
                <a:solidFill>
                  <a:schemeClr val="tx1"/>
                </a:solidFill>
              </a:rPr>
              <a:t>odpovídá</a:t>
            </a:r>
            <a:r>
              <a:rPr lang="de-DE" sz="2800" b="1" dirty="0">
                <a:solidFill>
                  <a:schemeClr val="tx1"/>
                </a:solidFill>
              </a:rPr>
              <a:t> </a:t>
            </a:r>
            <a:r>
              <a:rPr lang="de-DE" sz="2800" b="1" dirty="0" err="1">
                <a:solidFill>
                  <a:schemeClr val="tx1"/>
                </a:solidFill>
              </a:rPr>
              <a:t>součas-nému</a:t>
            </a:r>
            <a:r>
              <a:rPr lang="de-DE" sz="2800" b="1" dirty="0">
                <a:solidFill>
                  <a:schemeClr val="tx1"/>
                </a:solidFill>
              </a:rPr>
              <a:t> </a:t>
            </a:r>
            <a:r>
              <a:rPr lang="de-DE" sz="2800" b="1" dirty="0" err="1">
                <a:solidFill>
                  <a:schemeClr val="tx1"/>
                </a:solidFill>
              </a:rPr>
              <a:t>stavu</a:t>
            </a:r>
            <a:r>
              <a:rPr lang="de-DE" sz="2800" b="1" dirty="0">
                <a:solidFill>
                  <a:schemeClr val="tx1"/>
                </a:solidFill>
              </a:rPr>
              <a:t> </a:t>
            </a:r>
            <a:r>
              <a:rPr lang="de-DE" sz="2800" b="1" dirty="0" err="1">
                <a:solidFill>
                  <a:schemeClr val="tx1"/>
                </a:solidFill>
              </a:rPr>
              <a:t>diskuze</a:t>
            </a:r>
            <a:endParaRPr lang="de-DE" sz="2800" b="1" dirty="0">
              <a:solidFill>
                <a:schemeClr val="tx1"/>
              </a:solidFill>
            </a:endParaRPr>
          </a:p>
        </p:txBody>
      </p:sp>
      <p:sp>
        <p:nvSpPr>
          <p:cNvPr id="17" name="Rectangle 16"/>
          <p:cNvSpPr/>
          <p:nvPr/>
        </p:nvSpPr>
        <p:spPr>
          <a:xfrm>
            <a:off x="4589781" y="2737088"/>
            <a:ext cx="2757447" cy="1003670"/>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Légende encadrée 1 15"/>
          <p:cNvSpPr/>
          <p:nvPr/>
        </p:nvSpPr>
        <p:spPr>
          <a:xfrm>
            <a:off x="8162544" y="2809455"/>
            <a:ext cx="3000586" cy="1824805"/>
          </a:xfrm>
          <a:prstGeom prst="borderCallout1">
            <a:avLst>
              <a:gd name="adj1" fmla="val 18750"/>
              <a:gd name="adj2" fmla="val -8333"/>
              <a:gd name="adj3" fmla="val -12358"/>
              <a:gd name="adj4" fmla="val -6093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ILT = Integrated </a:t>
            </a:r>
            <a:r>
              <a:rPr lang="fr-FR" sz="2800" dirty="0" err="1">
                <a:solidFill>
                  <a:schemeClr val="tx1"/>
                </a:solidFill>
              </a:rPr>
              <a:t>Language</a:t>
            </a:r>
            <a:r>
              <a:rPr lang="fr-FR" sz="2800" dirty="0">
                <a:solidFill>
                  <a:schemeClr val="tx1"/>
                </a:solidFill>
              </a:rPr>
              <a:t> </a:t>
            </a:r>
            <a:r>
              <a:rPr lang="fr-FR" sz="2800" dirty="0" err="1">
                <a:solidFill>
                  <a:schemeClr val="tx1"/>
                </a:solidFill>
              </a:rPr>
              <a:t>Teaching</a:t>
            </a:r>
            <a:endParaRPr lang="fr-FR" sz="2800" dirty="0">
              <a:solidFill>
                <a:schemeClr val="tx1"/>
              </a:solidFill>
            </a:endParaRPr>
          </a:p>
          <a:p>
            <a:pPr algn="ctr"/>
            <a:r>
              <a:rPr lang="fr-FR" sz="2800" dirty="0">
                <a:solidFill>
                  <a:schemeClr val="tx1"/>
                </a:solidFill>
              </a:rPr>
              <a:t>IVJ = </a:t>
            </a:r>
            <a:r>
              <a:rPr lang="fr-FR" sz="2800" dirty="0" err="1">
                <a:solidFill>
                  <a:schemeClr val="tx1"/>
                </a:solidFill>
              </a:rPr>
              <a:t>Integrovaná</a:t>
            </a:r>
            <a:r>
              <a:rPr lang="fr-FR" sz="2800" dirty="0">
                <a:solidFill>
                  <a:schemeClr val="tx1"/>
                </a:solidFill>
              </a:rPr>
              <a:t> </a:t>
            </a:r>
            <a:br>
              <a:rPr lang="fr-FR" sz="2800" dirty="0">
                <a:solidFill>
                  <a:schemeClr val="tx1"/>
                </a:solidFill>
              </a:rPr>
            </a:br>
            <a:r>
              <a:rPr lang="fr-FR" sz="2800" dirty="0" err="1">
                <a:solidFill>
                  <a:schemeClr val="tx1"/>
                </a:solidFill>
              </a:rPr>
              <a:t>výuka</a:t>
            </a:r>
            <a:r>
              <a:rPr lang="fr-FR" sz="2800" dirty="0">
                <a:solidFill>
                  <a:schemeClr val="tx1"/>
                </a:solidFill>
              </a:rPr>
              <a:t> </a:t>
            </a:r>
            <a:r>
              <a:rPr lang="fr-FR" sz="2800" dirty="0" err="1">
                <a:solidFill>
                  <a:schemeClr val="tx1"/>
                </a:solidFill>
              </a:rPr>
              <a:t>jazyků</a:t>
            </a:r>
            <a:r>
              <a:rPr lang="fr-FR" sz="2800" dirty="0">
                <a:solidFill>
                  <a:schemeClr val="tx1"/>
                </a:solidFill>
              </a:rPr>
              <a:t>)</a:t>
            </a:r>
          </a:p>
        </p:txBody>
      </p:sp>
      <p:sp>
        <p:nvSpPr>
          <p:cNvPr id="18" name="Ellipse 17"/>
          <p:cNvSpPr/>
          <p:nvPr/>
        </p:nvSpPr>
        <p:spPr>
          <a:xfrm>
            <a:off x="2855498" y="2760835"/>
            <a:ext cx="1603272" cy="9692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16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1697776" y="4764145"/>
            <a:ext cx="9952357" cy="1094787"/>
          </a:xfrm>
          <a:prstGeom prst="wedgeRoundRectCallout">
            <a:avLst>
              <a:gd name="adj1" fmla="val -42185"/>
              <a:gd name="adj2" fmla="val -1794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800" b="1" dirty="0" err="1">
                <a:solidFill>
                  <a:srgbClr val="0099FF"/>
                </a:solidFill>
              </a:rPr>
              <a:t>Znalost</a:t>
            </a:r>
            <a:r>
              <a:rPr lang="de-DE" sz="2800" b="1" dirty="0">
                <a:solidFill>
                  <a:srgbClr val="0099FF"/>
                </a:solidFill>
              </a:rPr>
              <a:t>, </a:t>
            </a:r>
            <a:r>
              <a:rPr lang="de-DE" sz="2800" b="1" dirty="0" err="1">
                <a:solidFill>
                  <a:srgbClr val="0099FF"/>
                </a:solidFill>
              </a:rPr>
              <a:t>co</a:t>
            </a:r>
            <a:r>
              <a:rPr lang="de-DE" sz="2800" b="1" dirty="0">
                <a:solidFill>
                  <a:srgbClr val="0099FF"/>
                </a:solidFill>
              </a:rPr>
              <a:t> </a:t>
            </a:r>
            <a:r>
              <a:rPr lang="de-DE" sz="2800" b="1" dirty="0" err="1">
                <a:solidFill>
                  <a:srgbClr val="0099FF"/>
                </a:solidFill>
              </a:rPr>
              <a:t>bylo</a:t>
            </a:r>
            <a:r>
              <a:rPr lang="de-DE" sz="2800" b="1" dirty="0">
                <a:solidFill>
                  <a:srgbClr val="0099FF"/>
                </a:solidFill>
              </a:rPr>
              <a:t> </a:t>
            </a:r>
            <a:r>
              <a:rPr lang="de-DE" sz="2800" b="1" dirty="0" err="1">
                <a:solidFill>
                  <a:srgbClr val="0099FF"/>
                </a:solidFill>
              </a:rPr>
              <a:t>už</a:t>
            </a:r>
            <a:r>
              <a:rPr lang="de-DE" sz="2800" b="1" dirty="0">
                <a:solidFill>
                  <a:srgbClr val="0099FF"/>
                </a:solidFill>
              </a:rPr>
              <a:t> </a:t>
            </a:r>
            <a:r>
              <a:rPr lang="de-DE" sz="2800" b="1" dirty="0" err="1">
                <a:solidFill>
                  <a:srgbClr val="0099FF"/>
                </a:solidFill>
              </a:rPr>
              <a:t>vyučováno</a:t>
            </a:r>
            <a:r>
              <a:rPr lang="de-DE" sz="2800" b="1" dirty="0">
                <a:solidFill>
                  <a:srgbClr val="0099FF"/>
                </a:solidFill>
              </a:rPr>
              <a:t> </a:t>
            </a:r>
            <a:r>
              <a:rPr lang="de-DE" sz="2800" b="1" dirty="0" err="1">
                <a:solidFill>
                  <a:srgbClr val="0099FF"/>
                </a:solidFill>
              </a:rPr>
              <a:t>ve</a:t>
            </a:r>
            <a:r>
              <a:rPr lang="de-DE" sz="2800" b="1" dirty="0">
                <a:solidFill>
                  <a:srgbClr val="0099FF"/>
                </a:solidFill>
              </a:rPr>
              <a:t> </a:t>
            </a:r>
            <a:r>
              <a:rPr lang="de-DE" sz="2800" b="1" dirty="0" err="1">
                <a:solidFill>
                  <a:srgbClr val="0099FF"/>
                </a:solidFill>
              </a:rPr>
              <a:t>výuce</a:t>
            </a:r>
            <a:r>
              <a:rPr lang="de-DE" sz="2800" b="1" dirty="0">
                <a:solidFill>
                  <a:srgbClr val="0099FF"/>
                </a:solidFill>
              </a:rPr>
              <a:t> </a:t>
            </a:r>
            <a:r>
              <a:rPr lang="de-DE" sz="2800" b="1" dirty="0" err="1">
                <a:solidFill>
                  <a:srgbClr val="0099FF"/>
                </a:solidFill>
              </a:rPr>
              <a:t>jiných</a:t>
            </a:r>
            <a:r>
              <a:rPr lang="de-DE" sz="2800" b="1" dirty="0">
                <a:solidFill>
                  <a:srgbClr val="0099FF"/>
                </a:solidFill>
              </a:rPr>
              <a:t> </a:t>
            </a:r>
            <a:r>
              <a:rPr lang="de-DE" sz="2800" b="1" dirty="0" err="1">
                <a:solidFill>
                  <a:srgbClr val="0099FF"/>
                </a:solidFill>
              </a:rPr>
              <a:t>jazyků</a:t>
            </a:r>
            <a:r>
              <a:rPr lang="de-DE" sz="2800" b="1" dirty="0">
                <a:solidFill>
                  <a:srgbClr val="0099FF"/>
                </a:solidFill>
              </a:rPr>
              <a:t> (a </a:t>
            </a:r>
            <a:r>
              <a:rPr lang="de-DE" sz="2800" b="1" dirty="0" err="1">
                <a:solidFill>
                  <a:srgbClr val="0099FF"/>
                </a:solidFill>
              </a:rPr>
              <a:t>jak</a:t>
            </a:r>
            <a:r>
              <a:rPr lang="de-DE" sz="2800" b="1" dirty="0">
                <a:solidFill>
                  <a:srgbClr val="0099FF"/>
                </a:solidFill>
              </a:rPr>
              <a:t>)</a:t>
            </a:r>
          </a:p>
          <a:p>
            <a:r>
              <a:rPr lang="de-DE" sz="2400" b="1" dirty="0" err="1">
                <a:solidFill>
                  <a:schemeClr val="tx1"/>
                </a:solidFill>
              </a:rPr>
              <a:t>Nejlépe</a:t>
            </a:r>
            <a:r>
              <a:rPr lang="de-DE" sz="2400" b="1" dirty="0">
                <a:solidFill>
                  <a:schemeClr val="tx1"/>
                </a:solidFill>
              </a:rPr>
              <a:t> je, se o </a:t>
            </a:r>
            <a:r>
              <a:rPr lang="de-DE" sz="2400" b="1" dirty="0" err="1">
                <a:solidFill>
                  <a:schemeClr val="tx1"/>
                </a:solidFill>
              </a:rPr>
              <a:t>tom</a:t>
            </a:r>
            <a:r>
              <a:rPr lang="de-DE" sz="2400" b="1" dirty="0">
                <a:solidFill>
                  <a:schemeClr val="tx1"/>
                </a:solidFill>
              </a:rPr>
              <a:t> </a:t>
            </a:r>
            <a:r>
              <a:rPr lang="de-DE" sz="2400" b="1" dirty="0" err="1">
                <a:solidFill>
                  <a:schemeClr val="tx1"/>
                </a:solidFill>
              </a:rPr>
              <a:t>bavit</a:t>
            </a:r>
            <a:r>
              <a:rPr lang="de-DE" sz="2400" b="1" dirty="0">
                <a:solidFill>
                  <a:schemeClr val="tx1"/>
                </a:solidFill>
              </a:rPr>
              <a:t> s </a:t>
            </a:r>
            <a:r>
              <a:rPr lang="de-DE" sz="2400" b="1" dirty="0" err="1">
                <a:solidFill>
                  <a:schemeClr val="tx1"/>
                </a:solidFill>
              </a:rPr>
              <a:t>kolegy</a:t>
            </a:r>
            <a:r>
              <a:rPr lang="de-DE" sz="2400" b="1" dirty="0">
                <a:solidFill>
                  <a:schemeClr val="tx1"/>
                </a:solidFill>
              </a:rPr>
              <a:t>!</a:t>
            </a:r>
          </a:p>
        </p:txBody>
      </p:sp>
      <p:sp>
        <p:nvSpPr>
          <p:cNvPr id="4" name="Espace réservé du pied de page 3"/>
          <p:cNvSpPr>
            <a:spLocks noGrp="1"/>
          </p:cNvSpPr>
          <p:nvPr>
            <p:ph type="ftr" sz="quarter" idx="11"/>
          </p:nvPr>
        </p:nvSpPr>
        <p:spPr/>
        <p:txBody>
          <a:bodyPr/>
          <a:lstStyle/>
          <a:p>
            <a:r>
              <a:rPr lang="fr-FR" dirty="0"/>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30</a:t>
            </a:fld>
            <a:endParaRPr lang="fr-FR"/>
          </a:p>
        </p:txBody>
      </p:sp>
      <p:sp>
        <p:nvSpPr>
          <p:cNvPr id="6" name="ZoneTexte 5"/>
          <p:cNvSpPr txBox="1"/>
          <p:nvPr/>
        </p:nvSpPr>
        <p:spPr>
          <a:xfrm>
            <a:off x="1933731" y="-31047"/>
            <a:ext cx="8980138" cy="646331"/>
          </a:xfrm>
          <a:prstGeom prst="rect">
            <a:avLst/>
          </a:prstGeom>
          <a:noFill/>
        </p:spPr>
        <p:txBody>
          <a:bodyPr wrap="square" rtlCol="0">
            <a:spAutoFit/>
          </a:bodyPr>
          <a:lstStyle/>
          <a:p>
            <a:pPr algn="ctr"/>
            <a:r>
              <a:rPr lang="fr-FR" sz="3600" b="1" dirty="0">
                <a:solidFill>
                  <a:schemeClr val="accent1">
                    <a:lumMod val="75000"/>
                  </a:schemeClr>
                </a:solidFill>
              </a:rPr>
              <a:t>4- </a:t>
            </a:r>
            <a:r>
              <a:rPr lang="de-DE" sz="3600" b="1" dirty="0">
                <a:solidFill>
                  <a:schemeClr val="accent1">
                    <a:lumMod val="75000"/>
                  </a:schemeClr>
                </a:solidFill>
              </a:rPr>
              <a:t>Slovo </a:t>
            </a:r>
            <a:r>
              <a:rPr lang="de-DE" sz="3600" b="1" dirty="0" err="1">
                <a:solidFill>
                  <a:schemeClr val="accent1">
                    <a:lumMod val="75000"/>
                  </a:schemeClr>
                </a:solidFill>
              </a:rPr>
              <a:t>ke</a:t>
            </a:r>
            <a:r>
              <a:rPr lang="de-DE" sz="3600" b="1" dirty="0">
                <a:solidFill>
                  <a:schemeClr val="accent1">
                    <a:lumMod val="75000"/>
                  </a:schemeClr>
                </a:solidFill>
              </a:rPr>
              <a:t> </a:t>
            </a:r>
            <a:r>
              <a:rPr lang="de-DE" sz="3600" b="1" dirty="0" err="1">
                <a:solidFill>
                  <a:schemeClr val="accent1">
                    <a:lumMod val="75000"/>
                  </a:schemeClr>
                </a:solidFill>
              </a:rPr>
              <a:t>konkrétnímu</a:t>
            </a:r>
            <a:r>
              <a:rPr lang="de-DE" sz="3600" b="1" dirty="0">
                <a:solidFill>
                  <a:schemeClr val="accent1">
                    <a:lumMod val="75000"/>
                  </a:schemeClr>
                </a:solidFill>
              </a:rPr>
              <a:t> </a:t>
            </a:r>
            <a:r>
              <a:rPr lang="de-DE" sz="3600" b="1" dirty="0" err="1">
                <a:solidFill>
                  <a:schemeClr val="accent1">
                    <a:lumMod val="75000"/>
                  </a:schemeClr>
                </a:solidFill>
              </a:rPr>
              <a:t>využití</a:t>
            </a:r>
            <a:endParaRPr lang="de-DE" sz="3600" b="1" dirty="0">
              <a:solidFill>
                <a:schemeClr val="accent1">
                  <a:lumMod val="75000"/>
                </a:schemeClr>
              </a:solidFill>
            </a:endParaRPr>
          </a:p>
        </p:txBody>
      </p:sp>
      <p:pic>
        <p:nvPicPr>
          <p:cNvPr id="7" name="Image 6"/>
          <p:cNvPicPr>
            <a:picLocks noChangeAspect="1"/>
          </p:cNvPicPr>
          <p:nvPr/>
        </p:nvPicPr>
        <p:blipFill>
          <a:blip r:embed="rId3"/>
          <a:stretch>
            <a:fillRect/>
          </a:stretch>
        </p:blipFill>
        <p:spPr>
          <a:xfrm>
            <a:off x="230238" y="1540932"/>
            <a:ext cx="1467538" cy="1284096"/>
          </a:xfrm>
          <a:prstGeom prst="rect">
            <a:avLst/>
          </a:prstGeom>
        </p:spPr>
      </p:pic>
      <p:sp>
        <p:nvSpPr>
          <p:cNvPr id="8" name="Rectangle à coins arrondis 7"/>
          <p:cNvSpPr/>
          <p:nvPr/>
        </p:nvSpPr>
        <p:spPr>
          <a:xfrm>
            <a:off x="1697776" y="2105611"/>
            <a:ext cx="10274091" cy="2093856"/>
          </a:xfrm>
          <a:prstGeom prst="wedgeRoundRectCallout">
            <a:avLst>
              <a:gd name="adj1" fmla="val -56126"/>
              <a:gd name="adj2" fmla="val -352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800" b="1" dirty="0" err="1">
                <a:solidFill>
                  <a:srgbClr val="0099FF"/>
                </a:solidFill>
              </a:rPr>
              <a:t>Jazykové</a:t>
            </a:r>
            <a:r>
              <a:rPr lang="de-DE" sz="2800" b="1" dirty="0">
                <a:solidFill>
                  <a:srgbClr val="0099FF"/>
                </a:solidFill>
              </a:rPr>
              <a:t> </a:t>
            </a:r>
            <a:r>
              <a:rPr lang="de-DE" sz="2800" b="1" dirty="0" err="1">
                <a:solidFill>
                  <a:srgbClr val="0099FF"/>
                </a:solidFill>
              </a:rPr>
              <a:t>znalosti</a:t>
            </a:r>
            <a:r>
              <a:rPr lang="de-DE" sz="2800" b="1" dirty="0">
                <a:solidFill>
                  <a:srgbClr val="0099FF"/>
                </a:solidFill>
              </a:rPr>
              <a:t> (</a:t>
            </a:r>
            <a:r>
              <a:rPr lang="de-DE" sz="2800" b="1" dirty="0" err="1">
                <a:solidFill>
                  <a:srgbClr val="0099FF"/>
                </a:solidFill>
              </a:rPr>
              <a:t>jazyky</a:t>
            </a:r>
            <a:r>
              <a:rPr lang="de-DE" sz="2800" b="1" dirty="0">
                <a:solidFill>
                  <a:srgbClr val="0099FF"/>
                </a:solidFill>
              </a:rPr>
              <a:t> z </a:t>
            </a:r>
            <a:r>
              <a:rPr lang="de-DE" sz="2800" b="1" dirty="0" err="1">
                <a:solidFill>
                  <a:srgbClr val="0099FF"/>
                </a:solidFill>
              </a:rPr>
              <a:t>repertoáru</a:t>
            </a:r>
            <a:r>
              <a:rPr lang="de-DE" sz="2800" b="1" dirty="0">
                <a:solidFill>
                  <a:srgbClr val="0099FF"/>
                </a:solidFill>
              </a:rPr>
              <a:t> </a:t>
            </a:r>
            <a:r>
              <a:rPr lang="de-DE" sz="2800" b="1" dirty="0" err="1">
                <a:solidFill>
                  <a:srgbClr val="0099FF"/>
                </a:solidFill>
              </a:rPr>
              <a:t>žáka</a:t>
            </a:r>
            <a:r>
              <a:rPr lang="de-DE" sz="2800" b="1" dirty="0">
                <a:solidFill>
                  <a:srgbClr val="0099FF"/>
                </a:solidFill>
              </a:rPr>
              <a:t>)</a:t>
            </a:r>
          </a:p>
          <a:p>
            <a:r>
              <a:rPr lang="de-DE" sz="2400" b="1" dirty="0" err="1">
                <a:solidFill>
                  <a:schemeClr val="accent6">
                    <a:lumMod val="75000"/>
                  </a:schemeClr>
                </a:solidFill>
              </a:rPr>
              <a:t>školní</a:t>
            </a:r>
            <a:r>
              <a:rPr lang="de-DE" sz="2400" b="1" dirty="0">
                <a:solidFill>
                  <a:schemeClr val="accent6">
                    <a:lumMod val="75000"/>
                  </a:schemeClr>
                </a:solidFill>
              </a:rPr>
              <a:t> </a:t>
            </a:r>
            <a:r>
              <a:rPr lang="de-DE" sz="2400" b="1" dirty="0" err="1">
                <a:solidFill>
                  <a:schemeClr val="accent6">
                    <a:lumMod val="75000"/>
                  </a:schemeClr>
                </a:solidFill>
              </a:rPr>
              <a:t>jazyk</a:t>
            </a:r>
            <a:r>
              <a:rPr lang="de-DE" sz="2400" b="1" dirty="0">
                <a:solidFill>
                  <a:schemeClr val="accent6">
                    <a:lumMod val="75000"/>
                  </a:schemeClr>
                </a:solidFill>
              </a:rPr>
              <a:t> </a:t>
            </a:r>
            <a:r>
              <a:rPr lang="de-DE" sz="2400" b="1" dirty="0">
                <a:solidFill>
                  <a:schemeClr val="tx1"/>
                </a:solidFill>
              </a:rPr>
              <a:t>(</a:t>
            </a:r>
            <a:r>
              <a:rPr lang="de-DE" sz="2400" b="1" dirty="0" err="1">
                <a:solidFill>
                  <a:schemeClr val="tx1"/>
                </a:solidFill>
              </a:rPr>
              <a:t>který</a:t>
            </a:r>
            <a:r>
              <a:rPr lang="de-DE" sz="2400" b="1" dirty="0">
                <a:solidFill>
                  <a:schemeClr val="tx1"/>
                </a:solidFill>
              </a:rPr>
              <a:t> </a:t>
            </a:r>
            <a:r>
              <a:rPr lang="de-DE" sz="2400" b="1" dirty="0" err="1">
                <a:solidFill>
                  <a:schemeClr val="tx1"/>
                </a:solidFill>
              </a:rPr>
              <a:t>znáte</a:t>
            </a:r>
            <a:r>
              <a:rPr lang="de-DE" sz="2400" b="1" dirty="0">
                <a:solidFill>
                  <a:schemeClr val="tx1"/>
                </a:solidFill>
              </a:rPr>
              <a:t> </a:t>
            </a:r>
            <a:r>
              <a:rPr lang="de-DE" sz="2400" b="1" dirty="0" err="1">
                <a:solidFill>
                  <a:schemeClr val="tx1"/>
                </a:solidFill>
              </a:rPr>
              <a:t>Vy</a:t>
            </a:r>
            <a:r>
              <a:rPr lang="de-DE" sz="2400" b="1" dirty="0">
                <a:solidFill>
                  <a:schemeClr val="tx1"/>
                </a:solidFill>
              </a:rPr>
              <a:t>!)</a:t>
            </a:r>
          </a:p>
          <a:p>
            <a:pPr marL="342900" indent="-342900">
              <a:buFontTx/>
              <a:buChar char="-"/>
            </a:pPr>
            <a:r>
              <a:rPr lang="de-DE" sz="2400" b="1" dirty="0" err="1">
                <a:solidFill>
                  <a:schemeClr val="accent2">
                    <a:lumMod val="75000"/>
                  </a:schemeClr>
                </a:solidFill>
              </a:rPr>
              <a:t>Jiné</a:t>
            </a:r>
            <a:r>
              <a:rPr lang="de-DE" sz="2400" b="1" dirty="0">
                <a:solidFill>
                  <a:schemeClr val="accent2">
                    <a:lumMod val="75000"/>
                  </a:schemeClr>
                </a:solidFill>
              </a:rPr>
              <a:t> </a:t>
            </a:r>
            <a:r>
              <a:rPr lang="de-DE" sz="2400" b="1" dirty="0" err="1">
                <a:solidFill>
                  <a:schemeClr val="accent2">
                    <a:lumMod val="75000"/>
                  </a:schemeClr>
                </a:solidFill>
              </a:rPr>
              <a:t>jazyky</a:t>
            </a:r>
            <a:r>
              <a:rPr lang="de-DE" sz="2400" b="1" dirty="0">
                <a:solidFill>
                  <a:schemeClr val="tx1"/>
                </a:solidFill>
              </a:rPr>
              <a:t>: </a:t>
            </a:r>
            <a:r>
              <a:rPr lang="de-DE" sz="2400" b="1" dirty="0" err="1">
                <a:solidFill>
                  <a:schemeClr val="tx1"/>
                </a:solidFill>
              </a:rPr>
              <a:t>pokud</a:t>
            </a:r>
            <a:r>
              <a:rPr lang="de-DE" sz="2400" b="1" dirty="0">
                <a:solidFill>
                  <a:schemeClr val="tx1"/>
                </a:solidFill>
              </a:rPr>
              <a:t> </a:t>
            </a:r>
            <a:r>
              <a:rPr lang="de-DE" sz="2400" b="1" dirty="0" err="1">
                <a:solidFill>
                  <a:schemeClr val="tx1"/>
                </a:solidFill>
              </a:rPr>
              <a:t>máte</a:t>
            </a:r>
            <a:r>
              <a:rPr lang="de-DE" sz="2400" b="1" dirty="0">
                <a:solidFill>
                  <a:schemeClr val="tx1"/>
                </a:solidFill>
              </a:rPr>
              <a:t> </a:t>
            </a:r>
            <a:r>
              <a:rPr lang="de-DE" sz="2400" b="1" dirty="0" err="1">
                <a:solidFill>
                  <a:schemeClr val="tx1"/>
                </a:solidFill>
              </a:rPr>
              <a:t>problém</a:t>
            </a:r>
            <a:r>
              <a:rPr lang="de-DE" sz="2400" b="1" dirty="0">
                <a:solidFill>
                  <a:schemeClr val="tx1"/>
                </a:solidFill>
              </a:rPr>
              <a:t>, </a:t>
            </a:r>
            <a:r>
              <a:rPr lang="de-DE" sz="2400" b="1" dirty="0" err="1">
                <a:solidFill>
                  <a:schemeClr val="tx1"/>
                </a:solidFill>
              </a:rPr>
              <a:t>ptejte</a:t>
            </a:r>
            <a:r>
              <a:rPr lang="de-DE" sz="2400" b="1" dirty="0">
                <a:solidFill>
                  <a:schemeClr val="tx1"/>
                </a:solidFill>
              </a:rPr>
              <a:t> se </a:t>
            </a:r>
            <a:r>
              <a:rPr lang="de-DE" sz="2400" b="1" dirty="0" err="1">
                <a:solidFill>
                  <a:schemeClr val="tx1"/>
                </a:solidFill>
              </a:rPr>
              <a:t>kolegů</a:t>
            </a:r>
            <a:r>
              <a:rPr lang="de-DE" sz="2400" b="1" dirty="0">
                <a:solidFill>
                  <a:schemeClr val="tx1"/>
                </a:solidFill>
              </a:rPr>
              <a:t>!</a:t>
            </a:r>
          </a:p>
          <a:p>
            <a:pPr marL="342900" indent="-342900">
              <a:buFontTx/>
              <a:buChar char="-"/>
            </a:pPr>
            <a:r>
              <a:rPr lang="de-DE" sz="2400" b="1" dirty="0" err="1">
                <a:solidFill>
                  <a:srgbClr val="FF0000"/>
                </a:solidFill>
              </a:rPr>
              <a:t>Ještě</a:t>
            </a:r>
            <a:r>
              <a:rPr lang="de-DE" sz="2400" b="1" dirty="0">
                <a:solidFill>
                  <a:srgbClr val="FF0000"/>
                </a:solidFill>
              </a:rPr>
              <a:t> </a:t>
            </a:r>
            <a:r>
              <a:rPr lang="de-DE" sz="2400" b="1" dirty="0" err="1">
                <a:solidFill>
                  <a:srgbClr val="FF0000"/>
                </a:solidFill>
              </a:rPr>
              <a:t>další</a:t>
            </a:r>
            <a:r>
              <a:rPr lang="de-DE" sz="2400" b="1" dirty="0">
                <a:solidFill>
                  <a:srgbClr val="FF0000"/>
                </a:solidFill>
              </a:rPr>
              <a:t> </a:t>
            </a:r>
            <a:r>
              <a:rPr lang="de-DE" sz="2400" b="1" dirty="0" err="1">
                <a:solidFill>
                  <a:srgbClr val="FF0000"/>
                </a:solidFill>
              </a:rPr>
              <a:t>jazyky</a:t>
            </a:r>
            <a:r>
              <a:rPr lang="de-DE" sz="2400" b="1" dirty="0">
                <a:solidFill>
                  <a:srgbClr val="FF0000"/>
                </a:solidFill>
              </a:rPr>
              <a:t> </a:t>
            </a:r>
            <a:r>
              <a:rPr lang="de-DE" sz="2400" b="1" dirty="0" err="1">
                <a:solidFill>
                  <a:schemeClr val="tx1"/>
                </a:solidFill>
              </a:rPr>
              <a:t>jazyky</a:t>
            </a:r>
            <a:r>
              <a:rPr lang="de-DE" sz="2400" b="1" dirty="0">
                <a:solidFill>
                  <a:schemeClr val="tx1"/>
                </a:solidFill>
              </a:rPr>
              <a:t> </a:t>
            </a:r>
            <a:r>
              <a:rPr lang="de-DE" sz="2400" b="1" dirty="0" err="1">
                <a:solidFill>
                  <a:schemeClr val="tx1"/>
                </a:solidFill>
              </a:rPr>
              <a:t>migrantů</a:t>
            </a:r>
            <a:r>
              <a:rPr lang="de-DE" sz="2400" b="1" dirty="0">
                <a:solidFill>
                  <a:schemeClr val="tx1"/>
                </a:solidFill>
              </a:rPr>
              <a:t>...), </a:t>
            </a:r>
            <a:r>
              <a:rPr lang="de-DE" sz="2400" b="1" dirty="0" err="1">
                <a:solidFill>
                  <a:schemeClr val="tx1"/>
                </a:solidFill>
              </a:rPr>
              <a:t>které</a:t>
            </a:r>
            <a:r>
              <a:rPr lang="de-DE" sz="2400" b="1" dirty="0">
                <a:solidFill>
                  <a:schemeClr val="tx1"/>
                </a:solidFill>
              </a:rPr>
              <a:t> </a:t>
            </a:r>
            <a:r>
              <a:rPr lang="de-DE" sz="2400" b="1" dirty="0" err="1">
                <a:solidFill>
                  <a:schemeClr val="tx1"/>
                </a:solidFill>
              </a:rPr>
              <a:t>jsou</a:t>
            </a:r>
            <a:r>
              <a:rPr lang="de-DE" sz="2400" b="1" dirty="0">
                <a:solidFill>
                  <a:schemeClr val="tx1"/>
                </a:solidFill>
              </a:rPr>
              <a:t> </a:t>
            </a:r>
            <a:r>
              <a:rPr lang="de-DE" sz="2400" b="1" dirty="0" err="1">
                <a:solidFill>
                  <a:schemeClr val="tx1"/>
                </a:solidFill>
              </a:rPr>
              <a:t>také</a:t>
            </a:r>
            <a:r>
              <a:rPr lang="de-DE" sz="2400" b="1" dirty="0">
                <a:solidFill>
                  <a:schemeClr val="tx1"/>
                </a:solidFill>
              </a:rPr>
              <a:t> v </a:t>
            </a:r>
            <a:r>
              <a:rPr lang="de-DE" sz="2400" b="1" dirty="0" err="1">
                <a:solidFill>
                  <a:schemeClr val="tx1"/>
                </a:solidFill>
              </a:rPr>
              <a:t>repertoáru</a:t>
            </a:r>
            <a:r>
              <a:rPr lang="de-DE" sz="2400" b="1" dirty="0">
                <a:solidFill>
                  <a:schemeClr val="tx1"/>
                </a:solidFill>
              </a:rPr>
              <a:t> </a:t>
            </a:r>
            <a:r>
              <a:rPr lang="de-DE" sz="2400" b="1" dirty="0" err="1">
                <a:solidFill>
                  <a:schemeClr val="tx1"/>
                </a:solidFill>
              </a:rPr>
              <a:t>žáků</a:t>
            </a:r>
            <a:r>
              <a:rPr lang="de-DE" sz="2400" b="1" dirty="0">
                <a:solidFill>
                  <a:schemeClr val="tx1"/>
                </a:solidFill>
              </a:rPr>
              <a:t>: </a:t>
            </a:r>
            <a:r>
              <a:rPr lang="de-DE" sz="2400" b="1" dirty="0" err="1">
                <a:solidFill>
                  <a:schemeClr val="tx1"/>
                </a:solidFill>
              </a:rPr>
              <a:t>spoléhejte</a:t>
            </a:r>
            <a:r>
              <a:rPr lang="de-DE" sz="2400" b="1" dirty="0">
                <a:solidFill>
                  <a:schemeClr val="tx1"/>
                </a:solidFill>
              </a:rPr>
              <a:t> na </a:t>
            </a:r>
            <a:r>
              <a:rPr lang="de-DE" sz="2400" b="1" dirty="0" err="1">
                <a:solidFill>
                  <a:schemeClr val="tx1"/>
                </a:solidFill>
              </a:rPr>
              <a:t>znalosti</a:t>
            </a:r>
            <a:r>
              <a:rPr lang="de-DE" sz="2400" b="1" dirty="0">
                <a:solidFill>
                  <a:schemeClr val="tx1"/>
                </a:solidFill>
              </a:rPr>
              <a:t> </a:t>
            </a:r>
            <a:r>
              <a:rPr lang="de-DE" sz="2400" b="1" dirty="0" err="1">
                <a:solidFill>
                  <a:schemeClr val="tx1"/>
                </a:solidFill>
              </a:rPr>
              <a:t>žáků</a:t>
            </a:r>
            <a:r>
              <a:rPr lang="de-DE" sz="2400" b="1" dirty="0">
                <a:solidFill>
                  <a:schemeClr val="tx1"/>
                </a:solidFill>
              </a:rPr>
              <a:t> / </a:t>
            </a:r>
            <a:r>
              <a:rPr lang="de-DE" sz="2400" b="1" dirty="0" err="1">
                <a:solidFill>
                  <a:schemeClr val="tx1"/>
                </a:solidFill>
              </a:rPr>
              <a:t>jejich</a:t>
            </a:r>
            <a:r>
              <a:rPr lang="de-DE" sz="2400" b="1" dirty="0">
                <a:solidFill>
                  <a:schemeClr val="tx1"/>
                </a:solidFill>
              </a:rPr>
              <a:t> </a:t>
            </a:r>
            <a:r>
              <a:rPr lang="de-DE" sz="2400" b="1" dirty="0" err="1">
                <a:solidFill>
                  <a:schemeClr val="tx1"/>
                </a:solidFill>
              </a:rPr>
              <a:t>rodičů</a:t>
            </a:r>
            <a:r>
              <a:rPr lang="de-DE" sz="2400" b="1" dirty="0">
                <a:solidFill>
                  <a:schemeClr val="tx1"/>
                </a:solidFill>
              </a:rPr>
              <a:t>!</a:t>
            </a:r>
          </a:p>
        </p:txBody>
      </p:sp>
      <p:sp>
        <p:nvSpPr>
          <p:cNvPr id="11" name="Text Box 5"/>
          <p:cNvSpPr txBox="1">
            <a:spLocks noChangeArrowheads="1"/>
          </p:cNvSpPr>
          <p:nvPr/>
        </p:nvSpPr>
        <p:spPr bwMode="auto">
          <a:xfrm>
            <a:off x="2870200" y="592531"/>
            <a:ext cx="8483600" cy="954107"/>
          </a:xfrm>
          <a:prstGeom prst="rect">
            <a:avLst/>
          </a:prstGeom>
          <a:noFill/>
          <a:ln w="9525">
            <a:solidFill>
              <a:schemeClr val="tx1"/>
            </a:solidFill>
            <a:miter lim="800000"/>
            <a:headEnd/>
            <a:tailEnd/>
          </a:ln>
        </p:spPr>
        <p:txBody>
          <a:bodyPr wrap="square">
            <a:spAutoFit/>
          </a:bodyPr>
          <a:lstStyle/>
          <a:p>
            <a:pPr marL="514350" indent="-514350" eaLnBrk="0" hangingPunct="0">
              <a:spcBef>
                <a:spcPct val="50000"/>
              </a:spcBef>
              <a:buFont typeface="+mj-lt"/>
              <a:buAutoNum type="arabicPeriod"/>
            </a:pPr>
            <a:r>
              <a:rPr lang="de-DE" sz="2800" b="1" i="1" dirty="0">
                <a:solidFill>
                  <a:srgbClr val="000000"/>
                </a:solidFill>
              </a:rPr>
              <a:t>Co </a:t>
            </a:r>
            <a:r>
              <a:rPr lang="de-DE" sz="2800" b="1" i="1" dirty="0" err="1">
                <a:solidFill>
                  <a:srgbClr val="000000"/>
                </a:solidFill>
              </a:rPr>
              <a:t>musíme</a:t>
            </a:r>
            <a:r>
              <a:rPr lang="de-DE" sz="2800" b="1" i="1" dirty="0">
                <a:solidFill>
                  <a:srgbClr val="000000"/>
                </a:solidFill>
              </a:rPr>
              <a:t> </a:t>
            </a:r>
            <a:r>
              <a:rPr lang="de-DE" sz="2800" b="1" i="1" dirty="0" err="1">
                <a:solidFill>
                  <a:srgbClr val="000000"/>
                </a:solidFill>
              </a:rPr>
              <a:t>znát</a:t>
            </a:r>
            <a:r>
              <a:rPr lang="de-DE" sz="2800" b="1" i="1" dirty="0">
                <a:solidFill>
                  <a:srgbClr val="000000"/>
                </a:solidFill>
              </a:rPr>
              <a:t>/</a:t>
            </a:r>
            <a:r>
              <a:rPr lang="de-DE" sz="2800" b="1" i="1" dirty="0" err="1">
                <a:solidFill>
                  <a:srgbClr val="000000"/>
                </a:solidFill>
              </a:rPr>
              <a:t>umět</a:t>
            </a:r>
            <a:r>
              <a:rPr lang="de-DE" sz="2800" b="1" i="1" dirty="0">
                <a:solidFill>
                  <a:srgbClr val="000000"/>
                </a:solidFill>
              </a:rPr>
              <a:t>, </a:t>
            </a:r>
            <a:r>
              <a:rPr lang="de-DE" sz="2800" b="1" i="1" dirty="0" err="1">
                <a:solidFill>
                  <a:srgbClr val="000000"/>
                </a:solidFill>
              </a:rPr>
              <a:t>abychom</a:t>
            </a:r>
            <a:r>
              <a:rPr lang="de-DE" sz="2800" b="1" i="1" dirty="0">
                <a:solidFill>
                  <a:srgbClr val="000000"/>
                </a:solidFill>
              </a:rPr>
              <a:t> </a:t>
            </a:r>
            <a:r>
              <a:rPr lang="de-DE" sz="2800" b="1" i="1" dirty="0" err="1">
                <a:solidFill>
                  <a:srgbClr val="000000"/>
                </a:solidFill>
              </a:rPr>
              <a:t>uplatnili</a:t>
            </a:r>
            <a:r>
              <a:rPr lang="de-DE" sz="2800" b="1" i="1" dirty="0">
                <a:solidFill>
                  <a:srgbClr val="000000"/>
                </a:solidFill>
              </a:rPr>
              <a:t> </a:t>
            </a:r>
            <a:r>
              <a:rPr lang="de-DE" sz="2800" b="1" i="1" dirty="0" err="1">
                <a:solidFill>
                  <a:srgbClr val="000000"/>
                </a:solidFill>
              </a:rPr>
              <a:t>integrovanou</a:t>
            </a:r>
            <a:r>
              <a:rPr lang="de-DE" sz="2800" b="1" i="1" dirty="0">
                <a:solidFill>
                  <a:srgbClr val="000000"/>
                </a:solidFill>
              </a:rPr>
              <a:t> </a:t>
            </a:r>
            <a:r>
              <a:rPr lang="de-DE" sz="2800" b="1" i="1" dirty="0" err="1">
                <a:solidFill>
                  <a:srgbClr val="000000"/>
                </a:solidFill>
              </a:rPr>
              <a:t>jazykovou</a:t>
            </a:r>
            <a:r>
              <a:rPr lang="de-DE" sz="2800" b="1" i="1" dirty="0">
                <a:solidFill>
                  <a:srgbClr val="000000"/>
                </a:solidFill>
              </a:rPr>
              <a:t> </a:t>
            </a:r>
            <a:r>
              <a:rPr lang="de-DE" sz="2800" b="1" i="1" dirty="0" err="1">
                <a:solidFill>
                  <a:srgbClr val="000000"/>
                </a:solidFill>
              </a:rPr>
              <a:t>didaktiku</a:t>
            </a:r>
            <a:r>
              <a:rPr lang="de-DE" sz="2800" b="1" i="1" dirty="0">
                <a:solidFill>
                  <a:srgbClr val="000000"/>
                </a:solidFill>
              </a:rPr>
              <a:t>?</a:t>
            </a:r>
            <a:endParaRPr lang="fr-FR" sz="3200" dirty="0">
              <a:solidFill>
                <a:srgbClr val="FF0000"/>
              </a:solidFill>
            </a:endParaRPr>
          </a:p>
        </p:txBody>
      </p:sp>
    </p:spTree>
    <p:extLst>
      <p:ext uri="{BB962C8B-B14F-4D97-AF65-F5344CB8AC3E}">
        <p14:creationId xmlns:p14="http://schemas.microsoft.com/office/powerpoint/2010/main" val="176188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31</a:t>
            </a:fld>
            <a:endParaRPr lang="fr-FR"/>
          </a:p>
        </p:txBody>
      </p:sp>
      <p:sp>
        <p:nvSpPr>
          <p:cNvPr id="8" name="Text Box 5"/>
          <p:cNvSpPr txBox="1">
            <a:spLocks noChangeArrowheads="1"/>
          </p:cNvSpPr>
          <p:nvPr/>
        </p:nvSpPr>
        <p:spPr bwMode="auto">
          <a:xfrm>
            <a:off x="2870200" y="592531"/>
            <a:ext cx="7112000" cy="954107"/>
          </a:xfrm>
          <a:prstGeom prst="rect">
            <a:avLst/>
          </a:prstGeom>
          <a:noFill/>
          <a:ln w="9525">
            <a:solidFill>
              <a:schemeClr val="tx1"/>
            </a:solidFill>
            <a:miter lim="800000"/>
            <a:headEnd/>
            <a:tailEnd/>
          </a:ln>
        </p:spPr>
        <p:txBody>
          <a:bodyPr wrap="square">
            <a:spAutoFit/>
          </a:bodyPr>
          <a:lstStyle/>
          <a:p>
            <a:pPr marL="514350" indent="-514350" eaLnBrk="0" hangingPunct="0">
              <a:spcBef>
                <a:spcPct val="50000"/>
              </a:spcBef>
              <a:buFont typeface="+mj-lt"/>
              <a:buAutoNum type="arabicPeriod" startAt="2"/>
            </a:pPr>
            <a:r>
              <a:rPr lang="de-DE" sz="2800" b="1" i="1" dirty="0" err="1">
                <a:solidFill>
                  <a:srgbClr val="000000"/>
                </a:solidFill>
              </a:rPr>
              <a:t>Jaký</a:t>
            </a:r>
            <a:r>
              <a:rPr lang="de-DE" sz="2800" b="1" i="1" dirty="0">
                <a:solidFill>
                  <a:srgbClr val="000000"/>
                </a:solidFill>
              </a:rPr>
              <a:t> </a:t>
            </a:r>
            <a:r>
              <a:rPr lang="de-DE" sz="2800" b="1" i="1" dirty="0" err="1">
                <a:solidFill>
                  <a:srgbClr val="000000"/>
                </a:solidFill>
              </a:rPr>
              <a:t>druh</a:t>
            </a:r>
            <a:r>
              <a:rPr lang="de-DE" sz="2800" b="1" i="1" dirty="0">
                <a:solidFill>
                  <a:srgbClr val="000000"/>
                </a:solidFill>
              </a:rPr>
              <a:t> </a:t>
            </a:r>
            <a:r>
              <a:rPr lang="de-DE" sz="2800" b="1" i="1" dirty="0" err="1">
                <a:solidFill>
                  <a:srgbClr val="000000"/>
                </a:solidFill>
              </a:rPr>
              <a:t>spolupráce</a:t>
            </a:r>
            <a:r>
              <a:rPr lang="de-DE" sz="2800" b="1" i="1" dirty="0">
                <a:solidFill>
                  <a:srgbClr val="000000"/>
                </a:solidFill>
              </a:rPr>
              <a:t> </a:t>
            </a:r>
            <a:r>
              <a:rPr lang="de-DE" sz="2800" b="1" i="1" dirty="0" err="1">
                <a:solidFill>
                  <a:srgbClr val="000000"/>
                </a:solidFill>
              </a:rPr>
              <a:t>mezi</a:t>
            </a:r>
            <a:r>
              <a:rPr lang="de-DE" sz="2800" b="1" i="1" dirty="0">
                <a:solidFill>
                  <a:srgbClr val="000000"/>
                </a:solidFill>
              </a:rPr>
              <a:t> </a:t>
            </a:r>
            <a:r>
              <a:rPr lang="de-DE" sz="2800" b="1" i="1" dirty="0" err="1">
                <a:solidFill>
                  <a:srgbClr val="000000"/>
                </a:solidFill>
              </a:rPr>
              <a:t>vyučujícími</a:t>
            </a:r>
            <a:r>
              <a:rPr lang="de-DE" sz="2800" b="1" i="1" dirty="0">
                <a:solidFill>
                  <a:srgbClr val="000000"/>
                </a:solidFill>
              </a:rPr>
              <a:t> </a:t>
            </a:r>
            <a:r>
              <a:rPr lang="de-DE" sz="2800" b="1" i="1" dirty="0" err="1">
                <a:solidFill>
                  <a:srgbClr val="000000"/>
                </a:solidFill>
              </a:rPr>
              <a:t>různých</a:t>
            </a:r>
            <a:r>
              <a:rPr lang="de-DE" sz="2800" b="1" i="1" dirty="0">
                <a:solidFill>
                  <a:srgbClr val="000000"/>
                </a:solidFill>
              </a:rPr>
              <a:t> </a:t>
            </a:r>
            <a:r>
              <a:rPr lang="de-DE" sz="2800" b="1" i="1" dirty="0" err="1">
                <a:solidFill>
                  <a:srgbClr val="000000"/>
                </a:solidFill>
              </a:rPr>
              <a:t>jazyků</a:t>
            </a:r>
            <a:r>
              <a:rPr lang="de-DE" sz="2800" b="1" i="1" dirty="0">
                <a:solidFill>
                  <a:srgbClr val="000000"/>
                </a:solidFill>
              </a:rPr>
              <a:t>?</a:t>
            </a:r>
            <a:endParaRPr lang="fr-FR" sz="2800" dirty="0">
              <a:solidFill>
                <a:srgbClr val="000000"/>
              </a:solidFill>
            </a:endParaRPr>
          </a:p>
        </p:txBody>
      </p:sp>
      <p:pic>
        <p:nvPicPr>
          <p:cNvPr id="10" name="Image 9"/>
          <p:cNvPicPr>
            <a:picLocks noChangeAspect="1"/>
          </p:cNvPicPr>
          <p:nvPr/>
        </p:nvPicPr>
        <p:blipFill>
          <a:blip r:embed="rId3"/>
          <a:stretch>
            <a:fillRect/>
          </a:stretch>
        </p:blipFill>
        <p:spPr>
          <a:xfrm>
            <a:off x="230238" y="1540932"/>
            <a:ext cx="1467538" cy="1284096"/>
          </a:xfrm>
          <a:prstGeom prst="rect">
            <a:avLst/>
          </a:prstGeom>
        </p:spPr>
      </p:pic>
      <p:sp>
        <p:nvSpPr>
          <p:cNvPr id="11" name="Rectangle à coins arrondis 10"/>
          <p:cNvSpPr/>
          <p:nvPr/>
        </p:nvSpPr>
        <p:spPr>
          <a:xfrm>
            <a:off x="1697776" y="1913466"/>
            <a:ext cx="10494223" cy="2387601"/>
          </a:xfrm>
          <a:prstGeom prst="wedgeRoundRectCallout">
            <a:avLst>
              <a:gd name="adj1" fmla="val -57397"/>
              <a:gd name="adj2" fmla="val -503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800" b="1" dirty="0">
                <a:solidFill>
                  <a:schemeClr val="tx1"/>
                </a:solidFill>
              </a:rPr>
              <a:t>Jak </a:t>
            </a:r>
            <a:r>
              <a:rPr lang="de-DE" sz="2800" b="1" dirty="0" err="1">
                <a:solidFill>
                  <a:schemeClr val="tx1"/>
                </a:solidFill>
              </a:rPr>
              <a:t>již</a:t>
            </a:r>
            <a:r>
              <a:rPr lang="de-DE" sz="2800" b="1" dirty="0">
                <a:solidFill>
                  <a:schemeClr val="tx1"/>
                </a:solidFill>
              </a:rPr>
              <a:t> </a:t>
            </a:r>
            <a:r>
              <a:rPr lang="de-DE" sz="2800" b="1" dirty="0" err="1">
                <a:solidFill>
                  <a:schemeClr val="tx1"/>
                </a:solidFill>
              </a:rPr>
              <a:t>bylo</a:t>
            </a:r>
            <a:r>
              <a:rPr lang="de-DE" sz="2800" b="1" dirty="0">
                <a:solidFill>
                  <a:schemeClr val="tx1"/>
                </a:solidFill>
              </a:rPr>
              <a:t> </a:t>
            </a:r>
            <a:r>
              <a:rPr lang="de-DE" sz="2800" b="1" dirty="0" err="1">
                <a:solidFill>
                  <a:schemeClr val="tx1"/>
                </a:solidFill>
              </a:rPr>
              <a:t>řečeno</a:t>
            </a:r>
            <a:r>
              <a:rPr lang="de-DE" sz="2800" b="1" dirty="0">
                <a:solidFill>
                  <a:schemeClr val="tx1"/>
                </a:solidFill>
              </a:rPr>
              <a:t>: je </a:t>
            </a:r>
            <a:r>
              <a:rPr lang="de-DE" sz="2800" b="1" dirty="0" err="1">
                <a:solidFill>
                  <a:schemeClr val="tx1"/>
                </a:solidFill>
              </a:rPr>
              <a:t>žádoucí</a:t>
            </a:r>
            <a:r>
              <a:rPr lang="de-DE" sz="2800" b="1" dirty="0">
                <a:solidFill>
                  <a:schemeClr val="tx1"/>
                </a:solidFill>
              </a:rPr>
              <a:t>  </a:t>
            </a:r>
            <a:r>
              <a:rPr lang="de-DE" sz="2800" b="1" dirty="0" err="1">
                <a:solidFill>
                  <a:schemeClr val="tx1"/>
                </a:solidFill>
              </a:rPr>
              <a:t>minimální</a:t>
            </a:r>
            <a:r>
              <a:rPr lang="de-DE" sz="2800" b="1" dirty="0">
                <a:solidFill>
                  <a:schemeClr val="tx1"/>
                </a:solidFill>
              </a:rPr>
              <a:t> kontakt s </a:t>
            </a:r>
            <a:r>
              <a:rPr lang="de-DE" sz="2800" b="1" dirty="0" err="1">
                <a:solidFill>
                  <a:schemeClr val="tx1"/>
                </a:solidFill>
              </a:rPr>
              <a:t>ostatními</a:t>
            </a:r>
            <a:r>
              <a:rPr lang="de-DE" sz="2800" b="1" dirty="0">
                <a:solidFill>
                  <a:schemeClr val="tx1"/>
                </a:solidFill>
              </a:rPr>
              <a:t> </a:t>
            </a:r>
            <a:r>
              <a:rPr lang="de-DE" sz="2800" b="1" dirty="0" err="1">
                <a:solidFill>
                  <a:schemeClr val="tx1"/>
                </a:solidFill>
              </a:rPr>
              <a:t>kolegy</a:t>
            </a:r>
            <a:r>
              <a:rPr lang="de-DE" sz="2800" b="1" dirty="0">
                <a:solidFill>
                  <a:schemeClr val="tx1"/>
                </a:solidFill>
              </a:rPr>
              <a:t>.</a:t>
            </a:r>
          </a:p>
          <a:p>
            <a:r>
              <a:rPr lang="de-DE" sz="2800" b="1" dirty="0" err="1">
                <a:solidFill>
                  <a:schemeClr val="tx1"/>
                </a:solidFill>
              </a:rPr>
              <a:t>Lze</a:t>
            </a:r>
            <a:r>
              <a:rPr lang="de-DE" sz="2800" b="1" dirty="0">
                <a:solidFill>
                  <a:schemeClr val="tx1"/>
                </a:solidFill>
              </a:rPr>
              <a:t> </a:t>
            </a:r>
            <a:r>
              <a:rPr lang="de-DE" sz="2800" b="1" dirty="0" err="1">
                <a:solidFill>
                  <a:schemeClr val="tx1"/>
                </a:solidFill>
              </a:rPr>
              <a:t>jít</a:t>
            </a:r>
            <a:r>
              <a:rPr lang="de-DE" sz="2800" b="1" dirty="0">
                <a:solidFill>
                  <a:schemeClr val="tx1"/>
                </a:solidFill>
              </a:rPr>
              <a:t> </a:t>
            </a:r>
            <a:r>
              <a:rPr lang="de-DE" sz="2800" b="1" dirty="0" err="1">
                <a:solidFill>
                  <a:schemeClr val="tx1"/>
                </a:solidFill>
              </a:rPr>
              <a:t>ještě</a:t>
            </a:r>
            <a:r>
              <a:rPr lang="de-DE" sz="2800" b="1" dirty="0">
                <a:solidFill>
                  <a:schemeClr val="tx1"/>
                </a:solidFill>
              </a:rPr>
              <a:t> </a:t>
            </a:r>
            <a:r>
              <a:rPr lang="de-DE" sz="2800" b="1" dirty="0" err="1">
                <a:solidFill>
                  <a:schemeClr val="tx1"/>
                </a:solidFill>
              </a:rPr>
              <a:t>dále</a:t>
            </a:r>
            <a:r>
              <a:rPr lang="de-DE" sz="2800" b="1" dirty="0">
                <a:solidFill>
                  <a:schemeClr val="tx1"/>
                </a:solidFill>
              </a:rPr>
              <a:t>: </a:t>
            </a:r>
            <a:r>
              <a:rPr lang="de-DE" sz="2800" b="1" dirty="0" err="1">
                <a:solidFill>
                  <a:schemeClr val="tx1"/>
                </a:solidFill>
              </a:rPr>
              <a:t>společně</a:t>
            </a:r>
            <a:r>
              <a:rPr lang="de-DE" sz="2800" b="1" dirty="0">
                <a:solidFill>
                  <a:schemeClr val="tx1"/>
                </a:solidFill>
              </a:rPr>
              <a:t> </a:t>
            </a:r>
            <a:r>
              <a:rPr lang="de-DE" sz="2800" b="1" dirty="0" err="1">
                <a:solidFill>
                  <a:schemeClr val="tx1"/>
                </a:solidFill>
              </a:rPr>
              <a:t>připravovat</a:t>
            </a:r>
            <a:r>
              <a:rPr lang="de-DE" sz="2800" b="1" dirty="0">
                <a:solidFill>
                  <a:schemeClr val="tx1"/>
                </a:solidFill>
              </a:rPr>
              <a:t>/ </a:t>
            </a:r>
            <a:r>
              <a:rPr lang="de-DE" sz="2800" b="1" dirty="0" err="1">
                <a:solidFill>
                  <a:schemeClr val="tx1"/>
                </a:solidFill>
              </a:rPr>
              <a:t>realizovat</a:t>
            </a:r>
            <a:r>
              <a:rPr lang="de-DE" sz="2800" b="1" dirty="0">
                <a:solidFill>
                  <a:schemeClr val="tx1"/>
                </a:solidFill>
              </a:rPr>
              <a:t> </a:t>
            </a:r>
            <a:r>
              <a:rPr lang="de-DE" sz="2800" b="1" dirty="0" err="1">
                <a:solidFill>
                  <a:schemeClr val="tx1"/>
                </a:solidFill>
              </a:rPr>
              <a:t>výuku</a:t>
            </a:r>
            <a:r>
              <a:rPr lang="de-DE" sz="2800" b="1" dirty="0">
                <a:solidFill>
                  <a:schemeClr val="tx1"/>
                </a:solidFill>
              </a:rPr>
              <a:t> ...</a:t>
            </a:r>
            <a:r>
              <a:rPr lang="de-DE" sz="2800" b="1" dirty="0" err="1">
                <a:solidFill>
                  <a:schemeClr val="tx1"/>
                </a:solidFill>
              </a:rPr>
              <a:t>společně</a:t>
            </a:r>
            <a:r>
              <a:rPr lang="de-DE" sz="2800" b="1" dirty="0">
                <a:solidFill>
                  <a:schemeClr val="tx1"/>
                </a:solidFill>
              </a:rPr>
              <a:t> </a:t>
            </a:r>
            <a:r>
              <a:rPr lang="de-DE" sz="2800" b="1" dirty="0" err="1">
                <a:solidFill>
                  <a:schemeClr val="tx1"/>
                </a:solidFill>
              </a:rPr>
              <a:t>plánovat</a:t>
            </a:r>
            <a:r>
              <a:rPr lang="de-DE" sz="2800" b="1" dirty="0">
                <a:solidFill>
                  <a:schemeClr val="tx1"/>
                </a:solidFill>
              </a:rPr>
              <a:t>.</a:t>
            </a:r>
          </a:p>
          <a:p>
            <a:r>
              <a:rPr lang="de-DE" sz="2800" b="1" dirty="0">
                <a:solidFill>
                  <a:schemeClr val="tx1"/>
                </a:solidFill>
              </a:rPr>
              <a:t> Ale ne </a:t>
            </a:r>
            <a:r>
              <a:rPr lang="de-DE" sz="2800" b="1" dirty="0" err="1">
                <a:solidFill>
                  <a:schemeClr val="tx1"/>
                </a:solidFill>
              </a:rPr>
              <a:t>všude</a:t>
            </a:r>
            <a:r>
              <a:rPr lang="de-DE" sz="2800" b="1" dirty="0">
                <a:solidFill>
                  <a:schemeClr val="tx1"/>
                </a:solidFill>
              </a:rPr>
              <a:t> je </a:t>
            </a:r>
            <a:r>
              <a:rPr lang="de-DE" sz="2800" b="1" dirty="0" err="1">
                <a:solidFill>
                  <a:schemeClr val="tx1"/>
                </a:solidFill>
              </a:rPr>
              <a:t>vše</a:t>
            </a:r>
            <a:r>
              <a:rPr lang="de-DE" sz="2800" b="1" dirty="0">
                <a:solidFill>
                  <a:schemeClr val="tx1"/>
                </a:solidFill>
              </a:rPr>
              <a:t> </a:t>
            </a:r>
            <a:r>
              <a:rPr lang="de-DE" sz="2800" b="1" dirty="0" err="1">
                <a:solidFill>
                  <a:schemeClr val="tx1"/>
                </a:solidFill>
              </a:rPr>
              <a:t>možné</a:t>
            </a:r>
            <a:r>
              <a:rPr lang="de-DE" sz="2800" b="1" dirty="0">
                <a:solidFill>
                  <a:schemeClr val="tx1"/>
                </a:solidFill>
              </a:rPr>
              <a:t>. A </a:t>
            </a:r>
            <a:r>
              <a:rPr lang="de-DE" sz="2800" b="1" dirty="0" err="1">
                <a:solidFill>
                  <a:schemeClr val="tx1"/>
                </a:solidFill>
              </a:rPr>
              <a:t>není</a:t>
            </a:r>
            <a:r>
              <a:rPr lang="de-DE" sz="2800" b="1" dirty="0">
                <a:solidFill>
                  <a:schemeClr val="tx1"/>
                </a:solidFill>
              </a:rPr>
              <a:t> </a:t>
            </a:r>
            <a:r>
              <a:rPr lang="de-DE" sz="2800" b="1" dirty="0" err="1">
                <a:solidFill>
                  <a:schemeClr val="tx1"/>
                </a:solidFill>
              </a:rPr>
              <a:t>dobré</a:t>
            </a:r>
            <a:r>
              <a:rPr lang="de-DE" sz="2800" b="1" dirty="0">
                <a:solidFill>
                  <a:schemeClr val="tx1"/>
                </a:solidFill>
              </a:rPr>
              <a:t> </a:t>
            </a:r>
            <a:r>
              <a:rPr lang="de-DE" sz="2800" b="1" dirty="0" err="1">
                <a:solidFill>
                  <a:schemeClr val="tx1"/>
                </a:solidFill>
              </a:rPr>
              <a:t>čekat</a:t>
            </a:r>
            <a:r>
              <a:rPr lang="de-DE" sz="2800" b="1" dirty="0">
                <a:solidFill>
                  <a:schemeClr val="tx1"/>
                </a:solidFill>
              </a:rPr>
              <a:t>, </a:t>
            </a:r>
            <a:r>
              <a:rPr lang="de-DE" sz="2800" b="1" dirty="0" err="1">
                <a:solidFill>
                  <a:schemeClr val="tx1"/>
                </a:solidFill>
              </a:rPr>
              <a:t>až</a:t>
            </a:r>
            <a:r>
              <a:rPr lang="de-DE" sz="2800" b="1" dirty="0">
                <a:solidFill>
                  <a:schemeClr val="tx1"/>
                </a:solidFill>
              </a:rPr>
              <a:t> </a:t>
            </a:r>
            <a:r>
              <a:rPr lang="de-DE" sz="2800" b="1" dirty="0" err="1">
                <a:solidFill>
                  <a:schemeClr val="tx1"/>
                </a:solidFill>
              </a:rPr>
              <a:t>nastanou</a:t>
            </a:r>
            <a:r>
              <a:rPr lang="de-DE" sz="2800" b="1" dirty="0">
                <a:solidFill>
                  <a:schemeClr val="tx1"/>
                </a:solidFill>
              </a:rPr>
              <a:t> </a:t>
            </a:r>
            <a:r>
              <a:rPr lang="de-DE" sz="2800" b="1" dirty="0" err="1">
                <a:solidFill>
                  <a:schemeClr val="tx1"/>
                </a:solidFill>
              </a:rPr>
              <a:t>ideální</a:t>
            </a:r>
            <a:r>
              <a:rPr lang="de-DE" sz="2800" b="1" dirty="0">
                <a:solidFill>
                  <a:schemeClr val="tx1"/>
                </a:solidFill>
              </a:rPr>
              <a:t> </a:t>
            </a:r>
            <a:r>
              <a:rPr lang="de-DE" sz="2800" b="1" dirty="0" err="1">
                <a:solidFill>
                  <a:schemeClr val="tx1"/>
                </a:solidFill>
              </a:rPr>
              <a:t>podmínky</a:t>
            </a:r>
            <a:r>
              <a:rPr lang="de-DE" sz="2800" b="1" dirty="0">
                <a:solidFill>
                  <a:schemeClr val="tx1"/>
                </a:solidFill>
              </a:rPr>
              <a:t>, a </a:t>
            </a:r>
            <a:r>
              <a:rPr lang="de-DE" sz="2800" b="1" dirty="0" err="1">
                <a:solidFill>
                  <a:schemeClr val="tx1"/>
                </a:solidFill>
              </a:rPr>
              <a:t>až</a:t>
            </a:r>
            <a:r>
              <a:rPr lang="de-DE" sz="2800" b="1" dirty="0">
                <a:solidFill>
                  <a:schemeClr val="tx1"/>
                </a:solidFill>
              </a:rPr>
              <a:t> </a:t>
            </a:r>
            <a:r>
              <a:rPr lang="de-DE" sz="2800" b="1" dirty="0" err="1">
                <a:solidFill>
                  <a:schemeClr val="tx1"/>
                </a:solidFill>
              </a:rPr>
              <a:t>potom</a:t>
            </a:r>
            <a:r>
              <a:rPr lang="de-DE" sz="2800" b="1" dirty="0">
                <a:solidFill>
                  <a:schemeClr val="tx1"/>
                </a:solidFill>
              </a:rPr>
              <a:t> </a:t>
            </a:r>
            <a:r>
              <a:rPr lang="de-DE" sz="2800" b="1" dirty="0" err="1">
                <a:solidFill>
                  <a:schemeClr val="tx1"/>
                </a:solidFill>
              </a:rPr>
              <a:t>začít</a:t>
            </a:r>
            <a:r>
              <a:rPr lang="de-DE" sz="2800" b="1" dirty="0">
                <a:solidFill>
                  <a:schemeClr val="tx1"/>
                </a:solidFill>
              </a:rPr>
              <a:t>!</a:t>
            </a:r>
          </a:p>
        </p:txBody>
      </p:sp>
      <p:grpSp>
        <p:nvGrpSpPr>
          <p:cNvPr id="3" name="Groupe 2"/>
          <p:cNvGrpSpPr/>
          <p:nvPr/>
        </p:nvGrpSpPr>
        <p:grpSpPr>
          <a:xfrm>
            <a:off x="476353" y="4427929"/>
            <a:ext cx="10202586" cy="2110983"/>
            <a:chOff x="476353" y="4427929"/>
            <a:chExt cx="10202586" cy="2110983"/>
          </a:xfrm>
        </p:grpSpPr>
        <p:pic>
          <p:nvPicPr>
            <p:cNvPr id="12" name="Image 11"/>
            <p:cNvPicPr>
              <a:picLocks noChangeAspect="1"/>
            </p:cNvPicPr>
            <p:nvPr/>
          </p:nvPicPr>
          <p:blipFill>
            <a:blip r:embed="rId4"/>
            <a:stretch>
              <a:fillRect/>
            </a:stretch>
          </p:blipFill>
          <p:spPr>
            <a:xfrm>
              <a:off x="7402087" y="4427929"/>
              <a:ext cx="3276852" cy="2110983"/>
            </a:xfrm>
            <a:prstGeom prst="rect">
              <a:avLst/>
            </a:prstGeom>
            <a:ln>
              <a:solidFill>
                <a:schemeClr val="tx1"/>
              </a:solidFill>
            </a:ln>
          </p:spPr>
        </p:pic>
        <p:sp>
          <p:nvSpPr>
            <p:cNvPr id="2" name="ZoneTexte 1"/>
            <p:cNvSpPr txBox="1"/>
            <p:nvPr/>
          </p:nvSpPr>
          <p:spPr>
            <a:xfrm>
              <a:off x="476353" y="4682736"/>
              <a:ext cx="6468534" cy="1384995"/>
            </a:xfrm>
            <a:prstGeom prst="rect">
              <a:avLst/>
            </a:prstGeom>
            <a:noFill/>
            <a:ln>
              <a:solidFill>
                <a:srgbClr val="C00000"/>
              </a:solidFill>
            </a:ln>
          </p:spPr>
          <p:txBody>
            <a:bodyPr wrap="square" rtlCol="0">
              <a:spAutoFit/>
            </a:bodyPr>
            <a:lstStyle/>
            <a:p>
              <a:r>
                <a:rPr lang="fr-FR" sz="2800" b="1" dirty="0"/>
                <a:t>Rome </a:t>
              </a:r>
              <a:r>
                <a:rPr lang="fr-FR" sz="2800" b="1" dirty="0" err="1"/>
                <a:t>wasn’t</a:t>
              </a:r>
              <a:r>
                <a:rPr lang="fr-FR" sz="2800" b="1" dirty="0"/>
                <a:t> </a:t>
              </a:r>
              <a:r>
                <a:rPr lang="fr-FR" sz="2800" b="1" dirty="0" err="1"/>
                <a:t>built</a:t>
              </a:r>
              <a:r>
                <a:rPr lang="fr-FR" sz="2800" b="1" dirty="0"/>
                <a:t> in a </a:t>
              </a:r>
              <a:r>
                <a:rPr lang="fr-FR" sz="2800" b="1" dirty="0" err="1"/>
                <a:t>day</a:t>
              </a:r>
              <a:endParaRPr lang="fr-FR" sz="2800" b="1" dirty="0"/>
            </a:p>
            <a:p>
              <a:r>
                <a:rPr lang="fr-FR" sz="2800" b="1" dirty="0"/>
                <a:t>Rom </a:t>
              </a:r>
              <a:r>
                <a:rPr lang="fr-FR" sz="2800" b="1" dirty="0" err="1"/>
                <a:t>ist</a:t>
              </a:r>
              <a:r>
                <a:rPr lang="fr-FR" sz="2800" b="1" dirty="0"/>
                <a:t> </a:t>
              </a:r>
              <a:r>
                <a:rPr lang="fr-FR" sz="2800" b="1" dirty="0" err="1"/>
                <a:t>nicht</a:t>
              </a:r>
              <a:r>
                <a:rPr lang="fr-FR" sz="2800" b="1" dirty="0"/>
                <a:t> an </a:t>
              </a:r>
              <a:r>
                <a:rPr lang="fr-FR" sz="2800" b="1" dirty="0" err="1"/>
                <a:t>einem</a:t>
              </a:r>
              <a:r>
                <a:rPr lang="fr-FR" sz="2800" b="1" dirty="0"/>
                <a:t> Tag </a:t>
              </a:r>
              <a:r>
                <a:rPr lang="fr-FR" sz="2800" b="1" dirty="0" err="1"/>
                <a:t>erbaut</a:t>
              </a:r>
              <a:r>
                <a:rPr lang="fr-FR" sz="2800" b="1" dirty="0"/>
                <a:t> </a:t>
              </a:r>
              <a:r>
                <a:rPr lang="fr-FR" sz="2800" b="1" dirty="0" err="1"/>
                <a:t>worden</a:t>
              </a:r>
              <a:endParaRPr lang="fr-FR" sz="2800" b="1" dirty="0"/>
            </a:p>
            <a:p>
              <a:r>
                <a:rPr lang="fr-FR" sz="2800" b="1" dirty="0"/>
                <a:t>Rome ne s’est pas faite en un jour</a:t>
              </a:r>
            </a:p>
          </p:txBody>
        </p:sp>
      </p:grpSp>
      <p:sp>
        <p:nvSpPr>
          <p:cNvPr id="13" name="ZoneTexte 12"/>
          <p:cNvSpPr txBox="1"/>
          <p:nvPr/>
        </p:nvSpPr>
        <p:spPr>
          <a:xfrm>
            <a:off x="1933731" y="-31047"/>
            <a:ext cx="8980138" cy="646331"/>
          </a:xfrm>
          <a:prstGeom prst="rect">
            <a:avLst/>
          </a:prstGeom>
          <a:noFill/>
        </p:spPr>
        <p:txBody>
          <a:bodyPr wrap="square" rtlCol="0">
            <a:spAutoFit/>
          </a:bodyPr>
          <a:lstStyle/>
          <a:p>
            <a:pPr algn="ctr"/>
            <a:r>
              <a:rPr lang="fr-FR" sz="3600" b="1" dirty="0">
                <a:solidFill>
                  <a:schemeClr val="accent1">
                    <a:lumMod val="75000"/>
                  </a:schemeClr>
                </a:solidFill>
              </a:rPr>
              <a:t>4- </a:t>
            </a:r>
            <a:r>
              <a:rPr lang="de-DE" sz="3600" b="1" dirty="0">
                <a:solidFill>
                  <a:schemeClr val="accent1">
                    <a:lumMod val="75000"/>
                  </a:schemeClr>
                </a:solidFill>
              </a:rPr>
              <a:t>Slovo </a:t>
            </a:r>
            <a:r>
              <a:rPr lang="de-DE" sz="3600" b="1" dirty="0" err="1">
                <a:solidFill>
                  <a:schemeClr val="accent1">
                    <a:lumMod val="75000"/>
                  </a:schemeClr>
                </a:solidFill>
              </a:rPr>
              <a:t>ke</a:t>
            </a:r>
            <a:r>
              <a:rPr lang="de-DE" sz="3600" b="1" dirty="0">
                <a:solidFill>
                  <a:schemeClr val="accent1">
                    <a:lumMod val="75000"/>
                  </a:schemeClr>
                </a:solidFill>
              </a:rPr>
              <a:t> </a:t>
            </a:r>
            <a:r>
              <a:rPr lang="de-DE" sz="3600" b="1" dirty="0" err="1">
                <a:solidFill>
                  <a:schemeClr val="accent1">
                    <a:lumMod val="75000"/>
                  </a:schemeClr>
                </a:solidFill>
              </a:rPr>
              <a:t>konkrétnímu</a:t>
            </a:r>
            <a:r>
              <a:rPr lang="de-DE" sz="3600" b="1" dirty="0">
                <a:solidFill>
                  <a:schemeClr val="accent1">
                    <a:lumMod val="75000"/>
                  </a:schemeClr>
                </a:solidFill>
              </a:rPr>
              <a:t> </a:t>
            </a:r>
            <a:r>
              <a:rPr lang="de-DE" sz="3600" b="1" dirty="0" err="1">
                <a:solidFill>
                  <a:schemeClr val="accent1">
                    <a:lumMod val="75000"/>
                  </a:schemeClr>
                </a:solidFill>
              </a:rPr>
              <a:t>využití</a:t>
            </a:r>
            <a:endParaRPr lang="de-DE" sz="3600" b="1" dirty="0">
              <a:solidFill>
                <a:schemeClr val="accent1">
                  <a:lumMod val="75000"/>
                </a:schemeClr>
              </a:solidFill>
            </a:endParaRPr>
          </a:p>
        </p:txBody>
      </p:sp>
    </p:spTree>
    <p:extLst>
      <p:ext uri="{BB962C8B-B14F-4D97-AF65-F5344CB8AC3E}">
        <p14:creationId xmlns:p14="http://schemas.microsoft.com/office/powerpoint/2010/main" val="224255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32</a:t>
            </a:fld>
            <a:endParaRPr lang="fr-FR"/>
          </a:p>
        </p:txBody>
      </p:sp>
      <p:pic>
        <p:nvPicPr>
          <p:cNvPr id="2" name="Image 1"/>
          <p:cNvPicPr>
            <a:picLocks noChangeAspect="1"/>
          </p:cNvPicPr>
          <p:nvPr/>
        </p:nvPicPr>
        <p:blipFill>
          <a:blip r:embed="rId3"/>
          <a:stretch>
            <a:fillRect/>
          </a:stretch>
        </p:blipFill>
        <p:spPr>
          <a:xfrm>
            <a:off x="4252655" y="206860"/>
            <a:ext cx="3686689" cy="619211"/>
          </a:xfrm>
          <a:prstGeom prst="rect">
            <a:avLst/>
          </a:prstGeom>
        </p:spPr>
      </p:pic>
      <p:sp>
        <p:nvSpPr>
          <p:cNvPr id="3" name="ZoneTexte 2"/>
          <p:cNvSpPr txBox="1"/>
          <p:nvPr/>
        </p:nvSpPr>
        <p:spPr>
          <a:xfrm>
            <a:off x="508000" y="1236133"/>
            <a:ext cx="11311467" cy="1384995"/>
          </a:xfrm>
          <a:prstGeom prst="rect">
            <a:avLst/>
          </a:prstGeom>
          <a:noFill/>
        </p:spPr>
        <p:txBody>
          <a:bodyPr wrap="square" rtlCol="0">
            <a:spAutoFit/>
          </a:bodyPr>
          <a:lstStyle/>
          <a:p>
            <a:pPr marL="457200" indent="-457200">
              <a:buFont typeface="+mj-lt"/>
              <a:buAutoNum type="arabicPeriod"/>
            </a:pPr>
            <a:r>
              <a:rPr lang="de-DE" sz="2800" b="1" dirty="0" err="1"/>
              <a:t>Chtěli</a:t>
            </a:r>
            <a:r>
              <a:rPr lang="de-DE" sz="2800" b="1" dirty="0"/>
              <a:t> </a:t>
            </a:r>
            <a:r>
              <a:rPr lang="de-DE" sz="2800" b="1" dirty="0" err="1"/>
              <a:t>po</a:t>
            </a:r>
            <a:r>
              <a:rPr lang="de-DE" sz="2800" b="1" dirty="0"/>
              <a:t> </a:t>
            </a:r>
            <a:r>
              <a:rPr lang="de-DE" sz="2800" b="1" dirty="0" err="1"/>
              <a:t>vás</a:t>
            </a:r>
            <a:r>
              <a:rPr lang="de-DE" sz="2800" b="1" dirty="0"/>
              <a:t> </a:t>
            </a:r>
            <a:r>
              <a:rPr lang="de-DE" sz="2800" b="1" dirty="0" err="1"/>
              <a:t>učitelé</a:t>
            </a:r>
            <a:r>
              <a:rPr lang="de-DE" sz="2800" b="1" dirty="0"/>
              <a:t> </a:t>
            </a:r>
            <a:r>
              <a:rPr lang="de-DE" sz="2800" b="1" dirty="0" err="1"/>
              <a:t>jako</a:t>
            </a:r>
            <a:r>
              <a:rPr lang="de-DE" sz="2800" b="1" dirty="0"/>
              <a:t> </a:t>
            </a:r>
            <a:r>
              <a:rPr lang="de-DE" sz="2800" b="1" dirty="0" err="1"/>
              <a:t>po</a:t>
            </a:r>
            <a:r>
              <a:rPr lang="de-DE" sz="2800" b="1" dirty="0"/>
              <a:t> </a:t>
            </a:r>
            <a:r>
              <a:rPr lang="de-DE" sz="2800" b="1" dirty="0" err="1"/>
              <a:t>žákovi</a:t>
            </a:r>
            <a:r>
              <a:rPr lang="de-DE" sz="2800" b="1" dirty="0"/>
              <a:t>, </a:t>
            </a:r>
            <a:r>
              <a:rPr lang="de-DE" sz="2800" b="1" dirty="0" err="1"/>
              <a:t>abyste</a:t>
            </a:r>
            <a:r>
              <a:rPr lang="de-DE" sz="2800" b="1" dirty="0"/>
              <a:t> </a:t>
            </a:r>
            <a:r>
              <a:rPr lang="de-DE" sz="2800" b="1" dirty="0" err="1"/>
              <a:t>vytvářel</a:t>
            </a:r>
            <a:r>
              <a:rPr lang="de-DE" sz="2800" b="1" dirty="0"/>
              <a:t>/a </a:t>
            </a:r>
            <a:r>
              <a:rPr lang="de-DE" sz="2800" b="1" dirty="0" err="1"/>
              <a:t>souvislosti</a:t>
            </a:r>
            <a:r>
              <a:rPr lang="de-DE" sz="2800" b="1" dirty="0"/>
              <a:t> </a:t>
            </a:r>
            <a:r>
              <a:rPr lang="de-DE" sz="2800" b="1" dirty="0" err="1"/>
              <a:t>mezi</a:t>
            </a:r>
            <a:r>
              <a:rPr lang="de-DE" sz="2800" b="1" dirty="0"/>
              <a:t> </a:t>
            </a:r>
            <a:r>
              <a:rPr lang="de-DE" sz="2800" b="1" dirty="0" err="1"/>
              <a:t>jazyky</a:t>
            </a:r>
            <a:r>
              <a:rPr lang="de-DE" sz="2800" b="1" dirty="0"/>
              <a:t> / </a:t>
            </a:r>
            <a:r>
              <a:rPr lang="de-DE" sz="2800" b="1" dirty="0" err="1"/>
              <a:t>mezi</a:t>
            </a:r>
            <a:r>
              <a:rPr lang="de-DE" sz="2800" b="1" dirty="0"/>
              <a:t> </a:t>
            </a:r>
            <a:r>
              <a:rPr lang="de-DE" sz="2800" b="1" dirty="0" err="1"/>
              <a:t>tím</a:t>
            </a:r>
            <a:r>
              <a:rPr lang="de-DE" sz="2800" b="1" dirty="0"/>
              <a:t>, </a:t>
            </a:r>
            <a:r>
              <a:rPr lang="de-DE" sz="2800" b="1" dirty="0" err="1"/>
              <a:t>co</a:t>
            </a:r>
            <a:r>
              <a:rPr lang="de-DE" sz="2800" b="1" dirty="0"/>
              <a:t> </a:t>
            </a:r>
            <a:r>
              <a:rPr lang="de-DE" sz="2800" b="1" dirty="0" err="1"/>
              <a:t>jste</a:t>
            </a:r>
            <a:r>
              <a:rPr lang="de-DE" sz="2800" b="1" dirty="0"/>
              <a:t> </a:t>
            </a:r>
            <a:r>
              <a:rPr lang="de-DE" sz="2800" b="1" dirty="0" err="1"/>
              <a:t>dělal</a:t>
            </a:r>
            <a:r>
              <a:rPr lang="de-DE" sz="2800" b="1" dirty="0"/>
              <a:t>/a v </a:t>
            </a:r>
            <a:r>
              <a:rPr lang="de-DE" sz="2800" b="1" dirty="0" err="1"/>
              <a:t>hodinách</a:t>
            </a:r>
            <a:r>
              <a:rPr lang="de-DE" sz="2800" b="1" dirty="0"/>
              <a:t> </a:t>
            </a:r>
            <a:r>
              <a:rPr lang="de-DE" sz="2800" b="1" dirty="0" err="1"/>
              <a:t>jednoho</a:t>
            </a:r>
            <a:r>
              <a:rPr lang="de-DE" sz="2800" b="1" dirty="0"/>
              <a:t> </a:t>
            </a:r>
            <a:r>
              <a:rPr lang="de-DE" sz="2800" b="1" dirty="0" err="1"/>
              <a:t>jazyka</a:t>
            </a:r>
            <a:r>
              <a:rPr lang="de-DE" sz="2800" b="1" dirty="0"/>
              <a:t> a v </a:t>
            </a:r>
            <a:r>
              <a:rPr lang="de-DE" sz="2800" b="1" dirty="0" err="1"/>
              <a:t>hodinách</a:t>
            </a:r>
            <a:r>
              <a:rPr lang="de-DE" sz="2800" b="1" dirty="0"/>
              <a:t> </a:t>
            </a:r>
            <a:r>
              <a:rPr lang="de-DE" sz="2800" b="1" dirty="0" err="1"/>
              <a:t>jiného</a:t>
            </a:r>
            <a:r>
              <a:rPr lang="de-DE" sz="2800" b="1" dirty="0"/>
              <a:t> </a:t>
            </a:r>
            <a:r>
              <a:rPr lang="de-DE" sz="2800" b="1" dirty="0" err="1"/>
              <a:t>jazyka</a:t>
            </a:r>
            <a:r>
              <a:rPr lang="de-DE" sz="2800" b="1" dirty="0"/>
              <a:t>?</a:t>
            </a:r>
            <a:endParaRPr lang="fr-FR" sz="2800" b="1" dirty="0"/>
          </a:p>
        </p:txBody>
      </p:sp>
      <p:sp>
        <p:nvSpPr>
          <p:cNvPr id="6" name="ZoneTexte 5"/>
          <p:cNvSpPr txBox="1"/>
          <p:nvPr/>
        </p:nvSpPr>
        <p:spPr>
          <a:xfrm>
            <a:off x="507997" y="3171741"/>
            <a:ext cx="11311467" cy="954107"/>
          </a:xfrm>
          <a:prstGeom prst="rect">
            <a:avLst/>
          </a:prstGeom>
          <a:noFill/>
        </p:spPr>
        <p:txBody>
          <a:bodyPr wrap="square" rtlCol="0">
            <a:spAutoFit/>
          </a:bodyPr>
          <a:lstStyle/>
          <a:p>
            <a:pPr marL="457200" indent="-457200">
              <a:buFont typeface="+mj-lt"/>
              <a:buAutoNum type="arabicPeriod" startAt="2"/>
            </a:pPr>
            <a:r>
              <a:rPr lang="de-DE" sz="2800" b="1" dirty="0" err="1"/>
              <a:t>Vzpomínáte</a:t>
            </a:r>
            <a:r>
              <a:rPr lang="de-DE" sz="2800" b="1" dirty="0"/>
              <a:t> si, </a:t>
            </a:r>
            <a:r>
              <a:rPr lang="de-DE" sz="2800" b="1" dirty="0" err="1"/>
              <a:t>že</a:t>
            </a:r>
            <a:r>
              <a:rPr lang="de-DE" sz="2800" b="1" dirty="0"/>
              <a:t> </a:t>
            </a:r>
            <a:r>
              <a:rPr lang="de-DE" sz="2800" b="1" dirty="0" err="1"/>
              <a:t>by</a:t>
            </a:r>
            <a:r>
              <a:rPr lang="de-DE" sz="2800" b="1" dirty="0"/>
              <a:t> </a:t>
            </a:r>
            <a:r>
              <a:rPr lang="de-DE" sz="2800" b="1" dirty="0" err="1"/>
              <a:t>jste</a:t>
            </a:r>
            <a:r>
              <a:rPr lang="de-DE" sz="2800" b="1" dirty="0"/>
              <a:t> </a:t>
            </a:r>
            <a:r>
              <a:rPr lang="de-DE" sz="2800" b="1" dirty="0" err="1"/>
              <a:t>sami</a:t>
            </a:r>
            <a:r>
              <a:rPr lang="de-DE" sz="2800" b="1" dirty="0"/>
              <a:t> </a:t>
            </a:r>
            <a:r>
              <a:rPr lang="de-DE" sz="2800" b="1" dirty="0" err="1"/>
              <a:t>zkoušeli</a:t>
            </a:r>
            <a:r>
              <a:rPr lang="de-DE" sz="2800" b="1" dirty="0"/>
              <a:t> </a:t>
            </a:r>
            <a:r>
              <a:rPr lang="de-DE" sz="2800" b="1" dirty="0" err="1"/>
              <a:t>najít</a:t>
            </a:r>
            <a:r>
              <a:rPr lang="de-DE" sz="2800" b="1" dirty="0"/>
              <a:t> </a:t>
            </a:r>
            <a:r>
              <a:rPr lang="de-DE" sz="2800" b="1" dirty="0" err="1"/>
              <a:t>takové</a:t>
            </a:r>
            <a:r>
              <a:rPr lang="de-DE" sz="2800" b="1" dirty="0"/>
              <a:t> </a:t>
            </a:r>
            <a:r>
              <a:rPr lang="de-DE" sz="2800" b="1" dirty="0" err="1"/>
              <a:t>vztahy</a:t>
            </a:r>
            <a:r>
              <a:rPr lang="de-DE" sz="2800" b="1" dirty="0"/>
              <a:t> </a:t>
            </a:r>
            <a:r>
              <a:rPr lang="de-DE" sz="2800" b="1" dirty="0" err="1"/>
              <a:t>výslovně</a:t>
            </a:r>
            <a:r>
              <a:rPr lang="de-DE" sz="2800" b="1" dirty="0"/>
              <a:t> z </a:t>
            </a:r>
            <a:r>
              <a:rPr lang="de-DE" sz="2800" b="1" dirty="0" err="1"/>
              <a:t>vlastní</a:t>
            </a:r>
            <a:r>
              <a:rPr lang="de-DE" sz="2800" b="1" dirty="0"/>
              <a:t> </a:t>
            </a:r>
            <a:r>
              <a:rPr lang="de-DE" sz="2800" b="1" dirty="0" err="1"/>
              <a:t>iniciativy</a:t>
            </a:r>
            <a:r>
              <a:rPr lang="de-DE" sz="2800" b="1" dirty="0"/>
              <a:t>?</a:t>
            </a:r>
            <a:endParaRPr lang="fr-FR" sz="2800" b="1" dirty="0"/>
          </a:p>
        </p:txBody>
      </p:sp>
      <p:sp>
        <p:nvSpPr>
          <p:cNvPr id="7" name="ZoneTexte 6"/>
          <p:cNvSpPr txBox="1"/>
          <p:nvPr/>
        </p:nvSpPr>
        <p:spPr>
          <a:xfrm>
            <a:off x="507998" y="4237745"/>
            <a:ext cx="11311467" cy="954107"/>
          </a:xfrm>
          <a:prstGeom prst="rect">
            <a:avLst/>
          </a:prstGeom>
          <a:noFill/>
        </p:spPr>
        <p:txBody>
          <a:bodyPr wrap="square" rtlCol="0">
            <a:spAutoFit/>
          </a:bodyPr>
          <a:lstStyle/>
          <a:p>
            <a:pPr marL="457200" indent="-457200">
              <a:buFont typeface="+mj-lt"/>
              <a:buAutoNum type="arabicPeriod" startAt="3"/>
            </a:pPr>
            <a:r>
              <a:rPr lang="de-DE" sz="2800" b="1" dirty="0"/>
              <a:t>(</a:t>
            </a:r>
            <a:r>
              <a:rPr lang="de-DE" sz="2800" b="1" dirty="0" err="1"/>
              <a:t>Pokud</a:t>
            </a:r>
            <a:r>
              <a:rPr lang="de-DE" sz="2800" b="1" dirty="0"/>
              <a:t> </a:t>
            </a:r>
            <a:r>
              <a:rPr lang="de-DE" sz="2800" b="1" dirty="0" err="1"/>
              <a:t>již</a:t>
            </a:r>
            <a:r>
              <a:rPr lang="de-DE" sz="2800" b="1" dirty="0"/>
              <a:t> </a:t>
            </a:r>
            <a:r>
              <a:rPr lang="de-DE" sz="2800" b="1" dirty="0" err="1"/>
              <a:t>vyučujete</a:t>
            </a:r>
            <a:r>
              <a:rPr lang="de-DE" sz="2800" b="1" dirty="0"/>
              <a:t>) </a:t>
            </a:r>
            <a:r>
              <a:rPr lang="de-DE" sz="2800" b="1" dirty="0" err="1"/>
              <a:t>požadujete</a:t>
            </a:r>
            <a:r>
              <a:rPr lang="de-DE" sz="2800" b="1" dirty="0"/>
              <a:t> </a:t>
            </a:r>
            <a:r>
              <a:rPr lang="de-DE" sz="2800" b="1" dirty="0" err="1"/>
              <a:t>po</a:t>
            </a:r>
            <a:r>
              <a:rPr lang="de-DE" sz="2800" b="1" dirty="0"/>
              <a:t> </a:t>
            </a:r>
            <a:r>
              <a:rPr lang="de-DE" sz="2800" b="1" dirty="0" err="1"/>
              <a:t>svých</a:t>
            </a:r>
            <a:r>
              <a:rPr lang="de-DE" sz="2800" b="1" dirty="0"/>
              <a:t> </a:t>
            </a:r>
            <a:r>
              <a:rPr lang="de-DE" sz="2800" b="1" dirty="0" err="1"/>
              <a:t>žácích</a:t>
            </a:r>
            <a:r>
              <a:rPr lang="de-DE" sz="2800" b="1" dirty="0"/>
              <a:t>, </a:t>
            </a:r>
            <a:r>
              <a:rPr lang="de-DE" sz="2800" b="1" dirty="0" err="1"/>
              <a:t>aby</a:t>
            </a:r>
            <a:r>
              <a:rPr lang="de-DE" sz="2800" b="1" dirty="0"/>
              <a:t> </a:t>
            </a:r>
            <a:r>
              <a:rPr lang="de-DE" sz="2800" b="1" dirty="0" err="1"/>
              <a:t>takové</a:t>
            </a:r>
            <a:r>
              <a:rPr lang="de-DE" sz="2800" b="1" dirty="0"/>
              <a:t> </a:t>
            </a:r>
            <a:r>
              <a:rPr lang="de-DE" sz="2800" b="1" dirty="0" err="1"/>
              <a:t>vztahy</a:t>
            </a:r>
            <a:r>
              <a:rPr lang="de-DE" sz="2800" b="1" dirty="0"/>
              <a:t> </a:t>
            </a:r>
            <a:r>
              <a:rPr lang="de-DE" sz="2800" b="1" dirty="0" err="1"/>
              <a:t>vytvářeli</a:t>
            </a:r>
            <a:r>
              <a:rPr lang="de-DE" sz="2800" b="1" dirty="0"/>
              <a:t>? PROČ?</a:t>
            </a:r>
            <a:endParaRPr lang="fr-FR" sz="2800" b="1" dirty="0"/>
          </a:p>
        </p:txBody>
      </p:sp>
      <p:sp>
        <p:nvSpPr>
          <p:cNvPr id="8" name="ZoneTexte 7"/>
          <p:cNvSpPr txBox="1"/>
          <p:nvPr/>
        </p:nvSpPr>
        <p:spPr>
          <a:xfrm>
            <a:off x="507998" y="5290195"/>
            <a:ext cx="11311467" cy="954107"/>
          </a:xfrm>
          <a:prstGeom prst="rect">
            <a:avLst/>
          </a:prstGeom>
          <a:noFill/>
        </p:spPr>
        <p:txBody>
          <a:bodyPr wrap="square" rtlCol="0">
            <a:spAutoFit/>
          </a:bodyPr>
          <a:lstStyle/>
          <a:p>
            <a:pPr marL="457200" indent="-457200">
              <a:buFont typeface="+mj-lt"/>
              <a:buAutoNum type="arabicPeriod" startAt="4"/>
            </a:pPr>
            <a:r>
              <a:rPr lang="de-DE" sz="2800" b="1" dirty="0"/>
              <a:t>(</a:t>
            </a:r>
            <a:r>
              <a:rPr lang="de-DE" sz="2800" b="1" dirty="0" err="1"/>
              <a:t>Otázka</a:t>
            </a:r>
            <a:r>
              <a:rPr lang="de-DE" sz="2800" b="1" dirty="0"/>
              <a:t> pro </a:t>
            </a:r>
            <a:r>
              <a:rPr lang="de-DE" sz="2800" b="1" dirty="0" err="1"/>
              <a:t>všechny</a:t>
            </a:r>
            <a:r>
              <a:rPr lang="de-DE" sz="2800" b="1" dirty="0"/>
              <a:t>) </a:t>
            </a:r>
            <a:r>
              <a:rPr lang="de-DE" sz="2800" b="1" dirty="0" err="1"/>
              <a:t>Máte</a:t>
            </a:r>
            <a:r>
              <a:rPr lang="de-DE" sz="2800" b="1" dirty="0"/>
              <a:t> v </a:t>
            </a:r>
            <a:r>
              <a:rPr lang="de-DE" sz="2800" b="1" dirty="0" err="1"/>
              <a:t>úmyslu</a:t>
            </a:r>
            <a:r>
              <a:rPr lang="de-DE" sz="2800" b="1" dirty="0"/>
              <a:t> </a:t>
            </a:r>
            <a:r>
              <a:rPr lang="de-DE" sz="2800" b="1" dirty="0" err="1"/>
              <a:t>ve</a:t>
            </a:r>
            <a:r>
              <a:rPr lang="de-DE" sz="2800" b="1" dirty="0"/>
              <a:t> </a:t>
            </a:r>
            <a:r>
              <a:rPr lang="de-DE" sz="2800" b="1" dirty="0" err="1"/>
              <a:t>své</a:t>
            </a:r>
            <a:r>
              <a:rPr lang="de-DE" sz="2800" b="1" dirty="0"/>
              <a:t> </a:t>
            </a:r>
            <a:r>
              <a:rPr lang="de-DE" sz="2800" b="1" dirty="0" err="1"/>
              <a:t>budoucí</a:t>
            </a:r>
            <a:r>
              <a:rPr lang="de-DE" sz="2800" b="1" dirty="0"/>
              <a:t> </a:t>
            </a:r>
            <a:r>
              <a:rPr lang="de-DE" sz="2800" b="1" dirty="0" err="1"/>
              <a:t>výuce</a:t>
            </a:r>
            <a:r>
              <a:rPr lang="de-DE" sz="2800" b="1" dirty="0"/>
              <a:t> </a:t>
            </a:r>
            <a:r>
              <a:rPr lang="de-DE" sz="2800" b="1" dirty="0" err="1"/>
              <a:t>jít</a:t>
            </a:r>
            <a:r>
              <a:rPr lang="de-DE" sz="2800" b="1" dirty="0"/>
              <a:t> </a:t>
            </a:r>
            <a:r>
              <a:rPr lang="de-DE" sz="2800" b="1" dirty="0" err="1"/>
              <a:t>tímto</a:t>
            </a:r>
            <a:r>
              <a:rPr lang="de-DE" sz="2800" b="1" dirty="0"/>
              <a:t> </a:t>
            </a:r>
            <a:r>
              <a:rPr lang="de-DE" sz="2800" b="1" dirty="0" err="1"/>
              <a:t>směrem</a:t>
            </a:r>
            <a:r>
              <a:rPr lang="de-DE" sz="2800" b="1" dirty="0"/>
              <a:t>? PROČ?</a:t>
            </a:r>
            <a:endParaRPr lang="fr-FR" sz="2800" b="1" dirty="0"/>
          </a:p>
        </p:txBody>
      </p:sp>
    </p:spTree>
    <p:extLst>
      <p:ext uri="{BB962C8B-B14F-4D97-AF65-F5344CB8AC3E}">
        <p14:creationId xmlns:p14="http://schemas.microsoft.com/office/powerpoint/2010/main" val="1645511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33</a:t>
            </a:fld>
            <a:endParaRPr lang="fr-FR"/>
          </a:p>
        </p:txBody>
      </p:sp>
      <p:pic>
        <p:nvPicPr>
          <p:cNvPr id="3" name="Image 2"/>
          <p:cNvPicPr>
            <a:picLocks noChangeAspect="1"/>
          </p:cNvPicPr>
          <p:nvPr/>
        </p:nvPicPr>
        <p:blipFill>
          <a:blip r:embed="rId3"/>
          <a:stretch>
            <a:fillRect/>
          </a:stretch>
        </p:blipFill>
        <p:spPr>
          <a:xfrm>
            <a:off x="2096818" y="1812947"/>
            <a:ext cx="7401203" cy="3356213"/>
          </a:xfrm>
          <a:prstGeom prst="rect">
            <a:avLst/>
          </a:prstGeom>
        </p:spPr>
      </p:pic>
    </p:spTree>
    <p:extLst>
      <p:ext uri="{BB962C8B-B14F-4D97-AF65-F5344CB8AC3E}">
        <p14:creationId xmlns:p14="http://schemas.microsoft.com/office/powerpoint/2010/main" val="387299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à coins arrondis 19"/>
          <p:cNvSpPr/>
          <p:nvPr/>
        </p:nvSpPr>
        <p:spPr>
          <a:xfrm>
            <a:off x="4589781" y="5274829"/>
            <a:ext cx="6989425" cy="1136536"/>
          </a:xfrm>
          <a:prstGeom prst="wedgeRoundRectCallout">
            <a:avLst>
              <a:gd name="adj1" fmla="val -62768"/>
              <a:gd name="adj2" fmla="val 66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err="1">
                <a:solidFill>
                  <a:schemeClr val="tx1"/>
                </a:solidFill>
              </a:rPr>
              <a:t>Nejen</a:t>
            </a:r>
            <a:r>
              <a:rPr lang="de-DE" sz="2800" b="1" dirty="0">
                <a:solidFill>
                  <a:schemeClr val="tx1"/>
                </a:solidFill>
              </a:rPr>
              <a:t> </a:t>
            </a:r>
            <a:r>
              <a:rPr lang="de-DE" sz="2800" b="1" dirty="0" err="1">
                <a:solidFill>
                  <a:schemeClr val="tx1"/>
                </a:solidFill>
              </a:rPr>
              <a:t>jazyky</a:t>
            </a:r>
            <a:r>
              <a:rPr lang="de-DE" sz="2800" b="1" dirty="0">
                <a:solidFill>
                  <a:schemeClr val="tx1"/>
                </a:solidFill>
              </a:rPr>
              <a:t>, </a:t>
            </a:r>
            <a:r>
              <a:rPr lang="de-DE" sz="2800" b="1" dirty="0" err="1">
                <a:solidFill>
                  <a:schemeClr val="tx1"/>
                </a:solidFill>
              </a:rPr>
              <a:t>které</a:t>
            </a:r>
            <a:r>
              <a:rPr lang="de-DE" sz="2800" b="1" dirty="0">
                <a:solidFill>
                  <a:schemeClr val="tx1"/>
                </a:solidFill>
              </a:rPr>
              <a:t> </a:t>
            </a:r>
            <a:r>
              <a:rPr lang="de-DE" sz="2800" b="1" dirty="0" err="1">
                <a:solidFill>
                  <a:schemeClr val="tx1"/>
                </a:solidFill>
              </a:rPr>
              <a:t>člověk</a:t>
            </a:r>
            <a:r>
              <a:rPr lang="de-DE" sz="2800" b="1" dirty="0">
                <a:solidFill>
                  <a:schemeClr val="tx1"/>
                </a:solidFill>
              </a:rPr>
              <a:t> </a:t>
            </a:r>
            <a:r>
              <a:rPr lang="de-DE" sz="2800" b="1" dirty="0" err="1">
                <a:solidFill>
                  <a:schemeClr val="tx1"/>
                </a:solidFill>
              </a:rPr>
              <a:t>dobře</a:t>
            </a:r>
            <a:r>
              <a:rPr lang="de-DE" sz="2800" b="1" dirty="0">
                <a:solidFill>
                  <a:schemeClr val="tx1"/>
                </a:solidFill>
              </a:rPr>
              <a:t> </a:t>
            </a:r>
            <a:r>
              <a:rPr lang="de-DE" sz="2800" b="1" dirty="0" err="1">
                <a:solidFill>
                  <a:schemeClr val="tx1"/>
                </a:solidFill>
              </a:rPr>
              <a:t>ovládá</a:t>
            </a:r>
            <a:r>
              <a:rPr lang="de-DE" sz="2800" b="1" dirty="0">
                <a:solidFill>
                  <a:schemeClr val="tx1"/>
                </a:solidFill>
              </a:rPr>
              <a:t>! </a:t>
            </a:r>
            <a:r>
              <a:rPr lang="de-DE" sz="2800" b="1" dirty="0" err="1">
                <a:solidFill>
                  <a:schemeClr val="tx1"/>
                </a:solidFill>
              </a:rPr>
              <a:t>Také</a:t>
            </a:r>
            <a:r>
              <a:rPr lang="de-DE" sz="2800" b="1" dirty="0">
                <a:solidFill>
                  <a:schemeClr val="tx1"/>
                </a:solidFill>
              </a:rPr>
              <a:t> </a:t>
            </a:r>
            <a:r>
              <a:rPr lang="de-DE" sz="2800" b="1" dirty="0" err="1">
                <a:solidFill>
                  <a:schemeClr val="tx1"/>
                </a:solidFill>
              </a:rPr>
              <a:t>další</a:t>
            </a:r>
            <a:r>
              <a:rPr lang="de-DE" sz="2800" b="1" dirty="0">
                <a:solidFill>
                  <a:schemeClr val="tx1"/>
                </a:solidFill>
              </a:rPr>
              <a:t> </a:t>
            </a:r>
            <a:r>
              <a:rPr lang="de-DE" sz="2800" b="1" dirty="0" err="1">
                <a:solidFill>
                  <a:schemeClr val="tx1"/>
                </a:solidFill>
              </a:rPr>
              <a:t>cizí</a:t>
            </a:r>
            <a:r>
              <a:rPr lang="de-DE" sz="2800" b="1" dirty="0">
                <a:solidFill>
                  <a:schemeClr val="tx1"/>
                </a:solidFill>
              </a:rPr>
              <a:t> </a:t>
            </a:r>
            <a:r>
              <a:rPr lang="de-DE" sz="2800" b="1" dirty="0" err="1">
                <a:solidFill>
                  <a:schemeClr val="tx1"/>
                </a:solidFill>
              </a:rPr>
              <a:t>jazyky</a:t>
            </a:r>
            <a:r>
              <a:rPr lang="de-DE" sz="2800" b="1" dirty="0">
                <a:solidFill>
                  <a:schemeClr val="tx1"/>
                </a:solidFill>
              </a:rPr>
              <a:t>, </a:t>
            </a:r>
            <a:r>
              <a:rPr lang="de-DE" sz="2800" b="1" dirty="0" err="1">
                <a:solidFill>
                  <a:schemeClr val="tx1"/>
                </a:solidFill>
              </a:rPr>
              <a:t>které</a:t>
            </a:r>
            <a:r>
              <a:rPr lang="de-DE" sz="2800" b="1" dirty="0">
                <a:solidFill>
                  <a:schemeClr val="tx1"/>
                </a:solidFill>
              </a:rPr>
              <a:t> se </a:t>
            </a:r>
            <a:r>
              <a:rPr lang="de-DE" sz="2800" b="1" dirty="0" err="1">
                <a:solidFill>
                  <a:schemeClr val="tx1"/>
                </a:solidFill>
              </a:rPr>
              <a:t>učí</a:t>
            </a:r>
            <a:r>
              <a:rPr lang="de-DE" sz="2800" b="1" dirty="0">
                <a:solidFill>
                  <a:schemeClr val="tx1"/>
                </a:solidFill>
              </a:rPr>
              <a:t>.</a:t>
            </a:r>
          </a:p>
        </p:txBody>
      </p:sp>
      <p:sp>
        <p:nvSpPr>
          <p:cNvPr id="4" name="Espace réservé du pied de page 3"/>
          <p:cNvSpPr>
            <a:spLocks noGrp="1"/>
          </p:cNvSpPr>
          <p:nvPr>
            <p:ph type="ftr" sz="quarter" idx="11"/>
          </p:nvPr>
        </p:nvSpPr>
        <p:spPr>
          <a:xfrm>
            <a:off x="3667871" y="6173787"/>
            <a:ext cx="4114800" cy="365125"/>
          </a:xfrm>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4</a:t>
            </a:fld>
            <a:endParaRPr lang="fr-FR"/>
          </a:p>
        </p:txBody>
      </p:sp>
      <p:grpSp>
        <p:nvGrpSpPr>
          <p:cNvPr id="6" name="Groupe 5"/>
          <p:cNvGrpSpPr/>
          <p:nvPr/>
        </p:nvGrpSpPr>
        <p:grpSpPr>
          <a:xfrm>
            <a:off x="169714" y="693189"/>
            <a:ext cx="11852572" cy="1879838"/>
            <a:chOff x="169714" y="693189"/>
            <a:chExt cx="11852572" cy="1879838"/>
          </a:xfrm>
        </p:grpSpPr>
        <p:sp>
          <p:nvSpPr>
            <p:cNvPr id="2" name="ZoneTexte 1"/>
            <p:cNvSpPr txBox="1"/>
            <p:nvPr/>
          </p:nvSpPr>
          <p:spPr>
            <a:xfrm>
              <a:off x="169714" y="693189"/>
              <a:ext cx="11852572" cy="1384995"/>
            </a:xfrm>
            <a:prstGeom prst="rect">
              <a:avLst/>
            </a:prstGeom>
            <a:noFill/>
          </p:spPr>
          <p:txBody>
            <a:bodyPr wrap="square" rtlCol="0">
              <a:spAutoFit/>
            </a:bodyPr>
            <a:lstStyle/>
            <a:p>
              <a:r>
                <a:rPr lang="de-DE" sz="2800" b="1" dirty="0" err="1"/>
                <a:t>Integrovaná</a:t>
              </a:r>
              <a:r>
                <a:rPr lang="de-DE" sz="2800" b="1" dirty="0"/>
                <a:t> </a:t>
              </a:r>
              <a:r>
                <a:rPr lang="de-DE" sz="2800" b="1" dirty="0" err="1"/>
                <a:t>jazyková</a:t>
              </a:r>
              <a:r>
                <a:rPr lang="de-DE" sz="2800" b="1" dirty="0"/>
                <a:t> </a:t>
              </a:r>
              <a:r>
                <a:rPr lang="de-DE" sz="2800" b="1" dirty="0" err="1"/>
                <a:t>didaktika</a:t>
              </a:r>
              <a:r>
                <a:rPr lang="de-DE" sz="2800" b="1" dirty="0"/>
                <a:t> si </a:t>
              </a:r>
              <a:r>
                <a:rPr lang="de-DE" sz="2800" b="1" dirty="0" err="1"/>
                <a:t>klade</a:t>
              </a:r>
              <a:r>
                <a:rPr lang="de-DE" sz="2800" b="1" dirty="0"/>
                <a:t> </a:t>
              </a:r>
              <a:r>
                <a:rPr lang="de-DE" sz="2800" b="1" dirty="0" err="1"/>
                <a:t>za</a:t>
              </a:r>
              <a:r>
                <a:rPr lang="de-DE" sz="2800" b="1" dirty="0"/>
                <a:t> </a:t>
              </a:r>
              <a:r>
                <a:rPr lang="de-DE" sz="2800" b="1" dirty="0" err="1"/>
                <a:t>cíl</a:t>
              </a:r>
              <a:r>
                <a:rPr lang="de-DE" sz="2800" b="1" dirty="0"/>
                <a:t> </a:t>
              </a:r>
              <a:r>
                <a:rPr lang="de-DE" sz="2800" b="1" dirty="0" err="1"/>
                <a:t>pomoci</a:t>
              </a:r>
              <a:r>
                <a:rPr lang="de-DE" sz="2800" b="1" dirty="0"/>
                <a:t> </a:t>
              </a:r>
              <a:r>
                <a:rPr lang="de-DE" sz="2800" b="1" dirty="0" err="1"/>
                <a:t>žákům</a:t>
              </a:r>
              <a:r>
                <a:rPr lang="de-DE" sz="2800" b="1" dirty="0"/>
                <a:t> </a:t>
              </a:r>
              <a:r>
                <a:rPr lang="de-DE" sz="2800" b="1" dirty="0" err="1"/>
                <a:t>nacházet</a:t>
              </a:r>
              <a:r>
                <a:rPr lang="de-DE" sz="2800" b="1" dirty="0"/>
                <a:t> </a:t>
              </a:r>
              <a:r>
                <a:rPr lang="de-DE" sz="2800" b="1" dirty="0" err="1"/>
                <a:t>spojení</a:t>
              </a:r>
              <a:r>
                <a:rPr lang="de-DE" sz="2800" b="1" dirty="0"/>
                <a:t> </a:t>
              </a:r>
              <a:r>
                <a:rPr lang="de-DE" sz="2800" b="1" dirty="0" err="1"/>
                <a:t>mezi</a:t>
              </a:r>
              <a:r>
                <a:rPr lang="de-DE" sz="2800" b="1" dirty="0"/>
                <a:t> </a:t>
              </a:r>
              <a:r>
                <a:rPr lang="de-DE" sz="2800" b="1" dirty="0" err="1"/>
                <a:t>jazyky</a:t>
              </a:r>
              <a:r>
                <a:rPr lang="de-DE" sz="2800" b="1" dirty="0"/>
                <a:t>, </a:t>
              </a:r>
              <a:r>
                <a:rPr lang="de-DE" sz="2800" b="1" dirty="0" err="1"/>
                <a:t>které</a:t>
              </a:r>
              <a:r>
                <a:rPr lang="de-DE" sz="2800" b="1" dirty="0"/>
                <a:t> se </a:t>
              </a:r>
              <a:r>
                <a:rPr lang="de-DE" sz="2800" b="1" dirty="0" err="1"/>
                <a:t>učí</a:t>
              </a:r>
              <a:r>
                <a:rPr lang="de-DE" sz="2800" b="1" dirty="0"/>
                <a:t>, a </a:t>
              </a:r>
              <a:r>
                <a:rPr lang="de-DE" sz="2800" b="1" dirty="0" err="1"/>
                <a:t>jinými</a:t>
              </a:r>
              <a:r>
                <a:rPr lang="de-DE" sz="2800" b="1" dirty="0"/>
                <a:t> </a:t>
              </a:r>
              <a:r>
                <a:rPr lang="de-DE" sz="2800" b="1" dirty="0" err="1"/>
                <a:t>jazyky</a:t>
              </a:r>
              <a:r>
                <a:rPr lang="de-DE" sz="2800" b="1" dirty="0"/>
                <a:t>, </a:t>
              </a:r>
              <a:r>
                <a:rPr lang="de-DE" sz="2800" b="1" dirty="0" err="1"/>
                <a:t>které</a:t>
              </a:r>
              <a:r>
                <a:rPr lang="de-DE" sz="2800" b="1" dirty="0"/>
                <a:t> </a:t>
              </a:r>
              <a:r>
                <a:rPr lang="de-DE" sz="2800" b="1" dirty="0" err="1"/>
                <a:t>jsou</a:t>
              </a:r>
              <a:r>
                <a:rPr lang="de-DE" sz="2800" b="1" dirty="0"/>
                <a:t> v </a:t>
              </a:r>
              <a:r>
                <a:rPr lang="de-DE" sz="2800" b="1" dirty="0" err="1"/>
                <a:t>jejich</a:t>
              </a:r>
              <a:r>
                <a:rPr lang="de-DE" sz="2800" b="1" dirty="0"/>
                <a:t> </a:t>
              </a:r>
              <a:r>
                <a:rPr lang="de-DE" sz="2800" b="1" dirty="0" err="1"/>
                <a:t>rozvíjejícím</a:t>
              </a:r>
              <a:r>
                <a:rPr lang="de-DE" sz="2800" b="1" dirty="0"/>
                <a:t> se </a:t>
              </a:r>
              <a:r>
                <a:rPr lang="de-DE" sz="2800" b="1" dirty="0" err="1"/>
                <a:t>repertoáru</a:t>
              </a:r>
              <a:r>
                <a:rPr lang="de-DE" sz="2800" b="1" dirty="0"/>
                <a:t>.</a:t>
              </a:r>
              <a:endParaRPr lang="fr-FR" sz="2800" b="1" dirty="0"/>
            </a:p>
          </p:txBody>
        </p:sp>
        <p:sp>
          <p:nvSpPr>
            <p:cNvPr id="7" name="ZoneTexte 6"/>
            <p:cNvSpPr txBox="1"/>
            <p:nvPr/>
          </p:nvSpPr>
          <p:spPr>
            <a:xfrm>
              <a:off x="8968118" y="2172917"/>
              <a:ext cx="3054168" cy="400110"/>
            </a:xfrm>
            <a:prstGeom prst="rect">
              <a:avLst/>
            </a:prstGeom>
            <a:noFill/>
          </p:spPr>
          <p:txBody>
            <a:bodyPr wrap="square" rtlCol="0">
              <a:spAutoFit/>
            </a:bodyPr>
            <a:lstStyle/>
            <a:p>
              <a:r>
                <a:rPr lang="it-IT" sz="2000" b="1" dirty="0"/>
                <a:t>Candelier &amp; Manno (2023)</a:t>
              </a:r>
              <a:endParaRPr lang="fr-FR" sz="2000" b="1" dirty="0"/>
            </a:p>
          </p:txBody>
        </p:sp>
      </p:grpSp>
      <p:sp>
        <p:nvSpPr>
          <p:cNvPr id="10" name="Rectangle à coins arrondis 9"/>
          <p:cNvSpPr/>
          <p:nvPr/>
        </p:nvSpPr>
        <p:spPr>
          <a:xfrm>
            <a:off x="4786312" y="3721858"/>
            <a:ext cx="2812473" cy="921778"/>
          </a:xfrm>
          <a:prstGeom prst="roundRect">
            <a:avLst/>
          </a:prstGeom>
          <a:solidFill>
            <a:srgbClr val="99CCFF">
              <a:alpha val="94118"/>
            </a:srgbClr>
          </a:solidFill>
          <a:ln>
            <a:solidFill>
              <a:srgbClr val="41719C">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a:stretch>
            <a:fillRect/>
          </a:stretch>
        </p:blipFill>
        <p:spPr>
          <a:xfrm>
            <a:off x="382855" y="2032086"/>
            <a:ext cx="1952768" cy="1708672"/>
          </a:xfrm>
          <a:prstGeom prst="rect">
            <a:avLst/>
          </a:prstGeom>
        </p:spPr>
      </p:pic>
      <p:pic>
        <p:nvPicPr>
          <p:cNvPr id="12" name="Image 11"/>
          <p:cNvPicPr>
            <a:picLocks noChangeAspect="1"/>
          </p:cNvPicPr>
          <p:nvPr/>
        </p:nvPicPr>
        <p:blipFill>
          <a:blip r:embed="rId4"/>
          <a:stretch>
            <a:fillRect/>
          </a:stretch>
        </p:blipFill>
        <p:spPr>
          <a:xfrm>
            <a:off x="4277532" y="2035627"/>
            <a:ext cx="3326920" cy="3190780"/>
          </a:xfrm>
          <a:prstGeom prst="rect">
            <a:avLst/>
          </a:prstGeom>
        </p:spPr>
      </p:pic>
      <p:sp>
        <p:nvSpPr>
          <p:cNvPr id="13" name="Rectangle à coins arrondis 12"/>
          <p:cNvSpPr/>
          <p:nvPr/>
        </p:nvSpPr>
        <p:spPr>
          <a:xfrm>
            <a:off x="4534755" y="3856891"/>
            <a:ext cx="2812473" cy="921778"/>
          </a:xfrm>
          <a:prstGeom prst="roundRect">
            <a:avLst/>
          </a:prstGeom>
          <a:solidFill>
            <a:srgbClr val="DEEBF7"/>
          </a:solidFill>
          <a:ln>
            <a:solidFill>
              <a:srgbClr val="41719C">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718854" y="4083030"/>
            <a:ext cx="3567001" cy="2090757"/>
          </a:xfrm>
          <a:prstGeom prst="wedgeRoundRectCallout">
            <a:avLst>
              <a:gd name="adj1" fmla="val -38592"/>
              <a:gd name="adj2" fmla="val -1154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 </a:t>
            </a:r>
            <a:r>
              <a:rPr lang="de-DE" sz="2800" b="1" dirty="0" err="1">
                <a:solidFill>
                  <a:schemeClr val="tx1"/>
                </a:solidFill>
              </a:rPr>
              <a:t>syntéza</a:t>
            </a:r>
            <a:r>
              <a:rPr lang="de-DE" sz="2800" b="1" dirty="0">
                <a:solidFill>
                  <a:schemeClr val="tx1"/>
                </a:solidFill>
              </a:rPr>
              <a:t> </a:t>
            </a:r>
            <a:r>
              <a:rPr lang="de-DE" sz="2800" b="1" dirty="0" err="1">
                <a:solidFill>
                  <a:schemeClr val="tx1"/>
                </a:solidFill>
              </a:rPr>
              <a:t>dřívějších</a:t>
            </a:r>
            <a:r>
              <a:rPr lang="de-DE" sz="2800" b="1" dirty="0">
                <a:solidFill>
                  <a:schemeClr val="tx1"/>
                </a:solidFill>
              </a:rPr>
              <a:t> </a:t>
            </a:r>
            <a:r>
              <a:rPr lang="de-DE" sz="2800" b="1" dirty="0" err="1">
                <a:solidFill>
                  <a:schemeClr val="tx1"/>
                </a:solidFill>
              </a:rPr>
              <a:t>návrhů</a:t>
            </a:r>
            <a:r>
              <a:rPr lang="de-DE" sz="2800" b="1" dirty="0">
                <a:solidFill>
                  <a:schemeClr val="tx1"/>
                </a:solidFill>
              </a:rPr>
              <a:t>, </a:t>
            </a:r>
            <a:r>
              <a:rPr lang="de-DE" sz="2800" b="1" dirty="0" err="1">
                <a:solidFill>
                  <a:schemeClr val="tx1"/>
                </a:solidFill>
              </a:rPr>
              <a:t>která</a:t>
            </a:r>
            <a:r>
              <a:rPr lang="de-DE" sz="2800" b="1" dirty="0">
                <a:solidFill>
                  <a:schemeClr val="tx1"/>
                </a:solidFill>
              </a:rPr>
              <a:t> </a:t>
            </a:r>
            <a:r>
              <a:rPr lang="de-DE" sz="2800" b="1" dirty="0" err="1">
                <a:solidFill>
                  <a:schemeClr val="tx1"/>
                </a:solidFill>
              </a:rPr>
              <a:t>odpovídá</a:t>
            </a:r>
            <a:r>
              <a:rPr lang="de-DE" sz="2800" b="1" dirty="0">
                <a:solidFill>
                  <a:schemeClr val="tx1"/>
                </a:solidFill>
              </a:rPr>
              <a:t> </a:t>
            </a:r>
            <a:r>
              <a:rPr lang="de-DE" sz="2800" b="1" dirty="0" err="1">
                <a:solidFill>
                  <a:schemeClr val="tx1"/>
                </a:solidFill>
              </a:rPr>
              <a:t>součas-nému</a:t>
            </a:r>
            <a:r>
              <a:rPr lang="de-DE" sz="2800" b="1" dirty="0">
                <a:solidFill>
                  <a:schemeClr val="tx1"/>
                </a:solidFill>
              </a:rPr>
              <a:t> </a:t>
            </a:r>
            <a:r>
              <a:rPr lang="de-DE" sz="2800" b="1" dirty="0" err="1">
                <a:solidFill>
                  <a:schemeClr val="tx1"/>
                </a:solidFill>
              </a:rPr>
              <a:t>stavu</a:t>
            </a:r>
            <a:r>
              <a:rPr lang="de-DE" sz="2800" b="1" dirty="0">
                <a:solidFill>
                  <a:schemeClr val="tx1"/>
                </a:solidFill>
              </a:rPr>
              <a:t> </a:t>
            </a:r>
            <a:r>
              <a:rPr lang="de-DE" sz="2800" b="1" dirty="0" err="1">
                <a:solidFill>
                  <a:schemeClr val="tx1"/>
                </a:solidFill>
              </a:rPr>
              <a:t>diskuze</a:t>
            </a:r>
            <a:r>
              <a:rPr lang="de-DE" sz="2800" b="1" dirty="0">
                <a:solidFill>
                  <a:schemeClr val="tx1"/>
                </a:solidFill>
              </a:rPr>
              <a:t> </a:t>
            </a:r>
          </a:p>
        </p:txBody>
      </p:sp>
      <p:sp>
        <p:nvSpPr>
          <p:cNvPr id="18" name="ZoneTexte 17"/>
          <p:cNvSpPr txBox="1"/>
          <p:nvPr/>
        </p:nvSpPr>
        <p:spPr>
          <a:xfrm>
            <a:off x="3084775" y="2979184"/>
            <a:ext cx="1348882" cy="646331"/>
          </a:xfrm>
          <a:prstGeom prst="rect">
            <a:avLst/>
          </a:prstGeom>
          <a:noFill/>
        </p:spPr>
        <p:txBody>
          <a:bodyPr wrap="square" rtlCol="0">
            <a:spAutoFit/>
          </a:bodyPr>
          <a:lstStyle/>
          <a:p>
            <a:r>
              <a:rPr lang="it-IT" sz="3600" b="1" dirty="0"/>
              <a:t>Část 1</a:t>
            </a:r>
            <a:endParaRPr lang="fr-FR" sz="3600" b="1" dirty="0"/>
          </a:p>
        </p:txBody>
      </p:sp>
      <p:sp>
        <p:nvSpPr>
          <p:cNvPr id="19" name="Ellipse 18"/>
          <p:cNvSpPr/>
          <p:nvPr/>
        </p:nvSpPr>
        <p:spPr>
          <a:xfrm>
            <a:off x="8610600" y="1111603"/>
            <a:ext cx="2743200" cy="5792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605801" y="2187564"/>
            <a:ext cx="725406" cy="528350"/>
          </a:xfrm>
          <a:prstGeom prst="rect">
            <a:avLst/>
          </a:prstGeom>
          <a:solidFill>
            <a:srgbClr val="CEE0FE"/>
          </a:solidFill>
        </p:spPr>
        <p:txBody>
          <a:bodyPr wrap="square" rtlCol="0">
            <a:spAutoFit/>
          </a:bodyPr>
          <a:lstStyle/>
          <a:p>
            <a:pPr>
              <a:lnSpc>
                <a:spcPts val="3400"/>
              </a:lnSpc>
            </a:pPr>
            <a:r>
              <a:rPr lang="fr-FR" sz="3600" b="1" dirty="0"/>
              <a:t>IVJ</a:t>
            </a:r>
          </a:p>
        </p:txBody>
      </p:sp>
      <p:sp>
        <p:nvSpPr>
          <p:cNvPr id="21" name="Légende encadrée 1 20"/>
          <p:cNvSpPr/>
          <p:nvPr/>
        </p:nvSpPr>
        <p:spPr>
          <a:xfrm>
            <a:off x="8162544" y="2677277"/>
            <a:ext cx="3000586" cy="1031878"/>
          </a:xfrm>
          <a:prstGeom prst="borderCallout1">
            <a:avLst>
              <a:gd name="adj1" fmla="val 18750"/>
              <a:gd name="adj2" fmla="val -8333"/>
              <a:gd name="adj3" fmla="val -12358"/>
              <a:gd name="adj4" fmla="val -6093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IVJ = </a:t>
            </a:r>
            <a:r>
              <a:rPr lang="fr-FR" sz="2800" dirty="0" err="1">
                <a:solidFill>
                  <a:schemeClr val="tx1"/>
                </a:solidFill>
              </a:rPr>
              <a:t>Integrovaná</a:t>
            </a:r>
            <a:r>
              <a:rPr lang="fr-FR" sz="2800" dirty="0">
                <a:solidFill>
                  <a:schemeClr val="tx1"/>
                </a:solidFill>
              </a:rPr>
              <a:t> </a:t>
            </a:r>
            <a:br>
              <a:rPr lang="fr-FR" sz="2800" dirty="0">
                <a:solidFill>
                  <a:schemeClr val="tx1"/>
                </a:solidFill>
              </a:rPr>
            </a:br>
            <a:r>
              <a:rPr lang="fr-FR" sz="2800" dirty="0" err="1">
                <a:solidFill>
                  <a:schemeClr val="tx1"/>
                </a:solidFill>
              </a:rPr>
              <a:t>výuka</a:t>
            </a:r>
            <a:r>
              <a:rPr lang="fr-FR" sz="2800" dirty="0">
                <a:solidFill>
                  <a:schemeClr val="tx1"/>
                </a:solidFill>
              </a:rPr>
              <a:t> </a:t>
            </a:r>
            <a:r>
              <a:rPr lang="fr-FR" sz="2800" dirty="0" err="1">
                <a:solidFill>
                  <a:schemeClr val="tx1"/>
                </a:solidFill>
              </a:rPr>
              <a:t>jazyků</a:t>
            </a:r>
            <a:r>
              <a:rPr lang="fr-FR" sz="2800" dirty="0">
                <a:solidFill>
                  <a:schemeClr val="tx1"/>
                </a:solidFill>
              </a:rPr>
              <a:t>)</a:t>
            </a:r>
          </a:p>
        </p:txBody>
      </p:sp>
      <p:sp>
        <p:nvSpPr>
          <p:cNvPr id="22" name="ZoneTexte 21"/>
          <p:cNvSpPr txBox="1"/>
          <p:nvPr/>
        </p:nvSpPr>
        <p:spPr>
          <a:xfrm>
            <a:off x="4461172" y="0"/>
            <a:ext cx="3394364" cy="646331"/>
          </a:xfrm>
          <a:prstGeom prst="rect">
            <a:avLst/>
          </a:prstGeom>
          <a:noFill/>
        </p:spPr>
        <p:txBody>
          <a:bodyPr wrap="square" rtlCol="0">
            <a:spAutoFit/>
          </a:bodyPr>
          <a:lstStyle/>
          <a:p>
            <a:pPr algn="ctr"/>
            <a:r>
              <a:rPr lang="fr-FR" sz="3600" b="1" dirty="0">
                <a:solidFill>
                  <a:schemeClr val="accent1">
                    <a:lumMod val="75000"/>
                  </a:schemeClr>
                </a:solidFill>
              </a:rPr>
              <a:t>1- </a:t>
            </a:r>
            <a:r>
              <a:rPr lang="fr-FR" sz="3600" b="1" dirty="0" err="1">
                <a:solidFill>
                  <a:schemeClr val="accent1">
                    <a:lumMod val="75000"/>
                  </a:schemeClr>
                </a:solidFill>
              </a:rPr>
              <a:t>Definice</a:t>
            </a:r>
            <a:endParaRPr lang="fr-FR" sz="3600" b="1" dirty="0">
              <a:solidFill>
                <a:schemeClr val="accent1">
                  <a:lumMod val="75000"/>
                </a:schemeClr>
              </a:solidFill>
            </a:endParaRPr>
          </a:p>
        </p:txBody>
      </p:sp>
      <p:grpSp>
        <p:nvGrpSpPr>
          <p:cNvPr id="3" name="Groupe 2"/>
          <p:cNvGrpSpPr/>
          <p:nvPr/>
        </p:nvGrpSpPr>
        <p:grpSpPr>
          <a:xfrm>
            <a:off x="4632173" y="2825295"/>
            <a:ext cx="2758225" cy="888553"/>
            <a:chOff x="4632173" y="2825295"/>
            <a:chExt cx="2758225" cy="888553"/>
          </a:xfrm>
        </p:grpSpPr>
        <p:sp>
          <p:nvSpPr>
            <p:cNvPr id="24" name="ZoneTexte 23"/>
            <p:cNvSpPr txBox="1"/>
            <p:nvPr/>
          </p:nvSpPr>
          <p:spPr>
            <a:xfrm>
              <a:off x="4632173" y="2825295"/>
              <a:ext cx="2715055" cy="297517"/>
            </a:xfrm>
            <a:prstGeom prst="rect">
              <a:avLst/>
            </a:prstGeom>
            <a:solidFill>
              <a:srgbClr val="CEE0FE"/>
            </a:solidFill>
          </p:spPr>
          <p:txBody>
            <a:bodyPr wrap="square" rtlCol="0">
              <a:spAutoFit/>
            </a:bodyPr>
            <a:lstStyle/>
            <a:p>
              <a:pPr>
                <a:lnSpc>
                  <a:spcPts val="1600"/>
                </a:lnSpc>
              </a:pPr>
              <a:r>
                <a:rPr lang="fr-FR" sz="2400" b="1" dirty="0" err="1">
                  <a:latin typeface="Arial Narrow" panose="020B0606020202030204" pitchFamily="34" charset="0"/>
                  <a:cs typeface="Times New Roman" panose="02020603050405020304" pitchFamily="18" charset="0"/>
                </a:rPr>
                <a:t>Propojení</a:t>
              </a:r>
              <a:r>
                <a:rPr lang="fr-FR" sz="2400" b="1" dirty="0">
                  <a:latin typeface="Arial Narrow" panose="020B0606020202030204" pitchFamily="34" charset="0"/>
                  <a:cs typeface="Times New Roman" panose="02020603050405020304" pitchFamily="18" charset="0"/>
                </a:rPr>
                <a:t> ….</a:t>
              </a:r>
            </a:p>
          </p:txBody>
        </p:sp>
        <p:sp>
          <p:nvSpPr>
            <p:cNvPr id="25" name="ZoneTexte 24"/>
            <p:cNvSpPr txBox="1"/>
            <p:nvPr/>
          </p:nvSpPr>
          <p:spPr>
            <a:xfrm>
              <a:off x="4647711" y="3159850"/>
              <a:ext cx="2742687" cy="553998"/>
            </a:xfrm>
            <a:prstGeom prst="rect">
              <a:avLst/>
            </a:prstGeom>
            <a:solidFill>
              <a:srgbClr val="CEE0FE"/>
            </a:solidFill>
          </p:spPr>
          <p:txBody>
            <a:bodyPr wrap="square" rtlCol="0">
              <a:spAutoFit/>
            </a:bodyPr>
            <a:lstStyle/>
            <a:p>
              <a:pPr>
                <a:lnSpc>
                  <a:spcPts val="1800"/>
                </a:lnSpc>
              </a:pP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mezi</a:t>
              </a: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jazyky</a:t>
              </a: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celého</a:t>
              </a:r>
              <a:br>
                <a:rPr lang="fr-FR" sz="2400" b="1" dirty="0">
                  <a:latin typeface="Arial Narrow" panose="020B0606020202030204" pitchFamily="34" charset="0"/>
                  <a:cs typeface="Times New Roman" panose="02020603050405020304" pitchFamily="18" charset="0"/>
                </a:rPr>
              </a:b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repertoáru</a:t>
              </a:r>
              <a:endParaRPr lang="fr-FR" sz="2400" b="1" dirty="0">
                <a:latin typeface="Arial Narrow" panose="020B0606020202030204" pitchFamily="34" charset="0"/>
                <a:cs typeface="Times New Roman" panose="02020603050405020304" pitchFamily="18" charset="0"/>
              </a:endParaRPr>
            </a:p>
          </p:txBody>
        </p:sp>
      </p:grpSp>
    </p:spTree>
    <p:extLst>
      <p:ext uri="{BB962C8B-B14F-4D97-AF65-F5344CB8AC3E}">
        <p14:creationId xmlns:p14="http://schemas.microsoft.com/office/powerpoint/2010/main" val="115782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a:xfrm>
            <a:off x="7347228" y="5274829"/>
            <a:ext cx="4231978" cy="1136536"/>
          </a:xfrm>
          <a:prstGeom prst="wedgeRoundRectCallout">
            <a:avLst>
              <a:gd name="adj1" fmla="val -177372"/>
              <a:gd name="adj2" fmla="val -513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err="1">
                <a:solidFill>
                  <a:schemeClr val="tx1"/>
                </a:solidFill>
              </a:rPr>
              <a:t>Teď</a:t>
            </a:r>
            <a:r>
              <a:rPr lang="de-DE" sz="2800" b="1" dirty="0">
                <a:solidFill>
                  <a:schemeClr val="tx1"/>
                </a:solidFill>
              </a:rPr>
              <a:t> </a:t>
            </a:r>
            <a:r>
              <a:rPr lang="de-DE" sz="2800" b="1" dirty="0" err="1">
                <a:solidFill>
                  <a:schemeClr val="tx1"/>
                </a:solidFill>
              </a:rPr>
              <a:t>hned</a:t>
            </a:r>
            <a:r>
              <a:rPr lang="de-DE" sz="2800" b="1" dirty="0">
                <a:solidFill>
                  <a:schemeClr val="tx1"/>
                </a:solidFill>
              </a:rPr>
              <a:t> jeden </a:t>
            </a:r>
            <a:r>
              <a:rPr lang="de-DE" sz="2800" b="1" dirty="0" err="1">
                <a:solidFill>
                  <a:schemeClr val="tx1"/>
                </a:solidFill>
              </a:rPr>
              <a:t>příklad</a:t>
            </a:r>
            <a:r>
              <a:rPr lang="de-DE" sz="2800" b="1" dirty="0">
                <a:solidFill>
                  <a:schemeClr val="tx1"/>
                </a:solidFill>
              </a:rPr>
              <a:t>. A </a:t>
            </a:r>
            <a:r>
              <a:rPr lang="de-DE" sz="2800" b="1" dirty="0" err="1">
                <a:solidFill>
                  <a:schemeClr val="tx1"/>
                </a:solidFill>
              </a:rPr>
              <a:t>později</a:t>
            </a:r>
            <a:r>
              <a:rPr lang="de-DE" sz="2800" b="1" dirty="0">
                <a:solidFill>
                  <a:schemeClr val="tx1"/>
                </a:solidFill>
              </a:rPr>
              <a:t> </a:t>
            </a:r>
            <a:r>
              <a:rPr lang="de-DE" sz="2800" b="1" dirty="0" err="1">
                <a:solidFill>
                  <a:schemeClr val="tx1"/>
                </a:solidFill>
              </a:rPr>
              <a:t>další</a:t>
            </a:r>
            <a:r>
              <a:rPr lang="de-DE" sz="2800" b="1" dirty="0">
                <a:solidFill>
                  <a:schemeClr val="tx1"/>
                </a:solidFill>
              </a:rPr>
              <a:t>!</a:t>
            </a:r>
          </a:p>
        </p:txBody>
      </p:sp>
      <p:sp>
        <p:nvSpPr>
          <p:cNvPr id="4" name="Espace réservé du pied de page 3"/>
          <p:cNvSpPr>
            <a:spLocks noGrp="1"/>
          </p:cNvSpPr>
          <p:nvPr>
            <p:ph type="ftr" sz="quarter" idx="11"/>
          </p:nvPr>
        </p:nvSpPr>
        <p:spPr>
          <a:xfrm>
            <a:off x="3667871" y="6173787"/>
            <a:ext cx="4114800" cy="365125"/>
          </a:xfrm>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5</a:t>
            </a:fld>
            <a:endParaRPr lang="fr-FR"/>
          </a:p>
        </p:txBody>
      </p:sp>
      <p:grpSp>
        <p:nvGrpSpPr>
          <p:cNvPr id="6" name="Groupe 5"/>
          <p:cNvGrpSpPr/>
          <p:nvPr/>
        </p:nvGrpSpPr>
        <p:grpSpPr>
          <a:xfrm>
            <a:off x="169714" y="693189"/>
            <a:ext cx="11852572" cy="1879838"/>
            <a:chOff x="169714" y="693189"/>
            <a:chExt cx="11852572" cy="1879838"/>
          </a:xfrm>
        </p:grpSpPr>
        <p:sp>
          <p:nvSpPr>
            <p:cNvPr id="2" name="ZoneTexte 1"/>
            <p:cNvSpPr txBox="1"/>
            <p:nvPr/>
          </p:nvSpPr>
          <p:spPr>
            <a:xfrm>
              <a:off x="169714" y="693189"/>
              <a:ext cx="11852572" cy="1815882"/>
            </a:xfrm>
            <a:prstGeom prst="rect">
              <a:avLst/>
            </a:prstGeom>
            <a:noFill/>
          </p:spPr>
          <p:txBody>
            <a:bodyPr wrap="square" rtlCol="0">
              <a:spAutoFit/>
            </a:bodyPr>
            <a:lstStyle/>
            <a:p>
              <a:r>
                <a:rPr lang="de-DE" sz="2800" b="1" dirty="0" err="1"/>
                <a:t>Integrovaná</a:t>
              </a:r>
              <a:r>
                <a:rPr lang="de-DE" sz="2800" b="1" dirty="0"/>
                <a:t> </a:t>
              </a:r>
              <a:r>
                <a:rPr lang="de-DE" sz="2800" b="1" dirty="0" err="1"/>
                <a:t>jazyková</a:t>
              </a:r>
              <a:r>
                <a:rPr lang="de-DE" sz="2800" b="1" dirty="0"/>
                <a:t> </a:t>
              </a:r>
              <a:r>
                <a:rPr lang="de-DE" sz="2800" b="1" dirty="0" err="1"/>
                <a:t>didaktika</a:t>
              </a:r>
              <a:r>
                <a:rPr lang="de-DE" sz="2800" b="1" dirty="0"/>
                <a:t> si </a:t>
              </a:r>
              <a:r>
                <a:rPr lang="de-DE" sz="2800" b="1" dirty="0" err="1"/>
                <a:t>klade</a:t>
              </a:r>
              <a:r>
                <a:rPr lang="de-DE" sz="2800" b="1" dirty="0"/>
                <a:t> </a:t>
              </a:r>
              <a:r>
                <a:rPr lang="de-DE" sz="2800" b="1" dirty="0" err="1"/>
                <a:t>za</a:t>
              </a:r>
              <a:r>
                <a:rPr lang="de-DE" sz="2800" b="1" dirty="0"/>
                <a:t> </a:t>
              </a:r>
              <a:r>
                <a:rPr lang="de-DE" sz="2800" b="1" dirty="0" err="1"/>
                <a:t>cíl</a:t>
              </a:r>
              <a:r>
                <a:rPr lang="de-DE" sz="2800" b="1" dirty="0"/>
                <a:t> </a:t>
              </a:r>
              <a:r>
                <a:rPr lang="de-DE" sz="2800" b="1" dirty="0" err="1"/>
                <a:t>pomoci</a:t>
              </a:r>
              <a:r>
                <a:rPr lang="de-DE" sz="2800" b="1" dirty="0"/>
                <a:t> </a:t>
              </a:r>
              <a:r>
                <a:rPr lang="de-DE" sz="2800" b="1" dirty="0" err="1"/>
                <a:t>žákům</a:t>
              </a:r>
              <a:r>
                <a:rPr lang="de-DE" sz="2800" b="1" dirty="0"/>
                <a:t> </a:t>
              </a:r>
              <a:r>
                <a:rPr lang="de-DE" sz="2800" b="1" dirty="0" err="1"/>
                <a:t>nacházet</a:t>
              </a:r>
              <a:r>
                <a:rPr lang="de-DE" sz="2800" b="1" dirty="0"/>
                <a:t> </a:t>
              </a:r>
              <a:r>
                <a:rPr lang="de-DE" sz="2800" b="1" dirty="0" err="1"/>
                <a:t>spojení</a:t>
              </a:r>
              <a:r>
                <a:rPr lang="de-DE" sz="2800" b="1" dirty="0"/>
                <a:t> </a:t>
              </a:r>
              <a:r>
                <a:rPr lang="de-DE" sz="2800" b="1" dirty="0" err="1"/>
                <a:t>mezi</a:t>
              </a:r>
              <a:r>
                <a:rPr lang="de-DE" sz="2800" b="1" dirty="0"/>
                <a:t> </a:t>
              </a:r>
              <a:r>
                <a:rPr lang="de-DE" sz="2800" b="1" dirty="0" err="1"/>
                <a:t>jazyky</a:t>
              </a:r>
              <a:r>
                <a:rPr lang="de-DE" sz="2800" b="1" dirty="0"/>
                <a:t>, </a:t>
              </a:r>
              <a:r>
                <a:rPr lang="de-DE" sz="2800" b="1" dirty="0" err="1"/>
                <a:t>které</a:t>
              </a:r>
              <a:r>
                <a:rPr lang="de-DE" sz="2800" b="1" dirty="0"/>
                <a:t> se </a:t>
              </a:r>
              <a:r>
                <a:rPr lang="de-DE" sz="2800" b="1" dirty="0" err="1"/>
                <a:t>učí</a:t>
              </a:r>
              <a:r>
                <a:rPr lang="de-DE" sz="2800" b="1" dirty="0"/>
                <a:t>, a </a:t>
              </a:r>
              <a:r>
                <a:rPr lang="de-DE" sz="2800" b="1" dirty="0" err="1"/>
                <a:t>jinými</a:t>
              </a:r>
              <a:r>
                <a:rPr lang="de-DE" sz="2800" b="1" dirty="0"/>
                <a:t> </a:t>
              </a:r>
              <a:r>
                <a:rPr lang="de-DE" sz="2800" b="1" dirty="0" err="1"/>
                <a:t>jazyky</a:t>
              </a:r>
              <a:r>
                <a:rPr lang="de-DE" sz="2800" b="1" dirty="0"/>
                <a:t>, </a:t>
              </a:r>
              <a:r>
                <a:rPr lang="de-DE" sz="2800" b="1" dirty="0" err="1"/>
                <a:t>které</a:t>
              </a:r>
              <a:r>
                <a:rPr lang="de-DE" sz="2800" b="1" dirty="0"/>
                <a:t> </a:t>
              </a:r>
              <a:r>
                <a:rPr lang="de-DE" sz="2800" b="1" dirty="0" err="1"/>
                <a:t>jsou</a:t>
              </a:r>
              <a:r>
                <a:rPr lang="de-DE" sz="2800" b="1" dirty="0"/>
                <a:t> v </a:t>
              </a:r>
              <a:r>
                <a:rPr lang="de-DE" sz="2800" b="1" dirty="0" err="1"/>
                <a:t>jejich</a:t>
              </a:r>
              <a:r>
                <a:rPr lang="de-DE" sz="2800" b="1" dirty="0"/>
                <a:t> </a:t>
              </a:r>
              <a:r>
                <a:rPr lang="de-DE" sz="2800" b="1" dirty="0" err="1"/>
                <a:t>rozvíjejícím</a:t>
              </a:r>
              <a:r>
                <a:rPr lang="de-DE" sz="2800" b="1" dirty="0"/>
                <a:t> se </a:t>
              </a:r>
              <a:r>
                <a:rPr lang="de-DE" sz="2800" b="1" dirty="0" err="1"/>
                <a:t>repertoáru</a:t>
              </a:r>
              <a:r>
                <a:rPr lang="de-DE" sz="2800" b="1" dirty="0"/>
                <a:t>.</a:t>
              </a:r>
            </a:p>
            <a:p>
              <a:r>
                <a:rPr lang="de-DE" sz="2800" b="1" dirty="0"/>
                <a:t>.</a:t>
              </a:r>
              <a:endParaRPr lang="fr-FR" sz="2800" b="1" dirty="0"/>
            </a:p>
          </p:txBody>
        </p:sp>
        <p:sp>
          <p:nvSpPr>
            <p:cNvPr id="7" name="ZoneTexte 6"/>
            <p:cNvSpPr txBox="1"/>
            <p:nvPr/>
          </p:nvSpPr>
          <p:spPr>
            <a:xfrm>
              <a:off x="8968118" y="2172917"/>
              <a:ext cx="3054168" cy="400110"/>
            </a:xfrm>
            <a:prstGeom prst="rect">
              <a:avLst/>
            </a:prstGeom>
            <a:noFill/>
          </p:spPr>
          <p:txBody>
            <a:bodyPr wrap="square" rtlCol="0">
              <a:spAutoFit/>
            </a:bodyPr>
            <a:lstStyle/>
            <a:p>
              <a:r>
                <a:rPr lang="it-IT" sz="2000" b="1" dirty="0"/>
                <a:t>Candelier &amp; Manno (2023)</a:t>
              </a:r>
              <a:endParaRPr lang="fr-FR" sz="2000" b="1" dirty="0"/>
            </a:p>
          </p:txBody>
        </p:sp>
      </p:grpSp>
      <p:sp>
        <p:nvSpPr>
          <p:cNvPr id="10" name="Rectangle à coins arrondis 9"/>
          <p:cNvSpPr/>
          <p:nvPr/>
        </p:nvSpPr>
        <p:spPr>
          <a:xfrm>
            <a:off x="4786312" y="3721858"/>
            <a:ext cx="2812473" cy="921778"/>
          </a:xfrm>
          <a:prstGeom prst="roundRect">
            <a:avLst/>
          </a:prstGeom>
          <a:solidFill>
            <a:srgbClr val="99CCFF">
              <a:alpha val="94118"/>
            </a:srgbClr>
          </a:solidFill>
          <a:ln>
            <a:solidFill>
              <a:srgbClr val="41719C">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a:stretch>
            <a:fillRect/>
          </a:stretch>
        </p:blipFill>
        <p:spPr>
          <a:xfrm>
            <a:off x="382855" y="2032086"/>
            <a:ext cx="1952768" cy="1708672"/>
          </a:xfrm>
          <a:prstGeom prst="rect">
            <a:avLst/>
          </a:prstGeom>
        </p:spPr>
      </p:pic>
      <p:pic>
        <p:nvPicPr>
          <p:cNvPr id="12" name="Image 11"/>
          <p:cNvPicPr>
            <a:picLocks noChangeAspect="1"/>
          </p:cNvPicPr>
          <p:nvPr/>
        </p:nvPicPr>
        <p:blipFill>
          <a:blip r:embed="rId4"/>
          <a:stretch>
            <a:fillRect/>
          </a:stretch>
        </p:blipFill>
        <p:spPr>
          <a:xfrm>
            <a:off x="4277532" y="2035627"/>
            <a:ext cx="3326920" cy="3190780"/>
          </a:xfrm>
          <a:prstGeom prst="rect">
            <a:avLst/>
          </a:prstGeom>
        </p:spPr>
      </p:pic>
      <p:sp>
        <p:nvSpPr>
          <p:cNvPr id="13" name="Rectangle à coins arrondis 12"/>
          <p:cNvSpPr/>
          <p:nvPr/>
        </p:nvSpPr>
        <p:spPr>
          <a:xfrm>
            <a:off x="4534755" y="3856891"/>
            <a:ext cx="2812473" cy="921778"/>
          </a:xfrm>
          <a:prstGeom prst="roundRect">
            <a:avLst/>
          </a:prstGeom>
          <a:solidFill>
            <a:srgbClr val="DEEBF7"/>
          </a:solidFill>
          <a:ln>
            <a:solidFill>
              <a:srgbClr val="41719C">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718854" y="4083030"/>
            <a:ext cx="3567001" cy="2090757"/>
          </a:xfrm>
          <a:prstGeom prst="wedgeRoundRectCallout">
            <a:avLst>
              <a:gd name="adj1" fmla="val -38592"/>
              <a:gd name="adj2" fmla="val -1154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 </a:t>
            </a:r>
            <a:r>
              <a:rPr lang="de-DE" sz="2800" b="1" dirty="0" err="1">
                <a:solidFill>
                  <a:schemeClr val="tx1"/>
                </a:solidFill>
              </a:rPr>
              <a:t>syntéza</a:t>
            </a:r>
            <a:r>
              <a:rPr lang="de-DE" sz="2800" b="1" dirty="0">
                <a:solidFill>
                  <a:schemeClr val="tx1"/>
                </a:solidFill>
              </a:rPr>
              <a:t> </a:t>
            </a:r>
            <a:r>
              <a:rPr lang="de-DE" sz="2800" b="1" dirty="0" err="1">
                <a:solidFill>
                  <a:schemeClr val="tx1"/>
                </a:solidFill>
              </a:rPr>
              <a:t>dřívějších</a:t>
            </a:r>
            <a:r>
              <a:rPr lang="de-DE" sz="2800" b="1" dirty="0">
                <a:solidFill>
                  <a:schemeClr val="tx1"/>
                </a:solidFill>
              </a:rPr>
              <a:t> </a:t>
            </a:r>
            <a:r>
              <a:rPr lang="de-DE" sz="2800" b="1" dirty="0" err="1">
                <a:solidFill>
                  <a:schemeClr val="tx1"/>
                </a:solidFill>
              </a:rPr>
              <a:t>návrhů</a:t>
            </a:r>
            <a:r>
              <a:rPr lang="de-DE" sz="2800" b="1" dirty="0">
                <a:solidFill>
                  <a:schemeClr val="tx1"/>
                </a:solidFill>
              </a:rPr>
              <a:t>, </a:t>
            </a:r>
            <a:r>
              <a:rPr lang="de-DE" sz="2800" b="1" dirty="0" err="1">
                <a:solidFill>
                  <a:schemeClr val="tx1"/>
                </a:solidFill>
              </a:rPr>
              <a:t>která</a:t>
            </a:r>
            <a:r>
              <a:rPr lang="de-DE" sz="2800" b="1" dirty="0">
                <a:solidFill>
                  <a:schemeClr val="tx1"/>
                </a:solidFill>
              </a:rPr>
              <a:t> </a:t>
            </a:r>
            <a:r>
              <a:rPr lang="de-DE" sz="2800" b="1" dirty="0" err="1">
                <a:solidFill>
                  <a:schemeClr val="tx1"/>
                </a:solidFill>
              </a:rPr>
              <a:t>odpovídá</a:t>
            </a:r>
            <a:r>
              <a:rPr lang="de-DE" sz="2800" b="1" dirty="0">
                <a:solidFill>
                  <a:schemeClr val="tx1"/>
                </a:solidFill>
              </a:rPr>
              <a:t> </a:t>
            </a:r>
            <a:r>
              <a:rPr lang="de-DE" sz="2800" b="1" dirty="0" err="1">
                <a:solidFill>
                  <a:schemeClr val="tx1"/>
                </a:solidFill>
              </a:rPr>
              <a:t>součas-nému</a:t>
            </a:r>
            <a:r>
              <a:rPr lang="de-DE" sz="2800" b="1" dirty="0">
                <a:solidFill>
                  <a:schemeClr val="tx1"/>
                </a:solidFill>
              </a:rPr>
              <a:t> </a:t>
            </a:r>
            <a:r>
              <a:rPr lang="de-DE" sz="2800" b="1" dirty="0" err="1">
                <a:solidFill>
                  <a:schemeClr val="tx1"/>
                </a:solidFill>
              </a:rPr>
              <a:t>stavu</a:t>
            </a:r>
            <a:r>
              <a:rPr lang="de-DE" sz="2800" b="1" dirty="0">
                <a:solidFill>
                  <a:schemeClr val="tx1"/>
                </a:solidFill>
              </a:rPr>
              <a:t> </a:t>
            </a:r>
            <a:r>
              <a:rPr lang="de-DE" sz="2800" b="1" dirty="0" err="1">
                <a:solidFill>
                  <a:schemeClr val="tx1"/>
                </a:solidFill>
              </a:rPr>
              <a:t>diskuze</a:t>
            </a:r>
            <a:r>
              <a:rPr lang="de-DE" sz="2800" b="1" dirty="0">
                <a:solidFill>
                  <a:schemeClr val="tx1"/>
                </a:solidFill>
              </a:rPr>
              <a:t> </a:t>
            </a:r>
          </a:p>
        </p:txBody>
      </p:sp>
      <p:sp>
        <p:nvSpPr>
          <p:cNvPr id="18" name="ZoneTexte 17"/>
          <p:cNvSpPr txBox="1"/>
          <p:nvPr/>
        </p:nvSpPr>
        <p:spPr>
          <a:xfrm>
            <a:off x="3084775" y="2979184"/>
            <a:ext cx="1348882" cy="646331"/>
          </a:xfrm>
          <a:prstGeom prst="rect">
            <a:avLst/>
          </a:prstGeom>
          <a:noFill/>
        </p:spPr>
        <p:txBody>
          <a:bodyPr wrap="square" rtlCol="0">
            <a:spAutoFit/>
          </a:bodyPr>
          <a:lstStyle/>
          <a:p>
            <a:r>
              <a:rPr lang="it-IT" sz="3600" b="1" dirty="0"/>
              <a:t>Část 1</a:t>
            </a:r>
            <a:endParaRPr lang="fr-FR" sz="3600" b="1" dirty="0"/>
          </a:p>
        </p:txBody>
      </p:sp>
      <p:sp>
        <p:nvSpPr>
          <p:cNvPr id="17" name="ZoneTexte 16"/>
          <p:cNvSpPr txBox="1"/>
          <p:nvPr/>
        </p:nvSpPr>
        <p:spPr>
          <a:xfrm>
            <a:off x="5605801" y="2187564"/>
            <a:ext cx="725406" cy="528350"/>
          </a:xfrm>
          <a:prstGeom prst="rect">
            <a:avLst/>
          </a:prstGeom>
          <a:solidFill>
            <a:srgbClr val="CEE0FE"/>
          </a:solidFill>
        </p:spPr>
        <p:txBody>
          <a:bodyPr wrap="square" rtlCol="0">
            <a:spAutoFit/>
          </a:bodyPr>
          <a:lstStyle/>
          <a:p>
            <a:pPr>
              <a:lnSpc>
                <a:spcPts val="3400"/>
              </a:lnSpc>
            </a:pPr>
            <a:r>
              <a:rPr lang="fr-FR" sz="3600" b="1" dirty="0"/>
              <a:t>IVJ</a:t>
            </a:r>
          </a:p>
        </p:txBody>
      </p:sp>
      <p:sp>
        <p:nvSpPr>
          <p:cNvPr id="20" name="Légende encadrée 1 19"/>
          <p:cNvSpPr/>
          <p:nvPr/>
        </p:nvSpPr>
        <p:spPr>
          <a:xfrm>
            <a:off x="8162544" y="2677277"/>
            <a:ext cx="3000586" cy="1031878"/>
          </a:xfrm>
          <a:prstGeom prst="borderCallout1">
            <a:avLst>
              <a:gd name="adj1" fmla="val 18750"/>
              <a:gd name="adj2" fmla="val -8333"/>
              <a:gd name="adj3" fmla="val -12358"/>
              <a:gd name="adj4" fmla="val -6093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IVJ = </a:t>
            </a:r>
            <a:r>
              <a:rPr lang="fr-FR" sz="2800" dirty="0" err="1">
                <a:solidFill>
                  <a:schemeClr val="tx1"/>
                </a:solidFill>
              </a:rPr>
              <a:t>Integrovaná</a:t>
            </a:r>
            <a:r>
              <a:rPr lang="fr-FR" sz="2800" dirty="0">
                <a:solidFill>
                  <a:schemeClr val="tx1"/>
                </a:solidFill>
              </a:rPr>
              <a:t> </a:t>
            </a:r>
            <a:br>
              <a:rPr lang="fr-FR" sz="2800" dirty="0">
                <a:solidFill>
                  <a:schemeClr val="tx1"/>
                </a:solidFill>
              </a:rPr>
            </a:br>
            <a:r>
              <a:rPr lang="fr-FR" sz="2800" dirty="0" err="1">
                <a:solidFill>
                  <a:schemeClr val="tx1"/>
                </a:solidFill>
              </a:rPr>
              <a:t>výuka</a:t>
            </a:r>
            <a:r>
              <a:rPr lang="fr-FR" sz="2800" dirty="0">
                <a:solidFill>
                  <a:schemeClr val="tx1"/>
                </a:solidFill>
              </a:rPr>
              <a:t> </a:t>
            </a:r>
            <a:r>
              <a:rPr lang="fr-FR" sz="2800" dirty="0" err="1">
                <a:solidFill>
                  <a:schemeClr val="tx1"/>
                </a:solidFill>
              </a:rPr>
              <a:t>jazyků</a:t>
            </a:r>
            <a:r>
              <a:rPr lang="fr-FR" sz="2800" dirty="0">
                <a:solidFill>
                  <a:schemeClr val="tx1"/>
                </a:solidFill>
              </a:rPr>
              <a:t>)</a:t>
            </a:r>
          </a:p>
        </p:txBody>
      </p:sp>
      <p:sp>
        <p:nvSpPr>
          <p:cNvPr id="21" name="ZoneTexte 20"/>
          <p:cNvSpPr txBox="1"/>
          <p:nvPr/>
        </p:nvSpPr>
        <p:spPr>
          <a:xfrm>
            <a:off x="4461172" y="0"/>
            <a:ext cx="3394364" cy="646331"/>
          </a:xfrm>
          <a:prstGeom prst="rect">
            <a:avLst/>
          </a:prstGeom>
          <a:noFill/>
        </p:spPr>
        <p:txBody>
          <a:bodyPr wrap="square" rtlCol="0">
            <a:spAutoFit/>
          </a:bodyPr>
          <a:lstStyle/>
          <a:p>
            <a:pPr algn="ctr"/>
            <a:r>
              <a:rPr lang="fr-FR" sz="3600" b="1" dirty="0">
                <a:solidFill>
                  <a:schemeClr val="accent1">
                    <a:lumMod val="75000"/>
                  </a:schemeClr>
                </a:solidFill>
              </a:rPr>
              <a:t>1- </a:t>
            </a:r>
            <a:r>
              <a:rPr lang="fr-FR" sz="3600" b="1" dirty="0" err="1">
                <a:solidFill>
                  <a:schemeClr val="accent1">
                    <a:lumMod val="75000"/>
                  </a:schemeClr>
                </a:solidFill>
              </a:rPr>
              <a:t>Definice</a:t>
            </a:r>
            <a:endParaRPr lang="fr-FR" sz="3600" b="1" dirty="0">
              <a:solidFill>
                <a:schemeClr val="accent1">
                  <a:lumMod val="75000"/>
                </a:schemeClr>
              </a:solidFill>
            </a:endParaRPr>
          </a:p>
        </p:txBody>
      </p:sp>
      <p:grpSp>
        <p:nvGrpSpPr>
          <p:cNvPr id="22" name="Groupe 21"/>
          <p:cNvGrpSpPr/>
          <p:nvPr/>
        </p:nvGrpSpPr>
        <p:grpSpPr>
          <a:xfrm>
            <a:off x="4632173" y="2825295"/>
            <a:ext cx="2758225" cy="888553"/>
            <a:chOff x="4632173" y="2825295"/>
            <a:chExt cx="2758225" cy="888553"/>
          </a:xfrm>
        </p:grpSpPr>
        <p:sp>
          <p:nvSpPr>
            <p:cNvPr id="23" name="ZoneTexte 22"/>
            <p:cNvSpPr txBox="1"/>
            <p:nvPr/>
          </p:nvSpPr>
          <p:spPr>
            <a:xfrm>
              <a:off x="4632173" y="2825295"/>
              <a:ext cx="2715055" cy="297517"/>
            </a:xfrm>
            <a:prstGeom prst="rect">
              <a:avLst/>
            </a:prstGeom>
            <a:solidFill>
              <a:srgbClr val="CEE0FE"/>
            </a:solidFill>
          </p:spPr>
          <p:txBody>
            <a:bodyPr wrap="square" rtlCol="0">
              <a:spAutoFit/>
            </a:bodyPr>
            <a:lstStyle/>
            <a:p>
              <a:pPr>
                <a:lnSpc>
                  <a:spcPts val="1600"/>
                </a:lnSpc>
              </a:pPr>
              <a:r>
                <a:rPr lang="fr-FR" sz="2400" b="1" dirty="0" err="1">
                  <a:latin typeface="Arial Narrow" panose="020B0606020202030204" pitchFamily="34" charset="0"/>
                  <a:cs typeface="Times New Roman" panose="02020603050405020304" pitchFamily="18" charset="0"/>
                </a:rPr>
                <a:t>Propojení</a:t>
              </a:r>
              <a:r>
                <a:rPr lang="fr-FR" sz="2400" b="1" dirty="0">
                  <a:latin typeface="Arial Narrow" panose="020B0606020202030204" pitchFamily="34" charset="0"/>
                  <a:cs typeface="Times New Roman" panose="02020603050405020304" pitchFamily="18" charset="0"/>
                </a:rPr>
                <a:t> ….</a:t>
              </a:r>
            </a:p>
          </p:txBody>
        </p:sp>
        <p:sp>
          <p:nvSpPr>
            <p:cNvPr id="24" name="ZoneTexte 23"/>
            <p:cNvSpPr txBox="1"/>
            <p:nvPr/>
          </p:nvSpPr>
          <p:spPr>
            <a:xfrm>
              <a:off x="4647711" y="3159850"/>
              <a:ext cx="2742687" cy="553998"/>
            </a:xfrm>
            <a:prstGeom prst="rect">
              <a:avLst/>
            </a:prstGeom>
            <a:solidFill>
              <a:srgbClr val="CEE0FE"/>
            </a:solidFill>
          </p:spPr>
          <p:txBody>
            <a:bodyPr wrap="square" rtlCol="0">
              <a:spAutoFit/>
            </a:bodyPr>
            <a:lstStyle/>
            <a:p>
              <a:pPr>
                <a:lnSpc>
                  <a:spcPts val="1800"/>
                </a:lnSpc>
              </a:pP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mezi</a:t>
              </a: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jazyky</a:t>
              </a: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celého</a:t>
              </a:r>
              <a:br>
                <a:rPr lang="fr-FR" sz="2400" b="1" dirty="0">
                  <a:latin typeface="Arial Narrow" panose="020B0606020202030204" pitchFamily="34" charset="0"/>
                  <a:cs typeface="Times New Roman" panose="02020603050405020304" pitchFamily="18" charset="0"/>
                </a:rPr>
              </a:b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repertoáru</a:t>
              </a:r>
              <a:endParaRPr lang="fr-FR" sz="2400" b="1" dirty="0">
                <a:latin typeface="Arial Narrow" panose="020B0606020202030204" pitchFamily="34" charset="0"/>
                <a:cs typeface="Times New Roman" panose="02020603050405020304" pitchFamily="18" charset="0"/>
              </a:endParaRPr>
            </a:p>
          </p:txBody>
        </p:sp>
      </p:grpSp>
    </p:spTree>
    <p:extLst>
      <p:ext uri="{BB962C8B-B14F-4D97-AF65-F5344CB8AC3E}">
        <p14:creationId xmlns:p14="http://schemas.microsoft.com/office/powerpoint/2010/main" val="1427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9"/>
          <p:cNvGraphicFramePr>
            <a:graphicFrameLocks noGrp="1"/>
          </p:cNvGraphicFramePr>
          <p:nvPr>
            <p:extLst>
              <p:ext uri="{D42A27DB-BD31-4B8C-83A1-F6EECF244321}">
                <p14:modId xmlns:p14="http://schemas.microsoft.com/office/powerpoint/2010/main" val="2251096143"/>
              </p:ext>
            </p:extLst>
          </p:nvPr>
        </p:nvGraphicFramePr>
        <p:xfrm>
          <a:off x="7954169" y="3513774"/>
          <a:ext cx="4056062" cy="1079500"/>
        </p:xfrm>
        <a:graphic>
          <a:graphicData uri="http://schemas.openxmlformats.org/drawingml/2006/table">
            <a:tbl>
              <a:tblPr/>
              <a:tblGrid>
                <a:gridCol w="4056062">
                  <a:extLst>
                    <a:ext uri="{9D8B030D-6E8A-4147-A177-3AD203B41FA5}">
                      <a16:colId xmlns:a16="http://schemas.microsoft.com/office/drawing/2014/main" val="20000"/>
                    </a:ext>
                  </a:extLst>
                </a:gridCol>
              </a:tblGrid>
              <a:tr h="5492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I have </a:t>
                      </a:r>
                      <a:r>
                        <a:rPr kumimoji="0" lang="fr-FR" altLang="fr-FR" sz="2800" b="0" i="0" u="none" strike="noStrike" cap="none" normalizeH="0" baseline="0" dirty="0" err="1">
                          <a:ln>
                            <a:noFill/>
                          </a:ln>
                          <a:solidFill>
                            <a:schemeClr val="tx1"/>
                          </a:solidFill>
                          <a:effectLst/>
                          <a:latin typeface="Arial" panose="020B0604020202020204" pitchFamily="34" charset="0"/>
                        </a:rPr>
                        <a:t>bought</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a:ln>
                            <a:noFill/>
                          </a:ln>
                          <a:solidFill>
                            <a:srgbClr val="0070C0"/>
                          </a:solidFill>
                          <a:effectLst/>
                          <a:latin typeface="Arial" panose="020B0604020202020204" pitchFamily="34" charset="0"/>
                        </a:rPr>
                        <a:t>a</a:t>
                      </a:r>
                      <a:r>
                        <a:rPr kumimoji="0" lang="fr-FR" altLang="fr-FR" sz="2800" b="0" i="0" u="none" strike="noStrike" cap="none" normalizeH="0" baseline="0" dirty="0">
                          <a:ln>
                            <a:noFill/>
                          </a:ln>
                          <a:solidFill>
                            <a:schemeClr val="tx1"/>
                          </a:solidFill>
                          <a:effectLst/>
                          <a:latin typeface="Arial" panose="020B0604020202020204" pitchFamily="34" charset="0"/>
                        </a:rPr>
                        <a:t> book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FFC"/>
                    </a:solidFill>
                  </a:tcPr>
                </a:tc>
                <a:extLst>
                  <a:ext uri="{0D108BD9-81ED-4DB2-BD59-A6C34878D82A}">
                    <a16:rowId xmlns:a16="http://schemas.microsoft.com/office/drawing/2014/main" val="10000"/>
                  </a:ext>
                </a:extLst>
              </a:tr>
              <a:tr h="530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I have </a:t>
                      </a:r>
                      <a:r>
                        <a:rPr kumimoji="0" lang="fr-FR" altLang="fr-FR" sz="2800" b="0" i="0" u="none" strike="noStrike" cap="none" normalizeH="0" baseline="0" dirty="0" err="1">
                          <a:ln>
                            <a:noFill/>
                          </a:ln>
                          <a:solidFill>
                            <a:schemeClr val="tx1"/>
                          </a:solidFill>
                          <a:effectLst/>
                          <a:latin typeface="Arial" panose="020B0604020202020204" pitchFamily="34" charset="0"/>
                        </a:rPr>
                        <a:t>bought</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a:ln>
                            <a:noFill/>
                          </a:ln>
                          <a:solidFill>
                            <a:srgbClr val="FF0000"/>
                          </a:solidFill>
                          <a:effectLst/>
                          <a:latin typeface="Arial" panose="020B0604020202020204" pitchFamily="34" charset="0"/>
                        </a:rPr>
                        <a:t>one</a:t>
                      </a:r>
                      <a:r>
                        <a:rPr kumimoji="0" lang="fr-FR" altLang="fr-FR" sz="2800" b="0" i="0" u="none" strike="noStrike" cap="none" normalizeH="0" baseline="0" dirty="0">
                          <a:ln>
                            <a:noFill/>
                          </a:ln>
                          <a:solidFill>
                            <a:schemeClr val="tx1"/>
                          </a:solidFill>
                          <a:effectLst/>
                          <a:latin typeface="Arial" panose="020B0604020202020204" pitchFamily="34" charset="0"/>
                        </a:rPr>
                        <a:t> book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FFC"/>
                    </a:solidFill>
                  </a:tcPr>
                </a:tc>
                <a:extLst>
                  <a:ext uri="{0D108BD9-81ED-4DB2-BD59-A6C34878D82A}">
                    <a16:rowId xmlns:a16="http://schemas.microsoft.com/office/drawing/2014/main" val="10001"/>
                  </a:ext>
                </a:extLst>
              </a:tr>
            </a:tbl>
          </a:graphicData>
        </a:graphic>
      </p:graphicFrame>
      <p:sp>
        <p:nvSpPr>
          <p:cNvPr id="8" name="ZoneTexte 7"/>
          <p:cNvSpPr txBox="1"/>
          <p:nvPr/>
        </p:nvSpPr>
        <p:spPr>
          <a:xfrm>
            <a:off x="6426713" y="6233516"/>
            <a:ext cx="5765287" cy="646331"/>
          </a:xfrm>
          <a:prstGeom prst="rect">
            <a:avLst/>
          </a:prstGeom>
          <a:solidFill>
            <a:srgbClr val="FDFFE5">
              <a:alpha val="54902"/>
            </a:srgbClr>
          </a:solidFill>
          <a:ln>
            <a:solidFill>
              <a:schemeClr val="tx1"/>
            </a:solidFill>
          </a:ln>
        </p:spPr>
        <p:txBody>
          <a:bodyPr wrap="square" rtlCol="0">
            <a:spAutoFit/>
          </a:bodyPr>
          <a:lstStyle/>
          <a:p>
            <a:r>
              <a:rPr lang="fr-FR" b="1" dirty="0" err="1"/>
              <a:t>Cuet</a:t>
            </a:r>
            <a:r>
              <a:rPr lang="fr-FR" b="1" dirty="0"/>
              <a:t> C., Li Z., </a:t>
            </a:r>
            <a:r>
              <a:rPr lang="fr-FR" b="1" dirty="0" err="1"/>
              <a:t>Marguerie</a:t>
            </a:r>
            <a:r>
              <a:rPr lang="fr-FR" b="1" dirty="0"/>
              <a:t> A., 2008. Français, communication et pratique. (French for </a:t>
            </a:r>
            <a:r>
              <a:rPr lang="fr-FR" b="1" dirty="0" err="1"/>
              <a:t>Chinese</a:t>
            </a:r>
            <a:r>
              <a:rPr lang="fr-FR" b="1" dirty="0"/>
              <a:t> </a:t>
            </a:r>
            <a:r>
              <a:rPr lang="fr-FR" b="1" dirty="0" err="1"/>
              <a:t>students</a:t>
            </a:r>
            <a:r>
              <a:rPr lang="fr-FR" b="1" dirty="0"/>
              <a:t>)</a:t>
            </a:r>
            <a:endParaRPr lang="en-US" b="1" dirty="0"/>
          </a:p>
        </p:txBody>
      </p:sp>
      <p:sp>
        <p:nvSpPr>
          <p:cNvPr id="14" name="Text Box 69"/>
          <p:cNvSpPr txBox="1">
            <a:spLocks noChangeArrowheads="1"/>
          </p:cNvSpPr>
          <p:nvPr/>
        </p:nvSpPr>
        <p:spPr bwMode="auto">
          <a:xfrm>
            <a:off x="4947972" y="3753695"/>
            <a:ext cx="2733848" cy="699291"/>
          </a:xfrm>
          <a:prstGeom prst="rect">
            <a:avLst/>
          </a:prstGeom>
          <a:solidFill>
            <a:srgbClr val="CCEFF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fr-FR" altLang="fr-FR" sz="2400" b="1" i="1" dirty="0"/>
              <a:t>J’ai acheté </a:t>
            </a:r>
            <a:r>
              <a:rPr lang="fr-FR" altLang="fr-FR" sz="2400" b="1" i="1" dirty="0">
                <a:solidFill>
                  <a:srgbClr val="7030A0"/>
                </a:solidFill>
              </a:rPr>
              <a:t>un</a:t>
            </a:r>
            <a:r>
              <a:rPr lang="fr-FR" altLang="fr-FR" sz="2400" b="1" i="1" dirty="0"/>
              <a:t> livre</a:t>
            </a:r>
          </a:p>
        </p:txBody>
      </p:sp>
      <p:sp>
        <p:nvSpPr>
          <p:cNvPr id="18" name="Espace réservé du numéro de diapositive 4"/>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81D9F6-C959-45AE-A159-EF834C9AA1A9}" type="slidenum">
              <a:rPr lang="fr-FR" smtClean="0"/>
              <a:pPr/>
              <a:t>6</a:t>
            </a:fld>
            <a:endParaRPr lang="fr-FR"/>
          </a:p>
        </p:txBody>
      </p:sp>
      <p:sp>
        <p:nvSpPr>
          <p:cNvPr id="19" name="ZoneTexte 18"/>
          <p:cNvSpPr txBox="1"/>
          <p:nvPr/>
        </p:nvSpPr>
        <p:spPr>
          <a:xfrm>
            <a:off x="2224925" y="-44824"/>
            <a:ext cx="7219148" cy="646331"/>
          </a:xfrm>
          <a:prstGeom prst="rect">
            <a:avLst/>
          </a:prstGeom>
          <a:noFill/>
        </p:spPr>
        <p:txBody>
          <a:bodyPr wrap="square" rtlCol="0">
            <a:spAutoFit/>
          </a:bodyPr>
          <a:lstStyle/>
          <a:p>
            <a:pPr algn="ctr"/>
            <a:r>
              <a:rPr lang="en-US" sz="3600" b="1" dirty="0" err="1">
                <a:solidFill>
                  <a:schemeClr val="accent1">
                    <a:lumMod val="75000"/>
                  </a:schemeClr>
                </a:solidFill>
              </a:rPr>
              <a:t>Příklad</a:t>
            </a:r>
            <a:r>
              <a:rPr lang="en-US" sz="3600" b="1" dirty="0">
                <a:solidFill>
                  <a:schemeClr val="accent1">
                    <a:lumMod val="75000"/>
                  </a:schemeClr>
                </a:solidFill>
              </a:rPr>
              <a:t> pro </a:t>
            </a:r>
            <a:r>
              <a:rPr lang="en-US" sz="3600" b="1" dirty="0" err="1">
                <a:solidFill>
                  <a:schemeClr val="accent1">
                    <a:lumMod val="75000"/>
                  </a:schemeClr>
                </a:solidFill>
              </a:rPr>
              <a:t>první</a:t>
            </a:r>
            <a:r>
              <a:rPr lang="en-US" sz="3600" b="1" dirty="0">
                <a:solidFill>
                  <a:schemeClr val="accent1">
                    <a:lumMod val="75000"/>
                  </a:schemeClr>
                </a:solidFill>
              </a:rPr>
              <a:t> </a:t>
            </a:r>
            <a:r>
              <a:rPr lang="en-US" sz="3600" b="1" dirty="0" err="1">
                <a:solidFill>
                  <a:schemeClr val="accent1">
                    <a:lumMod val="75000"/>
                  </a:schemeClr>
                </a:solidFill>
              </a:rPr>
              <a:t>část</a:t>
            </a:r>
            <a:r>
              <a:rPr lang="en-US" sz="3600" b="1" dirty="0">
                <a:solidFill>
                  <a:schemeClr val="accent1">
                    <a:lumMod val="75000"/>
                  </a:schemeClr>
                </a:solidFill>
              </a:rPr>
              <a:t> </a:t>
            </a:r>
            <a:r>
              <a:rPr lang="en-US" sz="3600" b="1" dirty="0" err="1">
                <a:solidFill>
                  <a:schemeClr val="accent1">
                    <a:lumMod val="75000"/>
                  </a:schemeClr>
                </a:solidFill>
              </a:rPr>
              <a:t>definice</a:t>
            </a:r>
            <a:r>
              <a:rPr lang="en-US" sz="3600" b="1" dirty="0">
                <a:solidFill>
                  <a:schemeClr val="accent1">
                    <a:lumMod val="75000"/>
                  </a:schemeClr>
                </a:solidFill>
              </a:rPr>
              <a:t> </a:t>
            </a:r>
            <a:endParaRPr lang="fr-FR" sz="3600" b="1" dirty="0">
              <a:solidFill>
                <a:schemeClr val="accent1">
                  <a:lumMod val="75000"/>
                </a:schemeClr>
              </a:solidFill>
            </a:endParaRPr>
          </a:p>
        </p:txBody>
      </p:sp>
      <p:pic>
        <p:nvPicPr>
          <p:cNvPr id="20" name="Image 19"/>
          <p:cNvPicPr>
            <a:picLocks noChangeAspect="1"/>
          </p:cNvPicPr>
          <p:nvPr/>
        </p:nvPicPr>
        <p:blipFill>
          <a:blip r:embed="rId3"/>
          <a:stretch>
            <a:fillRect/>
          </a:stretch>
        </p:blipFill>
        <p:spPr>
          <a:xfrm>
            <a:off x="272338" y="671184"/>
            <a:ext cx="1952768" cy="1708672"/>
          </a:xfrm>
          <a:prstGeom prst="rect">
            <a:avLst/>
          </a:prstGeom>
        </p:spPr>
      </p:pic>
      <p:sp>
        <p:nvSpPr>
          <p:cNvPr id="21" name="Rectangle à coins arrondis 20"/>
          <p:cNvSpPr/>
          <p:nvPr/>
        </p:nvSpPr>
        <p:spPr>
          <a:xfrm>
            <a:off x="2009772" y="761401"/>
            <a:ext cx="8610248" cy="748254"/>
          </a:xfrm>
          <a:prstGeom prst="wedgeRoundRectCallout">
            <a:avLst>
              <a:gd name="adj1" fmla="val -60177"/>
              <a:gd name="adj2" fmla="val -116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Toto je o </a:t>
            </a:r>
            <a:r>
              <a:rPr lang="de-DE" sz="2800" b="1" dirty="0" err="1">
                <a:solidFill>
                  <a:schemeClr val="tx1"/>
                </a:solidFill>
              </a:rPr>
              <a:t>výuce</a:t>
            </a:r>
            <a:r>
              <a:rPr lang="de-DE" sz="2800" b="1" dirty="0">
                <a:solidFill>
                  <a:schemeClr val="tx1"/>
                </a:solidFill>
              </a:rPr>
              <a:t> </a:t>
            </a:r>
            <a:r>
              <a:rPr lang="de-DE" sz="2800" b="1" dirty="0" err="1">
                <a:solidFill>
                  <a:schemeClr val="tx1"/>
                </a:solidFill>
              </a:rPr>
              <a:t>francouzštiny</a:t>
            </a:r>
            <a:r>
              <a:rPr lang="de-DE" sz="2800" b="1" dirty="0">
                <a:solidFill>
                  <a:schemeClr val="tx1"/>
                </a:solidFill>
              </a:rPr>
              <a:t> pro </a:t>
            </a:r>
            <a:r>
              <a:rPr lang="de-DE" sz="2800" b="1" dirty="0" err="1">
                <a:solidFill>
                  <a:schemeClr val="tx1"/>
                </a:solidFill>
              </a:rPr>
              <a:t>čínské</a:t>
            </a:r>
            <a:r>
              <a:rPr lang="de-DE" sz="2800" b="1" dirty="0">
                <a:solidFill>
                  <a:schemeClr val="tx1"/>
                </a:solidFill>
              </a:rPr>
              <a:t> </a:t>
            </a:r>
            <a:r>
              <a:rPr lang="de-DE" sz="2800" b="1" dirty="0" err="1">
                <a:solidFill>
                  <a:schemeClr val="tx1"/>
                </a:solidFill>
              </a:rPr>
              <a:t>studenty</a:t>
            </a:r>
            <a:r>
              <a:rPr lang="de-DE" sz="2800" b="1" dirty="0">
                <a:solidFill>
                  <a:schemeClr val="tx1"/>
                </a:solidFill>
              </a:rPr>
              <a:t>, </a:t>
            </a:r>
            <a:r>
              <a:rPr lang="de-DE" sz="2800" b="1" dirty="0" err="1">
                <a:solidFill>
                  <a:schemeClr val="tx1"/>
                </a:solidFill>
              </a:rPr>
              <a:t>kteří</a:t>
            </a:r>
            <a:r>
              <a:rPr lang="de-DE" sz="2800" b="1" dirty="0">
                <a:solidFill>
                  <a:schemeClr val="tx1"/>
                </a:solidFill>
              </a:rPr>
              <a:t> se </a:t>
            </a:r>
            <a:r>
              <a:rPr lang="de-DE" sz="2800" b="1" dirty="0" err="1">
                <a:solidFill>
                  <a:schemeClr val="tx1"/>
                </a:solidFill>
              </a:rPr>
              <a:t>již</a:t>
            </a:r>
            <a:r>
              <a:rPr lang="de-DE" sz="2800" b="1" dirty="0">
                <a:solidFill>
                  <a:schemeClr val="tx1"/>
                </a:solidFill>
              </a:rPr>
              <a:t> </a:t>
            </a:r>
            <a:r>
              <a:rPr lang="de-DE" sz="2800" b="1" dirty="0" err="1">
                <a:solidFill>
                  <a:schemeClr val="tx1"/>
                </a:solidFill>
              </a:rPr>
              <a:t>učili</a:t>
            </a:r>
            <a:r>
              <a:rPr lang="de-DE" sz="2800" b="1" dirty="0">
                <a:solidFill>
                  <a:schemeClr val="tx1"/>
                </a:solidFill>
              </a:rPr>
              <a:t> </a:t>
            </a:r>
            <a:r>
              <a:rPr lang="de-DE" sz="2800" b="1" dirty="0" err="1">
                <a:solidFill>
                  <a:schemeClr val="tx1"/>
                </a:solidFill>
              </a:rPr>
              <a:t>angličtinu</a:t>
            </a:r>
            <a:r>
              <a:rPr lang="de-DE" sz="2800" b="1" dirty="0">
                <a:solidFill>
                  <a:schemeClr val="tx1"/>
                </a:solidFill>
              </a:rPr>
              <a:t>.</a:t>
            </a:r>
          </a:p>
        </p:txBody>
      </p:sp>
      <p:sp>
        <p:nvSpPr>
          <p:cNvPr id="22" name="Rectangle à coins arrondis 21"/>
          <p:cNvSpPr/>
          <p:nvPr/>
        </p:nvSpPr>
        <p:spPr>
          <a:xfrm>
            <a:off x="1276037" y="1622237"/>
            <a:ext cx="10915963" cy="1055115"/>
          </a:xfrm>
          <a:prstGeom prst="wedgeRoundRectCallout">
            <a:avLst>
              <a:gd name="adj1" fmla="val -52838"/>
              <a:gd name="adj2" fmla="val -910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2800" b="1" dirty="0">
                <a:solidFill>
                  <a:schemeClr val="tx1"/>
                </a:solidFill>
              </a:rPr>
              <a:t>Jeden z </a:t>
            </a:r>
            <a:r>
              <a:rPr lang="de-DE" sz="2800" b="1" dirty="0" err="1">
                <a:solidFill>
                  <a:schemeClr val="tx1"/>
                </a:solidFill>
              </a:rPr>
              <a:t>problémů</a:t>
            </a:r>
            <a:r>
              <a:rPr lang="de-DE" sz="2800" b="1" dirty="0">
                <a:solidFill>
                  <a:schemeClr val="tx1"/>
                </a:solidFill>
              </a:rPr>
              <a:t> </a:t>
            </a:r>
            <a:r>
              <a:rPr lang="de-DE" sz="2800" b="1" dirty="0" err="1">
                <a:solidFill>
                  <a:schemeClr val="tx1"/>
                </a:solidFill>
              </a:rPr>
              <a:t>francouzštiny</a:t>
            </a:r>
            <a:r>
              <a:rPr lang="de-DE" sz="2800" b="1" dirty="0">
                <a:solidFill>
                  <a:schemeClr val="tx1"/>
                </a:solidFill>
              </a:rPr>
              <a:t>: "</a:t>
            </a:r>
            <a:r>
              <a:rPr lang="de-DE" sz="2800" b="1" dirty="0" err="1">
                <a:solidFill>
                  <a:schemeClr val="tx1"/>
                </a:solidFill>
              </a:rPr>
              <a:t>un</a:t>
            </a:r>
            <a:r>
              <a:rPr lang="de-DE" sz="2800" b="1" dirty="0">
                <a:solidFill>
                  <a:schemeClr val="tx1"/>
                </a:solidFill>
              </a:rPr>
              <a:t>" v "</a:t>
            </a:r>
            <a:r>
              <a:rPr lang="de-DE" sz="2800" b="1" dirty="0" err="1">
                <a:solidFill>
                  <a:schemeClr val="tx1"/>
                </a:solidFill>
              </a:rPr>
              <a:t>un</a:t>
            </a:r>
            <a:r>
              <a:rPr lang="de-DE" sz="2800" b="1" dirty="0">
                <a:solidFill>
                  <a:schemeClr val="tx1"/>
                </a:solidFill>
              </a:rPr>
              <a:t> </a:t>
            </a:r>
            <a:r>
              <a:rPr lang="de-DE" sz="2800" b="1" dirty="0" err="1">
                <a:solidFill>
                  <a:schemeClr val="tx1"/>
                </a:solidFill>
              </a:rPr>
              <a:t>livre</a:t>
            </a:r>
            <a:r>
              <a:rPr lang="de-DE" sz="2800" b="1" dirty="0">
                <a:solidFill>
                  <a:schemeClr val="tx1"/>
                </a:solidFill>
              </a:rPr>
              <a:t>" </a:t>
            </a:r>
            <a:r>
              <a:rPr lang="de-DE" sz="2800" b="1" dirty="0" err="1">
                <a:solidFill>
                  <a:schemeClr val="tx1"/>
                </a:solidFill>
              </a:rPr>
              <a:t>znamená</a:t>
            </a:r>
            <a:r>
              <a:rPr lang="de-DE" sz="2800" b="1" dirty="0">
                <a:solidFill>
                  <a:schemeClr val="tx1"/>
                </a:solidFill>
              </a:rPr>
              <a:t> </a:t>
            </a:r>
            <a:r>
              <a:rPr lang="de-DE" sz="2800" b="1" dirty="0" err="1">
                <a:solidFill>
                  <a:schemeClr val="tx1"/>
                </a:solidFill>
              </a:rPr>
              <a:t>buď</a:t>
            </a:r>
            <a:r>
              <a:rPr lang="de-DE" sz="2800" b="1" dirty="0">
                <a:solidFill>
                  <a:schemeClr val="tx1"/>
                </a:solidFill>
              </a:rPr>
              <a:t> </a:t>
            </a:r>
            <a:r>
              <a:rPr lang="de-DE" sz="2800" b="1" dirty="0" err="1">
                <a:solidFill>
                  <a:schemeClr val="tx1"/>
                </a:solidFill>
              </a:rPr>
              <a:t>člen</a:t>
            </a:r>
            <a:r>
              <a:rPr lang="de-DE" sz="2800" b="1" dirty="0">
                <a:solidFill>
                  <a:schemeClr val="tx1"/>
                </a:solidFill>
              </a:rPr>
              <a:t> </a:t>
            </a:r>
            <a:r>
              <a:rPr lang="de-DE" sz="2800" b="1" dirty="0" err="1">
                <a:solidFill>
                  <a:schemeClr val="tx1"/>
                </a:solidFill>
              </a:rPr>
              <a:t>neurčitý</a:t>
            </a:r>
            <a:r>
              <a:rPr lang="de-DE" sz="2800" b="1" dirty="0">
                <a:solidFill>
                  <a:schemeClr val="tx1"/>
                </a:solidFill>
              </a:rPr>
              <a:t> (</a:t>
            </a:r>
            <a:r>
              <a:rPr lang="de-DE" sz="2800" b="1" dirty="0" err="1">
                <a:solidFill>
                  <a:schemeClr val="tx1"/>
                </a:solidFill>
              </a:rPr>
              <a:t>jako</a:t>
            </a:r>
            <a:r>
              <a:rPr lang="de-DE" sz="2800" b="1" dirty="0">
                <a:solidFill>
                  <a:schemeClr val="tx1"/>
                </a:solidFill>
              </a:rPr>
              <a:t> "a" v </a:t>
            </a:r>
            <a:r>
              <a:rPr lang="de-DE" sz="2800" b="1" dirty="0" err="1">
                <a:solidFill>
                  <a:schemeClr val="tx1"/>
                </a:solidFill>
              </a:rPr>
              <a:t>angličtině</a:t>
            </a:r>
            <a:r>
              <a:rPr lang="de-DE" sz="2800" b="1" dirty="0">
                <a:solidFill>
                  <a:schemeClr val="tx1"/>
                </a:solidFill>
              </a:rPr>
              <a:t>) </a:t>
            </a:r>
            <a:r>
              <a:rPr lang="de-DE" sz="2800" b="1" dirty="0" err="1">
                <a:solidFill>
                  <a:schemeClr val="tx1"/>
                </a:solidFill>
              </a:rPr>
              <a:t>nebo</a:t>
            </a:r>
            <a:r>
              <a:rPr lang="de-DE" sz="2800" b="1" dirty="0">
                <a:solidFill>
                  <a:schemeClr val="tx1"/>
                </a:solidFill>
              </a:rPr>
              <a:t> </a:t>
            </a:r>
            <a:r>
              <a:rPr lang="de-DE" sz="2800" b="1" dirty="0" err="1">
                <a:solidFill>
                  <a:schemeClr val="tx1"/>
                </a:solidFill>
              </a:rPr>
              <a:t>číslovku</a:t>
            </a:r>
            <a:r>
              <a:rPr lang="de-DE" sz="2800" b="1" dirty="0">
                <a:solidFill>
                  <a:schemeClr val="tx1"/>
                </a:solidFill>
              </a:rPr>
              <a:t> (</a:t>
            </a:r>
            <a:r>
              <a:rPr lang="de-DE" sz="2800" b="1" dirty="0" err="1">
                <a:solidFill>
                  <a:schemeClr val="tx1"/>
                </a:solidFill>
              </a:rPr>
              <a:t>jako</a:t>
            </a:r>
            <a:r>
              <a:rPr lang="de-DE" sz="2800" b="1" dirty="0">
                <a:solidFill>
                  <a:schemeClr val="tx1"/>
                </a:solidFill>
              </a:rPr>
              <a:t> "</a:t>
            </a:r>
            <a:r>
              <a:rPr lang="de-DE" sz="2800" b="1" dirty="0" err="1">
                <a:solidFill>
                  <a:schemeClr val="tx1"/>
                </a:solidFill>
              </a:rPr>
              <a:t>one</a:t>
            </a:r>
            <a:r>
              <a:rPr lang="de-DE" sz="2800" b="1" dirty="0">
                <a:solidFill>
                  <a:schemeClr val="tx1"/>
                </a:solidFill>
              </a:rPr>
              <a:t>" v </a:t>
            </a:r>
            <a:r>
              <a:rPr lang="de-DE" sz="2800" b="1" dirty="0" err="1">
                <a:solidFill>
                  <a:schemeClr val="tx1"/>
                </a:solidFill>
              </a:rPr>
              <a:t>angličtině</a:t>
            </a:r>
            <a:r>
              <a:rPr lang="de-DE" sz="2800" b="1" dirty="0">
                <a:solidFill>
                  <a:schemeClr val="tx1"/>
                </a:solidFill>
              </a:rPr>
              <a:t>). </a:t>
            </a:r>
          </a:p>
        </p:txBody>
      </p:sp>
      <p:sp>
        <p:nvSpPr>
          <p:cNvPr id="15" name="Line 83"/>
          <p:cNvSpPr>
            <a:spLocks noChangeShapeType="1"/>
          </p:cNvSpPr>
          <p:nvPr/>
        </p:nvSpPr>
        <p:spPr bwMode="auto">
          <a:xfrm flipV="1">
            <a:off x="7512116" y="3765697"/>
            <a:ext cx="459982" cy="304955"/>
          </a:xfrm>
          <a:prstGeom prst="line">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 name="Line 83"/>
          <p:cNvSpPr>
            <a:spLocks noChangeShapeType="1"/>
          </p:cNvSpPr>
          <p:nvPr/>
        </p:nvSpPr>
        <p:spPr bwMode="auto">
          <a:xfrm>
            <a:off x="7512116" y="4162915"/>
            <a:ext cx="459982" cy="159660"/>
          </a:xfrm>
          <a:prstGeom prst="line">
            <a:avLst/>
          </a:prstGeom>
          <a:noFill/>
          <a:ln w="127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Rectangle à coins arrondis 23"/>
          <p:cNvSpPr/>
          <p:nvPr/>
        </p:nvSpPr>
        <p:spPr>
          <a:xfrm>
            <a:off x="0" y="2900373"/>
            <a:ext cx="4886200" cy="616792"/>
          </a:xfrm>
          <a:prstGeom prst="wedgeRoundRectCallout">
            <a:avLst>
              <a:gd name="adj1" fmla="val -33190"/>
              <a:gd name="adj2" fmla="val -21580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800" b="1" dirty="0" err="1">
                <a:solidFill>
                  <a:schemeClr val="tx1"/>
                </a:solidFill>
              </a:rPr>
              <a:t>Čínština</a:t>
            </a:r>
            <a:r>
              <a:rPr lang="fr-FR" sz="2800" b="1" dirty="0">
                <a:solidFill>
                  <a:schemeClr val="tx1"/>
                </a:solidFill>
              </a:rPr>
              <a:t> </a:t>
            </a:r>
            <a:r>
              <a:rPr lang="fr-FR" sz="2800" b="1" dirty="0" err="1">
                <a:solidFill>
                  <a:schemeClr val="tx1"/>
                </a:solidFill>
              </a:rPr>
              <a:t>nemá</a:t>
            </a:r>
            <a:r>
              <a:rPr lang="fr-FR" sz="2800" b="1" dirty="0">
                <a:solidFill>
                  <a:schemeClr val="tx1"/>
                </a:solidFill>
              </a:rPr>
              <a:t> </a:t>
            </a:r>
            <a:r>
              <a:rPr lang="fr-FR" sz="2800" b="1" dirty="0" err="1">
                <a:solidFill>
                  <a:schemeClr val="tx1"/>
                </a:solidFill>
              </a:rPr>
              <a:t>žádné</a:t>
            </a:r>
            <a:r>
              <a:rPr lang="fr-FR" sz="2800" b="1" dirty="0">
                <a:solidFill>
                  <a:schemeClr val="tx1"/>
                </a:solidFill>
              </a:rPr>
              <a:t> </a:t>
            </a:r>
            <a:r>
              <a:rPr lang="fr-FR" sz="2800" b="1" dirty="0" err="1">
                <a:solidFill>
                  <a:schemeClr val="tx1"/>
                </a:solidFill>
              </a:rPr>
              <a:t>členy</a:t>
            </a:r>
            <a:r>
              <a:rPr lang="fr-FR" sz="2800" b="1" dirty="0">
                <a:solidFill>
                  <a:schemeClr val="tx1"/>
                </a:solidFill>
              </a:rPr>
              <a:t>.</a:t>
            </a:r>
          </a:p>
        </p:txBody>
      </p:sp>
      <p:sp>
        <p:nvSpPr>
          <p:cNvPr id="4" name="ZoneTexte 3"/>
          <p:cNvSpPr txBox="1"/>
          <p:nvPr/>
        </p:nvSpPr>
        <p:spPr>
          <a:xfrm>
            <a:off x="4886200" y="2913053"/>
            <a:ext cx="2354355" cy="461665"/>
          </a:xfrm>
          <a:prstGeom prst="rect">
            <a:avLst/>
          </a:prstGeom>
          <a:noFill/>
          <a:ln>
            <a:solidFill>
              <a:schemeClr val="tx1"/>
            </a:solidFill>
          </a:ln>
        </p:spPr>
        <p:txBody>
          <a:bodyPr wrap="square" rtlCol="0">
            <a:spAutoFit/>
          </a:bodyPr>
          <a:lstStyle/>
          <a:p>
            <a:r>
              <a:rPr lang="fr-FR" sz="2400" dirty="0"/>
              <a:t>...</a:t>
            </a:r>
            <a:r>
              <a:rPr lang="fr-FR" sz="2400" dirty="0" err="1"/>
              <a:t>jako</a:t>
            </a:r>
            <a:r>
              <a:rPr lang="fr-FR" sz="2400" dirty="0"/>
              <a:t> </a:t>
            </a:r>
            <a:r>
              <a:rPr lang="fr-FR" sz="2400" dirty="0" err="1"/>
              <a:t>čeština</a:t>
            </a:r>
            <a:r>
              <a:rPr lang="fr-FR" sz="2400" dirty="0"/>
              <a:t>...!</a:t>
            </a:r>
          </a:p>
        </p:txBody>
      </p:sp>
      <p:sp>
        <p:nvSpPr>
          <p:cNvPr id="2" name="Espace réservé du pied de page 1"/>
          <p:cNvSpPr>
            <a:spLocks noGrp="1"/>
          </p:cNvSpPr>
          <p:nvPr>
            <p:ph type="ftr" sz="quarter" idx="11"/>
          </p:nvPr>
        </p:nvSpPr>
        <p:spPr/>
        <p:txBody>
          <a:bodyPr/>
          <a:lstStyle/>
          <a:p>
            <a:r>
              <a:rPr lang="fr-FR"/>
              <a:t>Candelier - Brno - April 2023</a:t>
            </a:r>
          </a:p>
        </p:txBody>
      </p:sp>
      <p:sp>
        <p:nvSpPr>
          <p:cNvPr id="3" name="Espace réservé du numéro de diapositive 2"/>
          <p:cNvSpPr>
            <a:spLocks noGrp="1"/>
          </p:cNvSpPr>
          <p:nvPr>
            <p:ph type="sldNum" sz="quarter" idx="12"/>
          </p:nvPr>
        </p:nvSpPr>
        <p:spPr/>
        <p:txBody>
          <a:bodyPr/>
          <a:lstStyle/>
          <a:p>
            <a:fld id="{4381D9F6-C959-45AE-A159-EF834C9AA1A9}" type="slidenum">
              <a:rPr lang="fr-FR" smtClean="0"/>
              <a:t>6</a:t>
            </a:fld>
            <a:endParaRPr lang="fr-FR"/>
          </a:p>
        </p:txBody>
      </p:sp>
    </p:spTree>
    <p:extLst>
      <p:ext uri="{BB962C8B-B14F-4D97-AF65-F5344CB8AC3E}">
        <p14:creationId xmlns:p14="http://schemas.microsoft.com/office/powerpoint/2010/main" val="39440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500"/>
                                        <p:tgtEl>
                                          <p:spTgt spid="22"/>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750"/>
                                        <p:tgtEl>
                                          <p:spTgt spid="2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15" grpId="0" animBg="1"/>
      <p:bldP spid="23" grpId="0" animBg="1"/>
      <p:bldP spid="24"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9"/>
          <p:cNvGraphicFramePr>
            <a:graphicFrameLocks noGrp="1"/>
          </p:cNvGraphicFramePr>
          <p:nvPr/>
        </p:nvGraphicFramePr>
        <p:xfrm>
          <a:off x="7954169" y="3513774"/>
          <a:ext cx="4056062" cy="1079500"/>
        </p:xfrm>
        <a:graphic>
          <a:graphicData uri="http://schemas.openxmlformats.org/drawingml/2006/table">
            <a:tbl>
              <a:tblPr/>
              <a:tblGrid>
                <a:gridCol w="4056062">
                  <a:extLst>
                    <a:ext uri="{9D8B030D-6E8A-4147-A177-3AD203B41FA5}">
                      <a16:colId xmlns:a16="http://schemas.microsoft.com/office/drawing/2014/main" val="20000"/>
                    </a:ext>
                  </a:extLst>
                </a:gridCol>
              </a:tblGrid>
              <a:tr h="5492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I have </a:t>
                      </a:r>
                      <a:r>
                        <a:rPr kumimoji="0" lang="fr-FR" altLang="fr-FR" sz="2800" b="0" i="0" u="none" strike="noStrike" cap="none" normalizeH="0" baseline="0" dirty="0" err="1">
                          <a:ln>
                            <a:noFill/>
                          </a:ln>
                          <a:solidFill>
                            <a:schemeClr val="tx1"/>
                          </a:solidFill>
                          <a:effectLst/>
                          <a:latin typeface="Arial" panose="020B0604020202020204" pitchFamily="34" charset="0"/>
                        </a:rPr>
                        <a:t>bought</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a:ln>
                            <a:noFill/>
                          </a:ln>
                          <a:solidFill>
                            <a:srgbClr val="0070C0"/>
                          </a:solidFill>
                          <a:effectLst/>
                          <a:latin typeface="Arial" panose="020B0604020202020204" pitchFamily="34" charset="0"/>
                        </a:rPr>
                        <a:t>a</a:t>
                      </a:r>
                      <a:r>
                        <a:rPr kumimoji="0" lang="fr-FR" altLang="fr-FR" sz="2800" b="0" i="0" u="none" strike="noStrike" cap="none" normalizeH="0" baseline="0" dirty="0">
                          <a:ln>
                            <a:noFill/>
                          </a:ln>
                          <a:solidFill>
                            <a:schemeClr val="tx1"/>
                          </a:solidFill>
                          <a:effectLst/>
                          <a:latin typeface="Arial" panose="020B0604020202020204" pitchFamily="34" charset="0"/>
                        </a:rPr>
                        <a:t> book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FFC"/>
                    </a:solidFill>
                  </a:tcPr>
                </a:tc>
                <a:extLst>
                  <a:ext uri="{0D108BD9-81ED-4DB2-BD59-A6C34878D82A}">
                    <a16:rowId xmlns:a16="http://schemas.microsoft.com/office/drawing/2014/main" val="10000"/>
                  </a:ext>
                </a:extLst>
              </a:tr>
              <a:tr h="530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I have </a:t>
                      </a:r>
                      <a:r>
                        <a:rPr kumimoji="0" lang="fr-FR" altLang="fr-FR" sz="2800" b="0" i="0" u="none" strike="noStrike" cap="none" normalizeH="0" baseline="0" dirty="0" err="1">
                          <a:ln>
                            <a:noFill/>
                          </a:ln>
                          <a:solidFill>
                            <a:schemeClr val="tx1"/>
                          </a:solidFill>
                          <a:effectLst/>
                          <a:latin typeface="Arial" panose="020B0604020202020204" pitchFamily="34" charset="0"/>
                        </a:rPr>
                        <a:t>bought</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a:ln>
                            <a:noFill/>
                          </a:ln>
                          <a:solidFill>
                            <a:srgbClr val="FF0000"/>
                          </a:solidFill>
                          <a:effectLst/>
                          <a:latin typeface="Arial" panose="020B0604020202020204" pitchFamily="34" charset="0"/>
                        </a:rPr>
                        <a:t>one</a:t>
                      </a:r>
                      <a:r>
                        <a:rPr kumimoji="0" lang="fr-FR" altLang="fr-FR" sz="2800" b="0" i="0" u="none" strike="noStrike" cap="none" normalizeH="0" baseline="0" dirty="0">
                          <a:ln>
                            <a:noFill/>
                          </a:ln>
                          <a:solidFill>
                            <a:schemeClr val="tx1"/>
                          </a:solidFill>
                          <a:effectLst/>
                          <a:latin typeface="Arial" panose="020B0604020202020204" pitchFamily="34" charset="0"/>
                        </a:rPr>
                        <a:t> book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FFC"/>
                    </a:solidFill>
                  </a:tcPr>
                </a:tc>
                <a:extLst>
                  <a:ext uri="{0D108BD9-81ED-4DB2-BD59-A6C34878D82A}">
                    <a16:rowId xmlns:a16="http://schemas.microsoft.com/office/drawing/2014/main" val="10001"/>
                  </a:ext>
                </a:extLst>
              </a:tr>
            </a:tbl>
          </a:graphicData>
        </a:graphic>
      </p:graphicFrame>
      <p:sp>
        <p:nvSpPr>
          <p:cNvPr id="8" name="ZoneTexte 7"/>
          <p:cNvSpPr txBox="1"/>
          <p:nvPr/>
        </p:nvSpPr>
        <p:spPr>
          <a:xfrm>
            <a:off x="6426713" y="6233516"/>
            <a:ext cx="5765287" cy="646331"/>
          </a:xfrm>
          <a:prstGeom prst="rect">
            <a:avLst/>
          </a:prstGeom>
          <a:solidFill>
            <a:srgbClr val="FDFFE5">
              <a:alpha val="54902"/>
            </a:srgbClr>
          </a:solidFill>
          <a:ln>
            <a:solidFill>
              <a:schemeClr val="tx1"/>
            </a:solidFill>
          </a:ln>
        </p:spPr>
        <p:txBody>
          <a:bodyPr wrap="square" rtlCol="0">
            <a:spAutoFit/>
          </a:bodyPr>
          <a:lstStyle/>
          <a:p>
            <a:r>
              <a:rPr lang="fr-FR" b="1" dirty="0" err="1"/>
              <a:t>Cuet</a:t>
            </a:r>
            <a:r>
              <a:rPr lang="fr-FR" b="1" dirty="0"/>
              <a:t> C., Li Z., </a:t>
            </a:r>
            <a:r>
              <a:rPr lang="fr-FR" b="1" dirty="0" err="1"/>
              <a:t>Marguerie</a:t>
            </a:r>
            <a:r>
              <a:rPr lang="fr-FR" b="1" dirty="0"/>
              <a:t> A., 2008. Français, communication et pratique. (French for </a:t>
            </a:r>
            <a:r>
              <a:rPr lang="fr-FR" b="1" dirty="0" err="1"/>
              <a:t>Chinese</a:t>
            </a:r>
            <a:r>
              <a:rPr lang="fr-FR" b="1" dirty="0"/>
              <a:t> </a:t>
            </a:r>
            <a:r>
              <a:rPr lang="fr-FR" b="1" dirty="0" err="1"/>
              <a:t>students</a:t>
            </a:r>
            <a:r>
              <a:rPr lang="fr-FR" b="1" dirty="0"/>
              <a:t>)</a:t>
            </a:r>
            <a:endParaRPr lang="en-US" b="1" dirty="0"/>
          </a:p>
        </p:txBody>
      </p:sp>
      <p:sp>
        <p:nvSpPr>
          <p:cNvPr id="14" name="Text Box 69"/>
          <p:cNvSpPr txBox="1">
            <a:spLocks noChangeArrowheads="1"/>
          </p:cNvSpPr>
          <p:nvPr/>
        </p:nvSpPr>
        <p:spPr bwMode="auto">
          <a:xfrm>
            <a:off x="4947972" y="3753695"/>
            <a:ext cx="2733848" cy="699291"/>
          </a:xfrm>
          <a:prstGeom prst="rect">
            <a:avLst/>
          </a:prstGeom>
          <a:solidFill>
            <a:srgbClr val="CCEFF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fr-FR" altLang="fr-FR" sz="2400" b="1" i="1" dirty="0"/>
              <a:t>J’ai acheté </a:t>
            </a:r>
            <a:r>
              <a:rPr lang="fr-FR" altLang="fr-FR" sz="2400" b="1" i="1" dirty="0">
                <a:solidFill>
                  <a:srgbClr val="7030A0"/>
                </a:solidFill>
              </a:rPr>
              <a:t>un</a:t>
            </a:r>
            <a:r>
              <a:rPr lang="fr-FR" altLang="fr-FR" sz="2400" b="1" i="1" dirty="0"/>
              <a:t> livre</a:t>
            </a:r>
          </a:p>
        </p:txBody>
      </p:sp>
      <p:sp>
        <p:nvSpPr>
          <p:cNvPr id="18" name="Espace réservé du numéro de diapositive 4"/>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81D9F6-C959-45AE-A159-EF834C9AA1A9}" type="slidenum">
              <a:rPr lang="fr-FR" smtClean="0"/>
              <a:pPr/>
              <a:t>7</a:t>
            </a:fld>
            <a:endParaRPr lang="fr-FR"/>
          </a:p>
        </p:txBody>
      </p:sp>
      <p:sp>
        <p:nvSpPr>
          <p:cNvPr id="19" name="ZoneTexte 18"/>
          <p:cNvSpPr txBox="1"/>
          <p:nvPr/>
        </p:nvSpPr>
        <p:spPr>
          <a:xfrm>
            <a:off x="2224925" y="-44824"/>
            <a:ext cx="7219148" cy="646331"/>
          </a:xfrm>
          <a:prstGeom prst="rect">
            <a:avLst/>
          </a:prstGeom>
          <a:noFill/>
        </p:spPr>
        <p:txBody>
          <a:bodyPr wrap="square" rtlCol="0">
            <a:spAutoFit/>
          </a:bodyPr>
          <a:lstStyle/>
          <a:p>
            <a:pPr algn="ctr"/>
            <a:r>
              <a:rPr lang="en-US" sz="3600" b="1" dirty="0" err="1">
                <a:solidFill>
                  <a:schemeClr val="accent1">
                    <a:lumMod val="75000"/>
                  </a:schemeClr>
                </a:solidFill>
              </a:rPr>
              <a:t>Příklad</a:t>
            </a:r>
            <a:r>
              <a:rPr lang="en-US" sz="3600" b="1" dirty="0">
                <a:solidFill>
                  <a:schemeClr val="accent1">
                    <a:lumMod val="75000"/>
                  </a:schemeClr>
                </a:solidFill>
              </a:rPr>
              <a:t> pro </a:t>
            </a:r>
            <a:r>
              <a:rPr lang="en-US" sz="3600" b="1" dirty="0" err="1">
                <a:solidFill>
                  <a:schemeClr val="accent1">
                    <a:lumMod val="75000"/>
                  </a:schemeClr>
                </a:solidFill>
              </a:rPr>
              <a:t>první</a:t>
            </a:r>
            <a:r>
              <a:rPr lang="en-US" sz="3600" b="1" dirty="0">
                <a:solidFill>
                  <a:schemeClr val="accent1">
                    <a:lumMod val="75000"/>
                  </a:schemeClr>
                </a:solidFill>
              </a:rPr>
              <a:t> </a:t>
            </a:r>
            <a:r>
              <a:rPr lang="en-US" sz="3600" b="1" dirty="0" err="1">
                <a:solidFill>
                  <a:schemeClr val="accent1">
                    <a:lumMod val="75000"/>
                  </a:schemeClr>
                </a:solidFill>
              </a:rPr>
              <a:t>část</a:t>
            </a:r>
            <a:r>
              <a:rPr lang="en-US" sz="3600" b="1" dirty="0">
                <a:solidFill>
                  <a:schemeClr val="accent1">
                    <a:lumMod val="75000"/>
                  </a:schemeClr>
                </a:solidFill>
              </a:rPr>
              <a:t> </a:t>
            </a:r>
            <a:r>
              <a:rPr lang="en-US" sz="3600" b="1" dirty="0" err="1">
                <a:solidFill>
                  <a:schemeClr val="accent1">
                    <a:lumMod val="75000"/>
                  </a:schemeClr>
                </a:solidFill>
              </a:rPr>
              <a:t>definice</a:t>
            </a:r>
            <a:r>
              <a:rPr lang="en-US" sz="3600" b="1" dirty="0">
                <a:solidFill>
                  <a:schemeClr val="accent1">
                    <a:lumMod val="75000"/>
                  </a:schemeClr>
                </a:solidFill>
              </a:rPr>
              <a:t> </a:t>
            </a:r>
            <a:endParaRPr lang="fr-FR" sz="3600" b="1" dirty="0">
              <a:solidFill>
                <a:schemeClr val="accent1">
                  <a:lumMod val="75000"/>
                </a:schemeClr>
              </a:solidFill>
            </a:endParaRPr>
          </a:p>
        </p:txBody>
      </p:sp>
      <p:pic>
        <p:nvPicPr>
          <p:cNvPr id="20" name="Image 19"/>
          <p:cNvPicPr>
            <a:picLocks noChangeAspect="1"/>
          </p:cNvPicPr>
          <p:nvPr/>
        </p:nvPicPr>
        <p:blipFill>
          <a:blip r:embed="rId3"/>
          <a:stretch>
            <a:fillRect/>
          </a:stretch>
        </p:blipFill>
        <p:spPr>
          <a:xfrm>
            <a:off x="272338" y="671184"/>
            <a:ext cx="1952768" cy="1708672"/>
          </a:xfrm>
          <a:prstGeom prst="rect">
            <a:avLst/>
          </a:prstGeom>
        </p:spPr>
      </p:pic>
      <p:sp>
        <p:nvSpPr>
          <p:cNvPr id="21" name="Rectangle à coins arrondis 20"/>
          <p:cNvSpPr/>
          <p:nvPr/>
        </p:nvSpPr>
        <p:spPr>
          <a:xfrm>
            <a:off x="2009772" y="761401"/>
            <a:ext cx="8610248" cy="748254"/>
          </a:xfrm>
          <a:prstGeom prst="wedgeRoundRectCallout">
            <a:avLst>
              <a:gd name="adj1" fmla="val -60177"/>
              <a:gd name="adj2" fmla="val -116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Toto je o </a:t>
            </a:r>
            <a:r>
              <a:rPr lang="de-DE" sz="2800" b="1" dirty="0" err="1">
                <a:solidFill>
                  <a:schemeClr val="tx1"/>
                </a:solidFill>
              </a:rPr>
              <a:t>výuce</a:t>
            </a:r>
            <a:r>
              <a:rPr lang="de-DE" sz="2800" b="1" dirty="0">
                <a:solidFill>
                  <a:schemeClr val="tx1"/>
                </a:solidFill>
              </a:rPr>
              <a:t> </a:t>
            </a:r>
            <a:r>
              <a:rPr lang="de-DE" sz="2800" b="1" dirty="0" err="1">
                <a:solidFill>
                  <a:schemeClr val="tx1"/>
                </a:solidFill>
              </a:rPr>
              <a:t>francouzštiny</a:t>
            </a:r>
            <a:r>
              <a:rPr lang="de-DE" sz="2800" b="1" dirty="0">
                <a:solidFill>
                  <a:schemeClr val="tx1"/>
                </a:solidFill>
              </a:rPr>
              <a:t> pro </a:t>
            </a:r>
            <a:r>
              <a:rPr lang="de-DE" sz="2800" b="1" dirty="0" err="1">
                <a:solidFill>
                  <a:schemeClr val="tx1"/>
                </a:solidFill>
              </a:rPr>
              <a:t>čínské</a:t>
            </a:r>
            <a:r>
              <a:rPr lang="de-DE" sz="2800" b="1" dirty="0">
                <a:solidFill>
                  <a:schemeClr val="tx1"/>
                </a:solidFill>
              </a:rPr>
              <a:t> </a:t>
            </a:r>
            <a:r>
              <a:rPr lang="de-DE" sz="2800" b="1" dirty="0" err="1">
                <a:solidFill>
                  <a:schemeClr val="tx1"/>
                </a:solidFill>
              </a:rPr>
              <a:t>studenty</a:t>
            </a:r>
            <a:r>
              <a:rPr lang="de-DE" sz="2800" b="1" dirty="0">
                <a:solidFill>
                  <a:schemeClr val="tx1"/>
                </a:solidFill>
              </a:rPr>
              <a:t>, </a:t>
            </a:r>
            <a:r>
              <a:rPr lang="de-DE" sz="2800" b="1" dirty="0" err="1">
                <a:solidFill>
                  <a:schemeClr val="tx1"/>
                </a:solidFill>
              </a:rPr>
              <a:t>kteří</a:t>
            </a:r>
            <a:r>
              <a:rPr lang="de-DE" sz="2800" b="1" dirty="0">
                <a:solidFill>
                  <a:schemeClr val="tx1"/>
                </a:solidFill>
              </a:rPr>
              <a:t> se </a:t>
            </a:r>
            <a:r>
              <a:rPr lang="de-DE" sz="2800" b="1" dirty="0" err="1">
                <a:solidFill>
                  <a:schemeClr val="tx1"/>
                </a:solidFill>
              </a:rPr>
              <a:t>již</a:t>
            </a:r>
            <a:r>
              <a:rPr lang="de-DE" sz="2800" b="1" dirty="0">
                <a:solidFill>
                  <a:schemeClr val="tx1"/>
                </a:solidFill>
              </a:rPr>
              <a:t> </a:t>
            </a:r>
            <a:r>
              <a:rPr lang="de-DE" sz="2800" b="1" dirty="0" err="1">
                <a:solidFill>
                  <a:schemeClr val="tx1"/>
                </a:solidFill>
              </a:rPr>
              <a:t>učili</a:t>
            </a:r>
            <a:r>
              <a:rPr lang="de-DE" sz="2800" b="1" dirty="0">
                <a:solidFill>
                  <a:schemeClr val="tx1"/>
                </a:solidFill>
              </a:rPr>
              <a:t> </a:t>
            </a:r>
            <a:r>
              <a:rPr lang="de-DE" sz="2800" b="1" dirty="0" err="1">
                <a:solidFill>
                  <a:schemeClr val="tx1"/>
                </a:solidFill>
              </a:rPr>
              <a:t>angličtinu</a:t>
            </a:r>
            <a:r>
              <a:rPr lang="de-DE" sz="2800" b="1" dirty="0">
                <a:solidFill>
                  <a:schemeClr val="tx1"/>
                </a:solidFill>
              </a:rPr>
              <a:t>.</a:t>
            </a:r>
          </a:p>
        </p:txBody>
      </p:sp>
      <p:sp>
        <p:nvSpPr>
          <p:cNvPr id="22" name="Rectangle à coins arrondis 21"/>
          <p:cNvSpPr/>
          <p:nvPr/>
        </p:nvSpPr>
        <p:spPr>
          <a:xfrm>
            <a:off x="1276037" y="1622237"/>
            <a:ext cx="10915963" cy="1055115"/>
          </a:xfrm>
          <a:prstGeom prst="wedgeRoundRectCallout">
            <a:avLst>
              <a:gd name="adj1" fmla="val -52838"/>
              <a:gd name="adj2" fmla="val -910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2800" b="1" dirty="0">
                <a:solidFill>
                  <a:schemeClr val="tx1"/>
                </a:solidFill>
              </a:rPr>
              <a:t>Jeden z </a:t>
            </a:r>
            <a:r>
              <a:rPr lang="de-DE" sz="2800" b="1" dirty="0" err="1">
                <a:solidFill>
                  <a:schemeClr val="tx1"/>
                </a:solidFill>
              </a:rPr>
              <a:t>problémů</a:t>
            </a:r>
            <a:r>
              <a:rPr lang="de-DE" sz="2800" b="1" dirty="0">
                <a:solidFill>
                  <a:schemeClr val="tx1"/>
                </a:solidFill>
              </a:rPr>
              <a:t> </a:t>
            </a:r>
            <a:r>
              <a:rPr lang="de-DE" sz="2800" b="1" dirty="0" err="1">
                <a:solidFill>
                  <a:schemeClr val="tx1"/>
                </a:solidFill>
              </a:rPr>
              <a:t>francouzštiny</a:t>
            </a:r>
            <a:r>
              <a:rPr lang="de-DE" sz="2800" b="1" dirty="0">
                <a:solidFill>
                  <a:schemeClr val="tx1"/>
                </a:solidFill>
              </a:rPr>
              <a:t>: "</a:t>
            </a:r>
            <a:r>
              <a:rPr lang="de-DE" sz="2800" b="1" dirty="0" err="1">
                <a:solidFill>
                  <a:schemeClr val="tx1"/>
                </a:solidFill>
              </a:rPr>
              <a:t>un</a:t>
            </a:r>
            <a:r>
              <a:rPr lang="de-DE" sz="2800" b="1" dirty="0">
                <a:solidFill>
                  <a:schemeClr val="tx1"/>
                </a:solidFill>
              </a:rPr>
              <a:t>" v "</a:t>
            </a:r>
            <a:r>
              <a:rPr lang="de-DE" sz="2800" b="1" dirty="0" err="1">
                <a:solidFill>
                  <a:schemeClr val="tx1"/>
                </a:solidFill>
              </a:rPr>
              <a:t>un</a:t>
            </a:r>
            <a:r>
              <a:rPr lang="de-DE" sz="2800" b="1" dirty="0">
                <a:solidFill>
                  <a:schemeClr val="tx1"/>
                </a:solidFill>
              </a:rPr>
              <a:t> </a:t>
            </a:r>
            <a:r>
              <a:rPr lang="de-DE" sz="2800" b="1" dirty="0" err="1">
                <a:solidFill>
                  <a:schemeClr val="tx1"/>
                </a:solidFill>
              </a:rPr>
              <a:t>livre</a:t>
            </a:r>
            <a:r>
              <a:rPr lang="de-DE" sz="2800" b="1" dirty="0">
                <a:solidFill>
                  <a:schemeClr val="tx1"/>
                </a:solidFill>
              </a:rPr>
              <a:t>" </a:t>
            </a:r>
            <a:r>
              <a:rPr lang="de-DE" sz="2800" b="1" dirty="0" err="1">
                <a:solidFill>
                  <a:schemeClr val="tx1"/>
                </a:solidFill>
              </a:rPr>
              <a:t>znamená</a:t>
            </a:r>
            <a:r>
              <a:rPr lang="de-DE" sz="2800" b="1" dirty="0">
                <a:solidFill>
                  <a:schemeClr val="tx1"/>
                </a:solidFill>
              </a:rPr>
              <a:t> </a:t>
            </a:r>
            <a:r>
              <a:rPr lang="de-DE" sz="2800" b="1" dirty="0" err="1">
                <a:solidFill>
                  <a:schemeClr val="tx1"/>
                </a:solidFill>
              </a:rPr>
              <a:t>buď</a:t>
            </a:r>
            <a:r>
              <a:rPr lang="de-DE" sz="2800" b="1" dirty="0">
                <a:solidFill>
                  <a:schemeClr val="tx1"/>
                </a:solidFill>
              </a:rPr>
              <a:t> </a:t>
            </a:r>
            <a:r>
              <a:rPr lang="de-DE" sz="2800" b="1" dirty="0" err="1">
                <a:solidFill>
                  <a:schemeClr val="tx1"/>
                </a:solidFill>
              </a:rPr>
              <a:t>člen</a:t>
            </a:r>
            <a:r>
              <a:rPr lang="de-DE" sz="2800" b="1" dirty="0">
                <a:solidFill>
                  <a:schemeClr val="tx1"/>
                </a:solidFill>
              </a:rPr>
              <a:t> </a:t>
            </a:r>
            <a:r>
              <a:rPr lang="de-DE" sz="2800" b="1" dirty="0" err="1">
                <a:solidFill>
                  <a:schemeClr val="tx1"/>
                </a:solidFill>
              </a:rPr>
              <a:t>neurčitý</a:t>
            </a:r>
            <a:r>
              <a:rPr lang="de-DE" sz="2800" b="1" dirty="0">
                <a:solidFill>
                  <a:schemeClr val="tx1"/>
                </a:solidFill>
              </a:rPr>
              <a:t> (</a:t>
            </a:r>
            <a:r>
              <a:rPr lang="de-DE" sz="2800" b="1" dirty="0" err="1">
                <a:solidFill>
                  <a:schemeClr val="tx1"/>
                </a:solidFill>
              </a:rPr>
              <a:t>jako</a:t>
            </a:r>
            <a:r>
              <a:rPr lang="de-DE" sz="2800" b="1" dirty="0">
                <a:solidFill>
                  <a:schemeClr val="tx1"/>
                </a:solidFill>
              </a:rPr>
              <a:t> "a" v </a:t>
            </a:r>
            <a:r>
              <a:rPr lang="de-DE" sz="2800" b="1" dirty="0" err="1">
                <a:solidFill>
                  <a:schemeClr val="tx1"/>
                </a:solidFill>
              </a:rPr>
              <a:t>angličtině</a:t>
            </a:r>
            <a:r>
              <a:rPr lang="de-DE" sz="2800" b="1" dirty="0">
                <a:solidFill>
                  <a:schemeClr val="tx1"/>
                </a:solidFill>
              </a:rPr>
              <a:t>) </a:t>
            </a:r>
            <a:r>
              <a:rPr lang="de-DE" sz="2800" b="1" dirty="0" err="1">
                <a:solidFill>
                  <a:schemeClr val="tx1"/>
                </a:solidFill>
              </a:rPr>
              <a:t>nebo</a:t>
            </a:r>
            <a:r>
              <a:rPr lang="de-DE" sz="2800" b="1" dirty="0">
                <a:solidFill>
                  <a:schemeClr val="tx1"/>
                </a:solidFill>
              </a:rPr>
              <a:t> </a:t>
            </a:r>
            <a:r>
              <a:rPr lang="de-DE" sz="2800" b="1" dirty="0" err="1">
                <a:solidFill>
                  <a:schemeClr val="tx1"/>
                </a:solidFill>
              </a:rPr>
              <a:t>číslovku</a:t>
            </a:r>
            <a:r>
              <a:rPr lang="de-DE" sz="2800" b="1" dirty="0">
                <a:solidFill>
                  <a:schemeClr val="tx1"/>
                </a:solidFill>
              </a:rPr>
              <a:t> (</a:t>
            </a:r>
            <a:r>
              <a:rPr lang="de-DE" sz="2800" b="1" dirty="0" err="1">
                <a:solidFill>
                  <a:schemeClr val="tx1"/>
                </a:solidFill>
              </a:rPr>
              <a:t>jako</a:t>
            </a:r>
            <a:r>
              <a:rPr lang="de-DE" sz="2800" b="1" dirty="0">
                <a:solidFill>
                  <a:schemeClr val="tx1"/>
                </a:solidFill>
              </a:rPr>
              <a:t> "</a:t>
            </a:r>
            <a:r>
              <a:rPr lang="de-DE" sz="2800" b="1" dirty="0" err="1">
                <a:solidFill>
                  <a:schemeClr val="tx1"/>
                </a:solidFill>
              </a:rPr>
              <a:t>one</a:t>
            </a:r>
            <a:r>
              <a:rPr lang="de-DE" sz="2800" b="1" dirty="0">
                <a:solidFill>
                  <a:schemeClr val="tx1"/>
                </a:solidFill>
              </a:rPr>
              <a:t>" v </a:t>
            </a:r>
            <a:r>
              <a:rPr lang="de-DE" sz="2800" b="1" dirty="0" err="1">
                <a:solidFill>
                  <a:schemeClr val="tx1"/>
                </a:solidFill>
              </a:rPr>
              <a:t>angličtině</a:t>
            </a:r>
            <a:r>
              <a:rPr lang="de-DE" sz="2800" b="1" dirty="0">
                <a:solidFill>
                  <a:schemeClr val="tx1"/>
                </a:solidFill>
              </a:rPr>
              <a:t>). </a:t>
            </a:r>
          </a:p>
        </p:txBody>
      </p:sp>
      <p:sp>
        <p:nvSpPr>
          <p:cNvPr id="15" name="Line 83"/>
          <p:cNvSpPr>
            <a:spLocks noChangeShapeType="1"/>
          </p:cNvSpPr>
          <p:nvPr/>
        </p:nvSpPr>
        <p:spPr bwMode="auto">
          <a:xfrm flipV="1">
            <a:off x="7512116" y="3765697"/>
            <a:ext cx="459982" cy="304955"/>
          </a:xfrm>
          <a:prstGeom prst="line">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 name="Line 83"/>
          <p:cNvSpPr>
            <a:spLocks noChangeShapeType="1"/>
          </p:cNvSpPr>
          <p:nvPr/>
        </p:nvSpPr>
        <p:spPr bwMode="auto">
          <a:xfrm>
            <a:off x="7512116" y="4162915"/>
            <a:ext cx="459982" cy="159660"/>
          </a:xfrm>
          <a:prstGeom prst="line">
            <a:avLst/>
          </a:prstGeom>
          <a:noFill/>
          <a:ln w="1270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Rectangle à coins arrondis 23"/>
          <p:cNvSpPr/>
          <p:nvPr/>
        </p:nvSpPr>
        <p:spPr>
          <a:xfrm>
            <a:off x="0" y="2900373"/>
            <a:ext cx="4886200" cy="616792"/>
          </a:xfrm>
          <a:prstGeom prst="wedgeRoundRectCallout">
            <a:avLst>
              <a:gd name="adj1" fmla="val -33190"/>
              <a:gd name="adj2" fmla="val -21580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800" b="1" dirty="0" err="1">
                <a:solidFill>
                  <a:schemeClr val="tx1"/>
                </a:solidFill>
              </a:rPr>
              <a:t>Čínština</a:t>
            </a:r>
            <a:r>
              <a:rPr lang="fr-FR" sz="2800" b="1" dirty="0">
                <a:solidFill>
                  <a:schemeClr val="tx1"/>
                </a:solidFill>
              </a:rPr>
              <a:t> </a:t>
            </a:r>
            <a:r>
              <a:rPr lang="fr-FR" sz="2800" b="1" dirty="0" err="1">
                <a:solidFill>
                  <a:schemeClr val="tx1"/>
                </a:solidFill>
              </a:rPr>
              <a:t>nemá</a:t>
            </a:r>
            <a:r>
              <a:rPr lang="fr-FR" sz="2800" b="1" dirty="0">
                <a:solidFill>
                  <a:schemeClr val="tx1"/>
                </a:solidFill>
              </a:rPr>
              <a:t> </a:t>
            </a:r>
            <a:r>
              <a:rPr lang="fr-FR" sz="2800" b="1" dirty="0" err="1">
                <a:solidFill>
                  <a:schemeClr val="tx1"/>
                </a:solidFill>
              </a:rPr>
              <a:t>žádné</a:t>
            </a:r>
            <a:r>
              <a:rPr lang="fr-FR" sz="2800" b="1" dirty="0">
                <a:solidFill>
                  <a:schemeClr val="tx1"/>
                </a:solidFill>
              </a:rPr>
              <a:t> </a:t>
            </a:r>
            <a:r>
              <a:rPr lang="fr-FR" sz="2800" b="1" dirty="0" err="1">
                <a:solidFill>
                  <a:schemeClr val="tx1"/>
                </a:solidFill>
              </a:rPr>
              <a:t>členy</a:t>
            </a:r>
            <a:r>
              <a:rPr lang="fr-FR" sz="2800" b="1" dirty="0">
                <a:solidFill>
                  <a:schemeClr val="tx1"/>
                </a:solidFill>
              </a:rPr>
              <a:t>.</a:t>
            </a:r>
          </a:p>
        </p:txBody>
      </p:sp>
      <p:sp>
        <p:nvSpPr>
          <p:cNvPr id="4" name="ZoneTexte 3"/>
          <p:cNvSpPr txBox="1"/>
          <p:nvPr/>
        </p:nvSpPr>
        <p:spPr>
          <a:xfrm>
            <a:off x="4886200" y="2913053"/>
            <a:ext cx="2354355" cy="461665"/>
          </a:xfrm>
          <a:prstGeom prst="rect">
            <a:avLst/>
          </a:prstGeom>
          <a:noFill/>
          <a:ln>
            <a:solidFill>
              <a:schemeClr val="tx1"/>
            </a:solidFill>
          </a:ln>
        </p:spPr>
        <p:txBody>
          <a:bodyPr wrap="square" rtlCol="0">
            <a:spAutoFit/>
          </a:bodyPr>
          <a:lstStyle/>
          <a:p>
            <a:r>
              <a:rPr lang="fr-FR" sz="2400" dirty="0"/>
              <a:t>...</a:t>
            </a:r>
            <a:r>
              <a:rPr lang="fr-FR" sz="2400" dirty="0" err="1"/>
              <a:t>jako</a:t>
            </a:r>
            <a:r>
              <a:rPr lang="fr-FR" sz="2400" dirty="0"/>
              <a:t> </a:t>
            </a:r>
            <a:r>
              <a:rPr lang="fr-FR" sz="2400" dirty="0" err="1"/>
              <a:t>čeština</a:t>
            </a:r>
            <a:r>
              <a:rPr lang="fr-FR" sz="2400" dirty="0"/>
              <a:t>...!</a:t>
            </a:r>
          </a:p>
        </p:txBody>
      </p:sp>
      <p:sp>
        <p:nvSpPr>
          <p:cNvPr id="2" name="Espace réservé du pied de page 1"/>
          <p:cNvSpPr>
            <a:spLocks noGrp="1"/>
          </p:cNvSpPr>
          <p:nvPr>
            <p:ph type="ftr" sz="quarter" idx="11"/>
          </p:nvPr>
        </p:nvSpPr>
        <p:spPr/>
        <p:txBody>
          <a:bodyPr/>
          <a:lstStyle/>
          <a:p>
            <a:r>
              <a:rPr lang="fr-FR"/>
              <a:t>Candelier - Brno - April 2023</a:t>
            </a:r>
          </a:p>
        </p:txBody>
      </p:sp>
      <p:sp>
        <p:nvSpPr>
          <p:cNvPr id="3" name="Espace réservé du numéro de diapositive 2"/>
          <p:cNvSpPr>
            <a:spLocks noGrp="1"/>
          </p:cNvSpPr>
          <p:nvPr>
            <p:ph type="sldNum" sz="quarter" idx="12"/>
          </p:nvPr>
        </p:nvSpPr>
        <p:spPr/>
        <p:txBody>
          <a:bodyPr/>
          <a:lstStyle/>
          <a:p>
            <a:fld id="{4381D9F6-C959-45AE-A159-EF834C9AA1A9}" type="slidenum">
              <a:rPr lang="fr-FR" smtClean="0"/>
              <a:t>7</a:t>
            </a:fld>
            <a:endParaRPr lang="fr-FR"/>
          </a:p>
        </p:txBody>
      </p:sp>
      <p:sp>
        <p:nvSpPr>
          <p:cNvPr id="16" name="ZoneTexte 15"/>
          <p:cNvSpPr txBox="1"/>
          <p:nvPr/>
        </p:nvSpPr>
        <p:spPr>
          <a:xfrm>
            <a:off x="-89827" y="3637789"/>
            <a:ext cx="4686100" cy="1815882"/>
          </a:xfrm>
          <a:prstGeom prst="rect">
            <a:avLst/>
          </a:prstGeom>
          <a:noFill/>
        </p:spPr>
        <p:txBody>
          <a:bodyPr wrap="square" rtlCol="0">
            <a:spAutoFit/>
          </a:bodyPr>
          <a:lstStyle/>
          <a:p>
            <a:pPr algn="ctr"/>
            <a:r>
              <a:rPr lang="fr-FR" sz="2800" b="1" dirty="0" err="1"/>
              <a:t>Řešení</a:t>
            </a:r>
            <a:r>
              <a:rPr lang="fr-FR" sz="2800" b="1" dirty="0"/>
              <a:t>: </a:t>
            </a:r>
            <a:r>
              <a:rPr lang="fr-FR" sz="2800" b="1" dirty="0" err="1"/>
              <a:t>propojíme</a:t>
            </a:r>
            <a:r>
              <a:rPr lang="fr-FR" sz="2800" b="1" dirty="0"/>
              <a:t> </a:t>
            </a:r>
            <a:r>
              <a:rPr lang="fr-FR" sz="2800" b="1" dirty="0" err="1"/>
              <a:t>cílový</a:t>
            </a:r>
            <a:r>
              <a:rPr lang="fr-FR" sz="2800" b="1" dirty="0"/>
              <a:t> </a:t>
            </a:r>
            <a:r>
              <a:rPr lang="fr-FR" sz="2800" b="1" dirty="0" err="1"/>
              <a:t>jazyk</a:t>
            </a:r>
            <a:r>
              <a:rPr lang="fr-FR" sz="2800" b="1" dirty="0"/>
              <a:t> (</a:t>
            </a:r>
            <a:r>
              <a:rPr lang="fr-FR" sz="2800" b="1" dirty="0" err="1"/>
              <a:t>francouzština</a:t>
            </a:r>
            <a:r>
              <a:rPr lang="fr-FR" sz="2800" b="1" dirty="0"/>
              <a:t>) s </a:t>
            </a:r>
            <a:r>
              <a:rPr lang="fr-FR" sz="2800" b="1" dirty="0" err="1"/>
              <a:t>jiným</a:t>
            </a:r>
            <a:r>
              <a:rPr lang="fr-FR" sz="2800" b="1" dirty="0"/>
              <a:t> </a:t>
            </a:r>
            <a:r>
              <a:rPr lang="fr-FR" sz="2800" b="1" dirty="0" err="1"/>
              <a:t>jazykem</a:t>
            </a:r>
            <a:r>
              <a:rPr lang="fr-FR" sz="2800" b="1" dirty="0"/>
              <a:t> </a:t>
            </a:r>
            <a:r>
              <a:rPr lang="fr-FR" sz="2800" b="1" dirty="0" err="1"/>
              <a:t>svého</a:t>
            </a:r>
            <a:r>
              <a:rPr lang="fr-FR" sz="2800" b="1" dirty="0"/>
              <a:t> </a:t>
            </a:r>
            <a:r>
              <a:rPr lang="fr-FR" sz="2800" b="1" dirty="0" err="1"/>
              <a:t>repertoáru</a:t>
            </a:r>
            <a:r>
              <a:rPr lang="fr-FR" sz="2800" b="1" dirty="0"/>
              <a:t> (</a:t>
            </a:r>
            <a:r>
              <a:rPr lang="fr-FR" sz="2800" b="1" dirty="0" err="1"/>
              <a:t>angličtinou</a:t>
            </a:r>
            <a:r>
              <a:rPr lang="fr-FR" sz="2800" b="1" dirty="0"/>
              <a:t>).</a:t>
            </a:r>
            <a:endParaRPr lang="de-DE" sz="2800" b="1" dirty="0"/>
          </a:p>
        </p:txBody>
      </p:sp>
      <p:sp>
        <p:nvSpPr>
          <p:cNvPr id="17" name="ZoneTexte 16"/>
          <p:cNvSpPr txBox="1"/>
          <p:nvPr/>
        </p:nvSpPr>
        <p:spPr>
          <a:xfrm>
            <a:off x="52701" y="5380476"/>
            <a:ext cx="4686100" cy="1384995"/>
          </a:xfrm>
          <a:prstGeom prst="rect">
            <a:avLst/>
          </a:prstGeom>
          <a:noFill/>
        </p:spPr>
        <p:txBody>
          <a:bodyPr wrap="square" rtlCol="0">
            <a:spAutoFit/>
          </a:bodyPr>
          <a:lstStyle/>
          <a:p>
            <a:pPr algn="ctr"/>
            <a:r>
              <a:rPr lang="fr-FR" sz="2800" b="1" dirty="0" err="1"/>
              <a:t>Jinak</a:t>
            </a:r>
            <a:r>
              <a:rPr lang="fr-FR" sz="2800" b="1" dirty="0"/>
              <a:t> </a:t>
            </a:r>
            <a:r>
              <a:rPr lang="fr-FR" sz="2800" b="1" dirty="0" err="1"/>
              <a:t>řečeno</a:t>
            </a:r>
            <a:r>
              <a:rPr lang="fr-FR" sz="2800" b="1" dirty="0"/>
              <a:t>: </a:t>
            </a:r>
            <a:r>
              <a:rPr lang="fr-FR" sz="2800" b="1" dirty="0" err="1"/>
              <a:t>čínský</a:t>
            </a:r>
            <a:r>
              <a:rPr lang="fr-FR" sz="2800" b="1" dirty="0"/>
              <a:t> </a:t>
            </a:r>
            <a:r>
              <a:rPr lang="fr-FR" sz="2800" b="1" dirty="0" err="1"/>
              <a:t>student</a:t>
            </a:r>
            <a:r>
              <a:rPr lang="fr-FR" sz="2800" b="1" dirty="0"/>
              <a:t> </a:t>
            </a:r>
            <a:r>
              <a:rPr lang="fr-FR" sz="2800" b="1" dirty="0" err="1"/>
              <a:t>potozumí</a:t>
            </a:r>
            <a:r>
              <a:rPr lang="fr-FR" sz="2800" b="1" dirty="0"/>
              <a:t> </a:t>
            </a:r>
            <a:r>
              <a:rPr lang="fr-FR" sz="2800" b="1" dirty="0" err="1"/>
              <a:t>francouzštině</a:t>
            </a:r>
            <a:r>
              <a:rPr lang="fr-FR" sz="2800" b="1" dirty="0"/>
              <a:t> </a:t>
            </a:r>
            <a:r>
              <a:rPr lang="fr-FR" sz="2800" b="1" dirty="0" err="1"/>
              <a:t>přes</a:t>
            </a:r>
            <a:r>
              <a:rPr lang="fr-FR" sz="2800" b="1" dirty="0"/>
              <a:t> </a:t>
            </a:r>
            <a:r>
              <a:rPr lang="fr-FR" sz="2800" b="1" dirty="0" err="1"/>
              <a:t>angličtinu</a:t>
            </a:r>
            <a:r>
              <a:rPr lang="fr-FR" sz="2800" b="1" dirty="0"/>
              <a:t>!</a:t>
            </a:r>
            <a:endParaRPr lang="de-DE" sz="2800" b="1" dirty="0"/>
          </a:p>
        </p:txBody>
      </p:sp>
      <p:sp>
        <p:nvSpPr>
          <p:cNvPr id="35" name="Line 83"/>
          <p:cNvSpPr>
            <a:spLocks noChangeShapeType="1"/>
          </p:cNvSpPr>
          <p:nvPr/>
        </p:nvSpPr>
        <p:spPr bwMode="auto">
          <a:xfrm>
            <a:off x="7330440" y="4203686"/>
            <a:ext cx="636854" cy="78395"/>
          </a:xfrm>
          <a:prstGeom prst="line">
            <a:avLst/>
          </a:prstGeom>
          <a:noFill/>
          <a:ln w="76200">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Line 83"/>
          <p:cNvSpPr>
            <a:spLocks noChangeShapeType="1"/>
          </p:cNvSpPr>
          <p:nvPr/>
        </p:nvSpPr>
        <p:spPr bwMode="auto">
          <a:xfrm flipV="1">
            <a:off x="7305178" y="3785124"/>
            <a:ext cx="687378" cy="264465"/>
          </a:xfrm>
          <a:prstGeom prst="line">
            <a:avLst/>
          </a:prstGeom>
          <a:noFill/>
          <a:ln w="76200">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0" name="Groupe 29"/>
          <p:cNvGrpSpPr/>
          <p:nvPr/>
        </p:nvGrpSpPr>
        <p:grpSpPr>
          <a:xfrm>
            <a:off x="6955593" y="3765696"/>
            <a:ext cx="5054638" cy="2165101"/>
            <a:chOff x="6955593" y="3914759"/>
            <a:chExt cx="5236407" cy="2165101"/>
          </a:xfrm>
        </p:grpSpPr>
        <p:grpSp>
          <p:nvGrpSpPr>
            <p:cNvPr id="31" name="Groupe 30"/>
            <p:cNvGrpSpPr/>
            <p:nvPr/>
          </p:nvGrpSpPr>
          <p:grpSpPr>
            <a:xfrm>
              <a:off x="7972098" y="4840216"/>
              <a:ext cx="4219902" cy="1239644"/>
              <a:chOff x="4592538" y="1701080"/>
              <a:chExt cx="3579912" cy="1225702"/>
            </a:xfrm>
          </p:grpSpPr>
          <p:sp>
            <p:nvSpPr>
              <p:cNvPr id="33" name="Rectangle 32"/>
              <p:cNvSpPr/>
              <p:nvPr/>
            </p:nvSpPr>
            <p:spPr bwMode="auto">
              <a:xfrm>
                <a:off x="4592538" y="1701080"/>
                <a:ext cx="3579912" cy="648072"/>
              </a:xfrm>
              <a:prstGeom prst="rect">
                <a:avLst/>
              </a:prstGeom>
              <a:solidFill>
                <a:srgbClr val="D9EDE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eaLnBrk="0" hangingPunct="0">
                  <a:spcBef>
                    <a:spcPct val="20000"/>
                  </a:spcBef>
                </a:pPr>
                <a:r>
                  <a:rPr lang="fr-FR" altLang="fr-FR" sz="3200" b="1" dirty="0" err="1">
                    <a:latin typeface="Arial" panose="020B0604020202020204" pitchFamily="34" charset="0"/>
                  </a:rPr>
                  <a:t>我买了书</a:t>
                </a:r>
                <a:r>
                  <a:rPr lang="fr-FR" altLang="fr-FR" sz="3200" b="1" dirty="0">
                    <a:latin typeface="Arial" panose="020B0604020202020204" pitchFamily="34" charset="0"/>
                  </a:rPr>
                  <a:t>。</a:t>
                </a:r>
              </a:p>
            </p:txBody>
          </p:sp>
          <p:sp>
            <p:nvSpPr>
              <p:cNvPr id="34" name="Rectangle 33"/>
              <p:cNvSpPr/>
              <p:nvPr/>
            </p:nvSpPr>
            <p:spPr bwMode="auto">
              <a:xfrm>
                <a:off x="4592538" y="2349152"/>
                <a:ext cx="3579912" cy="577630"/>
              </a:xfrm>
              <a:prstGeom prst="rect">
                <a:avLst/>
              </a:prstGeom>
              <a:solidFill>
                <a:srgbClr val="D9EDE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eaLnBrk="0" hangingPunct="0">
                  <a:spcBef>
                    <a:spcPct val="20000"/>
                  </a:spcBef>
                </a:pPr>
                <a:r>
                  <a:rPr lang="zh-CN" altLang="fr-FR" sz="3200" b="1" dirty="0">
                    <a:latin typeface="Arial" panose="020B0604020202020204" pitchFamily="34" charset="0"/>
                  </a:rPr>
                  <a:t>我买了一本书。</a:t>
                </a:r>
              </a:p>
            </p:txBody>
          </p:sp>
        </p:grpSp>
        <p:sp>
          <p:nvSpPr>
            <p:cNvPr id="32" name="Flèche courbée vers la droite 31"/>
            <p:cNvSpPr/>
            <p:nvPr/>
          </p:nvSpPr>
          <p:spPr>
            <a:xfrm rot="7077933">
              <a:off x="8126596" y="2743756"/>
              <a:ext cx="1076454" cy="3418460"/>
            </a:xfrm>
            <a:prstGeom prst="curvedRightArrow">
              <a:avLst>
                <a:gd name="adj1" fmla="val 25000"/>
                <a:gd name="adj2" fmla="val 68215"/>
                <a:gd name="adj3" fmla="val 5734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97156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par>
                          <p:cTn id="8" fill="hold">
                            <p:stCondLst>
                              <p:cond delay="1000"/>
                            </p:stCondLst>
                            <p:childTnLst>
                              <p:par>
                                <p:cTn id="9" presetID="22" presetClass="entr" presetSubtype="4" fill="hold" nodeType="afterEffect">
                                  <p:stCondLst>
                                    <p:cond delay="100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8</a:t>
            </a:fld>
            <a:endParaRPr lang="fr-FR"/>
          </a:p>
        </p:txBody>
      </p:sp>
      <p:pic>
        <p:nvPicPr>
          <p:cNvPr id="6" name="Image 5"/>
          <p:cNvPicPr>
            <a:picLocks noChangeAspect="1"/>
          </p:cNvPicPr>
          <p:nvPr/>
        </p:nvPicPr>
        <p:blipFill>
          <a:blip r:embed="rId3"/>
          <a:stretch>
            <a:fillRect/>
          </a:stretch>
        </p:blipFill>
        <p:spPr>
          <a:xfrm>
            <a:off x="4461172" y="2008909"/>
            <a:ext cx="3394364" cy="3262633"/>
          </a:xfrm>
          <a:prstGeom prst="rect">
            <a:avLst/>
          </a:prstGeom>
        </p:spPr>
      </p:pic>
      <p:sp>
        <p:nvSpPr>
          <p:cNvPr id="9" name="ZoneTexte 8"/>
          <p:cNvSpPr txBox="1"/>
          <p:nvPr/>
        </p:nvSpPr>
        <p:spPr>
          <a:xfrm>
            <a:off x="3526972" y="3867498"/>
            <a:ext cx="1184620" cy="523220"/>
          </a:xfrm>
          <a:prstGeom prst="rect">
            <a:avLst/>
          </a:prstGeom>
          <a:noFill/>
        </p:spPr>
        <p:txBody>
          <a:bodyPr wrap="square" rtlCol="0">
            <a:spAutoFit/>
          </a:bodyPr>
          <a:lstStyle/>
          <a:p>
            <a:r>
              <a:rPr lang="it-IT" sz="2800" b="1" dirty="0"/>
              <a:t>Část 2</a:t>
            </a:r>
            <a:endParaRPr lang="fr-FR" sz="2800" b="1" dirty="0"/>
          </a:p>
        </p:txBody>
      </p:sp>
      <p:sp>
        <p:nvSpPr>
          <p:cNvPr id="11" name="ZoneTexte 10"/>
          <p:cNvSpPr txBox="1"/>
          <p:nvPr/>
        </p:nvSpPr>
        <p:spPr>
          <a:xfrm>
            <a:off x="169714" y="5048578"/>
            <a:ext cx="11852572" cy="1384995"/>
          </a:xfrm>
          <a:prstGeom prst="rect">
            <a:avLst/>
          </a:prstGeom>
          <a:noFill/>
        </p:spPr>
        <p:txBody>
          <a:bodyPr wrap="square" rtlCol="0">
            <a:spAutoFit/>
          </a:bodyPr>
          <a:lstStyle/>
          <a:p>
            <a:r>
              <a:rPr lang="de-DE" sz="2800" b="1" dirty="0" err="1"/>
              <a:t>Kromě</a:t>
            </a:r>
            <a:r>
              <a:rPr lang="de-DE" sz="2800" b="1" dirty="0"/>
              <a:t> </a:t>
            </a:r>
            <a:r>
              <a:rPr lang="de-DE" sz="2800" b="1" dirty="0" err="1"/>
              <a:t>toho</a:t>
            </a:r>
            <a:r>
              <a:rPr lang="de-DE" sz="2800" b="1" dirty="0"/>
              <a:t> se IVJ </a:t>
            </a:r>
            <a:r>
              <a:rPr lang="de-DE" sz="2800" b="1" dirty="0" err="1"/>
              <a:t>snaží</a:t>
            </a:r>
            <a:r>
              <a:rPr lang="de-DE" sz="2800" b="1" dirty="0"/>
              <a:t> </a:t>
            </a:r>
            <a:r>
              <a:rPr lang="de-DE" sz="2800" b="1" dirty="0" err="1"/>
              <a:t>pomoci</a:t>
            </a:r>
            <a:r>
              <a:rPr lang="de-DE" sz="2800" b="1" dirty="0"/>
              <a:t> </a:t>
            </a:r>
            <a:r>
              <a:rPr lang="de-DE" sz="2800" b="1" dirty="0" err="1"/>
              <a:t>studentům</a:t>
            </a:r>
            <a:r>
              <a:rPr lang="de-DE" sz="2800" b="1" dirty="0"/>
              <a:t> </a:t>
            </a:r>
            <a:r>
              <a:rPr lang="de-DE" sz="2800" b="1" dirty="0" err="1"/>
              <a:t>při</a:t>
            </a:r>
            <a:r>
              <a:rPr lang="de-DE" sz="2800" b="1" dirty="0"/>
              <a:t> </a:t>
            </a:r>
            <a:r>
              <a:rPr lang="de-DE" sz="2800" b="1" dirty="0" err="1"/>
              <a:t>učení</a:t>
            </a:r>
            <a:r>
              <a:rPr lang="de-DE" sz="2800" b="1" dirty="0"/>
              <a:t> se </a:t>
            </a:r>
            <a:r>
              <a:rPr lang="de-DE" sz="2800" b="1" dirty="0" err="1"/>
              <a:t>daného</a:t>
            </a:r>
            <a:r>
              <a:rPr lang="de-DE" sz="2800" b="1" dirty="0"/>
              <a:t> </a:t>
            </a:r>
            <a:r>
              <a:rPr lang="de-DE" sz="2800" b="1" dirty="0" err="1"/>
              <a:t>jazyka</a:t>
            </a:r>
            <a:r>
              <a:rPr lang="de-DE" sz="2800" b="1" dirty="0"/>
              <a:t>  </a:t>
            </a:r>
            <a:r>
              <a:rPr lang="de-DE" sz="2800" b="1" dirty="0" err="1"/>
              <a:t>navázat</a:t>
            </a:r>
            <a:r>
              <a:rPr lang="de-DE" sz="2800" b="1" dirty="0"/>
              <a:t> na </a:t>
            </a:r>
            <a:r>
              <a:rPr lang="de-DE" sz="2800" b="1" dirty="0" err="1"/>
              <a:t>strategie</a:t>
            </a:r>
            <a:r>
              <a:rPr lang="de-DE" sz="2800" b="1" dirty="0"/>
              <a:t> </a:t>
            </a:r>
            <a:r>
              <a:rPr lang="de-DE" sz="2800" b="1" dirty="0" err="1"/>
              <a:t>učení</a:t>
            </a:r>
            <a:r>
              <a:rPr lang="de-DE" sz="2800" b="1" dirty="0"/>
              <a:t> a </a:t>
            </a:r>
            <a:r>
              <a:rPr lang="de-DE" sz="2800" b="1" dirty="0" err="1"/>
              <a:t>zpracování</a:t>
            </a:r>
            <a:r>
              <a:rPr lang="de-DE" sz="2800" b="1" dirty="0"/>
              <a:t> </a:t>
            </a:r>
            <a:r>
              <a:rPr lang="de-DE" sz="2800" b="1" dirty="0" err="1"/>
              <a:t>jazyků</a:t>
            </a:r>
            <a:r>
              <a:rPr lang="de-DE" sz="2800" b="1" dirty="0"/>
              <a:t>, </a:t>
            </a:r>
            <a:r>
              <a:rPr lang="de-DE" sz="2800" b="1" dirty="0" err="1"/>
              <a:t>které</a:t>
            </a:r>
            <a:r>
              <a:rPr lang="de-DE" sz="2800" b="1" dirty="0"/>
              <a:t> si </a:t>
            </a:r>
            <a:r>
              <a:rPr lang="de-DE" sz="2800" b="1" dirty="0" err="1"/>
              <a:t>osvojili</a:t>
            </a:r>
            <a:r>
              <a:rPr lang="de-DE" sz="2800" b="1" dirty="0"/>
              <a:t> v </a:t>
            </a:r>
            <a:r>
              <a:rPr lang="de-DE" sz="2800" b="1" dirty="0" err="1"/>
              <a:t>kontextu</a:t>
            </a:r>
            <a:r>
              <a:rPr lang="de-DE" sz="2800" b="1" dirty="0"/>
              <a:t> </a:t>
            </a:r>
            <a:r>
              <a:rPr lang="de-DE" sz="2800" b="1" dirty="0" err="1"/>
              <a:t>učení</a:t>
            </a:r>
            <a:r>
              <a:rPr lang="de-DE" sz="2800" b="1" dirty="0"/>
              <a:t> se </a:t>
            </a:r>
            <a:r>
              <a:rPr lang="de-DE" sz="2800" b="1" dirty="0" err="1"/>
              <a:t>jiných</a:t>
            </a:r>
            <a:r>
              <a:rPr lang="de-DE" sz="2800" b="1" dirty="0"/>
              <a:t> </a:t>
            </a:r>
            <a:r>
              <a:rPr lang="de-DE" sz="2800" b="1" dirty="0" err="1"/>
              <a:t>jazyků</a:t>
            </a:r>
            <a:r>
              <a:rPr lang="de-DE" sz="2800" b="1" dirty="0"/>
              <a:t>.</a:t>
            </a:r>
            <a:endParaRPr lang="fr-FR" sz="2800" b="1" dirty="0"/>
          </a:p>
        </p:txBody>
      </p:sp>
      <p:grpSp>
        <p:nvGrpSpPr>
          <p:cNvPr id="14" name="Groupe 13"/>
          <p:cNvGrpSpPr/>
          <p:nvPr/>
        </p:nvGrpSpPr>
        <p:grpSpPr>
          <a:xfrm>
            <a:off x="169714" y="693189"/>
            <a:ext cx="11852572" cy="1879838"/>
            <a:chOff x="169714" y="693189"/>
            <a:chExt cx="11852572" cy="1879838"/>
          </a:xfrm>
        </p:grpSpPr>
        <p:sp>
          <p:nvSpPr>
            <p:cNvPr id="15" name="ZoneTexte 14"/>
            <p:cNvSpPr txBox="1"/>
            <p:nvPr/>
          </p:nvSpPr>
          <p:spPr>
            <a:xfrm>
              <a:off x="169714" y="693189"/>
              <a:ext cx="11852572" cy="1815882"/>
            </a:xfrm>
            <a:prstGeom prst="rect">
              <a:avLst/>
            </a:prstGeom>
            <a:noFill/>
          </p:spPr>
          <p:txBody>
            <a:bodyPr wrap="square" rtlCol="0">
              <a:spAutoFit/>
            </a:bodyPr>
            <a:lstStyle/>
            <a:p>
              <a:r>
                <a:rPr lang="de-DE" sz="2800" b="1" dirty="0" err="1"/>
                <a:t>Integrovaná</a:t>
              </a:r>
              <a:r>
                <a:rPr lang="de-DE" sz="2800" b="1" dirty="0"/>
                <a:t> </a:t>
              </a:r>
              <a:r>
                <a:rPr lang="de-DE" sz="2800" b="1" dirty="0" err="1"/>
                <a:t>jazyková</a:t>
              </a:r>
              <a:r>
                <a:rPr lang="de-DE" sz="2800" b="1" dirty="0"/>
                <a:t> </a:t>
              </a:r>
              <a:r>
                <a:rPr lang="de-DE" sz="2800" b="1" dirty="0" err="1"/>
                <a:t>didaktika</a:t>
              </a:r>
              <a:r>
                <a:rPr lang="de-DE" sz="2800" b="1" dirty="0"/>
                <a:t> si </a:t>
              </a:r>
              <a:r>
                <a:rPr lang="de-DE" sz="2800" b="1" dirty="0" err="1"/>
                <a:t>klade</a:t>
              </a:r>
              <a:r>
                <a:rPr lang="de-DE" sz="2800" b="1" dirty="0"/>
                <a:t> </a:t>
              </a:r>
              <a:r>
                <a:rPr lang="de-DE" sz="2800" b="1" dirty="0" err="1"/>
                <a:t>za</a:t>
              </a:r>
              <a:r>
                <a:rPr lang="de-DE" sz="2800" b="1" dirty="0"/>
                <a:t> </a:t>
              </a:r>
              <a:r>
                <a:rPr lang="de-DE" sz="2800" b="1" dirty="0" err="1"/>
                <a:t>cíl</a:t>
              </a:r>
              <a:r>
                <a:rPr lang="de-DE" sz="2800" b="1" dirty="0"/>
                <a:t> </a:t>
              </a:r>
              <a:r>
                <a:rPr lang="de-DE" sz="2800" b="1" dirty="0" err="1"/>
                <a:t>pomoci</a:t>
              </a:r>
              <a:r>
                <a:rPr lang="de-DE" sz="2800" b="1" dirty="0"/>
                <a:t> </a:t>
              </a:r>
              <a:r>
                <a:rPr lang="de-DE" sz="2800" b="1" dirty="0" err="1"/>
                <a:t>žákům</a:t>
              </a:r>
              <a:r>
                <a:rPr lang="de-DE" sz="2800" b="1" dirty="0"/>
                <a:t> </a:t>
              </a:r>
              <a:r>
                <a:rPr lang="de-DE" sz="2800" b="1" dirty="0" err="1"/>
                <a:t>nacházet</a:t>
              </a:r>
              <a:r>
                <a:rPr lang="de-DE" sz="2800" b="1" dirty="0"/>
                <a:t> </a:t>
              </a:r>
              <a:r>
                <a:rPr lang="de-DE" sz="2800" b="1" dirty="0" err="1"/>
                <a:t>spojení</a:t>
              </a:r>
              <a:r>
                <a:rPr lang="de-DE" sz="2800" b="1" dirty="0"/>
                <a:t> </a:t>
              </a:r>
              <a:r>
                <a:rPr lang="de-DE" sz="2800" b="1" dirty="0" err="1"/>
                <a:t>mezi</a:t>
              </a:r>
              <a:r>
                <a:rPr lang="de-DE" sz="2800" b="1" dirty="0"/>
                <a:t> </a:t>
              </a:r>
              <a:r>
                <a:rPr lang="de-DE" sz="2800" b="1" dirty="0" err="1"/>
                <a:t>jazyky</a:t>
              </a:r>
              <a:r>
                <a:rPr lang="de-DE" sz="2800" b="1" dirty="0"/>
                <a:t>, </a:t>
              </a:r>
              <a:r>
                <a:rPr lang="de-DE" sz="2800" b="1" dirty="0" err="1"/>
                <a:t>které</a:t>
              </a:r>
              <a:r>
                <a:rPr lang="de-DE" sz="2800" b="1" dirty="0"/>
                <a:t> se </a:t>
              </a:r>
              <a:r>
                <a:rPr lang="de-DE" sz="2800" b="1" dirty="0" err="1"/>
                <a:t>učí</a:t>
              </a:r>
              <a:r>
                <a:rPr lang="de-DE" sz="2800" b="1" dirty="0"/>
                <a:t>, a </a:t>
              </a:r>
              <a:r>
                <a:rPr lang="de-DE" sz="2800" b="1" dirty="0" err="1"/>
                <a:t>jinými</a:t>
              </a:r>
              <a:r>
                <a:rPr lang="de-DE" sz="2800" b="1" dirty="0"/>
                <a:t> </a:t>
              </a:r>
              <a:r>
                <a:rPr lang="de-DE" sz="2800" b="1" dirty="0" err="1"/>
                <a:t>jazyky</a:t>
              </a:r>
              <a:r>
                <a:rPr lang="de-DE" sz="2800" b="1" dirty="0"/>
                <a:t>, </a:t>
              </a:r>
              <a:r>
                <a:rPr lang="de-DE" sz="2800" b="1" dirty="0" err="1"/>
                <a:t>které</a:t>
              </a:r>
              <a:r>
                <a:rPr lang="de-DE" sz="2800" b="1" dirty="0"/>
                <a:t> </a:t>
              </a:r>
              <a:r>
                <a:rPr lang="de-DE" sz="2800" b="1" dirty="0" err="1"/>
                <a:t>jsou</a:t>
              </a:r>
              <a:r>
                <a:rPr lang="de-DE" sz="2800" b="1" dirty="0"/>
                <a:t> v </a:t>
              </a:r>
              <a:r>
                <a:rPr lang="de-DE" sz="2800" b="1" dirty="0" err="1"/>
                <a:t>jejich</a:t>
              </a:r>
              <a:r>
                <a:rPr lang="de-DE" sz="2800" b="1" dirty="0"/>
                <a:t> </a:t>
              </a:r>
              <a:r>
                <a:rPr lang="de-DE" sz="2800" b="1" dirty="0" err="1"/>
                <a:t>rozvíjejícím</a:t>
              </a:r>
              <a:r>
                <a:rPr lang="de-DE" sz="2800" b="1" dirty="0"/>
                <a:t> se </a:t>
              </a:r>
              <a:r>
                <a:rPr lang="de-DE" sz="2800" b="1" dirty="0" err="1"/>
                <a:t>repertoáru</a:t>
              </a:r>
              <a:r>
                <a:rPr lang="de-DE" sz="2800" b="1" dirty="0"/>
                <a:t>.</a:t>
              </a:r>
            </a:p>
            <a:p>
              <a:r>
                <a:rPr lang="de-DE" sz="2800" b="1" dirty="0"/>
                <a:t>.</a:t>
              </a:r>
              <a:endParaRPr lang="fr-FR" sz="2800" b="1" dirty="0"/>
            </a:p>
          </p:txBody>
        </p:sp>
        <p:sp>
          <p:nvSpPr>
            <p:cNvPr id="16" name="ZoneTexte 15"/>
            <p:cNvSpPr txBox="1"/>
            <p:nvPr/>
          </p:nvSpPr>
          <p:spPr>
            <a:xfrm>
              <a:off x="8968118" y="2172917"/>
              <a:ext cx="3054168" cy="400110"/>
            </a:xfrm>
            <a:prstGeom prst="rect">
              <a:avLst/>
            </a:prstGeom>
            <a:noFill/>
          </p:spPr>
          <p:txBody>
            <a:bodyPr wrap="square" rtlCol="0">
              <a:spAutoFit/>
            </a:bodyPr>
            <a:lstStyle/>
            <a:p>
              <a:r>
                <a:rPr lang="it-IT" sz="2000" b="1" dirty="0"/>
                <a:t>Candelier &amp; Manno (2023)</a:t>
              </a:r>
              <a:endParaRPr lang="fr-FR" sz="2000" b="1" dirty="0"/>
            </a:p>
          </p:txBody>
        </p:sp>
      </p:grpSp>
      <p:pic>
        <p:nvPicPr>
          <p:cNvPr id="17" name="Image 16"/>
          <p:cNvPicPr>
            <a:picLocks noChangeAspect="1"/>
          </p:cNvPicPr>
          <p:nvPr/>
        </p:nvPicPr>
        <p:blipFill>
          <a:blip r:embed="rId4"/>
          <a:stretch>
            <a:fillRect/>
          </a:stretch>
        </p:blipFill>
        <p:spPr>
          <a:xfrm rot="6301941">
            <a:off x="266282" y="3709677"/>
            <a:ext cx="1413797" cy="1237072"/>
          </a:xfrm>
          <a:prstGeom prst="rect">
            <a:avLst/>
          </a:prstGeom>
        </p:spPr>
      </p:pic>
      <p:sp>
        <p:nvSpPr>
          <p:cNvPr id="20" name="ZoneTexte 19"/>
          <p:cNvSpPr txBox="1"/>
          <p:nvPr/>
        </p:nvSpPr>
        <p:spPr>
          <a:xfrm>
            <a:off x="5829733" y="2206225"/>
            <a:ext cx="725406" cy="528350"/>
          </a:xfrm>
          <a:prstGeom prst="rect">
            <a:avLst/>
          </a:prstGeom>
          <a:solidFill>
            <a:srgbClr val="CEE0FE"/>
          </a:solidFill>
        </p:spPr>
        <p:txBody>
          <a:bodyPr wrap="square" rtlCol="0">
            <a:spAutoFit/>
          </a:bodyPr>
          <a:lstStyle/>
          <a:p>
            <a:pPr>
              <a:lnSpc>
                <a:spcPts val="3400"/>
              </a:lnSpc>
            </a:pPr>
            <a:r>
              <a:rPr lang="fr-FR" sz="3600" b="1" dirty="0"/>
              <a:t>IVJ</a:t>
            </a:r>
          </a:p>
        </p:txBody>
      </p:sp>
      <p:sp>
        <p:nvSpPr>
          <p:cNvPr id="21" name="ZoneTexte 20"/>
          <p:cNvSpPr txBox="1"/>
          <p:nvPr/>
        </p:nvSpPr>
        <p:spPr>
          <a:xfrm>
            <a:off x="4461172" y="0"/>
            <a:ext cx="3394364" cy="646331"/>
          </a:xfrm>
          <a:prstGeom prst="rect">
            <a:avLst/>
          </a:prstGeom>
          <a:noFill/>
        </p:spPr>
        <p:txBody>
          <a:bodyPr wrap="square" rtlCol="0">
            <a:spAutoFit/>
          </a:bodyPr>
          <a:lstStyle/>
          <a:p>
            <a:pPr algn="ctr"/>
            <a:r>
              <a:rPr lang="fr-FR" sz="3600" b="1" dirty="0">
                <a:solidFill>
                  <a:schemeClr val="accent1">
                    <a:lumMod val="75000"/>
                  </a:schemeClr>
                </a:solidFill>
              </a:rPr>
              <a:t>1- </a:t>
            </a:r>
            <a:r>
              <a:rPr lang="fr-FR" sz="3600" b="1" dirty="0" err="1">
                <a:solidFill>
                  <a:schemeClr val="accent1">
                    <a:lumMod val="75000"/>
                  </a:schemeClr>
                </a:solidFill>
              </a:rPr>
              <a:t>Definice</a:t>
            </a:r>
            <a:endParaRPr lang="fr-FR" sz="3600" b="1" dirty="0">
              <a:solidFill>
                <a:schemeClr val="accent1">
                  <a:lumMod val="75000"/>
                </a:schemeClr>
              </a:solidFill>
            </a:endParaRPr>
          </a:p>
        </p:txBody>
      </p:sp>
      <p:sp>
        <p:nvSpPr>
          <p:cNvPr id="22" name="ZoneTexte 21"/>
          <p:cNvSpPr txBox="1"/>
          <p:nvPr/>
        </p:nvSpPr>
        <p:spPr>
          <a:xfrm>
            <a:off x="5043582" y="2739555"/>
            <a:ext cx="2291073" cy="314189"/>
          </a:xfrm>
          <a:prstGeom prst="rect">
            <a:avLst/>
          </a:prstGeom>
          <a:solidFill>
            <a:srgbClr val="CEE0FE"/>
          </a:solidFill>
        </p:spPr>
        <p:txBody>
          <a:bodyPr wrap="square" rtlCol="0">
            <a:spAutoFit/>
          </a:bodyPr>
          <a:lstStyle/>
          <a:p>
            <a:pPr>
              <a:lnSpc>
                <a:spcPts val="1600"/>
              </a:lnSpc>
            </a:pPr>
            <a:r>
              <a:rPr lang="fr-FR" sz="2400" b="1" dirty="0" err="1">
                <a:latin typeface="Arial Narrow" panose="020B0606020202030204" pitchFamily="34" charset="0"/>
                <a:cs typeface="Times New Roman" panose="02020603050405020304" pitchFamily="18" charset="0"/>
              </a:rPr>
              <a:t>Propojení</a:t>
            </a:r>
            <a:r>
              <a:rPr lang="fr-FR" sz="2400" b="1" dirty="0">
                <a:latin typeface="Arial Narrow" panose="020B0606020202030204" pitchFamily="34" charset="0"/>
                <a:cs typeface="Times New Roman" panose="02020603050405020304" pitchFamily="18" charset="0"/>
              </a:rPr>
              <a:t> ….</a:t>
            </a:r>
          </a:p>
        </p:txBody>
      </p:sp>
      <p:sp>
        <p:nvSpPr>
          <p:cNvPr id="23" name="ZoneTexte 22"/>
          <p:cNvSpPr txBox="1"/>
          <p:nvPr/>
        </p:nvSpPr>
        <p:spPr>
          <a:xfrm>
            <a:off x="4821092" y="3082569"/>
            <a:ext cx="2742687" cy="553998"/>
          </a:xfrm>
          <a:prstGeom prst="rect">
            <a:avLst/>
          </a:prstGeom>
          <a:solidFill>
            <a:srgbClr val="CEE0FE"/>
          </a:solidFill>
        </p:spPr>
        <p:txBody>
          <a:bodyPr wrap="square" rtlCol="0">
            <a:spAutoFit/>
          </a:bodyPr>
          <a:lstStyle/>
          <a:p>
            <a:pPr>
              <a:lnSpc>
                <a:spcPts val="1800"/>
              </a:lnSpc>
            </a:pP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mezi</a:t>
            </a: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jazyky</a:t>
            </a: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celého</a:t>
            </a:r>
            <a:br>
              <a:rPr lang="fr-FR" sz="2400" b="1" dirty="0">
                <a:latin typeface="Arial Narrow" panose="020B0606020202030204" pitchFamily="34" charset="0"/>
                <a:cs typeface="Times New Roman" panose="02020603050405020304" pitchFamily="18" charset="0"/>
              </a:rPr>
            </a:b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repertoáru</a:t>
            </a:r>
            <a:endParaRPr lang="fr-FR" sz="2400" b="1" dirty="0">
              <a:latin typeface="Arial Narrow" panose="020B0606020202030204" pitchFamily="34" charset="0"/>
              <a:cs typeface="Times New Roman" panose="02020603050405020304" pitchFamily="18" charset="0"/>
            </a:endParaRPr>
          </a:p>
        </p:txBody>
      </p:sp>
      <p:grpSp>
        <p:nvGrpSpPr>
          <p:cNvPr id="2" name="Groupe 1"/>
          <p:cNvGrpSpPr/>
          <p:nvPr/>
        </p:nvGrpSpPr>
        <p:grpSpPr>
          <a:xfrm>
            <a:off x="4821092" y="3687547"/>
            <a:ext cx="2835548" cy="1130474"/>
            <a:chOff x="4821092" y="3687547"/>
            <a:chExt cx="2835548" cy="1130474"/>
          </a:xfrm>
        </p:grpSpPr>
        <p:sp>
          <p:nvSpPr>
            <p:cNvPr id="27" name="ZoneTexte 26"/>
            <p:cNvSpPr txBox="1"/>
            <p:nvPr/>
          </p:nvSpPr>
          <p:spPr>
            <a:xfrm>
              <a:off x="5043582" y="4058092"/>
              <a:ext cx="2409313" cy="553998"/>
            </a:xfrm>
            <a:prstGeom prst="rect">
              <a:avLst/>
            </a:prstGeom>
            <a:solidFill>
              <a:srgbClr val="CEE0FE"/>
            </a:solidFill>
          </p:spPr>
          <p:txBody>
            <a:bodyPr wrap="square" rtlCol="0">
              <a:spAutoFit/>
            </a:bodyPr>
            <a:lstStyle/>
            <a:p>
              <a:pPr>
                <a:lnSpc>
                  <a:spcPts val="1800"/>
                </a:lnSpc>
              </a:pPr>
              <a:endParaRPr lang="fr-FR" sz="2000" b="1" dirty="0">
                <a:latin typeface="Arial Narrow" panose="020B0606020202030204" pitchFamily="34" charset="0"/>
                <a:cs typeface="Times New Roman" panose="02020603050405020304" pitchFamily="18" charset="0"/>
              </a:endParaRPr>
            </a:p>
            <a:p>
              <a:pPr>
                <a:lnSpc>
                  <a:spcPts val="1800"/>
                </a:lnSpc>
              </a:pPr>
              <a:endParaRPr lang="fr-FR" sz="2000" b="1" dirty="0">
                <a:latin typeface="Arial Narrow" panose="020B0606020202030204" pitchFamily="34" charset="0"/>
                <a:cs typeface="Times New Roman" panose="02020603050405020304" pitchFamily="18" charset="0"/>
              </a:endParaRPr>
            </a:p>
          </p:txBody>
        </p:sp>
        <p:sp>
          <p:nvSpPr>
            <p:cNvPr id="25" name="ZoneTexte 24"/>
            <p:cNvSpPr txBox="1"/>
            <p:nvPr/>
          </p:nvSpPr>
          <p:spPr>
            <a:xfrm>
              <a:off x="5205601" y="4033191"/>
              <a:ext cx="1906400" cy="784830"/>
            </a:xfrm>
            <a:prstGeom prst="rect">
              <a:avLst/>
            </a:prstGeom>
            <a:solidFill>
              <a:srgbClr val="CEE0FE"/>
            </a:solidFill>
          </p:spPr>
          <p:txBody>
            <a:bodyPr wrap="square" rtlCol="0">
              <a:spAutoFit/>
            </a:bodyPr>
            <a:lstStyle/>
            <a:p>
              <a:pPr marL="342900" indent="-342900">
                <a:lnSpc>
                  <a:spcPts val="1800"/>
                </a:lnSpc>
                <a:buFont typeface="Wingdings" panose="05000000000000000000" pitchFamily="2" charset="2"/>
                <a:buChar char="§"/>
              </a:pPr>
              <a:r>
                <a:rPr lang="fr-FR" sz="2000" b="1" dirty="0">
                  <a:latin typeface="Arial Narrow" panose="020B0606020202030204" pitchFamily="34" charset="0"/>
                  <a:cs typeface="Times New Roman" panose="02020603050405020304" pitchFamily="18" charset="0"/>
                </a:rPr>
                <a:t>k </a:t>
              </a:r>
              <a:r>
                <a:rPr lang="fr-FR" sz="2000" b="1" dirty="0" err="1">
                  <a:latin typeface="Arial Narrow" panose="020B0606020202030204" pitchFamily="34" charset="0"/>
                  <a:cs typeface="Times New Roman" panose="02020603050405020304" pitchFamily="18" charset="0"/>
                </a:rPr>
                <a:t>učení</a:t>
              </a:r>
              <a:r>
                <a:rPr lang="fr-FR" sz="2000" b="1" dirty="0">
                  <a:latin typeface="Arial Narrow" panose="020B0606020202030204" pitchFamily="34" charset="0"/>
                  <a:cs typeface="Times New Roman" panose="02020603050405020304" pitchFamily="18" charset="0"/>
                </a:rPr>
                <a:t> se</a:t>
              </a:r>
            </a:p>
            <a:p>
              <a:pPr marL="342900" indent="-342900">
                <a:lnSpc>
                  <a:spcPts val="1800"/>
                </a:lnSpc>
                <a:buFont typeface="Wingdings" panose="05000000000000000000" pitchFamily="2" charset="2"/>
                <a:buChar char="§"/>
              </a:pPr>
              <a:r>
                <a:rPr lang="fr-FR" sz="2000" b="1" dirty="0" err="1">
                  <a:latin typeface="Arial Narrow" panose="020B0606020202030204" pitchFamily="34" charset="0"/>
                  <a:cs typeface="Times New Roman" panose="02020603050405020304" pitchFamily="18" charset="0"/>
                </a:rPr>
                <a:t>ke</a:t>
              </a:r>
              <a:r>
                <a:rPr lang="fr-FR" sz="2000" b="1" dirty="0">
                  <a:latin typeface="Arial Narrow" panose="020B0606020202030204" pitchFamily="34" charset="0"/>
                  <a:cs typeface="Times New Roman" panose="02020603050405020304" pitchFamily="18" charset="0"/>
                </a:rPr>
                <a:t> </a:t>
              </a:r>
              <a:r>
                <a:rPr lang="fr-FR" sz="2000" b="1" dirty="0" err="1">
                  <a:latin typeface="Arial Narrow" panose="020B0606020202030204" pitchFamily="34" charset="0"/>
                  <a:cs typeface="Times New Roman" panose="02020603050405020304" pitchFamily="18" charset="0"/>
                </a:rPr>
                <a:t>zpracování</a:t>
              </a:r>
              <a:r>
                <a:rPr lang="fr-FR" sz="2000" b="1" dirty="0">
                  <a:latin typeface="Arial Narrow" panose="020B0606020202030204" pitchFamily="34" charset="0"/>
                  <a:cs typeface="Times New Roman" panose="02020603050405020304" pitchFamily="18" charset="0"/>
                </a:rPr>
                <a:t> </a:t>
              </a:r>
              <a:br>
                <a:rPr lang="fr-FR" sz="2000" b="1" dirty="0">
                  <a:latin typeface="Arial Narrow" panose="020B0606020202030204" pitchFamily="34" charset="0"/>
                  <a:cs typeface="Times New Roman" panose="02020603050405020304" pitchFamily="18" charset="0"/>
                </a:rPr>
              </a:br>
              <a:r>
                <a:rPr lang="fr-FR" sz="2000" b="1" dirty="0" err="1">
                  <a:latin typeface="Arial Narrow" panose="020B0606020202030204" pitchFamily="34" charset="0"/>
                  <a:cs typeface="Times New Roman" panose="02020603050405020304" pitchFamily="18" charset="0"/>
                </a:rPr>
                <a:t>jazyků</a:t>
              </a:r>
              <a:endParaRPr lang="fr-FR" sz="2000" b="1" dirty="0">
                <a:latin typeface="Arial Narrow" panose="020B0606020202030204" pitchFamily="34" charset="0"/>
                <a:cs typeface="Times New Roman" panose="02020603050405020304" pitchFamily="18" charset="0"/>
              </a:endParaRPr>
            </a:p>
          </p:txBody>
        </p:sp>
        <p:sp>
          <p:nvSpPr>
            <p:cNvPr id="26" name="ZoneTexte 25"/>
            <p:cNvSpPr txBox="1"/>
            <p:nvPr/>
          </p:nvSpPr>
          <p:spPr>
            <a:xfrm>
              <a:off x="4821092" y="3687547"/>
              <a:ext cx="2835548" cy="323165"/>
            </a:xfrm>
            <a:prstGeom prst="rect">
              <a:avLst/>
            </a:prstGeom>
            <a:solidFill>
              <a:srgbClr val="CEE0FE"/>
            </a:solidFill>
          </p:spPr>
          <p:txBody>
            <a:bodyPr wrap="square" rtlCol="0">
              <a:spAutoFit/>
            </a:bodyPr>
            <a:lstStyle/>
            <a:p>
              <a:pPr>
                <a:lnSpc>
                  <a:spcPts val="1800"/>
                </a:lnSpc>
              </a:pP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mezi</a:t>
              </a:r>
              <a:r>
                <a:rPr lang="fr-FR" sz="2400" b="1" dirty="0">
                  <a:latin typeface="Arial Narrow" panose="020B0606020202030204" pitchFamily="34" charset="0"/>
                  <a:cs typeface="Times New Roman" panose="02020603050405020304" pitchFamily="18" charset="0"/>
                </a:rPr>
                <a:t>  </a:t>
              </a:r>
              <a:r>
                <a:rPr lang="fr-FR" sz="2400" b="1" dirty="0" err="1">
                  <a:latin typeface="Arial Narrow" panose="020B0606020202030204" pitchFamily="34" charset="0"/>
                  <a:cs typeface="Times New Roman" panose="02020603050405020304" pitchFamily="18" charset="0"/>
                </a:rPr>
                <a:t>strategiemi</a:t>
              </a:r>
              <a:endParaRPr lang="fr-FR" sz="2400" b="1" dirty="0">
                <a:latin typeface="Arial Narrow" panose="020B0606020202030204" pitchFamily="34" charset="0"/>
                <a:cs typeface="Times New Roman" panose="02020603050405020304" pitchFamily="18" charset="0"/>
              </a:endParaRPr>
            </a:p>
          </p:txBody>
        </p:sp>
      </p:grpSp>
      <p:sp>
        <p:nvSpPr>
          <p:cNvPr id="19" name="Rectangle à coins arrondis 18"/>
          <p:cNvSpPr/>
          <p:nvPr/>
        </p:nvSpPr>
        <p:spPr>
          <a:xfrm>
            <a:off x="7991838" y="2932311"/>
            <a:ext cx="3980724" cy="1940461"/>
          </a:xfrm>
          <a:prstGeom prst="wedgeRoundRectCallout">
            <a:avLst>
              <a:gd name="adj1" fmla="val -209434"/>
              <a:gd name="adj2" fmla="val 17781"/>
              <a:gd name="adj3" fmla="val 16667"/>
            </a:avLst>
          </a:prstGeom>
          <a:solidFill>
            <a:srgbClr val="FFFFFF">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solidFill>
                  <a:schemeClr val="tx1"/>
                </a:solidFill>
              </a:rPr>
              <a:t>Ale </a:t>
            </a:r>
            <a:r>
              <a:rPr lang="de-DE" sz="2400" b="1" dirty="0" err="1">
                <a:solidFill>
                  <a:schemeClr val="tx1"/>
                </a:solidFill>
              </a:rPr>
              <a:t>tentokrát</a:t>
            </a:r>
            <a:r>
              <a:rPr lang="de-DE" sz="2400" b="1" dirty="0">
                <a:solidFill>
                  <a:schemeClr val="tx1"/>
                </a:solidFill>
              </a:rPr>
              <a:t> se </a:t>
            </a:r>
            <a:r>
              <a:rPr lang="de-DE" sz="2400" b="1" dirty="0" err="1">
                <a:solidFill>
                  <a:schemeClr val="tx1"/>
                </a:solidFill>
              </a:rPr>
              <a:t>nejedná</a:t>
            </a:r>
            <a:r>
              <a:rPr lang="de-DE" sz="2400" b="1" dirty="0">
                <a:solidFill>
                  <a:schemeClr val="tx1"/>
                </a:solidFill>
              </a:rPr>
              <a:t> o </a:t>
            </a:r>
            <a:r>
              <a:rPr lang="de-DE" sz="2400" b="1" dirty="0" err="1">
                <a:solidFill>
                  <a:schemeClr val="tx1"/>
                </a:solidFill>
              </a:rPr>
              <a:t>propojení</a:t>
            </a:r>
            <a:r>
              <a:rPr lang="de-DE" sz="2400" b="1" dirty="0">
                <a:solidFill>
                  <a:schemeClr val="tx1"/>
                </a:solidFill>
              </a:rPr>
              <a:t> </a:t>
            </a:r>
            <a:r>
              <a:rPr lang="de-DE" sz="2400" b="1" dirty="0" err="1">
                <a:solidFill>
                  <a:schemeClr val="tx1"/>
                </a:solidFill>
              </a:rPr>
              <a:t>mezi</a:t>
            </a:r>
            <a:r>
              <a:rPr lang="de-DE" sz="2400" b="1" dirty="0">
                <a:solidFill>
                  <a:schemeClr val="tx1"/>
                </a:solidFill>
              </a:rPr>
              <a:t> </a:t>
            </a:r>
            <a:r>
              <a:rPr lang="de-DE" sz="2400" b="1" dirty="0" err="1">
                <a:solidFill>
                  <a:schemeClr val="tx1"/>
                </a:solidFill>
              </a:rPr>
              <a:t>jazyky</a:t>
            </a:r>
            <a:r>
              <a:rPr lang="de-DE" sz="2400" b="1" dirty="0">
                <a:solidFill>
                  <a:schemeClr val="tx1"/>
                </a:solidFill>
              </a:rPr>
              <a:t>, </a:t>
            </a:r>
            <a:r>
              <a:rPr lang="de-DE" sz="2400" b="1" dirty="0" err="1">
                <a:solidFill>
                  <a:schemeClr val="tx1"/>
                </a:solidFill>
              </a:rPr>
              <a:t>nýbrž</a:t>
            </a:r>
            <a:r>
              <a:rPr lang="de-DE" sz="2400" b="1" dirty="0">
                <a:solidFill>
                  <a:schemeClr val="tx1"/>
                </a:solidFill>
              </a:rPr>
              <a:t> </a:t>
            </a:r>
            <a:r>
              <a:rPr lang="de-DE" sz="2400" b="1" dirty="0" err="1">
                <a:solidFill>
                  <a:schemeClr val="tx1"/>
                </a:solidFill>
              </a:rPr>
              <a:t>mezi</a:t>
            </a:r>
            <a:r>
              <a:rPr lang="de-DE" sz="2400" b="1" dirty="0">
                <a:solidFill>
                  <a:schemeClr val="tx1"/>
                </a:solidFill>
              </a:rPr>
              <a:t> </a:t>
            </a:r>
            <a:r>
              <a:rPr lang="de-DE" sz="2400" b="1" dirty="0" err="1">
                <a:solidFill>
                  <a:schemeClr val="tx1"/>
                </a:solidFill>
              </a:rPr>
              <a:t>postupy</a:t>
            </a:r>
            <a:r>
              <a:rPr lang="de-DE" sz="2400" b="1" dirty="0">
                <a:solidFill>
                  <a:schemeClr val="tx1"/>
                </a:solidFill>
              </a:rPr>
              <a:t>, </a:t>
            </a:r>
            <a:r>
              <a:rPr lang="de-DE" sz="2400" b="1" dirty="0" err="1">
                <a:solidFill>
                  <a:schemeClr val="tx1"/>
                </a:solidFill>
              </a:rPr>
              <a:t>které</a:t>
            </a:r>
            <a:r>
              <a:rPr lang="de-DE" sz="2400" b="1" dirty="0">
                <a:solidFill>
                  <a:schemeClr val="tx1"/>
                </a:solidFill>
              </a:rPr>
              <a:t> </a:t>
            </a:r>
            <a:r>
              <a:rPr lang="de-DE" sz="2400" b="1" dirty="0" err="1">
                <a:solidFill>
                  <a:schemeClr val="tx1"/>
                </a:solidFill>
              </a:rPr>
              <a:t>jsou</a:t>
            </a:r>
            <a:r>
              <a:rPr lang="de-DE" sz="2400" b="1" dirty="0">
                <a:solidFill>
                  <a:schemeClr val="tx1"/>
                </a:solidFill>
              </a:rPr>
              <a:t> </a:t>
            </a:r>
            <a:r>
              <a:rPr lang="de-DE" sz="2400" b="1" dirty="0" err="1">
                <a:solidFill>
                  <a:schemeClr val="tx1"/>
                </a:solidFill>
              </a:rPr>
              <a:t>uplatňovány</a:t>
            </a:r>
            <a:r>
              <a:rPr lang="de-DE" sz="2400" b="1" dirty="0">
                <a:solidFill>
                  <a:schemeClr val="tx1"/>
                </a:solidFill>
              </a:rPr>
              <a:t> </a:t>
            </a:r>
            <a:r>
              <a:rPr lang="de-DE" sz="2400" b="1" dirty="0" err="1">
                <a:solidFill>
                  <a:schemeClr val="tx1"/>
                </a:solidFill>
              </a:rPr>
              <a:t>ve</a:t>
            </a:r>
            <a:r>
              <a:rPr lang="de-DE" sz="2400" b="1" dirty="0">
                <a:solidFill>
                  <a:schemeClr val="tx1"/>
                </a:solidFill>
              </a:rPr>
              <a:t> </a:t>
            </a:r>
            <a:r>
              <a:rPr lang="de-DE" sz="2400" b="1" dirty="0" err="1">
                <a:solidFill>
                  <a:schemeClr val="tx1"/>
                </a:solidFill>
              </a:rPr>
              <a:t>výuce</a:t>
            </a:r>
            <a:r>
              <a:rPr lang="de-DE" sz="2400" b="1" dirty="0">
                <a:solidFill>
                  <a:schemeClr val="tx1"/>
                </a:solidFill>
              </a:rPr>
              <a:t> </a:t>
            </a:r>
            <a:r>
              <a:rPr lang="de-DE" sz="2400" b="1" dirty="0" err="1">
                <a:solidFill>
                  <a:schemeClr val="tx1"/>
                </a:solidFill>
              </a:rPr>
              <a:t>jazyků</a:t>
            </a:r>
            <a:r>
              <a:rPr lang="de-DE" sz="2400" b="1" dirty="0">
                <a:solidFill>
                  <a:schemeClr val="tx1"/>
                </a:solidFill>
              </a:rPr>
              <a:t>.</a:t>
            </a:r>
          </a:p>
        </p:txBody>
      </p:sp>
      <p:sp>
        <p:nvSpPr>
          <p:cNvPr id="18" name="Rectangle à coins arrondis 17"/>
          <p:cNvSpPr/>
          <p:nvPr/>
        </p:nvSpPr>
        <p:spPr>
          <a:xfrm>
            <a:off x="0" y="2050263"/>
            <a:ext cx="4907280" cy="1274831"/>
          </a:xfrm>
          <a:prstGeom prst="wedgeRoundRectCallout">
            <a:avLst>
              <a:gd name="adj1" fmla="val -19287"/>
              <a:gd name="adj2" fmla="val 8186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err="1">
                <a:solidFill>
                  <a:schemeClr val="tx1"/>
                </a:solidFill>
              </a:rPr>
              <a:t>Stále</a:t>
            </a:r>
            <a:r>
              <a:rPr lang="de-DE" sz="2400" b="1" dirty="0">
                <a:solidFill>
                  <a:schemeClr val="tx1"/>
                </a:solidFill>
              </a:rPr>
              <a:t>: </a:t>
            </a:r>
            <a:r>
              <a:rPr lang="de-DE" sz="2400" b="1" dirty="0" err="1">
                <a:solidFill>
                  <a:schemeClr val="tx1"/>
                </a:solidFill>
              </a:rPr>
              <a:t>Využití</a:t>
            </a:r>
            <a:r>
              <a:rPr lang="de-DE" sz="2400" b="1" dirty="0">
                <a:solidFill>
                  <a:schemeClr val="tx1"/>
                </a:solidFill>
              </a:rPr>
              <a:t> </a:t>
            </a:r>
            <a:r>
              <a:rPr lang="de-DE" sz="2400" b="1" dirty="0" err="1">
                <a:solidFill>
                  <a:schemeClr val="tx1"/>
                </a:solidFill>
              </a:rPr>
              <a:t>dřívějších</a:t>
            </a:r>
            <a:r>
              <a:rPr lang="de-DE" sz="2400" b="1" dirty="0">
                <a:solidFill>
                  <a:schemeClr val="tx1"/>
                </a:solidFill>
              </a:rPr>
              <a:t> </a:t>
            </a:r>
            <a:r>
              <a:rPr lang="de-DE" sz="2400" b="1" dirty="0" err="1">
                <a:solidFill>
                  <a:schemeClr val="tx1"/>
                </a:solidFill>
              </a:rPr>
              <a:t>zkušeností</a:t>
            </a:r>
            <a:r>
              <a:rPr lang="de-DE" sz="2400" b="1" dirty="0">
                <a:solidFill>
                  <a:schemeClr val="tx1"/>
                </a:solidFill>
              </a:rPr>
              <a:t> </a:t>
            </a:r>
            <a:r>
              <a:rPr lang="de-DE" sz="2400" b="1" dirty="0" err="1">
                <a:solidFill>
                  <a:schemeClr val="tx1"/>
                </a:solidFill>
              </a:rPr>
              <a:t>ke</a:t>
            </a:r>
            <a:r>
              <a:rPr lang="de-DE" sz="2400" b="1" dirty="0">
                <a:solidFill>
                  <a:schemeClr val="tx1"/>
                </a:solidFill>
              </a:rPr>
              <a:t> </a:t>
            </a:r>
            <a:r>
              <a:rPr lang="de-DE" sz="2400" b="1" dirty="0" err="1">
                <a:solidFill>
                  <a:schemeClr val="tx1"/>
                </a:solidFill>
              </a:rPr>
              <a:t>zvládnutí</a:t>
            </a:r>
            <a:r>
              <a:rPr lang="de-DE" sz="2400" b="1" dirty="0">
                <a:solidFill>
                  <a:schemeClr val="tx1"/>
                </a:solidFill>
              </a:rPr>
              <a:t> </a:t>
            </a:r>
            <a:r>
              <a:rPr lang="de-DE" sz="2400" b="1" dirty="0" err="1">
                <a:solidFill>
                  <a:schemeClr val="tx1"/>
                </a:solidFill>
              </a:rPr>
              <a:t>nových</a:t>
            </a:r>
            <a:r>
              <a:rPr lang="de-DE" sz="2400" b="1" dirty="0">
                <a:solidFill>
                  <a:schemeClr val="tx1"/>
                </a:solidFill>
              </a:rPr>
              <a:t> </a:t>
            </a:r>
            <a:r>
              <a:rPr lang="de-DE" sz="2400" b="1" dirty="0" err="1">
                <a:solidFill>
                  <a:schemeClr val="tx1"/>
                </a:solidFill>
              </a:rPr>
              <a:t>výzev</a:t>
            </a:r>
            <a:r>
              <a:rPr lang="de-DE" sz="2400" b="1" dirty="0">
                <a:solidFill>
                  <a:schemeClr val="tx1"/>
                </a:solidFill>
              </a:rPr>
              <a:t>...</a:t>
            </a:r>
          </a:p>
        </p:txBody>
      </p:sp>
    </p:spTree>
    <p:extLst>
      <p:ext uri="{BB962C8B-B14F-4D97-AF65-F5344CB8AC3E}">
        <p14:creationId xmlns:p14="http://schemas.microsoft.com/office/powerpoint/2010/main" val="1619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Candelier - Brno - April 2023</a:t>
            </a:r>
          </a:p>
        </p:txBody>
      </p:sp>
      <p:sp>
        <p:nvSpPr>
          <p:cNvPr id="5" name="Espace réservé du numéro de diapositive 4"/>
          <p:cNvSpPr>
            <a:spLocks noGrp="1"/>
          </p:cNvSpPr>
          <p:nvPr>
            <p:ph type="sldNum" sz="quarter" idx="12"/>
          </p:nvPr>
        </p:nvSpPr>
        <p:spPr/>
        <p:txBody>
          <a:bodyPr/>
          <a:lstStyle/>
          <a:p>
            <a:fld id="{4381D9F6-C959-45AE-A159-EF834C9AA1A9}" type="slidenum">
              <a:rPr lang="fr-FR" smtClean="0"/>
              <a:t>9</a:t>
            </a:fld>
            <a:endParaRPr lang="fr-FR"/>
          </a:p>
        </p:txBody>
      </p:sp>
      <p:sp>
        <p:nvSpPr>
          <p:cNvPr id="6" name="ZoneTexte 5"/>
          <p:cNvSpPr txBox="1"/>
          <p:nvPr/>
        </p:nvSpPr>
        <p:spPr>
          <a:xfrm>
            <a:off x="-118591" y="163773"/>
            <a:ext cx="7502030" cy="584775"/>
          </a:xfrm>
          <a:prstGeom prst="rect">
            <a:avLst/>
          </a:prstGeom>
          <a:noFill/>
        </p:spPr>
        <p:txBody>
          <a:bodyPr wrap="square" rtlCol="0">
            <a:spAutoFit/>
          </a:bodyPr>
          <a:lstStyle/>
          <a:p>
            <a:pPr algn="ctr"/>
            <a:r>
              <a:rPr lang="fr-FR" sz="3200" b="1" dirty="0" err="1"/>
              <a:t>Příklad</a:t>
            </a:r>
            <a:r>
              <a:rPr lang="fr-FR" sz="3200" b="1" dirty="0"/>
              <a:t>: </a:t>
            </a:r>
            <a:r>
              <a:rPr lang="fr-FR" sz="3200" b="1" dirty="0" err="1"/>
              <a:t>strategie</a:t>
            </a:r>
            <a:r>
              <a:rPr lang="fr-FR" sz="3200" b="1" dirty="0"/>
              <a:t> k </a:t>
            </a:r>
            <a:r>
              <a:rPr lang="fr-FR" sz="3200" b="1" dirty="0" err="1">
                <a:solidFill>
                  <a:srgbClr val="C00000"/>
                </a:solidFill>
              </a:rPr>
              <a:t>k</a:t>
            </a:r>
            <a:r>
              <a:rPr lang="fr-FR" sz="3200" b="1" dirty="0">
                <a:solidFill>
                  <a:srgbClr val="C00000"/>
                </a:solidFill>
              </a:rPr>
              <a:t> </a:t>
            </a:r>
            <a:r>
              <a:rPr lang="fr-FR" sz="3200" b="1" dirty="0" err="1">
                <a:solidFill>
                  <a:srgbClr val="C00000"/>
                </a:solidFill>
              </a:rPr>
              <a:t>učení</a:t>
            </a:r>
            <a:r>
              <a:rPr lang="fr-FR" sz="3200" b="1" dirty="0">
                <a:solidFill>
                  <a:srgbClr val="C00000"/>
                </a:solidFill>
              </a:rPr>
              <a:t> se </a:t>
            </a:r>
            <a:r>
              <a:rPr lang="fr-FR" sz="3200" b="1" dirty="0" err="1"/>
              <a:t>jazykům</a:t>
            </a:r>
            <a:r>
              <a:rPr lang="fr-FR" sz="3200" b="1" dirty="0"/>
              <a:t> </a:t>
            </a:r>
          </a:p>
        </p:txBody>
      </p:sp>
      <p:sp>
        <p:nvSpPr>
          <p:cNvPr id="7" name="ZoneTexte 6"/>
          <p:cNvSpPr txBox="1"/>
          <p:nvPr/>
        </p:nvSpPr>
        <p:spPr>
          <a:xfrm>
            <a:off x="4805787" y="5659316"/>
            <a:ext cx="2580426" cy="369332"/>
          </a:xfrm>
          <a:prstGeom prst="rect">
            <a:avLst/>
          </a:prstGeom>
          <a:noFill/>
        </p:spPr>
        <p:txBody>
          <a:bodyPr wrap="square" rtlCol="0">
            <a:spAutoFit/>
          </a:bodyPr>
          <a:lstStyle/>
          <a:p>
            <a:r>
              <a:rPr lang="de-DE" dirty="0"/>
              <a:t>Klee, &amp; Egli-</a:t>
            </a:r>
            <a:r>
              <a:rPr lang="de-DE" dirty="0" err="1"/>
              <a:t>Cuenat</a:t>
            </a:r>
            <a:r>
              <a:rPr lang="de-DE" dirty="0"/>
              <a:t>, 2011</a:t>
            </a:r>
            <a:endParaRPr lang="fr-FR" dirty="0"/>
          </a:p>
        </p:txBody>
      </p:sp>
      <p:pic>
        <p:nvPicPr>
          <p:cNvPr id="8" name="Image 7"/>
          <p:cNvPicPr>
            <a:picLocks noChangeAspect="1"/>
          </p:cNvPicPr>
          <p:nvPr/>
        </p:nvPicPr>
        <p:blipFill>
          <a:blip r:embed="rId3"/>
          <a:stretch>
            <a:fillRect/>
          </a:stretch>
        </p:blipFill>
        <p:spPr>
          <a:xfrm>
            <a:off x="775374" y="871395"/>
            <a:ext cx="9351265" cy="2412478"/>
          </a:xfrm>
          <a:prstGeom prst="rect">
            <a:avLst/>
          </a:prstGeom>
        </p:spPr>
      </p:pic>
      <p:grpSp>
        <p:nvGrpSpPr>
          <p:cNvPr id="3" name="Groupe 2"/>
          <p:cNvGrpSpPr/>
          <p:nvPr/>
        </p:nvGrpSpPr>
        <p:grpSpPr>
          <a:xfrm>
            <a:off x="4881141" y="2943831"/>
            <a:ext cx="6984776" cy="1632514"/>
            <a:chOff x="1915737" y="3125333"/>
            <a:chExt cx="8189794" cy="2156351"/>
          </a:xfrm>
        </p:grpSpPr>
        <p:sp>
          <p:nvSpPr>
            <p:cNvPr id="9" name="Ellipse 8"/>
            <p:cNvSpPr/>
            <p:nvPr/>
          </p:nvSpPr>
          <p:spPr>
            <a:xfrm>
              <a:off x="1915737" y="3575711"/>
              <a:ext cx="1801504" cy="6277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Source</a:t>
              </a:r>
            </a:p>
          </p:txBody>
        </p:sp>
        <p:sp>
          <p:nvSpPr>
            <p:cNvPr id="10" name="Ellipse 9"/>
            <p:cNvSpPr/>
            <p:nvPr/>
          </p:nvSpPr>
          <p:spPr>
            <a:xfrm>
              <a:off x="4031140" y="3889610"/>
              <a:ext cx="1801504" cy="6277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Rivière</a:t>
              </a:r>
            </a:p>
          </p:txBody>
        </p:sp>
        <p:sp>
          <p:nvSpPr>
            <p:cNvPr id="11" name="Ellipse 10"/>
            <p:cNvSpPr/>
            <p:nvPr/>
          </p:nvSpPr>
          <p:spPr>
            <a:xfrm>
              <a:off x="5432310" y="3125333"/>
              <a:ext cx="1801504" cy="6277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Lac</a:t>
              </a:r>
            </a:p>
          </p:txBody>
        </p:sp>
        <p:sp>
          <p:nvSpPr>
            <p:cNvPr id="12" name="Ellipse 11"/>
            <p:cNvSpPr/>
            <p:nvPr/>
          </p:nvSpPr>
          <p:spPr>
            <a:xfrm>
              <a:off x="2968734" y="4653887"/>
              <a:ext cx="1801504" cy="6277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Riviera</a:t>
              </a:r>
            </a:p>
          </p:txBody>
        </p:sp>
        <p:sp>
          <p:nvSpPr>
            <p:cNvPr id="16" name="Ellipse 15"/>
            <p:cNvSpPr/>
            <p:nvPr/>
          </p:nvSpPr>
          <p:spPr>
            <a:xfrm>
              <a:off x="6588958" y="4176213"/>
              <a:ext cx="1801504" cy="6277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Mer</a:t>
              </a:r>
            </a:p>
          </p:txBody>
        </p:sp>
        <p:sp>
          <p:nvSpPr>
            <p:cNvPr id="17" name="Ellipse 16"/>
            <p:cNvSpPr/>
            <p:nvPr/>
          </p:nvSpPr>
          <p:spPr>
            <a:xfrm>
              <a:off x="8304027" y="3548416"/>
              <a:ext cx="1801504" cy="6277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rPr>
                <a:t>Meer</a:t>
              </a:r>
              <a:endParaRPr lang="fr-FR" sz="2400" b="1" dirty="0">
                <a:solidFill>
                  <a:schemeClr val="tx1"/>
                </a:solidFill>
              </a:endParaRPr>
            </a:p>
          </p:txBody>
        </p:sp>
        <p:cxnSp>
          <p:nvCxnSpPr>
            <p:cNvPr id="19" name="Connecteur droit 18"/>
            <p:cNvCxnSpPr>
              <a:endCxn id="10" idx="3"/>
            </p:cNvCxnSpPr>
            <p:nvPr/>
          </p:nvCxnSpPr>
          <p:spPr>
            <a:xfrm flipV="1">
              <a:off x="3869486" y="4425468"/>
              <a:ext cx="425478" cy="1942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585329" y="4037313"/>
              <a:ext cx="445811" cy="91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5262590" y="3690102"/>
              <a:ext cx="425478" cy="1942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8192448" y="4128617"/>
              <a:ext cx="425478" cy="1942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6773142" y="3731276"/>
              <a:ext cx="352620" cy="3973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ZoneTexte 1"/>
          <p:cNvSpPr txBox="1"/>
          <p:nvPr/>
        </p:nvSpPr>
        <p:spPr>
          <a:xfrm>
            <a:off x="5779204" y="870239"/>
            <a:ext cx="5907719" cy="954107"/>
          </a:xfrm>
          <a:prstGeom prst="rect">
            <a:avLst/>
          </a:prstGeom>
          <a:noFill/>
        </p:spPr>
        <p:txBody>
          <a:bodyPr wrap="square" rtlCol="0">
            <a:spAutoFit/>
          </a:bodyPr>
          <a:lstStyle/>
          <a:p>
            <a:r>
              <a:rPr lang="fr-FR" sz="2800" b="1" dirty="0" err="1"/>
              <a:t>vytvářet</a:t>
            </a:r>
            <a:r>
              <a:rPr lang="fr-FR" sz="2800" b="1" dirty="0"/>
              <a:t> </a:t>
            </a:r>
            <a:r>
              <a:rPr lang="fr-FR" sz="2800" b="1" dirty="0" err="1"/>
              <a:t>myšlenkové</a:t>
            </a:r>
            <a:r>
              <a:rPr lang="fr-FR" sz="2800" b="1" dirty="0"/>
              <a:t> </a:t>
            </a:r>
            <a:r>
              <a:rPr lang="fr-FR" sz="2800" b="1" dirty="0" err="1"/>
              <a:t>mapy</a:t>
            </a:r>
            <a:r>
              <a:rPr lang="fr-FR" sz="2800" b="1" dirty="0"/>
              <a:t> (</a:t>
            </a:r>
            <a:r>
              <a:rPr lang="fr-FR" sz="2800" b="1" dirty="0" err="1"/>
              <a:t>sítě</a:t>
            </a:r>
            <a:r>
              <a:rPr lang="fr-FR" sz="2800" b="1" dirty="0"/>
              <a:t> </a:t>
            </a:r>
            <a:r>
              <a:rPr lang="fr-FR" sz="2800" b="1" dirty="0" err="1"/>
              <a:t>slov</a:t>
            </a:r>
            <a:r>
              <a:rPr lang="fr-FR" sz="2800" b="1" dirty="0"/>
              <a:t>), </a:t>
            </a:r>
            <a:r>
              <a:rPr lang="fr-FR" sz="2800" b="1" dirty="0" err="1"/>
              <a:t>abychom</a:t>
            </a:r>
            <a:r>
              <a:rPr lang="fr-FR" sz="2800" b="1" dirty="0"/>
              <a:t> se </a:t>
            </a:r>
            <a:r>
              <a:rPr lang="fr-FR" sz="2800" b="1" dirty="0" err="1"/>
              <a:t>mohli</a:t>
            </a:r>
            <a:r>
              <a:rPr lang="fr-FR" sz="2800" b="1" dirty="0"/>
              <a:t> </a:t>
            </a:r>
            <a:r>
              <a:rPr lang="fr-FR" sz="2800" b="1" dirty="0" err="1"/>
              <a:t>lépe</a:t>
            </a:r>
            <a:r>
              <a:rPr lang="fr-FR" sz="2800" b="1" dirty="0"/>
              <a:t> </a:t>
            </a:r>
            <a:r>
              <a:rPr lang="fr-FR" sz="2800" b="1" dirty="0" err="1"/>
              <a:t>učit</a:t>
            </a:r>
            <a:r>
              <a:rPr lang="fr-FR" sz="2800" b="1" dirty="0"/>
              <a:t> </a:t>
            </a:r>
            <a:r>
              <a:rPr lang="fr-FR" sz="2800" b="1" dirty="0" err="1"/>
              <a:t>slovíčka</a:t>
            </a:r>
            <a:endParaRPr lang="fr-FR" sz="2800" b="1" dirty="0"/>
          </a:p>
        </p:txBody>
      </p:sp>
      <p:pic>
        <p:nvPicPr>
          <p:cNvPr id="20" name="Image 19"/>
          <p:cNvPicPr>
            <a:picLocks noChangeAspect="1"/>
          </p:cNvPicPr>
          <p:nvPr/>
        </p:nvPicPr>
        <p:blipFill>
          <a:blip r:embed="rId4"/>
          <a:stretch>
            <a:fillRect/>
          </a:stretch>
        </p:blipFill>
        <p:spPr>
          <a:xfrm>
            <a:off x="267112" y="5367867"/>
            <a:ext cx="1467538" cy="1284096"/>
          </a:xfrm>
          <a:prstGeom prst="rect">
            <a:avLst/>
          </a:prstGeom>
        </p:spPr>
      </p:pic>
      <p:sp>
        <p:nvSpPr>
          <p:cNvPr id="21" name="Rectangle à coins arrondis 20"/>
          <p:cNvSpPr/>
          <p:nvPr/>
        </p:nvSpPr>
        <p:spPr>
          <a:xfrm>
            <a:off x="474457" y="3293322"/>
            <a:ext cx="4328770" cy="2090757"/>
          </a:xfrm>
          <a:prstGeom prst="wedgeRoundRectCallout">
            <a:avLst>
              <a:gd name="adj1" fmla="val -40157"/>
              <a:gd name="adj2" fmla="val 595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rPr>
              <a:t>V 6. </a:t>
            </a:r>
            <a:r>
              <a:rPr lang="de-DE" sz="2400" b="1" dirty="0" err="1">
                <a:solidFill>
                  <a:schemeClr val="tx1"/>
                </a:solidFill>
              </a:rPr>
              <a:t>třídě</a:t>
            </a:r>
            <a:r>
              <a:rPr lang="de-DE" sz="2400" b="1" dirty="0">
                <a:solidFill>
                  <a:schemeClr val="tx1"/>
                </a:solidFill>
              </a:rPr>
              <a:t> je v </a:t>
            </a:r>
            <a:r>
              <a:rPr lang="de-DE" sz="2400" b="1" dirty="0" err="1">
                <a:solidFill>
                  <a:schemeClr val="tx1"/>
                </a:solidFill>
              </a:rPr>
              <a:t>hodině</a:t>
            </a:r>
            <a:r>
              <a:rPr lang="de-DE" sz="2400" b="1" dirty="0">
                <a:solidFill>
                  <a:schemeClr val="tx1"/>
                </a:solidFill>
              </a:rPr>
              <a:t> </a:t>
            </a:r>
            <a:r>
              <a:rPr lang="de-DE" sz="2400" b="1" dirty="0" err="1">
                <a:solidFill>
                  <a:schemeClr val="tx1"/>
                </a:solidFill>
              </a:rPr>
              <a:t>franzouzštiny</a:t>
            </a:r>
            <a:r>
              <a:rPr lang="de-DE" sz="2400" b="1" dirty="0">
                <a:solidFill>
                  <a:schemeClr val="tx1"/>
                </a:solidFill>
              </a:rPr>
              <a:t> </a:t>
            </a:r>
            <a:r>
              <a:rPr lang="de-DE" sz="2400" b="1" dirty="0" err="1">
                <a:solidFill>
                  <a:schemeClr val="tx1"/>
                </a:solidFill>
              </a:rPr>
              <a:t>připomenuta</a:t>
            </a:r>
            <a:r>
              <a:rPr lang="de-DE" sz="2400" b="1" dirty="0">
                <a:solidFill>
                  <a:schemeClr val="tx1"/>
                </a:solidFill>
              </a:rPr>
              <a:t> </a:t>
            </a:r>
            <a:r>
              <a:rPr lang="de-DE" sz="2400" b="1" dirty="0" err="1">
                <a:solidFill>
                  <a:schemeClr val="tx1"/>
                </a:solidFill>
              </a:rPr>
              <a:t>jedna</a:t>
            </a:r>
            <a:r>
              <a:rPr lang="de-DE" sz="2400" b="1" dirty="0">
                <a:solidFill>
                  <a:schemeClr val="tx1"/>
                </a:solidFill>
              </a:rPr>
              <a:t> </a:t>
            </a:r>
            <a:r>
              <a:rPr lang="de-DE" sz="2400" b="1" dirty="0" err="1">
                <a:solidFill>
                  <a:schemeClr val="tx1"/>
                </a:solidFill>
              </a:rPr>
              <a:t>strategie</a:t>
            </a:r>
            <a:r>
              <a:rPr lang="de-DE" sz="2400" b="1" dirty="0">
                <a:solidFill>
                  <a:schemeClr val="tx1"/>
                </a:solidFill>
              </a:rPr>
              <a:t>, </a:t>
            </a:r>
            <a:r>
              <a:rPr lang="de-DE" sz="2400" b="1" dirty="0" err="1">
                <a:solidFill>
                  <a:schemeClr val="tx1"/>
                </a:solidFill>
              </a:rPr>
              <a:t>která</a:t>
            </a:r>
            <a:r>
              <a:rPr lang="de-DE" sz="2400" b="1" dirty="0">
                <a:solidFill>
                  <a:schemeClr val="tx1"/>
                </a:solidFill>
              </a:rPr>
              <a:t> </a:t>
            </a:r>
            <a:r>
              <a:rPr lang="de-DE" sz="2400" b="1" dirty="0" err="1">
                <a:solidFill>
                  <a:schemeClr val="tx1"/>
                </a:solidFill>
              </a:rPr>
              <a:t>byla</a:t>
            </a:r>
            <a:r>
              <a:rPr lang="de-DE" sz="2400" b="1" dirty="0">
                <a:solidFill>
                  <a:schemeClr val="tx1"/>
                </a:solidFill>
              </a:rPr>
              <a:t> </a:t>
            </a:r>
            <a:r>
              <a:rPr lang="de-DE" sz="2400" b="1" dirty="0" err="1">
                <a:solidFill>
                  <a:schemeClr val="tx1"/>
                </a:solidFill>
              </a:rPr>
              <a:t>dříve</a:t>
            </a:r>
            <a:r>
              <a:rPr lang="de-DE" sz="2400" b="1" dirty="0">
                <a:solidFill>
                  <a:schemeClr val="tx1"/>
                </a:solidFill>
              </a:rPr>
              <a:t> </a:t>
            </a:r>
            <a:r>
              <a:rPr lang="de-DE" sz="2400" b="1" dirty="0" err="1">
                <a:solidFill>
                  <a:schemeClr val="tx1"/>
                </a:solidFill>
              </a:rPr>
              <a:t>doporučená</a:t>
            </a:r>
            <a:r>
              <a:rPr lang="de-DE" sz="2400" b="1" dirty="0">
                <a:solidFill>
                  <a:schemeClr val="tx1"/>
                </a:solidFill>
              </a:rPr>
              <a:t> </a:t>
            </a:r>
            <a:r>
              <a:rPr lang="de-DE" sz="2400" b="1" dirty="0" err="1">
                <a:solidFill>
                  <a:schemeClr val="tx1"/>
                </a:solidFill>
              </a:rPr>
              <a:t>ve</a:t>
            </a:r>
            <a:r>
              <a:rPr lang="de-DE" sz="2400" b="1" dirty="0">
                <a:solidFill>
                  <a:schemeClr val="tx1"/>
                </a:solidFill>
              </a:rPr>
              <a:t> </a:t>
            </a:r>
            <a:r>
              <a:rPr lang="de-DE" sz="2400" b="1" dirty="0" err="1">
                <a:solidFill>
                  <a:schemeClr val="tx1"/>
                </a:solidFill>
              </a:rPr>
              <a:t>výuce</a:t>
            </a:r>
            <a:r>
              <a:rPr lang="de-DE" sz="2400" b="1" dirty="0">
                <a:solidFill>
                  <a:schemeClr val="tx1"/>
                </a:solidFill>
              </a:rPr>
              <a:t> </a:t>
            </a:r>
            <a:r>
              <a:rPr lang="de-DE" sz="2400" b="1" dirty="0" err="1">
                <a:solidFill>
                  <a:schemeClr val="tx1"/>
                </a:solidFill>
              </a:rPr>
              <a:t>angličtiny</a:t>
            </a:r>
            <a:r>
              <a:rPr lang="de-DE" sz="2400" b="1" dirty="0">
                <a:solidFill>
                  <a:schemeClr val="tx1"/>
                </a:solidFill>
              </a:rPr>
              <a:t>.</a:t>
            </a:r>
          </a:p>
        </p:txBody>
      </p:sp>
    </p:spTree>
    <p:extLst>
      <p:ext uri="{BB962C8B-B14F-4D97-AF65-F5344CB8AC3E}">
        <p14:creationId xmlns:p14="http://schemas.microsoft.com/office/powerpoint/2010/main" val="9338588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3508</TotalTime>
  <Words>5388</Words>
  <Application>Microsoft Office PowerPoint</Application>
  <PresentationFormat>Širokoúhlá obrazovka</PresentationFormat>
  <Paragraphs>576</Paragraphs>
  <Slides>33</Slides>
  <Notes>33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33</vt:i4>
      </vt:variant>
    </vt:vector>
  </HeadingPairs>
  <TitlesOfParts>
    <vt:vector size="41" baseType="lpstr">
      <vt:lpstr>Arial</vt:lpstr>
      <vt:lpstr>Arial Narrow</vt:lpstr>
      <vt:lpstr>Arial Rounded MT Bold</vt:lpstr>
      <vt:lpstr>Calibri</vt:lpstr>
      <vt:lpstr>Calibri Light</vt:lpstr>
      <vt:lpstr>Lucida Handwriting</vt:lpstr>
      <vt:lpstr>Wingdings</vt:lpstr>
      <vt:lpstr>Thème Office</vt:lpstr>
      <vt:lpstr>Prezentace aplikace PowerPoint</vt:lpstr>
      <vt:lpstr>Structure / Gliederung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Diffuser la Didactique intégrée des langues (DIL) auprès d’enseignants francophones – quels contenus ?</dc:title>
  <dc:creator>pescude</dc:creator>
  <cp:lastModifiedBy>Alice Brychová</cp:lastModifiedBy>
  <cp:revision>773</cp:revision>
  <cp:lastPrinted>2021-06-27T11:53:45Z</cp:lastPrinted>
  <dcterms:created xsi:type="dcterms:W3CDTF">2021-06-24T07:35:09Z</dcterms:created>
  <dcterms:modified xsi:type="dcterms:W3CDTF">2023-04-16T15:47:51Z</dcterms:modified>
</cp:coreProperties>
</file>