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9"/>
  </p:notesMasterIdLst>
  <p:sldIdLst>
    <p:sldId id="257" r:id="rId2"/>
    <p:sldId id="258" r:id="rId3"/>
    <p:sldId id="259" r:id="rId4"/>
    <p:sldId id="260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69" r:id="rId25"/>
    <p:sldId id="271" r:id="rId26"/>
    <p:sldId id="272" r:id="rId27"/>
    <p:sldId id="273" r:id="rId28"/>
    <p:sldId id="274" r:id="rId29"/>
    <p:sldId id="275" r:id="rId30"/>
    <p:sldId id="276" r:id="rId31"/>
    <p:sldId id="277" r:id="rId32"/>
    <p:sldId id="278" r:id="rId33"/>
    <p:sldId id="279" r:id="rId34"/>
    <p:sldId id="280" r:id="rId35"/>
    <p:sldId id="281" r:id="rId36"/>
    <p:sldId id="282" r:id="rId37"/>
    <p:sldId id="270" r:id="rId38"/>
  </p:sldIdLst>
  <p:sldSz cx="9144000" cy="5143500" type="screen16x9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-168" y="-13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B57EBA2-D49B-403F-A72B-8DE36E65E8F2}" type="datetimeFigureOut">
              <a:rPr lang="cs-CZ"/>
              <a:pPr>
                <a:defRPr/>
              </a:pPr>
              <a:t>2.3.2016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9608B59-1D38-4B6D-AD70-F32B3DBAD0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74693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76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8BC6DA-CD14-4582-B1C6-179989713BDD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55599-7BEC-485A-86DB-CC0DAB3E3996}" type="datetimeFigureOut">
              <a:rPr lang="cs-CZ"/>
              <a:pPr>
                <a:defRPr/>
              </a:pPr>
              <a:t>2.3.2016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91AE1-0EE9-4140-81F6-95B8191A07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F3426-E7CC-498D-AA45-AB5A7FEE004A}" type="datetimeFigureOut">
              <a:rPr lang="cs-CZ"/>
              <a:pPr>
                <a:defRPr/>
              </a:pPr>
              <a:t>2.3.2016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911BA-0CEA-4A72-92C9-B4739EFF44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4C718-A3A0-4A76-AEF2-7E0B70070396}" type="datetimeFigureOut">
              <a:rPr lang="cs-CZ"/>
              <a:pPr>
                <a:defRPr/>
              </a:pPr>
              <a:t>2.3.2016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40C87-A624-4788-9503-21A449CB1C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569" y="273845"/>
            <a:ext cx="7884483" cy="992981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>
          <a:xfrm>
            <a:off x="628650" y="4765675"/>
            <a:ext cx="2055813" cy="2778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>
          <a:xfrm>
            <a:off x="6456363" y="4765675"/>
            <a:ext cx="2057400" cy="2778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CFC84-2425-4E4A-88C8-B3F4A3F149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6DCDC-56D5-49CF-8A33-16DC4584DEAC}" type="datetimeFigureOut">
              <a:rPr lang="cs-CZ"/>
              <a:pPr>
                <a:defRPr/>
              </a:pPr>
              <a:t>2.3.2016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D86A4-2AD3-4AA7-A85D-75B839A62B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09DE7-D53C-48BC-AB13-6ABFCECF0CBB}" type="datetimeFigureOut">
              <a:rPr lang="cs-CZ"/>
              <a:pPr>
                <a:defRPr/>
              </a:pPr>
              <a:t>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4D721-8F0F-484C-A9F0-3DC9BDA5B4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A8F1C-86E2-45A8-A8DF-7D3D9D0F19FE}" type="datetimeFigureOut">
              <a:rPr lang="cs-CZ"/>
              <a:pPr>
                <a:defRPr/>
              </a:pPr>
              <a:t>2.3.2016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9CAA6-199D-4711-89C7-651BF28038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7F185-2530-4D3E-B069-FAB76D7C54CE}" type="datetimeFigureOut">
              <a:rPr lang="cs-CZ"/>
              <a:pPr>
                <a:defRPr/>
              </a:pPr>
              <a:t>2.3.2016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34ADE-6290-4241-9667-D340A45300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5817E-0BB8-4EB1-BFC5-574A12B6A74E}" type="datetimeFigureOut">
              <a:rPr lang="cs-CZ"/>
              <a:pPr>
                <a:defRPr/>
              </a:pPr>
              <a:t>2.3.2016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8E2FD-71B5-42A6-9E03-4C7867DB42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9905F-3DD0-46EF-93A8-231E8273C420}" type="datetimeFigureOut">
              <a:rPr lang="cs-CZ"/>
              <a:pPr>
                <a:defRPr/>
              </a:pPr>
              <a:t>2.3.2016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B57D1-1C36-4DAF-BFF4-43784BC0EE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C9A82-10C4-4230-9C73-D3017C12D1CE}" type="datetimeFigureOut">
              <a:rPr lang="cs-CZ"/>
              <a:pPr>
                <a:defRPr/>
              </a:pPr>
              <a:t>2.3.2016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A9976-DE7D-4E18-93CE-E730480B44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8"/>
          <p:cNvSpPr/>
          <p:nvPr/>
        </p:nvSpPr>
        <p:spPr>
          <a:xfrm rot="420000" flipV="1">
            <a:off x="3165475" y="831850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úhlý trojúhelník 11"/>
          <p:cNvSpPr/>
          <p:nvPr/>
        </p:nvSpPr>
        <p:spPr>
          <a:xfrm rot="420000" flipV="1">
            <a:off x="8004175" y="4019550"/>
            <a:ext cx="155575" cy="1174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lný tvar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olný tvar 10"/>
          <p:cNvSpPr>
            <a:spLocks/>
          </p:cNvSpPr>
          <p:nvPr/>
        </p:nvSpPr>
        <p:spPr bwMode="auto">
          <a:xfrm flipV="1">
            <a:off x="4381500" y="4665663"/>
            <a:ext cx="4762500" cy="4778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C981A-B5C5-4862-A4DB-F9B54B3DA2CE}" type="datetimeFigureOut">
              <a:rPr lang="cs-CZ"/>
              <a:pPr>
                <a:defRPr/>
              </a:pPr>
              <a:t>2.3.2016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1BCBC-2F8F-4C0F-BEB2-DB539C7235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4763"/>
            <a:ext cx="9163050" cy="7810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4763"/>
            <a:ext cx="4762500" cy="4778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528638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50975"/>
            <a:ext cx="82296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CBEC43-1D93-412C-B3A3-E9DEE6833033}" type="datetimeFigureOut">
              <a:rPr lang="cs-CZ"/>
              <a:pPr>
                <a:defRPr/>
              </a:pPr>
              <a:t>2.3.2016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4637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4637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3E515F-9BA6-49DC-B780-A3682E8730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152400"/>
            <a:ext cx="9180513" cy="485775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6" r:id="rId2"/>
    <p:sldLayoutId id="2147483758" r:id="rId3"/>
    <p:sldLayoutId id="2147483755" r:id="rId4"/>
    <p:sldLayoutId id="2147483754" r:id="rId5"/>
    <p:sldLayoutId id="2147483753" r:id="rId6"/>
    <p:sldLayoutId id="2147483752" r:id="rId7"/>
    <p:sldLayoutId id="2147483751" r:id="rId8"/>
    <p:sldLayoutId id="2147483759" r:id="rId9"/>
    <p:sldLayoutId id="2147483750" r:id="rId10"/>
    <p:sldLayoutId id="2147483749" r:id="rId11"/>
    <p:sldLayoutId id="2147483760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po.cz/" TargetMode="External"/><Relationship Id="rId13" Type="http://schemas.openxmlformats.org/officeDocument/2006/relationships/hyperlink" Target="http://www.mzcr.cz/" TargetMode="External"/><Relationship Id="rId3" Type="http://schemas.openxmlformats.org/officeDocument/2006/relationships/hyperlink" Target="http://www.mfcr.cz/" TargetMode="External"/><Relationship Id="rId7" Type="http://schemas.openxmlformats.org/officeDocument/2006/relationships/hyperlink" Target="http://www.mpsv.cz/" TargetMode="External"/><Relationship Id="rId12" Type="http://schemas.openxmlformats.org/officeDocument/2006/relationships/hyperlink" Target="http://www.mzv.cz/" TargetMode="External"/><Relationship Id="rId2" Type="http://schemas.openxmlformats.org/officeDocument/2006/relationships/hyperlink" Target="http://www.mdcr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mr.cz/" TargetMode="External"/><Relationship Id="rId11" Type="http://schemas.openxmlformats.org/officeDocument/2006/relationships/hyperlink" Target="http://www.mvcr.cz/" TargetMode="External"/><Relationship Id="rId5" Type="http://schemas.openxmlformats.org/officeDocument/2006/relationships/hyperlink" Target="http://www.army.cz/" TargetMode="External"/><Relationship Id="rId15" Type="http://schemas.openxmlformats.org/officeDocument/2006/relationships/hyperlink" Target="http://www.env.cz/" TargetMode="External"/><Relationship Id="rId10" Type="http://schemas.openxmlformats.org/officeDocument/2006/relationships/hyperlink" Target="http://www.msmt.cz/" TargetMode="External"/><Relationship Id="rId4" Type="http://schemas.openxmlformats.org/officeDocument/2006/relationships/hyperlink" Target="http://www.mkcr.cz/" TargetMode="External"/><Relationship Id="rId9" Type="http://schemas.openxmlformats.org/officeDocument/2006/relationships/hyperlink" Target="http://www.justice.cz/" TargetMode="External"/><Relationship Id="rId14" Type="http://schemas.openxmlformats.org/officeDocument/2006/relationships/hyperlink" Target="http://www.mze.cz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5720" y="0"/>
            <a:ext cx="8858280" cy="13716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6000" dirty="0" smtClean="0">
                <a:solidFill>
                  <a:schemeClr val="accent2">
                    <a:lumMod val="50000"/>
                  </a:schemeClr>
                </a:solidFill>
              </a:rPr>
              <a:t>ZÁKLADY VEŘEJNÉ SPRÁVY</a:t>
            </a:r>
            <a:endParaRPr lang="cs-CZ" sz="6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Klíčové problémy na úrovni státní správy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Lidské zdroje</a:t>
            </a:r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Neexistuje systém řízení znalostí</a:t>
            </a:r>
          </a:p>
          <a:p>
            <a:r>
              <a:rPr lang="cs-CZ" smtClean="0"/>
              <a:t>Neexistence školení</a:t>
            </a:r>
          </a:p>
          <a:p>
            <a:r>
              <a:rPr lang="cs-CZ" smtClean="0"/>
              <a:t>Špatný systém odměn</a:t>
            </a:r>
          </a:p>
          <a:p>
            <a:r>
              <a:rPr lang="cs-CZ" smtClean="0"/>
              <a:t>Neatraktivní zaměstnání</a:t>
            </a:r>
          </a:p>
          <a:p>
            <a:r>
              <a:rPr lang="cs-CZ" smtClean="0"/>
              <a:t>Co úřad, to jiná úroveň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1000125"/>
            <a:ext cx="8229600" cy="85725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Finance a efektivita jejich vynakládání</a:t>
            </a:r>
            <a:endParaRPr lang="cs-CZ" dirty="0"/>
          </a:p>
        </p:txBody>
      </p:sp>
      <p:sp>
        <p:nvSpPr>
          <p:cNvPr id="26626" name="Zástupný symbol pro obsah 2"/>
          <p:cNvSpPr>
            <a:spLocks noGrp="1"/>
          </p:cNvSpPr>
          <p:nvPr>
            <p:ph idx="1"/>
          </p:nvPr>
        </p:nvSpPr>
        <p:spPr>
          <a:xfrm>
            <a:off x="428625" y="2071688"/>
            <a:ext cx="8229600" cy="3292475"/>
          </a:xfrm>
        </p:spPr>
        <p:txBody>
          <a:bodyPr/>
          <a:lstStyle/>
          <a:p>
            <a:r>
              <a:rPr lang="cs-CZ" smtClean="0"/>
              <a:t>Neexistence podnětů pro úsporu nákladů</a:t>
            </a:r>
          </a:p>
          <a:p>
            <a:r>
              <a:rPr lang="cs-CZ" smtClean="0"/>
              <a:t>Rozpočtování není orientováno programově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Regulace a proces její tvorby</a:t>
            </a:r>
          </a:p>
        </p:txBody>
      </p:sp>
      <p:sp>
        <p:nvSpPr>
          <p:cNvPr id="286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Neexistence koncepce pro tvorbu právních předpisů</a:t>
            </a:r>
          </a:p>
          <a:p>
            <a:r>
              <a:rPr lang="cs-CZ" smtClean="0"/>
              <a:t>Nepružný právní řád na změny podmínek</a:t>
            </a:r>
          </a:p>
          <a:p>
            <a:r>
              <a:rPr lang="cs-CZ" smtClean="0"/>
              <a:t>Formální aspekty nedodržovány</a:t>
            </a:r>
          </a:p>
          <a:p>
            <a:r>
              <a:rPr lang="cs-CZ" smtClean="0"/>
              <a:t>Princip „legislativního optimismu“</a:t>
            </a:r>
          </a:p>
          <a:p>
            <a:r>
              <a:rPr lang="cs-CZ" smtClean="0"/>
              <a:t>Regulace není pro všechny zapojené subjekty</a:t>
            </a:r>
          </a:p>
          <a:p>
            <a:r>
              <a:rPr lang="cs-CZ" smtClean="0"/>
              <a:t>Regulace nepromyšleny dopředu,  administrativní i finanční zátěž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Informační a komunikační technologie</a:t>
            </a:r>
            <a:endParaRPr lang="cs-CZ" dirty="0"/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Nejednotná komunikační infrastruktura</a:t>
            </a:r>
          </a:p>
          <a:p>
            <a:r>
              <a:rPr lang="cs-CZ" smtClean="0"/>
              <a:t>Špatně využívány</a:t>
            </a:r>
          </a:p>
          <a:p>
            <a:r>
              <a:rPr lang="cs-CZ" smtClean="0"/>
              <a:t>Chybí propojení registrů = špatná výměna dat</a:t>
            </a:r>
          </a:p>
          <a:p>
            <a:r>
              <a:rPr lang="cs-CZ" smtClean="0"/>
              <a:t>Nedostatečná výbava</a:t>
            </a:r>
          </a:p>
          <a:p>
            <a:r>
              <a:rPr lang="cs-CZ" smtClean="0"/>
              <a:t>Nevalné znalosti zaměstnanců práce s PC</a:t>
            </a:r>
          </a:p>
          <a:p>
            <a:r>
              <a:rPr lang="cs-CZ" smtClean="0"/>
              <a:t>Papírová forma, ne elektronická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Řízení</a:t>
            </a:r>
          </a:p>
        </p:txBody>
      </p:sp>
      <p:sp>
        <p:nvSpPr>
          <p:cNvPr id="3072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Nedostatečná komunikace mezi orgány</a:t>
            </a:r>
          </a:p>
          <a:p>
            <a:r>
              <a:rPr lang="cs-CZ" smtClean="0"/>
              <a:t>Neprovázanost programových dokumentů</a:t>
            </a:r>
          </a:p>
          <a:p>
            <a:r>
              <a:rPr lang="cs-CZ" smtClean="0"/>
              <a:t>Školení a vzdělání na všech úrovních minimální</a:t>
            </a:r>
          </a:p>
          <a:p>
            <a:r>
              <a:rPr lang="cs-CZ" smtClean="0"/>
              <a:t>Kvalita výstupů rozdílná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Územní samospráva</a:t>
            </a:r>
          </a:p>
        </p:txBody>
      </p:sp>
      <p:sp>
        <p:nvSpPr>
          <p:cNvPr id="3174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Dvoustupňový systém</a:t>
            </a:r>
          </a:p>
          <a:p>
            <a:pPr lvl="1"/>
            <a:r>
              <a:rPr lang="cs-CZ" smtClean="0"/>
              <a:t>Základní samosprávné celky</a:t>
            </a:r>
          </a:p>
          <a:p>
            <a:pPr lvl="2"/>
            <a:r>
              <a:rPr lang="cs-CZ" smtClean="0"/>
              <a:t>Obce</a:t>
            </a:r>
          </a:p>
          <a:p>
            <a:pPr lvl="1"/>
            <a:r>
              <a:rPr lang="cs-CZ" smtClean="0"/>
              <a:t>Vyšší územní samosprávné celky</a:t>
            </a:r>
          </a:p>
          <a:p>
            <a:pPr lvl="2"/>
            <a:r>
              <a:rPr lang="cs-CZ" smtClean="0"/>
              <a:t>Kraje</a:t>
            </a:r>
          </a:p>
          <a:p>
            <a:r>
              <a:rPr lang="cs-CZ" smtClean="0"/>
              <a:t>Nejedná se o hierarchickou strukturu</a:t>
            </a:r>
          </a:p>
          <a:p>
            <a:pPr lvl="1"/>
            <a:r>
              <a:rPr lang="cs-CZ" smtClean="0"/>
              <a:t>Kraje nejsou nadřazené obcím</a:t>
            </a:r>
          </a:p>
          <a:p>
            <a:pPr lvl="1"/>
            <a:endParaRPr lang="cs-CZ" smtClean="0"/>
          </a:p>
          <a:p>
            <a:pPr lvl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Územní samospráva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Obce (6224)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Pověřené obecní úřady (388)</a:t>
            </a:r>
          </a:p>
          <a:p>
            <a:pPr marL="548640" lvl="2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cs-CZ" sz="2400" dirty="0" smtClean="0"/>
              <a:t>vyhláška č. 314/2002 Sb., o stanovení obcí s pověřeným obecním úřadem a stanovení obcí s rozšířenou působností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Obce s rozšířenou působností (205)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vyhláška č. 388/2002 Sb., která stanoví správní obvody pověřených obecních úřadů a správní obvody obcí s rozšířenou působností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Kraje (14)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Územní samospráva – kompetence</a:t>
            </a:r>
          </a:p>
        </p:txBody>
      </p:sp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základní územní samosprávné celky = obce</a:t>
            </a:r>
          </a:p>
          <a:p>
            <a:r>
              <a:rPr lang="cs-CZ" smtClean="0"/>
              <a:t>vyšší územní samosprávné celky = kraje </a:t>
            </a:r>
          </a:p>
          <a:p>
            <a:r>
              <a:rPr lang="cs-CZ" smtClean="0"/>
              <a:t>přenesená působnost (stanovena zákonem) + samostatná působnost (správa záležitostí, jež jsou v zájmu obce a občanů)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Územní samospráva – kompetence obcí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3200" b="1" smtClean="0"/>
              <a:t>Samostatná působnost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smtClean="0"/>
              <a:t>veškeré záležitosti, které nejsou v kompetenci </a:t>
            </a:r>
            <a:br>
              <a:rPr lang="cs-CZ" sz="2400" smtClean="0"/>
            </a:br>
            <a:r>
              <a:rPr lang="cs-CZ" sz="2400" smtClean="0"/>
              <a:t>krajů nebo nejde o přenesenou působnost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smtClean="0"/>
              <a:t>vymezena v zákonech příkladným výčtem </a:t>
            </a:r>
            <a:br>
              <a:rPr lang="cs-CZ" sz="2400" smtClean="0"/>
            </a:br>
            <a:r>
              <a:rPr lang="cs-CZ" sz="2400" smtClean="0"/>
              <a:t>(např. zřizování a rušení obecní policie, </a:t>
            </a:r>
            <a:br>
              <a:rPr lang="cs-CZ" sz="2400" smtClean="0"/>
            </a:br>
            <a:r>
              <a:rPr lang="cs-CZ" sz="2400" smtClean="0"/>
              <a:t>vyhlašování místních referend, </a:t>
            </a:r>
            <a:br>
              <a:rPr lang="cs-CZ" sz="2400" smtClean="0"/>
            </a:br>
            <a:r>
              <a:rPr lang="cs-CZ" sz="2400" smtClean="0"/>
              <a:t>spolupráce s jinými obcemi, </a:t>
            </a:r>
            <a:br>
              <a:rPr lang="cs-CZ" sz="2400" smtClean="0"/>
            </a:br>
            <a:r>
              <a:rPr lang="cs-CZ" sz="2400" smtClean="0"/>
              <a:t>převod majetku z vlastnictví obce aj. )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smtClean="0"/>
              <a:t>dále péče o vytváření podmínek pro rozvoj sociální péče a pro uspokojování potřeb svých občanů (především uspokojováním potřeby bydlení, ochrany a rozvoje zdraví, dopravy a spojů, potřeby informací, výchovy a vzdělávání, celkového kulturního rozvoje a ochrany veřejného pořádku)</a:t>
            </a:r>
            <a:r>
              <a:rPr lang="cs-CZ" smtClean="0"/>
              <a:t>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mtClean="0"/>
          </a:p>
        </p:txBody>
      </p:sp>
      <p:pic>
        <p:nvPicPr>
          <p:cNvPr id="34819" name="Picture 5" descr="polici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6675" y="1316038"/>
            <a:ext cx="3500438" cy="227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>
          <a:xfrm>
            <a:off x="468313" y="303213"/>
            <a:ext cx="8229600" cy="857250"/>
          </a:xfrm>
        </p:spPr>
        <p:txBody>
          <a:bodyPr/>
          <a:lstStyle/>
          <a:p>
            <a:r>
              <a:rPr lang="cs-CZ" smtClean="0"/>
              <a:t>Pojem správa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438275"/>
            <a:ext cx="8640763" cy="3290888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správní věda, správní právo, státověda, politologie, psychologie, …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správa 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činnost sledující záměrně nějaký cíl, řídící za trvalým účelem příslušné záležitosti</a:t>
            </a:r>
            <a:r>
              <a:rPr lang="cs-CZ" sz="1600" dirty="0" smtClean="0"/>
              <a:t> (Hendrych, Pražák) 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1100" dirty="0" smtClean="0"/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lidská činnost, jejímž smyslem a podstatou je zabezpečování        </a:t>
            </a:r>
          </a:p>
          <a:p>
            <a:pPr marL="1188720" lvl="3" indent="-210312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100" dirty="0" smtClean="0"/>
              <a:t>výkonu řízení určitých záležitostí</a:t>
            </a:r>
          </a:p>
          <a:p>
            <a:pPr marL="1188720" lvl="3" indent="-210312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100" dirty="0" smtClean="0"/>
              <a:t>		</a:t>
            </a:r>
            <a:r>
              <a:rPr lang="cs-CZ" sz="1800" dirty="0" smtClean="0"/>
              <a:t>trvalost, systematičnost, organizovanost, plánovitost </a:t>
            </a:r>
            <a:r>
              <a:rPr lang="cs-CZ" sz="1600" dirty="0" smtClean="0"/>
              <a:t>(</a:t>
            </a:r>
            <a:r>
              <a:rPr lang="cs-CZ" sz="1600" dirty="0" err="1" smtClean="0"/>
              <a:t>Merkl</a:t>
            </a:r>
            <a:r>
              <a:rPr lang="cs-CZ" sz="1600" dirty="0" smtClean="0"/>
              <a:t>)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628650" y="123825"/>
            <a:ext cx="7886700" cy="9937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Územní samospráva – kompetence obcí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3200" b="1" smtClean="0"/>
              <a:t>Přenesená působnost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mtClean="0"/>
              <a:t> závisí na kategorii dané obce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mtClean="0"/>
              <a:t> každá obec: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mtClean="0"/>
              <a:t>– vydává </a:t>
            </a:r>
            <a:r>
              <a:rPr lang="cs-CZ" b="1" smtClean="0"/>
              <a:t>nařízení</a:t>
            </a:r>
            <a:r>
              <a:rPr lang="cs-CZ" smtClean="0"/>
              <a:t> obce;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mtClean="0"/>
              <a:t>– projednává </a:t>
            </a:r>
            <a:r>
              <a:rPr lang="cs-CZ" b="1" smtClean="0"/>
              <a:t>přestupky</a:t>
            </a:r>
            <a:r>
              <a:rPr lang="cs-CZ" smtClean="0"/>
              <a:t>;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mtClean="0"/>
              <a:t>– je vodoprávním úřadem </a:t>
            </a:r>
            <a:br>
              <a:rPr lang="cs-CZ" smtClean="0"/>
            </a:br>
            <a:r>
              <a:rPr lang="cs-CZ" smtClean="0"/>
              <a:t>a spravují </a:t>
            </a:r>
            <a:r>
              <a:rPr lang="cs-CZ" b="1" smtClean="0"/>
              <a:t>drobné toky</a:t>
            </a:r>
            <a:r>
              <a:rPr lang="cs-CZ" smtClean="0"/>
              <a:t>;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mtClean="0"/>
              <a:t>– je </a:t>
            </a:r>
            <a:r>
              <a:rPr lang="cs-CZ" b="1" smtClean="0"/>
              <a:t>povodňovým orgánem</a:t>
            </a:r>
            <a:r>
              <a:rPr lang="cs-CZ" smtClean="0"/>
              <a:t>;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mtClean="0"/>
              <a:t>– rozhoduje o </a:t>
            </a:r>
            <a:r>
              <a:rPr lang="cs-CZ" b="1" smtClean="0"/>
              <a:t>místních</a:t>
            </a:r>
            <a:r>
              <a:rPr lang="cs-CZ" smtClean="0"/>
              <a:t> a </a:t>
            </a:r>
            <a:r>
              <a:rPr lang="cs-CZ" b="1" smtClean="0"/>
              <a:t>účelových</a:t>
            </a:r>
            <a:r>
              <a:rPr lang="cs-CZ" smtClean="0"/>
              <a:t> </a:t>
            </a:r>
            <a:r>
              <a:rPr lang="cs-CZ" b="1" smtClean="0"/>
              <a:t>komunikacích</a:t>
            </a:r>
            <a:r>
              <a:rPr lang="cs-CZ" smtClean="0"/>
              <a:t>;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mtClean="0"/>
              <a:t>– je orgánem </a:t>
            </a:r>
            <a:r>
              <a:rPr lang="cs-CZ" b="1" smtClean="0"/>
              <a:t>ochrany přírody</a:t>
            </a:r>
            <a:r>
              <a:rPr lang="cs-CZ" smtClean="0"/>
              <a:t> a </a:t>
            </a:r>
            <a:r>
              <a:rPr lang="cs-CZ" b="1" smtClean="0"/>
              <a:t>ochrany ovzduší</a:t>
            </a:r>
          </a:p>
        </p:txBody>
      </p:sp>
      <p:pic>
        <p:nvPicPr>
          <p:cNvPr id="35843" name="Picture 5" descr="povod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54550" y="989013"/>
            <a:ext cx="3186113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xfrm>
            <a:off x="457200" y="528638"/>
            <a:ext cx="8229600" cy="48895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Územní samospráva – kompetence obcí</a:t>
            </a:r>
          </a:p>
        </p:txBody>
      </p:sp>
      <p:sp>
        <p:nvSpPr>
          <p:cNvPr id="5123" name="Rectangle 3"/>
          <p:cNvSpPr>
            <a:spLocks noGrp="1"/>
          </p:cNvSpPr>
          <p:nvPr>
            <p:ph type="body" sz="half" idx="1"/>
          </p:nvPr>
        </p:nvSpPr>
        <p:spPr>
          <a:xfrm>
            <a:off x="0" y="1392238"/>
            <a:ext cx="4038600" cy="3327400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2000" dirty="0" smtClean="0"/>
              <a:t>–</a:t>
            </a:r>
            <a:r>
              <a:rPr lang="cs-CZ" sz="2400" dirty="0" smtClean="0"/>
              <a:t> </a:t>
            </a:r>
            <a:r>
              <a:rPr lang="cs-CZ" sz="2000" dirty="0" smtClean="0"/>
              <a:t>je oprávněna </a:t>
            </a:r>
            <a:r>
              <a:rPr lang="cs-CZ" sz="2000" b="1" dirty="0" smtClean="0"/>
              <a:t>rozhodovat</a:t>
            </a:r>
            <a:r>
              <a:rPr lang="cs-CZ" sz="2000" dirty="0" smtClean="0"/>
              <a:t> v prvním stupni ve správním řízení </a:t>
            </a:r>
            <a:r>
              <a:rPr lang="cs-CZ" sz="2000" b="1" dirty="0" smtClean="0"/>
              <a:t>o právech</a:t>
            </a:r>
            <a:r>
              <a:rPr lang="cs-CZ" sz="2000" dirty="0" smtClean="0"/>
              <a:t>, právem chráněných zájmech </a:t>
            </a:r>
            <a:r>
              <a:rPr lang="cs-CZ" sz="2000" b="1" dirty="0" smtClean="0"/>
              <a:t>a povinnostech osob</a:t>
            </a:r>
            <a:r>
              <a:rPr lang="cs-CZ" sz="2000" dirty="0" smtClean="0"/>
              <a:t>, pokud zvláštní zákon nestanoví jinou příslušnost;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2000" dirty="0" smtClean="0"/>
              <a:t>– rozhoduje o </a:t>
            </a:r>
            <a:r>
              <a:rPr lang="cs-CZ" sz="2000" b="1" dirty="0" smtClean="0"/>
              <a:t>poskytování </a:t>
            </a:r>
            <a:r>
              <a:rPr lang="cs-CZ" sz="2000" dirty="0" smtClean="0"/>
              <a:t>peněžité a věcné </a:t>
            </a:r>
            <a:r>
              <a:rPr lang="cs-CZ" sz="2000" b="1" dirty="0" smtClean="0"/>
              <a:t>dávky</a:t>
            </a:r>
            <a:r>
              <a:rPr lang="cs-CZ" sz="2000" dirty="0" smtClean="0"/>
              <a:t> nebo půjčky;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2000" dirty="0" smtClean="0"/>
              <a:t>– </a:t>
            </a:r>
            <a:r>
              <a:rPr lang="cs-CZ" sz="2000" b="1" dirty="0" smtClean="0"/>
              <a:t>zajišťuje volby</a:t>
            </a:r>
            <a:r>
              <a:rPr lang="cs-CZ" sz="2000" dirty="0" smtClean="0"/>
              <a:t> do Parlamentu České republiky, do zastupitelstev krajů, do zastupitelstev obcí a do Evropského parlamentu;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2000" dirty="0" smtClean="0"/>
              <a:t>– je vodoprávním úřadem a povolují odběr </a:t>
            </a:r>
            <a:br>
              <a:rPr lang="cs-CZ" sz="2000" dirty="0" smtClean="0"/>
            </a:br>
            <a:r>
              <a:rPr lang="cs-CZ" sz="2000" dirty="0" smtClean="0"/>
              <a:t>a </a:t>
            </a:r>
            <a:r>
              <a:rPr lang="cs-CZ" sz="2000" b="1" dirty="0" smtClean="0"/>
              <a:t>nakládání s vodami</a:t>
            </a:r>
            <a:r>
              <a:rPr lang="cs-CZ" sz="2000" dirty="0" smtClean="0"/>
              <a:t>;</a:t>
            </a:r>
          </a:p>
        </p:txBody>
      </p:sp>
      <p:sp>
        <p:nvSpPr>
          <p:cNvPr id="5124" name="Rectangle 4"/>
          <p:cNvSpPr>
            <a:spLocks noGrp="1"/>
          </p:cNvSpPr>
          <p:nvPr>
            <p:ph type="body" sz="half" idx="2"/>
          </p:nvPr>
        </p:nvSpPr>
        <p:spPr>
          <a:xfrm>
            <a:off x="3929063" y="1392238"/>
            <a:ext cx="3886200" cy="3263900"/>
          </a:xfrm>
        </p:spPr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2000" dirty="0" smtClean="0"/>
              <a:t>– je orgánem ochrany přírody;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2000" dirty="0" smtClean="0"/>
              <a:t>– je orgánem </a:t>
            </a:r>
            <a:r>
              <a:rPr lang="cs-CZ" sz="2000" b="1" dirty="0" smtClean="0"/>
              <a:t>ochrany zemědělského půdního fondu</a:t>
            </a:r>
            <a:r>
              <a:rPr lang="cs-CZ" sz="2000" dirty="0" smtClean="0"/>
              <a:t> atd.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2000" dirty="0" smtClean="0"/>
              <a:t>– zajišťuje připravenost</a:t>
            </a:r>
            <a:br>
              <a:rPr lang="cs-CZ" sz="2000" dirty="0" smtClean="0"/>
            </a:br>
            <a:r>
              <a:rPr lang="cs-CZ" sz="2000" dirty="0" smtClean="0"/>
              <a:t> obce na mimořádné </a:t>
            </a:r>
            <a:br>
              <a:rPr lang="cs-CZ" sz="2000" dirty="0" smtClean="0"/>
            </a:br>
            <a:r>
              <a:rPr lang="cs-CZ" sz="2000" dirty="0" smtClean="0"/>
              <a:t>události a podílejí se </a:t>
            </a:r>
            <a:br>
              <a:rPr lang="cs-CZ" sz="2000" dirty="0" smtClean="0"/>
            </a:br>
            <a:r>
              <a:rPr lang="cs-CZ" sz="2000" dirty="0" smtClean="0"/>
              <a:t>na provádění </a:t>
            </a:r>
            <a:br>
              <a:rPr lang="cs-CZ" sz="2000" dirty="0" smtClean="0"/>
            </a:br>
            <a:r>
              <a:rPr lang="cs-CZ" sz="2000" b="1" dirty="0" smtClean="0"/>
              <a:t>záchranných </a:t>
            </a:r>
            <a:br>
              <a:rPr lang="cs-CZ" sz="2000" b="1" dirty="0" smtClean="0"/>
            </a:br>
            <a:r>
              <a:rPr lang="cs-CZ" sz="2000" b="1" dirty="0" smtClean="0"/>
              <a:t>a likvidačních prací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2000" dirty="0" smtClean="0"/>
              <a:t>–  zajišťuje </a:t>
            </a:r>
            <a:r>
              <a:rPr lang="cs-CZ" sz="2000" b="1" dirty="0" smtClean="0"/>
              <a:t>připravenost </a:t>
            </a:r>
            <a:br>
              <a:rPr lang="cs-CZ" sz="2000" b="1" dirty="0" smtClean="0"/>
            </a:br>
            <a:r>
              <a:rPr lang="cs-CZ" sz="2000" dirty="0" smtClean="0"/>
              <a:t>obce na </a:t>
            </a:r>
            <a:r>
              <a:rPr lang="cs-CZ" sz="2000" b="1" dirty="0" smtClean="0"/>
              <a:t>řešení </a:t>
            </a:r>
            <a:br>
              <a:rPr lang="cs-CZ" sz="2000" b="1" dirty="0" smtClean="0"/>
            </a:br>
            <a:r>
              <a:rPr lang="cs-CZ" sz="2000" b="1" dirty="0" smtClean="0"/>
              <a:t>krizových situací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2000" dirty="0" smtClean="0"/>
          </a:p>
        </p:txBody>
      </p:sp>
      <p:sp>
        <p:nvSpPr>
          <p:cNvPr id="36868" name="Text Box 5"/>
          <p:cNvSpPr txBox="1">
            <a:spLocks noChangeArrowheads="1"/>
          </p:cNvSpPr>
          <p:nvPr/>
        </p:nvSpPr>
        <p:spPr bwMode="auto">
          <a:xfrm>
            <a:off x="676275" y="1084263"/>
            <a:ext cx="6291263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cs-CZ" sz="2000">
                <a:latin typeface="Constantia" pitchFamily="18" charset="0"/>
              </a:rPr>
              <a:t> obec s pověřeným obecním úřadem:</a:t>
            </a:r>
            <a:endParaRPr lang="cs-CZ">
              <a:latin typeface="Constantia" pitchFamily="18" charset="0"/>
            </a:endParaRPr>
          </a:p>
          <a:p>
            <a:pPr>
              <a:spcBef>
                <a:spcPct val="50000"/>
              </a:spcBef>
            </a:pPr>
            <a:endParaRPr lang="cs-CZ">
              <a:latin typeface="Constantia" pitchFamily="18" charset="0"/>
            </a:endParaRPr>
          </a:p>
        </p:txBody>
      </p:sp>
      <p:pic>
        <p:nvPicPr>
          <p:cNvPr id="36869" name="Picture 6" descr="volb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3825" y="2143125"/>
            <a:ext cx="2670175" cy="233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4"/>
          <p:cNvSpPr>
            <a:spLocks noGrp="1"/>
          </p:cNvSpPr>
          <p:nvPr>
            <p:ph type="title"/>
          </p:nvPr>
        </p:nvSpPr>
        <p:spPr>
          <a:xfrm>
            <a:off x="0" y="588963"/>
            <a:ext cx="9144000" cy="536575"/>
          </a:xfrm>
        </p:spPr>
        <p:txBody>
          <a:bodyPr/>
          <a:lstStyle/>
          <a:p>
            <a:r>
              <a:rPr lang="cs-CZ" sz="4400" smtClean="0"/>
              <a:t>Územní samospráva – kompetence obcí</a:t>
            </a:r>
          </a:p>
        </p:txBody>
      </p:sp>
      <p:sp>
        <p:nvSpPr>
          <p:cNvPr id="7173" name="Rectangle 5"/>
          <p:cNvSpPr>
            <a:spLocks noGrp="1"/>
          </p:cNvSpPr>
          <p:nvPr>
            <p:ph type="body" sz="half" idx="1"/>
          </p:nvPr>
        </p:nvSpPr>
        <p:spPr>
          <a:xfrm>
            <a:off x="0" y="1500188"/>
            <a:ext cx="3886200" cy="3263900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2000" dirty="0" smtClean="0"/>
              <a:t>– vydává </a:t>
            </a:r>
            <a:r>
              <a:rPr lang="cs-CZ" sz="2000" b="1" dirty="0" smtClean="0"/>
              <a:t>řidičské průkazy</a:t>
            </a:r>
            <a:r>
              <a:rPr lang="cs-CZ" sz="2000" dirty="0" smtClean="0"/>
              <a:t>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2000" dirty="0" smtClean="0"/>
              <a:t>– vede </a:t>
            </a:r>
            <a:r>
              <a:rPr lang="cs-CZ" sz="2000" b="1" dirty="0" smtClean="0"/>
              <a:t>registr motorových vozidel</a:t>
            </a:r>
            <a:r>
              <a:rPr lang="cs-CZ" sz="2000" dirty="0" smtClean="0"/>
              <a:t>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2000" dirty="0" smtClean="0"/>
              <a:t>– je </a:t>
            </a:r>
            <a:r>
              <a:rPr lang="cs-CZ" sz="2000" b="1" dirty="0" smtClean="0"/>
              <a:t>silničním správním úřadem</a:t>
            </a:r>
            <a:r>
              <a:rPr lang="cs-CZ" sz="2000" dirty="0" smtClean="0"/>
              <a:t> pro </a:t>
            </a:r>
            <a:r>
              <a:rPr lang="cs-CZ" sz="2000" b="1" dirty="0" smtClean="0"/>
              <a:t>silnice II. </a:t>
            </a:r>
            <a:br>
              <a:rPr lang="cs-CZ" sz="2000" b="1" dirty="0" smtClean="0"/>
            </a:br>
            <a:r>
              <a:rPr lang="cs-CZ" sz="2000" b="1" dirty="0" smtClean="0"/>
              <a:t>a III. třídy</a:t>
            </a:r>
            <a:r>
              <a:rPr lang="cs-CZ" sz="2000" dirty="0" smtClean="0"/>
              <a:t>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2000" dirty="0" smtClean="0"/>
              <a:t>– zajišťuje </a:t>
            </a:r>
            <a:r>
              <a:rPr lang="cs-CZ" sz="2000" b="1" dirty="0" smtClean="0"/>
              <a:t>ochranu kulturních památek </a:t>
            </a:r>
            <a:br>
              <a:rPr lang="cs-CZ" sz="2000" b="1" dirty="0" smtClean="0"/>
            </a:br>
            <a:r>
              <a:rPr lang="cs-CZ" sz="2000" dirty="0" smtClean="0"/>
              <a:t>v územním obvodu;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2000" dirty="0" smtClean="0"/>
              <a:t>– zajišťuje sociálně-právní </a:t>
            </a:r>
            <a:r>
              <a:rPr lang="cs-CZ" sz="2000" b="1" dirty="0" smtClean="0"/>
              <a:t>ochranu dětí</a:t>
            </a:r>
            <a:r>
              <a:rPr lang="cs-CZ" sz="2000" dirty="0" smtClean="0"/>
              <a:t> </a:t>
            </a:r>
            <a:br>
              <a:rPr lang="cs-CZ" sz="2000" dirty="0" smtClean="0"/>
            </a:br>
            <a:r>
              <a:rPr lang="cs-CZ" sz="2000" dirty="0" smtClean="0"/>
              <a:t>a rozhodují o poskytování věcných </a:t>
            </a:r>
            <a:br>
              <a:rPr lang="cs-CZ" sz="2000" dirty="0" smtClean="0"/>
            </a:br>
            <a:r>
              <a:rPr lang="cs-CZ" sz="2000" dirty="0" smtClean="0"/>
              <a:t>a peněžitých dávek a služeb;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2000" dirty="0" smtClean="0"/>
              <a:t>– vydává </a:t>
            </a:r>
            <a:r>
              <a:rPr lang="cs-CZ" sz="2000" b="1" dirty="0" smtClean="0"/>
              <a:t>občanské průkazy</a:t>
            </a:r>
            <a:r>
              <a:rPr lang="cs-CZ" sz="2000" dirty="0" smtClean="0"/>
              <a:t> a </a:t>
            </a:r>
            <a:r>
              <a:rPr lang="cs-CZ" sz="2000" b="1" dirty="0" smtClean="0"/>
              <a:t>cestovní doklady</a:t>
            </a:r>
            <a:r>
              <a:rPr lang="cs-CZ" sz="2000" dirty="0" smtClean="0"/>
              <a:t>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2000" dirty="0" smtClean="0"/>
              <a:t>– vede </a:t>
            </a:r>
            <a:r>
              <a:rPr lang="cs-CZ" sz="2000" b="1" dirty="0" smtClean="0"/>
              <a:t>registr obyvatel</a:t>
            </a:r>
            <a:r>
              <a:rPr lang="cs-CZ" sz="2000" dirty="0" smtClean="0"/>
              <a:t>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2000" dirty="0" smtClean="0"/>
              <a:t>– vykonává státní </a:t>
            </a:r>
            <a:r>
              <a:rPr lang="cs-CZ" sz="2000" b="1" dirty="0" smtClean="0"/>
              <a:t>správu lesů</a:t>
            </a:r>
            <a:r>
              <a:rPr lang="cs-CZ" sz="2000" dirty="0" smtClean="0"/>
              <a:t>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2000" dirty="0" smtClean="0"/>
          </a:p>
        </p:txBody>
      </p:sp>
      <p:sp>
        <p:nvSpPr>
          <p:cNvPr id="7174" name="Rectangle 6"/>
          <p:cNvSpPr>
            <a:spLocks noGrp="1"/>
          </p:cNvSpPr>
          <p:nvPr>
            <p:ph type="body" sz="half" idx="2"/>
          </p:nvPr>
        </p:nvSpPr>
        <p:spPr>
          <a:xfrm>
            <a:off x="3857625" y="1446213"/>
            <a:ext cx="3886200" cy="326390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2000" dirty="0" smtClean="0"/>
              <a:t>– rozhoduje na úseku </a:t>
            </a:r>
            <a:r>
              <a:rPr lang="cs-CZ" sz="2000" b="1" dirty="0" smtClean="0"/>
              <a:t>rybářství </a:t>
            </a:r>
            <a:r>
              <a:rPr lang="cs-CZ" sz="2000" dirty="0" smtClean="0"/>
              <a:t>a </a:t>
            </a:r>
            <a:r>
              <a:rPr lang="cs-CZ" sz="2000" b="1" dirty="0" smtClean="0"/>
              <a:t>myslivosti</a:t>
            </a:r>
            <a:r>
              <a:rPr lang="cs-CZ" sz="2000" dirty="0" smtClean="0"/>
              <a:t>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2000" dirty="0" smtClean="0"/>
              <a:t>– je vodoprávním úřadem a vydávají </a:t>
            </a:r>
            <a:r>
              <a:rPr lang="cs-CZ" sz="2000" b="1" dirty="0" smtClean="0"/>
              <a:t>souhlasy </a:t>
            </a:r>
            <a:br>
              <a:rPr lang="cs-CZ" sz="2000" b="1" dirty="0" smtClean="0"/>
            </a:br>
            <a:r>
              <a:rPr lang="cs-CZ" sz="2000" b="1" dirty="0" smtClean="0"/>
              <a:t>k vodním stavbám</a:t>
            </a:r>
            <a:r>
              <a:rPr lang="cs-CZ" sz="2000" dirty="0" smtClean="0"/>
              <a:t>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2000" dirty="0" smtClean="0"/>
              <a:t>– je povodňovým orgánem a řídí </a:t>
            </a:r>
            <a:r>
              <a:rPr lang="cs-CZ" sz="2000" b="1" dirty="0" smtClean="0"/>
              <a:t>ochranu před povodněmi</a:t>
            </a:r>
            <a:r>
              <a:rPr lang="cs-CZ" sz="2000" dirty="0" smtClean="0"/>
              <a:t>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2000" dirty="0" smtClean="0"/>
              <a:t>– podílí se na </a:t>
            </a:r>
            <a:r>
              <a:rPr lang="cs-CZ" sz="2000" b="1" dirty="0" smtClean="0"/>
              <a:t>hospodaření s odpady</a:t>
            </a:r>
            <a:r>
              <a:rPr lang="cs-CZ" sz="2000" dirty="0" smtClean="0"/>
              <a:t>, zpracovávají evidenci odpadů, uděluje souhlas k nakládání s odpady;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2000" dirty="0" smtClean="0"/>
              <a:t>– je orgánem ochrany přírody </a:t>
            </a:r>
            <a:br>
              <a:rPr lang="cs-CZ" sz="2000" dirty="0" smtClean="0"/>
            </a:br>
            <a:r>
              <a:rPr lang="cs-CZ" sz="2000" dirty="0" smtClean="0"/>
              <a:t>a ochrany ovzduší;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2000" dirty="0" smtClean="0"/>
              <a:t>– je orgánem ochrany  </a:t>
            </a:r>
            <a:br>
              <a:rPr lang="cs-CZ" sz="2000" dirty="0" smtClean="0"/>
            </a:br>
            <a:r>
              <a:rPr lang="cs-CZ" sz="2000" dirty="0" smtClean="0"/>
              <a:t>zemědělského půdního fondu;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2000" dirty="0" smtClean="0"/>
              <a:t>– je </a:t>
            </a:r>
            <a:r>
              <a:rPr lang="cs-CZ" sz="2000" b="1" dirty="0" smtClean="0"/>
              <a:t>živnostenským úřadem</a:t>
            </a:r>
            <a:r>
              <a:rPr lang="cs-CZ" sz="2000" dirty="0" smtClean="0"/>
              <a:t> aj.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2000" dirty="0" smtClean="0"/>
          </a:p>
        </p:txBody>
      </p:sp>
      <p:sp>
        <p:nvSpPr>
          <p:cNvPr id="37892" name="Text Box 7"/>
          <p:cNvSpPr txBox="1">
            <a:spLocks noChangeArrowheads="1"/>
          </p:cNvSpPr>
          <p:nvPr/>
        </p:nvSpPr>
        <p:spPr bwMode="auto">
          <a:xfrm>
            <a:off x="715963" y="1133475"/>
            <a:ext cx="3578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cs-CZ" sz="2000">
                <a:latin typeface="Constantia" pitchFamily="18" charset="0"/>
              </a:rPr>
              <a:t>obec s rozšířenou působností:</a:t>
            </a:r>
          </a:p>
        </p:txBody>
      </p:sp>
      <p:pic>
        <p:nvPicPr>
          <p:cNvPr id="37893" name="Picture 8" descr="odpa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13" y="3436938"/>
            <a:ext cx="2000250" cy="170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03275"/>
          </a:xfrm>
        </p:spPr>
        <p:txBody>
          <a:bodyPr/>
          <a:lstStyle/>
          <a:p>
            <a:r>
              <a:rPr lang="cs-CZ" sz="4400" smtClean="0"/>
              <a:t>Územní samospráva – kompetence krajů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sz="half" idx="1"/>
          </p:nvPr>
        </p:nvSpPr>
        <p:spPr>
          <a:xfrm>
            <a:off x="0" y="1177925"/>
            <a:ext cx="4357688" cy="3751263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800" b="1" dirty="0" smtClean="0"/>
              <a:t>Samostatná působnost: 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600" dirty="0" smtClean="0"/>
              <a:t>– hospodaření kraje;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600" dirty="0" smtClean="0"/>
              <a:t>– </a:t>
            </a:r>
            <a:r>
              <a:rPr lang="cs-CZ" sz="1600" b="1" dirty="0" smtClean="0"/>
              <a:t>rozpočet</a:t>
            </a:r>
            <a:r>
              <a:rPr lang="cs-CZ" sz="1600" dirty="0" smtClean="0"/>
              <a:t> a závěrečný účet kraje;</a:t>
            </a:r>
            <a:endParaRPr lang="en-US" sz="1600" dirty="0" smtClean="0"/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US" sz="1600" dirty="0" smtClean="0"/>
              <a:t>– </a:t>
            </a:r>
            <a:r>
              <a:rPr lang="cs-CZ" sz="1600" dirty="0" smtClean="0"/>
              <a:t>poskytování </a:t>
            </a:r>
            <a:r>
              <a:rPr lang="cs-CZ" sz="1600" b="1" dirty="0" smtClean="0"/>
              <a:t>dotací obcím</a:t>
            </a:r>
            <a:r>
              <a:rPr lang="cs-CZ" sz="1600" dirty="0" smtClean="0"/>
              <a:t> </a:t>
            </a:r>
            <a:br>
              <a:rPr lang="cs-CZ" sz="1600" dirty="0" smtClean="0"/>
            </a:br>
            <a:r>
              <a:rPr lang="cs-CZ" sz="1600" dirty="0" smtClean="0"/>
              <a:t>z rozpočtu kraje a kontrola </a:t>
            </a:r>
            <a:br>
              <a:rPr lang="cs-CZ" sz="1600" dirty="0" smtClean="0"/>
            </a:br>
            <a:r>
              <a:rPr lang="cs-CZ" sz="1600" dirty="0" smtClean="0"/>
              <a:t>jejich využití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600" dirty="0" smtClean="0"/>
              <a:t>– peněžní fondy kraje;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600" dirty="0" smtClean="0"/>
              <a:t>– program rozvoje kraje;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600" dirty="0" smtClean="0"/>
              <a:t>– </a:t>
            </a:r>
            <a:r>
              <a:rPr lang="cs-CZ" sz="1600" b="1" dirty="0" smtClean="0"/>
              <a:t>dopravní obslužnost</a:t>
            </a:r>
            <a:r>
              <a:rPr lang="cs-CZ" sz="1600" dirty="0" smtClean="0"/>
              <a:t> na území kraje;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600" dirty="0" smtClean="0"/>
              <a:t>– koncepce </a:t>
            </a:r>
            <a:r>
              <a:rPr lang="cs-CZ" sz="1600" b="1" dirty="0" smtClean="0"/>
              <a:t>rozvoje cestovního ruchu</a:t>
            </a:r>
            <a:r>
              <a:rPr lang="cs-CZ" sz="1600" dirty="0" smtClean="0"/>
              <a:t>;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600" dirty="0" smtClean="0"/>
              <a:t>– právnické osoby kraje a </a:t>
            </a:r>
            <a:r>
              <a:rPr lang="cs-CZ" sz="1600" b="1" dirty="0" smtClean="0"/>
              <a:t>organizační složky kraje</a:t>
            </a:r>
            <a:r>
              <a:rPr lang="cs-CZ" sz="1600" dirty="0" smtClean="0"/>
              <a:t> a účast kraje v právnických osobách;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600" dirty="0" smtClean="0"/>
              <a:t>– osobní a věcné výdaje na </a:t>
            </a:r>
            <a:r>
              <a:rPr lang="cs-CZ" sz="1600" b="1" dirty="0" smtClean="0"/>
              <a:t>činnost krajského úřadu</a:t>
            </a:r>
            <a:r>
              <a:rPr lang="cs-CZ" sz="1600" dirty="0" smtClean="0"/>
              <a:t> </a:t>
            </a:r>
            <a:br>
              <a:rPr lang="cs-CZ" sz="1600" dirty="0" smtClean="0"/>
            </a:br>
            <a:r>
              <a:rPr lang="cs-CZ" sz="1600" dirty="0" smtClean="0"/>
              <a:t>a zvláštních orgánů kraje, organizace, řízení, personální </a:t>
            </a:r>
            <a:br>
              <a:rPr lang="cs-CZ" sz="1600" dirty="0" smtClean="0"/>
            </a:br>
            <a:r>
              <a:rPr lang="cs-CZ" sz="1600" dirty="0" smtClean="0"/>
              <a:t>a materiální zabezpečení krajského úřadu;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600" dirty="0" smtClean="0"/>
              <a:t>– vydávání obecně závazných vyhlášek;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600" dirty="0" smtClean="0"/>
              <a:t>– zákonodárná iniciativa vůči Poslanecké sněmovně;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endParaRPr lang="cs-CZ" sz="1600" dirty="0" smtClean="0"/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400" dirty="0" smtClean="0"/>
          </a:p>
        </p:txBody>
      </p:sp>
      <p:sp>
        <p:nvSpPr>
          <p:cNvPr id="10244" name="Rectangle 4"/>
          <p:cNvSpPr>
            <a:spLocks noGrp="1"/>
          </p:cNvSpPr>
          <p:nvPr>
            <p:ph type="body" sz="half" idx="2"/>
          </p:nvPr>
        </p:nvSpPr>
        <p:spPr>
          <a:xfrm>
            <a:off x="4286250" y="1285875"/>
            <a:ext cx="4857750" cy="4017963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600" dirty="0" smtClean="0"/>
              <a:t>–  aktivní legitimace k podání ústavní samosprávné stížnosti a návrhu na zrušení podzákonného právního předpisu Ústavním soudem z důvodu nezákonnosti či neústavnosti;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600" dirty="0" smtClean="0"/>
              <a:t>– vydává v samostatné působnosti zásady </a:t>
            </a:r>
            <a:r>
              <a:rPr lang="cs-CZ" sz="1600" b="1" dirty="0" smtClean="0"/>
              <a:t>územního rozvoje</a:t>
            </a:r>
            <a:r>
              <a:rPr lang="cs-CZ" sz="1600" dirty="0" smtClean="0"/>
              <a:t>;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600" dirty="0" smtClean="0"/>
              <a:t>– spolupráce s jinými kraji, účast v regionech soudržnosti;</a:t>
            </a:r>
            <a:endParaRPr lang="en-US" sz="1600" dirty="0" smtClean="0"/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600" dirty="0" smtClean="0"/>
              <a:t>– ukládání pokut v samostatné působnosti atd.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600" dirty="0" smtClean="0"/>
              <a:t>– koncepce rozvoje</a:t>
            </a:r>
            <a:r>
              <a:rPr lang="cs-CZ" sz="1600" b="1" dirty="0" smtClean="0"/>
              <a:t> památkové péče</a:t>
            </a:r>
            <a:r>
              <a:rPr lang="cs-CZ" sz="1600" dirty="0" smtClean="0"/>
              <a:t>, prováděcí plány zachování a obnovy kulturních památek;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600" dirty="0" smtClean="0"/>
              <a:t>– </a:t>
            </a:r>
            <a:r>
              <a:rPr lang="cs-CZ" sz="1600" b="1" dirty="0" smtClean="0"/>
              <a:t>střední školství</a:t>
            </a:r>
            <a:r>
              <a:rPr lang="cs-CZ" sz="1600" dirty="0" smtClean="0"/>
              <a:t>, odborná učiliště, speciální základní školy, konzervatoře;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600" dirty="0" smtClean="0"/>
              <a:t>– krajská zařízení a ústavy sociální péče, zařízení sociálně výchovné činnosti, zařízení odborného poradenství pro děti, zařízení pro výkon pěstounské péče;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600" dirty="0" smtClean="0"/>
              <a:t>– zřizování </a:t>
            </a:r>
            <a:r>
              <a:rPr lang="cs-CZ" sz="1600" b="1" dirty="0" smtClean="0"/>
              <a:t>zařízení zdravotnické péče</a:t>
            </a:r>
            <a:r>
              <a:rPr lang="cs-CZ" sz="1600" dirty="0" smtClean="0"/>
              <a:t>, záchranné služby, protialkoholního zařízení;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600" dirty="0" smtClean="0"/>
              <a:t>– ochrana před alkoholismem a jinými toxikomániemi;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600" dirty="0" smtClean="0"/>
              <a:t>– koncepce </a:t>
            </a:r>
            <a:r>
              <a:rPr lang="cs-CZ" sz="1600" b="1" dirty="0" smtClean="0"/>
              <a:t>odpadového hospodářství</a:t>
            </a:r>
            <a:r>
              <a:rPr lang="cs-CZ" sz="1600" dirty="0" smtClean="0"/>
              <a:t> kraje;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600" dirty="0" smtClean="0"/>
              <a:t>– účastnictví při řízení o </a:t>
            </a:r>
            <a:r>
              <a:rPr lang="cs-CZ" sz="1600" b="1" dirty="0" smtClean="0"/>
              <a:t>posuzování vlivů na životní prostředí</a:t>
            </a:r>
            <a:r>
              <a:rPr lang="cs-CZ" sz="1600" dirty="0" smtClean="0"/>
              <a:t>, zpracovávání strategie ochrany přírody, koncepce ochrany ovzduší aj.</a:t>
            </a:r>
          </a:p>
        </p:txBody>
      </p:sp>
      <p:sp>
        <p:nvSpPr>
          <p:cNvPr id="38916" name="Text Box 6"/>
          <p:cNvSpPr txBox="1">
            <a:spLocks noChangeArrowheads="1"/>
          </p:cNvSpPr>
          <p:nvPr/>
        </p:nvSpPr>
        <p:spPr bwMode="auto">
          <a:xfrm>
            <a:off x="642938" y="911225"/>
            <a:ext cx="77835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cs-CZ">
                <a:latin typeface="Constantia" pitchFamily="18" charset="0"/>
              </a:rPr>
              <a:t> kompetence musí být výslovně specifikovány (jinak patří pod obce)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3775"/>
          </a:xfrm>
        </p:spPr>
        <p:txBody>
          <a:bodyPr/>
          <a:lstStyle/>
          <a:p>
            <a:r>
              <a:rPr lang="cs-CZ" sz="4400" smtClean="0"/>
              <a:t>Územní samospráva – kompetence krajů</a:t>
            </a:r>
          </a:p>
        </p:txBody>
      </p:sp>
      <p:sp>
        <p:nvSpPr>
          <p:cNvPr id="12293" name="Rectangle 5"/>
          <p:cNvSpPr>
            <a:spLocks noGrp="1"/>
          </p:cNvSpPr>
          <p:nvPr>
            <p:ph type="body" sz="half" idx="1"/>
          </p:nvPr>
        </p:nvSpPr>
        <p:spPr>
          <a:xfrm>
            <a:off x="0" y="1231900"/>
            <a:ext cx="4572000" cy="3911600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800" dirty="0" smtClean="0"/>
              <a:t>– odvolací řízení v první instanci;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800" dirty="0" smtClean="0"/>
              <a:t>– kontrola výkonu státní správy orgány obcí </a:t>
            </a:r>
            <a:br>
              <a:rPr lang="cs-CZ" sz="1800" dirty="0" smtClean="0"/>
            </a:br>
            <a:r>
              <a:rPr lang="cs-CZ" sz="1800" dirty="0" smtClean="0"/>
              <a:t>a metodická </a:t>
            </a:r>
            <a:r>
              <a:rPr lang="cs-CZ" sz="1800" b="1" dirty="0" smtClean="0"/>
              <a:t>pomoc obcím</a:t>
            </a:r>
            <a:r>
              <a:rPr lang="cs-CZ" sz="1800" dirty="0" smtClean="0"/>
              <a:t>;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800" dirty="0" smtClean="0"/>
              <a:t>– </a:t>
            </a:r>
            <a:r>
              <a:rPr lang="cs-CZ" sz="1800" b="1" dirty="0" smtClean="0"/>
              <a:t>přezkoumávání hospodaření obce</a:t>
            </a:r>
            <a:r>
              <a:rPr lang="cs-CZ" sz="1800" dirty="0" smtClean="0"/>
              <a:t>, pokud o to obec požádá;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800" dirty="0" smtClean="0"/>
              <a:t>– výkon </a:t>
            </a:r>
            <a:r>
              <a:rPr lang="cs-CZ" sz="1800" b="1" dirty="0" smtClean="0"/>
              <a:t>dozoru </a:t>
            </a:r>
            <a:r>
              <a:rPr lang="cs-CZ" sz="1800" dirty="0" smtClean="0"/>
              <a:t>nad zákonností ve státní správě </a:t>
            </a:r>
            <a:br>
              <a:rPr lang="cs-CZ" sz="1800" dirty="0" smtClean="0"/>
            </a:br>
            <a:r>
              <a:rPr lang="cs-CZ" sz="1800" dirty="0" smtClean="0"/>
              <a:t>a samosprávě </a:t>
            </a:r>
            <a:r>
              <a:rPr lang="cs-CZ" sz="1800" b="1" dirty="0" smtClean="0"/>
              <a:t>obcí</a:t>
            </a:r>
            <a:r>
              <a:rPr lang="cs-CZ" sz="1800" dirty="0" smtClean="0"/>
              <a:t>;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800" dirty="0" smtClean="0"/>
              <a:t>– zajišťování </a:t>
            </a:r>
            <a:r>
              <a:rPr lang="cs-CZ" sz="1800" b="1" dirty="0" smtClean="0"/>
              <a:t>přípravy na mimořádné události</a:t>
            </a:r>
            <a:r>
              <a:rPr lang="cs-CZ" sz="1800" dirty="0" smtClean="0"/>
              <a:t>, provádění záchranných a likvidačních prací </a:t>
            </a:r>
            <a:br>
              <a:rPr lang="cs-CZ" sz="1800" dirty="0" smtClean="0"/>
            </a:br>
            <a:r>
              <a:rPr lang="cs-CZ" sz="1800" dirty="0" smtClean="0"/>
              <a:t>a podílení se na ochraně obyvatelstva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800" dirty="0" smtClean="0"/>
              <a:t>– oprávnění </a:t>
            </a:r>
            <a:r>
              <a:rPr lang="cs-CZ" sz="1800" b="1" dirty="0" smtClean="0"/>
              <a:t>rozhodnout v případech nečinnosti obecních úřadů</a:t>
            </a:r>
            <a:r>
              <a:rPr lang="cs-CZ" sz="1800" dirty="0" smtClean="0"/>
              <a:t> v přenesené působnosti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800" dirty="0" smtClean="0"/>
              <a:t>– působnosti o jejím výkonu jiným obecním úřadem;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800" dirty="0" smtClean="0"/>
              <a:t>– povolování zvláštního užívání silnic II. a III. třídy; 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800" dirty="0" smtClean="0"/>
              <a:t>– </a:t>
            </a:r>
            <a:r>
              <a:rPr lang="cs-CZ" sz="1800" b="1" dirty="0" smtClean="0"/>
              <a:t>výkon státní památkové péče</a:t>
            </a:r>
            <a:r>
              <a:rPr lang="cs-CZ" sz="1800" dirty="0" smtClean="0"/>
              <a:t> v oblasti národních kulturních památek;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endParaRPr lang="cs-CZ" sz="1800" dirty="0" smtClean="0"/>
          </a:p>
        </p:txBody>
      </p:sp>
      <p:sp>
        <p:nvSpPr>
          <p:cNvPr id="12294" name="Rectangle 6"/>
          <p:cNvSpPr>
            <a:spLocks noGrp="1"/>
          </p:cNvSpPr>
          <p:nvPr>
            <p:ph type="body" sz="half" idx="2"/>
          </p:nvPr>
        </p:nvSpPr>
        <p:spPr>
          <a:xfrm>
            <a:off x="4600575" y="1322388"/>
            <a:ext cx="4543425" cy="3821112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800" dirty="0" smtClean="0"/>
              <a:t>– </a:t>
            </a:r>
            <a:r>
              <a:rPr lang="cs-CZ" sz="1800" b="1" dirty="0" smtClean="0"/>
              <a:t>zprostředkování osvojení</a:t>
            </a:r>
            <a:r>
              <a:rPr lang="cs-CZ" sz="1800" dirty="0" smtClean="0"/>
              <a:t> a pěstounské péče;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800" dirty="0" smtClean="0"/>
              <a:t>– rozhodování o zařazení lesů do kategorie lesů;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800" dirty="0" smtClean="0"/>
              <a:t>– </a:t>
            </a:r>
            <a:r>
              <a:rPr lang="cs-CZ" sz="1800" b="1" dirty="0" smtClean="0"/>
              <a:t>rozhodování</a:t>
            </a:r>
            <a:r>
              <a:rPr lang="cs-CZ" sz="1800" dirty="0" smtClean="0"/>
              <a:t> na úseku </a:t>
            </a:r>
            <a:r>
              <a:rPr lang="cs-CZ" sz="1800" b="1" dirty="0" smtClean="0"/>
              <a:t>myslivosti</a:t>
            </a:r>
            <a:r>
              <a:rPr lang="cs-CZ" sz="1800" dirty="0" smtClean="0"/>
              <a:t>, např. povolování honiteb;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800" dirty="0" smtClean="0"/>
              <a:t>– </a:t>
            </a:r>
            <a:r>
              <a:rPr lang="cs-CZ" sz="1800" b="1" dirty="0" smtClean="0"/>
              <a:t>rozhodování</a:t>
            </a:r>
            <a:r>
              <a:rPr lang="cs-CZ" sz="1800" dirty="0" smtClean="0"/>
              <a:t> na úseku </a:t>
            </a:r>
            <a:r>
              <a:rPr lang="cs-CZ" sz="1800" b="1" dirty="0" smtClean="0"/>
              <a:t>rybářství</a:t>
            </a:r>
            <a:r>
              <a:rPr lang="cs-CZ" sz="1800" dirty="0" smtClean="0"/>
              <a:t>, např. vyhlašování rybářských revírů;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800" dirty="0" smtClean="0"/>
              <a:t>– vedení a zpracování evidence odpadů, schvalování nakládání s nebezpečnými látkami;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800" dirty="0" smtClean="0"/>
              <a:t>– řízení </a:t>
            </a:r>
            <a:r>
              <a:rPr lang="cs-CZ" sz="1800" b="1" dirty="0" smtClean="0"/>
              <a:t>prevence</a:t>
            </a:r>
            <a:r>
              <a:rPr lang="cs-CZ" sz="1800" dirty="0" smtClean="0"/>
              <a:t> závažných </a:t>
            </a:r>
            <a:br>
              <a:rPr lang="cs-CZ" sz="1800" dirty="0" smtClean="0"/>
            </a:br>
            <a:r>
              <a:rPr lang="cs-CZ" sz="1800" b="1" dirty="0" smtClean="0"/>
              <a:t>havárií</a:t>
            </a:r>
            <a:r>
              <a:rPr lang="cs-CZ" sz="1800" dirty="0" smtClean="0"/>
              <a:t>;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800" dirty="0" smtClean="0"/>
              <a:t>– výkon na úseku </a:t>
            </a:r>
            <a:r>
              <a:rPr lang="cs-CZ" sz="1800" b="1" dirty="0" smtClean="0"/>
              <a:t>ochrany </a:t>
            </a:r>
            <a:br>
              <a:rPr lang="cs-CZ" sz="1800" b="1" dirty="0" smtClean="0"/>
            </a:br>
            <a:r>
              <a:rPr lang="cs-CZ" sz="1800" b="1" dirty="0" smtClean="0"/>
              <a:t>přírody</a:t>
            </a:r>
            <a:r>
              <a:rPr lang="cs-CZ" sz="1800" dirty="0" smtClean="0"/>
              <a:t>, ovzduší </a:t>
            </a:r>
            <a:br>
              <a:rPr lang="cs-CZ" sz="1800" dirty="0" smtClean="0"/>
            </a:br>
            <a:r>
              <a:rPr lang="cs-CZ" sz="1800" dirty="0" smtClean="0"/>
              <a:t>a zemědělského </a:t>
            </a:r>
            <a:br>
              <a:rPr lang="cs-CZ" sz="1800" dirty="0" smtClean="0"/>
            </a:br>
            <a:r>
              <a:rPr lang="cs-CZ" sz="1800" dirty="0" smtClean="0"/>
              <a:t>půdního fondu;</a:t>
            </a:r>
          </a:p>
          <a:p>
            <a:pPr marL="274320" indent="-274320" fontAlgn="auto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cs-CZ" sz="1800" dirty="0" smtClean="0"/>
              <a:t>– výkon agendy krajských </a:t>
            </a:r>
            <a:br>
              <a:rPr lang="cs-CZ" sz="1800" dirty="0" smtClean="0"/>
            </a:br>
            <a:r>
              <a:rPr lang="cs-CZ" sz="1800" dirty="0" smtClean="0"/>
              <a:t>živnostenských úřadů aj.</a:t>
            </a:r>
          </a:p>
        </p:txBody>
      </p:sp>
      <p:sp>
        <p:nvSpPr>
          <p:cNvPr id="39940" name="Text Box 7"/>
          <p:cNvSpPr txBox="1">
            <a:spLocks noChangeArrowheads="1"/>
          </p:cNvSpPr>
          <p:nvPr/>
        </p:nvSpPr>
        <p:spPr bwMode="auto">
          <a:xfrm>
            <a:off x="566738" y="946150"/>
            <a:ext cx="3617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latin typeface="Constantia" pitchFamily="18" charset="0"/>
              </a:rPr>
              <a:t>Přenesená působnost: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42875"/>
            <a:ext cx="9144000" cy="993775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</a:pPr>
            <a:r>
              <a:rPr lang="cs-CZ" sz="4400" smtClean="0"/>
              <a:t>Hlavní problémy na úrovni státní správy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42938" y="928688"/>
            <a:ext cx="6884987" cy="3954462"/>
          </a:xfrm>
        </p:spPr>
        <p:txBody>
          <a:bodyPr lIns="0" tIns="0" rIns="0" bIns="0" anchor="ctr">
            <a:normAutofit fontScale="77500" lnSpcReduction="20000"/>
          </a:bodyPr>
          <a:lstStyle/>
          <a:p>
            <a:pPr marL="0" indent="0" algn="ctr" fontAlgn="auto">
              <a:spcAft>
                <a:spcPts val="0"/>
              </a:spcAft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b="1" dirty="0"/>
              <a:t>Lidské zdroje</a:t>
            </a:r>
          </a:p>
          <a:p>
            <a:pPr marL="457200" lvl="1" indent="0" fontAlgn="auto"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dirty="0"/>
              <a:t>Státní správa není považována za atraktivního zaměstnavatele a na trhu práce není konkurenceschopná.</a:t>
            </a:r>
          </a:p>
          <a:p>
            <a:pPr marL="457200" lvl="1" indent="0" fontAlgn="auto"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dirty="0"/>
              <a:t>Úroveň řízení lidských zdrojů se liší na jednotlivých úřadech, neexistuje centrální metodika.</a:t>
            </a:r>
          </a:p>
          <a:p>
            <a:pPr marL="457200" lvl="1" indent="0" fontAlgn="auto"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dirty="0"/>
              <a:t>V praxi se neuplatňuje jednotný systém výběru a přijímání pracovníků, toto je v pravomoci jednotlivých manažerů.</a:t>
            </a:r>
          </a:p>
          <a:p>
            <a:pPr marL="457200" lvl="1" indent="0" fontAlgn="auto"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dirty="0"/>
              <a:t>Systém odměňování je zastaralý, nezohledňuje výkonnost, zvýhodňuje „délesloužící“ zaměstnance, neobsahuje dostatečné motivační prvky a je dlouhodobě podfinancován</a:t>
            </a:r>
          </a:p>
          <a:p>
            <a:pPr marL="457200" lvl="1" indent="0" fontAlgn="auto"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dirty="0"/>
              <a:t>Není kladen dostatečný důraz na průběžné vzdělávání.</a:t>
            </a:r>
          </a:p>
          <a:p>
            <a:pPr marL="457200" lvl="1" indent="0" fontAlgn="auto"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dirty="0"/>
              <a:t>Neexistuje systém řízení znalostí.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body"/>
          </p:nvPr>
        </p:nvSpPr>
        <p:spPr>
          <a:xfrm>
            <a:off x="628650" y="1370013"/>
            <a:ext cx="7885113" cy="3262312"/>
          </a:xfrm>
        </p:spPr>
        <p:txBody>
          <a:bodyPr anchor="t">
            <a:normAutofit fontScale="92500" lnSpcReduction="20000"/>
          </a:bodyPr>
          <a:lstStyle/>
          <a:p>
            <a:pPr marL="228600" indent="-228600" fontAlgn="auto">
              <a:spcBef>
                <a:spcPts val="1000"/>
              </a:spcBef>
              <a:spcAft>
                <a:spcPts val="0"/>
              </a:spcAft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sz="2800" b="1"/>
              <a:t>Finance a efektivita jejich vynakládání</a:t>
            </a:r>
          </a:p>
          <a:p>
            <a:pPr marL="228600" indent="-228600" fontAlgn="auto"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sz="2800"/>
              <a:t>Rozpočtování není orientováno programově.</a:t>
            </a:r>
          </a:p>
          <a:p>
            <a:pPr marL="228600" indent="-228600" fontAlgn="auto"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sz="2800"/>
              <a:t>Není důsledně aplikován systém kontroly efektivity vynakládání přidělených prostředků.</a:t>
            </a:r>
          </a:p>
          <a:p>
            <a:pPr marL="228600" indent="-228600" fontAlgn="auto"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sz="2800"/>
              <a:t>Není zavedena povinnost vyhodnocování nákladů, které přinesou předkládané návrhy.</a:t>
            </a:r>
          </a:p>
          <a:p>
            <a:pPr marL="228600" indent="-228600" fontAlgn="auto"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sz="2800"/>
              <a:t>Současný systém rozpočtování neobsahuje podněty pro úsporu nákladů.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274638"/>
            <a:ext cx="9144000" cy="993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/>
            </a:pPr>
            <a:r>
              <a:rPr lang="cs-CZ" sz="4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Hlavní problémy na úrovni státní správy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body"/>
          </p:nvPr>
        </p:nvSpPr>
        <p:spPr>
          <a:xfrm>
            <a:off x="628650" y="1370013"/>
            <a:ext cx="7885113" cy="3336925"/>
          </a:xfrm>
        </p:spPr>
        <p:txBody>
          <a:bodyPr anchor="t">
            <a:normAutofit fontScale="77500" lnSpcReduction="20000"/>
          </a:bodyPr>
          <a:lstStyle/>
          <a:p>
            <a:pPr marL="228600" indent="-228600" fontAlgn="auto">
              <a:spcBef>
                <a:spcPts val="1000"/>
              </a:spcBef>
              <a:spcAft>
                <a:spcPts val="0"/>
              </a:spcAft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sz="2800" b="1"/>
              <a:t>Regulace a proces její tvorby</a:t>
            </a:r>
          </a:p>
          <a:p>
            <a:pPr marL="228600" indent="-228600" fontAlgn="auto"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sz="2800"/>
              <a:t>Právní řád je nestabilní, nadměrně složitý a roztříštěný, některá ustanovení si vzájemně odporují, dochází k častým změnám a novelizacím, neexistuje jasná koncepce jako základ tvorby právních předpisů.</a:t>
            </a:r>
          </a:p>
          <a:p>
            <a:pPr marL="228600" indent="-228600" fontAlgn="auto"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sz="2800"/>
              <a:t>Připravovaná regulace není posuzována z hlediska nezbytnosti, nejsou srovnávány dopady, které přinese, s užitky.</a:t>
            </a:r>
          </a:p>
          <a:p>
            <a:pPr marL="228600" indent="-228600" fontAlgn="auto"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sz="2800"/>
              <a:t>Existující regulace přináší nadměrnou zátěž, a to jak administrativní, tak i finanční a kapitálovou.</a:t>
            </a:r>
          </a:p>
          <a:p>
            <a:pPr marL="228600" indent="-228600" fontAlgn="auto">
              <a:spcBef>
                <a:spcPts val="1000"/>
              </a:spcBef>
              <a:spcAft>
                <a:spcPts val="0"/>
              </a:spcAft>
              <a:buFont typeface="Arial" charset="0"/>
              <a:buNone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endParaRPr lang="cs-CZ" sz="2800"/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274638"/>
            <a:ext cx="9144000" cy="993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fontAlgn="auto">
              <a:lnSpc>
                <a:spcPct val="90000"/>
              </a:lnSpc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/>
            </a:pPr>
            <a:r>
              <a:rPr lang="cs-CZ" sz="4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Hlavní problémy na úrovni státní správy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body"/>
          </p:nvPr>
        </p:nvSpPr>
        <p:spPr>
          <a:xfrm>
            <a:off x="628650" y="1370013"/>
            <a:ext cx="7885113" cy="3262312"/>
          </a:xfrm>
        </p:spPr>
        <p:txBody>
          <a:bodyPr anchor="t">
            <a:normAutofit fontScale="85000" lnSpcReduction="20000"/>
          </a:bodyPr>
          <a:lstStyle/>
          <a:p>
            <a:pPr marL="228600" indent="-228600" fontAlgn="auto"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/>
            </a:pPr>
            <a:r>
              <a:rPr lang="cs-CZ" sz="2800"/>
              <a:t>Úprava procesu tvorby předpisů se soustředí pouze na formální aspekty procesu, navíc není často dodržována.</a:t>
            </a:r>
          </a:p>
          <a:p>
            <a:pPr marL="228600" indent="-228600" fontAlgn="auto"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/>
            </a:pPr>
            <a:r>
              <a:rPr lang="cs-CZ" sz="2800"/>
              <a:t>Právní řád není schopen pružně reagovat na měnící se podmínky.</a:t>
            </a:r>
          </a:p>
          <a:p>
            <a:pPr marL="228600" indent="-228600" fontAlgn="auto"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/>
            </a:pPr>
            <a:r>
              <a:rPr lang="cs-CZ" sz="2800"/>
              <a:t>Proces tvorby regulace není otevřen pro zapojení dotčených subjektů.</a:t>
            </a:r>
          </a:p>
          <a:p>
            <a:pPr marL="228600" indent="-228600" fontAlgn="auto"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/>
            </a:pPr>
            <a:r>
              <a:rPr lang="cs-CZ" sz="2800"/>
              <a:t>Je uplatňován princip „legislativního optimismu“ – není dostatečně využíváno alternativních prostředků regulace.</a:t>
            </a:r>
          </a:p>
          <a:p>
            <a:pPr marL="228600" indent="-228600" fontAlgn="auto"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/>
            </a:pPr>
            <a:r>
              <a:rPr lang="cs-CZ" sz="2800"/>
              <a:t>Nevyhovující systém implementace práva ES/EU.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0" y="214313"/>
            <a:ext cx="9144000" cy="993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/>
            </a:pPr>
            <a:r>
              <a:rPr lang="cs-CZ" sz="4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Hlavní problémy na úrovni státní správy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body"/>
          </p:nvPr>
        </p:nvSpPr>
        <p:spPr>
          <a:xfrm>
            <a:off x="628650" y="1368425"/>
            <a:ext cx="7885113" cy="3519488"/>
          </a:xfrm>
        </p:spPr>
        <p:txBody>
          <a:bodyPr anchor="t">
            <a:normAutofit fontScale="77500" lnSpcReduction="20000"/>
          </a:bodyPr>
          <a:lstStyle/>
          <a:p>
            <a:pPr marL="228600" indent="-228600" fontAlgn="auto">
              <a:spcBef>
                <a:spcPts val="1000"/>
              </a:spcBef>
              <a:spcAft>
                <a:spcPts val="0"/>
              </a:spcAft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sz="2800" b="1"/>
              <a:t>Informační a komunikační technologie</a:t>
            </a:r>
          </a:p>
          <a:p>
            <a:pPr marL="228600" indent="-228600" fontAlgn="auto"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sz="2800"/>
              <a:t>Neefektivní využívání ICT.</a:t>
            </a:r>
          </a:p>
          <a:p>
            <a:pPr marL="228600" indent="-228600" fontAlgn="auto"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sz="2800"/>
              <a:t>Neexistence jednotné komunikační infrastruktury.</a:t>
            </a:r>
          </a:p>
          <a:p>
            <a:pPr marL="228600" indent="-228600" fontAlgn="auto"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sz="2800"/>
              <a:t>Nepropojenost jednotlivých registrů, z toho plynoucí neschopnost vzájemné výměny dat mezi orgány státní správy.</a:t>
            </a:r>
          </a:p>
          <a:p>
            <a:pPr marL="228600" indent="-228600" fontAlgn="auto"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sz="2800"/>
              <a:t>Nedostatečná vybavenost orgánů státní správy informačními technologiemi.</a:t>
            </a:r>
          </a:p>
          <a:p>
            <a:pPr marL="228600" indent="-228600" fontAlgn="auto"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sz="2800"/>
              <a:t>Nízká počítačová gramotnost zaměstnanců ve státní správě.</a:t>
            </a:r>
          </a:p>
          <a:p>
            <a:pPr marL="228600" indent="-228600" fontAlgn="auto"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sz="2800"/>
              <a:t>Neexistující elektronizace komunikace ve státní správě – povinnost papírové formy.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14313"/>
            <a:ext cx="9144000" cy="993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/>
            </a:pPr>
            <a:r>
              <a:rPr lang="cs-CZ" sz="4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Hlavní problémy na úrovni státní správy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>
          <a:xfrm>
            <a:off x="468313" y="249238"/>
            <a:ext cx="8229600" cy="857250"/>
          </a:xfrm>
        </p:spPr>
        <p:txBody>
          <a:bodyPr/>
          <a:lstStyle/>
          <a:p>
            <a:r>
              <a:rPr lang="cs-CZ" smtClean="0"/>
              <a:t>Druhy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166813"/>
            <a:ext cx="8496300" cy="3508375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veřejná 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kraje, obce, veřejnoprávní rozhlas a televize, …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obstarávání veřejných činností sledujících veřejný zájem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soubor institucí, zajišťujících toto spravování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souhrn činností, které nejsou zákonodárstvím, soudnictvím ani vládou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činnost: bezpečnost a obrana státu, zahraniční politika, školská sféra,…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soukromá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organizace zřízené podle obchodního/občanského zákona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zavazuje pouze osoby, které jsou ve vztahu k dané správě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právní řád x vlastní právní akty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body"/>
          </p:nvPr>
        </p:nvSpPr>
        <p:spPr>
          <a:xfrm>
            <a:off x="539750" y="1174750"/>
            <a:ext cx="7886700" cy="3263900"/>
          </a:xfrm>
        </p:spPr>
        <p:txBody>
          <a:bodyPr anchor="t">
            <a:normAutofit fontScale="85000" lnSpcReduction="20000"/>
          </a:bodyPr>
          <a:lstStyle/>
          <a:p>
            <a:pPr marL="228600" indent="-228600" fontAlgn="auto">
              <a:spcBef>
                <a:spcPts val="1000"/>
              </a:spcBef>
              <a:spcAft>
                <a:spcPts val="0"/>
              </a:spcAft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sz="2800" b="1"/>
              <a:t>Řízení</a:t>
            </a:r>
          </a:p>
          <a:p>
            <a:pPr marL="228600" indent="-228600" fontAlgn="auto"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sz="2800"/>
              <a:t>Nedostatečná úroveň komunikace a koordinace mezi orgány státní správy.</a:t>
            </a:r>
          </a:p>
          <a:p>
            <a:pPr marL="228600" indent="-228600" fontAlgn="auto"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sz="2800"/>
              <a:t>Neexistence metodických postupů pro strategické řízení, neprovázanost strategických materiálů s rozpočty, neprovázanost základních programových dokumentů vlády s dalšími strategickými materiály.</a:t>
            </a:r>
          </a:p>
          <a:p>
            <a:pPr marL="228600" indent="-228600" fontAlgn="auto"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sz="2800"/>
              <a:t>Velmi omezená aplikace metod řízení kvality, jako např. CAF, EFQM, benchmarking apod.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14313"/>
            <a:ext cx="9144000" cy="993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/>
            </a:pPr>
            <a:r>
              <a:rPr lang="cs-CZ" sz="4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Hlavní problémy na úrovni státní správy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body"/>
          </p:nvPr>
        </p:nvSpPr>
        <p:spPr>
          <a:xfrm>
            <a:off x="628650" y="1779588"/>
            <a:ext cx="7885113" cy="3263900"/>
          </a:xfrm>
        </p:spPr>
        <p:txBody>
          <a:bodyPr anchor="t">
            <a:normAutofit fontScale="92500"/>
          </a:bodyPr>
          <a:lstStyle/>
          <a:p>
            <a:pPr marL="228600" indent="-228600" fontAlgn="auto"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/>
            </a:pPr>
            <a:r>
              <a:rPr lang="cs-CZ" sz="2800" dirty="0"/>
              <a:t>Velmi omezená aplikace metod projektového řízení, </a:t>
            </a:r>
            <a:r>
              <a:rPr lang="cs-CZ" sz="2800" dirty="0" err="1"/>
              <a:t>řízení</a:t>
            </a:r>
            <a:r>
              <a:rPr lang="cs-CZ" sz="2800" dirty="0"/>
              <a:t> podle cílů apod.</a:t>
            </a:r>
          </a:p>
          <a:p>
            <a:pPr marL="228600" indent="-228600" fontAlgn="auto"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/>
            </a:pPr>
            <a:r>
              <a:rPr lang="cs-CZ" sz="2800" dirty="0"/>
              <a:t>Nízká podpora vzdělávání managementu na všech úrovních řízení.</a:t>
            </a:r>
          </a:p>
          <a:p>
            <a:pPr marL="228600" indent="-228600" fontAlgn="auto"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/>
            </a:pPr>
            <a:r>
              <a:rPr lang="cs-CZ" sz="2800" dirty="0"/>
              <a:t>Výrazné zatížení orgánů ústřední státní správy </a:t>
            </a:r>
            <a:r>
              <a:rPr lang="cs-CZ" sz="2800" dirty="0" err="1"/>
              <a:t>operativou</a:t>
            </a:r>
            <a:r>
              <a:rPr lang="cs-CZ" sz="2800" dirty="0"/>
              <a:t>.</a:t>
            </a:r>
          </a:p>
          <a:p>
            <a:pPr marL="228600" indent="-228600" fontAlgn="auto"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/>
            </a:pPr>
            <a:r>
              <a:rPr lang="cs-CZ" sz="2800" dirty="0"/>
              <a:t>Nedostatečná definice odpovědnosti za kvalitu výstupů.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14313"/>
            <a:ext cx="9144000" cy="993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/>
            </a:pPr>
            <a:r>
              <a:rPr lang="cs-CZ" sz="4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Hlavní problémy na úrovni státní správy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93775"/>
          </a:xfrm>
        </p:spPr>
        <p:txBody>
          <a:bodyPr>
            <a:noAutofit/>
          </a:bodyPr>
          <a:lstStyle/>
          <a:p>
            <a:pPr lvl="2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/>
            </a:pPr>
            <a:r>
              <a:rPr lang="cs-CZ" sz="4000" kern="1200" dirty="0">
                <a:latin typeface="+mj-lt"/>
                <a:ea typeface="+mj-ea"/>
                <a:cs typeface="+mj-cs"/>
              </a:rPr>
              <a:t>Klíčové problémy v územní veřejné správě 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063" y="1192213"/>
            <a:ext cx="7885112" cy="3806825"/>
          </a:xfrm>
        </p:spPr>
        <p:txBody>
          <a:bodyPr>
            <a:normAutofit fontScale="92500" lnSpcReduction="20000"/>
          </a:bodyPr>
          <a:lstStyle/>
          <a:p>
            <a:pPr marL="228600" indent="-22860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b="1" dirty="0"/>
              <a:t>Finance</a:t>
            </a:r>
          </a:p>
          <a:p>
            <a:pPr marL="228600" indent="-22860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endParaRPr lang="cs-CZ" dirty="0"/>
          </a:p>
          <a:p>
            <a:pPr marL="228600" indent="-228600" fontAlgn="auto">
              <a:spcAft>
                <a:spcPts val="0"/>
              </a:spcAft>
              <a:buClr>
                <a:schemeClr val="accent3"/>
              </a:buClr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dirty="0"/>
              <a:t>neexistence mechanismu pro zajištění adekvátnosti výše příspěvku na výkon státní správy, neodráží reálné náklady na výkon státní správy </a:t>
            </a:r>
          </a:p>
          <a:p>
            <a:pPr marL="228600" indent="-228600" fontAlgn="auto">
              <a:spcAft>
                <a:spcPts val="0"/>
              </a:spcAft>
              <a:buClr>
                <a:schemeClr val="accent3"/>
              </a:buClr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dirty="0"/>
              <a:t>vysoké náklady na výkon veřejné správy obecně odrážející velký počet obcí (průměrná velikost obce je jedna z nejmenších v Evropě, podíl obcí do 1000 obyvatel je jeden z největších)</a:t>
            </a:r>
          </a:p>
          <a:p>
            <a:pPr marL="228600" indent="-228600" fontAlgn="auto">
              <a:spcAft>
                <a:spcPts val="0"/>
              </a:spcAft>
              <a:buClr>
                <a:schemeClr val="accent3"/>
              </a:buClr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dirty="0"/>
              <a:t>nejednotný systém strategického plánování a jeho provázanost na finanční řízení</a:t>
            </a:r>
          </a:p>
          <a:p>
            <a:pPr marL="228600" indent="-228600" fontAlgn="auto">
              <a:spcAft>
                <a:spcPts val="0"/>
              </a:spcAft>
              <a:buClrTx/>
              <a:buSzTx/>
              <a:buFontTx/>
              <a:buNone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endParaRPr lang="cs-CZ" dirty="0"/>
          </a:p>
          <a:p>
            <a:pPr marL="228600" indent="-228600" fontAlgn="auto">
              <a:spcAft>
                <a:spcPts val="0"/>
              </a:spcAft>
              <a:buClrTx/>
              <a:buSzTx/>
              <a:buFontTx/>
              <a:buNone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8650" y="1370013"/>
            <a:ext cx="7885113" cy="3262312"/>
          </a:xfrm>
        </p:spPr>
        <p:txBody>
          <a:bodyPr>
            <a:normAutofit lnSpcReduction="10000"/>
          </a:bodyPr>
          <a:lstStyle/>
          <a:p>
            <a:pPr marL="228600" indent="-22860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b="1"/>
              <a:t>Efektivita, kvalita a profesionalita</a:t>
            </a:r>
          </a:p>
          <a:p>
            <a:pPr marL="228600" indent="-228600" fontAlgn="auto">
              <a:spcAft>
                <a:spcPts val="0"/>
              </a:spcAft>
              <a:buClr>
                <a:schemeClr val="accent3"/>
              </a:buClr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/>
              <a:t>celkově nízká efektivita výkonu veřejné správy v malých obcích (stovky kompetencí – povinností, které se v malé obci vyskytují s nízkou frekvencí, tj. není realizovatelná kvalifikovanost a odbornost)</a:t>
            </a:r>
          </a:p>
          <a:p>
            <a:pPr marL="228600" indent="-228600" fontAlgn="auto">
              <a:spcAft>
                <a:spcPts val="0"/>
              </a:spcAft>
              <a:buClr>
                <a:schemeClr val="accent3"/>
              </a:buClr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/>
              <a:t>nedostatečná kvalifikace a kompetentnost managementu zvláště u menších obcí, není zajištěn profesionální výkon zejména u státní správy</a:t>
            </a:r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0" y="0"/>
            <a:ext cx="9144000" cy="993775"/>
          </a:xfrm>
          <a:prstGeom prst="rect">
            <a:avLst/>
          </a:prstGeom>
          <a:ln/>
        </p:spPr>
        <p:txBody>
          <a:bodyPr lIns="0" rIns="0" bIns="0" anchor="b"/>
          <a:lstStyle/>
          <a:p>
            <a:pPr marL="0" lvl="2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/>
            </a:pPr>
            <a:r>
              <a:rPr lang="cs-CZ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Klíčové problémy v územní veřejné správě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8650" y="1370013"/>
            <a:ext cx="7885113" cy="3708400"/>
          </a:xfrm>
        </p:spPr>
        <p:txBody>
          <a:bodyPr>
            <a:normAutofit fontScale="92500" lnSpcReduction="20000"/>
          </a:bodyPr>
          <a:lstStyle/>
          <a:p>
            <a:pPr marL="228600" indent="-22860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b="1"/>
              <a:t>Služby</a:t>
            </a:r>
          </a:p>
          <a:p>
            <a:pPr marL="228600" indent="-228600" fontAlgn="auto">
              <a:spcAft>
                <a:spcPts val="0"/>
              </a:spcAft>
              <a:buClr>
                <a:schemeClr val="accent3"/>
              </a:buClr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/>
              <a:t>různorodá kvalita služeb, v malých obcích častá absence služeb běžných pro občany velkých obcí </a:t>
            </a:r>
          </a:p>
          <a:p>
            <a:pPr marL="228600" indent="-228600" fontAlgn="auto">
              <a:spcAft>
                <a:spcPts val="0"/>
              </a:spcAft>
              <a:buClrTx/>
              <a:buSzTx/>
              <a:buFontTx/>
              <a:buNone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b="1"/>
              <a:t>Lidské zdroje </a:t>
            </a:r>
          </a:p>
          <a:p>
            <a:pPr marL="228600" indent="-228600" fontAlgn="auto">
              <a:spcAft>
                <a:spcPts val="0"/>
              </a:spcAft>
              <a:buClr>
                <a:schemeClr val="accent3"/>
              </a:buClr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/>
              <a:t>Systém odměňování nezohledňuje výkonnost</a:t>
            </a:r>
          </a:p>
          <a:p>
            <a:pPr marL="228600" indent="-228600" fontAlgn="auto">
              <a:spcAft>
                <a:spcPts val="0"/>
              </a:spcAft>
              <a:buClr>
                <a:schemeClr val="accent3"/>
              </a:buClr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/>
              <a:t>Nejednotný systém řízení znalostí</a:t>
            </a:r>
          </a:p>
          <a:p>
            <a:pPr marL="228600" indent="-228600" fontAlgn="auto">
              <a:spcAft>
                <a:spcPts val="0"/>
              </a:spcAft>
              <a:buClr>
                <a:schemeClr val="accent3"/>
              </a:buClr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/>
              <a:t>Úroveň řízení lidských zdrojů se na jednotlivých úrovních úřadů liší</a:t>
            </a:r>
          </a:p>
          <a:p>
            <a:pPr marL="228600" indent="-228600" fontAlgn="auto">
              <a:spcAft>
                <a:spcPts val="0"/>
              </a:spcAft>
              <a:buClr>
                <a:schemeClr val="accent3"/>
              </a:buClr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/>
              <a:t>Úroveň jazykových dovedností a využívání IT</a:t>
            </a:r>
          </a:p>
          <a:p>
            <a:pPr marL="228600" indent="-228600" fontAlgn="auto">
              <a:spcAft>
                <a:spcPts val="0"/>
              </a:spcAft>
              <a:buClr>
                <a:schemeClr val="accent3"/>
              </a:buClr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/>
              <a:t>Provázanost strategického řízení na plánování</a:t>
            </a:r>
          </a:p>
          <a:p>
            <a:pPr marL="228600" indent="-228600" fontAlgn="auto">
              <a:spcAft>
                <a:spcPts val="0"/>
              </a:spcAft>
              <a:buClrTx/>
              <a:buSzTx/>
              <a:buFontTx/>
              <a:buNone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endParaRPr lang="cs-CZ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0" y="0"/>
            <a:ext cx="9144000" cy="993775"/>
          </a:xfrm>
          <a:prstGeom prst="rect">
            <a:avLst/>
          </a:prstGeom>
          <a:ln/>
        </p:spPr>
        <p:txBody>
          <a:bodyPr lIns="0" rIns="0" bIns="0" anchor="b"/>
          <a:lstStyle/>
          <a:p>
            <a:pPr marL="0" lvl="2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/>
            </a:pPr>
            <a:r>
              <a:rPr lang="cs-CZ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Klíčové problémy v územní veřejné správě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8650" y="1268413"/>
            <a:ext cx="7885113" cy="3424237"/>
          </a:xfrm>
        </p:spPr>
        <p:txBody>
          <a:bodyPr>
            <a:normAutofit fontScale="92500" lnSpcReduction="10000"/>
          </a:bodyPr>
          <a:lstStyle/>
          <a:p>
            <a:pPr marL="228600" indent="-22860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b="1" dirty="0"/>
              <a:t>Komunikace a koordinace aktivit</a:t>
            </a:r>
          </a:p>
          <a:p>
            <a:pPr marL="228600" indent="-228600" fontAlgn="auto">
              <a:spcAft>
                <a:spcPts val="0"/>
              </a:spcAft>
              <a:buClr>
                <a:schemeClr val="accent3"/>
              </a:buClr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dirty="0"/>
              <a:t>nefungující spolupráce s podnikateli a neziskovými organizacemi při rozvoji obce, při  přípravě a koordinaci investic na území obce</a:t>
            </a:r>
          </a:p>
          <a:p>
            <a:pPr marL="228600" indent="-228600" fontAlgn="auto">
              <a:spcAft>
                <a:spcPts val="0"/>
              </a:spcAft>
              <a:buClr>
                <a:schemeClr val="accent3"/>
              </a:buClr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dirty="0"/>
              <a:t>často chybějící koordinace a spolupráce investičních záměrů jednotlivých sousedících obcí</a:t>
            </a:r>
          </a:p>
          <a:p>
            <a:pPr marL="228600" indent="-228600" fontAlgn="auto">
              <a:spcAft>
                <a:spcPts val="0"/>
              </a:spcAft>
              <a:buClr>
                <a:schemeClr val="accent3"/>
              </a:buClr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dirty="0"/>
              <a:t>často obtížná komunikace s dalšími sférami života mimo veřejnou správu – s občany, s podnikatelským sektorem, s neziskovými organizacemi </a:t>
            </a:r>
          </a:p>
          <a:p>
            <a:pPr marL="228600" indent="-228600" fontAlgn="auto">
              <a:spcAft>
                <a:spcPts val="0"/>
              </a:spcAft>
              <a:buClrTx/>
              <a:buSzTx/>
              <a:buFontTx/>
              <a:buNone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endParaRPr lang="cs-CZ" dirty="0"/>
          </a:p>
          <a:p>
            <a:pPr marL="228600" indent="-228600" fontAlgn="auto">
              <a:spcAft>
                <a:spcPts val="0"/>
              </a:spcAft>
              <a:buClrTx/>
              <a:buSzTx/>
              <a:buFontTx/>
              <a:buNone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endParaRPr lang="cs-CZ" b="1" dirty="0"/>
          </a:p>
        </p:txBody>
      </p:sp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>
          <a:xfrm>
            <a:off x="285750" y="357188"/>
            <a:ext cx="8686800" cy="857250"/>
          </a:xfrm>
        </p:spPr>
        <p:txBody>
          <a:bodyPr>
            <a:noAutofit/>
          </a:bodyPr>
          <a:lstStyle/>
          <a:p>
            <a:pPr lvl="2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/>
            </a:pPr>
            <a:r>
              <a:rPr lang="cs-CZ" sz="4000" kern="1200" dirty="0">
                <a:latin typeface="+mj-lt"/>
                <a:ea typeface="+mj-ea"/>
                <a:cs typeface="+mj-cs"/>
              </a:rPr>
              <a:t>Klíčové problémy v územní veřejné správě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458913"/>
            <a:ext cx="7885113" cy="3519487"/>
          </a:xfrm>
        </p:spPr>
        <p:txBody>
          <a:bodyPr>
            <a:normAutofit fontScale="92500" lnSpcReduction="20000"/>
          </a:bodyPr>
          <a:lstStyle/>
          <a:p>
            <a:pPr marL="228600" indent="-22860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b="1"/>
              <a:t>Role státu</a:t>
            </a:r>
          </a:p>
          <a:p>
            <a:pPr marL="228600" indent="-228600" fontAlgn="auto">
              <a:spcAft>
                <a:spcPts val="0"/>
              </a:spcAft>
              <a:buClr>
                <a:schemeClr val="accent3"/>
              </a:buClr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/>
              <a:t>nedostatečná koncepční a metodická činnost státu, která se projevuje v nejednotném výkonu státní správy</a:t>
            </a:r>
          </a:p>
          <a:p>
            <a:pPr marL="228600" indent="-228600" fontAlgn="auto">
              <a:spcAft>
                <a:spcPts val="0"/>
              </a:spcAft>
              <a:buClrTx/>
              <a:buSzTx/>
              <a:buFontTx/>
              <a:buNone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 b="1"/>
              <a:t>Modernizace</a:t>
            </a:r>
          </a:p>
          <a:p>
            <a:pPr marL="228600" indent="-228600" fontAlgn="auto">
              <a:spcAft>
                <a:spcPts val="0"/>
              </a:spcAft>
              <a:buClr>
                <a:schemeClr val="accent3"/>
              </a:buClr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/>
              <a:t>malé tempo modernizace </a:t>
            </a:r>
          </a:p>
          <a:p>
            <a:pPr marL="228600" indent="-228600" fontAlgn="auto">
              <a:spcAft>
                <a:spcPts val="0"/>
              </a:spcAft>
              <a:buClr>
                <a:schemeClr val="accent3"/>
              </a:buClr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/>
              <a:t>nedostatečné zavádění a využívání ICT  </a:t>
            </a:r>
          </a:p>
          <a:p>
            <a:pPr marL="228600" indent="-228600" fontAlgn="auto">
              <a:spcAft>
                <a:spcPts val="0"/>
              </a:spcAft>
              <a:buClr>
                <a:schemeClr val="accent3"/>
              </a:buClr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/>
              <a:t>pomalá inovace, problémy s využitím nových metod, často chybí komplexní a rozvojový pohled na správu obce</a:t>
            </a:r>
          </a:p>
          <a:p>
            <a:pPr marL="228600" indent="-228600" fontAlgn="auto">
              <a:spcAft>
                <a:spcPts val="0"/>
              </a:spcAft>
              <a:buClr>
                <a:schemeClr val="accent3"/>
              </a:buClr>
              <a:buFont typeface="Arial" charset="0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  <a:tab pos="9829800" algn="l"/>
                <a:tab pos="10134600" algn="l"/>
              </a:tabLst>
              <a:defRPr/>
            </a:pPr>
            <a:r>
              <a:rPr lang="cs-CZ"/>
              <a:t>není zaručena jednotnost kompatibility software mezi úřady veřejné správy</a:t>
            </a:r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0" y="0"/>
            <a:ext cx="9144000" cy="993775"/>
          </a:xfrm>
          <a:prstGeom prst="rect">
            <a:avLst/>
          </a:prstGeom>
          <a:ln/>
        </p:spPr>
        <p:txBody>
          <a:bodyPr lIns="0" rIns="0" bIns="0" anchor="b"/>
          <a:lstStyle/>
          <a:p>
            <a:pPr marL="0" lvl="2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/>
            </a:pPr>
            <a:r>
              <a:rPr lang="cs-CZ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Klíčové problémy v územní veřejné správě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Zdroje</a:t>
            </a:r>
          </a:p>
        </p:txBody>
      </p:sp>
      <p:sp>
        <p:nvSpPr>
          <p:cNvPr id="1433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1800" smtClean="0">
                <a:latin typeface="Arial" charset="0"/>
              </a:rPr>
              <a:t>Zákon č. 128/2000 Sb., o obcích. Dostupný z: </a:t>
            </a:r>
            <a:r>
              <a:rPr lang="en-US" sz="1800" smtClean="0">
                <a:latin typeface="Arial" charset="0"/>
              </a:rPr>
              <a:t>&lt;</a:t>
            </a:r>
            <a:r>
              <a:rPr lang="cs-CZ" sz="1800" smtClean="0">
                <a:latin typeface="Arial" charset="0"/>
              </a:rPr>
              <a:t>http://www.zakonycr.cz/seznamy/128-2000-sb-zakon-o-obcich-%28obecni-zrizeni%29.html</a:t>
            </a:r>
            <a:r>
              <a:rPr lang="en-US" sz="1800" smtClean="0">
                <a:latin typeface="Arial" charset="0"/>
              </a:rPr>
              <a:t>&gt;.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1800" smtClean="0">
                <a:latin typeface="Arial" charset="0"/>
              </a:rPr>
              <a:t>Zákon č. 129/2000 Sb., o krajích. Dostupný z:</a:t>
            </a:r>
            <a:r>
              <a:rPr lang="en-US" sz="1800" smtClean="0">
                <a:latin typeface="Arial" charset="0"/>
              </a:rPr>
              <a:t> &lt;http://portal.gov.cz/app/zakony/zakon.jsp?page=0&amp;nr=129~2F2000&amp;rpp=15#seznam&gt;.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800" smtClean="0">
                <a:latin typeface="Arial" charset="0"/>
              </a:rPr>
              <a:t>Efektivní veřejná správa a přátelské veřejné služby : Strategie realizace Smart Administration v období 2007–2015 [online]. Praha : Vláda ČR, 2007 [cit. 2013-09-23].</a:t>
            </a:r>
            <a:r>
              <a:rPr lang="cs-CZ" sz="1800" smtClean="0">
                <a:latin typeface="Arial" charset="0"/>
              </a:rPr>
              <a:t> Dostupné z: </a:t>
            </a:r>
            <a:r>
              <a:rPr lang="en-US" sz="1800" smtClean="0">
                <a:latin typeface="Arial" charset="0"/>
              </a:rPr>
              <a:t>&lt;www.mvcr.cz/soubor/modernizace-dokumenty-strategie-pdf.aspx‎&gt;.</a:t>
            </a:r>
            <a:endParaRPr lang="cs-CZ" sz="1800" smtClean="0">
              <a:latin typeface="Arial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1800" smtClean="0">
                <a:latin typeface="Arial" charset="0"/>
              </a:rPr>
              <a:t>Obrázky: </a:t>
            </a:r>
            <a:r>
              <a:rPr lang="en-US" sz="1800" smtClean="0">
                <a:latin typeface="Arial" charset="0"/>
              </a:rPr>
              <a:t>http://www.prijedemezavami.cz/hospodareni-s-odpady/</a:t>
            </a:r>
            <a:r>
              <a:rPr lang="cs-CZ" sz="1800" smtClean="0">
                <a:latin typeface="Arial" charset="0"/>
              </a:rPr>
              <a:t>, </a:t>
            </a:r>
            <a:r>
              <a:rPr lang="en-US" sz="1800" smtClean="0">
                <a:latin typeface="Arial" charset="0"/>
              </a:rPr>
              <a:t>http://www.rybsvaz-ol.cz/galerie/66/fotogalerie/podebrady-info-cedule.html</a:t>
            </a:r>
            <a:r>
              <a:rPr lang="cs-CZ" sz="1800" smtClean="0">
                <a:latin typeface="Arial" charset="0"/>
              </a:rPr>
              <a:t>, </a:t>
            </a:r>
            <a:r>
              <a:rPr lang="en-US" sz="1800" smtClean="0">
                <a:latin typeface="Arial" charset="0"/>
              </a:rPr>
              <a:t>http://www.libertarian.on.ca/node/6216</a:t>
            </a:r>
            <a:r>
              <a:rPr lang="cs-CZ" sz="1800" smtClean="0">
                <a:latin typeface="Arial" charset="0"/>
              </a:rPr>
              <a:t>, </a:t>
            </a:r>
            <a:r>
              <a:rPr lang="en-US" sz="1800" smtClean="0">
                <a:latin typeface="Arial" charset="0"/>
              </a:rPr>
              <a:t>http://www.123rf.com/clipart-vector/flood.html</a:t>
            </a:r>
            <a:r>
              <a:rPr lang="cs-CZ" sz="1800" smtClean="0">
                <a:latin typeface="Arial" charset="0"/>
              </a:rPr>
              <a:t>, </a:t>
            </a:r>
            <a:r>
              <a:rPr lang="en-US" sz="1800" smtClean="0">
                <a:latin typeface="Arial" charset="0"/>
              </a:rPr>
              <a:t>http://school.phillipmartin.info/school_backbus.htm</a:t>
            </a:r>
            <a:r>
              <a:rPr lang="cs-CZ" sz="1800" smtClean="0">
                <a:latin typeface="Arial" charset="0"/>
              </a:rPr>
              <a:t>, </a:t>
            </a:r>
            <a:r>
              <a:rPr lang="en-US" sz="1800" smtClean="0">
                <a:latin typeface="Arial" charset="0"/>
              </a:rPr>
              <a:t>http://vector-magz.com/transport/police-car-clip-art-item-3/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státní správa</a:t>
            </a:r>
          </a:p>
          <a:p>
            <a:pPr lvl="2"/>
            <a:r>
              <a:rPr lang="cs-CZ" smtClean="0"/>
              <a:t>přímá – správní úřady (ústřední)</a:t>
            </a:r>
          </a:p>
          <a:p>
            <a:pPr lvl="2"/>
            <a:r>
              <a:rPr lang="cs-CZ" smtClean="0"/>
              <a:t>nepřímá – obce, kraje (místní správa)</a:t>
            </a:r>
          </a:p>
          <a:p>
            <a:r>
              <a:rPr lang="cs-CZ" smtClean="0"/>
              <a:t>samospráva </a:t>
            </a:r>
          </a:p>
          <a:p>
            <a:pPr lvl="2"/>
            <a:r>
              <a:rPr lang="cs-CZ" smtClean="0"/>
              <a:t>nezávislá na státní správě, stát nemůže zasahovat, dozor nad dodržováním právních předpisů</a:t>
            </a:r>
          </a:p>
          <a:p>
            <a:pPr lvl="2"/>
            <a:r>
              <a:rPr lang="cs-CZ" smtClean="0"/>
              <a:t>územní – zastupování zájmů území (obec, kraj)</a:t>
            </a:r>
          </a:p>
          <a:p>
            <a:pPr lvl="2"/>
            <a:r>
              <a:rPr lang="cs-CZ" smtClean="0"/>
              <a:t>zájmová – Česká lékařská komora, Česká komora architektů,…</a:t>
            </a:r>
          </a:p>
          <a:p>
            <a:endParaRPr lang="cs-CZ" smtClean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57200" y="528638"/>
            <a:ext cx="8229600" cy="857250"/>
          </a:xfrm>
          <a:prstGeom prst="rect">
            <a:avLst/>
          </a:prstGeom>
        </p:spPr>
        <p:txBody>
          <a:bodyPr lIns="0" rIns="0" bIns="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5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Subsystémy veřejné správy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>
          <a:xfrm>
            <a:off x="395288" y="87313"/>
            <a:ext cx="8229600" cy="857250"/>
          </a:xfrm>
        </p:spPr>
        <p:txBody>
          <a:bodyPr/>
          <a:lstStyle/>
          <a:p>
            <a:r>
              <a:rPr lang="cs-CZ" smtClean="0"/>
              <a:t>Státní správa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896938"/>
            <a:ext cx="8569325" cy="3395662"/>
          </a:xfrm>
        </p:spPr>
        <p:txBody>
          <a:bodyPr>
            <a:no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1800" b="1" dirty="0"/>
              <a:t>Státní správu vykonává stát svými orgány k tomu zřízenými </a:t>
            </a:r>
            <a:r>
              <a:rPr lang="cs-CZ" sz="1800" dirty="0"/>
              <a:t>(ministerstva, ústřední </a:t>
            </a:r>
            <a:r>
              <a:rPr lang="cs-CZ" sz="1800" dirty="0" smtClean="0"/>
              <a:t>státní orgány </a:t>
            </a:r>
            <a:r>
              <a:rPr lang="cs-CZ" sz="1800" dirty="0"/>
              <a:t>– ČSÚ, </a:t>
            </a:r>
            <a:r>
              <a:rPr lang="cs-CZ" sz="1800" dirty="0" smtClean="0"/>
              <a:t>ČÚZK.).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1800" b="1" dirty="0" smtClean="0"/>
              <a:t>Výkon </a:t>
            </a:r>
            <a:r>
              <a:rPr lang="cs-CZ" sz="1800" b="1" dirty="0"/>
              <a:t>státní správy však stát může přenést na jiné </a:t>
            </a:r>
            <a:r>
              <a:rPr lang="cs-CZ" sz="1800" b="1" dirty="0" smtClean="0"/>
              <a:t>orgány, například </a:t>
            </a:r>
            <a:r>
              <a:rPr lang="cs-CZ" sz="1800" b="1" dirty="0"/>
              <a:t>na orgány místní a krajské samosprávy (stavební úřad </a:t>
            </a:r>
            <a:r>
              <a:rPr lang="cs-CZ" sz="1800" dirty="0"/>
              <a:t>– místní úřad v </a:t>
            </a:r>
            <a:r>
              <a:rPr lang="cs-CZ" sz="1800" dirty="0" smtClean="0"/>
              <a:t>obci s </a:t>
            </a:r>
            <a:r>
              <a:rPr lang="cs-CZ" sz="1800" dirty="0"/>
              <a:t>přenesenou působností). </a:t>
            </a:r>
            <a:endParaRPr lang="cs-CZ" sz="18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1800" b="1" dirty="0" smtClean="0"/>
              <a:t>Klasické </a:t>
            </a:r>
            <a:r>
              <a:rPr lang="cs-CZ" sz="1800" b="1" dirty="0"/>
              <a:t>pojetí vychází z trojdílné struktury státní </a:t>
            </a:r>
            <a:r>
              <a:rPr lang="cs-CZ" sz="1800" b="1" dirty="0" smtClean="0"/>
              <a:t>moci:</a:t>
            </a:r>
          </a:p>
          <a:p>
            <a:pPr marL="91440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1800" b="1" dirty="0" smtClean="0"/>
              <a:t>Moc </a:t>
            </a:r>
            <a:r>
              <a:rPr lang="cs-CZ" sz="1800" b="1" dirty="0"/>
              <a:t>zákonodárnou </a:t>
            </a:r>
            <a:r>
              <a:rPr lang="cs-CZ" sz="1800" dirty="0"/>
              <a:t>– která náleží Parlamentu</a:t>
            </a:r>
          </a:p>
          <a:p>
            <a:pPr marL="91440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1800" b="1" dirty="0" smtClean="0"/>
              <a:t>Moc </a:t>
            </a:r>
            <a:r>
              <a:rPr lang="cs-CZ" sz="1800" b="1" dirty="0"/>
              <a:t>výkonnou </a:t>
            </a:r>
            <a:r>
              <a:rPr lang="cs-CZ" sz="1800" dirty="0"/>
              <a:t>– prezident, vláda (odpovědná poslanecké sněmovně), </a:t>
            </a:r>
            <a:r>
              <a:rPr lang="cs-CZ" sz="1800" dirty="0" smtClean="0"/>
              <a:t>ministerstva a </a:t>
            </a:r>
            <a:r>
              <a:rPr lang="cs-CZ" sz="1800" dirty="0"/>
              <a:t>ostatní ústřední orgány</a:t>
            </a:r>
          </a:p>
          <a:p>
            <a:pPr marL="91440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1800" b="1" dirty="0" smtClean="0"/>
              <a:t>Moc </a:t>
            </a:r>
            <a:r>
              <a:rPr lang="cs-CZ" sz="1800" b="1" dirty="0"/>
              <a:t>soudní </a:t>
            </a:r>
            <a:r>
              <a:rPr lang="cs-CZ" sz="1800" dirty="0"/>
              <a:t>– </a:t>
            </a:r>
            <a:r>
              <a:rPr lang="cs-CZ" sz="1800" dirty="0" smtClean="0"/>
              <a:t>soudy</a:t>
            </a:r>
            <a:endParaRPr lang="cs-CZ" sz="1800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1800" b="1" dirty="0" smtClean="0"/>
              <a:t>Státní </a:t>
            </a:r>
            <a:r>
              <a:rPr lang="cs-CZ" sz="1800" b="1" dirty="0"/>
              <a:t>správa je v zásadě totožná s výkonnou </a:t>
            </a:r>
            <a:r>
              <a:rPr lang="cs-CZ" sz="1800" b="1" dirty="0" smtClean="0"/>
              <a:t>mocí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>
          <a:xfrm>
            <a:off x="357188" y="285750"/>
            <a:ext cx="8229600" cy="857250"/>
          </a:xfrm>
        </p:spPr>
        <p:txBody>
          <a:bodyPr/>
          <a:lstStyle/>
          <a:p>
            <a:r>
              <a:rPr lang="cs-CZ" smtClean="0"/>
              <a:t>Státní správa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00150"/>
            <a:ext cx="8362950" cy="3394075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/>
              <a:t>Nejdůležitější orgán </a:t>
            </a:r>
            <a:r>
              <a:rPr lang="cs-CZ" dirty="0"/>
              <a:t>v tomto procesu představuje </a:t>
            </a:r>
            <a:r>
              <a:rPr lang="cs-CZ" b="1" dirty="0"/>
              <a:t>vláda České </a:t>
            </a:r>
            <a:r>
              <a:rPr lang="cs-CZ" b="1" dirty="0" smtClean="0"/>
              <a:t>republiky</a:t>
            </a:r>
            <a:r>
              <a:rPr lang="cs-CZ" dirty="0"/>
              <a:t>.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Vláda </a:t>
            </a:r>
            <a:r>
              <a:rPr lang="cs-CZ" dirty="0"/>
              <a:t>řídí, kontroluje a sjednocuje </a:t>
            </a:r>
            <a:r>
              <a:rPr lang="cs-CZ" b="1" dirty="0"/>
              <a:t>činnost </a:t>
            </a:r>
            <a:r>
              <a:rPr lang="cs-CZ" b="1" dirty="0" smtClean="0"/>
              <a:t>ministerstev</a:t>
            </a:r>
            <a:r>
              <a:rPr lang="cs-CZ" b="1" dirty="0"/>
              <a:t>. </a:t>
            </a:r>
            <a:endParaRPr lang="cs-CZ" b="1" dirty="0" smtClean="0"/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Za </a:t>
            </a:r>
            <a:r>
              <a:rPr lang="cs-CZ" dirty="0"/>
              <a:t>jejich činnost zároveň nese odpovědnost. 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Kvalita a efektivita je závislá na rozhodování </a:t>
            </a:r>
            <a:r>
              <a:rPr lang="cs-CZ" dirty="0"/>
              <a:t>a činnosti vlády České </a:t>
            </a:r>
            <a:r>
              <a:rPr lang="cs-CZ" dirty="0" smtClean="0"/>
              <a:t>republiky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/>
              <a:t>na činnostech jednotlivých ministerstev a jejich vzájemné provázanosti. 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Vláda </a:t>
            </a:r>
            <a:r>
              <a:rPr lang="cs-CZ" dirty="0"/>
              <a:t>České republiky tedy představuje </a:t>
            </a:r>
            <a:r>
              <a:rPr lang="cs-CZ" b="1" dirty="0"/>
              <a:t>nejdůležitější koordinační mechanismus</a:t>
            </a:r>
            <a:r>
              <a:rPr lang="cs-CZ" dirty="0"/>
              <a:t> na úrovni ústřední státní správy.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Struktura státní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Celkem </a:t>
            </a:r>
            <a:r>
              <a:rPr lang="cs-CZ" b="1" dirty="0"/>
              <a:t>26 ústředních správních </a:t>
            </a:r>
            <a:r>
              <a:rPr lang="cs-CZ" b="1" dirty="0" smtClean="0"/>
              <a:t>úřadů</a:t>
            </a:r>
            <a:endParaRPr lang="cs-CZ" dirty="0" smtClean="0"/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 smtClean="0"/>
              <a:t>Rozdělení</a:t>
            </a:r>
            <a:r>
              <a:rPr lang="cs-CZ" b="1" dirty="0"/>
              <a:t>: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/>
              <a:t>15 ministerstev a 11 dalších ústředních správních úřadů.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Přibližně </a:t>
            </a:r>
            <a:r>
              <a:rPr lang="cs-CZ" dirty="0"/>
              <a:t>20 tisíc zaměstnanců. 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Ústřední </a:t>
            </a:r>
            <a:r>
              <a:rPr lang="cs-CZ" dirty="0"/>
              <a:t>správní úřady mají 478 podřízených správních </a:t>
            </a:r>
            <a:r>
              <a:rPr lang="cs-CZ" dirty="0" smtClean="0"/>
              <a:t>úřadů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C</a:t>
            </a:r>
            <a:r>
              <a:rPr lang="cs-CZ" dirty="0" smtClean="0"/>
              <a:t>ca </a:t>
            </a:r>
            <a:r>
              <a:rPr lang="cs-CZ" dirty="0"/>
              <a:t>77 tisíc zaměstnanců.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>
          <a:xfrm>
            <a:off x="323850" y="141288"/>
            <a:ext cx="8229600" cy="857250"/>
          </a:xfrm>
        </p:spPr>
        <p:txBody>
          <a:bodyPr/>
          <a:lstStyle/>
          <a:p>
            <a:r>
              <a:rPr lang="cs-CZ" sz="4800" smtClean="0"/>
              <a:t>Přehled ministerstev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042988" y="1004888"/>
          <a:ext cx="7200800" cy="3792086"/>
        </p:xfrm>
        <a:graphic>
          <a:graphicData uri="http://schemas.openxmlformats.org/drawingml/2006/table">
            <a:tbl>
              <a:tblPr/>
              <a:tblGrid>
                <a:gridCol w="5606874"/>
                <a:gridCol w="1593926"/>
              </a:tblGrid>
              <a:tr h="24246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400" dirty="0"/>
                        <a:t>Ministerstvo dopravy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hlinkClick r:id="rId2"/>
                        </a:rPr>
                        <a:t>www.mdcr.cz</a:t>
                      </a:r>
                      <a:endParaRPr lang="cs-CZ" sz="14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6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400" dirty="0"/>
                        <a:t>Ministerstvo financí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hlinkClick r:id="rId3"/>
                        </a:rPr>
                        <a:t>www.mfcr.cz</a:t>
                      </a:r>
                      <a:r>
                        <a:rPr lang="cs-CZ" sz="1400"/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6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400" dirty="0"/>
                        <a:t>Ministerstvo kultury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hlinkClick r:id="rId4"/>
                        </a:rPr>
                        <a:t>www.mkcr.cz</a:t>
                      </a:r>
                      <a:endParaRPr lang="cs-CZ" sz="14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6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400"/>
                        <a:t>Ministerstvo obrany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hlinkClick r:id="rId5"/>
                        </a:rPr>
                        <a:t>www.army.cz</a:t>
                      </a:r>
                      <a:endParaRPr lang="cs-CZ" sz="14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6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400" dirty="0"/>
                        <a:t>Ministerstvo pro místní rozvoj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hlinkClick r:id="rId6"/>
                        </a:rPr>
                        <a:t>www.mmr.cz</a:t>
                      </a:r>
                      <a:endParaRPr lang="cs-CZ" sz="14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6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t-BR" sz="1400"/>
                        <a:t>Ministerstvo práce a sociálních věcí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hlinkClick r:id="rId7"/>
                        </a:rPr>
                        <a:t>www.mpsv.cz</a:t>
                      </a:r>
                      <a:endParaRPr lang="cs-CZ" sz="14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6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400"/>
                        <a:t>Ministerstvo průmyslu a obchodu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hlinkClick r:id="rId8"/>
                        </a:rPr>
                        <a:t>www.mpo.cz</a:t>
                      </a:r>
                      <a:endParaRPr lang="cs-CZ" sz="14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6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400"/>
                        <a:t>Ministerstvo spravedlnosti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hlinkClick r:id="rId9"/>
                        </a:rPr>
                        <a:t>www.justice.cz</a:t>
                      </a:r>
                      <a:r>
                        <a:rPr lang="cs-CZ" sz="1400"/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6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400"/>
                        <a:t>Ministerstvo školství, mládeže a tělovýchovy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hlinkClick r:id="rId10"/>
                        </a:rPr>
                        <a:t>www.msmt.cz</a:t>
                      </a:r>
                      <a:endParaRPr lang="cs-CZ" sz="14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6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400"/>
                        <a:t>Ministerstvo vnitra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hlinkClick r:id="rId11"/>
                        </a:rPr>
                        <a:t>www.mvcr.cz</a:t>
                      </a:r>
                      <a:endParaRPr lang="cs-CZ" sz="14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6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400"/>
                        <a:t>Ministerstvo zahraničních věcí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hlinkClick r:id="rId12"/>
                        </a:rPr>
                        <a:t>www.mzv.cz</a:t>
                      </a:r>
                      <a:endParaRPr lang="cs-CZ" sz="14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6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400"/>
                        <a:t>Ministerstvo zdravotnictví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hlinkClick r:id="rId13"/>
                        </a:rPr>
                        <a:t>www.mzcr.cz</a:t>
                      </a:r>
                      <a:r>
                        <a:rPr lang="cs-CZ" sz="1400"/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6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400"/>
                        <a:t>Ministerstvo zemědělství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hlinkClick r:id="rId14"/>
                        </a:rPr>
                        <a:t>www.mze.cz</a:t>
                      </a:r>
                      <a:r>
                        <a:rPr lang="cs-CZ" sz="1400"/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722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400" dirty="0"/>
                        <a:t>Ministerstvo životního prostředí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hlinkClick r:id="rId15"/>
                        </a:rPr>
                        <a:t>www.env.cz</a:t>
                      </a:r>
                      <a:endParaRPr lang="cs-CZ" sz="1400" dirty="0" smtClean="0"/>
                    </a:p>
                    <a:p>
                      <a:endParaRPr lang="cs-CZ" sz="1400" dirty="0" smtClean="0"/>
                    </a:p>
                    <a:p>
                      <a:endParaRPr lang="cs-CZ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fontAlgn="auto">
              <a:spcAft>
                <a:spcPts val="0"/>
              </a:spcAft>
              <a:defRPr/>
            </a:pPr>
            <a:r>
              <a:rPr lang="cs-CZ" sz="4000" dirty="0">
                <a:solidFill>
                  <a:sysClr val="windowText" lastClr="000000"/>
                </a:solidFill>
              </a:rPr>
              <a:t>Ústřední správní úřady</a:t>
            </a:r>
            <a:r>
              <a:rPr lang="cs-CZ" sz="1800" dirty="0">
                <a:solidFill>
                  <a:sysClr val="windowText" lastClr="000000"/>
                </a:solidFill>
              </a:rPr>
              <a:t/>
            </a:r>
            <a:br>
              <a:rPr lang="cs-CZ" sz="1800" dirty="0">
                <a:solidFill>
                  <a:sysClr val="windowText" lastClr="000000"/>
                </a:solidFill>
              </a:rPr>
            </a:br>
            <a:endParaRPr lang="cs-CZ" sz="1800" dirty="0">
              <a:solidFill>
                <a:sysClr val="windowText" lastClr="0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Národní bezpečnostní úřad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Český telekomunikační úřad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Úřad průmyslového vlastnictví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Český statistický úřad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Český úřad zeměměřický a katastrální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Český báňský úřad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Energetický regulační úřad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Úřad pro ochranu hospodářské soutěže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Správa státních hmotných rezerv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Státní úřad pro jadernou bezpečnost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Úřad pro mezinárodněprávní ochranu dětí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Úřad pro zahraniční styky a informace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Bezpečnostní informační služba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Rada pro rozhlasové a televizní vysílání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1516</Words>
  <Application>Microsoft Office PowerPoint</Application>
  <PresentationFormat>Předvádění na obrazovce (16:9)</PresentationFormat>
  <Paragraphs>312</Paragraphs>
  <Slides>37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8" baseType="lpstr">
      <vt:lpstr>Tok</vt:lpstr>
      <vt:lpstr>ZÁKLADY VEŘEJNÉ SPRÁVY</vt:lpstr>
      <vt:lpstr>Pojem správa</vt:lpstr>
      <vt:lpstr>Druhy správy</vt:lpstr>
      <vt:lpstr>Prezentace aplikace PowerPoint</vt:lpstr>
      <vt:lpstr>Státní správa</vt:lpstr>
      <vt:lpstr>Státní správa</vt:lpstr>
      <vt:lpstr>Struktura státní správy</vt:lpstr>
      <vt:lpstr>Přehled ministerstev</vt:lpstr>
      <vt:lpstr>Ústřední správní úřady </vt:lpstr>
      <vt:lpstr>Klíčové problémy na úrovni státní správy</vt:lpstr>
      <vt:lpstr>Lidské zdroje</vt:lpstr>
      <vt:lpstr>Finance a efektivita jejich vynakládání</vt:lpstr>
      <vt:lpstr>Regulace a proces její tvorby</vt:lpstr>
      <vt:lpstr>Informační a komunikační technologie</vt:lpstr>
      <vt:lpstr>Řízení</vt:lpstr>
      <vt:lpstr>Územní samospráva</vt:lpstr>
      <vt:lpstr>Územní samospráva</vt:lpstr>
      <vt:lpstr>Územní samospráva – kompetence</vt:lpstr>
      <vt:lpstr>Územní samospráva – kompetence obcí</vt:lpstr>
      <vt:lpstr>Územní samospráva – kompetence obcí</vt:lpstr>
      <vt:lpstr>Územní samospráva – kompetence obcí</vt:lpstr>
      <vt:lpstr>Územní samospráva – kompetence obcí</vt:lpstr>
      <vt:lpstr>Územní samospráva – kompetence krajů</vt:lpstr>
      <vt:lpstr>Územní samospráva – kompetence krajů</vt:lpstr>
      <vt:lpstr>Hlavní problémy na úrovni státní správy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Klíčové problémy v územní veřejné správě </vt:lpstr>
      <vt:lpstr>Prezentace aplikace PowerPoint</vt:lpstr>
      <vt:lpstr>Prezentace aplikace PowerPoint</vt:lpstr>
      <vt:lpstr>Klíčové problémy v územní veřejné správě </vt:lpstr>
      <vt:lpstr>Prezentace aplikace PowerPoint</vt:lpstr>
      <vt:lpstr>Zdroje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VEŘEJNÉ SPRÁVY</dc:title>
  <dc:creator>pc</dc:creator>
  <cp:lastModifiedBy>Doktorand</cp:lastModifiedBy>
  <cp:revision>4</cp:revision>
  <dcterms:created xsi:type="dcterms:W3CDTF">2013-09-23T08:49:40Z</dcterms:created>
  <dcterms:modified xsi:type="dcterms:W3CDTF">2016-03-02T10:58:14Z</dcterms:modified>
</cp:coreProperties>
</file>