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30" r:id="rId9"/>
    <p:sldId id="263" r:id="rId10"/>
    <p:sldId id="264" r:id="rId11"/>
    <p:sldId id="265" r:id="rId12"/>
    <p:sldId id="266" r:id="rId13"/>
    <p:sldId id="331" r:id="rId14"/>
    <p:sldId id="267" r:id="rId15"/>
    <p:sldId id="268" r:id="rId16"/>
    <p:sldId id="269" r:id="rId17"/>
    <p:sldId id="270" r:id="rId18"/>
    <p:sldId id="332" r:id="rId19"/>
    <p:sldId id="333" r:id="rId20"/>
    <p:sldId id="271" r:id="rId21"/>
    <p:sldId id="272" r:id="rId22"/>
    <p:sldId id="335" r:id="rId23"/>
    <p:sldId id="273" r:id="rId24"/>
    <p:sldId id="33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8E493-B808-40A9-A32B-969F8E01544C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11767-95A8-46F8-A1EA-478984DA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46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26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1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3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0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30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25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5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28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99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0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51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01D4-BE42-4EC7-8CC0-CFF99FD33B20}" type="datetimeFigureOut">
              <a:rPr lang="cs-CZ" smtClean="0"/>
              <a:t>12.11.2021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74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43546-0BA3-4E5B-A79E-F016052D2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382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Vývoj a změny v přístupu k rozvodu u nás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F75BDD-297A-4654-AC5D-9A4BE143E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9527"/>
            <a:ext cx="9144000" cy="3749879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Rozvodem zanikají všechna vzájemná a osobní majetková práce mezi rozvedenými osobami, která v manželství měla.</a:t>
            </a:r>
          </a:p>
          <a:p>
            <a:pPr algn="just"/>
            <a:r>
              <a:rPr lang="cs-CZ" dirty="0"/>
              <a:t>Jde o kogentní normu, tedy nejde se od ní odchýlit</a:t>
            </a:r>
          </a:p>
          <a:p>
            <a:pPr algn="just"/>
            <a:r>
              <a:rPr lang="cs-CZ" dirty="0"/>
              <a:t>Je potřeba, aby si manželé vyřešili majetkové poměry, upravili poměry k dětem a další poměry, které se mohou týkat společných věcí. Jde o podmínku pro rozvod.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7CF115C-878E-4FC6-843F-6B5406A8C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1210" y="112236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260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DC727-79B0-4DED-A1F7-99454479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823AB-63DC-486D-AEF5-4FFDAAAD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rozhodování o svěření do péče jsou stanovena kritéria viz Občanský zákoník v § 97 odst. 2: </a:t>
            </a:r>
            <a:r>
              <a:rPr lang="cs-CZ" i="1" dirty="0"/>
              <a:t>„Při rozhodování o svěření do péče soud rozhoduje tak, aby rozhodnutí odpovídalo zájmu dítěte. Soud přitom bere ohled na osobnost dítěte, zejména na jeho vlohy a schopnosti ve vztahu k vývojovým možnostem a životním poměrům rodičů, jakož i na citovou orientaci a zázemí dítěte, na výchovné schopnosti každého z rodičů…“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E780A4F-0C28-4247-AAD6-16161A019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932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0DD31-51EB-46A4-B778-8604843CD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03DE69-2AD8-43E2-B894-814675C88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také pověřuje OSPOD, aby provedl šetření v místě bydliště nezletilého a poskytnul o tomto soudu zprávu.</a:t>
            </a:r>
          </a:p>
          <a:p>
            <a:r>
              <a:rPr lang="cs-CZ" dirty="0"/>
              <a:t>Soud zjišťuje i vztahy mezi dítětem a osobami v domácnosti (např. nový partner/</a:t>
            </a:r>
            <a:r>
              <a:rPr lang="cs-CZ" dirty="0" err="1"/>
              <a:t>ka</a:t>
            </a:r>
            <a:r>
              <a:rPr lang="cs-CZ" dirty="0"/>
              <a:t>, nevlastní sourozenci atd.)</a:t>
            </a:r>
          </a:p>
          <a:p>
            <a:r>
              <a:rPr lang="cs-CZ" dirty="0"/>
              <a:t>Cílem dokazování je totiž dobrat se pokud možno pravdivých poznatků o rozhodujících skutečnostech, jejich poznání poslouží soudu jako podklad pro spravedlivé, správné a zákonné rozhodnutí (Winterová, 2014:19)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45CD95A5-08A8-4B18-A8F7-AEA1410CF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7327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CA60E-DA03-408B-8FE0-64B5A2B9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57A76-FB1B-45BE-BAB8-4EA5AFA4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Takové dokazování se může protáhnout – v roce 2017 soudy došly k rozhodnutí za 109 až 182 dnů. Toto protahování má však dopady na vztahy dětí k rodičům. Neexistuje pevně daná délka takového soudního řízení. V extrémních případech jde pak i o roky.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E55BED9-F64F-41A0-A8C7-8404B2E0C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837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CA60E-DA03-408B-8FE0-64B5A2B9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57A76-FB1B-45BE-BAB8-4EA5AFA4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Svěřením dítěte do péče jednoho z rodičů nezaniká rodičovská odpovědnost druhého rodiče</a:t>
            </a:r>
          </a:p>
          <a:p>
            <a:r>
              <a:rPr lang="cs-CZ" dirty="0"/>
              <a:t>Pokud z nějakého důvodu zanikne rodičovská odpovědnost některého z rodičů, pak však nezaniká jeho vyživovací povinnost </a:t>
            </a:r>
          </a:p>
          <a:p>
            <a:pPr algn="just"/>
            <a:r>
              <a:rPr lang="cs-CZ" b="1" i="0" dirty="0" err="1">
                <a:solidFill>
                  <a:srgbClr val="FF8400"/>
                </a:solidFill>
                <a:effectLst/>
              </a:rPr>
              <a:t>ObZ</a:t>
            </a:r>
            <a:r>
              <a:rPr lang="cs-CZ" b="1" i="0" dirty="0">
                <a:solidFill>
                  <a:srgbClr val="FF8400"/>
                </a:solidFill>
                <a:effectLst/>
              </a:rPr>
              <a:t> § 859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</a:rPr>
              <a:t>Vyživovací povinnost a právo na výživné nejsou součástí rodičovské odpovědnosti; jejich trvání nezávisí na nabytí zletilosti ani svéprávnosti.</a:t>
            </a:r>
          </a:p>
          <a:p>
            <a:r>
              <a:rPr lang="cs-CZ" b="1" i="0" dirty="0" err="1">
                <a:solidFill>
                  <a:srgbClr val="4A5D6D"/>
                </a:solidFill>
                <a:effectLst/>
              </a:rPr>
              <a:t>ObZ</a:t>
            </a:r>
            <a:r>
              <a:rPr lang="cs-CZ" b="1" i="0" dirty="0">
                <a:solidFill>
                  <a:srgbClr val="4A5D6D"/>
                </a:solidFill>
                <a:effectLst/>
              </a:rPr>
              <a:t> § 874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</a:rPr>
              <a:t>Zbavení rodiče jeho rodičovské odpovědnosti ani její omezení nemá vliv na jeho vyživovací povinnost k dítěti.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E55BED9-F64F-41A0-A8C7-8404B2E0C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715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CBF75-4A20-489F-B218-1225DC73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err="1">
                <a:solidFill>
                  <a:srgbClr val="FF0000"/>
                </a:solidFill>
              </a:rPr>
              <a:t>Cochemský</a:t>
            </a:r>
            <a:r>
              <a:rPr lang="cs-CZ" sz="2800" b="1" dirty="0">
                <a:solidFill>
                  <a:srgbClr val="FF0000"/>
                </a:solidFill>
              </a:rPr>
              <a:t> model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275D3-C433-4910-BE68-B689907BC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praxi mezioborové spolupráce napříč profesemi. </a:t>
            </a:r>
          </a:p>
          <a:p>
            <a:r>
              <a:rPr lang="cs-CZ" dirty="0"/>
              <a:t>Vznikl v 90. letech v Německu (Město </a:t>
            </a:r>
            <a:r>
              <a:rPr lang="cs-CZ" dirty="0" err="1"/>
              <a:t>Cochem</a:t>
            </a:r>
            <a:r>
              <a:rPr lang="cs-CZ" dirty="0"/>
              <a:t>)</a:t>
            </a:r>
          </a:p>
          <a:p>
            <a:r>
              <a:rPr lang="cs-CZ" dirty="0"/>
              <a:t>Hlavním iniciátorem změn byl soudce </a:t>
            </a:r>
            <a:r>
              <a:rPr lang="cs-CZ" dirty="0" err="1"/>
              <a:t>Jurgen</a:t>
            </a:r>
            <a:r>
              <a:rPr lang="cs-CZ" dirty="0"/>
              <a:t> </a:t>
            </a:r>
            <a:r>
              <a:rPr lang="cs-CZ" dirty="0" err="1"/>
              <a:t>Rudolph</a:t>
            </a:r>
            <a:r>
              <a:rPr lang="cs-CZ" dirty="0"/>
              <a:t>, jehož cílem bylo vyhnout se konfliktu při rozvodovém řízení</a:t>
            </a:r>
          </a:p>
          <a:p>
            <a:r>
              <a:rPr lang="cs-CZ" dirty="0"/>
              <a:t>Princip včasné intervence formou dialogu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803FC86-F284-4AA6-B819-1F1A38ED2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32545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8073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57061-084A-4CF7-96F9-57A2B1D8E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Pravidla </a:t>
            </a:r>
            <a:r>
              <a:rPr lang="cs-CZ" sz="2800" b="1" dirty="0" err="1">
                <a:solidFill>
                  <a:srgbClr val="FF0000"/>
                </a:solidFill>
              </a:rPr>
              <a:t>Cochemské</a:t>
            </a:r>
            <a:r>
              <a:rPr lang="cs-CZ" sz="2800" b="1" dirty="0">
                <a:solidFill>
                  <a:srgbClr val="FF0000"/>
                </a:solidFill>
              </a:rPr>
              <a:t>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7A388F-8987-4592-A960-78EA61AC7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 nařizuje slyšení do 14 dnů od podání návrhu</a:t>
            </a:r>
          </a:p>
          <a:p>
            <a:r>
              <a:rPr lang="cs-CZ" dirty="0"/>
              <a:t>Rodiče provází celým procesem odborníci</a:t>
            </a:r>
          </a:p>
          <a:p>
            <a:r>
              <a:rPr lang="cs-CZ" dirty="0"/>
              <a:t>Rodiče mají hledat shodu</a:t>
            </a:r>
          </a:p>
          <a:p>
            <a:r>
              <a:rPr lang="cs-CZ" dirty="0"/>
              <a:t>Pokud není shoda, pak jsou odesláni k poradenské schůzce</a:t>
            </a:r>
          </a:p>
          <a:p>
            <a:r>
              <a:rPr lang="cs-CZ" dirty="0"/>
              <a:t>V centru jsou práva dítěte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A09EA286-6AAA-475C-B188-DFEDF755A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998990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76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4508-C8AE-4B4C-B136-6EDB5B44F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Kniha „Ty jsi moje dítě“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60047C-6590-475D-95EA-5ED23D5C2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Pohled dítěte vs. Strategie přežití dítěte</a:t>
            </a:r>
          </a:p>
          <a:p>
            <a:r>
              <a:rPr lang="cs-CZ" dirty="0"/>
              <a:t>Rozdělení rodičů je traumatickou situací pro dítě a to si mnohdy dává rozpad manželství za vinu</a:t>
            </a:r>
          </a:p>
          <a:p>
            <a:r>
              <a:rPr lang="cs-CZ" dirty="0"/>
              <a:t>Běžný soudní proces dává moc do rukou znalců, kteří jednoho z rodičů eliminují</a:t>
            </a:r>
          </a:p>
          <a:p>
            <a:r>
              <a:rPr lang="cs-CZ" dirty="0"/>
              <a:t>Proto jsou přizváni do procesu rozhodování i další partneři, kteří vedou dialog</a:t>
            </a:r>
          </a:p>
          <a:p>
            <a:r>
              <a:rPr lang="cs-CZ" dirty="0"/>
              <a:t>Všichni se mají snažit, aby dítěti zůstali oba rodiče</a:t>
            </a:r>
            <a:br>
              <a:rPr lang="cs-CZ" dirty="0"/>
            </a:b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B7C78ED7-6A49-4D43-A57F-91A4D2924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015768" y="614538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306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0FA07-0772-48FA-A5F2-37DC3FC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C21897A-6A4E-4808-9A7A-C29EE051B7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6"/>
            <a:ext cx="4555921" cy="5912506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A56CD8D-6148-408A-801E-0129FEF7C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121" y="365124"/>
            <a:ext cx="5887617" cy="5912508"/>
          </a:xfrm>
          <a:prstGeom prst="rect">
            <a:avLst/>
          </a:prstGeom>
        </p:spPr>
      </p:pic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98131DE1-44CD-4C44-8510-A834F14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2274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0FA07-0772-48FA-A5F2-37DC3FC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98131DE1-44CD-4C44-8510-A834F14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BFCEA1-7D3B-4443-8A8A-F7B35A35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Všichni účastníci řízení by se měli vyhnout chování, které by přispívalo k vyostřování konfliktu. 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Je třeba zabránit situacím, kdy jeden z rodičů odchází od soudu jako </a:t>
            </a:r>
          </a:p>
          <a:p>
            <a:pPr marL="0" indent="0" algn="just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poražený, protože v takovém případě (spolu)prohrává vždy také dítě.</a:t>
            </a:r>
          </a:p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Všichni účastníci řízení o péči o nezletilé děti a řízení o úpravu styku </a:t>
            </a:r>
          </a:p>
          <a:p>
            <a:pPr marL="0" indent="0" algn="just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(soud, OSPOD, advokáti, poradny, kolizní opatrovník, znalec) by se           měli pokusit posílit samoregulační schopnosti rodiny a umožnit jejím     členům, aby své aktuální a také budoucí konflikty řešili samostatně.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838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0FA07-0772-48FA-A5F2-37DC3FCD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  <a:latin typeface="+mn-lt"/>
              </a:rPr>
              <a:t>VIZE</a:t>
            </a:r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98131DE1-44CD-4C44-8510-A834F14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BFCEA1-7D3B-4443-8A8A-F7B35A354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Přechod od autoritativního rozhodování o dětech k procesu, </a:t>
            </a:r>
          </a:p>
          <a:p>
            <a:pPr marL="0" indent="0" algn="l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při němž zúčastněné instituce ve vzájemné spolupráci vedou </a:t>
            </a:r>
          </a:p>
          <a:p>
            <a:pPr marL="0" indent="0" algn="l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rodiče k převzetí odpovědnosti za budoucí život a perspektivu </a:t>
            </a:r>
          </a:p>
          <a:p>
            <a:pPr marL="0" indent="0" algn="l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  dítěte.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09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D4E6D-1C50-4A27-8D39-4A55A8E0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2B5BF4-B23C-49CB-A6D6-5CBF5C6A3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Rozvod se zjišťováním příčin rozvratu, pokud není důvod (příčina), pak k rozvodu nedojde</a:t>
            </a:r>
          </a:p>
          <a:p>
            <a:r>
              <a:rPr lang="cs-CZ" dirty="0"/>
              <a:t>Rozvod bez zjišťování příčin – podmínky:</a:t>
            </a:r>
          </a:p>
          <a:p>
            <a:pPr lvl="1"/>
            <a:r>
              <a:rPr lang="cs-CZ" dirty="0"/>
              <a:t>Manželství trvalo nejméně jeden rok a manželé spolu déle než 6 měsíců nežijí</a:t>
            </a:r>
          </a:p>
          <a:p>
            <a:pPr lvl="1"/>
            <a:r>
              <a:rPr lang="cs-CZ" dirty="0"/>
              <a:t>Manželé se dohodli na úpravě poměrů dětí pro dobu po rozvodu</a:t>
            </a:r>
          </a:p>
          <a:p>
            <a:pPr lvl="1"/>
            <a:r>
              <a:rPr lang="cs-CZ" dirty="0"/>
              <a:t>Manželé se dohodli na úpravě svých majetkových poměrů, bydlení, výživného…</a:t>
            </a:r>
          </a:p>
          <a:p>
            <a:pPr lvl="1"/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06466A9C-543C-4822-82AC-E748A6C61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62094" y="89376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568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03999-6D62-4675-868E-AE0BF6031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7114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Postup OSPOD - </a:t>
            </a:r>
            <a:r>
              <a:rPr lang="cs-CZ" sz="2800" b="1" dirty="0" err="1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Cochem</a:t>
            </a:r>
            <a:endParaRPr lang="cs-CZ" sz="2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C05ADC-A03C-46A4-8727-A5E85DCC6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015"/>
            <a:ext cx="10515600" cy="49689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OSPOD bude po zahájení řízení doručeno spolu s návrhem na zahájení řízení </a:t>
            </a:r>
            <a:r>
              <a:rPr lang="cs-CZ" u="sng" dirty="0"/>
              <a:t>usnesení o jmenování OSPOD opatrovníkem</a:t>
            </a:r>
            <a:r>
              <a:rPr lang="cs-CZ" dirty="0"/>
              <a:t>, v němž bude rodičům uložena povinnost kontaktovat OSPOD.</a:t>
            </a:r>
          </a:p>
          <a:p>
            <a:pPr lvl="0"/>
            <a:r>
              <a:rPr lang="cs-CZ" dirty="0"/>
              <a:t>OSPOD po doručení usnesení stanoví </a:t>
            </a:r>
            <a:r>
              <a:rPr lang="cs-CZ" u="sng" dirty="0"/>
              <a:t>datum společné schůzky</a:t>
            </a:r>
            <a:r>
              <a:rPr lang="cs-CZ" dirty="0"/>
              <a:t> rodičů a dětí na OSPOD tak, aby se konala nejdéle 15 dnů po doručení usnesení a na tuto schůzku rodiče písemně pozve.</a:t>
            </a:r>
          </a:p>
          <a:p>
            <a:pPr lvl="0"/>
            <a:r>
              <a:rPr lang="cs-CZ" dirty="0"/>
              <a:t>Rodiče by měli ještě před konáním schůzky kontaktovat OSPOD a sdělit mu své kontaktní údaje. Při této příležitosti OSPOD upozorní rodiče na datum společné schůzky.</a:t>
            </a:r>
          </a:p>
          <a:p>
            <a:pPr lvl="0"/>
            <a:r>
              <a:rPr lang="cs-CZ" dirty="0"/>
              <a:t>Bude-li některý z rodičů (případně oba) požadovat přeložení schůzky na jiný termín, OSPOD je upozorní, že schůzku lze posunout pouze ze závažných důvodů (hospitalizace, zahraniční služební cesta) a se souhlasem druhého rodiče.</a:t>
            </a:r>
          </a:p>
          <a:p>
            <a:pPr lvl="0"/>
            <a:r>
              <a:rPr lang="cs-CZ" dirty="0"/>
              <a:t>Pokud bude OSPOD datum společné schůzky posouvat, bere ohled na termín nařízeného soudního jednání. V případě, že v návrhu není avizována dohoda, bere ohled rovněž na to, aby se v případě neshody rodičů na společné schůzce stihla před nařízeným jednáním uskutečnit edukace u poskytovatele odborné pomoci (dále jen „POP“).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06FEDAA-2778-4351-A55D-22131AF2A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49844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038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324E7-AE57-487A-9EA6-F1A46398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1CA84-F3A5-4461-9854-3BF1EB3FA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2775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5500" b="1" dirty="0">
                <a:latin typeface="Arial" panose="020B0604020202020204" pitchFamily="34" charset="0"/>
                <a:cs typeface="Arial" panose="020B0604020202020204" pitchFamily="34" charset="0"/>
              </a:rPr>
              <a:t>společné schůzce rodičů:</a:t>
            </a:r>
          </a:p>
          <a:p>
            <a:pPr lvl="0"/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v případě, že rodiče již v návrhu </a:t>
            </a:r>
            <a:r>
              <a:rPr lang="cs-CZ" sz="5500" u="sng" dirty="0">
                <a:latin typeface="Arial" panose="020B0604020202020204" pitchFamily="34" charset="0"/>
                <a:cs typeface="Arial" panose="020B0604020202020204" pitchFamily="34" charset="0"/>
              </a:rPr>
              <a:t>avizovali dohodu</a:t>
            </a: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, OSPOD zmapuje situaci v rodině, zjistí názor dítěte a s rodiči mj. probere obsah dohody a v případě, že má za to, že dohoda není v zájmu dítěte (např. příliš nízké výživné) na tuto skutečnost rodiče upozorní a pokusí se společně s nimi obsah dohody korigovat. Pokud ke korekci dohody nedojde, OSPOD upozorní rodiče, že dohodu v této podobě soud nemusí schválit,</a:t>
            </a:r>
          </a:p>
          <a:p>
            <a:pPr lvl="0"/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v případě, že rodiče v návrhu </a:t>
            </a:r>
            <a:r>
              <a:rPr lang="cs-CZ" sz="5500" u="sng" dirty="0">
                <a:latin typeface="Arial" panose="020B0604020202020204" pitchFamily="34" charset="0"/>
                <a:cs typeface="Arial" panose="020B0604020202020204" pitchFamily="34" charset="0"/>
              </a:rPr>
              <a:t>dohodu neavizovali</a:t>
            </a: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, OSPOD zmapuje situaci v rodině, zjistí názor dítěte a pokusí se rodiče přivést ke shodě ohledně výchovy, výživy a event. také úpravy styku s dítětem. Při této příležitosti OSPOD mj. rodiče poučí o průběhu soudního řízení za použití letáku, který na konci schůzky rodičům předá. Bude-li shody dosaženo, OSPOD tuto shodu rodičů písemně zaznamená s podpisy rodičů a přiloží ji ke své výchovné zprávě. Nebude-li shody rodičů dosaženo, OSPOD přímo na schůzce s rodiči dohodne </a:t>
            </a:r>
            <a:r>
              <a:rPr lang="cs-CZ" sz="5500" u="sng" dirty="0">
                <a:latin typeface="Arial" panose="020B0604020202020204" pitchFamily="34" charset="0"/>
                <a:cs typeface="Arial" panose="020B0604020202020204" pitchFamily="34" charset="0"/>
              </a:rPr>
              <a:t>termín odborné pomoci</a:t>
            </a:r>
            <a:r>
              <a:rPr lang="cs-CZ" sz="5500" dirty="0">
                <a:latin typeface="Arial" panose="020B0604020202020204" pitchFamily="34" charset="0"/>
                <a:cs typeface="Arial" panose="020B0604020202020204" pitchFamily="34" charset="0"/>
              </a:rPr>
              <a:t> rodičů u POP (odborná pomoc = edukace, mediace, párová terapie, rodinná terapie…), a to tak, že OSPOD vybere ze seznamu POP vhodné zařízení a telefonicky ho zkontaktuje. Pokud se mu telefonický kontakt s POP nezdaří, vybere jiného POP a pokusí se telefonicky termín odborné pomoci domluvit u něj. Při výběru termínu odborné pomoci OSPOD bere ohled na termín nařízeného soudního jednání – je nutno rovněž ponechat POP čas na vypracování zprávy o odborné pomoci a její zaslání OSPOD. Dohodnutý termín odborné pomoci OSPOD zaznamená do letáku, který předá oběma rodičům, v letáku rovněž uvede adresu a telefonní kontakt vybraného POP. </a:t>
            </a: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82D1A22-7541-4B56-9FEC-B164FC83C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71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324E7-AE57-487A-9EA6-F1A46398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1CA84-F3A5-4461-9854-3BF1EB3FA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1277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společné schůzce rodičů: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Poté zašle OSPOD vybranému POP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písemné potvrzení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 obsahem: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Dostaví se k Vám na edukaci/terapii/mediaci rodiče …………. nezletilého dítěte………….., spis je u nás veden pod </a:t>
            </a:r>
            <a:r>
              <a:rPr lang="cs-CZ" i="1" dirty="0" err="1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. zn. …….., termín odborné pomoci byl telefonicky dohodnut na ….(datum, hodina, místo)… je nutno vyřešit/zaměřit se na…. (v čem vidí OSPOD problém). Zprávu </a:t>
            </a:r>
            <a:b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 odborné pomoci nám prosím zašlete nejpozději do….. (datum - nejméně 7 dnů před nařízeným jednáním) + případná další sdělení (např. zda už rodiče byli někde v MRP, chodí na terapii apod., upozornění na podezření na patologie, domácí násilí…).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 odpovědi by pak měl OSPOD dostat zprávu od POP pro soud.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OSPOD vypracuje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výchovnou zprávu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 poté, co obdrží od POP </a:t>
            </a:r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zprávu o odborné pomoci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přiloží tuto zprávu ke své výchovné zprávě a zašle ji soudu tak, aby ji soud obdržel ideálně nejpozději 3 dny před nařízeným jednáním. OSPOD v případě potřeby provede u POP urgenci zaslání zprávy o odborné pomoci.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82D1A22-7541-4B56-9FEC-B164FC83C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344487" y="36512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93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45BE9-0F67-40EA-B7A7-DD52E9C1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D0D1B62-DB05-4919-802F-8DAFB5CD58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81" y="528506"/>
            <a:ext cx="9974510" cy="5648457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136FA414-3222-4F27-96A2-D65E85D7A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04227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502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45BE9-0F67-40EA-B7A7-DD52E9C1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  <a:latin typeface="Calibri "/>
              </a:rPr>
              <a:t>SLABÉ STRÁNKY</a:t>
            </a:r>
          </a:p>
        </p:txBody>
      </p:sp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136FA414-3222-4F27-96A2-D65E85D7A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04227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3938EB-EE7F-4415-BD21-91C82056D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OSPOD se vrací rodiče, kteří dohodu uzavřeli mimosoudně , a tato není oběma rodiči dodržována</a:t>
            </a:r>
          </a:p>
          <a:p>
            <a:r>
              <a:rPr lang="cs-CZ" dirty="0"/>
              <a:t>Na OSPOD i k soudu se vrací rodiče, kteří dohodu uzavřeli velmi brzy, v době nejostřejšího konfliktu</a:t>
            </a:r>
          </a:p>
          <a:p>
            <a:r>
              <a:rPr lang="cs-CZ" dirty="0"/>
              <a:t>Pro OSPOD je toto řešení vysoce náročné, neboť se vede edukace s oběma rodiči najednou a pracovník se snaží dojednat dohodu</a:t>
            </a:r>
          </a:p>
          <a:p>
            <a:r>
              <a:rPr lang="cs-CZ" dirty="0"/>
              <a:t>Rozdílný přístup jednotlivých soudců</a:t>
            </a:r>
          </a:p>
        </p:txBody>
      </p:sp>
    </p:spTree>
    <p:extLst>
      <p:ext uri="{BB962C8B-B14F-4D97-AF65-F5344CB8AC3E}">
        <p14:creationId xmlns:p14="http://schemas.microsoft.com/office/powerpoint/2010/main" val="297192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7F9F3-0A48-4A6B-A4D4-D288AA49D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Historický vývoj právního rámce rozvodu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7186CC-5F7D-4BD0-BD82-A0A825FDC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Rozvod je u nás znám od 19. století. Obecný zákoník občanský umožňoval rozlučitelnost manželství mezi nekatolíky.</a:t>
            </a:r>
          </a:p>
          <a:p>
            <a:pPr algn="just"/>
            <a:r>
              <a:rPr lang="cs-CZ" dirty="0"/>
              <a:t>Po vzniku tzv. první republiky byla rozluka možná i mezi katolíky</a:t>
            </a:r>
          </a:p>
          <a:p>
            <a:pPr algn="just"/>
            <a:r>
              <a:rPr lang="cs-CZ" dirty="0"/>
              <a:t>1963 vznikl Zákon o rodině. Byl v platnosti až do roku 2014. Zde se již objevilo, že nesměla chybět práva a povinnosti rodičů k dětem pro dobu po rozvodu a soud musel přihlédnout k tomu, zda rozvod nepoškodí výchovu dětí, a není v rozporu s jejich zájmy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C9B3E13-0952-41F8-8F7B-C8F21E96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1343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1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BBFAF-FE54-42BD-88A4-7C41A52D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94BC7-917C-45E4-B3EC-E4EF1D1F6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době vzniku Zákona o rodině se nepochybovalo o nezastupitelné roli matky, takže otec neměl velké naděje při rozhodování o svěření do jeho péče</a:t>
            </a:r>
          </a:p>
          <a:p>
            <a:pPr algn="just"/>
            <a:r>
              <a:rPr lang="cs-CZ" dirty="0"/>
              <a:t>K velké změně došlo v roce 1998 – úprava péče o děti je zvlášť od samotného rozvodu a bez této úpravy nelze manžele rozvádět.</a:t>
            </a:r>
          </a:p>
          <a:p>
            <a:pPr algn="just"/>
            <a:r>
              <a:rPr lang="cs-CZ" dirty="0"/>
              <a:t>Rozvodem rodičů žádný z rodičů neztrácí rodičovskou odpovědnost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1FF8BA0-E8C3-42E9-B00C-A3E42D145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87261" y="72451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90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DF24B-877A-4B88-8EE4-B5069E59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Práva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3D7B16-4BD2-4AB2-9D0D-40E5EABC4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Bez ohledu na věk jsou základní lidská práva ukotvena již v preambuli Ústavy ČR. Ta odkazuje na nedotknutelnou hodnotu lidské důstojnosti a svobody. Tyto hodnoty dále rozvíjí LZLPS</a:t>
            </a:r>
          </a:p>
          <a:p>
            <a:pPr algn="just"/>
            <a:r>
              <a:rPr lang="cs-CZ" dirty="0"/>
              <a:t>V článku č. 32 se píše o tom, že rodičovství a rodina jsou pod ochranou zákona a že zvláštní ochrana dětí a mladistvých je zaručena.</a:t>
            </a:r>
          </a:p>
          <a:p>
            <a:pPr algn="just"/>
            <a:r>
              <a:rPr lang="cs-CZ" dirty="0"/>
              <a:t>Ve vztahu k rozvodu z daného vyplývá, že při rozvodu má dítě právo na důstojný proces, ve kterém budou chráněna jeho práva, přičemž bude moci svobodně projevit svůj názor.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D8399DA-55E8-4C05-88D9-C1F1A52FF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22153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96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D3F98-2D17-4861-A5A8-BA18A828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Úmluva o právech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93BB61-3EC1-4248-8FCF-536F93D37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Jde o mezinárodní úmluvu, která vstoupila v platnost 6. února 1991</a:t>
            </a:r>
          </a:p>
          <a:p>
            <a:pPr algn="just"/>
            <a:r>
              <a:rPr lang="cs-CZ" i="1" dirty="0"/>
              <a:t>„Zájem dítěte musí být předním hlediskem při jakékoli činnosti týkající se dětí, ať už uskutečňované veřejnými nebo soukromými zařízeními sociální péče, soudy, správními nebo zákonodárnými orgány“</a:t>
            </a:r>
          </a:p>
          <a:p>
            <a:pPr algn="just"/>
            <a:r>
              <a:rPr lang="cs-CZ" dirty="0"/>
              <a:t>Při rozvodu je potřeba nezapomínat na výchovný element konání orgánů, ale i rodičů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7A165FE-00B6-419E-9533-D2254BF6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7182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07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A2818-B962-4A8F-BEEE-A37F09C9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Rozvod z pohledu procesního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B0DDBB-5300-4806-9C0E-64E856249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zvláštních řízeních soudních č. 292/2013 Sb.</a:t>
            </a:r>
          </a:p>
          <a:p>
            <a:r>
              <a:rPr lang="cs-CZ" dirty="0"/>
              <a:t>Občanský soudní řád č. 99/1963 Sb.</a:t>
            </a:r>
          </a:p>
          <a:p>
            <a:r>
              <a:rPr lang="cs-CZ" dirty="0"/>
              <a:t>Oba určují postup řízení ve věcech péče o nezletilé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71C4FF2-1EA3-4B86-B212-0DB3CD7BF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65788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45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A2818-B962-4A8F-BEEE-A37F09C9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 manželství – občanský zákoník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B0DDBB-5300-4806-9C0E-64E856249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755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Manželství může být rozvedeno, je-li soužití manželů hluboce, trvale a nenapravitelně rozvráceno a nelze očekávat jeho obnovení.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Přesto, že je soužití manželů rozvráceno, nemůže být manželství rozvedeno, byl-li by rozvod v rozporu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se zájmem nezletilého dítěte manželů, které nenabylo plné svéprávnosti, který je dán zvláštními důvody, přičemž zájem dítěte na trvání manželství soud zjistí i dotazem u opatrovníka jmenovaného soudem pro řízení o úpravu poměrů k dítěti na dobu po rozvodu, nebo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se zájmem manžela, který se na rozvratu porušením manželských povinností převážně nepodílel a kterému by byla rozvodem způsobena zvlášť závažná újma s tím, že mimořádné okolnosti svědčí ve prospěch zachování manželství, ledaže manželé spolu již nežijí alespoň po dobu tří let.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(3)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Mají-li manželé nezletilé dítě, které není plně svéprávné, soud manželství nerozvede, dokud nerozhodne o poměrech dítěte v době po rozvodu manželů.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71C4FF2-1EA3-4B86-B212-0DB3CD7BF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665788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23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53CCF-BA3F-4AB0-9FA9-37BF6649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3A6491-2771-4FE2-85C0-1E082262C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soud zahajuje zpravidla na návrh jednoho z rodičů, nebo obou, či soudu viz § 13 ZŘS.</a:t>
            </a:r>
          </a:p>
          <a:p>
            <a:r>
              <a:rPr lang="cs-CZ" dirty="0"/>
              <a:t>Dle § 37 ZŘS musí být ve sporu dítě zastoupeno opatrovníkem. Zpravidla je to OSPOD, což je uvedeno v § 455 ZŘS.</a:t>
            </a:r>
          </a:p>
          <a:p>
            <a:r>
              <a:rPr lang="cs-CZ" dirty="0"/>
              <a:t>Před prvním jednáním může soud svolat k přípravě a projednání jiný soudní rok. Ten je upraven § 18 ZŘS. Zde je již prostor k názor dítěte a odstranění procesních vad, či vad návrhu.</a:t>
            </a:r>
          </a:p>
          <a:p>
            <a:r>
              <a:rPr lang="cs-CZ" dirty="0"/>
              <a:t>Také může soud uložit manželům účast na mediaci, či rodinné terapii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37109DE-B6F3-4118-8685-8E4FE301C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38200" y="83657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06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2044</Words>
  <Application>Microsoft Office PowerPoint</Application>
  <PresentationFormat>Širokoúhlá obrazovka</PresentationFormat>
  <Paragraphs>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</vt:lpstr>
      <vt:lpstr>Calibri Light</vt:lpstr>
      <vt:lpstr>Office Theme</vt:lpstr>
      <vt:lpstr>Vývoj a změny v přístupu k rozvodu u nás</vt:lpstr>
      <vt:lpstr>Prezentace aplikace PowerPoint</vt:lpstr>
      <vt:lpstr>Historický vývoj právního rámce rozvodu</vt:lpstr>
      <vt:lpstr>Prezentace aplikace PowerPoint</vt:lpstr>
      <vt:lpstr>Práva dítěte</vt:lpstr>
      <vt:lpstr>Úmluva o právech dítěte</vt:lpstr>
      <vt:lpstr>Rozvod z pohledu procesního práva</vt:lpstr>
      <vt:lpstr>Rozvod manželství – občanský zákoník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Cochemský model </vt:lpstr>
      <vt:lpstr>Pravidla Cochemské praxe</vt:lpstr>
      <vt:lpstr>Kniha „Ty jsi moje dítě“</vt:lpstr>
      <vt:lpstr>Prezentace aplikace PowerPoint</vt:lpstr>
      <vt:lpstr>Prezentace aplikace PowerPoint</vt:lpstr>
      <vt:lpstr>VIZE</vt:lpstr>
      <vt:lpstr>Postup OSPOD - Cochem</vt:lpstr>
      <vt:lpstr>Prezentace aplikace PowerPoint</vt:lpstr>
      <vt:lpstr>Prezentace aplikace PowerPoint</vt:lpstr>
      <vt:lpstr>Prezentace aplikace PowerPoint</vt:lpstr>
      <vt:lpstr>SLABÉ STRÁNKY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změny v přístupu k rozvodu u nás</dc:title>
  <dc:creator>Ipser Ondřej</dc:creator>
  <cp:lastModifiedBy>Ipser Ondřej</cp:lastModifiedBy>
  <cp:revision>16</cp:revision>
  <dcterms:created xsi:type="dcterms:W3CDTF">2021-01-15T12:48:33Z</dcterms:created>
  <dcterms:modified xsi:type="dcterms:W3CDTF">2021-11-12T10:07:09Z</dcterms:modified>
</cp:coreProperties>
</file>