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27" r:id="rId2"/>
    <p:sldId id="281" r:id="rId3"/>
    <p:sldId id="495" r:id="rId4"/>
    <p:sldId id="496" r:id="rId5"/>
    <p:sldId id="497" r:id="rId6"/>
    <p:sldId id="494" r:id="rId7"/>
    <p:sldId id="282" r:id="rId8"/>
    <p:sldId id="477" r:id="rId9"/>
    <p:sldId id="285" r:id="rId10"/>
    <p:sldId id="283" r:id="rId11"/>
    <p:sldId id="491" r:id="rId12"/>
    <p:sldId id="493" r:id="rId13"/>
    <p:sldId id="464" r:id="rId14"/>
    <p:sldId id="291" r:id="rId15"/>
    <p:sldId id="482" r:id="rId16"/>
    <p:sldId id="473" r:id="rId17"/>
    <p:sldId id="294" r:id="rId18"/>
    <p:sldId id="456" r:id="rId19"/>
    <p:sldId id="457" r:id="rId20"/>
    <p:sldId id="458" r:id="rId21"/>
    <p:sldId id="479" r:id="rId22"/>
    <p:sldId id="451" r:id="rId23"/>
    <p:sldId id="453" r:id="rId24"/>
    <p:sldId id="498" r:id="rId25"/>
    <p:sldId id="499" r:id="rId26"/>
    <p:sldId id="500" r:id="rId27"/>
    <p:sldId id="501" r:id="rId28"/>
    <p:sldId id="502" r:id="rId29"/>
    <p:sldId id="503" r:id="rId30"/>
  </p:sldIdLst>
  <p:sldSz cx="9144000" cy="6858000" type="screen4x3"/>
  <p:notesSz cx="6784975" cy="9906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5"/>
    <a:srgbClr val="005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9" autoAdjust="0"/>
    <p:restoredTop sz="94624" autoAdjust="0"/>
  </p:normalViewPr>
  <p:slideViewPr>
    <p:cSldViewPr>
      <p:cViewPr varScale="1">
        <p:scale>
          <a:sx n="76" d="100"/>
          <a:sy n="76" d="100"/>
        </p:scale>
        <p:origin x="13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178C90D-6CCB-4EBE-9AFF-065A7A5F25F6}"/>
              </a:ext>
            </a:extLst>
          </p:cNvPr>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cs-CZ"/>
          </a:p>
        </p:txBody>
      </p:sp>
      <p:sp>
        <p:nvSpPr>
          <p:cNvPr id="3" name="Zástupný symbol pro datum 2">
            <a:extLst>
              <a:ext uri="{FF2B5EF4-FFF2-40B4-BE49-F238E27FC236}">
                <a16:creationId xmlns:a16="http://schemas.microsoft.com/office/drawing/2014/main" id="{CBA0F323-64A6-4088-8DE4-12C9B7D4F810}"/>
              </a:ext>
            </a:extLst>
          </p:cNvPr>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A0999368-605C-4D5E-B64F-F39DF43994ED}" type="datetimeFigureOut">
              <a:rPr lang="cs-CZ"/>
              <a:pPr>
                <a:defRPr/>
              </a:pPr>
              <a:t>14.04.2023</a:t>
            </a:fld>
            <a:endParaRPr lang="cs-CZ"/>
          </a:p>
        </p:txBody>
      </p:sp>
      <p:sp>
        <p:nvSpPr>
          <p:cNvPr id="4" name="Zástupný symbol pro zápatí 3">
            <a:extLst>
              <a:ext uri="{FF2B5EF4-FFF2-40B4-BE49-F238E27FC236}">
                <a16:creationId xmlns:a16="http://schemas.microsoft.com/office/drawing/2014/main" id="{398CAE5B-56E2-4098-82DA-315874129461}"/>
              </a:ext>
            </a:extLst>
          </p:cNvPr>
          <p:cNvSpPr>
            <a:spLocks noGrp="1"/>
          </p:cNvSpPr>
          <p:nvPr>
            <p:ph type="ftr" sz="quarter" idx="2"/>
          </p:nvPr>
        </p:nvSpPr>
        <p:spPr>
          <a:xfrm>
            <a:off x="0" y="9410700"/>
            <a:ext cx="294005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cs-CZ"/>
          </a:p>
        </p:txBody>
      </p:sp>
      <p:sp>
        <p:nvSpPr>
          <p:cNvPr id="5" name="Zástupný symbol pro číslo snímku 4">
            <a:extLst>
              <a:ext uri="{FF2B5EF4-FFF2-40B4-BE49-F238E27FC236}">
                <a16:creationId xmlns:a16="http://schemas.microsoft.com/office/drawing/2014/main" id="{2FB1866F-14F3-4755-90D8-BFEDDE682D45}"/>
              </a:ext>
            </a:extLst>
          </p:cNvPr>
          <p:cNvSpPr>
            <a:spLocks noGrp="1"/>
          </p:cNvSpPr>
          <p:nvPr>
            <p:ph type="sldNum" sz="quarter" idx="3"/>
          </p:nvPr>
        </p:nvSpPr>
        <p:spPr>
          <a:xfrm>
            <a:off x="3843338" y="9410700"/>
            <a:ext cx="294005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E77F53-C077-4DF1-A2CE-1EDF5F788998}"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E2FECCE-B056-4C57-B817-748FD1385853}"/>
              </a:ext>
            </a:extLst>
          </p:cNvPr>
          <p:cNvSpPr>
            <a:spLocks noGrp="1" noChangeArrowheads="1"/>
          </p:cNvSpPr>
          <p:nvPr>
            <p:ph type="hdr" sz="quarter"/>
          </p:nvPr>
        </p:nvSpPr>
        <p:spPr bwMode="auto">
          <a:xfrm>
            <a:off x="0"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3075" name="Rectangle 3">
            <a:extLst>
              <a:ext uri="{FF2B5EF4-FFF2-40B4-BE49-F238E27FC236}">
                <a16:creationId xmlns:a16="http://schemas.microsoft.com/office/drawing/2014/main" id="{BF796635-A697-48CB-B80A-A059804B650B}"/>
              </a:ext>
            </a:extLst>
          </p:cNvPr>
          <p:cNvSpPr>
            <a:spLocks noGrp="1" noChangeArrowheads="1"/>
          </p:cNvSpPr>
          <p:nvPr>
            <p:ph type="dt" idx="1"/>
          </p:nvPr>
        </p:nvSpPr>
        <p:spPr bwMode="auto">
          <a:xfrm>
            <a:off x="3843338" y="0"/>
            <a:ext cx="294005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8196" name="Rectangle 4">
            <a:extLst>
              <a:ext uri="{FF2B5EF4-FFF2-40B4-BE49-F238E27FC236}">
                <a16:creationId xmlns:a16="http://schemas.microsoft.com/office/drawing/2014/main" id="{F7929BA3-2DCB-48CF-B6D6-C0E59AFC9A1E}"/>
              </a:ext>
            </a:extLst>
          </p:cNvPr>
          <p:cNvSpPr>
            <a:spLocks noGrp="1" noRot="1" noChangeAspect="1" noChangeArrowheads="1" noTextEdit="1"/>
          </p:cNvSpPr>
          <p:nvPr>
            <p:ph type="sldImg" idx="2"/>
          </p:nvPr>
        </p:nvSpPr>
        <p:spPr bwMode="auto">
          <a:xfrm>
            <a:off x="917575" y="744538"/>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9AD9288-6268-4B67-83FF-D080DAF053DF}"/>
              </a:ext>
            </a:extLst>
          </p:cNvPr>
          <p:cNvSpPr>
            <a:spLocks noGrp="1" noChangeArrowheads="1"/>
          </p:cNvSpPr>
          <p:nvPr>
            <p:ph type="body" sz="quarter" idx="3"/>
          </p:nvPr>
        </p:nvSpPr>
        <p:spPr bwMode="auto">
          <a:xfrm>
            <a:off x="677863" y="4705350"/>
            <a:ext cx="5429250" cy="44561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a:extLst>
              <a:ext uri="{FF2B5EF4-FFF2-40B4-BE49-F238E27FC236}">
                <a16:creationId xmlns:a16="http://schemas.microsoft.com/office/drawing/2014/main" id="{7BF95821-586F-4CCA-A40A-C7F7952ED17E}"/>
              </a:ext>
            </a:extLst>
          </p:cNvPr>
          <p:cNvSpPr>
            <a:spLocks noGrp="1" noChangeArrowheads="1"/>
          </p:cNvSpPr>
          <p:nvPr>
            <p:ph type="ftr" sz="quarter" idx="4"/>
          </p:nvPr>
        </p:nvSpPr>
        <p:spPr bwMode="auto">
          <a:xfrm>
            <a:off x="0" y="9410700"/>
            <a:ext cx="294005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3079" name="Rectangle 7">
            <a:extLst>
              <a:ext uri="{FF2B5EF4-FFF2-40B4-BE49-F238E27FC236}">
                <a16:creationId xmlns:a16="http://schemas.microsoft.com/office/drawing/2014/main" id="{612B7A3D-B519-4489-A1E2-1CDEFF4329AE}"/>
              </a:ext>
            </a:extLst>
          </p:cNvPr>
          <p:cNvSpPr>
            <a:spLocks noGrp="1" noChangeArrowheads="1"/>
          </p:cNvSpPr>
          <p:nvPr>
            <p:ph type="sldNum" sz="quarter" idx="5"/>
          </p:nvPr>
        </p:nvSpPr>
        <p:spPr bwMode="auto">
          <a:xfrm>
            <a:off x="3843338" y="9410700"/>
            <a:ext cx="294005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318CE38-AB61-4F99-813D-450F1F9B99F6}"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2</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CBC7D51-3EF4-442F-BCE1-9729FA486B07}"/>
              </a:ext>
            </a:extLst>
          </p:cNvPr>
          <p:cNvSpPr>
            <a:spLocks noGrp="1" noChangeArrowheads="1"/>
          </p:cNvSpPr>
          <p:nvPr>
            <p:ph type="sldNum"/>
          </p:nvPr>
        </p:nvSpPr>
        <p:spPr>
          <a:ln/>
        </p:spPr>
        <p:txBody>
          <a:bodyPr/>
          <a:lstStyle/>
          <a:p>
            <a:fld id="{5901EDFB-095A-48A8-945A-8D38B6108E47}" type="slidenum">
              <a:rPr lang="cs-CZ" altLang="cs-CZ"/>
              <a:pPr/>
              <a:t>17</a:t>
            </a:fld>
            <a:endParaRPr lang="cs-CZ" altLang="cs-CZ"/>
          </a:p>
        </p:txBody>
      </p:sp>
      <p:sp>
        <p:nvSpPr>
          <p:cNvPr id="116737" name="Rectangle 1">
            <a:extLst>
              <a:ext uri="{FF2B5EF4-FFF2-40B4-BE49-F238E27FC236}">
                <a16:creationId xmlns:a16="http://schemas.microsoft.com/office/drawing/2014/main" id="{97E92FD0-066C-4437-BDD4-A12BB9BDBD58}"/>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a:extLst>
              <a:ext uri="{FF2B5EF4-FFF2-40B4-BE49-F238E27FC236}">
                <a16:creationId xmlns:a16="http://schemas.microsoft.com/office/drawing/2014/main" id="{AE3B3536-067B-4BBD-8574-6623AA03A7C8}"/>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32664EC5-D3BE-4A56-88C9-8DA5D32A9243}"/>
              </a:ext>
            </a:extLst>
          </p:cNvPr>
          <p:cNvSpPr>
            <a:spLocks noGrp="1" noRot="1" noChangeAspect="1" noTextEdit="1"/>
          </p:cNvSpPr>
          <p:nvPr>
            <p:ph type="sldImg"/>
          </p:nvPr>
        </p:nvSpPr>
        <p:spPr>
          <a:ln/>
        </p:spPr>
      </p:sp>
      <p:sp>
        <p:nvSpPr>
          <p:cNvPr id="19459" name="Zástupný symbol pro poznámky 2">
            <a:extLst>
              <a:ext uri="{FF2B5EF4-FFF2-40B4-BE49-F238E27FC236}">
                <a16:creationId xmlns:a16="http://schemas.microsoft.com/office/drawing/2014/main" id="{0E6DA9A1-3D3B-4F79-B902-BDEE184778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9460" name="Zástupný symbol pro číslo snímku 3">
            <a:extLst>
              <a:ext uri="{FF2B5EF4-FFF2-40B4-BE49-F238E27FC236}">
                <a16:creationId xmlns:a16="http://schemas.microsoft.com/office/drawing/2014/main" id="{E8DDC877-4CCC-49C7-9871-DDCE5A612DB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C4E10-7289-439E-944D-6468E792F048}" type="slidenum">
              <a:rPr lang="cs-CZ" altLang="cs-CZ"/>
              <a:pPr/>
              <a:t>18</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3A1F099D-C73E-483D-A411-D677AF62C199}"/>
              </a:ext>
            </a:extLst>
          </p:cNvPr>
          <p:cNvSpPr>
            <a:spLocks noGrp="1" noRot="1" noChangeAspect="1" noTextEdit="1"/>
          </p:cNvSpPr>
          <p:nvPr>
            <p:ph type="sldImg"/>
          </p:nvPr>
        </p:nvSpPr>
        <p:spPr>
          <a:ln/>
        </p:spPr>
      </p:sp>
      <p:sp>
        <p:nvSpPr>
          <p:cNvPr id="21507" name="Zástupný symbol pro poznámky 2">
            <a:extLst>
              <a:ext uri="{FF2B5EF4-FFF2-40B4-BE49-F238E27FC236}">
                <a16:creationId xmlns:a16="http://schemas.microsoft.com/office/drawing/2014/main" id="{996DECCE-6204-4C09-B56A-11982F702CD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1508" name="Zástupný symbol pro číslo snímku 3">
            <a:extLst>
              <a:ext uri="{FF2B5EF4-FFF2-40B4-BE49-F238E27FC236}">
                <a16:creationId xmlns:a16="http://schemas.microsoft.com/office/drawing/2014/main" id="{29B29ADB-8E32-43C1-A726-AB31170EC4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A62103-84F1-4F68-9228-FF993E2EA068}" type="slidenum">
              <a:rPr lang="cs-CZ" altLang="cs-CZ"/>
              <a:pPr/>
              <a:t>21</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23</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24</a:t>
            </a:fld>
            <a:endParaRPr lang="cs-CZ" altLang="cs-CZ"/>
          </a:p>
        </p:txBody>
      </p:sp>
    </p:spTree>
    <p:extLst>
      <p:ext uri="{BB962C8B-B14F-4D97-AF65-F5344CB8AC3E}">
        <p14:creationId xmlns:p14="http://schemas.microsoft.com/office/powerpoint/2010/main" val="344754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25</a:t>
            </a:fld>
            <a:endParaRPr lang="cs-CZ" altLang="cs-CZ"/>
          </a:p>
        </p:txBody>
      </p:sp>
    </p:spTree>
    <p:extLst>
      <p:ext uri="{BB962C8B-B14F-4D97-AF65-F5344CB8AC3E}">
        <p14:creationId xmlns:p14="http://schemas.microsoft.com/office/powerpoint/2010/main" val="330112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26</a:t>
            </a:fld>
            <a:endParaRPr lang="cs-CZ" altLang="cs-CZ"/>
          </a:p>
        </p:txBody>
      </p:sp>
    </p:spTree>
    <p:extLst>
      <p:ext uri="{BB962C8B-B14F-4D97-AF65-F5344CB8AC3E}">
        <p14:creationId xmlns:p14="http://schemas.microsoft.com/office/powerpoint/2010/main" val="140937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27</a:t>
            </a:fld>
            <a:endParaRPr lang="cs-CZ" altLang="cs-CZ"/>
          </a:p>
        </p:txBody>
      </p:sp>
    </p:spTree>
    <p:extLst>
      <p:ext uri="{BB962C8B-B14F-4D97-AF65-F5344CB8AC3E}">
        <p14:creationId xmlns:p14="http://schemas.microsoft.com/office/powerpoint/2010/main" val="298259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28</a:t>
            </a:fld>
            <a:endParaRPr lang="cs-CZ" altLang="cs-CZ"/>
          </a:p>
        </p:txBody>
      </p:sp>
    </p:spTree>
    <p:extLst>
      <p:ext uri="{BB962C8B-B14F-4D97-AF65-F5344CB8AC3E}">
        <p14:creationId xmlns:p14="http://schemas.microsoft.com/office/powerpoint/2010/main" val="423751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352828EC-FDD5-4DF4-AC65-C7FBB9BBD658}"/>
              </a:ext>
            </a:extLst>
          </p:cNvPr>
          <p:cNvSpPr>
            <a:spLocks noGrp="1" noRot="1" noChangeAspect="1" noTextEdit="1"/>
          </p:cNvSpPr>
          <p:nvPr>
            <p:ph type="sldImg"/>
          </p:nvPr>
        </p:nvSpPr>
        <p:spPr>
          <a:ln/>
        </p:spPr>
      </p:sp>
      <p:sp>
        <p:nvSpPr>
          <p:cNvPr id="28675" name="Zástupný symbol pro poznámky 2">
            <a:extLst>
              <a:ext uri="{FF2B5EF4-FFF2-40B4-BE49-F238E27FC236}">
                <a16:creationId xmlns:a16="http://schemas.microsoft.com/office/drawing/2014/main" id="{0DFAC6AC-2CF0-47C7-948F-291F9066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EFBC2FC4-3E2C-4A30-BAD3-05AA13B6BF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A8D95-6943-4566-B83F-2264320687BF}" type="slidenum">
              <a:rPr lang="cs-CZ" altLang="cs-CZ"/>
              <a:pPr/>
              <a:t>29</a:t>
            </a:fld>
            <a:endParaRPr lang="cs-CZ" altLang="cs-CZ"/>
          </a:p>
        </p:txBody>
      </p:sp>
    </p:spTree>
    <p:extLst>
      <p:ext uri="{BB962C8B-B14F-4D97-AF65-F5344CB8AC3E}">
        <p14:creationId xmlns:p14="http://schemas.microsoft.com/office/powerpoint/2010/main" val="144558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3</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2424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4</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2743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5</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6576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1DBAEB4-9485-4A5B-92E1-C43E6A8E33B6}"/>
              </a:ext>
            </a:extLst>
          </p:cNvPr>
          <p:cNvSpPr>
            <a:spLocks noGrp="1" noChangeArrowheads="1"/>
          </p:cNvSpPr>
          <p:nvPr>
            <p:ph type="sldNum"/>
          </p:nvPr>
        </p:nvSpPr>
        <p:spPr>
          <a:ln/>
        </p:spPr>
        <p:txBody>
          <a:bodyPr/>
          <a:lstStyle/>
          <a:p>
            <a:fld id="{BEDA41EC-68E1-4755-812C-497FB365F851}" type="slidenum">
              <a:rPr lang="cs-CZ" altLang="cs-CZ"/>
              <a:pPr/>
              <a:t>6</a:t>
            </a:fld>
            <a:endParaRPr lang="cs-CZ" altLang="cs-CZ"/>
          </a:p>
        </p:txBody>
      </p:sp>
      <p:sp>
        <p:nvSpPr>
          <p:cNvPr id="103425" name="Rectangle 1">
            <a:extLst>
              <a:ext uri="{FF2B5EF4-FFF2-40B4-BE49-F238E27FC236}">
                <a16:creationId xmlns:a16="http://schemas.microsoft.com/office/drawing/2014/main" id="{B92B5EE8-3B34-447B-B4A5-9CA0F6F6CA6C}"/>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D9071D07-FA6A-424E-A26B-0BA437B7076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6874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8101FF7-E4CD-4165-BDC9-FD05F523626C}"/>
              </a:ext>
            </a:extLst>
          </p:cNvPr>
          <p:cNvSpPr>
            <a:spLocks noGrp="1" noChangeArrowheads="1"/>
          </p:cNvSpPr>
          <p:nvPr>
            <p:ph type="sldNum"/>
          </p:nvPr>
        </p:nvSpPr>
        <p:spPr>
          <a:ln/>
        </p:spPr>
        <p:txBody>
          <a:bodyPr/>
          <a:lstStyle/>
          <a:p>
            <a:fld id="{E1D8CF3D-F030-407E-B836-402C9008A052}" type="slidenum">
              <a:rPr lang="cs-CZ" altLang="cs-CZ"/>
              <a:pPr/>
              <a:t>7</a:t>
            </a:fld>
            <a:endParaRPr lang="cs-CZ" altLang="cs-CZ"/>
          </a:p>
        </p:txBody>
      </p:sp>
      <p:sp>
        <p:nvSpPr>
          <p:cNvPr id="104449" name="Rectangle 1">
            <a:extLst>
              <a:ext uri="{FF2B5EF4-FFF2-40B4-BE49-F238E27FC236}">
                <a16:creationId xmlns:a16="http://schemas.microsoft.com/office/drawing/2014/main" id="{CDED9076-ED17-4C0F-BC64-6E7B676C5204}"/>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7D67E1D0-EDF9-4B19-A30B-66CD9BCDEF71}"/>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BC01D67-A582-42F5-8313-DD6F998370AD}"/>
              </a:ext>
            </a:extLst>
          </p:cNvPr>
          <p:cNvSpPr>
            <a:spLocks noGrp="1" noChangeArrowheads="1"/>
          </p:cNvSpPr>
          <p:nvPr>
            <p:ph type="sldNum"/>
          </p:nvPr>
        </p:nvSpPr>
        <p:spPr>
          <a:ln/>
        </p:spPr>
        <p:txBody>
          <a:bodyPr/>
          <a:lstStyle/>
          <a:p>
            <a:fld id="{C1335CA9-4FC3-4F2A-8595-B69F87FCDD92}" type="slidenum">
              <a:rPr lang="cs-CZ" altLang="cs-CZ"/>
              <a:pPr/>
              <a:t>9</a:t>
            </a:fld>
            <a:endParaRPr lang="cs-CZ" altLang="cs-CZ"/>
          </a:p>
        </p:txBody>
      </p:sp>
      <p:sp>
        <p:nvSpPr>
          <p:cNvPr id="107521" name="Rectangle 1">
            <a:extLst>
              <a:ext uri="{FF2B5EF4-FFF2-40B4-BE49-F238E27FC236}">
                <a16:creationId xmlns:a16="http://schemas.microsoft.com/office/drawing/2014/main" id="{313A3065-02B7-40B1-99C3-639C42136744}"/>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a:extLst>
              <a:ext uri="{FF2B5EF4-FFF2-40B4-BE49-F238E27FC236}">
                <a16:creationId xmlns:a16="http://schemas.microsoft.com/office/drawing/2014/main" id="{699087FC-F011-4192-8081-EFCB9BD48E3A}"/>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06AF258D-80A7-4CF4-A208-F908A60947D8}"/>
              </a:ext>
            </a:extLst>
          </p:cNvPr>
          <p:cNvSpPr>
            <a:spLocks noGrp="1" noChangeArrowheads="1"/>
          </p:cNvSpPr>
          <p:nvPr>
            <p:ph type="sldNum"/>
          </p:nvPr>
        </p:nvSpPr>
        <p:spPr>
          <a:ln/>
        </p:spPr>
        <p:txBody>
          <a:bodyPr/>
          <a:lstStyle/>
          <a:p>
            <a:fld id="{823969E5-F4DB-4B65-BFC9-9BDF3E856280}" type="slidenum">
              <a:rPr lang="cs-CZ" altLang="cs-CZ"/>
              <a:pPr/>
              <a:t>10</a:t>
            </a:fld>
            <a:endParaRPr lang="cs-CZ" altLang="cs-CZ"/>
          </a:p>
        </p:txBody>
      </p:sp>
      <p:sp>
        <p:nvSpPr>
          <p:cNvPr id="105473" name="Rectangle 1">
            <a:extLst>
              <a:ext uri="{FF2B5EF4-FFF2-40B4-BE49-F238E27FC236}">
                <a16:creationId xmlns:a16="http://schemas.microsoft.com/office/drawing/2014/main" id="{8CAADD46-F018-46A8-9245-1C84BD5FF298}"/>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a:extLst>
              <a:ext uri="{FF2B5EF4-FFF2-40B4-BE49-F238E27FC236}">
                <a16:creationId xmlns:a16="http://schemas.microsoft.com/office/drawing/2014/main" id="{BA7551AC-F08D-45FB-B4F3-2173C6870D35}"/>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5C6C612-3A0B-4A09-8518-96E929DE093C}"/>
              </a:ext>
            </a:extLst>
          </p:cNvPr>
          <p:cNvSpPr>
            <a:spLocks noGrp="1" noChangeArrowheads="1"/>
          </p:cNvSpPr>
          <p:nvPr>
            <p:ph type="sldNum"/>
          </p:nvPr>
        </p:nvSpPr>
        <p:spPr>
          <a:ln/>
        </p:spPr>
        <p:txBody>
          <a:bodyPr/>
          <a:lstStyle/>
          <a:p>
            <a:fld id="{CC36A467-954E-4143-B535-D5D14B3C76B2}" type="slidenum">
              <a:rPr lang="cs-CZ" altLang="cs-CZ"/>
              <a:pPr/>
              <a:t>14</a:t>
            </a:fld>
            <a:endParaRPr lang="cs-CZ" altLang="cs-CZ"/>
          </a:p>
        </p:txBody>
      </p:sp>
      <p:sp>
        <p:nvSpPr>
          <p:cNvPr id="113665" name="Rectangle 1">
            <a:extLst>
              <a:ext uri="{FF2B5EF4-FFF2-40B4-BE49-F238E27FC236}">
                <a16:creationId xmlns:a16="http://schemas.microsoft.com/office/drawing/2014/main" id="{3A91C871-1FBD-4232-92BE-376F05FFD511}"/>
              </a:ext>
            </a:extLst>
          </p:cNvPr>
          <p:cNvSpPr txBox="1">
            <a:spLocks noGrp="1" noRot="1" noChangeAspect="1" noChangeArrowheads="1"/>
          </p:cNvSpPr>
          <p:nvPr>
            <p:ph type="sldImg"/>
          </p:nvPr>
        </p:nvSpPr>
        <p:spPr bwMode="auto">
          <a:xfrm>
            <a:off x="917575" y="744538"/>
            <a:ext cx="4949825" cy="37131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a:extLst>
              <a:ext uri="{FF2B5EF4-FFF2-40B4-BE49-F238E27FC236}">
                <a16:creationId xmlns:a16="http://schemas.microsoft.com/office/drawing/2014/main" id="{E763B82B-8C71-45E7-9C47-99114EEB3770}"/>
              </a:ext>
            </a:extLst>
          </p:cNvPr>
          <p:cNvSpPr txBox="1">
            <a:spLocks noGrp="1" noChangeArrowheads="1"/>
          </p:cNvSpPr>
          <p:nvPr>
            <p:ph type="body" idx="1"/>
          </p:nvPr>
        </p:nvSpPr>
        <p:spPr bwMode="auto">
          <a:xfrm>
            <a:off x="677863" y="4705350"/>
            <a:ext cx="5429250" cy="4456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5" descr="mosty podtisk">
            <a:extLst>
              <a:ext uri="{FF2B5EF4-FFF2-40B4-BE49-F238E27FC236}">
                <a16:creationId xmlns:a16="http://schemas.microsoft.com/office/drawing/2014/main" id="{A8768EC6-4C26-48FE-9C32-07337B0D07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9588"/>
            <a:ext cx="6300788"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uce">
            <a:extLst>
              <a:ext uri="{FF2B5EF4-FFF2-40B4-BE49-F238E27FC236}">
                <a16:creationId xmlns:a16="http://schemas.microsoft.com/office/drawing/2014/main" id="{C9D1C9B7-B8A1-4192-82C9-65A88B958F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98888"/>
            <a:ext cx="507682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F769D9CD-6070-41A4-ACB2-D7050FB449D1}"/>
              </a:ext>
            </a:extLst>
          </p:cNvPr>
          <p:cNvSpPr txBox="1">
            <a:spLocks noChangeArrowheads="1"/>
          </p:cNvSpPr>
          <p:nvPr userDrawn="1"/>
        </p:nvSpPr>
        <p:spPr bwMode="auto">
          <a:xfrm>
            <a:off x="1547813" y="990600"/>
            <a:ext cx="5832475" cy="3698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cs-CZ" altLang="cs-CZ">
                <a:solidFill>
                  <a:srgbClr val="000000"/>
                </a:solidFill>
                <a:cs typeface="Arial" panose="020B0604020202020204" pitchFamily="34" charset="0"/>
              </a:rPr>
              <a:t>Projekt Proč zrovna já? CZ.1.04/3.1.00/73.00001</a:t>
            </a:r>
          </a:p>
        </p:txBody>
      </p:sp>
      <p:sp>
        <p:nvSpPr>
          <p:cNvPr id="2" name="Nadpis 1"/>
          <p:cNvSpPr>
            <a:spLocks noGrp="1"/>
          </p:cNvSpPr>
          <p:nvPr>
            <p:ph type="ctrTitle"/>
          </p:nvPr>
        </p:nvSpPr>
        <p:spPr>
          <a:xfrm>
            <a:off x="685800" y="2130425"/>
            <a:ext cx="7772400" cy="1470025"/>
          </a:xfrm>
          <a:noFill/>
        </p:spPr>
        <p:txBody>
          <a:bodyPr/>
          <a:lstStyle>
            <a:lvl1pPr algn="r">
              <a:defRPr sz="2800" b="1">
                <a:solidFill>
                  <a:srgbClr val="005954"/>
                </a:solidFill>
              </a:defRPr>
            </a:lvl1pPr>
          </a:lstStyle>
          <a:p>
            <a:r>
              <a:rPr lang="cs-CZ" dirty="0"/>
              <a:t>Kliknutím lze upravit styl.</a:t>
            </a:r>
          </a:p>
        </p:txBody>
      </p:sp>
      <p:sp>
        <p:nvSpPr>
          <p:cNvPr id="3" name="Podnadpis 2"/>
          <p:cNvSpPr>
            <a:spLocks noGrp="1"/>
          </p:cNvSpPr>
          <p:nvPr>
            <p:ph type="subTitle" idx="1"/>
          </p:nvPr>
        </p:nvSpPr>
        <p:spPr>
          <a:xfrm>
            <a:off x="2051720" y="3602725"/>
            <a:ext cx="6400800" cy="1752600"/>
          </a:xfrm>
        </p:spPr>
        <p:txBody>
          <a:bodyPr/>
          <a:lstStyle>
            <a:lvl1pPr marL="0" indent="0" algn="r">
              <a:buNone/>
              <a:defRPr sz="1800" b="1">
                <a:solidFill>
                  <a:srgbClr val="0072B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Kliknutím lze upravit styl předlohy.</a:t>
            </a:r>
          </a:p>
        </p:txBody>
      </p:sp>
      <p:sp>
        <p:nvSpPr>
          <p:cNvPr id="7" name="Zástupný symbol pro datum 3">
            <a:extLst>
              <a:ext uri="{FF2B5EF4-FFF2-40B4-BE49-F238E27FC236}">
                <a16:creationId xmlns:a16="http://schemas.microsoft.com/office/drawing/2014/main" id="{5EECCE77-934D-40CF-9B9F-3C493D56F7CC}"/>
              </a:ext>
            </a:extLst>
          </p:cNvPr>
          <p:cNvSpPr>
            <a:spLocks noGrp="1"/>
          </p:cNvSpPr>
          <p:nvPr>
            <p:ph type="dt" sz="half" idx="10"/>
          </p:nvPr>
        </p:nvSpPr>
        <p:spPr/>
        <p:txBody>
          <a:bodyPr/>
          <a:lstStyle>
            <a:lvl1pPr eaLnBrk="0" hangingPunct="0">
              <a:defRPr/>
            </a:lvl1pPr>
          </a:lstStyle>
          <a:p>
            <a:pPr>
              <a:defRPr/>
            </a:pPr>
            <a:endParaRPr lang="cs-CZ" altLang="cs-CZ"/>
          </a:p>
        </p:txBody>
      </p:sp>
      <p:sp>
        <p:nvSpPr>
          <p:cNvPr id="8" name="Zástupný symbol pro zápatí 4">
            <a:extLst>
              <a:ext uri="{FF2B5EF4-FFF2-40B4-BE49-F238E27FC236}">
                <a16:creationId xmlns:a16="http://schemas.microsoft.com/office/drawing/2014/main" id="{3026BADE-1396-408E-8E1C-9F5C6509F551}"/>
              </a:ext>
            </a:extLst>
          </p:cNvPr>
          <p:cNvSpPr>
            <a:spLocks noGrp="1"/>
          </p:cNvSpPr>
          <p:nvPr>
            <p:ph type="ftr" sz="quarter" idx="11"/>
          </p:nvPr>
        </p:nvSpPr>
        <p:spPr/>
        <p:txBody>
          <a:bodyPr/>
          <a:lstStyle>
            <a:lvl1pPr eaLnBrk="0" hangingPunct="0">
              <a:defRPr/>
            </a:lvl1pPr>
          </a:lstStyle>
          <a:p>
            <a:pPr>
              <a:defRPr/>
            </a:pPr>
            <a:endParaRPr lang="cs-CZ" altLang="cs-CZ"/>
          </a:p>
        </p:txBody>
      </p:sp>
      <p:sp>
        <p:nvSpPr>
          <p:cNvPr id="9" name="Zástupný symbol pro číslo snímku 5">
            <a:extLst>
              <a:ext uri="{FF2B5EF4-FFF2-40B4-BE49-F238E27FC236}">
                <a16:creationId xmlns:a16="http://schemas.microsoft.com/office/drawing/2014/main" id="{3E3C8EBC-CD43-4D0F-922A-C624502525DD}"/>
              </a:ext>
            </a:extLst>
          </p:cNvPr>
          <p:cNvSpPr>
            <a:spLocks noGrp="1"/>
          </p:cNvSpPr>
          <p:nvPr>
            <p:ph type="sldNum" sz="quarter" idx="12"/>
          </p:nvPr>
        </p:nvSpPr>
        <p:spPr/>
        <p:txBody>
          <a:bodyPr/>
          <a:lstStyle>
            <a:lvl1pPr eaLnBrk="0" hangingPunct="0">
              <a:defRPr/>
            </a:lvl1pPr>
          </a:lstStyle>
          <a:p>
            <a:fld id="{CCB7B058-EB8A-414B-A55E-210926080030}" type="slidenum">
              <a:rPr lang="cs-CZ" altLang="cs-CZ"/>
              <a:pPr/>
              <a:t>‹#›</a:t>
            </a:fld>
            <a:endParaRPr lang="cs-CZ" altLang="cs-CZ"/>
          </a:p>
        </p:txBody>
      </p:sp>
    </p:spTree>
    <p:extLst>
      <p:ext uri="{BB962C8B-B14F-4D97-AF65-F5344CB8AC3E}">
        <p14:creationId xmlns:p14="http://schemas.microsoft.com/office/powerpoint/2010/main" val="135130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FC69830-C2A0-44CD-8527-B3E2F0D5A824}"/>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5" name="Rectangle 5">
            <a:extLst>
              <a:ext uri="{FF2B5EF4-FFF2-40B4-BE49-F238E27FC236}">
                <a16:creationId xmlns:a16="http://schemas.microsoft.com/office/drawing/2014/main" id="{3F5982B2-DF6B-4161-92B7-B244098EA493}"/>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6" name="Rectangle 6">
            <a:extLst>
              <a:ext uri="{FF2B5EF4-FFF2-40B4-BE49-F238E27FC236}">
                <a16:creationId xmlns:a16="http://schemas.microsoft.com/office/drawing/2014/main" id="{C64AB2D9-5B3E-424A-BF60-DC7B62A365CB}"/>
              </a:ext>
            </a:extLst>
          </p:cNvPr>
          <p:cNvSpPr>
            <a:spLocks noGrp="1" noChangeArrowheads="1"/>
          </p:cNvSpPr>
          <p:nvPr>
            <p:ph type="sldNum" sz="quarter" idx="12"/>
          </p:nvPr>
        </p:nvSpPr>
        <p:spPr/>
        <p:txBody>
          <a:bodyPr/>
          <a:lstStyle>
            <a:lvl1pPr eaLnBrk="0" hangingPunct="0">
              <a:defRPr/>
            </a:lvl1pPr>
          </a:lstStyle>
          <a:p>
            <a:fld id="{E4CC3B54-5706-49B8-B814-6BFD43511AC4}" type="slidenum">
              <a:rPr lang="cs-CZ" altLang="cs-CZ"/>
              <a:pPr/>
              <a:t>‹#›</a:t>
            </a:fld>
            <a:endParaRPr lang="cs-CZ" altLang="cs-CZ"/>
          </a:p>
        </p:txBody>
      </p:sp>
    </p:spTree>
    <p:extLst>
      <p:ext uri="{BB962C8B-B14F-4D97-AF65-F5344CB8AC3E}">
        <p14:creationId xmlns:p14="http://schemas.microsoft.com/office/powerpoint/2010/main" val="330127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99EFFD7-FB66-40C2-81A0-9613BE8266AB}"/>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6" name="Rectangle 5">
            <a:extLst>
              <a:ext uri="{FF2B5EF4-FFF2-40B4-BE49-F238E27FC236}">
                <a16:creationId xmlns:a16="http://schemas.microsoft.com/office/drawing/2014/main" id="{6BE70EAD-AC8A-4DE3-A679-C7830422E8B2}"/>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7" name="Rectangle 6">
            <a:extLst>
              <a:ext uri="{FF2B5EF4-FFF2-40B4-BE49-F238E27FC236}">
                <a16:creationId xmlns:a16="http://schemas.microsoft.com/office/drawing/2014/main" id="{2564910C-2FCE-442C-8404-C2918CFDD735}"/>
              </a:ext>
            </a:extLst>
          </p:cNvPr>
          <p:cNvSpPr>
            <a:spLocks noGrp="1" noChangeArrowheads="1"/>
          </p:cNvSpPr>
          <p:nvPr>
            <p:ph type="sldNum" sz="quarter" idx="12"/>
          </p:nvPr>
        </p:nvSpPr>
        <p:spPr/>
        <p:txBody>
          <a:bodyPr/>
          <a:lstStyle>
            <a:lvl1pPr eaLnBrk="0" hangingPunct="0">
              <a:defRPr/>
            </a:lvl1pPr>
          </a:lstStyle>
          <a:p>
            <a:fld id="{458B4C8B-3171-4FB9-9004-3830C420F558}" type="slidenum">
              <a:rPr lang="cs-CZ" altLang="cs-CZ"/>
              <a:pPr/>
              <a:t>‹#›</a:t>
            </a:fld>
            <a:endParaRPr lang="cs-CZ" altLang="cs-CZ"/>
          </a:p>
        </p:txBody>
      </p:sp>
    </p:spTree>
    <p:extLst>
      <p:ext uri="{BB962C8B-B14F-4D97-AF65-F5344CB8AC3E}">
        <p14:creationId xmlns:p14="http://schemas.microsoft.com/office/powerpoint/2010/main" val="293345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67544" y="1772816"/>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4008" y="1772816"/>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45025" y="2420887"/>
            <a:ext cx="4041775"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Rectangle 4">
            <a:extLst>
              <a:ext uri="{FF2B5EF4-FFF2-40B4-BE49-F238E27FC236}">
                <a16:creationId xmlns:a16="http://schemas.microsoft.com/office/drawing/2014/main" id="{DCB24096-2E64-4DB8-9A34-EED0A01F92CB}"/>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8" name="Rectangle 5">
            <a:extLst>
              <a:ext uri="{FF2B5EF4-FFF2-40B4-BE49-F238E27FC236}">
                <a16:creationId xmlns:a16="http://schemas.microsoft.com/office/drawing/2014/main" id="{0FEE3146-F3BF-401C-AA45-4BDD657DADE3}"/>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9" name="Rectangle 6">
            <a:extLst>
              <a:ext uri="{FF2B5EF4-FFF2-40B4-BE49-F238E27FC236}">
                <a16:creationId xmlns:a16="http://schemas.microsoft.com/office/drawing/2014/main" id="{DB55B061-60A3-44CE-AD82-C57B58AD01F1}"/>
              </a:ext>
            </a:extLst>
          </p:cNvPr>
          <p:cNvSpPr>
            <a:spLocks noGrp="1" noChangeArrowheads="1"/>
          </p:cNvSpPr>
          <p:nvPr>
            <p:ph type="sldNum" sz="quarter" idx="12"/>
          </p:nvPr>
        </p:nvSpPr>
        <p:spPr/>
        <p:txBody>
          <a:bodyPr/>
          <a:lstStyle>
            <a:lvl1pPr eaLnBrk="0" hangingPunct="0">
              <a:defRPr/>
            </a:lvl1pPr>
          </a:lstStyle>
          <a:p>
            <a:fld id="{1A5C1FB7-B547-4DA1-BDA3-F32F410FC430}" type="slidenum">
              <a:rPr lang="cs-CZ" altLang="cs-CZ"/>
              <a:pPr/>
              <a:t>‹#›</a:t>
            </a:fld>
            <a:endParaRPr lang="cs-CZ" altLang="cs-CZ"/>
          </a:p>
        </p:txBody>
      </p:sp>
    </p:spTree>
    <p:extLst>
      <p:ext uri="{BB962C8B-B14F-4D97-AF65-F5344CB8AC3E}">
        <p14:creationId xmlns:p14="http://schemas.microsoft.com/office/powerpoint/2010/main" val="33447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30BAF2B6-1FE2-4B24-9B9A-4BE7ED21FF59}"/>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4" name="Rectangle 5">
            <a:extLst>
              <a:ext uri="{FF2B5EF4-FFF2-40B4-BE49-F238E27FC236}">
                <a16:creationId xmlns:a16="http://schemas.microsoft.com/office/drawing/2014/main" id="{C92C00B0-FB71-4E74-B08C-5FF330103A04}"/>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5" name="Rectangle 6">
            <a:extLst>
              <a:ext uri="{FF2B5EF4-FFF2-40B4-BE49-F238E27FC236}">
                <a16:creationId xmlns:a16="http://schemas.microsoft.com/office/drawing/2014/main" id="{FFD8A298-AA7F-46B4-84E3-5B07D6931C2E}"/>
              </a:ext>
            </a:extLst>
          </p:cNvPr>
          <p:cNvSpPr>
            <a:spLocks noGrp="1" noChangeArrowheads="1"/>
          </p:cNvSpPr>
          <p:nvPr>
            <p:ph type="sldNum" sz="quarter" idx="12"/>
          </p:nvPr>
        </p:nvSpPr>
        <p:spPr/>
        <p:txBody>
          <a:bodyPr/>
          <a:lstStyle>
            <a:lvl1pPr eaLnBrk="0" hangingPunct="0">
              <a:defRPr/>
            </a:lvl1pPr>
          </a:lstStyle>
          <a:p>
            <a:fld id="{CF6D3B73-6C66-4F65-8EDD-015651A80DCA}" type="slidenum">
              <a:rPr lang="cs-CZ" altLang="cs-CZ"/>
              <a:pPr/>
              <a:t>‹#›</a:t>
            </a:fld>
            <a:endParaRPr lang="cs-CZ" altLang="cs-CZ"/>
          </a:p>
        </p:txBody>
      </p:sp>
    </p:spTree>
    <p:extLst>
      <p:ext uri="{BB962C8B-B14F-4D97-AF65-F5344CB8AC3E}">
        <p14:creationId xmlns:p14="http://schemas.microsoft.com/office/powerpoint/2010/main" val="29231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8FB19B-0426-4830-9392-4D16863BEB02}"/>
              </a:ext>
            </a:extLst>
          </p:cNvPr>
          <p:cNvSpPr>
            <a:spLocks noGrp="1" noChangeArrowheads="1"/>
          </p:cNvSpPr>
          <p:nvPr>
            <p:ph type="dt" sz="half" idx="10"/>
          </p:nvPr>
        </p:nvSpPr>
        <p:spPr/>
        <p:txBody>
          <a:bodyPr/>
          <a:lstStyle>
            <a:lvl1pPr eaLnBrk="0" hangingPunct="0">
              <a:defRPr/>
            </a:lvl1pPr>
          </a:lstStyle>
          <a:p>
            <a:pPr>
              <a:defRPr/>
            </a:pPr>
            <a:endParaRPr lang="cs-CZ" altLang="cs-CZ"/>
          </a:p>
        </p:txBody>
      </p:sp>
      <p:sp>
        <p:nvSpPr>
          <p:cNvPr id="3" name="Rectangle 5">
            <a:extLst>
              <a:ext uri="{FF2B5EF4-FFF2-40B4-BE49-F238E27FC236}">
                <a16:creationId xmlns:a16="http://schemas.microsoft.com/office/drawing/2014/main" id="{72C3AC1D-2B50-4691-B4FD-16335B785A49}"/>
              </a:ext>
            </a:extLst>
          </p:cNvPr>
          <p:cNvSpPr>
            <a:spLocks noGrp="1" noChangeArrowheads="1"/>
          </p:cNvSpPr>
          <p:nvPr>
            <p:ph type="ftr" sz="quarter" idx="11"/>
          </p:nvPr>
        </p:nvSpPr>
        <p:spPr/>
        <p:txBody>
          <a:bodyPr/>
          <a:lstStyle>
            <a:lvl1pPr eaLnBrk="0" hangingPunct="0">
              <a:defRPr/>
            </a:lvl1pPr>
          </a:lstStyle>
          <a:p>
            <a:pPr>
              <a:defRPr/>
            </a:pPr>
            <a:endParaRPr lang="cs-CZ" altLang="cs-CZ"/>
          </a:p>
        </p:txBody>
      </p:sp>
      <p:sp>
        <p:nvSpPr>
          <p:cNvPr id="4" name="Rectangle 6">
            <a:extLst>
              <a:ext uri="{FF2B5EF4-FFF2-40B4-BE49-F238E27FC236}">
                <a16:creationId xmlns:a16="http://schemas.microsoft.com/office/drawing/2014/main" id="{760B56C2-91BE-433F-9DD7-5301D19DD97A}"/>
              </a:ext>
            </a:extLst>
          </p:cNvPr>
          <p:cNvSpPr>
            <a:spLocks noGrp="1" noChangeArrowheads="1"/>
          </p:cNvSpPr>
          <p:nvPr>
            <p:ph type="sldNum" sz="quarter" idx="12"/>
          </p:nvPr>
        </p:nvSpPr>
        <p:spPr/>
        <p:txBody>
          <a:bodyPr/>
          <a:lstStyle>
            <a:lvl1pPr eaLnBrk="0" hangingPunct="0">
              <a:defRPr/>
            </a:lvl1pPr>
          </a:lstStyle>
          <a:p>
            <a:fld id="{8BB5E1B0-A885-457A-9364-F40E2D4CF00F}" type="slidenum">
              <a:rPr lang="cs-CZ" altLang="cs-CZ"/>
              <a:pPr/>
              <a:t>‹#›</a:t>
            </a:fld>
            <a:endParaRPr lang="cs-CZ" altLang="cs-CZ"/>
          </a:p>
        </p:txBody>
      </p:sp>
    </p:spTree>
    <p:extLst>
      <p:ext uri="{BB962C8B-B14F-4D97-AF65-F5344CB8AC3E}">
        <p14:creationId xmlns:p14="http://schemas.microsoft.com/office/powerpoint/2010/main" val="194909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1B39F7-E309-484E-BA5C-85DC4AC8A859}"/>
              </a:ext>
            </a:extLst>
          </p:cNvPr>
          <p:cNvSpPr>
            <a:spLocks noGrp="1" noChangeArrowheads="1"/>
          </p:cNvSpPr>
          <p:nvPr>
            <p:ph type="title"/>
          </p:nvPr>
        </p:nvSpPr>
        <p:spPr bwMode="auto">
          <a:xfrm>
            <a:off x="468313" y="1052513"/>
            <a:ext cx="8229600" cy="576262"/>
          </a:xfrm>
          <a:prstGeom prst="rect">
            <a:avLst/>
          </a:prstGeom>
          <a:solidFill>
            <a:srgbClr val="0072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EDC90FD0-4824-4E84-9BD6-2E9B4E02747E}"/>
              </a:ext>
            </a:extLst>
          </p:cNvPr>
          <p:cNvSpPr>
            <a:spLocks noGrp="1" noChangeArrowheads="1"/>
          </p:cNvSpPr>
          <p:nvPr>
            <p:ph type="body" idx="1"/>
          </p:nvPr>
        </p:nvSpPr>
        <p:spPr bwMode="auto">
          <a:xfrm>
            <a:off x="457200" y="1916113"/>
            <a:ext cx="82296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556F3C19-13BE-4150-829A-7591AF2384A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cs-CZ" altLang="cs-CZ"/>
          </a:p>
        </p:txBody>
      </p:sp>
      <p:sp>
        <p:nvSpPr>
          <p:cNvPr id="1029" name="Rectangle 5">
            <a:extLst>
              <a:ext uri="{FF2B5EF4-FFF2-40B4-BE49-F238E27FC236}">
                <a16:creationId xmlns:a16="http://schemas.microsoft.com/office/drawing/2014/main" id="{18270B5B-7E6F-432B-8FAC-8246573B0A7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cs-CZ" altLang="cs-CZ"/>
          </a:p>
        </p:txBody>
      </p:sp>
      <p:sp>
        <p:nvSpPr>
          <p:cNvPr id="1030" name="Rectangle 6">
            <a:extLst>
              <a:ext uri="{FF2B5EF4-FFF2-40B4-BE49-F238E27FC236}">
                <a16:creationId xmlns:a16="http://schemas.microsoft.com/office/drawing/2014/main" id="{E66E0CFF-2123-44B8-B8FE-D12755DFB4F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BB67DBAC-0242-43C1-BAF2-663F292B6137}" type="slidenum">
              <a:rPr lang="cs-CZ" altLang="cs-CZ"/>
              <a:pPr/>
              <a:t>‹#›</a:t>
            </a:fld>
            <a:endParaRPr lang="cs-CZ" altLang="cs-CZ"/>
          </a:p>
        </p:txBody>
      </p:sp>
      <p:pic>
        <p:nvPicPr>
          <p:cNvPr id="1031" name="Picture 3" descr="mosty podtisk">
            <a:extLst>
              <a:ext uri="{FF2B5EF4-FFF2-40B4-BE49-F238E27FC236}">
                <a16:creationId xmlns:a16="http://schemas.microsoft.com/office/drawing/2014/main" id="{F4B96874-B4EB-4DC7-92A2-2159B785503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49588"/>
            <a:ext cx="6300788"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Obrázek 2">
            <a:extLst>
              <a:ext uri="{FF2B5EF4-FFF2-40B4-BE49-F238E27FC236}">
                <a16:creationId xmlns:a16="http://schemas.microsoft.com/office/drawing/2014/main" id="{486171EE-5AB2-4D9B-BD3D-C71985E19C5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9750" y="0"/>
            <a:ext cx="8451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2400">
          <a:solidFill>
            <a:srgbClr val="005954"/>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v"/>
        <a:defRPr sz="2400">
          <a:solidFill>
            <a:srgbClr val="005954"/>
          </a:solidFill>
          <a:latin typeface="+mn-lt"/>
        </a:defRPr>
      </a:lvl2pPr>
      <a:lvl3pPr marL="1143000" indent="-228600" algn="l" rtl="0" eaLnBrk="0" fontAlgn="base" hangingPunct="0">
        <a:spcBef>
          <a:spcPct val="20000"/>
        </a:spcBef>
        <a:spcAft>
          <a:spcPct val="0"/>
        </a:spcAft>
        <a:buFont typeface="Wingdings" panose="05000000000000000000" pitchFamily="2" charset="2"/>
        <a:buChar char="v"/>
        <a:defRPr sz="2000">
          <a:solidFill>
            <a:srgbClr val="00595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v"/>
        <a:defRPr>
          <a:solidFill>
            <a:srgbClr val="005954"/>
          </a:solidFill>
          <a:latin typeface="+mn-lt"/>
        </a:defRPr>
      </a:lvl4pPr>
      <a:lvl5pPr marL="2057400" indent="-228600" algn="l" rtl="0" eaLnBrk="0" fontAlgn="base" hangingPunct="0">
        <a:spcBef>
          <a:spcPct val="20000"/>
        </a:spcBef>
        <a:spcAft>
          <a:spcPct val="0"/>
        </a:spcAft>
        <a:buFont typeface="Wingdings" panose="05000000000000000000" pitchFamily="2" charset="2"/>
        <a:buChar char="v"/>
        <a:defRPr>
          <a:solidFill>
            <a:srgbClr val="005954"/>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5" descr="mosty podtisk">
            <a:extLst>
              <a:ext uri="{FF2B5EF4-FFF2-40B4-BE49-F238E27FC236}">
                <a16:creationId xmlns:a16="http://schemas.microsoft.com/office/drawing/2014/main" id="{9F8637F8-CB60-4811-89AB-C59DB980A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6575"/>
            <a:ext cx="6300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Nadpis 3">
            <a:extLst>
              <a:ext uri="{FF2B5EF4-FFF2-40B4-BE49-F238E27FC236}">
                <a16:creationId xmlns:a16="http://schemas.microsoft.com/office/drawing/2014/main" id="{8C8F8D75-14C0-4793-97D1-F3A826E6A3FF}"/>
              </a:ext>
            </a:extLst>
          </p:cNvPr>
          <p:cNvSpPr>
            <a:spLocks noGrp="1"/>
          </p:cNvSpPr>
          <p:nvPr>
            <p:ph type="ctrTitle"/>
          </p:nvPr>
        </p:nvSpPr>
        <p:spPr>
          <a:noFill/>
          <a:extLst>
            <a:ext uri="{909E8E84-426E-40DD-AFC4-6F175D3DCCD1}">
              <a14:hiddenFill xmlns:a14="http://schemas.microsoft.com/office/drawing/2010/main">
                <a:solidFill>
                  <a:srgbClr val="0072B5"/>
                </a:solidFill>
              </a14:hiddenFill>
            </a:ext>
          </a:extLst>
        </p:spPr>
        <p:txBody>
          <a:bodyPr/>
          <a:lstStyle/>
          <a:p>
            <a:pPr algn="ctr"/>
            <a:r>
              <a:rPr lang="cs-CZ" altLang="cs-CZ" sz="4400" dirty="0"/>
              <a:t>Pomoc obětem trestných činů v praxi sociální práce</a:t>
            </a:r>
            <a:br>
              <a:rPr lang="cs-CZ" altLang="cs-CZ" sz="3200" dirty="0"/>
            </a:br>
            <a:endParaRPr lang="cs-CZ" altLang="cs-CZ" sz="3200" dirty="0"/>
          </a:p>
        </p:txBody>
      </p:sp>
      <p:sp>
        <p:nvSpPr>
          <p:cNvPr id="10244" name="Podnadpis 2">
            <a:extLst>
              <a:ext uri="{FF2B5EF4-FFF2-40B4-BE49-F238E27FC236}">
                <a16:creationId xmlns:a16="http://schemas.microsoft.com/office/drawing/2014/main" id="{5CDFC90E-4E91-4F68-9D48-BDEE5DE6076F}"/>
              </a:ext>
            </a:extLst>
          </p:cNvPr>
          <p:cNvSpPr>
            <a:spLocks noGrp="1"/>
          </p:cNvSpPr>
          <p:nvPr>
            <p:ph type="subTitle" idx="1"/>
          </p:nvPr>
        </p:nvSpPr>
        <p:spPr>
          <a:xfrm>
            <a:off x="401638" y="3429000"/>
            <a:ext cx="8056562" cy="1752600"/>
          </a:xfrm>
        </p:spPr>
        <p:txBody>
          <a:bodyPr/>
          <a:lstStyle/>
          <a:p>
            <a:pPr eaLnBrk="1" hangingPunct="1"/>
            <a:endParaRPr lang="cs-CZ" altLang="cs-CZ" sz="1600" dirty="0">
              <a:solidFill>
                <a:schemeClr val="tx1"/>
              </a:solidFill>
            </a:endParaRPr>
          </a:p>
          <a:p>
            <a:pPr algn="ctr" eaLnBrk="1" hangingPunct="1"/>
            <a:r>
              <a:rPr lang="cs-CZ" altLang="cs-CZ" sz="2000" dirty="0">
                <a:solidFill>
                  <a:schemeClr val="tx1"/>
                </a:solidFill>
              </a:rPr>
              <a:t> </a:t>
            </a:r>
            <a:endParaRPr lang="cs-CZ" altLang="cs-CZ" sz="2000" b="0" dirty="0"/>
          </a:p>
        </p:txBody>
      </p:sp>
      <p:pic>
        <p:nvPicPr>
          <p:cNvPr id="10245"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F0FBFF5A-9BF7-4E90-9139-BC5B42625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30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6787C16E-F0CF-4733-B782-3E6089005D5B}"/>
              </a:ext>
            </a:extLst>
          </p:cNvPr>
          <p:cNvSpPr txBox="1">
            <a:spLocks noChangeArrowheads="1"/>
          </p:cNvSpPr>
          <p:nvPr/>
        </p:nvSpPr>
        <p:spPr bwMode="auto">
          <a:xfrm>
            <a:off x="319088" y="984250"/>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OBĚŤ X POŠKOZENÝ</a:t>
            </a:r>
          </a:p>
        </p:txBody>
      </p:sp>
      <p:pic>
        <p:nvPicPr>
          <p:cNvPr id="44034" name="Picture 2">
            <a:extLst>
              <a:ext uri="{FF2B5EF4-FFF2-40B4-BE49-F238E27FC236}">
                <a16:creationId xmlns:a16="http://schemas.microsoft.com/office/drawing/2014/main" id="{DFDFF9D8-1B96-4C01-BEE9-6B549D6B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07" t="46092" r="46021" b="27455"/>
          <a:stretch>
            <a:fillRect/>
          </a:stretch>
        </p:blipFill>
        <p:spPr bwMode="auto">
          <a:xfrm>
            <a:off x="468313" y="1673225"/>
            <a:ext cx="7791450" cy="3879850"/>
          </a:xfrm>
          <a:prstGeom prst="rect">
            <a:avLst/>
          </a:prstGeom>
          <a:noFill/>
          <a:ln>
            <a:noFill/>
          </a:ln>
          <a:effectLst/>
          <a:extLst>
            <a:ext uri="{909E8E84-426E-40DD-AFC4-6F175D3DCCD1}">
              <a14:hiddenFill xmlns:a14="http://schemas.microsoft.com/office/drawing/2010/main">
                <a:blipFill dpi="0" rotWithShape="0">
                  <a:blip/>
                  <a:srcRect l="24107" t="46092" r="46021" b="2745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a:extLst>
              <a:ext uri="{FF2B5EF4-FFF2-40B4-BE49-F238E27FC236}">
                <a16:creationId xmlns:a16="http://schemas.microsoft.com/office/drawing/2014/main" id="{F43C7F08-A465-4E3B-B420-B9F6C23EF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Rectangle 5">
            <a:extLst>
              <a:ext uri="{FF2B5EF4-FFF2-40B4-BE49-F238E27FC236}">
                <a16:creationId xmlns:a16="http://schemas.microsoft.com/office/drawing/2014/main" id="{95118D91-DC0D-4A2C-B9D0-AA18DD1AEFF6}"/>
              </a:ext>
            </a:extLst>
          </p:cNvPr>
          <p:cNvSpPr>
            <a:spLocks noChangeArrowheads="1"/>
          </p:cNvSpPr>
          <p:nvPr/>
        </p:nvSpPr>
        <p:spPr bwMode="auto">
          <a:xfrm>
            <a:off x="485775" y="5673725"/>
            <a:ext cx="347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spcAft>
                <a:spcPts val="600"/>
              </a:spcAft>
              <a:buClrTx/>
              <a:buFontTx/>
              <a:buNone/>
            </a:pPr>
            <a:r>
              <a:rPr lang="cs-CZ" altLang="cs-CZ"/>
              <a:t>Právní pomoc obětem TČ, 2014.</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69DB6306-3EFB-49C4-A3B1-D37DC650A67D}"/>
              </a:ext>
            </a:extLst>
          </p:cNvPr>
          <p:cNvSpPr>
            <a:spLocks noGrp="1"/>
          </p:cNvSpPr>
          <p:nvPr>
            <p:ph type="title"/>
          </p:nvPr>
        </p:nvSpPr>
        <p:spPr>
          <a:xfrm>
            <a:off x="300038" y="989013"/>
            <a:ext cx="8386762" cy="565150"/>
          </a:xfrm>
        </p:spPr>
        <p:txBody>
          <a:bodyPr/>
          <a:lstStyle/>
          <a:p>
            <a:pPr eaLnBrk="1" hangingPunct="1"/>
            <a:r>
              <a:rPr lang="cs-CZ" altLang="cs-CZ"/>
              <a:t>Zvlášť zranitelné oběti</a:t>
            </a:r>
          </a:p>
        </p:txBody>
      </p:sp>
      <p:sp>
        <p:nvSpPr>
          <p:cNvPr id="13315" name="Zástupný symbol pro obsah 2">
            <a:extLst>
              <a:ext uri="{FF2B5EF4-FFF2-40B4-BE49-F238E27FC236}">
                <a16:creationId xmlns:a16="http://schemas.microsoft.com/office/drawing/2014/main" id="{48C01D52-06EF-4C27-A863-EF3FCA370859}"/>
              </a:ext>
            </a:extLst>
          </p:cNvPr>
          <p:cNvSpPr>
            <a:spLocks noGrp="1"/>
          </p:cNvSpPr>
          <p:nvPr>
            <p:ph idx="1"/>
          </p:nvPr>
        </p:nvSpPr>
        <p:spPr/>
        <p:txBody>
          <a:bodyPr>
            <a:normAutofit fontScale="55000" lnSpcReduction="20000"/>
          </a:bodyPr>
          <a:lstStyle/>
          <a:p>
            <a:pPr>
              <a:buFont typeface="Wingdings" panose="05000000000000000000" pitchFamily="2" charset="2"/>
              <a:buChar char="ü"/>
              <a:defRPr/>
            </a:pPr>
            <a:r>
              <a:rPr lang="cs-CZ" sz="2800" b="1" i="1" dirty="0">
                <a:solidFill>
                  <a:schemeClr val="tx1"/>
                </a:solidFill>
              </a:rPr>
              <a:t>(4)</a:t>
            </a:r>
            <a:r>
              <a:rPr lang="cs-CZ" sz="2800" i="1" dirty="0">
                <a:solidFill>
                  <a:schemeClr val="tx1"/>
                </a:solidFill>
              </a:rPr>
              <a:t> Zvlášť zranitelnou obětí se pro účely tohoto zákona při splnění podmínek uvedených v odstavci 2 nebo 3 rozumí</a:t>
            </a:r>
          </a:p>
          <a:p>
            <a:pPr marL="0" indent="0">
              <a:buFont typeface="Wingdings" panose="05000000000000000000" pitchFamily="2" charset="2"/>
              <a:buNone/>
              <a:defRPr/>
            </a:pPr>
            <a:r>
              <a:rPr lang="cs-CZ" sz="2800" b="1" i="1" dirty="0">
                <a:solidFill>
                  <a:schemeClr val="tx1"/>
                </a:solidFill>
              </a:rPr>
              <a:t>      	 a)</a:t>
            </a:r>
            <a:r>
              <a:rPr lang="cs-CZ" sz="2800" i="1" dirty="0">
                <a:solidFill>
                  <a:schemeClr val="tx1"/>
                </a:solidFill>
              </a:rPr>
              <a:t> </a:t>
            </a:r>
            <a:r>
              <a:rPr lang="cs-CZ" sz="2800" b="1" i="1" dirty="0">
                <a:solidFill>
                  <a:schemeClr val="tx1"/>
                </a:solidFill>
              </a:rPr>
              <a:t>dítě,</a:t>
            </a:r>
          </a:p>
          <a:p>
            <a:pPr marL="0" indent="0">
              <a:buFont typeface="Wingdings" panose="05000000000000000000" pitchFamily="2" charset="2"/>
              <a:buNone/>
              <a:defRPr/>
            </a:pPr>
            <a:r>
              <a:rPr lang="cs-CZ" sz="2800" b="1" i="1" dirty="0">
                <a:solidFill>
                  <a:schemeClr val="tx1"/>
                </a:solidFill>
              </a:rPr>
              <a:t>     	b)</a:t>
            </a:r>
            <a:r>
              <a:rPr lang="cs-CZ" sz="2800" i="1" dirty="0">
                <a:solidFill>
                  <a:schemeClr val="tx1"/>
                </a:solidFill>
              </a:rPr>
              <a:t> </a:t>
            </a:r>
            <a:r>
              <a:rPr lang="cs-CZ" sz="2800" b="1" i="1" dirty="0">
                <a:solidFill>
                  <a:schemeClr val="tx1"/>
                </a:solidFill>
              </a:rPr>
              <a:t>osoba, která je vysokého věku </a:t>
            </a:r>
            <a:r>
              <a:rPr lang="cs-CZ" sz="2800" i="1" dirty="0">
                <a:solidFill>
                  <a:schemeClr val="tx1"/>
                </a:solidFill>
              </a:rPr>
              <a:t>nebo je </a:t>
            </a:r>
            <a:r>
              <a:rPr lang="cs-CZ" sz="2800" b="1" i="1" dirty="0">
                <a:solidFill>
                  <a:schemeClr val="tx1"/>
                </a:solidFill>
              </a:rPr>
              <a:t>postižena</a:t>
            </a:r>
            <a:r>
              <a:rPr lang="cs-CZ" sz="2800" i="1" dirty="0">
                <a:solidFill>
                  <a:schemeClr val="tx1"/>
                </a:solidFill>
              </a:rPr>
              <a:t> fyzickým, mentálním nebo  	psychickým hendikepem nebo smyslovým poškozením, pokud tyto skutečnosti 	mohou vzhledem k okolnostem případu a poměrům této osoby bránit jejímu plnému 	a účelnému uplatnění ve společnosti ve srovnání s jejími ostatními členy,</a:t>
            </a:r>
          </a:p>
          <a:p>
            <a:pPr marL="0" indent="0">
              <a:buFont typeface="Wingdings" panose="05000000000000000000" pitchFamily="2" charset="2"/>
              <a:buNone/>
              <a:defRPr/>
            </a:pPr>
            <a:r>
              <a:rPr lang="cs-CZ" sz="2800" b="1" i="1" dirty="0">
                <a:solidFill>
                  <a:schemeClr val="tx1"/>
                </a:solidFill>
              </a:rPr>
              <a:t>	c)</a:t>
            </a:r>
            <a:r>
              <a:rPr lang="cs-CZ" sz="2800" i="1" dirty="0">
                <a:solidFill>
                  <a:schemeClr val="tx1"/>
                </a:solidFill>
              </a:rPr>
              <a:t> </a:t>
            </a:r>
            <a:r>
              <a:rPr lang="cs-CZ" sz="2800" b="1" i="1" dirty="0">
                <a:solidFill>
                  <a:schemeClr val="tx1"/>
                </a:solidFill>
              </a:rPr>
              <a:t>oběť trestného činu obchodování s lidmi </a:t>
            </a:r>
            <a:r>
              <a:rPr lang="cs-CZ" sz="2800" i="1" dirty="0">
                <a:solidFill>
                  <a:schemeClr val="tx1"/>
                </a:solidFill>
              </a:rPr>
              <a:t>(§ 168 trestního zákoníku), trestného 	činu znásilnění (§ 185), trestného činu týrání svěřené osoby svěřené osoby (§ 198), 	trestného činu týrání osoby žijící ve společném obydlí (§ 199) </a:t>
            </a:r>
            <a:r>
              <a:rPr lang="cs-CZ" sz="2800" b="1" i="1" dirty="0">
                <a:solidFill>
                  <a:schemeClr val="tx1"/>
                </a:solidFill>
              </a:rPr>
              <a:t>nebo	trestného činu teroristického útoku </a:t>
            </a:r>
            <a:r>
              <a:rPr lang="cs-CZ" sz="2800" i="1" dirty="0">
                <a:solidFill>
                  <a:schemeClr val="tx1"/>
                </a:solidFill>
              </a:rPr>
              <a:t>(§ 311 trestního zákoníku),</a:t>
            </a:r>
          </a:p>
          <a:p>
            <a:pPr marL="0" indent="0">
              <a:buFont typeface="Wingdings" panose="05000000000000000000" pitchFamily="2" charset="2"/>
              <a:buNone/>
              <a:defRPr/>
            </a:pPr>
            <a:r>
              <a:rPr lang="cs-CZ" sz="2800" b="1" i="1" dirty="0">
                <a:solidFill>
                  <a:schemeClr val="tx1"/>
                </a:solidFill>
              </a:rPr>
              <a:t>	d)</a:t>
            </a:r>
            <a:r>
              <a:rPr lang="cs-CZ" sz="2800" i="1" dirty="0">
                <a:solidFill>
                  <a:schemeClr val="tx1"/>
                </a:solidFill>
              </a:rPr>
              <a:t> oběť trestného činu proti </a:t>
            </a:r>
            <a:r>
              <a:rPr lang="cs-CZ" sz="2800" b="1" i="1" dirty="0">
                <a:solidFill>
                  <a:schemeClr val="tx1"/>
                </a:solidFill>
              </a:rPr>
              <a:t>lidské důstojnosti v sexuální oblasti</a:t>
            </a:r>
            <a:r>
              <a:rPr lang="cs-CZ" sz="2800" i="1" dirty="0">
                <a:solidFill>
                  <a:schemeClr val="tx1"/>
                </a:solidFill>
              </a:rPr>
              <a:t>, trestného činu, 	</a:t>
            </a:r>
            <a:r>
              <a:rPr lang="cs-CZ" sz="2800" b="1" i="1" dirty="0">
                <a:solidFill>
                  <a:schemeClr val="tx1"/>
                </a:solidFill>
              </a:rPr>
              <a:t>který zahrnoval nátlak, násilí či pohrůžku násilím</a:t>
            </a:r>
            <a:r>
              <a:rPr lang="cs-CZ" sz="2800" i="1" dirty="0">
                <a:solidFill>
                  <a:schemeClr val="tx1"/>
                </a:solidFill>
              </a:rPr>
              <a:t>, trestného činu spáchaného 	pro </a:t>
            </a:r>
            <a:r>
              <a:rPr lang="cs-CZ" sz="2800" b="1" i="1" dirty="0">
                <a:solidFill>
                  <a:schemeClr val="tx1"/>
                </a:solidFill>
              </a:rPr>
              <a:t>příslušnost </a:t>
            </a:r>
            <a:r>
              <a:rPr lang="cs-CZ" sz="2800" i="1" dirty="0">
                <a:solidFill>
                  <a:schemeClr val="tx1"/>
                </a:solidFill>
              </a:rPr>
              <a:t>k některému národu, rase, etnické skupině, náboženství, třídě nebo 	jiné skupině osob nebo oběť trestného činu spáchaného ve prospěch organizované 	zločinecké skupiny, jestliže je v konkrétním případě zvýšené nebezpečí způsobení 	druhotné újmy zejména s ohledem na její věk, pohlaví, rasu, národnost, sexuální 	orientaci, náboženské vyznání, zdravotní stav, rozumovou vyspělost, schopnost 	vyjadřovat se, životní situaci, v níž se nachází, nebo s ohledem na vztah k osobě 	podezřelé ze spáchání trestného činu nebo závislost na ní.</a:t>
            </a:r>
          </a:p>
          <a:p>
            <a:pPr eaLnBrk="1" hangingPunct="1">
              <a:buFont typeface="Wingdings" panose="05000000000000000000" pitchFamily="2" charset="2"/>
              <a:buNone/>
              <a:defRPr/>
            </a:pPr>
            <a:endParaRPr lang="cs-CZ" altLang="cs-CZ" dirty="0"/>
          </a:p>
        </p:txBody>
      </p:sp>
      <p:pic>
        <p:nvPicPr>
          <p:cNvPr id="1229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E143C719-E7B6-42AD-B23B-CB27C947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2">
            <a:extLst>
              <a:ext uri="{FF2B5EF4-FFF2-40B4-BE49-F238E27FC236}">
                <a16:creationId xmlns:a16="http://schemas.microsoft.com/office/drawing/2014/main" id="{7221F062-0E3D-4E65-9967-54462CDE5338}"/>
              </a:ext>
            </a:extLst>
          </p:cNvPr>
          <p:cNvSpPr>
            <a:spLocks noGrp="1"/>
          </p:cNvSpPr>
          <p:nvPr>
            <p:ph idx="1"/>
          </p:nvPr>
        </p:nvSpPr>
        <p:spPr>
          <a:xfrm>
            <a:off x="323850" y="920750"/>
            <a:ext cx="8229600" cy="5108575"/>
          </a:xfrm>
        </p:spPr>
        <p:txBody>
          <a:bodyPr/>
          <a:lstStyle/>
          <a:p>
            <a:pPr marL="0" indent="0" algn="just">
              <a:spcBef>
                <a:spcPct val="0"/>
              </a:spcBef>
              <a:buFont typeface="Wingdings" panose="05000000000000000000" pitchFamily="2" charset="2"/>
              <a:buNone/>
            </a:pPr>
            <a:r>
              <a:rPr lang="cs-CZ" altLang="cs-CZ" sz="1400" i="1">
                <a:solidFill>
                  <a:schemeClr val="tx1"/>
                </a:solidFill>
              </a:rPr>
              <a:t>„Proběhlo trestní stíhání pachatele pro trestný čin kvalifikovaný jako zvlášť závažný zločin znásilnění (…)Trestní stíhání trvalo od zahájení do pravomocného skončení zamítnutím odvolání 1,5 roku, kdy trestní spis čítal 1 200 listů. Pachatel byl odsouzen k trestu odnětí svobody v trvání tří let a k náhradě nemajetkové újmy ve </a:t>
            </a:r>
            <a:r>
              <a:rPr lang="cs-CZ" altLang="cs-CZ" sz="1400" b="1" i="1">
                <a:solidFill>
                  <a:schemeClr val="tx1"/>
                </a:solidFill>
              </a:rPr>
              <a:t>výši 200 000 Kč </a:t>
            </a:r>
            <a:r>
              <a:rPr lang="cs-CZ" altLang="cs-CZ" sz="1400" i="1">
                <a:solidFill>
                  <a:schemeClr val="tx1"/>
                </a:solidFill>
              </a:rPr>
              <a:t>pro každého ze dvou mladistvých poškozených. Oba poškození (resp. jejich zákonní zástupci) využili svého práva a požádali o ustanovení zmocněnce. Každému z poškozených tak byl pro řízení ustanoven zmocněnec (…) </a:t>
            </a:r>
          </a:p>
          <a:p>
            <a:pPr marL="0" indent="0" algn="just">
              <a:spcBef>
                <a:spcPct val="0"/>
              </a:spcBef>
              <a:buFont typeface="Wingdings" panose="05000000000000000000" pitchFamily="2" charset="2"/>
              <a:buNone/>
            </a:pPr>
            <a:r>
              <a:rPr lang="cs-CZ" altLang="cs-CZ" sz="1400" i="1">
                <a:solidFill>
                  <a:schemeClr val="tx1"/>
                </a:solidFill>
              </a:rPr>
              <a:t>Pro představu, ustanovený obhájce obviněného v téže trestní věci vykonal o 30 úkonů právní služby více (jednalo se převážně o porady s klientem, podané opravné prostředky a další úkony související s vazebním stíháním obviněného). Celková odměna tedy s přihlédnutím k trestní sazbě v § 185 odst. 3 tr. zákoníku (2 480 Kč odměna za jeden úkon právní služby) činila 70 x (2 480 + 300) = 194 600 Kč + 21 % DPH, celkem tedy </a:t>
            </a:r>
            <a:r>
              <a:rPr lang="cs-CZ" altLang="cs-CZ" sz="1400" b="1" i="1">
                <a:solidFill>
                  <a:schemeClr val="tx1"/>
                </a:solidFill>
              </a:rPr>
              <a:t>235 466 </a:t>
            </a:r>
            <a:r>
              <a:rPr lang="cs-CZ" altLang="cs-CZ" sz="1400" i="1">
                <a:solidFill>
                  <a:schemeClr val="tx1"/>
                </a:solidFill>
              </a:rPr>
              <a:t>Kč. (…)</a:t>
            </a:r>
          </a:p>
          <a:p>
            <a:pPr marL="0" indent="0" algn="just">
              <a:spcBef>
                <a:spcPct val="0"/>
              </a:spcBef>
              <a:buFont typeface="Wingdings" panose="05000000000000000000" pitchFamily="2" charset="2"/>
              <a:buNone/>
            </a:pPr>
            <a:r>
              <a:rPr lang="cs-CZ" altLang="cs-CZ" sz="1400" i="1">
                <a:solidFill>
                  <a:schemeClr val="tx1"/>
                </a:solidFill>
              </a:rPr>
              <a:t>Stát tedy na nákladech zmocněnců uhradil </a:t>
            </a:r>
            <a:r>
              <a:rPr lang="cs-CZ" altLang="cs-CZ" sz="1400" b="1" i="1">
                <a:solidFill>
                  <a:schemeClr val="tx1"/>
                </a:solidFill>
              </a:rPr>
              <a:t>513 040 Kč</a:t>
            </a:r>
            <a:r>
              <a:rPr lang="cs-CZ" altLang="cs-CZ" sz="1400" i="1">
                <a:solidFill>
                  <a:schemeClr val="tx1"/>
                </a:solidFill>
              </a:rPr>
              <a:t>, na nákladech za ustanoveného obhájce částku 235 466 Kč. Celková částka </a:t>
            </a:r>
            <a:r>
              <a:rPr lang="cs-CZ" altLang="cs-CZ" sz="1400" b="1" i="1">
                <a:solidFill>
                  <a:schemeClr val="tx1"/>
                </a:solidFill>
              </a:rPr>
              <a:t>748 506 Kč </a:t>
            </a:r>
            <a:r>
              <a:rPr lang="cs-CZ" altLang="cs-CZ" sz="1400" i="1">
                <a:solidFill>
                  <a:schemeClr val="tx1"/>
                </a:solidFill>
              </a:rPr>
              <a:t>byla odsouzenému uložena k náhradě (fakticky je pohledávka státu vždy vyšší o další paušální náklady trestního řízení a příp. náklady vazby a výkonu trestu).</a:t>
            </a:r>
          </a:p>
          <a:p>
            <a:pPr marL="0" indent="0" algn="just">
              <a:spcBef>
                <a:spcPct val="0"/>
              </a:spcBef>
              <a:buFont typeface="Wingdings" panose="05000000000000000000" pitchFamily="2" charset="2"/>
              <a:buNone/>
            </a:pPr>
            <a:r>
              <a:rPr lang="cs-CZ" altLang="cs-CZ" sz="1400" i="1">
                <a:solidFill>
                  <a:schemeClr val="tx1"/>
                </a:solidFill>
              </a:rPr>
              <a:t>Nicméně vzhledem k majetkové situaci tohoto odsouzeného (která se nijak nevymyká obvyklé situaci odsouzených k výkonu nepodmíněného trestu odnětí svobody) je jisté, že k dobrovolnému plnění jeho dluhů nedojde, přičemž pravděpodobně nebude možné vymoci ani přednostní pohledávku ve výši 400 000 Kč, která byla jako náhrada nemajetkové újmy přiznána oběma poškozeným, natož dalších </a:t>
            </a:r>
            <a:r>
              <a:rPr lang="cs-CZ" altLang="cs-CZ" sz="1400" b="1" i="1">
                <a:solidFill>
                  <a:schemeClr val="tx1"/>
                </a:solidFill>
              </a:rPr>
              <a:t>748 506 Kč</a:t>
            </a:r>
            <a:r>
              <a:rPr lang="cs-CZ" altLang="cs-CZ" sz="1400" i="1">
                <a:solidFill>
                  <a:schemeClr val="tx1"/>
                </a:solidFill>
              </a:rPr>
              <a:t>, které za něj stát uhradil.“</a:t>
            </a:r>
          </a:p>
          <a:p>
            <a:pPr marL="0" indent="0" algn="just">
              <a:spcBef>
                <a:spcPct val="0"/>
              </a:spcBef>
              <a:buFont typeface="Wingdings" panose="05000000000000000000" pitchFamily="2" charset="2"/>
              <a:buNone/>
            </a:pPr>
            <a:r>
              <a:rPr lang="cs-CZ" altLang="cs-CZ" sz="1400" b="1" i="1">
                <a:solidFill>
                  <a:schemeClr val="tx1"/>
                </a:solidFill>
              </a:rPr>
              <a:t>Na úplný závěr je třeba zdůraznit, že předmětem článku není kritika v zásadě žádoucího posilování postavení poškozeného v trestním řízení a jeho práva na právní pomoc v trestním řízení, ani kritika zvláštních práv přiznaných některým obětem trestného činu</a:t>
            </a:r>
            <a:r>
              <a:rPr lang="cs-CZ" altLang="cs-CZ" sz="1400" i="1">
                <a:solidFill>
                  <a:schemeClr val="tx1"/>
                </a:solidFill>
              </a:rPr>
              <a:t>. Cílem byla především snaha upozornit na důsledek, který takový vývoj má z hlediska praktické stránky finančních souvislostí“</a:t>
            </a:r>
          </a:p>
          <a:p>
            <a:pPr marL="0" indent="0" algn="just">
              <a:spcBef>
                <a:spcPct val="0"/>
              </a:spcBef>
              <a:buFont typeface="Wingdings" panose="05000000000000000000" pitchFamily="2" charset="2"/>
              <a:buNone/>
            </a:pPr>
            <a:r>
              <a:rPr lang="cs-CZ" altLang="cs-CZ" sz="1400">
                <a:solidFill>
                  <a:schemeClr val="tx1"/>
                </a:solidFill>
              </a:rPr>
              <a:t>(Heranová 2017, Bulettin advokacie - http://www.bulletin-advokacie.cz/odmena-advokata-jako-zmocnence-poskozeneho-v-trestnim-rizeni?browser=mobi)</a:t>
            </a:r>
          </a:p>
          <a:p>
            <a:pPr marL="0" indent="0">
              <a:spcBef>
                <a:spcPct val="0"/>
              </a:spcBef>
              <a:buFont typeface="Wingdings" panose="05000000000000000000" pitchFamily="2" charset="2"/>
              <a:buNone/>
            </a:pPr>
            <a:endParaRPr lang="cs-CZ" altLang="cs-CZ" sz="1400"/>
          </a:p>
        </p:txBody>
      </p:sp>
      <p:pic>
        <p:nvPicPr>
          <p:cNvPr id="13315"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10D5A728-D721-4704-A0ED-87825A4BF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2225"/>
            <a:ext cx="42703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BEF4450E-71F1-44EA-94BC-A0FBE5DE26E6}"/>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PRÁVA POŠKOZENÉHO</a:t>
            </a:r>
          </a:p>
        </p:txBody>
      </p:sp>
      <p:sp>
        <p:nvSpPr>
          <p:cNvPr id="14339" name="Zástupný symbol pro obsah 2">
            <a:extLst>
              <a:ext uri="{FF2B5EF4-FFF2-40B4-BE49-F238E27FC236}">
                <a16:creationId xmlns:a16="http://schemas.microsoft.com/office/drawing/2014/main" id="{E131E87A-3A30-41B0-85B8-9C29232A248E}"/>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a:solidFill>
                  <a:schemeClr val="tx1"/>
                </a:solidFill>
              </a:rPr>
              <a:t>Nárok na náhradu škody</a:t>
            </a:r>
          </a:p>
          <a:p>
            <a:pPr lvl="2">
              <a:buFont typeface="Wingdings" panose="05000000000000000000" pitchFamily="2" charset="2"/>
              <a:buChar char="ü"/>
            </a:pPr>
            <a:r>
              <a:rPr lang="cs-CZ" altLang="cs-CZ">
                <a:solidFill>
                  <a:schemeClr val="tx1"/>
                </a:solidFill>
              </a:rPr>
              <a:t>Dle § 43, vůči pachateli, který TČ způsobil škodu</a:t>
            </a:r>
          </a:p>
          <a:p>
            <a:pPr lvl="2">
              <a:buFont typeface="Wingdings" panose="05000000000000000000" pitchFamily="2" charset="2"/>
              <a:buChar char="ü"/>
            </a:pPr>
            <a:r>
              <a:rPr lang="cs-CZ" altLang="cs-CZ">
                <a:solidFill>
                  <a:schemeClr val="tx1"/>
                </a:solidFill>
              </a:rPr>
              <a:t>Újma na zdraví, majetková, nemajetková újma</a:t>
            </a:r>
          </a:p>
          <a:p>
            <a:pPr lvl="2">
              <a:buFont typeface="Wingdings" panose="05000000000000000000" pitchFamily="2" charset="2"/>
              <a:buChar char="ü"/>
            </a:pPr>
            <a:r>
              <a:rPr lang="cs-CZ" altLang="cs-CZ">
                <a:solidFill>
                  <a:schemeClr val="tx1"/>
                </a:solidFill>
              </a:rPr>
              <a:t>Vyčíslení a odůvodnění</a:t>
            </a:r>
          </a:p>
          <a:p>
            <a:pPr lvl="2">
              <a:buFont typeface="Wingdings" panose="05000000000000000000" pitchFamily="2" charset="2"/>
              <a:buChar char="ü"/>
            </a:pPr>
            <a:r>
              <a:rPr lang="cs-CZ" altLang="cs-CZ">
                <a:solidFill>
                  <a:schemeClr val="tx1"/>
                </a:solidFill>
              </a:rPr>
              <a:t>Žádost podat nejpozději v 1. den hlavního líčení</a:t>
            </a:r>
          </a:p>
          <a:p>
            <a:pPr lvl="2">
              <a:buFont typeface="Wingdings" panose="05000000000000000000" pitchFamily="2" charset="2"/>
              <a:buChar char="ü"/>
            </a:pPr>
            <a:r>
              <a:rPr lang="cs-CZ" altLang="cs-CZ">
                <a:solidFill>
                  <a:schemeClr val="tx1"/>
                </a:solidFill>
              </a:rPr>
              <a:t>Proti rozhodnutí možné odvolání (do 8 dní)</a:t>
            </a:r>
          </a:p>
          <a:p>
            <a:pPr lvl="2">
              <a:buFont typeface="Wingdings" panose="05000000000000000000" pitchFamily="2" charset="2"/>
              <a:buChar char="ü"/>
            </a:pPr>
            <a:endParaRPr lang="cs-CZ" altLang="cs-CZ">
              <a:solidFill>
                <a:schemeClr val="tx1"/>
              </a:solidFill>
            </a:endParaRPr>
          </a:p>
          <a:p>
            <a:pPr lvl="1">
              <a:buFont typeface="Wingdings" panose="05000000000000000000" pitchFamily="2" charset="2"/>
              <a:buChar char="ü"/>
            </a:pPr>
            <a:r>
              <a:rPr lang="cs-CZ" altLang="cs-CZ" b="1">
                <a:solidFill>
                  <a:schemeClr val="tx1"/>
                </a:solidFill>
              </a:rPr>
              <a:t>Udělení souhlasu s trestním stíháním</a:t>
            </a:r>
          </a:p>
          <a:p>
            <a:pPr lvl="2">
              <a:buFont typeface="Wingdings" panose="05000000000000000000" pitchFamily="2" charset="2"/>
              <a:buChar char="ü"/>
            </a:pPr>
            <a:r>
              <a:rPr lang="cs-CZ" altLang="cs-CZ">
                <a:solidFill>
                  <a:schemeClr val="tx1"/>
                </a:solidFill>
              </a:rPr>
              <a:t>§ 163 TŘ,  příbuzný v pokolení přímém, manžel…</a:t>
            </a:r>
          </a:p>
          <a:p>
            <a:pPr lvl="2">
              <a:buFont typeface="Wingdings" panose="05000000000000000000" pitchFamily="2" charset="2"/>
              <a:buChar char="ü"/>
            </a:pPr>
            <a:r>
              <a:rPr lang="cs-CZ" altLang="cs-CZ">
                <a:solidFill>
                  <a:schemeClr val="tx1"/>
                </a:solidFill>
              </a:rPr>
              <a:t>Podmínka pro zahájení stíhání, lze vzít zpět</a:t>
            </a:r>
          </a:p>
          <a:p>
            <a:pPr lvl="2">
              <a:buFont typeface="Wingdings" panose="05000000000000000000" pitchFamily="2" charset="2"/>
              <a:buChar char="ü"/>
            </a:pPr>
            <a:r>
              <a:rPr lang="cs-CZ" altLang="cs-CZ">
                <a:solidFill>
                  <a:schemeClr val="tx1"/>
                </a:solidFill>
              </a:rPr>
              <a:t>Výjimky </a:t>
            </a:r>
          </a:p>
          <a:p>
            <a:pPr lvl="2">
              <a:buFont typeface="Wingdings" panose="05000000000000000000" pitchFamily="2" charset="2"/>
              <a:buChar char="ü"/>
            </a:pPr>
            <a:endParaRPr lang="cs-CZ" altLang="cs-CZ" b="1">
              <a:solidFill>
                <a:schemeClr val="tx1"/>
              </a:solidFill>
            </a:endParaRPr>
          </a:p>
          <a:p>
            <a:pPr marL="0" indent="0">
              <a:buFont typeface="Wingdings" panose="05000000000000000000" pitchFamily="2" charset="2"/>
              <a:buNone/>
            </a:pPr>
            <a:endParaRPr lang="cs-CZ" altLang="cs-CZ"/>
          </a:p>
        </p:txBody>
      </p:sp>
      <p:pic>
        <p:nvPicPr>
          <p:cNvPr id="14340"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7CF7F073-C733-43A2-9C47-B9D629B59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AE0CCBE2-2FE3-4E86-82EE-ADD50CB13406}"/>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450"/>
              </a:spcBef>
              <a:buClrTx/>
              <a:buFontTx/>
              <a:buNone/>
            </a:pPr>
            <a:endParaRPr lang="cs-CZ" altLang="cs-CZ"/>
          </a:p>
          <a:p>
            <a:pPr algn="just">
              <a:spcBef>
                <a:spcPts val="600"/>
              </a:spcBef>
              <a:buClrTx/>
              <a:buFontTx/>
              <a:buNone/>
            </a:pPr>
            <a:endParaRPr lang="cs-CZ" altLang="cs-CZ" sz="2400" i="1"/>
          </a:p>
          <a:p>
            <a:pPr algn="just">
              <a:spcBef>
                <a:spcPts val="600"/>
              </a:spcBef>
              <a:buClrTx/>
              <a:buFontTx/>
              <a:buNone/>
            </a:pPr>
            <a:endParaRPr lang="cs-CZ" altLang="cs-CZ" sz="2400" i="1"/>
          </a:p>
          <a:p>
            <a:pPr algn="just">
              <a:spcBef>
                <a:spcPts val="600"/>
              </a:spcBef>
              <a:buClrTx/>
              <a:buFontTx/>
              <a:buNone/>
            </a:pPr>
            <a:endParaRPr lang="cs-CZ" altLang="cs-CZ" sz="24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A5E57B4F-089A-405F-A08E-69E770B1EEB6}"/>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ÚJMA, ŠKODA</a:t>
            </a:r>
          </a:p>
        </p:txBody>
      </p:sp>
      <p:sp>
        <p:nvSpPr>
          <p:cNvPr id="52226" name="Text Box 2">
            <a:extLst>
              <a:ext uri="{FF2B5EF4-FFF2-40B4-BE49-F238E27FC236}">
                <a16:creationId xmlns:a16="http://schemas.microsoft.com/office/drawing/2014/main" id="{08C4B621-BA0E-4C54-8966-DBF27E00731B}"/>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450"/>
              </a:spcBef>
              <a:buClrTx/>
              <a:buFontTx/>
              <a:buNone/>
            </a:pPr>
            <a:endParaRPr lang="cs-CZ" altLang="cs-CZ"/>
          </a:p>
          <a:p>
            <a:pPr algn="just">
              <a:spcBef>
                <a:spcPts val="600"/>
              </a:spcBef>
              <a:buClrTx/>
              <a:buFontTx/>
              <a:buNone/>
            </a:pPr>
            <a:endParaRPr lang="cs-CZ" altLang="cs-CZ" sz="2400" i="1"/>
          </a:p>
          <a:p>
            <a:pPr algn="just">
              <a:spcBef>
                <a:spcPts val="600"/>
              </a:spcBef>
              <a:buClrTx/>
              <a:buFontTx/>
              <a:buNone/>
            </a:pPr>
            <a:endParaRPr lang="cs-CZ" altLang="cs-CZ" sz="2400" i="1"/>
          </a:p>
          <a:p>
            <a:pPr algn="just">
              <a:spcBef>
                <a:spcPts val="600"/>
              </a:spcBef>
              <a:buClrTx/>
              <a:buFontTx/>
              <a:buNone/>
            </a:pPr>
            <a:endParaRPr lang="cs-CZ" altLang="cs-CZ" sz="2400" i="1"/>
          </a:p>
        </p:txBody>
      </p:sp>
      <p:pic>
        <p:nvPicPr>
          <p:cNvPr id="52227" name="Picture 3">
            <a:extLst>
              <a:ext uri="{FF2B5EF4-FFF2-40B4-BE49-F238E27FC236}">
                <a16:creationId xmlns:a16="http://schemas.microsoft.com/office/drawing/2014/main" id="{451A12EF-DC4C-4E9F-B18A-E776A0B04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5">
            <a:extLst>
              <a:ext uri="{FF2B5EF4-FFF2-40B4-BE49-F238E27FC236}">
                <a16:creationId xmlns:a16="http://schemas.microsoft.com/office/drawing/2014/main" id="{E5BBB4BE-270A-4E95-B33B-8B4A43B76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1593850"/>
            <a:ext cx="5310188" cy="500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Rectangle 6">
            <a:extLst>
              <a:ext uri="{FF2B5EF4-FFF2-40B4-BE49-F238E27FC236}">
                <a16:creationId xmlns:a16="http://schemas.microsoft.com/office/drawing/2014/main" id="{AF26DB5F-58B0-4A6E-807F-F5731C267D00}"/>
              </a:ext>
            </a:extLst>
          </p:cNvPr>
          <p:cNvSpPr>
            <a:spLocks noChangeArrowheads="1"/>
          </p:cNvSpPr>
          <p:nvPr/>
        </p:nvSpPr>
        <p:spPr bwMode="auto">
          <a:xfrm>
            <a:off x="5813425" y="6230938"/>
            <a:ext cx="347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spcAft>
                <a:spcPts val="600"/>
              </a:spcAft>
              <a:buClrTx/>
              <a:buFontTx/>
              <a:buNone/>
            </a:pPr>
            <a:r>
              <a:rPr lang="cs-CZ" altLang="cs-CZ"/>
              <a:t>Právní pomoc obětem TČ, 2014.</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F2065773-D2D3-4CD5-90A4-7525C43A60C5}"/>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POŠKOZENÝ JAKO SVĚDEK</a:t>
            </a:r>
          </a:p>
        </p:txBody>
      </p:sp>
      <p:sp>
        <p:nvSpPr>
          <p:cNvPr id="15363" name="Zástupný symbol pro obsah 2">
            <a:extLst>
              <a:ext uri="{FF2B5EF4-FFF2-40B4-BE49-F238E27FC236}">
                <a16:creationId xmlns:a16="http://schemas.microsoft.com/office/drawing/2014/main" id="{21F76ECC-E7A5-4838-B32A-F5A916A91C26}"/>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a:solidFill>
                  <a:schemeClr val="tx1"/>
                </a:solidFill>
              </a:rPr>
              <a:t>Povinnost vypovídat</a:t>
            </a:r>
          </a:p>
          <a:p>
            <a:pPr lvl="2">
              <a:buFont typeface="Wingdings" panose="05000000000000000000" pitchFamily="2" charset="2"/>
              <a:buChar char="ü"/>
            </a:pPr>
            <a:r>
              <a:rPr lang="cs-CZ" altLang="cs-CZ">
                <a:solidFill>
                  <a:schemeClr val="tx1"/>
                </a:solidFill>
              </a:rPr>
              <a:t>Strach z pachatele – lze zabránit setkání</a:t>
            </a:r>
          </a:p>
          <a:p>
            <a:pPr lvl="2">
              <a:buFont typeface="Wingdings" panose="05000000000000000000" pitchFamily="2" charset="2"/>
              <a:buChar char="ü"/>
            </a:pPr>
            <a:r>
              <a:rPr lang="cs-CZ" altLang="cs-CZ">
                <a:solidFill>
                  <a:schemeClr val="tx1"/>
                </a:solidFill>
              </a:rPr>
              <a:t>Důvěrník </a:t>
            </a:r>
          </a:p>
          <a:p>
            <a:pPr lvl="2">
              <a:buFont typeface="Wingdings" panose="05000000000000000000" pitchFamily="2" charset="2"/>
              <a:buChar char="ü"/>
            </a:pPr>
            <a:r>
              <a:rPr lang="cs-CZ" altLang="cs-CZ">
                <a:solidFill>
                  <a:schemeClr val="tx1"/>
                </a:solidFill>
              </a:rPr>
              <a:t>Právo odepřít výpověď</a:t>
            </a:r>
          </a:p>
          <a:p>
            <a:pPr lvl="2">
              <a:buFont typeface="Wingdings" panose="05000000000000000000" pitchFamily="2" charset="2"/>
              <a:buChar char="ü"/>
            </a:pPr>
            <a:r>
              <a:rPr lang="cs-CZ" altLang="cs-CZ">
                <a:solidFill>
                  <a:schemeClr val="tx1"/>
                </a:solidFill>
              </a:rPr>
              <a:t>Svědečné </a:t>
            </a:r>
          </a:p>
          <a:p>
            <a:pPr lvl="2">
              <a:buFont typeface="Wingdings" panose="05000000000000000000" pitchFamily="2" charset="2"/>
              <a:buChar char="ü"/>
            </a:pPr>
            <a:endParaRPr lang="cs-CZ" altLang="cs-CZ">
              <a:solidFill>
                <a:schemeClr val="tx1"/>
              </a:solidFill>
            </a:endParaRPr>
          </a:p>
          <a:p>
            <a:pPr lvl="2">
              <a:buFont typeface="Wingdings" panose="05000000000000000000" pitchFamily="2" charset="2"/>
              <a:buChar char="ü"/>
            </a:pPr>
            <a:endParaRPr lang="cs-CZ" altLang="cs-CZ" b="1">
              <a:solidFill>
                <a:schemeClr val="tx1"/>
              </a:solidFill>
            </a:endParaRPr>
          </a:p>
          <a:p>
            <a:pPr marL="0" indent="0">
              <a:buFont typeface="Wingdings" panose="05000000000000000000" pitchFamily="2" charset="2"/>
              <a:buNone/>
            </a:pPr>
            <a:endParaRPr lang="cs-CZ" altLang="cs-CZ"/>
          </a:p>
        </p:txBody>
      </p:sp>
      <p:pic>
        <p:nvPicPr>
          <p:cNvPr id="15364"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6D430C19-75B6-4FFD-B93C-3F304B923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7DFC758A-9805-49EE-85D8-6F089C84A56C}"/>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PRÁVA POŠKOZENÉHO</a:t>
            </a:r>
          </a:p>
        </p:txBody>
      </p:sp>
      <p:sp>
        <p:nvSpPr>
          <p:cNvPr id="16387" name="Zástupný symbol pro obsah 2">
            <a:extLst>
              <a:ext uri="{FF2B5EF4-FFF2-40B4-BE49-F238E27FC236}">
                <a16:creationId xmlns:a16="http://schemas.microsoft.com/office/drawing/2014/main" id="{1751BFBE-34AD-4AEC-87FC-941C1CF181AF}"/>
              </a:ext>
            </a:extLst>
          </p:cNvPr>
          <p:cNvSpPr>
            <a:spLocks noGrp="1"/>
          </p:cNvSpPr>
          <p:nvPr>
            <p:ph idx="1"/>
          </p:nvPr>
        </p:nvSpPr>
        <p:spPr>
          <a:xfrm>
            <a:off x="319088" y="1554163"/>
            <a:ext cx="8229600" cy="4210050"/>
          </a:xfrm>
        </p:spPr>
        <p:txBody>
          <a:bodyPr/>
          <a:lstStyle/>
          <a:p>
            <a:pPr lvl="1">
              <a:buFont typeface="Wingdings" panose="05000000000000000000" pitchFamily="2" charset="2"/>
              <a:buChar char="ü"/>
            </a:pPr>
            <a:r>
              <a:rPr lang="cs-CZ" altLang="cs-CZ" b="1" dirty="0">
                <a:solidFill>
                  <a:schemeClr val="tx1"/>
                </a:solidFill>
              </a:rPr>
              <a:t>Právo podat opravné prostředky</a:t>
            </a:r>
          </a:p>
          <a:p>
            <a:pPr lvl="1">
              <a:buFont typeface="Wingdings" panose="05000000000000000000" pitchFamily="2" charset="2"/>
              <a:buChar char="ü"/>
            </a:pPr>
            <a:r>
              <a:rPr lang="cs-CZ" altLang="cs-CZ" sz="1800" b="1" dirty="0">
                <a:solidFill>
                  <a:schemeClr val="tx1"/>
                </a:solidFill>
              </a:rPr>
              <a:t>Odvolání proti části rozsudku vztahující k přiznání nároku na náhradu škody</a:t>
            </a:r>
          </a:p>
          <a:p>
            <a:pPr lvl="1">
              <a:buFont typeface="Wingdings" panose="05000000000000000000" pitchFamily="2" charset="2"/>
              <a:buChar char="ü"/>
            </a:pPr>
            <a:r>
              <a:rPr lang="cs-CZ" altLang="cs-CZ" sz="1800" dirty="0">
                <a:solidFill>
                  <a:schemeClr val="tx1"/>
                </a:solidFill>
              </a:rPr>
              <a:t>stížnost proti usnesení policie o odložení věci podle § 159a TŘ</a:t>
            </a:r>
          </a:p>
          <a:p>
            <a:pPr lvl="1">
              <a:buFont typeface="Wingdings" panose="05000000000000000000" pitchFamily="2" charset="2"/>
              <a:buChar char="ü"/>
            </a:pPr>
            <a:r>
              <a:rPr lang="cs-CZ" altLang="cs-CZ" sz="1800" dirty="0">
                <a:solidFill>
                  <a:schemeClr val="tx1"/>
                </a:solidFill>
              </a:rPr>
              <a:t> stížnost proti usnesení státního zástupce o postoupení věci jinému orgánu podle § 171 odst. 1 TŘ</a:t>
            </a:r>
          </a:p>
          <a:p>
            <a:pPr lvl="1">
              <a:buFont typeface="Wingdings" panose="05000000000000000000" pitchFamily="2" charset="2"/>
              <a:buChar char="ü"/>
            </a:pPr>
            <a:r>
              <a:rPr lang="cs-CZ" altLang="cs-CZ" sz="1800" dirty="0">
                <a:solidFill>
                  <a:schemeClr val="tx1"/>
                </a:solidFill>
              </a:rPr>
              <a:t>stížnost proti usnesení státního zástupce o zastavení trestního stíhání podle § 172 TŘ</a:t>
            </a:r>
          </a:p>
          <a:p>
            <a:pPr lvl="1">
              <a:buFont typeface="Wingdings" panose="05000000000000000000" pitchFamily="2" charset="2"/>
              <a:buChar char="ü"/>
            </a:pPr>
            <a:r>
              <a:rPr lang="cs-CZ" altLang="cs-CZ" sz="1800" dirty="0">
                <a:solidFill>
                  <a:schemeClr val="tx1"/>
                </a:solidFill>
              </a:rPr>
              <a:t>stížnost proti usnesení státního zástupce o podmíněném zastavení trestního stíhání podle § 307 odst. 1 TŘ</a:t>
            </a:r>
          </a:p>
          <a:p>
            <a:pPr lvl="1">
              <a:buFont typeface="Wingdings" panose="05000000000000000000" pitchFamily="2" charset="2"/>
              <a:buChar char="ü"/>
            </a:pPr>
            <a:r>
              <a:rPr lang="cs-CZ" altLang="cs-CZ" sz="1800" dirty="0">
                <a:solidFill>
                  <a:schemeClr val="tx1"/>
                </a:solidFill>
              </a:rPr>
              <a:t>stížnost proti usnesení státního zástupce o schválení narovnání podle § 309 odst. 1 TŘ</a:t>
            </a:r>
          </a:p>
          <a:p>
            <a:pPr lvl="1">
              <a:buFont typeface="Wingdings" panose="05000000000000000000" pitchFamily="2" charset="2"/>
              <a:buChar char="ü"/>
            </a:pPr>
            <a:r>
              <a:rPr lang="cs-CZ" altLang="cs-CZ" sz="1800" dirty="0">
                <a:solidFill>
                  <a:schemeClr val="tx1"/>
                </a:solidFill>
              </a:rPr>
              <a:t>stížnost proti usnesení o podmíněném odložení podání návrhu na potrestání §179g TŘ</a:t>
            </a:r>
          </a:p>
          <a:p>
            <a:pPr lvl="1">
              <a:buFont typeface="Wingdings" panose="05000000000000000000" pitchFamily="2" charset="2"/>
              <a:buChar char="ü"/>
            </a:pPr>
            <a:r>
              <a:rPr lang="cs-CZ" altLang="cs-CZ" sz="1800" dirty="0">
                <a:solidFill>
                  <a:schemeClr val="tx1"/>
                </a:solidFill>
              </a:rPr>
              <a:t>stížnost proti odložení věci schválením narovnání dle § 179c odst.2 </a:t>
            </a:r>
            <a:r>
              <a:rPr lang="cs-CZ" altLang="cs-CZ" sz="1800" dirty="0" err="1">
                <a:solidFill>
                  <a:schemeClr val="tx1"/>
                </a:solidFill>
              </a:rPr>
              <a:t>pism</a:t>
            </a:r>
            <a:r>
              <a:rPr lang="cs-CZ" altLang="cs-CZ" sz="1800" dirty="0">
                <a:solidFill>
                  <a:schemeClr val="tx1"/>
                </a:solidFill>
              </a:rPr>
              <a:t> f )TŘ</a:t>
            </a:r>
          </a:p>
          <a:p>
            <a:pPr lvl="2">
              <a:buFont typeface="Wingdings" panose="05000000000000000000" pitchFamily="2" charset="2"/>
              <a:buChar char="ü"/>
            </a:pPr>
            <a:endParaRPr lang="cs-CZ" altLang="cs-CZ" b="1" dirty="0">
              <a:solidFill>
                <a:schemeClr val="tx1"/>
              </a:solidFill>
            </a:endParaRPr>
          </a:p>
          <a:p>
            <a:pPr marL="0" indent="0">
              <a:buFont typeface="Wingdings" panose="05000000000000000000" pitchFamily="2" charset="2"/>
              <a:buNone/>
            </a:pPr>
            <a:endParaRPr lang="cs-CZ" altLang="cs-CZ" dirty="0"/>
          </a:p>
        </p:txBody>
      </p:sp>
      <p:pic>
        <p:nvPicPr>
          <p:cNvPr id="1638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5A669473-5A61-4006-BD45-4A06DA58E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ED8040DB-AF32-4B65-B81B-ECFBF29CB5DD}"/>
              </a:ext>
            </a:extLst>
          </p:cNvPr>
          <p:cNvSpPr txBox="1">
            <a:spLocks noChangeArrowheads="1"/>
          </p:cNvSpPr>
          <p:nvPr/>
        </p:nvSpPr>
        <p:spPr bwMode="auto">
          <a:xfrm>
            <a:off x="319088" y="984250"/>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PRÁVA POŠKOZENÉHO</a:t>
            </a:r>
          </a:p>
        </p:txBody>
      </p:sp>
      <p:sp>
        <p:nvSpPr>
          <p:cNvPr id="55298" name="Text Box 2">
            <a:extLst>
              <a:ext uri="{FF2B5EF4-FFF2-40B4-BE49-F238E27FC236}">
                <a16:creationId xmlns:a16="http://schemas.microsoft.com/office/drawing/2014/main" id="{4018844F-0126-490D-9569-64B0BABFAC10}"/>
              </a:ext>
            </a:extLst>
          </p:cNvPr>
          <p:cNvSpPr txBox="1">
            <a:spLocks noChangeArrowheads="1"/>
          </p:cNvSpPr>
          <p:nvPr/>
        </p:nvSpPr>
        <p:spPr bwMode="auto">
          <a:xfrm>
            <a:off x="319088" y="155416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2pPr>
            <a:lvl3pPr marL="91440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solidFill>
                  <a:srgbClr val="000000"/>
                </a:solidFill>
                <a:latin typeface="Arial" panose="020B0604020202020204" pitchFamily="34" charset="0"/>
                <a:ea typeface="Microsoft YaHei" panose="020B0503020204020204" pitchFamily="34" charset="-122"/>
              </a:defRPr>
            </a:lvl9pPr>
          </a:lstStyle>
          <a:p>
            <a:pPr lvl="2" indent="0">
              <a:spcBef>
                <a:spcPts val="500"/>
              </a:spcBef>
              <a:buClrTx/>
              <a:buFontTx/>
              <a:buNone/>
            </a:pPr>
            <a:endParaRPr lang="cs-CZ" altLang="cs-CZ" sz="2000" b="1"/>
          </a:p>
          <a:p>
            <a:pPr>
              <a:spcBef>
                <a:spcPts val="600"/>
              </a:spcBef>
              <a:buClrTx/>
              <a:buFontTx/>
              <a:buNone/>
            </a:pPr>
            <a:endParaRPr lang="cs-CZ" altLang="cs-CZ" sz="2000" b="1"/>
          </a:p>
        </p:txBody>
      </p:sp>
      <p:pic>
        <p:nvPicPr>
          <p:cNvPr id="55299" name="Picture 3">
            <a:extLst>
              <a:ext uri="{FF2B5EF4-FFF2-40B4-BE49-F238E27FC236}">
                <a16:creationId xmlns:a16="http://schemas.microsoft.com/office/drawing/2014/main" id="{6B27199A-A371-410D-88B9-6CD217393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5">
            <a:extLst>
              <a:ext uri="{FF2B5EF4-FFF2-40B4-BE49-F238E27FC236}">
                <a16:creationId xmlns:a16="http://schemas.microsoft.com/office/drawing/2014/main" id="{2A4D3ED0-1A77-4651-868F-4EED57370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6225"/>
            <a:ext cx="8858250" cy="528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1A029F7E-4ADF-4782-B281-60635DCC483C}"/>
              </a:ext>
            </a:extLst>
          </p:cNvPr>
          <p:cNvSpPr>
            <a:spLocks noGrp="1"/>
          </p:cNvSpPr>
          <p:nvPr>
            <p:ph type="title"/>
          </p:nvPr>
        </p:nvSpPr>
        <p:spPr/>
        <p:txBody>
          <a:bodyPr anchor="t"/>
          <a:lstStyle/>
          <a:p>
            <a:pPr eaLnBrk="1" hangingPunct="1"/>
            <a:r>
              <a:rPr lang="cs-CZ" altLang="cs-CZ"/>
              <a:t>Zákon č. 45/2013 Sb., o obětech TČ (ZOTČ)</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2FBE8C5F-B506-456D-8E2C-0BD879892A80}"/>
              </a:ext>
            </a:extLst>
          </p:cNvPr>
          <p:cNvSpPr>
            <a:spLocks noGrp="1"/>
          </p:cNvSpPr>
          <p:nvPr>
            <p:ph idx="1"/>
          </p:nvPr>
        </p:nvSpPr>
        <p:spPr>
          <a:xfrm>
            <a:off x="457200" y="1658938"/>
            <a:ext cx="8229600" cy="4210050"/>
          </a:xfrm>
        </p:spPr>
        <p:txBody>
          <a:bodyPr/>
          <a:lstStyle/>
          <a:p>
            <a:pPr>
              <a:buFont typeface="Wingdings" panose="05000000000000000000" pitchFamily="2" charset="2"/>
              <a:buChar char="ü"/>
              <a:defRPr/>
            </a:pPr>
            <a:r>
              <a:rPr lang="cs-CZ" b="1" dirty="0">
                <a:solidFill>
                  <a:schemeClr val="tx1"/>
                </a:solidFill>
                <a:latin typeface="+mj-lt"/>
              </a:rPr>
              <a:t>Účinný od 1.8.2013 (novelizace 1.4.2017)</a:t>
            </a:r>
            <a:endParaRPr lang="cs-CZ" sz="1800" i="1" dirty="0">
              <a:solidFill>
                <a:schemeClr val="tx1"/>
              </a:solidFill>
            </a:endParaRPr>
          </a:p>
          <a:p>
            <a:pPr>
              <a:buFont typeface="Wingdings" panose="05000000000000000000" pitchFamily="2" charset="2"/>
              <a:buChar char="ü"/>
              <a:defRPr/>
            </a:pPr>
            <a:r>
              <a:rPr lang="cs-CZ" b="1" dirty="0">
                <a:solidFill>
                  <a:srgbClr val="000000"/>
                </a:solidFill>
              </a:rPr>
              <a:t>Reakce na evropskou směrnici</a:t>
            </a:r>
          </a:p>
          <a:p>
            <a:pPr>
              <a:buFont typeface="Wingdings" panose="05000000000000000000" pitchFamily="2" charset="2"/>
              <a:buChar char="ü"/>
              <a:defRPr/>
            </a:pPr>
            <a:r>
              <a:rPr lang="cs-CZ" b="1" dirty="0">
                <a:solidFill>
                  <a:srgbClr val="000000"/>
                </a:solidFill>
              </a:rPr>
              <a:t>Minimální standard práv obětí</a:t>
            </a:r>
          </a:p>
          <a:p>
            <a:pPr>
              <a:buFont typeface="Wingdings" panose="05000000000000000000" pitchFamily="2" charset="2"/>
              <a:buChar char="ü"/>
              <a:defRPr/>
            </a:pPr>
            <a:r>
              <a:rPr lang="cs-CZ" b="1" dirty="0">
                <a:solidFill>
                  <a:srgbClr val="000000"/>
                </a:solidFill>
              </a:rPr>
              <a:t>Předmět úpravy</a:t>
            </a:r>
          </a:p>
          <a:p>
            <a:pPr lvl="1">
              <a:buFont typeface="Wingdings" panose="05000000000000000000" pitchFamily="2" charset="2"/>
              <a:buChar char="ü"/>
              <a:defRPr/>
            </a:pPr>
            <a:r>
              <a:rPr lang="cs-CZ" sz="1800" dirty="0">
                <a:solidFill>
                  <a:srgbClr val="000000"/>
                </a:solidFill>
              </a:rPr>
              <a:t>Práva oběti</a:t>
            </a:r>
          </a:p>
          <a:p>
            <a:pPr lvl="1">
              <a:buFont typeface="Wingdings" panose="05000000000000000000" pitchFamily="2" charset="2"/>
              <a:buChar char="ü"/>
              <a:defRPr/>
            </a:pPr>
            <a:r>
              <a:rPr lang="cs-CZ" altLang="cs-CZ" sz="1800" dirty="0">
                <a:solidFill>
                  <a:srgbClr val="000000"/>
                </a:solidFill>
              </a:rPr>
              <a:t>Peněžitá pomoc obětem</a:t>
            </a:r>
          </a:p>
          <a:p>
            <a:pPr lvl="1">
              <a:buFont typeface="Wingdings" panose="05000000000000000000" pitchFamily="2" charset="2"/>
              <a:buChar char="ü"/>
              <a:defRPr/>
            </a:pPr>
            <a:r>
              <a:rPr lang="cs-CZ" altLang="cs-CZ" sz="1800" dirty="0">
                <a:solidFill>
                  <a:srgbClr val="000000"/>
                </a:solidFill>
              </a:rPr>
              <a:t>Vztah státu a subjektů poskytující pomoc obětem</a:t>
            </a:r>
            <a:endParaRPr lang="cs-CZ" altLang="cs-CZ" sz="1800" dirty="0">
              <a:solidFill>
                <a:schemeClr val="tx1"/>
              </a:solidFill>
            </a:endParaRPr>
          </a:p>
          <a:p>
            <a:pPr marL="457200" lvl="1" indent="0">
              <a:buFont typeface="Wingdings" panose="05000000000000000000" pitchFamily="2" charset="2"/>
              <a:buNone/>
              <a:defRPr/>
            </a:pPr>
            <a:endParaRPr lang="cs-CZ" sz="1800" dirty="0">
              <a:solidFill>
                <a:srgbClr val="000000"/>
              </a:solidFill>
            </a:endParaRPr>
          </a:p>
          <a:p>
            <a:pPr>
              <a:spcBef>
                <a:spcPts val="0"/>
              </a:spcBef>
              <a:buFont typeface="Wingdings" panose="05000000000000000000" pitchFamily="2" charset="2"/>
              <a:buNone/>
              <a:defRPr/>
            </a:pPr>
            <a:endParaRPr lang="cs-CZ" sz="1800" i="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eaLnBrk="1" hangingPunct="1">
              <a:buFont typeface="Wingdings" panose="05000000000000000000" pitchFamily="2" charset="2"/>
              <a:buNone/>
              <a:defRPr/>
            </a:pPr>
            <a:endParaRPr lang="cs-CZ" sz="4000" b="1" dirty="0"/>
          </a:p>
        </p:txBody>
      </p:sp>
      <p:pic>
        <p:nvPicPr>
          <p:cNvPr id="18436"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1B893C54-01C2-4D0C-A7BD-CB0F8AE9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31763"/>
            <a:ext cx="44021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9944EF4-8A0A-49A8-A4DE-1CEA6B3A0183}"/>
              </a:ext>
            </a:extLst>
          </p:cNvPr>
          <p:cNvSpPr>
            <a:spLocks noGrp="1"/>
          </p:cNvSpPr>
          <p:nvPr>
            <p:ph type="title"/>
          </p:nvPr>
        </p:nvSpPr>
        <p:spPr>
          <a:xfrm>
            <a:off x="357188" y="928688"/>
            <a:ext cx="8229600" cy="576262"/>
          </a:xfrm>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3A687C5D-99DB-4DC4-9950-1CEFA290CBEC}"/>
              </a:ext>
            </a:extLst>
          </p:cNvPr>
          <p:cNvSpPr>
            <a:spLocks noGrp="1"/>
          </p:cNvSpPr>
          <p:nvPr>
            <p:ph idx="1"/>
          </p:nvPr>
        </p:nvSpPr>
        <p:spPr>
          <a:xfrm>
            <a:off x="500063" y="1500188"/>
            <a:ext cx="8229600" cy="4210050"/>
          </a:xfrm>
        </p:spPr>
        <p:txBody>
          <a:bodyPr/>
          <a:lstStyle/>
          <a:p>
            <a:pPr marL="400050" lvl="1" eaLnBrk="1" hangingPunct="1">
              <a:spcBef>
                <a:spcPts val="0"/>
              </a:spcBef>
              <a:spcAft>
                <a:spcPts val="0"/>
              </a:spcAft>
              <a:buFont typeface="Wingdings" panose="05000000000000000000" pitchFamily="2" charset="2"/>
              <a:buNone/>
              <a:defRPr/>
            </a:pPr>
            <a:endParaRPr lang="cs-CZ" altLang="cs-CZ" b="1" kern="1200" dirty="0">
              <a:solidFill>
                <a:srgbClr val="000000"/>
              </a:solidFill>
            </a:endParaRPr>
          </a:p>
          <a:p>
            <a:pPr marL="0" eaLnBrk="1" hangingPunct="1">
              <a:spcBef>
                <a:spcPts val="0"/>
              </a:spcBef>
              <a:spcAft>
                <a:spcPts val="0"/>
              </a:spcAft>
              <a:buFont typeface="Wingdings" panose="05000000000000000000" pitchFamily="2" charset="2"/>
              <a:buChar char="ü"/>
              <a:defRPr/>
            </a:pPr>
            <a:endParaRPr lang="cs-CZ" altLang="cs-CZ" b="1" kern="1200" dirty="0">
              <a:solidFill>
                <a:srgbClr val="000000"/>
              </a:solidFill>
            </a:endParaRPr>
          </a:p>
          <a:p>
            <a:pPr marL="400050" lvl="1" eaLnBrk="1" hangingPunct="1">
              <a:spcBef>
                <a:spcPts val="0"/>
              </a:spcBef>
              <a:spcAft>
                <a:spcPts val="0"/>
              </a:spcAft>
              <a:buFont typeface="Wingdings" panose="05000000000000000000" pitchFamily="2" charset="2"/>
              <a:buChar char="ü"/>
              <a:defRPr/>
            </a:pPr>
            <a:endParaRPr lang="cs-CZ" altLang="cs-CZ" sz="2000" b="1"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p:txBody>
      </p:sp>
      <p:pic>
        <p:nvPicPr>
          <p:cNvPr id="2253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59F100BF-8D45-4051-92E5-896773D3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Obrázek 1">
            <a:extLst>
              <a:ext uri="{FF2B5EF4-FFF2-40B4-BE49-F238E27FC236}">
                <a16:creationId xmlns:a16="http://schemas.microsoft.com/office/drawing/2014/main" id="{3AB40BD2-A542-44EC-849C-1FDB7A656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73200"/>
            <a:ext cx="7783512"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endParaRPr lang="cs-CZ" dirty="0"/>
          </a:p>
          <a:p>
            <a:pPr algn="just"/>
            <a:r>
              <a:rPr lang="cs-CZ" dirty="0"/>
              <a:t>Snahy o posílení práv obětí tak například demonstruje </a:t>
            </a:r>
            <a:r>
              <a:rPr lang="cs-CZ" b="1" dirty="0"/>
              <a:t>Charta práv obětí</a:t>
            </a:r>
            <a:r>
              <a:rPr lang="cs-CZ" dirty="0"/>
              <a:t>, která vstoupla v platnost 22. února 1990 (a na jejímž základě se 22. února připomíná Evropský den obětí trestných činů). Konkrétním dokumentem posilující postavení oběti je </a:t>
            </a:r>
            <a:r>
              <a:rPr lang="cs-CZ" b="1" dirty="0"/>
              <a:t>Rozhodnutí Rady (2001/220/SVV) </a:t>
            </a:r>
            <a:r>
              <a:rPr lang="cs-CZ" dirty="0"/>
              <a:t>z 15. března 2001. To například klade důraz na to, aby se v průběhu řízení s oběťmi zacházelo s náležitou úctou, pokud jde o jejich lidskou důstojnost, a byly uznávány jejich práva a legitimní zájmy, zejména s ohledem na trestní řízení (článek 2). </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CD080624-1369-4786-8B17-3D334AC592B5}"/>
              </a:ext>
            </a:extLst>
          </p:cNvPr>
          <p:cNvSpPr>
            <a:spLocks noGrp="1"/>
          </p:cNvSpPr>
          <p:nvPr>
            <p:ph type="title"/>
          </p:nvPr>
        </p:nvSpPr>
        <p:spPr>
          <a:xfrm>
            <a:off x="357188" y="928688"/>
            <a:ext cx="8229600" cy="576262"/>
          </a:xfrm>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A63899F8-C8E4-467A-980E-4F93C9ECC920}"/>
              </a:ext>
            </a:extLst>
          </p:cNvPr>
          <p:cNvSpPr>
            <a:spLocks noGrp="1"/>
          </p:cNvSpPr>
          <p:nvPr>
            <p:ph idx="1"/>
          </p:nvPr>
        </p:nvSpPr>
        <p:spPr>
          <a:xfrm>
            <a:off x="500063" y="1500188"/>
            <a:ext cx="8229600" cy="4210050"/>
          </a:xfrm>
        </p:spPr>
        <p:txBody>
          <a:bodyPr/>
          <a:lstStyle/>
          <a:p>
            <a:pPr marL="400050" lvl="1" eaLnBrk="1" hangingPunct="1">
              <a:spcBef>
                <a:spcPts val="0"/>
              </a:spcBef>
              <a:spcAft>
                <a:spcPts val="0"/>
              </a:spcAft>
              <a:buFont typeface="Wingdings" panose="05000000000000000000" pitchFamily="2" charset="2"/>
              <a:buNone/>
              <a:defRPr/>
            </a:pPr>
            <a:endParaRPr lang="cs-CZ" altLang="cs-CZ" b="1" kern="1200" dirty="0">
              <a:solidFill>
                <a:srgbClr val="000000"/>
              </a:solidFill>
            </a:endParaRPr>
          </a:p>
          <a:p>
            <a:pPr marL="0" eaLnBrk="1" hangingPunct="1">
              <a:spcBef>
                <a:spcPts val="0"/>
              </a:spcBef>
              <a:spcAft>
                <a:spcPts val="0"/>
              </a:spcAft>
              <a:buFont typeface="Wingdings" panose="05000000000000000000" pitchFamily="2" charset="2"/>
              <a:buChar char="ü"/>
              <a:defRPr/>
            </a:pPr>
            <a:endParaRPr lang="cs-CZ" altLang="cs-CZ" b="1" kern="1200" dirty="0">
              <a:solidFill>
                <a:srgbClr val="000000"/>
              </a:solidFill>
            </a:endParaRPr>
          </a:p>
          <a:p>
            <a:pPr marL="400050" lvl="1" eaLnBrk="1" hangingPunct="1">
              <a:spcBef>
                <a:spcPts val="0"/>
              </a:spcBef>
              <a:spcAft>
                <a:spcPts val="0"/>
              </a:spcAft>
              <a:buFont typeface="Wingdings" panose="05000000000000000000" pitchFamily="2" charset="2"/>
              <a:buChar char="ü"/>
              <a:defRPr/>
            </a:pPr>
            <a:endParaRPr lang="cs-CZ" altLang="cs-CZ" sz="2000" b="1"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a:p>
            <a:pPr marL="0" indent="0" eaLnBrk="1" hangingPunct="1">
              <a:spcBef>
                <a:spcPts val="600"/>
              </a:spcBef>
              <a:spcAft>
                <a:spcPts val="600"/>
              </a:spcAft>
              <a:buFont typeface="Wingdings" panose="05000000000000000000" pitchFamily="2" charset="2"/>
              <a:buNone/>
              <a:defRPr/>
            </a:pPr>
            <a:endParaRPr lang="cs-CZ" altLang="cs-CZ" sz="2500" kern="1200" dirty="0">
              <a:solidFill>
                <a:srgbClr val="000000"/>
              </a:solidFill>
            </a:endParaRPr>
          </a:p>
        </p:txBody>
      </p:sp>
      <p:pic>
        <p:nvPicPr>
          <p:cNvPr id="23556"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3F269F98-5431-4FCB-8BFB-E891B3627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Obrázek 2">
            <a:extLst>
              <a:ext uri="{FF2B5EF4-FFF2-40B4-BE49-F238E27FC236}">
                <a16:creationId xmlns:a16="http://schemas.microsoft.com/office/drawing/2014/main" id="{1CD0D995-DAA9-4CBA-9DAA-B1EFA9E250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19238"/>
            <a:ext cx="86645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A5A70408-3683-40C5-987F-96C8BFBE5B07}"/>
              </a:ext>
            </a:extLst>
          </p:cNvPr>
          <p:cNvSpPr>
            <a:spLocks noGrp="1"/>
          </p:cNvSpPr>
          <p:nvPr>
            <p:ph type="title"/>
          </p:nvPr>
        </p:nvSpPr>
        <p:spPr/>
        <p:txBody>
          <a:bodyPr anchor="t"/>
          <a:lstStyle/>
          <a:p>
            <a:pPr eaLnBrk="1" hangingPunct="1"/>
            <a:r>
              <a:rPr lang="cs-CZ" altLang="cs-CZ"/>
              <a:t>Systém pomoci obětem</a:t>
            </a:r>
            <a:br>
              <a:rPr lang="cs-CZ" altLang="cs-CZ">
                <a:solidFill>
                  <a:srgbClr val="005954"/>
                </a:solidFill>
              </a:rPr>
            </a:br>
            <a:endParaRPr lang="cs-CZ" altLang="cs-CZ"/>
          </a:p>
        </p:txBody>
      </p:sp>
      <p:sp>
        <p:nvSpPr>
          <p:cNvPr id="4099" name="Zástupný symbol pro obsah 2">
            <a:extLst>
              <a:ext uri="{FF2B5EF4-FFF2-40B4-BE49-F238E27FC236}">
                <a16:creationId xmlns:a16="http://schemas.microsoft.com/office/drawing/2014/main" id="{BCFCFDE4-E053-49A6-85A3-B82D2F442FD1}"/>
              </a:ext>
            </a:extLst>
          </p:cNvPr>
          <p:cNvSpPr>
            <a:spLocks noGrp="1"/>
          </p:cNvSpPr>
          <p:nvPr>
            <p:ph idx="1"/>
          </p:nvPr>
        </p:nvSpPr>
        <p:spPr>
          <a:xfrm>
            <a:off x="457200" y="1658938"/>
            <a:ext cx="8229600" cy="4210050"/>
          </a:xfrm>
        </p:spPr>
        <p:txBody>
          <a:bodyPr/>
          <a:lstStyle/>
          <a:p>
            <a:pPr>
              <a:buFont typeface="Wingdings" panose="05000000000000000000" pitchFamily="2" charset="2"/>
              <a:buChar char="ü"/>
              <a:defRPr/>
            </a:pPr>
            <a:r>
              <a:rPr lang="cs-CZ" b="1" dirty="0">
                <a:solidFill>
                  <a:schemeClr val="tx1"/>
                </a:solidFill>
                <a:latin typeface="+mj-lt"/>
              </a:rPr>
              <a:t>Zákon č. 45/2013 Sb., o obětech TČ (ZOTČ)</a:t>
            </a:r>
          </a:p>
          <a:p>
            <a:pPr>
              <a:spcBef>
                <a:spcPts val="0"/>
              </a:spcBef>
              <a:buFont typeface="Wingdings" panose="05000000000000000000" pitchFamily="2" charset="2"/>
              <a:buNone/>
              <a:defRPr/>
            </a:pPr>
            <a:r>
              <a:rPr lang="cs-CZ" sz="1800" i="1" dirty="0">
                <a:solidFill>
                  <a:schemeClr val="tx1"/>
                </a:solidFill>
                <a:latin typeface="+mj-lt"/>
              </a:rPr>
              <a:t>	„Ministerstvo vede </a:t>
            </a:r>
            <a:r>
              <a:rPr lang="cs-CZ" sz="1800" b="1" i="1" dirty="0">
                <a:solidFill>
                  <a:schemeClr val="tx1"/>
                </a:solidFill>
                <a:latin typeface="+mj-lt"/>
              </a:rPr>
              <a:t>registr poskytovatelů pomoci obětem trestných činů</a:t>
            </a:r>
            <a:r>
              <a:rPr lang="cs-CZ" sz="1800" i="1" dirty="0">
                <a:solidFill>
                  <a:schemeClr val="tx1"/>
                </a:solidFill>
                <a:latin typeface="+mj-lt"/>
              </a:rPr>
              <a:t>, do kterého zapisuje</a:t>
            </a:r>
          </a:p>
          <a:p>
            <a:pPr>
              <a:spcBef>
                <a:spcPts val="0"/>
              </a:spcBef>
              <a:buFont typeface="Wingdings" panose="05000000000000000000" pitchFamily="2" charset="2"/>
              <a:buNone/>
              <a:defRPr/>
            </a:pPr>
            <a:r>
              <a:rPr lang="cs-CZ" sz="1800" i="1" dirty="0">
                <a:solidFill>
                  <a:schemeClr val="tx1"/>
                </a:solidFill>
                <a:latin typeface="+mj-lt"/>
              </a:rPr>
              <a:t>	a) subjekty podle § 39 odst. 2 na základě jejich žádosti,</a:t>
            </a:r>
          </a:p>
          <a:p>
            <a:pPr>
              <a:spcBef>
                <a:spcPts val="0"/>
              </a:spcBef>
              <a:buFont typeface="Wingdings" panose="05000000000000000000" pitchFamily="2" charset="2"/>
              <a:buNone/>
              <a:defRPr/>
            </a:pPr>
            <a:r>
              <a:rPr lang="cs-CZ" sz="1800" i="1" dirty="0">
                <a:solidFill>
                  <a:schemeClr val="tx1"/>
                </a:solidFill>
                <a:latin typeface="+mj-lt"/>
              </a:rPr>
              <a:t>	b) akreditované subjekty podle § 39 odst. 1,</a:t>
            </a:r>
          </a:p>
          <a:p>
            <a:pPr>
              <a:spcBef>
                <a:spcPts val="0"/>
              </a:spcBef>
              <a:buFont typeface="Wingdings" panose="05000000000000000000" pitchFamily="2" charset="2"/>
              <a:buNone/>
              <a:defRPr/>
            </a:pPr>
            <a:r>
              <a:rPr lang="cs-CZ" sz="1800" i="1" dirty="0">
                <a:solidFill>
                  <a:schemeClr val="tx1"/>
                </a:solidFill>
                <a:latin typeface="+mj-lt"/>
              </a:rPr>
              <a:t>	c) advokáty na základě žádosti podle § 47,</a:t>
            </a:r>
          </a:p>
          <a:p>
            <a:pPr>
              <a:spcBef>
                <a:spcPts val="0"/>
              </a:spcBef>
              <a:buFont typeface="Wingdings" panose="05000000000000000000" pitchFamily="2" charset="2"/>
              <a:buNone/>
              <a:defRPr/>
            </a:pPr>
            <a:r>
              <a:rPr lang="cs-CZ" sz="1800" i="1" dirty="0">
                <a:solidFill>
                  <a:schemeClr val="tx1"/>
                </a:solidFill>
                <a:latin typeface="+mj-lt"/>
              </a:rPr>
              <a:t>	d) </a:t>
            </a:r>
            <a:r>
              <a:rPr lang="cs-CZ" sz="1800" b="1" i="1" u="sng" dirty="0">
                <a:solidFill>
                  <a:schemeClr val="tx1"/>
                </a:solidFill>
                <a:latin typeface="+mj-lt"/>
              </a:rPr>
              <a:t>střediska Probační a mediační služby</a:t>
            </a:r>
            <a:r>
              <a:rPr lang="cs-CZ" sz="1800" i="1" dirty="0">
                <a:solidFill>
                  <a:schemeClr val="tx1"/>
                </a:solidFill>
                <a:latin typeface="+mj-lt"/>
              </a:rPr>
              <a:t>“ (</a:t>
            </a:r>
            <a:r>
              <a:rPr lang="cs-CZ" sz="1800" i="1" dirty="0">
                <a:solidFill>
                  <a:schemeClr val="tx1"/>
                </a:solidFill>
              </a:rPr>
              <a:t>§ 48 ZOTČ)</a:t>
            </a:r>
          </a:p>
          <a:p>
            <a:pPr>
              <a:spcBef>
                <a:spcPts val="0"/>
              </a:spcBef>
              <a:buFont typeface="Wingdings" panose="05000000000000000000" pitchFamily="2" charset="2"/>
              <a:buChar char="ü"/>
              <a:defRPr/>
            </a:pPr>
            <a:endParaRPr lang="cs-CZ" sz="1800" i="1" dirty="0">
              <a:solidFill>
                <a:schemeClr val="tx1"/>
              </a:solidFill>
            </a:endParaRPr>
          </a:p>
          <a:p>
            <a:pPr>
              <a:buFont typeface="Wingdings" panose="05000000000000000000" pitchFamily="2" charset="2"/>
              <a:buChar char="ü"/>
              <a:defRPr/>
            </a:pPr>
            <a:r>
              <a:rPr lang="cs-CZ" b="1" dirty="0">
                <a:solidFill>
                  <a:srgbClr val="000000"/>
                </a:solidFill>
              </a:rPr>
              <a:t>Střediska PMS dle ZOTČ </a:t>
            </a:r>
          </a:p>
          <a:p>
            <a:pPr lvl="1">
              <a:buFont typeface="Wingdings" panose="05000000000000000000" pitchFamily="2" charset="2"/>
              <a:buChar char="ü"/>
              <a:defRPr/>
            </a:pPr>
            <a:r>
              <a:rPr lang="cs-CZ" sz="1800" dirty="0">
                <a:solidFill>
                  <a:srgbClr val="000000"/>
                </a:solidFill>
              </a:rPr>
              <a:t>Poradny pro oběti trestných činů, navázané na střediska PMS</a:t>
            </a:r>
          </a:p>
          <a:p>
            <a:pPr lvl="1">
              <a:buFont typeface="Wingdings" panose="05000000000000000000" pitchFamily="2" charset="2"/>
              <a:buChar char="ü"/>
              <a:defRPr/>
            </a:pPr>
            <a:r>
              <a:rPr lang="cs-CZ" sz="1800" dirty="0">
                <a:solidFill>
                  <a:srgbClr val="000000"/>
                </a:solidFill>
              </a:rPr>
              <a:t>Poskytování odborné pomoci - právní informace, </a:t>
            </a:r>
            <a:r>
              <a:rPr lang="cs-CZ" sz="1800" dirty="0" err="1">
                <a:solidFill>
                  <a:srgbClr val="000000"/>
                </a:solidFill>
              </a:rPr>
              <a:t>restorativní</a:t>
            </a:r>
            <a:r>
              <a:rPr lang="cs-CZ" sz="1800" dirty="0">
                <a:solidFill>
                  <a:srgbClr val="000000"/>
                </a:solidFill>
              </a:rPr>
              <a:t> programy</a:t>
            </a:r>
          </a:p>
          <a:p>
            <a:pPr lvl="1">
              <a:buFont typeface="Wingdings" panose="05000000000000000000" pitchFamily="2" charset="2"/>
              <a:buChar char="ü"/>
              <a:defRPr/>
            </a:pPr>
            <a:r>
              <a:rPr lang="cs-CZ" sz="1800" dirty="0">
                <a:solidFill>
                  <a:srgbClr val="000000"/>
                </a:solidFill>
              </a:rPr>
              <a:t>Bezplatně; dokud to vyžaduje účel</a:t>
            </a:r>
          </a:p>
          <a:p>
            <a:pPr lvl="1">
              <a:buFont typeface="Wingdings" panose="05000000000000000000" pitchFamily="2" charset="2"/>
              <a:buChar char="ü"/>
              <a:defRPr/>
            </a:pPr>
            <a:r>
              <a:rPr lang="cs-CZ" altLang="cs-CZ" sz="1800" dirty="0">
                <a:solidFill>
                  <a:schemeClr val="tx1"/>
                </a:solidFill>
              </a:rPr>
              <a:t>PRÁVNÍ POMOC X PRÁVNÍ INFORMACE</a:t>
            </a:r>
          </a:p>
          <a:p>
            <a:pPr marL="457200" lvl="1" indent="0">
              <a:buFont typeface="Wingdings" panose="05000000000000000000" pitchFamily="2" charset="2"/>
              <a:buNone/>
              <a:defRPr/>
            </a:pPr>
            <a:endParaRPr lang="cs-CZ" sz="1800" dirty="0">
              <a:solidFill>
                <a:srgbClr val="000000"/>
              </a:solidFill>
            </a:endParaRPr>
          </a:p>
          <a:p>
            <a:pPr>
              <a:spcBef>
                <a:spcPts val="0"/>
              </a:spcBef>
              <a:buFont typeface="Wingdings" panose="05000000000000000000" pitchFamily="2" charset="2"/>
              <a:buNone/>
              <a:defRPr/>
            </a:pPr>
            <a:endParaRPr lang="cs-CZ" sz="1800" i="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marL="0" indent="0">
              <a:buFont typeface="Wingdings" panose="05000000000000000000" pitchFamily="2" charset="2"/>
              <a:buNone/>
              <a:defRPr/>
            </a:pPr>
            <a:endParaRPr lang="cs-CZ" b="1" dirty="0">
              <a:solidFill>
                <a:schemeClr val="tx1"/>
              </a:solidFill>
              <a:latin typeface="+mj-lt"/>
            </a:endParaRPr>
          </a:p>
          <a:p>
            <a:pPr>
              <a:buFont typeface="Arial" panose="020B0604020202020204" pitchFamily="34" charset="0"/>
              <a:buChar char="•"/>
              <a:defRPr/>
            </a:pPr>
            <a:endParaRPr lang="cs-CZ" b="1" dirty="0">
              <a:solidFill>
                <a:schemeClr val="tx1"/>
              </a:solidFill>
              <a:latin typeface="+mj-lt"/>
            </a:endParaRPr>
          </a:p>
          <a:p>
            <a:pPr marL="0" eaLnBrk="1" hangingPunct="1">
              <a:buFont typeface="Wingdings" panose="05000000000000000000" pitchFamily="2" charset="2"/>
              <a:buNone/>
              <a:defRPr/>
            </a:pPr>
            <a:endParaRPr lang="cs-CZ" sz="4000" b="1" dirty="0"/>
          </a:p>
        </p:txBody>
      </p:sp>
      <p:pic>
        <p:nvPicPr>
          <p:cNvPr id="20484"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BD0F6252-F2AA-45C1-B905-9E301192D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31763"/>
            <a:ext cx="44021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EAE7FD98-F95C-49FC-99D9-9ED10D652B29}"/>
              </a:ext>
            </a:extLst>
          </p:cNvPr>
          <p:cNvSpPr>
            <a:spLocks noGrp="1"/>
          </p:cNvSpPr>
          <p:nvPr>
            <p:ph type="title"/>
          </p:nvPr>
        </p:nvSpPr>
        <p:spPr>
          <a:xfrm>
            <a:off x="300038" y="974725"/>
            <a:ext cx="8520112" cy="579438"/>
          </a:xfrm>
        </p:spPr>
        <p:txBody>
          <a:bodyPr/>
          <a:lstStyle/>
          <a:p>
            <a:pPr eaLnBrk="1" hangingPunct="1"/>
            <a:r>
              <a:rPr lang="cs-CZ" altLang="cs-CZ"/>
              <a:t>Zákon č. 45/2013 Sb.</a:t>
            </a:r>
          </a:p>
        </p:txBody>
      </p:sp>
      <p:sp>
        <p:nvSpPr>
          <p:cNvPr id="26627" name="Zástupný symbol pro obsah 2">
            <a:extLst>
              <a:ext uri="{FF2B5EF4-FFF2-40B4-BE49-F238E27FC236}">
                <a16:creationId xmlns:a16="http://schemas.microsoft.com/office/drawing/2014/main" id="{72224A36-3534-44CD-A68A-F4AA9668F568}"/>
              </a:ext>
            </a:extLst>
          </p:cNvPr>
          <p:cNvSpPr>
            <a:spLocks noGrp="1"/>
          </p:cNvSpPr>
          <p:nvPr>
            <p:ph idx="1"/>
          </p:nvPr>
        </p:nvSpPr>
        <p:spPr/>
        <p:txBody>
          <a:bodyPr/>
          <a:lstStyle/>
          <a:p>
            <a:pPr eaLnBrk="1" hangingPunct="1">
              <a:buFont typeface="Wingdings" panose="05000000000000000000" pitchFamily="2" charset="2"/>
              <a:buNone/>
            </a:pPr>
            <a:r>
              <a:rPr lang="cs-CZ" altLang="cs-CZ" sz="2800" b="1">
                <a:solidFill>
                  <a:schemeClr val="tx1"/>
                </a:solidFill>
              </a:rPr>
              <a:t>Hlava II.  Práva obětí trestných činů</a:t>
            </a:r>
          </a:p>
          <a:p>
            <a:pPr eaLnBrk="1" hangingPunct="1">
              <a:buFont typeface="Wingdings" panose="05000000000000000000" pitchFamily="2" charset="2"/>
              <a:buNone/>
            </a:pPr>
            <a:r>
              <a:rPr lang="cs-CZ" altLang="cs-CZ" b="1">
                <a:solidFill>
                  <a:schemeClr val="tx1"/>
                </a:solidFill>
              </a:rPr>
              <a:t>Díl 1. – </a:t>
            </a:r>
            <a:r>
              <a:rPr lang="cs-CZ" altLang="cs-CZ">
                <a:solidFill>
                  <a:schemeClr val="tx1"/>
                </a:solidFill>
              </a:rPr>
              <a:t>Právo na poskytnutí odborné pomoci</a:t>
            </a:r>
          </a:p>
          <a:p>
            <a:pPr eaLnBrk="1" hangingPunct="1">
              <a:buFont typeface="Wingdings" panose="05000000000000000000" pitchFamily="2" charset="2"/>
              <a:buNone/>
            </a:pPr>
            <a:r>
              <a:rPr lang="cs-CZ" altLang="cs-CZ" b="1">
                <a:solidFill>
                  <a:schemeClr val="tx1"/>
                </a:solidFill>
              </a:rPr>
              <a:t>Díl 2. – </a:t>
            </a:r>
            <a:r>
              <a:rPr lang="cs-CZ" altLang="cs-CZ">
                <a:solidFill>
                  <a:schemeClr val="tx1"/>
                </a:solidFill>
              </a:rPr>
              <a:t>Právo na informace</a:t>
            </a:r>
          </a:p>
          <a:p>
            <a:pPr eaLnBrk="1" hangingPunct="1">
              <a:buFont typeface="Wingdings" panose="05000000000000000000" pitchFamily="2" charset="2"/>
              <a:buNone/>
            </a:pPr>
            <a:r>
              <a:rPr lang="cs-CZ" altLang="cs-CZ" b="1">
                <a:solidFill>
                  <a:schemeClr val="tx1"/>
                </a:solidFill>
              </a:rPr>
              <a:t>Díl 3. – </a:t>
            </a:r>
            <a:r>
              <a:rPr lang="cs-CZ" altLang="cs-CZ">
                <a:solidFill>
                  <a:schemeClr val="tx1"/>
                </a:solidFill>
              </a:rPr>
              <a:t>Právo na ochranu před hrozícím nebezpečím</a:t>
            </a:r>
          </a:p>
          <a:p>
            <a:pPr eaLnBrk="1" hangingPunct="1">
              <a:buFont typeface="Wingdings" panose="05000000000000000000" pitchFamily="2" charset="2"/>
              <a:buNone/>
            </a:pPr>
            <a:r>
              <a:rPr lang="cs-CZ" altLang="cs-CZ" b="1">
                <a:solidFill>
                  <a:schemeClr val="tx1"/>
                </a:solidFill>
              </a:rPr>
              <a:t>Díl 4. – </a:t>
            </a:r>
            <a:r>
              <a:rPr lang="cs-CZ" altLang="cs-CZ">
                <a:solidFill>
                  <a:schemeClr val="tx1"/>
                </a:solidFill>
              </a:rPr>
              <a:t>Právo na ochranu soukromí</a:t>
            </a:r>
          </a:p>
          <a:p>
            <a:pPr eaLnBrk="1" hangingPunct="1">
              <a:buFont typeface="Wingdings" panose="05000000000000000000" pitchFamily="2" charset="2"/>
              <a:buNone/>
            </a:pPr>
            <a:r>
              <a:rPr lang="cs-CZ" altLang="cs-CZ" b="1">
                <a:solidFill>
                  <a:schemeClr val="tx1"/>
                </a:solidFill>
              </a:rPr>
              <a:t>Díl 5. – Právo na ochranu před druhotnou újmou</a:t>
            </a:r>
          </a:p>
          <a:p>
            <a:pPr eaLnBrk="1" hangingPunct="1">
              <a:buFont typeface="Wingdings" panose="05000000000000000000" pitchFamily="2" charset="2"/>
              <a:buNone/>
            </a:pPr>
            <a:r>
              <a:rPr lang="cs-CZ" altLang="cs-CZ" b="1">
                <a:solidFill>
                  <a:schemeClr val="tx1"/>
                </a:solidFill>
              </a:rPr>
              <a:t>Díl 6. – </a:t>
            </a:r>
            <a:r>
              <a:rPr lang="cs-CZ" altLang="cs-CZ">
                <a:solidFill>
                  <a:schemeClr val="tx1"/>
                </a:solidFill>
              </a:rPr>
              <a:t>Právo na peněžitou pomoc</a:t>
            </a:r>
          </a:p>
          <a:p>
            <a:pPr eaLnBrk="1" hangingPunct="1">
              <a:buFont typeface="Wingdings" panose="05000000000000000000" pitchFamily="2" charset="2"/>
              <a:buNone/>
            </a:pPr>
            <a:endParaRPr lang="cs-CZ" altLang="cs-CZ"/>
          </a:p>
        </p:txBody>
      </p:sp>
      <p:pic>
        <p:nvPicPr>
          <p:cNvPr id="2662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99794437-0347-4C99-BBF7-60677B9A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Pomoc při uplatňování práv obětí dle ZOTČ</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lvl="1" eaLnBrk="1" hangingPunct="1">
              <a:spcBef>
                <a:spcPct val="0"/>
              </a:spcBef>
              <a:buFont typeface="Wingdings" panose="05000000000000000000" pitchFamily="2" charset="2"/>
              <a:buChar char="ü"/>
              <a:defRPr/>
            </a:pPr>
            <a:r>
              <a:rPr lang="cs-CZ" altLang="cs-CZ" b="1" kern="1200" dirty="0">
                <a:solidFill>
                  <a:srgbClr val="000000"/>
                </a:solidFill>
                <a:ea typeface="+mn-ea"/>
                <a:cs typeface="+mn-cs"/>
              </a:rPr>
              <a:t>Právo na odbornou pomoc</a:t>
            </a:r>
          </a:p>
          <a:p>
            <a:pPr lvl="2" eaLnBrk="1" hangingPunct="1">
              <a:spcBef>
                <a:spcPct val="0"/>
              </a:spcBef>
              <a:buFont typeface="Wingdings" panose="05000000000000000000" pitchFamily="2" charset="2"/>
              <a:buChar char="ü"/>
              <a:defRPr/>
            </a:pPr>
            <a:r>
              <a:rPr lang="cs-CZ" altLang="cs-CZ" kern="1200" dirty="0">
                <a:solidFill>
                  <a:srgbClr val="000000"/>
                </a:solidFill>
                <a:ea typeface="+mn-ea"/>
                <a:cs typeface="+mn-cs"/>
              </a:rPr>
              <a:t>Právní informace, </a:t>
            </a:r>
            <a:r>
              <a:rPr lang="cs-CZ" altLang="cs-CZ" kern="1200" dirty="0" err="1">
                <a:solidFill>
                  <a:srgbClr val="000000"/>
                </a:solidFill>
                <a:ea typeface="+mn-ea"/>
                <a:cs typeface="+mn-cs"/>
              </a:rPr>
              <a:t>restorativní</a:t>
            </a:r>
            <a:r>
              <a:rPr lang="cs-CZ" altLang="cs-CZ" kern="1200" dirty="0">
                <a:solidFill>
                  <a:srgbClr val="000000"/>
                </a:solidFill>
                <a:ea typeface="+mn-ea"/>
                <a:cs typeface="+mn-cs"/>
              </a:rPr>
              <a:t> programy, sociální a psychologické poradenství, právní pomoc</a:t>
            </a:r>
          </a:p>
          <a:p>
            <a:pPr lvl="1" eaLnBrk="1" hangingPunct="1">
              <a:spcBef>
                <a:spcPct val="0"/>
              </a:spcBef>
              <a:buFont typeface="Wingdings" panose="05000000000000000000" pitchFamily="2" charset="2"/>
              <a:buChar char="ü"/>
              <a:defRPr/>
            </a:pPr>
            <a:r>
              <a:rPr lang="cs-CZ" altLang="cs-CZ" b="1" kern="1200" dirty="0">
                <a:solidFill>
                  <a:srgbClr val="000000"/>
                </a:solidFill>
                <a:ea typeface="+mn-ea"/>
                <a:cs typeface="+mn-cs"/>
              </a:rPr>
              <a:t>Právo na informace </a:t>
            </a:r>
            <a:r>
              <a:rPr lang="cs-CZ" altLang="cs-CZ" kern="1200" dirty="0">
                <a:solidFill>
                  <a:srgbClr val="000000"/>
                </a:solidFill>
              </a:rPr>
              <a:t>– </a:t>
            </a:r>
            <a:r>
              <a:rPr lang="cs-CZ" altLang="cs-CZ" u="sng" kern="1200" dirty="0">
                <a:solidFill>
                  <a:srgbClr val="000000"/>
                </a:solidFill>
              </a:rPr>
              <a:t>SROZUMITELNĚ A VĚCNĚ!</a:t>
            </a:r>
            <a:endParaRPr lang="cs-CZ" altLang="cs-CZ" b="1" kern="1200" dirty="0">
              <a:solidFill>
                <a:srgbClr val="000000"/>
              </a:solidFill>
              <a:ea typeface="+mn-ea"/>
              <a:cs typeface="+mn-cs"/>
            </a:endParaRPr>
          </a:p>
          <a:p>
            <a:pPr lvl="2" eaLnBrk="1" hangingPunct="1">
              <a:spcBef>
                <a:spcPct val="0"/>
              </a:spcBef>
              <a:buFont typeface="Wingdings" panose="05000000000000000000" pitchFamily="2" charset="2"/>
              <a:buChar char="ü"/>
              <a:defRPr/>
            </a:pPr>
            <a:r>
              <a:rPr lang="cs-CZ" altLang="cs-CZ" kern="1200" dirty="0">
                <a:solidFill>
                  <a:srgbClr val="000000"/>
                </a:solidFill>
                <a:ea typeface="+mn-ea"/>
                <a:cs typeface="+mn-cs"/>
              </a:rPr>
              <a:t>Práva oběti, práva poškozeného, informace o službách a o trestním řízení</a:t>
            </a:r>
          </a:p>
          <a:p>
            <a:pPr lvl="2" eaLnBrk="1" hangingPunct="1">
              <a:spcBef>
                <a:spcPct val="0"/>
              </a:spcBef>
              <a:buFont typeface="Wingdings" panose="05000000000000000000" pitchFamily="2" charset="2"/>
              <a:buChar char="ü"/>
              <a:defRPr/>
            </a:pPr>
            <a:r>
              <a:rPr lang="cs-CZ" altLang="cs-CZ" u="sng" kern="1200" dirty="0">
                <a:solidFill>
                  <a:srgbClr val="000000"/>
                </a:solidFill>
                <a:ea typeface="+mn-ea"/>
                <a:cs typeface="+mn-cs"/>
              </a:rPr>
              <a:t>O některé informace nutno požádat</a:t>
            </a:r>
          </a:p>
          <a:p>
            <a:pPr lvl="1" eaLnBrk="1" hangingPunct="1">
              <a:spcBef>
                <a:spcPct val="0"/>
              </a:spcBef>
              <a:buFont typeface="Wingdings" panose="05000000000000000000" pitchFamily="2" charset="2"/>
              <a:buChar char="ü"/>
              <a:defRPr/>
            </a:pPr>
            <a:r>
              <a:rPr lang="cs-CZ" altLang="cs-CZ" b="1" kern="1200" dirty="0">
                <a:solidFill>
                  <a:srgbClr val="000000"/>
                </a:solidFill>
              </a:rPr>
              <a:t>Právo na ochranu soukromí</a:t>
            </a:r>
          </a:p>
          <a:p>
            <a:pPr lvl="2" eaLnBrk="1" hangingPunct="1">
              <a:spcBef>
                <a:spcPct val="0"/>
              </a:spcBef>
              <a:buFont typeface="Wingdings" panose="05000000000000000000" pitchFamily="2" charset="2"/>
              <a:buChar char="ü"/>
              <a:defRPr/>
            </a:pPr>
            <a:r>
              <a:rPr lang="cs-CZ" altLang="cs-CZ" kern="1200" dirty="0">
                <a:solidFill>
                  <a:srgbClr val="000000"/>
                </a:solidFill>
              </a:rPr>
              <a:t>Při požádání, místo bydliště, doručovací adresa</a:t>
            </a:r>
          </a:p>
          <a:p>
            <a:pPr marL="540385" algn="just">
              <a:spcBef>
                <a:spcPts val="0"/>
              </a:spcBef>
              <a:spcAft>
                <a:spcPts val="0"/>
              </a:spcAft>
              <a:buFont typeface="Wingdings" panose="05000000000000000000" pitchFamily="2" charset="2"/>
              <a:buNone/>
              <a:defRPr/>
            </a:pPr>
            <a:endParaRPr lang="cs-CZ" sz="1600" dirty="0">
              <a:solidFill>
                <a:schemeClr val="tx1"/>
              </a:solidFill>
              <a:latin typeface="+mj-lt"/>
              <a:ea typeface="Calibri"/>
              <a:cs typeface="Times New Roman"/>
            </a:endParaRPr>
          </a:p>
          <a:p>
            <a:pPr marL="540385" algn="just">
              <a:spcBef>
                <a:spcPts val="0"/>
              </a:spcBef>
              <a:spcAft>
                <a:spcPts val="0"/>
              </a:spcAft>
              <a:buFont typeface="Wingdings" panose="05000000000000000000" pitchFamily="2" charset="2"/>
              <a:buChar char="ü"/>
              <a:defRPr/>
            </a:pPr>
            <a:r>
              <a:rPr lang="cs-CZ" sz="1600" dirty="0">
                <a:solidFill>
                  <a:schemeClr val="tx1"/>
                </a:solidFill>
                <a:ea typeface="Calibri"/>
                <a:cs typeface="Times New Roman"/>
              </a:rPr>
              <a:t>„Hodně se to (moje očekávání) naplnilo, že se mnou mluvil někdo věcně ... Žádný </a:t>
            </a:r>
            <a:r>
              <a:rPr lang="cs-CZ" sz="1600" dirty="0" err="1">
                <a:solidFill>
                  <a:schemeClr val="tx1"/>
                </a:solidFill>
                <a:ea typeface="Calibri"/>
                <a:cs typeface="Times New Roman"/>
              </a:rPr>
              <a:t>vomáčky</a:t>
            </a:r>
            <a:r>
              <a:rPr lang="cs-CZ" sz="1600" dirty="0">
                <a:solidFill>
                  <a:schemeClr val="tx1"/>
                </a:solidFill>
                <a:ea typeface="Calibri"/>
                <a:cs typeface="Times New Roman"/>
              </a:rPr>
              <a:t>, prostě k věci. Ani jsme nepotřebovali si ujasnit, jestli máme hodinu nebo dvě. Paní byla věcná, jasná, pochopila ten problém během 5 minut, což je nesmírně úlevný. A pak už jsme řešili jenom ty </a:t>
            </a:r>
            <a:r>
              <a:rPr lang="cs-CZ" sz="1600" dirty="0" err="1">
                <a:solidFill>
                  <a:schemeClr val="tx1"/>
                </a:solidFill>
                <a:ea typeface="Calibri"/>
                <a:cs typeface="Times New Roman"/>
              </a:rPr>
              <a:t>praktikálie</a:t>
            </a:r>
            <a:r>
              <a:rPr lang="cs-CZ" sz="1600" dirty="0">
                <a:solidFill>
                  <a:schemeClr val="tx1"/>
                </a:solidFill>
                <a:ea typeface="Calibri"/>
                <a:cs typeface="Times New Roman"/>
              </a:rPr>
              <a:t>. Já jsem potřeboval praktický řešení, praktický tipy. ... Potřeboval jsem člověka ve v obraze.“ </a:t>
            </a:r>
          </a:p>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 typeface="Wingdings" panose="05000000000000000000" pitchFamily="2" charset="2"/>
              <a:buNone/>
              <a:defRPr/>
            </a:pPr>
            <a:endParaRPr lang="cs-CZ" altLang="cs-CZ" b="1"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Potřeba obětí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 typeface="Wingdings" panose="05000000000000000000" pitchFamily="2" charset="2"/>
              <a:buNone/>
              <a:defRPr/>
            </a:pPr>
            <a:endParaRPr lang="cs-CZ" altLang="cs-CZ" b="1"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a:extLst>
              <a:ext uri="{FF2B5EF4-FFF2-40B4-BE49-F238E27FC236}">
                <a16:creationId xmlns:a16="http://schemas.microsoft.com/office/drawing/2014/main" id="{7A510108-34EA-4979-B738-4EEB9CB42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6" y="1766044"/>
            <a:ext cx="8229600" cy="4495900"/>
          </a:xfrm>
          <a:prstGeom prst="rect">
            <a:avLst/>
          </a:prstGeom>
        </p:spPr>
      </p:pic>
    </p:spTree>
    <p:extLst>
      <p:ext uri="{BB962C8B-B14F-4D97-AF65-F5344CB8AC3E}">
        <p14:creationId xmlns:p14="http://schemas.microsoft.com/office/powerpoint/2010/main" val="391114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Potřeba obětí v průběhu trestního řízení</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r>
              <a:rPr lang="cs-CZ" altLang="cs-CZ" b="1" kern="1200" dirty="0">
                <a:solidFill>
                  <a:srgbClr val="000000"/>
                </a:solidFill>
                <a:ea typeface="+mn-ea"/>
                <a:cs typeface="+mn-cs"/>
              </a:rPr>
              <a:t>Bezprostředně po činu</a:t>
            </a:r>
          </a:p>
          <a:p>
            <a:pPr marL="914400" lvl="2" indent="0" eaLnBrk="1" hangingPunct="1">
              <a:spcBef>
                <a:spcPct val="0"/>
              </a:spcBef>
              <a:buNone/>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V průběhu vyšetřování</a:t>
            </a: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Hlavní líčení</a:t>
            </a: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Vykonávací řízení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1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Obvyklé obranné reakce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Reakce aktivní – </a:t>
            </a:r>
            <a:r>
              <a:rPr lang="cs-CZ" altLang="cs-CZ" kern="1200" dirty="0">
                <a:solidFill>
                  <a:srgbClr val="000000"/>
                </a:solidFill>
                <a:ea typeface="+mn-ea"/>
                <a:cs typeface="+mn-cs"/>
              </a:rPr>
              <a:t>rychlá mobilizace sil, výrazný tělesný doprovod</a:t>
            </a: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Reakci pasivní – </a:t>
            </a:r>
            <a:r>
              <a:rPr lang="cs-CZ" altLang="cs-CZ" kern="1200" dirty="0">
                <a:solidFill>
                  <a:srgbClr val="000000"/>
                </a:solidFill>
                <a:ea typeface="+mn-ea"/>
                <a:cs typeface="+mn-cs"/>
              </a:rPr>
              <a:t>šok, prožitek ohrožení života, pocit bezmocnosti, ztuhnutí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2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Sekundární viktimizace – nevhodné reakce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endParaRPr lang="cs-CZ" altLang="cs-CZ" b="1"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Oběť musí na vše zapomenout</a:t>
            </a:r>
            <a:endParaRPr lang="cs-CZ" altLang="cs-CZ" kern="1200" dirty="0">
              <a:solidFill>
                <a:srgbClr val="000000"/>
              </a:solidFill>
              <a:ea typeface="+mn-ea"/>
              <a:cs typeface="+mn-cs"/>
            </a:endParaRP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b="1" kern="1200" dirty="0">
                <a:solidFill>
                  <a:srgbClr val="000000"/>
                </a:solidFill>
                <a:ea typeface="+mn-ea"/>
                <a:cs typeface="+mn-cs"/>
              </a:rPr>
              <a:t>Oběť je nemocná</a:t>
            </a:r>
            <a:endParaRPr lang="cs-CZ" altLang="cs-CZ" kern="1200" dirty="0">
              <a:solidFill>
                <a:srgbClr val="000000"/>
              </a:solidFill>
              <a:ea typeface="+mn-ea"/>
              <a:cs typeface="+mn-cs"/>
            </a:endParaRP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36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Sekundární viktimizace</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sp>
        <p:nvSpPr>
          <p:cNvPr id="4099" name="Zástupný symbol pro obsah 2">
            <a:extLst>
              <a:ext uri="{FF2B5EF4-FFF2-40B4-BE49-F238E27FC236}">
                <a16:creationId xmlns:a16="http://schemas.microsoft.com/office/drawing/2014/main" id="{9AA19C68-84F6-48F0-ADDC-57445E9C19BB}"/>
              </a:ext>
            </a:extLst>
          </p:cNvPr>
          <p:cNvSpPr>
            <a:spLocks noGrp="1"/>
          </p:cNvSpPr>
          <p:nvPr>
            <p:ph idx="1"/>
          </p:nvPr>
        </p:nvSpPr>
        <p:spPr>
          <a:xfrm>
            <a:off x="571500" y="1357313"/>
            <a:ext cx="8229600" cy="5237162"/>
          </a:xfrm>
        </p:spPr>
        <p:txBody>
          <a:bodyPr/>
          <a:lstStyle/>
          <a:p>
            <a:pPr marL="539750" algn="just">
              <a:spcBef>
                <a:spcPct val="0"/>
              </a:spcBef>
              <a:buFont typeface="Wingdings" panose="05000000000000000000" pitchFamily="2" charset="2"/>
              <a:buNone/>
              <a:defRPr/>
            </a:pPr>
            <a:endParaRPr lang="cs-CZ" altLang="cs-CZ" sz="1800" i="1" dirty="0">
              <a:solidFill>
                <a:schemeClr val="tx1"/>
              </a:solidFill>
              <a:ea typeface="Calibri" pitchFamily="34" charset="0"/>
              <a:cs typeface="Times New Roman" pitchFamily="18" charset="0"/>
            </a:endParaRPr>
          </a:p>
          <a:p>
            <a:pPr lvl="1" eaLnBrk="1" hangingPunct="1">
              <a:spcBef>
                <a:spcPct val="0"/>
              </a:spcBef>
              <a:buFontTx/>
              <a:buChar char="-"/>
              <a:defRPr/>
            </a:pPr>
            <a:r>
              <a:rPr lang="cs-CZ" altLang="cs-CZ" kern="1200" dirty="0">
                <a:solidFill>
                  <a:srgbClr val="000000"/>
                </a:solidFill>
                <a:ea typeface="+mn-ea"/>
                <a:cs typeface="+mn-cs"/>
              </a:rPr>
              <a:t>Viktimizace je proces, kdy dochází k poškozování a způsobování újmy a kdy jedinec se stává obětí trestného činu. Jde o souhrn několika silně stresujících událostí. Vlastní událost trestného činu je pro oběť pouze počátkem dalších pochodů.</a:t>
            </a:r>
          </a:p>
          <a:p>
            <a:pPr lvl="1" eaLnBrk="1" hangingPunct="1">
              <a:spcBef>
                <a:spcPct val="0"/>
              </a:spcBef>
              <a:buFontTx/>
              <a:buChar char="-"/>
              <a:defRPr/>
            </a:pPr>
            <a:endParaRPr lang="cs-CZ" altLang="cs-CZ" kern="1200" dirty="0">
              <a:solidFill>
                <a:srgbClr val="000000"/>
              </a:solidFill>
              <a:ea typeface="+mn-ea"/>
              <a:cs typeface="+mn-cs"/>
            </a:endParaRPr>
          </a:p>
          <a:p>
            <a:pPr lvl="1" eaLnBrk="1" hangingPunct="1">
              <a:spcBef>
                <a:spcPct val="0"/>
              </a:spcBef>
              <a:buFontTx/>
              <a:buChar char="-"/>
              <a:defRPr/>
            </a:pPr>
            <a:r>
              <a:rPr lang="cs-CZ" altLang="cs-CZ" kern="1200" dirty="0">
                <a:solidFill>
                  <a:srgbClr val="000000"/>
                </a:solidFill>
                <a:ea typeface="+mn-ea"/>
                <a:cs typeface="+mn-cs"/>
              </a:rPr>
              <a:t>Primární, sekundární, terciární</a:t>
            </a:r>
          </a:p>
        </p:txBody>
      </p:sp>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76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1A576B66-D5CE-45B6-BFFE-655CD364FFE9}"/>
              </a:ext>
            </a:extLst>
          </p:cNvPr>
          <p:cNvSpPr>
            <a:spLocks noGrp="1"/>
          </p:cNvSpPr>
          <p:nvPr>
            <p:ph type="title"/>
          </p:nvPr>
        </p:nvSpPr>
        <p:spPr>
          <a:xfrm>
            <a:off x="500063" y="857250"/>
            <a:ext cx="8229600" cy="576263"/>
          </a:xfrm>
        </p:spPr>
        <p:txBody>
          <a:bodyPr anchor="t"/>
          <a:lstStyle/>
          <a:p>
            <a:pPr marL="342900" indent="-342900" algn="ctr" eaLnBrk="1" hangingPunct="1">
              <a:defRPr/>
            </a:pPr>
            <a:r>
              <a:rPr lang="cs-CZ" altLang="cs-CZ" kern="1200" dirty="0">
                <a:solidFill>
                  <a:srgbClr val="FFFDF9"/>
                </a:solidFill>
                <a:ea typeface="+mn-ea"/>
                <a:cs typeface="+mn-cs"/>
              </a:rPr>
              <a:t>Latentní kriminalita</a:t>
            </a:r>
            <a:br>
              <a:rPr lang="cs-CZ" altLang="cs-CZ" kern="1200" dirty="0">
                <a:solidFill>
                  <a:srgbClr val="000000"/>
                </a:solidFill>
                <a:ea typeface="+mn-ea"/>
                <a:cs typeface="+mn-cs"/>
              </a:rPr>
            </a:br>
            <a:br>
              <a:rPr lang="cs-CZ" altLang="cs-CZ" sz="1800" kern="1200" dirty="0">
                <a:solidFill>
                  <a:srgbClr val="000000"/>
                </a:solidFill>
              </a:rPr>
            </a:br>
            <a:br>
              <a:rPr lang="cs-CZ" altLang="cs-CZ" dirty="0">
                <a:solidFill>
                  <a:srgbClr val="005954"/>
                </a:solidFill>
              </a:rPr>
            </a:br>
            <a:endParaRPr lang="cs-CZ" altLang="cs-CZ" dirty="0"/>
          </a:p>
        </p:txBody>
      </p:sp>
      <p:pic>
        <p:nvPicPr>
          <p:cNvPr id="4" name="Zástupný obsah 3">
            <a:extLst>
              <a:ext uri="{FF2B5EF4-FFF2-40B4-BE49-F238E27FC236}">
                <a16:creationId xmlns:a16="http://schemas.microsoft.com/office/drawing/2014/main" id="{1E3D4E02-7BFC-4D81-8BDA-D598C04D6A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983091"/>
            <a:ext cx="6624736" cy="4470245"/>
          </a:xfrm>
        </p:spPr>
      </p:pic>
      <p:pic>
        <p:nvPicPr>
          <p:cNvPr id="27652"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CFE93FF1-458B-4E2A-8A6B-375D10262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63"/>
            <a:ext cx="44021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98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endParaRPr lang="cs-CZ" sz="1800" b="0" i="0" u="none" strike="noStrike" baseline="0" dirty="0">
              <a:solidFill>
                <a:srgbClr val="000000"/>
              </a:solidFill>
              <a:latin typeface="Arial" panose="020B0604020202020204" pitchFamily="34" charset="0"/>
            </a:endParaRPr>
          </a:p>
          <a:p>
            <a:pPr algn="just"/>
            <a:r>
              <a:rPr lang="cs-CZ" sz="1800" b="0" i="0" u="none" strike="noStrike" baseline="0" dirty="0">
                <a:latin typeface="Arial" panose="020B0604020202020204" pitchFamily="34" charset="0"/>
              </a:rPr>
              <a:t>Důležitá je v tomto ohledu </a:t>
            </a:r>
            <a:r>
              <a:rPr lang="cs-CZ" sz="1800" b="1" i="0" u="none" strike="noStrike" baseline="0" dirty="0">
                <a:latin typeface="Arial" panose="020B0604020202020204" pitchFamily="34" charset="0"/>
              </a:rPr>
              <a:t>Směrnice Evropského parlamentu a rady 2012/29/EU </a:t>
            </a:r>
            <a:r>
              <a:rPr lang="cs-CZ" sz="1800" b="0" i="0" u="none" strike="noStrike" baseline="0" dirty="0">
                <a:latin typeface="Arial" panose="020B0604020202020204" pitchFamily="34" charset="0"/>
              </a:rPr>
              <a:t>ze dne 25. října 2012, která zavedla minimální pravidla pro práva, podporu a ochranu obětí trestného činu a která nahradila rámcové rozhodnutí Rady. S oběťmi trestného činu by dle této směrnice mělo být zacházeno s </a:t>
            </a:r>
            <a:r>
              <a:rPr lang="cs-CZ" sz="1800" b="1" i="0" u="none" strike="noStrike" baseline="0" dirty="0">
                <a:latin typeface="Arial" panose="020B0604020202020204" pitchFamily="34" charset="0"/>
              </a:rPr>
              <a:t>respektem, citlivě a profesionálně bez jakékoli diskriminace</a:t>
            </a:r>
            <a:r>
              <a:rPr lang="cs-CZ" sz="1800" b="0" i="0" u="none" strike="noStrike" baseline="0" dirty="0">
                <a:latin typeface="Arial" panose="020B0604020202020204" pitchFamily="34" charset="0"/>
              </a:rPr>
              <a:t>. Oběti trestného činu by měly být chráněny před sekundární a opakovanou viktimizací, před zastrašováním a před odvetou, měly by mít k dispozici vhodnou podporu od organizací pomáhající obětem (odst. 9).</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2106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cs-CZ" altLang="cs-CZ" sz="2800" b="1" dirty="0">
                <a:solidFill>
                  <a:srgbClr val="FFFFFF"/>
                </a:solidFill>
                <a:cs typeface="Arial" panose="020B0604020202020204" pitchFamily="34" charset="0"/>
              </a:rPr>
              <a:t>Vývoj práv obětí</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endParaRPr lang="cs-CZ" sz="1800" b="0" i="0" u="none" strike="noStrike" baseline="0" dirty="0">
              <a:solidFill>
                <a:srgbClr val="000000"/>
              </a:solidFill>
              <a:latin typeface="Arial" panose="020B0604020202020204" pitchFamily="34" charset="0"/>
            </a:endParaRPr>
          </a:p>
          <a:p>
            <a:pPr algn="l"/>
            <a:endParaRPr lang="cs-CZ" sz="1800" b="0" i="0" u="none" strike="noStrike" baseline="0" dirty="0">
              <a:solidFill>
                <a:srgbClr val="000000"/>
              </a:solidFill>
              <a:latin typeface="Arial" panose="020B0604020202020204" pitchFamily="34" charset="0"/>
            </a:endParaRPr>
          </a:p>
          <a:p>
            <a:pPr algn="just"/>
            <a:r>
              <a:rPr lang="cs-CZ" sz="1800" b="0" i="0" u="none" strike="noStrike" baseline="0" dirty="0">
                <a:latin typeface="Arial" panose="020B0604020202020204" pitchFamily="34" charset="0"/>
              </a:rPr>
              <a:t>V českém prostředí byl vývoj legislativy posilující postavení oběti poněkud pomalejší. Nedá se říct, že by česká legislativa do roku 2013 oběti zcela ignorovala. Podle tehdejší právní úpravy byla práva obětí trestných činů </a:t>
            </a:r>
            <a:r>
              <a:rPr lang="cs-CZ" sz="1800" b="1" i="0" u="none" strike="noStrike" baseline="0" dirty="0">
                <a:latin typeface="Arial" panose="020B0604020202020204" pitchFamily="34" charset="0"/>
              </a:rPr>
              <a:t>roztříštěna do několika zákonů</a:t>
            </a:r>
            <a:r>
              <a:rPr lang="cs-CZ" sz="1800" b="0" i="0" u="none" strike="noStrike" baseline="0" dirty="0">
                <a:latin typeface="Arial" panose="020B0604020202020204" pitchFamily="34" charset="0"/>
              </a:rPr>
              <a:t>. Procesní práva (zejména náhradu škody) obětí jakožto poškozených upravoval trestní řád. Některá práva obětí jako subjektů zvláštní péče ze strany státu byla taktéž upravena v trestním řádu, byť tato práva neměla charakter práv procesních. Právo oběti na peněžitou pomoc ze strany státu byla obsahem zákona č. 209/1997 Sb., o poskytnutí peněžité pomoci obětem trestné činnosti. Sociální služby (zejména služby sociální prevence asociálního poradenství) byly obětem poskytovány na základě zákona č. 108/2006 Sb., o sociálních službách.</a:t>
            </a: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F23DF63D-FAD6-437F-AC37-57C45B5C9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6988"/>
            <a:ext cx="4589462" cy="585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898786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465584" y="939800"/>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dirty="0">
                <a:solidFill>
                  <a:srgbClr val="FFFFFF"/>
                </a:solidFill>
                <a:cs typeface="Arial" panose="020B0604020202020204" pitchFamily="34" charset="0"/>
              </a:rPr>
              <a:t>Zákon o obětech trestných činů</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endParaRPr lang="cs-CZ" dirty="0"/>
          </a:p>
          <a:p>
            <a:pPr algn="l"/>
            <a:r>
              <a:rPr lang="cs-CZ" dirty="0"/>
              <a:t>1.</a:t>
            </a:r>
            <a:r>
              <a:rPr lang="cs-CZ" sz="1800" b="0" i="0" u="none" strike="noStrike" baseline="0" dirty="0">
                <a:latin typeface="Arial" panose="020B0604020202020204" pitchFamily="34" charset="0"/>
              </a:rPr>
              <a:t>8. vstoupil v účinnost </a:t>
            </a:r>
            <a:r>
              <a:rPr lang="cs-CZ" sz="1800" b="1" i="0" u="none" strike="noStrike" baseline="0" dirty="0">
                <a:latin typeface="Arial" panose="020B0604020202020204" pitchFamily="34" charset="0"/>
              </a:rPr>
              <a:t>zákon č. 45/2013 Sb., o obětech trestných činů (dále jen ZOTČ).</a:t>
            </a:r>
            <a:endParaRPr lang="cs-CZ" sz="1800" b="0" i="0" u="none" strike="noStrike" baseline="0" dirty="0">
              <a:solidFill>
                <a:srgbClr val="000000"/>
              </a:solidFill>
              <a:latin typeface="Arial" panose="020B0604020202020204" pitchFamily="34" charset="0"/>
            </a:endParaRPr>
          </a:p>
          <a:p>
            <a:r>
              <a:rPr lang="cs-CZ" sz="1800" b="0" i="0" u="none" strike="noStrike" baseline="0" dirty="0">
                <a:latin typeface="Arial" panose="020B0604020202020204" pitchFamily="34" charset="0"/>
              </a:rPr>
              <a:t>ZOTČ zejména rozšířil katalog práv obětí trestných činů a systémové ukotvil pomoc obětem. Předmětem úpravy ZOTČ tak jsou tyto oblasti:</a:t>
            </a:r>
          </a:p>
          <a:p>
            <a:r>
              <a:rPr lang="cs-CZ" dirty="0"/>
              <a:t>- </a:t>
            </a:r>
            <a:r>
              <a:rPr lang="cs-CZ" sz="1800" b="1" i="0" u="none" strike="noStrike" baseline="0" dirty="0">
                <a:latin typeface="Arial" panose="020B0604020202020204" pitchFamily="34" charset="0"/>
              </a:rPr>
              <a:t>práva obětí trestných činů,</a:t>
            </a:r>
            <a:endParaRPr lang="cs-CZ" sz="1800" b="0" i="0" u="none" strike="noStrike" baseline="0" dirty="0">
              <a:latin typeface="Arial" panose="020B0604020202020204" pitchFamily="34" charset="0"/>
            </a:endParaRPr>
          </a:p>
          <a:p>
            <a:r>
              <a:rPr lang="cs-CZ" dirty="0"/>
              <a:t>- </a:t>
            </a:r>
            <a:r>
              <a:rPr lang="cs-CZ" sz="1800" b="1" i="0" u="none" strike="noStrike" baseline="0" dirty="0">
                <a:latin typeface="Arial" panose="020B0604020202020204" pitchFamily="34" charset="0"/>
              </a:rPr>
              <a:t>poskytování peněžité pomoci obětem trestných činů státem,</a:t>
            </a:r>
            <a:endParaRPr lang="cs-CZ" sz="1800" b="0" i="0" u="none" strike="noStrike" baseline="0" dirty="0">
              <a:latin typeface="Arial" panose="020B0604020202020204" pitchFamily="34" charset="0"/>
            </a:endParaRPr>
          </a:p>
          <a:p>
            <a:r>
              <a:rPr lang="cs-CZ" dirty="0"/>
              <a:t>- </a:t>
            </a:r>
            <a:r>
              <a:rPr lang="cs-CZ" sz="1800" b="1" i="0" u="none" strike="noStrike" baseline="0" dirty="0">
                <a:latin typeface="Arial" panose="020B0604020202020204" pitchFamily="34" charset="0"/>
              </a:rPr>
              <a:t>vztahy mezi státem a subjekty, které poskytují služby obětem trestných činů.</a:t>
            </a:r>
            <a:endParaRPr lang="cs-CZ" sz="1800" b="0" i="0" u="none" strike="noStrike" baseline="0" dirty="0">
              <a:latin typeface="Arial" panose="020B0604020202020204" pitchFamily="34" charset="0"/>
            </a:endParaRPr>
          </a:p>
          <a:p>
            <a:endParaRPr lang="cs-CZ" sz="1800" b="0" i="0" u="none" strike="noStrike" baseline="0" dirty="0">
              <a:latin typeface="Arial" panose="020B0604020202020204" pitchFamily="34" charset="0"/>
            </a:endParaRPr>
          </a:p>
          <a:p>
            <a:r>
              <a:rPr lang="cs-CZ" sz="1800" b="0" i="0" u="none" strike="noStrike" baseline="0" dirty="0">
                <a:latin typeface="Arial" panose="020B0604020202020204" pitchFamily="34" charset="0"/>
              </a:rPr>
              <a:t>ZOTČ byl velmi pozitivně přijat u organizací poskytující pomoc obětem, neboť systémově upravil jejich fungování a definoval konkrétní způsoby pomoci obětem. Poněkud méně pozitivního přijetí se setkal u orgánů činných v trestném řízení – například dle názoru soustavy státních zastupitelství zkomplikoval jejich dosavadní aplikační praxi (způsob poučování u činů, kde figuruje větší množství poškozených). </a:t>
            </a:r>
            <a:endParaRPr lang="cs-CZ" sz="1800" b="1" i="0" u="none" strike="noStrike" baseline="0" dirty="0">
              <a:latin typeface="Arial" panose="020B0604020202020204" pitchFamily="34" charset="0"/>
            </a:endParaRPr>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97062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FF219DAA-3B9A-42AD-98E7-BF420F992C0C}"/>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POŠKOZENÝ X OBĚŤ</a:t>
            </a:r>
          </a:p>
        </p:txBody>
      </p:sp>
      <p:sp>
        <p:nvSpPr>
          <p:cNvPr id="41986" name="Text Box 2">
            <a:extLst>
              <a:ext uri="{FF2B5EF4-FFF2-40B4-BE49-F238E27FC236}">
                <a16:creationId xmlns:a16="http://schemas.microsoft.com/office/drawing/2014/main" id="{F8BFB253-F471-4600-9139-590E15D40FD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a:spcBef>
                <a:spcPts val="600"/>
              </a:spcBef>
              <a:buClrTx/>
              <a:buFontTx/>
              <a:buNone/>
            </a:pPr>
            <a:r>
              <a:rPr lang="cs-CZ" altLang="cs-CZ" sz="2400" i="1" dirty="0"/>
              <a:t>„Ten, komu bylo trestným činem ublíženo na zdraví, způsobena majetková škoda nebo nemajetková újma, nebo ten, na jehož úkor se pachatel trestným činem obohatil.“ </a:t>
            </a:r>
            <a:r>
              <a:rPr lang="cs-CZ" altLang="cs-CZ" sz="2400" dirty="0"/>
              <a:t>(§ 43 TŘ)</a:t>
            </a:r>
          </a:p>
          <a:p>
            <a:pPr algn="ctr">
              <a:buClrTx/>
              <a:buFontTx/>
              <a:buNone/>
            </a:pPr>
            <a:r>
              <a:rPr lang="cs-CZ" altLang="cs-CZ" sz="3200" b="1" dirty="0">
                <a:solidFill>
                  <a:srgbClr val="FF0000"/>
                </a:solidFill>
              </a:rPr>
              <a:t>X</a:t>
            </a:r>
          </a:p>
          <a:p>
            <a:pPr algn="just">
              <a:spcBef>
                <a:spcPts val="600"/>
              </a:spcBef>
              <a:buClrTx/>
              <a:buFontTx/>
              <a:buNone/>
            </a:pPr>
            <a:r>
              <a:rPr lang="cs-CZ" altLang="cs-CZ" sz="2400" i="1" dirty="0"/>
              <a:t>„Obětí se rozumí </a:t>
            </a:r>
            <a:r>
              <a:rPr lang="cs-CZ" altLang="cs-CZ" sz="2400" b="1" i="1" dirty="0"/>
              <a:t>fyzická osoba</a:t>
            </a:r>
            <a:r>
              <a:rPr lang="cs-CZ" altLang="cs-CZ" sz="2400" i="1" dirty="0"/>
              <a:t>, které bylo nebo </a:t>
            </a:r>
            <a:r>
              <a:rPr lang="cs-CZ" altLang="cs-CZ" sz="2400" b="1" i="1" dirty="0"/>
              <a:t>mělo být </a:t>
            </a:r>
            <a:r>
              <a:rPr lang="cs-CZ" altLang="cs-CZ" sz="2400" i="1" dirty="0"/>
              <a:t>trestným činem ublíženo na zdraví, způsobena majetková nebo nemajetková újma nebo na jejíž úkor se pachatel trestným činem obohatil“ </a:t>
            </a:r>
            <a:r>
              <a:rPr lang="cs-CZ" altLang="cs-CZ" sz="2400" dirty="0"/>
              <a:t>(§ 2 ZOTČ)</a:t>
            </a:r>
          </a:p>
          <a:p>
            <a:pPr algn="just">
              <a:spcBef>
                <a:spcPts val="450"/>
              </a:spcBef>
              <a:buClrTx/>
              <a:buFontTx/>
              <a:buNone/>
            </a:pPr>
            <a:r>
              <a:rPr lang="cs-CZ" altLang="cs-CZ" i="1" dirty="0"/>
              <a:t>+ „Byla-li trestným činem způsobena smrt oběti, považují se, utrpěli-li v důsledku smrti oběti újmu, za oběť též její příbuzný v pokolení přímém,…“ (§ 2 ZOTČ)</a:t>
            </a:r>
          </a:p>
          <a:p>
            <a:pPr algn="just">
              <a:spcBef>
                <a:spcPts val="450"/>
              </a:spcBef>
              <a:buClrTx/>
              <a:buFontTx/>
              <a:buNone/>
            </a:pPr>
            <a:r>
              <a:rPr lang="cs-CZ" altLang="cs-CZ" i="1" dirty="0"/>
              <a:t>+ „Každou osobu, která se cítí být obětí spáchaného trestného činu, je třeba považovat za oběť…“ (§ 3 ZOTČ)</a:t>
            </a:r>
          </a:p>
          <a:p>
            <a:pPr algn="just">
              <a:spcBef>
                <a:spcPts val="450"/>
              </a:spcBef>
              <a:buClrTx/>
              <a:buFontTx/>
              <a:buNone/>
            </a:pPr>
            <a:endParaRPr lang="cs-CZ" altLang="cs-CZ" dirty="0"/>
          </a:p>
          <a:p>
            <a:pPr algn="just">
              <a:spcBef>
                <a:spcPts val="600"/>
              </a:spcBef>
              <a:buClrTx/>
              <a:buFontTx/>
              <a:buNone/>
            </a:pPr>
            <a:endParaRPr lang="cs-CZ" altLang="cs-CZ" sz="2400" i="1" dirty="0"/>
          </a:p>
          <a:p>
            <a:pPr algn="just">
              <a:spcBef>
                <a:spcPts val="600"/>
              </a:spcBef>
              <a:buClrTx/>
              <a:buFontTx/>
              <a:buNone/>
            </a:pPr>
            <a:endParaRPr lang="cs-CZ" altLang="cs-CZ" sz="2400" i="1" dirty="0"/>
          </a:p>
          <a:p>
            <a:pPr algn="just">
              <a:spcBef>
                <a:spcPts val="600"/>
              </a:spcBef>
              <a:buClrTx/>
              <a:buFontTx/>
              <a:buNone/>
            </a:pPr>
            <a:endParaRPr lang="cs-CZ" altLang="cs-CZ" sz="2400" i="1" dirty="0"/>
          </a:p>
        </p:txBody>
      </p:sp>
      <p:pic>
        <p:nvPicPr>
          <p:cNvPr id="41987" name="Picture 3">
            <a:extLst>
              <a:ext uri="{FF2B5EF4-FFF2-40B4-BE49-F238E27FC236}">
                <a16:creationId xmlns:a16="http://schemas.microsoft.com/office/drawing/2014/main" id="{22CA41E6-3BDB-47A3-9648-47C6CA6A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52697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5426E7EB-2CCB-4A30-B478-241E846CB893}"/>
              </a:ext>
            </a:extLst>
          </p:cNvPr>
          <p:cNvSpPr txBox="1">
            <a:spLocks noChangeArrowheads="1"/>
          </p:cNvSpPr>
          <p:nvPr/>
        </p:nvSpPr>
        <p:spPr bwMode="auto">
          <a:xfrm>
            <a:off x="595313" y="974725"/>
            <a:ext cx="7920037" cy="654050"/>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POŠKOZENÝ X OBĚŤ</a:t>
            </a:r>
          </a:p>
        </p:txBody>
      </p:sp>
      <p:sp>
        <p:nvSpPr>
          <p:cNvPr id="43010" name="Text Box 2">
            <a:extLst>
              <a:ext uri="{FF2B5EF4-FFF2-40B4-BE49-F238E27FC236}">
                <a16:creationId xmlns:a16="http://schemas.microsoft.com/office/drawing/2014/main" id="{A32310B5-E7D8-4935-8E52-305441A3F513}"/>
              </a:ext>
            </a:extLst>
          </p:cNvPr>
          <p:cNvSpPr txBox="1">
            <a:spLocks noChangeArrowheads="1"/>
          </p:cNvSpPr>
          <p:nvPr/>
        </p:nvSpPr>
        <p:spPr bwMode="auto">
          <a:xfrm>
            <a:off x="457200"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algn="just">
              <a:spcBef>
                <a:spcPts val="600"/>
              </a:spcBef>
              <a:buFont typeface="Wingdings" panose="05000000000000000000" pitchFamily="2" charset="2"/>
              <a:buChar char=""/>
            </a:pPr>
            <a:r>
              <a:rPr lang="cs-CZ" altLang="cs-CZ" sz="2400" dirty="0"/>
              <a:t>POŠKOZENÝ jako procesní strana</a:t>
            </a:r>
          </a:p>
          <a:p>
            <a:pPr algn="just">
              <a:spcBef>
                <a:spcPts val="600"/>
              </a:spcBef>
              <a:buFont typeface="Wingdings" panose="05000000000000000000" pitchFamily="2" charset="2"/>
              <a:buChar char=""/>
            </a:pPr>
            <a:r>
              <a:rPr lang="cs-CZ" altLang="cs-CZ" sz="2400" dirty="0"/>
              <a:t>Spjato s trestním řízením</a:t>
            </a:r>
          </a:p>
          <a:p>
            <a:pPr algn="just">
              <a:spcBef>
                <a:spcPts val="600"/>
              </a:spcBef>
              <a:buFont typeface="Wingdings" panose="05000000000000000000" pitchFamily="2" charset="2"/>
              <a:buChar char=""/>
            </a:pPr>
            <a:r>
              <a:rPr lang="cs-CZ" altLang="cs-CZ" sz="2400" dirty="0"/>
              <a:t>Kdo nemá status poškozeného</a:t>
            </a:r>
          </a:p>
          <a:p>
            <a:pPr marL="341313" algn="just">
              <a:spcBef>
                <a:spcPts val="600"/>
              </a:spcBef>
              <a:buClrTx/>
              <a:buFontTx/>
              <a:buNone/>
            </a:pPr>
            <a:endParaRPr lang="cs-CZ" altLang="cs-CZ" sz="2400" dirty="0"/>
          </a:p>
          <a:p>
            <a:pPr algn="just">
              <a:spcBef>
                <a:spcPts val="600"/>
              </a:spcBef>
              <a:buFont typeface="Wingdings" panose="05000000000000000000" pitchFamily="2" charset="2"/>
              <a:buChar char=""/>
            </a:pPr>
            <a:r>
              <a:rPr lang="cs-CZ" altLang="cs-CZ" sz="2400" dirty="0"/>
              <a:t>Oběť jako subjekt ochrany, zájmu</a:t>
            </a:r>
          </a:p>
          <a:p>
            <a:pPr algn="just">
              <a:spcBef>
                <a:spcPts val="600"/>
              </a:spcBef>
              <a:buFont typeface="Wingdings" panose="05000000000000000000" pitchFamily="2" charset="2"/>
              <a:buChar char=""/>
            </a:pPr>
            <a:r>
              <a:rPr lang="cs-CZ" altLang="cs-CZ" sz="2400" dirty="0"/>
              <a:t>Není právnická osoba</a:t>
            </a:r>
          </a:p>
          <a:p>
            <a:pPr algn="just">
              <a:spcBef>
                <a:spcPts val="600"/>
              </a:spcBef>
              <a:buFont typeface="Wingdings" panose="05000000000000000000" pitchFamily="2" charset="2"/>
              <a:buChar char=""/>
            </a:pPr>
            <a:r>
              <a:rPr lang="cs-CZ" altLang="cs-CZ" sz="2400" dirty="0"/>
              <a:t>Širší vymezení</a:t>
            </a:r>
          </a:p>
          <a:p>
            <a:pPr marL="342900" algn="just">
              <a:spcBef>
                <a:spcPts val="450"/>
              </a:spcBef>
              <a:buClrTx/>
              <a:buFontTx/>
              <a:buNone/>
            </a:pPr>
            <a:endParaRPr lang="cs-CZ" altLang="cs-CZ" dirty="0"/>
          </a:p>
          <a:p>
            <a:pPr marL="342900" algn="ctr">
              <a:spcBef>
                <a:spcPts val="600"/>
              </a:spcBef>
              <a:buClrTx/>
              <a:buFontTx/>
              <a:buNone/>
            </a:pPr>
            <a:endParaRPr lang="cs-CZ" altLang="cs-CZ" sz="2400" b="1" dirty="0"/>
          </a:p>
          <a:p>
            <a:pPr marL="342900" algn="ctr">
              <a:spcBef>
                <a:spcPts val="600"/>
              </a:spcBef>
              <a:buClrTx/>
              <a:buFontTx/>
              <a:buNone/>
            </a:pPr>
            <a:r>
              <a:rPr lang="cs-CZ" altLang="cs-CZ" sz="2400" b="1" dirty="0"/>
              <a:t>POŠKOZENÝ MÁ ČASTO STATUS OBĚTI</a:t>
            </a:r>
          </a:p>
          <a:p>
            <a:pPr marL="342900" algn="ctr">
              <a:spcBef>
                <a:spcPts val="600"/>
              </a:spcBef>
              <a:buClrTx/>
              <a:buFontTx/>
              <a:buNone/>
            </a:pPr>
            <a:r>
              <a:rPr lang="cs-CZ" altLang="cs-CZ" sz="2400" b="1" dirty="0"/>
              <a:t>NE KAŽDÁ OBĚŤ MÁ STATUS POŠKOZENÉHO</a:t>
            </a:r>
          </a:p>
          <a:p>
            <a:pPr marL="342900" algn="ctr">
              <a:spcBef>
                <a:spcPts val="600"/>
              </a:spcBef>
              <a:buClrTx/>
              <a:buFontTx/>
              <a:buNone/>
            </a:pPr>
            <a:r>
              <a:rPr lang="cs-CZ" altLang="cs-CZ" sz="2400" b="1" dirty="0"/>
              <a:t>NE KAŽDÝ POŠKOZENÝ MÁ STATUS OBĚTI</a:t>
            </a:r>
          </a:p>
          <a:p>
            <a:pPr marL="341313" algn="just">
              <a:spcBef>
                <a:spcPts val="450"/>
              </a:spcBef>
              <a:buClrTx/>
              <a:buFontTx/>
              <a:buNone/>
            </a:pPr>
            <a:endParaRPr lang="cs-CZ" altLang="cs-CZ" dirty="0"/>
          </a:p>
          <a:p>
            <a:pPr marL="342900" algn="just">
              <a:spcBef>
                <a:spcPts val="600"/>
              </a:spcBef>
              <a:buClrTx/>
              <a:buFontTx/>
              <a:buNone/>
            </a:pPr>
            <a:endParaRPr lang="cs-CZ" altLang="cs-CZ" sz="2400" i="1" dirty="0"/>
          </a:p>
          <a:p>
            <a:pPr marL="342900" algn="just">
              <a:spcBef>
                <a:spcPts val="600"/>
              </a:spcBef>
              <a:buClrTx/>
              <a:buFontTx/>
              <a:buNone/>
            </a:pPr>
            <a:endParaRPr lang="cs-CZ" altLang="cs-CZ" sz="2400" i="1" dirty="0"/>
          </a:p>
          <a:p>
            <a:pPr marL="342900" algn="just">
              <a:spcBef>
                <a:spcPts val="600"/>
              </a:spcBef>
              <a:buClrTx/>
              <a:buFontTx/>
              <a:buNone/>
            </a:pPr>
            <a:endParaRPr lang="cs-CZ" altLang="cs-CZ" sz="2400" i="1" dirty="0"/>
          </a:p>
        </p:txBody>
      </p:sp>
      <p:pic>
        <p:nvPicPr>
          <p:cNvPr id="43011" name="Picture 3">
            <a:extLst>
              <a:ext uri="{FF2B5EF4-FFF2-40B4-BE49-F238E27FC236}">
                <a16:creationId xmlns:a16="http://schemas.microsoft.com/office/drawing/2014/main" id="{4C6DB8E2-1D7A-4D4E-8DC9-BD61A99AA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88900"/>
            <a:ext cx="4271962"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3" name="AutoShape 5">
            <a:extLst>
              <a:ext uri="{FF2B5EF4-FFF2-40B4-BE49-F238E27FC236}">
                <a16:creationId xmlns:a16="http://schemas.microsoft.com/office/drawing/2014/main" id="{73A86619-2EE5-41AD-98E3-AD20FA7F672E}"/>
              </a:ext>
            </a:extLst>
          </p:cNvPr>
          <p:cNvSpPr>
            <a:spLocks noChangeArrowheads="1"/>
          </p:cNvSpPr>
          <p:nvPr/>
        </p:nvSpPr>
        <p:spPr bwMode="auto">
          <a:xfrm>
            <a:off x="2700338" y="4437063"/>
            <a:ext cx="3167062" cy="1008062"/>
          </a:xfrm>
          <a:prstGeom prst="downArrow">
            <a:avLst>
              <a:gd name="adj1" fmla="val 50000"/>
              <a:gd name="adj2" fmla="val 50000"/>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60124DCF-7977-4F89-A4DE-2E0AC0E30D6F}"/>
              </a:ext>
            </a:extLst>
          </p:cNvPr>
          <p:cNvSpPr>
            <a:spLocks noGrp="1"/>
          </p:cNvSpPr>
          <p:nvPr>
            <p:ph type="title"/>
          </p:nvPr>
        </p:nvSpPr>
        <p:spPr>
          <a:xfrm>
            <a:off x="319088" y="984250"/>
            <a:ext cx="8089900" cy="569913"/>
          </a:xfrm>
        </p:spPr>
        <p:txBody>
          <a:bodyPr/>
          <a:lstStyle/>
          <a:p>
            <a:r>
              <a:rPr lang="cs-CZ" altLang="cs-CZ">
                <a:cs typeface="Arial" panose="020B0604020202020204" pitchFamily="34" charset="0"/>
              </a:rPr>
              <a:t>POŠKOZENÝ</a:t>
            </a:r>
          </a:p>
        </p:txBody>
      </p:sp>
      <p:sp>
        <p:nvSpPr>
          <p:cNvPr id="15363" name="Zástupný symbol pro obsah 2">
            <a:extLst>
              <a:ext uri="{FF2B5EF4-FFF2-40B4-BE49-F238E27FC236}">
                <a16:creationId xmlns:a16="http://schemas.microsoft.com/office/drawing/2014/main" id="{CCD2CC91-CAE5-4EB1-BFFA-E115162C1BB9}"/>
              </a:ext>
            </a:extLst>
          </p:cNvPr>
          <p:cNvSpPr>
            <a:spLocks noGrp="1"/>
          </p:cNvSpPr>
          <p:nvPr>
            <p:ph idx="1"/>
          </p:nvPr>
        </p:nvSpPr>
        <p:spPr>
          <a:xfrm>
            <a:off x="307975" y="1560513"/>
            <a:ext cx="8229600" cy="4210050"/>
          </a:xfrm>
        </p:spPr>
        <p:txBody>
          <a:bodyPr/>
          <a:lstStyle/>
          <a:p>
            <a:pPr>
              <a:spcBef>
                <a:spcPts val="0"/>
              </a:spcBef>
              <a:buFont typeface="Wingdings" panose="05000000000000000000" pitchFamily="2" charset="2"/>
              <a:buChar char="ü"/>
              <a:defRPr/>
            </a:pPr>
            <a:r>
              <a:rPr lang="cs-CZ" altLang="cs-CZ" dirty="0">
                <a:solidFill>
                  <a:schemeClr val="tx1"/>
                </a:solidFill>
              </a:rPr>
              <a:t>Strana trestního řízení</a:t>
            </a:r>
          </a:p>
          <a:p>
            <a:pPr>
              <a:spcBef>
                <a:spcPts val="0"/>
              </a:spcBef>
              <a:buFont typeface="Wingdings" panose="05000000000000000000" pitchFamily="2" charset="2"/>
              <a:buChar char="ü"/>
              <a:defRPr/>
            </a:pPr>
            <a:r>
              <a:rPr lang="cs-CZ" altLang="cs-CZ" dirty="0">
                <a:solidFill>
                  <a:schemeClr val="tx1"/>
                </a:solidFill>
              </a:rPr>
              <a:t>Poškozený jako svědek</a:t>
            </a:r>
          </a:p>
          <a:p>
            <a:pPr>
              <a:spcBef>
                <a:spcPts val="0"/>
              </a:spcBef>
              <a:buFont typeface="Wingdings" panose="05000000000000000000" pitchFamily="2" charset="2"/>
              <a:buChar char="ü"/>
              <a:defRPr/>
            </a:pPr>
            <a:r>
              <a:rPr lang="cs-CZ" altLang="cs-CZ" dirty="0">
                <a:solidFill>
                  <a:schemeClr val="tx1"/>
                </a:solidFill>
              </a:rPr>
              <a:t>Procesní práva </a:t>
            </a:r>
          </a:p>
          <a:p>
            <a:pPr lvl="1">
              <a:spcBef>
                <a:spcPts val="0"/>
              </a:spcBef>
              <a:buFont typeface="Wingdings" panose="05000000000000000000" pitchFamily="2" charset="2"/>
              <a:buChar char="ü"/>
              <a:defRPr/>
            </a:pPr>
            <a:r>
              <a:rPr lang="cs-CZ" altLang="cs-CZ" dirty="0">
                <a:solidFill>
                  <a:schemeClr val="tx1"/>
                </a:solidFill>
              </a:rPr>
              <a:t>nutnost poučení o nich ze strany OČTŘ</a:t>
            </a:r>
          </a:p>
          <a:p>
            <a:pPr lvl="1">
              <a:spcBef>
                <a:spcPts val="0"/>
              </a:spcBef>
              <a:buFont typeface="Wingdings" panose="05000000000000000000" pitchFamily="2" charset="2"/>
              <a:buChar char="ü"/>
              <a:defRPr/>
            </a:pPr>
            <a:r>
              <a:rPr lang="cs-CZ" altLang="cs-CZ" dirty="0">
                <a:solidFill>
                  <a:schemeClr val="tx1"/>
                </a:solidFill>
              </a:rPr>
              <a:t>aktivní účast v řízení a právo na informace</a:t>
            </a:r>
          </a:p>
          <a:p>
            <a:pPr lvl="1">
              <a:spcBef>
                <a:spcPts val="0"/>
              </a:spcBef>
              <a:buFont typeface="Wingdings" panose="05000000000000000000" pitchFamily="2" charset="2"/>
              <a:buChar char="ü"/>
              <a:defRPr/>
            </a:pPr>
            <a:r>
              <a:rPr lang="cs-CZ" altLang="cs-CZ" dirty="0">
                <a:solidFill>
                  <a:schemeClr val="tx1"/>
                </a:solidFill>
              </a:rPr>
              <a:t>možnost vzdání se práv</a:t>
            </a:r>
          </a:p>
          <a:p>
            <a:pPr lvl="1">
              <a:spcBef>
                <a:spcPts val="0"/>
              </a:spcBef>
              <a:buFont typeface="Wingdings" panose="05000000000000000000" pitchFamily="2" charset="2"/>
              <a:buChar char="ü"/>
              <a:defRPr/>
            </a:pPr>
            <a:r>
              <a:rPr lang="cs-CZ" altLang="cs-CZ" dirty="0">
                <a:solidFill>
                  <a:schemeClr val="tx1"/>
                </a:solidFill>
              </a:rPr>
              <a:t>zastupování zmocněncem</a:t>
            </a:r>
          </a:p>
          <a:p>
            <a:pPr lvl="2">
              <a:spcBef>
                <a:spcPts val="0"/>
              </a:spcBef>
              <a:buFont typeface="Wingdings" panose="05000000000000000000" pitchFamily="2" charset="2"/>
              <a:buChar char="ü"/>
              <a:defRPr/>
            </a:pPr>
            <a:r>
              <a:rPr lang="cs-CZ" altLang="cs-CZ" dirty="0">
                <a:solidFill>
                  <a:schemeClr val="tx1"/>
                </a:solidFill>
              </a:rPr>
              <a:t>Přiznání bezplatného zmocněnce - § 51 TŘ</a:t>
            </a:r>
          </a:p>
          <a:p>
            <a:pPr marL="0" indent="0">
              <a:spcBef>
                <a:spcPts val="0"/>
              </a:spcBef>
              <a:buFont typeface="Wingdings" panose="05000000000000000000" pitchFamily="2" charset="2"/>
              <a:buNone/>
              <a:defRPr/>
            </a:pPr>
            <a:endParaRPr lang="cs-CZ" altLang="cs-CZ" dirty="0"/>
          </a:p>
        </p:txBody>
      </p:sp>
      <p:pic>
        <p:nvPicPr>
          <p:cNvPr id="11268" name="Picture 6" descr="https://ci5.googleusercontent.com/proxy/6KEGGqM5ox2j0z-638fuq_7HqCSUmUpWq0cQC9rOJr0BbD4sd1pzm8N0hYNXjM0do_YJWz9FveYaA3kHVs9iro1_b2T3GI8E7BL0ZSCKUJzv1vKN5FxwgIrxh9YBh-bAZ0wTPO-wu8F9b1pZrKxxLCXk4L7hjPcFS7sAAokqZrTGDzrd6p3XFgbPhQTeE0PwHFbQP5gH2Sd5YAFngeRA_UOTCaM9S1JW=s0-d-e1-ft#https://www.esfcr.cz/documents/21802/799076/Logo+OPZ+barevn%C3%A9/d8fa3b25-df28-4abc-adde-b9ecbb4c2430?version=1.0&amp;t=1461918922630&amp;imagePreview=1">
            <a:extLst>
              <a:ext uri="{FF2B5EF4-FFF2-40B4-BE49-F238E27FC236}">
                <a16:creationId xmlns:a16="http://schemas.microsoft.com/office/drawing/2014/main" id="{06CA2DA6-C641-4ED6-A126-25940471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DEA6F6C2-0F8A-46E3-A074-5F22E51A3A13}"/>
              </a:ext>
            </a:extLst>
          </p:cNvPr>
          <p:cNvSpPr txBox="1">
            <a:spLocks noChangeArrowheads="1"/>
          </p:cNvSpPr>
          <p:nvPr/>
        </p:nvSpPr>
        <p:spPr bwMode="auto">
          <a:xfrm>
            <a:off x="319088" y="879475"/>
            <a:ext cx="8089900" cy="569913"/>
          </a:xfrm>
          <a:prstGeom prst="rect">
            <a:avLst/>
          </a:prstGeom>
          <a:solidFill>
            <a:srgbClr val="0072B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cs-CZ" altLang="cs-CZ" sz="2800" b="1">
                <a:solidFill>
                  <a:srgbClr val="FFFFFF"/>
                </a:solidFill>
                <a:cs typeface="Arial" panose="020B0604020202020204" pitchFamily="34" charset="0"/>
              </a:rPr>
              <a:t>PRÁVA POŠKOZENÉHO</a:t>
            </a:r>
          </a:p>
        </p:txBody>
      </p:sp>
      <p:sp>
        <p:nvSpPr>
          <p:cNvPr id="46082" name="Text Box 2">
            <a:extLst>
              <a:ext uri="{FF2B5EF4-FFF2-40B4-BE49-F238E27FC236}">
                <a16:creationId xmlns:a16="http://schemas.microsoft.com/office/drawing/2014/main" id="{7F45E656-39C7-4CC2-8520-7FABE359349B}"/>
              </a:ext>
            </a:extLst>
          </p:cNvPr>
          <p:cNvSpPr txBox="1">
            <a:spLocks noChangeArrowheads="1"/>
          </p:cNvSpPr>
          <p:nvPr/>
        </p:nvSpPr>
        <p:spPr bwMode="auto">
          <a:xfrm>
            <a:off x="77788" y="1344613"/>
            <a:ext cx="85725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2pPr>
            <a:lvl3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3pPr>
            <a:lvl4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4pPr>
            <a:lvl5pP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defRPr>
                <a:solidFill>
                  <a:srgbClr val="000000"/>
                </a:solidFill>
                <a:latin typeface="Arial" panose="020B0604020202020204" pitchFamily="34" charset="0"/>
                <a:ea typeface="Microsoft YaHei" panose="020B0503020204020204" pitchFamily="34" charset="-122"/>
              </a:defRPr>
            </a:lvl9pPr>
          </a:lstStyle>
          <a:p>
            <a:pPr lvl="1">
              <a:spcBef>
                <a:spcPts val="600"/>
              </a:spcBef>
              <a:buFont typeface="Wingdings" panose="05000000000000000000" pitchFamily="2" charset="2"/>
              <a:buChar char=""/>
            </a:pPr>
            <a:r>
              <a:rPr lang="cs-CZ" altLang="cs-CZ" sz="2400" b="1"/>
              <a:t>Právo na aktivní účast v trestním řízení</a:t>
            </a:r>
          </a:p>
          <a:p>
            <a:pPr lvl="2" algn="just">
              <a:spcBef>
                <a:spcPts val="500"/>
              </a:spcBef>
              <a:buFont typeface="Wingdings" panose="05000000000000000000" pitchFamily="2" charset="2"/>
              <a:buChar char=""/>
            </a:pPr>
            <a:r>
              <a:rPr lang="cs-CZ" altLang="cs-CZ" sz="2000" b="1"/>
              <a:t>Být poučen (§ 46 TŘ)</a:t>
            </a:r>
          </a:p>
          <a:p>
            <a:pPr lvl="2" algn="just">
              <a:spcBef>
                <a:spcPts val="500"/>
              </a:spcBef>
              <a:buFont typeface="Wingdings" panose="05000000000000000000" pitchFamily="2" charset="2"/>
              <a:buChar char=""/>
            </a:pPr>
            <a:r>
              <a:rPr lang="cs-CZ" altLang="cs-CZ" sz="2000"/>
              <a:t>Být informován o učiněných opatřeních (§ 158 TŘ)</a:t>
            </a:r>
          </a:p>
          <a:p>
            <a:pPr lvl="2" algn="just">
              <a:spcBef>
                <a:spcPts val="500"/>
              </a:spcBef>
              <a:buFont typeface="Wingdings" panose="05000000000000000000" pitchFamily="2" charset="2"/>
              <a:buChar char=""/>
            </a:pPr>
            <a:r>
              <a:rPr lang="cs-CZ" altLang="cs-CZ" sz="2000"/>
              <a:t>Činit návrhy na doplnění dokazování (§ 43 TŘ)</a:t>
            </a:r>
          </a:p>
          <a:p>
            <a:pPr lvl="2" algn="just">
              <a:spcBef>
                <a:spcPts val="500"/>
              </a:spcBef>
              <a:buFont typeface="Wingdings" panose="05000000000000000000" pitchFamily="2" charset="2"/>
              <a:buChar char=""/>
            </a:pPr>
            <a:r>
              <a:rPr lang="cs-CZ" altLang="cs-CZ" sz="2000"/>
              <a:t>Nahlížet do spisu a pořizování kopií (§ 65 a 166 TŘ)</a:t>
            </a:r>
          </a:p>
          <a:p>
            <a:pPr lvl="2" algn="just">
              <a:spcBef>
                <a:spcPts val="500"/>
              </a:spcBef>
              <a:buFont typeface="Wingdings" panose="05000000000000000000" pitchFamily="2" charset="2"/>
              <a:buChar char=""/>
            </a:pPr>
            <a:r>
              <a:rPr lang="cs-CZ" altLang="cs-CZ" sz="2000"/>
              <a:t>Podat opravné prostředky (stížnost, odvolání)</a:t>
            </a:r>
          </a:p>
          <a:p>
            <a:pPr lvl="2" algn="just">
              <a:spcBef>
                <a:spcPts val="500"/>
              </a:spcBef>
              <a:buFont typeface="Wingdings" panose="05000000000000000000" pitchFamily="2" charset="2"/>
              <a:buChar char=""/>
            </a:pPr>
            <a:r>
              <a:rPr lang="cs-CZ" altLang="cs-CZ" sz="2000"/>
              <a:t>Na doručení usnesení o zahájení trestního stíhání</a:t>
            </a:r>
          </a:p>
          <a:p>
            <a:pPr lvl="2" algn="just">
              <a:spcBef>
                <a:spcPts val="500"/>
              </a:spcBef>
              <a:buFont typeface="Wingdings" panose="05000000000000000000" pitchFamily="2" charset="2"/>
              <a:buChar char=""/>
            </a:pPr>
            <a:r>
              <a:rPr lang="cs-CZ" altLang="cs-CZ" sz="2000"/>
              <a:t>Zúčastnit se hl. líčení</a:t>
            </a:r>
          </a:p>
          <a:p>
            <a:pPr lvl="2" algn="just">
              <a:spcBef>
                <a:spcPts val="500"/>
              </a:spcBef>
              <a:buFont typeface="Wingdings" panose="05000000000000000000" pitchFamily="2" charset="2"/>
              <a:buChar char=""/>
            </a:pPr>
            <a:r>
              <a:rPr lang="cs-CZ" altLang="cs-CZ" sz="2000"/>
              <a:t>Závěrečné řeči v hl. líčení</a:t>
            </a:r>
          </a:p>
          <a:p>
            <a:pPr lvl="2" algn="just">
              <a:spcBef>
                <a:spcPts val="500"/>
              </a:spcBef>
              <a:buFont typeface="Wingdings" panose="05000000000000000000" pitchFamily="2" charset="2"/>
              <a:buChar char=""/>
            </a:pPr>
            <a:r>
              <a:rPr lang="cs-CZ" altLang="cs-CZ" sz="2000"/>
              <a:t>Žádat o odstranění průtahů v přípravném řízení (§ 157 TŘ</a:t>
            </a:r>
          </a:p>
          <a:p>
            <a:pPr lvl="2" algn="just">
              <a:spcBef>
                <a:spcPts val="500"/>
              </a:spcBef>
              <a:buFont typeface="Wingdings" panose="05000000000000000000" pitchFamily="2" charset="2"/>
              <a:buChar char=""/>
            </a:pPr>
            <a:r>
              <a:rPr lang="cs-CZ" altLang="cs-CZ" sz="2000"/>
              <a:t>Žádat informace o nebezpečném obviněném/odsouzeném </a:t>
            </a:r>
            <a:br>
              <a:rPr lang="cs-CZ" altLang="cs-CZ" sz="2000"/>
            </a:br>
            <a:r>
              <a:rPr lang="cs-CZ" altLang="cs-CZ" sz="2000"/>
              <a:t>(§ 103 TŘ)</a:t>
            </a:r>
          </a:p>
          <a:p>
            <a:pPr lvl="2" algn="just">
              <a:spcBef>
                <a:spcPts val="500"/>
              </a:spcBef>
              <a:buFont typeface="Wingdings" panose="05000000000000000000" pitchFamily="2" charset="2"/>
              <a:buChar char=""/>
            </a:pPr>
            <a:r>
              <a:rPr lang="cs-CZ" altLang="cs-CZ" sz="2000"/>
              <a:t>Doručení usnesení v trestním řízení dle § 160 TŘ</a:t>
            </a:r>
          </a:p>
          <a:p>
            <a:pPr lvl="2" algn="just">
              <a:spcBef>
                <a:spcPts val="500"/>
              </a:spcBef>
              <a:buFont typeface="Wingdings" panose="05000000000000000000" pitchFamily="2" charset="2"/>
              <a:buChar char=""/>
            </a:pPr>
            <a:r>
              <a:rPr lang="cs-CZ" altLang="cs-CZ" sz="2000"/>
              <a:t>Učinit prohlášení  o dopadu TČ na život (listinný důkaz)</a:t>
            </a:r>
          </a:p>
          <a:p>
            <a:pPr lvl="2" algn="just">
              <a:spcBef>
                <a:spcPts val="500"/>
              </a:spcBef>
              <a:buFont typeface="Wingdings" panose="05000000000000000000" pitchFamily="2" charset="2"/>
              <a:buChar char=""/>
            </a:pPr>
            <a:r>
              <a:rPr lang="cs-CZ" altLang="cs-CZ" sz="2000"/>
              <a:t>Vzdát se procesních práv</a:t>
            </a:r>
          </a:p>
          <a:p>
            <a:pPr lvl="2" indent="-225425">
              <a:spcBef>
                <a:spcPts val="500"/>
              </a:spcBef>
              <a:buClrTx/>
              <a:buFontTx/>
              <a:buNone/>
            </a:pPr>
            <a:endParaRPr lang="cs-CZ" altLang="cs-CZ" sz="2000" b="1"/>
          </a:p>
          <a:p>
            <a:pPr>
              <a:spcBef>
                <a:spcPts val="600"/>
              </a:spcBef>
              <a:buClrTx/>
              <a:buFontTx/>
              <a:buNone/>
            </a:pPr>
            <a:endParaRPr lang="cs-CZ" altLang="cs-CZ" sz="2000" b="1"/>
          </a:p>
        </p:txBody>
      </p:sp>
      <p:pic>
        <p:nvPicPr>
          <p:cNvPr id="46083" name="Picture 3">
            <a:extLst>
              <a:ext uri="{FF2B5EF4-FFF2-40B4-BE49-F238E27FC236}">
                <a16:creationId xmlns:a16="http://schemas.microsoft.com/office/drawing/2014/main" id="{EE689425-CE2F-4536-B0CD-C2CB5C4E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0013"/>
            <a:ext cx="4270375"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theme/theme1.xml><?xml version="1.0" encoding="utf-8"?>
<a:theme xmlns:a="http://schemas.openxmlformats.org/drawingml/2006/main" name="1_PMS prezent 01">
  <a:themeElements>
    <a:clrScheme name="Motiv systém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iv systému Offic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iv systém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iv systém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iv systém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iv systém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iv systém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iv systém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iv systém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iv systém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iv systém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PMS prezent 01</Template>
  <TotalTime>103258</TotalTime>
  <Words>2250</Words>
  <Application>Microsoft Office PowerPoint</Application>
  <PresentationFormat>Předvádění na obrazovce (4:3)</PresentationFormat>
  <Paragraphs>225</Paragraphs>
  <Slides>29</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Microsoft YaHei</vt:lpstr>
      <vt:lpstr>Arial</vt:lpstr>
      <vt:lpstr>Calibri</vt:lpstr>
      <vt:lpstr>Times New Roman</vt:lpstr>
      <vt:lpstr>Wingdings</vt:lpstr>
      <vt:lpstr>1_PMS prezent 01</vt:lpstr>
      <vt:lpstr>Pomoc obětem trestných činů v praxi sociální práce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POŠKOZENÝ</vt:lpstr>
      <vt:lpstr>Prezentace aplikace PowerPoint</vt:lpstr>
      <vt:lpstr>Prezentace aplikace PowerPoint</vt:lpstr>
      <vt:lpstr>Zvlášť zranitelné oběti</vt:lpstr>
      <vt:lpstr>Prezentace aplikace PowerPoint</vt:lpstr>
      <vt:lpstr>PRÁVA POŠKOZENÉHO</vt:lpstr>
      <vt:lpstr>Prezentace aplikace PowerPoint</vt:lpstr>
      <vt:lpstr>POŠKOZENÝ JAKO SVĚDEK</vt:lpstr>
      <vt:lpstr>PRÁVA POŠKOZENÉHO</vt:lpstr>
      <vt:lpstr>Prezentace aplikace PowerPoint</vt:lpstr>
      <vt:lpstr>Zákon č. 45/2013 Sb., o obětech TČ (ZOTČ) </vt:lpstr>
      <vt:lpstr>Systém pomoci obětem </vt:lpstr>
      <vt:lpstr>Systém pomoci obětem </vt:lpstr>
      <vt:lpstr>Systém pomoci obětem </vt:lpstr>
      <vt:lpstr>Zákon č. 45/2013 Sb.</vt:lpstr>
      <vt:lpstr>Pomoc při uplatňování práv obětí dle ZOTČ   </vt:lpstr>
      <vt:lpstr>Potřeba obětí   </vt:lpstr>
      <vt:lpstr>Potřeba obětí v průběhu trestního řízení   </vt:lpstr>
      <vt:lpstr>Obvyklé obranné reakce   </vt:lpstr>
      <vt:lpstr>Sekundární viktimizace – nevhodné reakce   </vt:lpstr>
      <vt:lpstr>Sekundární viktimizace   </vt:lpstr>
      <vt:lpstr>Latentní kriminalita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Hlavní dominantní nadpis</dc:title>
  <dc:creator>Kamila Vasickova</dc:creator>
  <cp:lastModifiedBy>Ipser Ondřej</cp:lastModifiedBy>
  <cp:revision>342</cp:revision>
  <cp:lastPrinted>2018-03-21T13:26:35Z</cp:lastPrinted>
  <dcterms:created xsi:type="dcterms:W3CDTF">2012-09-07T08:22:57Z</dcterms:created>
  <dcterms:modified xsi:type="dcterms:W3CDTF">2023-04-14T05:53:54Z</dcterms:modified>
</cp:coreProperties>
</file>