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8" r:id="rId2"/>
    <p:sldId id="331" r:id="rId3"/>
    <p:sldId id="332" r:id="rId4"/>
    <p:sldId id="333" r:id="rId5"/>
    <p:sldId id="335" r:id="rId6"/>
    <p:sldId id="330" r:id="rId7"/>
    <p:sldId id="336" r:id="rId8"/>
    <p:sldId id="323" r:id="rId9"/>
    <p:sldId id="337" r:id="rId10"/>
    <p:sldId id="324" r:id="rId11"/>
    <p:sldId id="338" r:id="rId12"/>
    <p:sldId id="325" r:id="rId13"/>
    <p:sldId id="339" r:id="rId14"/>
    <p:sldId id="326" r:id="rId15"/>
    <p:sldId id="340" r:id="rId16"/>
    <p:sldId id="327" r:id="rId17"/>
    <p:sldId id="342" r:id="rId18"/>
    <p:sldId id="329" r:id="rId19"/>
    <p:sldId id="343" r:id="rId20"/>
    <p:sldId id="344" r:id="rId21"/>
    <p:sldId id="345" r:id="rId22"/>
    <p:sldId id="346" r:id="rId23"/>
    <p:sldId id="347" r:id="rId24"/>
    <p:sldId id="348" r:id="rId25"/>
    <p:sldId id="349" r:id="rId26"/>
  </p:sldIdLst>
  <p:sldSz cx="9144000" cy="6858000" type="screen4x3"/>
  <p:notesSz cx="9931400" cy="6794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DA45D-2B8F-43D2-895D-25322969A023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D2E4-EFDE-491C-9464-52EAAA6A3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525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19C80-75CC-4125-B3AA-E2F842709F38}" type="datetimeFigureOut">
              <a:rPr lang="cs-CZ" smtClean="0"/>
              <a:t>20.02.2017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ADB86-AC63-40C5-A98C-6009C0B423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73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06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59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85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4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30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39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6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07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13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80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1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B271-28F1-4C00-A762-03F662EE1B03}" type="datetimeFigureOut">
              <a:rPr lang="cs-CZ" smtClean="0"/>
              <a:t>20.02.2017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4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4000" b="1" dirty="0" smtClean="0">
                <a:solidFill>
                  <a:srgbClr val="00B050"/>
                </a:solidFill>
              </a:rPr>
              <a:t> Green Care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B050"/>
                </a:solidFill>
              </a:rPr>
              <a:t>Mgr. Jana Dvořáčková</a:t>
            </a:r>
          </a:p>
          <a:p>
            <a:pPr marL="0" indent="0" algn="ctr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cs-CZ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2000" b="1" dirty="0" smtClean="0"/>
              <a:t>Projekt Terapie přírodou a pro přírodu</a:t>
            </a:r>
          </a:p>
          <a:p>
            <a:pPr marL="0" indent="0" algn="ctr">
              <a:buNone/>
            </a:pPr>
            <a:r>
              <a:rPr lang="cs-CZ" sz="2000" b="1" dirty="0" smtClean="0"/>
              <a:t> je realizován díky finanční podpoře SFŽP a MŽP</a:t>
            </a:r>
            <a:endParaRPr lang="cs-CZ" sz="2000" b="1" dirty="0"/>
          </a:p>
          <a:p>
            <a:pPr marL="0" indent="0" algn="ctr">
              <a:buNone/>
            </a:pPr>
            <a:endParaRPr lang="cs-CZ" sz="4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15144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9322"/>
            <a:ext cx="1744662" cy="53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 rot="10800000" flipV="1">
            <a:off x="3638550" y="6237288"/>
            <a:ext cx="3886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ts val="3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altLang="cs-CZ" sz="1300" i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2481"/>
            <a:ext cx="1152128" cy="50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1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cs-CZ" sz="5400" b="1" dirty="0" smtClean="0"/>
              <a:t>Městské zahradničení</a:t>
            </a:r>
          </a:p>
          <a:p>
            <a:pPr>
              <a:buFont typeface="Arial" charset="0"/>
              <a:buNone/>
              <a:defRPr/>
            </a:pPr>
            <a:endParaRPr lang="cs-CZ" dirty="0" smtClean="0"/>
          </a:p>
          <a:p>
            <a:pPr>
              <a:buFont typeface="Arial" charset="0"/>
              <a:buNone/>
              <a:defRPr/>
            </a:pPr>
            <a:endParaRPr lang="cs-CZ" dirty="0"/>
          </a:p>
          <a:p>
            <a:pPr>
              <a:buFontTx/>
              <a:buChar char="-"/>
              <a:defRPr/>
            </a:pPr>
            <a:r>
              <a:rPr lang="cs-CZ" dirty="0" smtClean="0"/>
              <a:t>zahrádkářské kolonie, komunitní zahrady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účinky (zdravá výživa, podněcování smyslů, vyrovnanost, integrace ….)</a:t>
            </a:r>
          </a:p>
          <a:p>
            <a:pPr>
              <a:buFontTx/>
              <a:buChar char="-"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09683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cs-CZ" sz="5400" b="1" dirty="0" smtClean="0"/>
              <a:t>Městské zahradničení</a:t>
            </a:r>
          </a:p>
        </p:txBody>
      </p:sp>
      <p:pic>
        <p:nvPicPr>
          <p:cNvPr id="4098" name="Picture 2" descr="https://photos-5.dropbox.com/t/2/AAAfhclOiWt3T7-iVjWGzhbhk_mnCq7BQj-PvK7t9YoRew/12/28241034/jpeg/32x32/3/1487426400/0/2/DSCN1250.JPG/ELiUqIIFGLEJIAcoBw/NeDr6VHp-o-TC-hQgm6DctTNmWst7AfyFFGHHUlG38o?dl=0&amp;size=800x600&amp;size_mode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12" y="1628800"/>
            <a:ext cx="5300588" cy="46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43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   </a:t>
            </a:r>
            <a:r>
              <a:rPr lang="cs-CZ" sz="5400" b="1" dirty="0" smtClean="0"/>
              <a:t>Pohyb v přírodě</a:t>
            </a:r>
          </a:p>
          <a:p>
            <a:pPr marL="0" indent="0" algn="ctr">
              <a:buNone/>
            </a:pPr>
            <a:endParaRPr lang="cs-CZ" sz="5400" b="1" dirty="0" smtClean="0"/>
          </a:p>
          <a:p>
            <a:pPr>
              <a:buFontTx/>
              <a:buChar char="-"/>
            </a:pPr>
            <a:r>
              <a:rPr lang="cs-CZ" dirty="0" smtClean="0"/>
              <a:t>Velká Británie</a:t>
            </a:r>
          </a:p>
          <a:p>
            <a:pPr>
              <a:buFontTx/>
              <a:buChar char="-"/>
            </a:pPr>
            <a:r>
              <a:rPr lang="cs-CZ" dirty="0" smtClean="0"/>
              <a:t>účinky (snížení krevního tlaku, sociální kontakty, zlepšení nálady ….) </a:t>
            </a:r>
            <a:endParaRPr lang="cs-CZ" dirty="0"/>
          </a:p>
          <a:p>
            <a:pPr marL="0" indent="0" algn="ctr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734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   </a:t>
            </a:r>
            <a:r>
              <a:rPr lang="cs-CZ" sz="5400" b="1" dirty="0" smtClean="0"/>
              <a:t>Pohyb v přírodě</a:t>
            </a:r>
            <a:endParaRPr lang="cs-CZ" dirty="0" smtClean="0"/>
          </a:p>
        </p:txBody>
      </p:sp>
      <p:pic>
        <p:nvPicPr>
          <p:cNvPr id="5122" name="Picture 2" descr="https://photos-2.dropbox.com/t/2/AACfqFRMOF1ZdPojgz7XWQPcSyOFeuwxWQa3TCj0Z0O-pQ/12/28241034/jpeg/32x32/3/1487426400/0/2/P1300332.JPG/ELiUqIIFGLEJIAcoBw/pwGKX64iRwBVCQnKlLesLRixXpPrHAqVLPZ_Q-ZMa6c?dl=0&amp;size=800x600&amp;size_mode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411"/>
            <a:ext cx="5847804" cy="43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0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   </a:t>
            </a:r>
            <a:r>
              <a:rPr lang="cs-CZ" sz="5400" b="1" dirty="0" smtClean="0"/>
              <a:t>Léčivé zahrady</a:t>
            </a:r>
          </a:p>
          <a:p>
            <a:pPr marL="0" indent="0" algn="ctr">
              <a:buNone/>
            </a:pPr>
            <a:endParaRPr lang="cs-CZ" sz="5400" b="1" dirty="0"/>
          </a:p>
          <a:p>
            <a:pPr>
              <a:buFontTx/>
              <a:buChar char="-"/>
            </a:pPr>
            <a:r>
              <a:rPr lang="cs-CZ" dirty="0" smtClean="0"/>
              <a:t>vytváření přírodních uklidňujících prvků</a:t>
            </a:r>
          </a:p>
          <a:p>
            <a:pPr>
              <a:buFontTx/>
              <a:buChar char="-"/>
            </a:pPr>
            <a:r>
              <a:rPr lang="cs-CZ" dirty="0" smtClean="0"/>
              <a:t>okna do zahrad</a:t>
            </a:r>
          </a:p>
          <a:p>
            <a:pPr>
              <a:buFontTx/>
              <a:buChar char="-"/>
            </a:pPr>
            <a:r>
              <a:rPr lang="cs-CZ" dirty="0" smtClean="0"/>
              <a:t>důraz kladen na uvolnění</a:t>
            </a:r>
          </a:p>
          <a:p>
            <a:pPr>
              <a:buFontTx/>
              <a:buChar char="-"/>
            </a:pPr>
            <a:r>
              <a:rPr lang="cs-CZ" dirty="0" smtClean="0"/>
              <a:t>nabídnout možnost setrvání v zahradě</a:t>
            </a:r>
          </a:p>
        </p:txBody>
      </p:sp>
    </p:spTree>
    <p:extLst>
      <p:ext uri="{BB962C8B-B14F-4D97-AF65-F5344CB8AC3E}">
        <p14:creationId xmlns:p14="http://schemas.microsoft.com/office/powerpoint/2010/main" val="4228624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   </a:t>
            </a:r>
            <a:r>
              <a:rPr lang="cs-CZ" sz="5400" b="1" dirty="0" smtClean="0"/>
              <a:t>Léčivé zahrady</a:t>
            </a: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677041"/>
            <a:ext cx="3353400" cy="25006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55" y="3573016"/>
            <a:ext cx="391896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41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dirty="0" smtClean="0"/>
              <a:t>   </a:t>
            </a:r>
            <a:r>
              <a:rPr lang="cs-CZ" sz="5400" b="1" dirty="0" smtClean="0"/>
              <a:t>P</a:t>
            </a:r>
            <a:r>
              <a:rPr lang="cs-CZ" altLang="cs-CZ" sz="5400" b="1" dirty="0" smtClean="0"/>
              <a:t>řírodní </a:t>
            </a:r>
            <a:r>
              <a:rPr lang="cs-CZ" altLang="cs-CZ" sz="5400" b="1" dirty="0"/>
              <a:t>hřiště, </a:t>
            </a:r>
            <a:r>
              <a:rPr lang="cs-CZ" altLang="cs-CZ" sz="5400" b="1" dirty="0" err="1"/>
              <a:t>outdoorová</a:t>
            </a:r>
            <a:r>
              <a:rPr lang="cs-CZ" altLang="cs-CZ" sz="5400" b="1" dirty="0"/>
              <a:t>, lesní a zážitková </a:t>
            </a:r>
            <a:r>
              <a:rPr lang="cs-CZ" altLang="cs-CZ" sz="5400" b="1" dirty="0" smtClean="0"/>
              <a:t>pedagogika</a:t>
            </a:r>
          </a:p>
          <a:p>
            <a:pPr>
              <a:buFontTx/>
              <a:buChar char="-"/>
            </a:pPr>
            <a:r>
              <a:rPr lang="cs-CZ" altLang="cs-CZ" dirty="0" smtClean="0"/>
              <a:t>děti tráví méně času venku</a:t>
            </a:r>
          </a:p>
          <a:p>
            <a:pPr>
              <a:buFontTx/>
              <a:buChar char="-"/>
            </a:pPr>
            <a:r>
              <a:rPr lang="cs-CZ" altLang="cs-CZ" dirty="0" smtClean="0"/>
              <a:t>dopravní dostupnost</a:t>
            </a:r>
          </a:p>
          <a:p>
            <a:pPr>
              <a:buFontTx/>
              <a:buChar char="-"/>
            </a:pPr>
            <a:r>
              <a:rPr lang="cs-CZ" altLang="cs-CZ" dirty="0" smtClean="0"/>
              <a:t>přírodní lesní prostory, pedagogické programy, volné přírodní prostory (lesní pedagogika)</a:t>
            </a:r>
          </a:p>
          <a:p>
            <a:pPr>
              <a:buFontTx/>
              <a:buChar char="-"/>
            </a:pPr>
            <a:r>
              <a:rPr lang="cs-CZ" altLang="cs-CZ" dirty="0" smtClean="0"/>
              <a:t>účinky (posílení imunity, schopnost koncentrace, vybudování vazby k přírodě …..)</a:t>
            </a:r>
          </a:p>
          <a:p>
            <a:pPr marL="0" indent="0">
              <a:buNone/>
            </a:pPr>
            <a:r>
              <a:rPr lang="cs-CZ" altLang="cs-CZ" sz="5400" b="1" dirty="0" smtClean="0"/>
              <a:t> </a:t>
            </a:r>
            <a:endParaRPr lang="cs-CZ" altLang="cs-CZ" sz="5400" b="1" dirty="0"/>
          </a:p>
          <a:p>
            <a:pPr marL="0" indent="0" algn="ctr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49085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  </a:t>
            </a:r>
            <a:r>
              <a:rPr lang="cs-CZ" sz="5400" b="1" dirty="0" smtClean="0"/>
              <a:t>P</a:t>
            </a:r>
            <a:r>
              <a:rPr lang="cs-CZ" altLang="cs-CZ" sz="5400" b="1" dirty="0" smtClean="0"/>
              <a:t>řírodní </a:t>
            </a:r>
            <a:r>
              <a:rPr lang="cs-CZ" altLang="cs-CZ" sz="5400" b="1" dirty="0"/>
              <a:t>hřiště, </a:t>
            </a:r>
            <a:r>
              <a:rPr lang="cs-CZ" altLang="cs-CZ" sz="5400" b="1" dirty="0" err="1"/>
              <a:t>outdoorová</a:t>
            </a:r>
            <a:r>
              <a:rPr lang="cs-CZ" altLang="cs-CZ" sz="5400" b="1" dirty="0"/>
              <a:t>, lesní a zážitková pedagogika </a:t>
            </a:r>
          </a:p>
          <a:p>
            <a:pPr marL="0" indent="0" algn="ctr">
              <a:buNone/>
            </a:pPr>
            <a:endParaRPr lang="cs-CZ" dirty="0" smtClean="0"/>
          </a:p>
        </p:txBody>
      </p:sp>
      <p:pic>
        <p:nvPicPr>
          <p:cNvPr id="3074" name="Picture 2" descr="https://photos-5.dropbox.com/t/2/AAAu2KckcRdiZbBL6RVNHf3rglgW167t3knByqpFxLWsyA/12/28241034/jpeg/32x32/3/1487422800/0/2/INFORM%20LIPKA%20ABOUT%20USE_07VP%20Podzim%20v%20p%C5%99%C3%ADrodn%C3%AD%20zahrad%C4%9B.jpg/EM7uoBUY1scBIAIoAg/LnDb1BaCwyeM5ceqUFPdchnXuXjTW363aDoVZsg8EC0%2CAFKX4mRqXNmaS18doS1vPCjfY7e-SfDePgIFlfIf2qE?dl=0&amp;size=800x600&amp;size_mode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7" y="2723836"/>
            <a:ext cx="5335524" cy="35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77" y="3068960"/>
            <a:ext cx="3605247" cy="27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12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  </a:t>
            </a:r>
            <a:r>
              <a:rPr lang="cs-CZ" sz="5400" b="1" dirty="0" smtClean="0"/>
              <a:t>P</a:t>
            </a:r>
            <a:r>
              <a:rPr lang="cs-CZ" altLang="cs-CZ" sz="5400" b="1" dirty="0" smtClean="0"/>
              <a:t>řírodní </a:t>
            </a:r>
            <a:r>
              <a:rPr lang="cs-CZ" altLang="cs-CZ" sz="5400" b="1" dirty="0"/>
              <a:t>hřiště, </a:t>
            </a:r>
            <a:r>
              <a:rPr lang="cs-CZ" altLang="cs-CZ" sz="5400" b="1" dirty="0" err="1"/>
              <a:t>outdoorová</a:t>
            </a:r>
            <a:r>
              <a:rPr lang="cs-CZ" altLang="cs-CZ" sz="5400" b="1" dirty="0"/>
              <a:t>, lesní a zážitková pedagogika </a:t>
            </a:r>
          </a:p>
          <a:p>
            <a:pPr marL="0" indent="0" algn="ctr">
              <a:buNone/>
            </a:pPr>
            <a:endParaRPr lang="cs-CZ" dirty="0" smtClean="0"/>
          </a:p>
        </p:txBody>
      </p:sp>
      <p:sp>
        <p:nvSpPr>
          <p:cNvPr id="5" name="AutoShape 2" descr="Výsledek obrázku pro zážitková pedagogik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zážitková pedagogika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zážitková pedagogika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4598" r="8768" b="8926"/>
          <a:stretch/>
        </p:blipFill>
        <p:spPr>
          <a:xfrm>
            <a:off x="4930077" y="2924944"/>
            <a:ext cx="3602736" cy="27965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1" y="3613366"/>
            <a:ext cx="3500516" cy="26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11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/>
              <a:t>ZT a Green Care </a:t>
            </a:r>
          </a:p>
          <a:p>
            <a:pPr marL="0" indent="0" algn="ctr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problém – izolace</a:t>
            </a:r>
          </a:p>
          <a:p>
            <a:pPr>
              <a:buFontTx/>
              <a:buChar char="-"/>
            </a:pPr>
            <a:r>
              <a:rPr lang="cs-CZ" dirty="0" smtClean="0"/>
              <a:t>řešení – vytváření sítí = předávání zkušeností, získávání nových klientů   </a:t>
            </a:r>
            <a:r>
              <a:rPr lang="cs-CZ" altLang="cs-CZ" sz="5400" b="1" dirty="0" smtClean="0"/>
              <a:t> </a:t>
            </a:r>
          </a:p>
          <a:p>
            <a:pPr>
              <a:buFontTx/>
              <a:buChar char="-"/>
            </a:pPr>
            <a:r>
              <a:rPr lang="cs-CZ" altLang="cs-CZ" dirty="0" smtClean="0"/>
              <a:t>cíl – propojit v rámci Green Care Zahradní terapii </a:t>
            </a:r>
            <a:endParaRPr lang="cs-CZ" altLang="cs-CZ" dirty="0"/>
          </a:p>
          <a:p>
            <a:pPr marL="0" indent="0" algn="ctr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7065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   </a:t>
            </a:r>
            <a:r>
              <a:rPr lang="cs-CZ" altLang="cs-CZ" sz="5400" b="1" dirty="0" smtClean="0"/>
              <a:t>GREEN CARE</a:t>
            </a:r>
            <a:endParaRPr lang="cs-CZ" altLang="cs-CZ" sz="5400" dirty="0" smtClean="0">
              <a:solidFill>
                <a:srgbClr val="FF0000"/>
              </a:solidFill>
            </a:endParaRPr>
          </a:p>
          <a:p>
            <a:pPr lvl="1" algn="just"/>
            <a:endParaRPr lang="cs-CZ" altLang="cs-CZ" sz="5400" dirty="0">
              <a:solidFill>
                <a:srgbClr val="FF0000"/>
              </a:solidFill>
            </a:endParaRPr>
          </a:p>
          <a:p>
            <a:pPr lvl="1" algn="just"/>
            <a:r>
              <a:rPr lang="cs-CZ" altLang="cs-CZ" sz="3200" dirty="0" smtClean="0"/>
              <a:t>působí v zemědělství a zdravotnictví </a:t>
            </a:r>
          </a:p>
          <a:p>
            <a:pPr lvl="1" algn="just"/>
            <a:r>
              <a:rPr lang="cs-CZ" altLang="cs-CZ" sz="3200" dirty="0" smtClean="0"/>
              <a:t>cíl: zlepšení tělesného a duševního zdraví, sociální pohody a kvality života</a:t>
            </a:r>
          </a:p>
          <a:p>
            <a:pPr marL="457200" lvl="1" indent="0" algn="just">
              <a:buNone/>
            </a:pPr>
            <a:endParaRPr lang="cs-CZ" altLang="cs-CZ" sz="3200" dirty="0"/>
          </a:p>
          <a:p>
            <a:pPr algn="ctr">
              <a:buFont typeface="Arial" charset="0"/>
              <a:buNone/>
              <a:defRPr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46292"/>
            <a:ext cx="3698354" cy="2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sz="5400" b="1" dirty="0" smtClean="0"/>
              <a:t>Různorodost zemí Green Care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různorodost evropských zemí</a:t>
            </a:r>
            <a:r>
              <a:rPr lang="cs-CZ" altLang="cs-CZ" dirty="0" smtClean="0"/>
              <a:t> – podle toho jsou zastoupeny složky Green Care</a:t>
            </a:r>
          </a:p>
          <a:p>
            <a:pPr>
              <a:buFontTx/>
              <a:buChar char="-"/>
            </a:pPr>
            <a:r>
              <a:rPr lang="cs-CZ" altLang="cs-CZ" dirty="0" smtClean="0"/>
              <a:t>Nizozemí a Belgie – zemědělství (care </a:t>
            </a:r>
            <a:r>
              <a:rPr lang="cs-CZ" altLang="cs-CZ" dirty="0" err="1" smtClean="0"/>
              <a:t>farming</a:t>
            </a:r>
            <a:r>
              <a:rPr lang="cs-CZ" altLang="cs-CZ" dirty="0" smtClean="0"/>
              <a:t>)</a:t>
            </a:r>
          </a:p>
          <a:p>
            <a:pPr>
              <a:buFontTx/>
              <a:buChar char="-"/>
            </a:pPr>
            <a:r>
              <a:rPr lang="cs-CZ" altLang="cs-CZ" dirty="0" smtClean="0"/>
              <a:t>Skandinávské země – lesní a </a:t>
            </a:r>
            <a:r>
              <a:rPr lang="cs-CZ" altLang="cs-CZ" dirty="0" err="1" smtClean="0"/>
              <a:t>outdoorová</a:t>
            </a:r>
            <a:r>
              <a:rPr lang="cs-CZ" altLang="cs-CZ" dirty="0" smtClean="0"/>
              <a:t> pedagogika</a:t>
            </a:r>
          </a:p>
          <a:p>
            <a:pPr>
              <a:buFontTx/>
              <a:buChar char="-"/>
            </a:pPr>
            <a:r>
              <a:rPr lang="cs-CZ" altLang="cs-CZ" dirty="0" smtClean="0"/>
              <a:t>Velká Británie – zahradní terapie, sociální zahradnictví, léčivé zahrady</a:t>
            </a:r>
          </a:p>
          <a:p>
            <a:pPr>
              <a:buFontTx/>
              <a:buChar char="-"/>
            </a:pPr>
            <a:r>
              <a:rPr lang="cs-CZ" altLang="cs-CZ" dirty="0" smtClean="0"/>
              <a:t>Itálie – terapie pomocí zvířat (ono-terapie)</a:t>
            </a:r>
            <a:endParaRPr lang="cs-CZ" altLang="cs-CZ" dirty="0"/>
          </a:p>
          <a:p>
            <a:pPr marL="0" indent="0" algn="ctr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2010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/>
              <a:t>Celostátní sítě Green Care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Německo a Rakousko – není vymezeno</a:t>
            </a:r>
          </a:p>
          <a:p>
            <a:pPr>
              <a:buFontTx/>
              <a:buChar char="-"/>
            </a:pPr>
            <a:r>
              <a:rPr lang="cs-CZ" dirty="0" smtClean="0"/>
              <a:t>chybí regionální nebo celostátní sítě, ale mají mezinárodní společnost pro zahradní terapii  http://www.iggt.eu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 algn="ctr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0461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/>
              <a:t>Celoevropské sítě</a:t>
            </a:r>
          </a:p>
          <a:p>
            <a:pPr marL="0" indent="0" algn="ctr">
              <a:buNone/>
            </a:pPr>
            <a:r>
              <a:rPr lang="cs-CZ" sz="5400" b="1" dirty="0" smtClean="0"/>
              <a:t> Green Care 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Existují celoevropské sítě:</a:t>
            </a:r>
          </a:p>
          <a:p>
            <a:r>
              <a:rPr lang="cs-CZ" dirty="0"/>
              <a:t>s</a:t>
            </a:r>
            <a:r>
              <a:rPr lang="cs-CZ" dirty="0" smtClean="0"/>
              <a:t>ociální zemědělství – http://farmingforhealth.wordpress.com</a:t>
            </a:r>
          </a:p>
          <a:p>
            <a:r>
              <a:rPr lang="cs-CZ" dirty="0" smtClean="0"/>
              <a:t>pedagogika na farmě – http://www.farmeducation.n.nu</a:t>
            </a:r>
          </a:p>
          <a:p>
            <a:r>
              <a:rPr lang="cs-CZ" dirty="0" smtClean="0"/>
              <a:t>terapie pomocí zvířat  - http://www.esaat.org</a:t>
            </a:r>
          </a:p>
          <a:p>
            <a:endParaRPr lang="cs-CZ" dirty="0" smtClean="0"/>
          </a:p>
          <a:p>
            <a:endParaRPr lang="cs-CZ" altLang="cs-CZ" dirty="0"/>
          </a:p>
          <a:p>
            <a:pPr marL="0" indent="0" algn="ctr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1724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/>
              <a:t>Cíl Green Care</a:t>
            </a:r>
          </a:p>
          <a:p>
            <a:pPr marL="0" indent="0" algn="ctr">
              <a:buNone/>
            </a:pPr>
            <a:r>
              <a:rPr lang="cs-CZ" sz="5400" b="1" dirty="0" smtClean="0"/>
              <a:t>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nutnost vytvoření jednoznačné definice a terminologie</a:t>
            </a:r>
          </a:p>
          <a:p>
            <a:pPr>
              <a:buFontTx/>
              <a:buChar char="-"/>
            </a:pPr>
            <a:r>
              <a:rPr lang="cs-CZ" dirty="0" smtClean="0"/>
              <a:t>propojení osob, které se profesně věnují tomuto oboru</a:t>
            </a:r>
          </a:p>
          <a:p>
            <a:pPr>
              <a:buFontTx/>
              <a:buChar char="-"/>
            </a:pPr>
            <a:r>
              <a:rPr lang="cs-CZ" dirty="0" smtClean="0"/>
              <a:t>cíl: vznik „evropského lexikonu“ - vytvořit jednotný výraz v dané zemi a ten pak spojit s ostatními zeměmi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 algn="ctr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3426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/>
              <a:t>Problémy Green Care 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Problémy k řešení:</a:t>
            </a:r>
          </a:p>
          <a:p>
            <a:pPr>
              <a:buFontTx/>
              <a:buChar char="-"/>
            </a:pPr>
            <a:r>
              <a:rPr lang="cs-CZ" dirty="0" smtClean="0"/>
              <a:t>nedostatek zdrojů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edostatek vhodných výzkumných metod</a:t>
            </a:r>
          </a:p>
          <a:p>
            <a:endParaRPr lang="cs-CZ" altLang="cs-CZ" dirty="0"/>
          </a:p>
          <a:p>
            <a:pPr marL="0" indent="0" algn="ctr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7094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 smtClean="0"/>
              <a:t>Zapojení Lipky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Projekty v rámci příhraniční spolupráce</a:t>
            </a:r>
          </a:p>
          <a:p>
            <a:pPr>
              <a:buFontTx/>
              <a:buChar char="-"/>
            </a:pPr>
            <a:r>
              <a:rPr lang="cs-CZ" dirty="0" smtClean="0"/>
              <a:t>Zahradní terapie</a:t>
            </a:r>
          </a:p>
          <a:p>
            <a:pPr>
              <a:buFontTx/>
              <a:buChar char="-"/>
            </a:pPr>
            <a:r>
              <a:rPr lang="cs-CZ" dirty="0" smtClean="0"/>
              <a:t>Zahradní pedagogika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Erasmus+ </a:t>
            </a:r>
          </a:p>
          <a:p>
            <a:pPr>
              <a:buFontTx/>
              <a:buChar char="-"/>
            </a:pPr>
            <a:r>
              <a:rPr lang="cs-CZ" dirty="0" smtClean="0"/>
              <a:t>S přírodou k vzájemnému porozumění</a:t>
            </a:r>
          </a:p>
          <a:p>
            <a:endParaRPr lang="cs-CZ" altLang="cs-CZ" dirty="0"/>
          </a:p>
          <a:p>
            <a:pPr marL="0" indent="0" algn="ctr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38686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   </a:t>
            </a:r>
            <a:r>
              <a:rPr lang="cs-CZ" altLang="cs-CZ" sz="5400" b="1" dirty="0" smtClean="0"/>
              <a:t>GREEN CARE</a:t>
            </a:r>
            <a:endParaRPr lang="cs-CZ" altLang="cs-CZ" sz="5400" dirty="0" smtClean="0">
              <a:solidFill>
                <a:srgbClr val="FF0000"/>
              </a:solidFill>
            </a:endParaRPr>
          </a:p>
          <a:p>
            <a:pPr lvl="1" algn="just"/>
            <a:endParaRPr lang="cs-CZ" altLang="cs-CZ" sz="5400" dirty="0">
              <a:solidFill>
                <a:srgbClr val="FF0000"/>
              </a:solidFill>
            </a:endParaRPr>
          </a:p>
          <a:p>
            <a:pPr marL="457200" lvl="1" indent="0" algn="just">
              <a:buNone/>
            </a:pPr>
            <a:r>
              <a:rPr lang="cs-CZ" altLang="cs-CZ" sz="3200" dirty="0" smtClean="0"/>
              <a:t>Dosažení cíle:</a:t>
            </a:r>
          </a:p>
          <a:p>
            <a:pPr marL="971550" lvl="1" indent="-514350" algn="just">
              <a:buAutoNum type="arabicPeriod"/>
            </a:pPr>
            <a:r>
              <a:rPr lang="cs-CZ" altLang="cs-CZ" sz="3200" dirty="0" smtClean="0"/>
              <a:t>Pracovní skupina (PS) – výzkumné aktivity </a:t>
            </a:r>
          </a:p>
          <a:p>
            <a:pPr marL="971550" lvl="1" indent="-514350" algn="just">
              <a:buAutoNum type="arabicPeriod"/>
            </a:pPr>
            <a:r>
              <a:rPr lang="cs-CZ" altLang="cs-CZ" sz="3200" dirty="0" smtClean="0"/>
              <a:t>PS – ekonomické a politické vlivy</a:t>
            </a:r>
          </a:p>
          <a:p>
            <a:pPr marL="971550" lvl="1" indent="-514350" algn="just">
              <a:buAutoNum type="arabicPeriod"/>
            </a:pPr>
            <a:r>
              <a:rPr lang="cs-CZ" altLang="cs-CZ" sz="3200" dirty="0" smtClean="0"/>
              <a:t>PS – národní politika zdraví a systém soc. zabezpečení</a:t>
            </a:r>
          </a:p>
          <a:p>
            <a:pPr marL="457200" lvl="1" indent="0" algn="just">
              <a:buNone/>
            </a:pPr>
            <a:endParaRPr lang="cs-CZ" altLang="cs-CZ" sz="3200" dirty="0"/>
          </a:p>
          <a:p>
            <a:pPr algn="ctr">
              <a:buFont typeface="Arial" charset="0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63375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   </a:t>
            </a:r>
            <a:r>
              <a:rPr lang="cs-CZ" altLang="cs-CZ" sz="5400" b="1" dirty="0" smtClean="0"/>
              <a:t>GREEN CARE</a:t>
            </a:r>
            <a:endParaRPr lang="cs-CZ" altLang="cs-CZ" sz="5400" dirty="0" smtClean="0">
              <a:solidFill>
                <a:srgbClr val="FF0000"/>
              </a:solidFill>
            </a:endParaRPr>
          </a:p>
          <a:p>
            <a:pPr lvl="1" algn="just"/>
            <a:endParaRPr lang="cs-CZ" altLang="cs-CZ" sz="5400" dirty="0">
              <a:solidFill>
                <a:srgbClr val="FF0000"/>
              </a:solidFill>
            </a:endParaRPr>
          </a:p>
          <a:p>
            <a:pPr marL="457200" lvl="1" indent="0" algn="just">
              <a:buNone/>
            </a:pPr>
            <a:r>
              <a:rPr lang="cs-CZ" altLang="cs-CZ" sz="3200" dirty="0" smtClean="0"/>
              <a:t>Jednotlivá opatření sledují individuální cíle, různé cílové skupiny, vlastní metody</a:t>
            </a:r>
          </a:p>
          <a:p>
            <a:pPr marL="971550" lvl="1" indent="-514350" algn="just">
              <a:buAutoNum type="arabicPeriod"/>
            </a:pPr>
            <a:r>
              <a:rPr lang="cs-CZ" altLang="cs-CZ" sz="3200" dirty="0" smtClean="0"/>
              <a:t>Prvky přírody</a:t>
            </a:r>
          </a:p>
          <a:p>
            <a:pPr marL="971550" lvl="1" indent="-514350" algn="just">
              <a:buAutoNum type="arabicPeriod"/>
            </a:pPr>
            <a:r>
              <a:rPr lang="cs-CZ" altLang="cs-CZ" sz="3200" dirty="0" smtClean="0"/>
              <a:t>Podpora zdraví</a:t>
            </a:r>
          </a:p>
          <a:p>
            <a:pPr marL="971550" lvl="1" indent="-514350" algn="just">
              <a:buAutoNum type="arabicPeriod"/>
            </a:pPr>
            <a:r>
              <a:rPr lang="cs-CZ" altLang="cs-CZ" sz="3200" dirty="0" smtClean="0"/>
              <a:t>Stanovený program s cílem</a:t>
            </a:r>
          </a:p>
          <a:p>
            <a:pPr marL="971550" lvl="1" indent="-514350" algn="just">
              <a:buAutoNum type="arabicPeriod"/>
            </a:pPr>
            <a:r>
              <a:rPr lang="cs-CZ" altLang="cs-CZ" sz="3200" dirty="0" smtClean="0"/>
              <a:t>Přizpůsobení „na míru“</a:t>
            </a:r>
          </a:p>
          <a:p>
            <a:pPr marL="457200" lvl="1" indent="0" algn="just">
              <a:buNone/>
            </a:pPr>
            <a:endParaRPr lang="cs-CZ" altLang="cs-CZ" sz="3200" dirty="0"/>
          </a:p>
          <a:p>
            <a:pPr algn="ctr">
              <a:buFont typeface="Arial" charset="0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70131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    </a:t>
            </a:r>
            <a:r>
              <a:rPr lang="cs-CZ" altLang="cs-CZ" sz="5400" b="1" dirty="0" smtClean="0"/>
              <a:t>GREEN CARE</a:t>
            </a:r>
            <a:endParaRPr lang="cs-CZ" altLang="cs-CZ" sz="5400" dirty="0" smtClean="0">
              <a:solidFill>
                <a:srgbClr val="FF0000"/>
              </a:solidFill>
            </a:endParaRPr>
          </a:p>
          <a:p>
            <a:pPr lvl="1" algn="just"/>
            <a:endParaRPr lang="cs-CZ" altLang="cs-CZ" sz="5400" dirty="0">
              <a:solidFill>
                <a:srgbClr val="FF0000"/>
              </a:solidFill>
            </a:endParaRPr>
          </a:p>
          <a:p>
            <a:pPr lvl="1" algn="just"/>
            <a:r>
              <a:rPr lang="cs-CZ" altLang="cs-CZ" sz="3200" dirty="0" smtClean="0"/>
              <a:t>pedagogika </a:t>
            </a:r>
            <a:r>
              <a:rPr lang="cs-CZ" altLang="cs-CZ" sz="3200" dirty="0"/>
              <a:t>na farmě</a:t>
            </a:r>
          </a:p>
          <a:p>
            <a:pPr lvl="1" algn="just"/>
            <a:r>
              <a:rPr lang="cs-CZ" altLang="cs-CZ" sz="3200" dirty="0" smtClean="0"/>
              <a:t>terapie, péče, rehabilitace na farmě (care </a:t>
            </a:r>
            <a:r>
              <a:rPr lang="cs-CZ" altLang="cs-CZ" sz="3200" dirty="0" err="1" smtClean="0"/>
              <a:t>farming</a:t>
            </a:r>
            <a:endParaRPr lang="cs-CZ" altLang="cs-CZ" sz="3200" dirty="0"/>
          </a:p>
          <a:p>
            <a:pPr lvl="1" algn="just"/>
            <a:r>
              <a:rPr lang="cs-CZ" altLang="cs-CZ" sz="3200" dirty="0"/>
              <a:t>městské </a:t>
            </a:r>
            <a:r>
              <a:rPr lang="cs-CZ" altLang="cs-CZ" sz="3200" dirty="0" smtClean="0"/>
              <a:t>zahradničení (city </a:t>
            </a:r>
            <a:r>
              <a:rPr lang="cs-CZ" altLang="cs-CZ" sz="3200" dirty="0" err="1" smtClean="0"/>
              <a:t>farming</a:t>
            </a:r>
            <a:r>
              <a:rPr lang="cs-CZ" altLang="cs-CZ" sz="3200" dirty="0" smtClean="0"/>
              <a:t>)</a:t>
            </a:r>
            <a:endParaRPr lang="cs-CZ" altLang="cs-CZ" sz="3200" dirty="0"/>
          </a:p>
          <a:p>
            <a:pPr lvl="1" algn="just"/>
            <a:r>
              <a:rPr lang="cs-CZ" altLang="cs-CZ" sz="3200" dirty="0"/>
              <a:t>pohyb v přírodě</a:t>
            </a:r>
          </a:p>
          <a:p>
            <a:pPr lvl="1" algn="just"/>
            <a:r>
              <a:rPr lang="cs-CZ" altLang="cs-CZ" sz="3200" dirty="0"/>
              <a:t>léčivé zahrady</a:t>
            </a:r>
          </a:p>
          <a:p>
            <a:pPr lvl="1" algn="just"/>
            <a:r>
              <a:rPr lang="cs-CZ" altLang="cs-CZ" sz="3200" dirty="0"/>
              <a:t>přírodní hřiště, </a:t>
            </a:r>
            <a:r>
              <a:rPr lang="cs-CZ" altLang="cs-CZ" sz="3200" dirty="0" err="1"/>
              <a:t>outdoorová</a:t>
            </a:r>
            <a:r>
              <a:rPr lang="cs-CZ" altLang="cs-CZ" sz="3200" dirty="0"/>
              <a:t>, lesní a zážitková pedagogika </a:t>
            </a:r>
          </a:p>
          <a:p>
            <a:pPr algn="ctr">
              <a:buFont typeface="Arial" charset="0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96382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altLang="cs-CZ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5400" dirty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5400" dirty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3200" dirty="0" smtClean="0">
                <a:latin typeface="Times New Roman" pitchFamily="18" charset="0"/>
                <a:cs typeface="Times New Roman" pitchFamily="18" charset="0"/>
              </a:rPr>
              <a:t>- děti a mládež</a:t>
            </a:r>
            <a:br>
              <a:rPr lang="cs-CZ" altLang="cs-CZ" sz="3200" dirty="0" smtClean="0">
                <a:latin typeface="Times New Roman" pitchFamily="18" charset="0"/>
                <a:cs typeface="Times New Roman" pitchFamily="18" charset="0"/>
              </a:rPr>
            </a:br>
            <a:endParaRPr lang="cs-CZ" altLang="cs-CZ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cs-CZ" sz="5400" b="1" dirty="0" smtClean="0"/>
              <a:t>Pedagogika na farmě</a:t>
            </a:r>
          </a:p>
          <a:p>
            <a:pPr algn="ctr">
              <a:buFont typeface="Arial" charset="0"/>
              <a:buNone/>
              <a:defRPr/>
            </a:pPr>
            <a:endParaRPr lang="cs-CZ" b="1" dirty="0"/>
          </a:p>
          <a:p>
            <a:pPr>
              <a:buFont typeface="Arial" charset="0"/>
              <a:buNone/>
              <a:defRPr/>
            </a:pPr>
            <a:endParaRPr lang="cs-CZ" dirty="0" smtClean="0"/>
          </a:p>
          <a:p>
            <a:pPr>
              <a:buFontTx/>
              <a:buChar char="-"/>
              <a:defRPr/>
            </a:pPr>
            <a:r>
              <a:rPr lang="cs-CZ" dirty="0" smtClean="0"/>
              <a:t>cíl: učení, vlastní činnost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interpersonální a intrapersonální děje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stimulace smyslů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účinky pro tělo, psychiku, sociální a pedagogický účinek (zvýšení odpovědnosti, úcta, </a:t>
            </a:r>
            <a:r>
              <a:rPr lang="cs-CZ" dirty="0" err="1" smtClean="0"/>
              <a:t>learning</a:t>
            </a:r>
            <a:r>
              <a:rPr lang="cs-CZ" dirty="0" smtClean="0"/>
              <a:t> by </a:t>
            </a:r>
            <a:r>
              <a:rPr lang="cs-CZ" dirty="0" err="1" smtClean="0"/>
              <a:t>doing</a:t>
            </a:r>
            <a:r>
              <a:rPr lang="cs-CZ" dirty="0" smtClean="0"/>
              <a:t> ….</a:t>
            </a:r>
          </a:p>
          <a:p>
            <a:pPr>
              <a:buFontTx/>
              <a:buChar char="-"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00912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cs-CZ" sz="5400" b="1" dirty="0" smtClean="0"/>
              <a:t>Pedagogika na farmě</a:t>
            </a:r>
          </a:p>
        </p:txBody>
      </p:sp>
      <p:pic>
        <p:nvPicPr>
          <p:cNvPr id="2050" name="Picture 2" descr="https://photos-3.dropbox.com/t/2/AABdkrx4bF8O0yzx3Ax6c64_8_WB6hoTpLT1uivxzEpuyA/12/28241034/jpeg/32x32/3/1487422800/0/2/IMGP4813.JPG/EM7uoBUY1scBIAIoAg/hUIIcp0YFcRYMezaMRJ9MKnR1nVUQjr9TzRFz8Z5GvI%2C03c-1Jd5r2LC-xxIf3QO47vZdDeYdv3yjvOWkvjPK0o?dl=0&amp;size=800x600&amp;size_mode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1" y="1268760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2"/>
          <a:stretch/>
        </p:blipFill>
        <p:spPr>
          <a:xfrm>
            <a:off x="4572000" y="3834999"/>
            <a:ext cx="4556755" cy="30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5400" dirty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5400" dirty="0" smtClean="0">
                <a:latin typeface="Times New Roman" pitchFamily="18" charset="0"/>
                <a:cs typeface="Times New Roman" pitchFamily="18" charset="0"/>
              </a:rPr>
            </a:br>
            <a:endParaRPr lang="cs-CZ" altLang="cs-CZ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   </a:t>
            </a:r>
            <a:r>
              <a:rPr lang="cs-CZ" sz="5400" b="1" dirty="0" smtClean="0"/>
              <a:t>Terapie, péče, rehabilitace na farmě</a:t>
            </a:r>
          </a:p>
          <a:p>
            <a:pPr marL="0" indent="0" algn="ctr">
              <a:buNone/>
            </a:pPr>
            <a:endParaRPr lang="cs-CZ" sz="5400" b="1" dirty="0"/>
          </a:p>
          <a:p>
            <a:pPr>
              <a:buFontTx/>
              <a:buChar char="-"/>
            </a:pPr>
            <a:r>
              <a:rPr lang="cs-CZ" dirty="0" smtClean="0"/>
              <a:t>různé cílové skupiny</a:t>
            </a:r>
          </a:p>
          <a:p>
            <a:pPr>
              <a:buFontTx/>
              <a:buChar char="-"/>
            </a:pPr>
            <a:r>
              <a:rPr lang="cs-CZ" dirty="0" smtClean="0"/>
              <a:t>autentičnost</a:t>
            </a:r>
          </a:p>
          <a:p>
            <a:pPr>
              <a:buFontTx/>
              <a:buChar char="-"/>
            </a:pPr>
            <a:r>
              <a:rPr lang="cs-CZ" dirty="0" smtClean="0"/>
              <a:t>účinky pro tělo, psychiku a sociální chování (trénování motoriky, vytváření denního </a:t>
            </a:r>
            <a:r>
              <a:rPr lang="cs-CZ" dirty="0" err="1" smtClean="0"/>
              <a:t>rytmusu</a:t>
            </a:r>
            <a:r>
              <a:rPr lang="cs-CZ" dirty="0" smtClean="0"/>
              <a:t> ….) </a:t>
            </a:r>
          </a:p>
        </p:txBody>
      </p:sp>
    </p:spTree>
    <p:extLst>
      <p:ext uri="{BB962C8B-B14F-4D97-AF65-F5344CB8AC3E}">
        <p14:creationId xmlns:p14="http://schemas.microsoft.com/office/powerpoint/2010/main" val="3670769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   </a:t>
            </a:r>
            <a:r>
              <a:rPr lang="cs-CZ" sz="5400" b="1" dirty="0" smtClean="0"/>
              <a:t>Terapie, péče, rehabilitace na farmě</a:t>
            </a:r>
            <a:endParaRPr lang="cs-CZ" dirty="0" smtClean="0"/>
          </a:p>
        </p:txBody>
      </p:sp>
      <p:pic>
        <p:nvPicPr>
          <p:cNvPr id="1026" name="Picture 2" descr="https://photos-2.dropbox.com/t/2/AAD-SmM-vlAfms-S5gniFFEKtY4edY2STnEtNfMddUtIhQ/12/28241034/jpeg/32x32/3/1487422800/0/2/INFORM%20LIPKA%20ABOUT%20USE_pozn%C3%A1v%C3%A1n%C3%AD%20bylin%20podle%20hmatu.jpg/EM7uoBUY1scBIAIoAg/81ZIFgx9tqSphWNoB6477wMDQcxY8CZgYlAy6JL3EiU%2Cq3snQe3V-MBhmHSq7b1N_gs9ANBKrKMbxH1M1PawHg8?dl=0&amp;size=800x600&amp;size_mode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630013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63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0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3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4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5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6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7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8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19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0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3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4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8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9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544</Words>
  <Application>Microsoft Office PowerPoint</Application>
  <PresentationFormat>Předvádění na obrazovce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- děti a mládež </vt:lpstr>
      <vt:lpstr>Prezentace aplikace PowerPoint</vt:lpstr>
      <vt:lpstr>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Dvořáčková</dc:creator>
  <cp:lastModifiedBy>Dana Křivánková</cp:lastModifiedBy>
  <cp:revision>70</cp:revision>
  <cp:lastPrinted>2017-02-20T11:54:12Z</cp:lastPrinted>
  <dcterms:created xsi:type="dcterms:W3CDTF">2016-01-07T20:23:52Z</dcterms:created>
  <dcterms:modified xsi:type="dcterms:W3CDTF">2017-02-20T11:54:33Z</dcterms:modified>
</cp:coreProperties>
</file>