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75" r:id="rId2"/>
    <p:sldId id="276" r:id="rId3"/>
    <p:sldId id="277" r:id="rId4"/>
    <p:sldId id="278" r:id="rId5"/>
    <p:sldId id="279" r:id="rId6"/>
    <p:sldId id="331" r:id="rId7"/>
    <p:sldId id="332" r:id="rId8"/>
    <p:sldId id="280" r:id="rId9"/>
    <p:sldId id="281" r:id="rId10"/>
    <p:sldId id="284" r:id="rId11"/>
    <p:sldId id="330" r:id="rId12"/>
    <p:sldId id="333" r:id="rId13"/>
    <p:sldId id="273" r:id="rId14"/>
    <p:sldId id="334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74" r:id="rId28"/>
    <p:sldId id="326" r:id="rId29"/>
    <p:sldId id="327" r:id="rId30"/>
    <p:sldId id="328" r:id="rId31"/>
    <p:sldId id="325" r:id="rId32"/>
    <p:sldId id="329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98C8E-2788-40A4-9ED6-3502504C8628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6B081-459E-415F-89B9-2B623BBB67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08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FB0295A-F89D-4338-AC81-B3B8422D78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4313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3CE5C5-1DCD-4C84-A36F-E7BCE888603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cs-CZ" altLang="cs-CZ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112D4E73-D226-4335-8173-3A4CCF9150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599238" cy="371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EFD2DAD3-A4CD-41B5-BE5D-95613B65FD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7863" y="4705350"/>
            <a:ext cx="5427662" cy="445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60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FB0295A-F89D-4338-AC81-B3B8422D78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4313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3CE5C5-1DCD-4C84-A36F-E7BCE888603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14</a:t>
            </a:fld>
            <a:endParaRPr lang="cs-CZ" altLang="cs-CZ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112D4E73-D226-4335-8173-3A4CCF9150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599238" cy="3713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>
            <a:extLst>
              <a:ext uri="{FF2B5EF4-FFF2-40B4-BE49-F238E27FC236}">
                <a16:creationId xmlns:a16="http://schemas.microsoft.com/office/drawing/2014/main" id="{EFD2DAD3-A4CD-41B5-BE5D-95613B65FD3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7863" y="4705350"/>
            <a:ext cx="5427662" cy="4454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37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1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0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25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8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70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39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99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33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74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44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E01D4-BE42-4EC7-8CC0-CFF99FD33B20}" type="datetimeFigureOut">
              <a:rPr lang="cs-CZ" smtClean="0"/>
              <a:t>11.11.2021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5DAD-4EE1-4413-BEA9-4C37995236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5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7A658AB-1F8B-4953-B4AE-637A61B3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919B42D6-9FEC-4633-9E56-C7D62C300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2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Kdo je kurátor pro mládež</a:t>
            </a:r>
            <a:r>
              <a:rPr lang="cs-CZ" altLang="cs-CZ" dirty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  <a:defRPr/>
            </a:pPr>
            <a:endParaRPr lang="cs-CZ" altLang="cs-CZ" sz="12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Odborný pracovník orgánu sociálně-právní ochrany dětí (OSPOD)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Specializuje se na děti s nežádoucími projevy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Koordinuje aktivity, směřující k odstranění či zmírnění těchto projevů</a:t>
            </a:r>
          </a:p>
        </p:txBody>
      </p:sp>
      <p:pic>
        <p:nvPicPr>
          <p:cNvPr id="14340" name="Picture 2" descr="slapznak2">
            <a:extLst>
              <a:ext uri="{FF2B5EF4-FFF2-40B4-BE49-F238E27FC236}">
                <a16:creationId xmlns:a16="http://schemas.microsoft.com/office/drawing/2014/main" id="{8C2F9F40-A4CE-4811-808E-8E2D18CEC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Mohlo by Vás zajímat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/>
              <a:t>Na žádost, týkající se dítěte, je vhodné reagovat co nejdříve, nejpozději do 30 dnů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Jsme oprávněni navštívit dítě v místě bydliště i ve škole a je-li to v zájmu dítěte, hovořit s ním bez přítomnosti další osoby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/>
              <a:t>Výchovná komise je efektivnější, přizveme-li k jednání i dítě</a:t>
            </a:r>
          </a:p>
          <a:p>
            <a:pPr>
              <a:spcBef>
                <a:spcPts val="600"/>
              </a:spcBef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Příslušník policie navštíví dítě ve škole jen v případě, je-li věc závažná a neodkladná. Rodiče o tom MUSÍ být vždy včas informováni, mají právo se jednání účastnit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Účast u přestupkového řízení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 marL="0" indent="0">
              <a:buNone/>
              <a:defRPr/>
            </a:pPr>
            <a:r>
              <a:rPr lang="cs-CZ" altLang="cs-CZ" sz="2400" dirty="0"/>
              <a:t>- Kurátor není účastníkem řízení. Účastníky jsou pouze mladistvý pachatel a poškozená osoba. Kurátor má však řadu procesních práv (právo na vyrozumění o zahájení řízení, právo navrhovat důkazy, právo vyjádřit své stanovisko, právo vyjádřit se k podkladům, právo na oznámení rozhodnutí a na odvolání).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28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73F5AB71-1E4D-4D7E-9C57-8F2A8C1BA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78505CDF-0CF3-42FE-876A-6A902EA8E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Trestní řízení proti mladistvému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 marL="0" indent="0" algn="just">
              <a:buNone/>
              <a:defRPr/>
            </a:pPr>
            <a:r>
              <a:rPr lang="cs-CZ" altLang="cs-CZ" sz="2400" dirty="0"/>
              <a:t>- Kurátor je účastníkem trestního řízení vedeného proti mladistvému. Má právo být přítomen u všech úkonů trestního řízení (podání vysvětlení, výslech, seznámení s výsledky vyšetřování, hlavní líčení). Vypracovává zprávu o poměrech mladistvého pro potřeby trestního řízení, vyjadřuje se k návrhu na vzetí mladistvého do vazby, má právo být přítomen u hlavního líčení a podávat návrhy, klást otázky a pronést závěrečnou řeč po mladistvém, má právo podávat opravné prostředky ve prospěch mladistvého.</a:t>
            </a:r>
          </a:p>
        </p:txBody>
      </p:sp>
      <p:pic>
        <p:nvPicPr>
          <p:cNvPr id="21508" name="Picture 2" descr="slapznak2">
            <a:extLst>
              <a:ext uri="{FF2B5EF4-FFF2-40B4-BE49-F238E27FC236}">
                <a16:creationId xmlns:a16="http://schemas.microsoft.com/office/drawing/2014/main" id="{9DFD14FC-7734-4911-AD59-0C1676816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534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>
            <a:extLst>
              <a:ext uri="{FF2B5EF4-FFF2-40B4-BE49-F238E27FC236}">
                <a16:creationId xmlns:a16="http://schemas.microsoft.com/office/drawing/2014/main" id="{9A90730C-EF69-422D-ADFD-E06F2BC0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65463"/>
            <a:ext cx="6300788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Text Box 2">
            <a:extLst>
              <a:ext uri="{FF2B5EF4-FFF2-40B4-BE49-F238E27FC236}">
                <a16:creationId xmlns:a16="http://schemas.microsoft.com/office/drawing/2014/main" id="{68230693-6D0A-4CDE-B127-D5898A9A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2296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Trestní řízení proti mladistvému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D7E61C85-591E-4E13-A261-6A3E9319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sz="2400"/>
              <a:t>Upraveno trestním řádem</a:t>
            </a:r>
          </a:p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Wingdings" panose="05000000000000000000" pitchFamily="2" charset="2"/>
              <a:buChar char=""/>
              <a:defRPr/>
            </a:pPr>
            <a:r>
              <a:rPr lang="cs-CZ" altLang="cs-CZ" sz="2400"/>
              <a:t>Jednotlivé fáze</a:t>
            </a:r>
          </a:p>
          <a:p>
            <a:pPr marL="341313">
              <a:spcBef>
                <a:spcPts val="600"/>
              </a:spcBef>
              <a:buSzPct val="100000"/>
              <a:defRPr/>
            </a:pPr>
            <a:endParaRPr lang="cs-CZ" altLang="cs-CZ" sz="2400"/>
          </a:p>
        </p:txBody>
      </p:sp>
      <p:pic>
        <p:nvPicPr>
          <p:cNvPr id="57351" name="Picture 6">
            <a:extLst>
              <a:ext uri="{FF2B5EF4-FFF2-40B4-BE49-F238E27FC236}">
                <a16:creationId xmlns:a16="http://schemas.microsoft.com/office/drawing/2014/main" id="{4455E04E-7B9A-4509-9D0A-873D7177A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3416299"/>
            <a:ext cx="810895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E4F11CC0-E313-4317-B354-EC4569D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99368" y="4762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457389"/>
      </p:ext>
    </p:extLst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1">
            <a:extLst>
              <a:ext uri="{FF2B5EF4-FFF2-40B4-BE49-F238E27FC236}">
                <a16:creationId xmlns:a16="http://schemas.microsoft.com/office/drawing/2014/main" id="{9A90730C-EF69-422D-ADFD-E06F2BC09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25" y="3065463"/>
            <a:ext cx="6300788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7347" name="Text Box 2">
            <a:extLst>
              <a:ext uri="{FF2B5EF4-FFF2-40B4-BE49-F238E27FC236}">
                <a16:creationId xmlns:a16="http://schemas.microsoft.com/office/drawing/2014/main" id="{68230693-6D0A-4CDE-B127-D5898A9AF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2296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5954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Trestní řízení proti mladistvému</a:t>
            </a:r>
          </a:p>
        </p:txBody>
      </p:sp>
      <p:sp>
        <p:nvSpPr>
          <p:cNvPr id="33797" name="Text Box 5">
            <a:extLst>
              <a:ext uri="{FF2B5EF4-FFF2-40B4-BE49-F238E27FC236}">
                <a16:creationId xmlns:a16="http://schemas.microsoft.com/office/drawing/2014/main" id="{D7E61C85-591E-4E13-A261-6A3E9319D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endParaRPr lang="cs-CZ" altLang="cs-CZ" sz="2400" dirty="0"/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Dohled probačního úředníka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Probační program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Výchovné povinnosti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Výchovné omezení</a:t>
            </a:r>
          </a:p>
          <a:p>
            <a:pPr marL="344488" indent="-342900">
              <a:spcBef>
                <a:spcPts val="600"/>
              </a:spcBef>
              <a:buSzPct val="100000"/>
              <a:buFontTx/>
              <a:buChar char="-"/>
              <a:defRPr/>
            </a:pPr>
            <a:r>
              <a:rPr lang="cs-CZ" altLang="cs-CZ" sz="2400" dirty="0"/>
              <a:t>Napomenutí s výstrahou</a:t>
            </a:r>
          </a:p>
        </p:txBody>
      </p:sp>
      <p:pic>
        <p:nvPicPr>
          <p:cNvPr id="8" name="Picture 2" descr="slapznak2">
            <a:extLst>
              <a:ext uri="{FF2B5EF4-FFF2-40B4-BE49-F238E27FC236}">
                <a16:creationId xmlns:a16="http://schemas.microsoft.com/office/drawing/2014/main" id="{E4F11CC0-E313-4317-B354-EC4569D8B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99368" y="4762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718963"/>
      </p:ext>
    </p:extLst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Zákon soudnictví ve věci mládeže – </a:t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2800" b="1" dirty="0">
                <a:solidFill>
                  <a:srgbClr val="FF0000"/>
                </a:solidFill>
              </a:rPr>
              <a:t>děti do 15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čin jinak trestný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činnost policie a státního zástupce v prověřování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postup po odložení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řízení před soudem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opatření podle § 93 ZSM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diskuze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97F6C70-109F-404E-AC51-C7677E99D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94608" y="56420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533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Obecné 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zákon. č. 218/2013 Sb., o soudnictví ve věcech mládeže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Obecný předpis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Řízení upraveno v hlavě III zákona (89 a násl. ZSM)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Subsidiární použití občanského soudního řádu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i="1" dirty="0"/>
              <a:t>Nestanoví-li tento zákon jinak, postupuje soud pro mládež v řízení podle této hlavy podle předpisů upravujících občanské soudní řízení. </a:t>
            </a:r>
            <a:r>
              <a:rPr lang="cs-CZ" dirty="0"/>
              <a:t>(§ 96 ZSM)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Účel řízení: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výchovné působení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ochrana před škodlivými vlivy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1D832E9F-0CCA-48E8-B8CB-A1D933CC2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03665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107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Čin jinak trestný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Protiprávní čin, jehož znaky jsou uvedeny v trestním zákoně, především pak v trestním zákoníku a v zákoně o soudnictví ve věcech mládeže, který je beztrestný vzhledem ke konkrétním okolnostem charakterizujícím osobu pachatele.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zákonná definice není k dispozici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Mezi takové činy však nepatří jednání, které nevykazuje potřebnou míru škodlivosti a závažnosti (§ 12 ods.t 2 trestního zákoníku, odkaz v § 6 odst. 2 ZSM)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/>
              <a:t>Trestní odpovědnost pachatele – ať už dospělého nebo mladistvého – a trestněprávní důsledky s ní spojené lze totiž uplatňovat jen v případech společensky škodlivých, ve kterých nepostačuje uplatnění odpovědnosti podle jiného právního předpisu. </a:t>
            </a:r>
            <a:r>
              <a:rPr lang="cs-CZ" dirty="0"/>
              <a:t>(Komentář k zák. č. 218/2003 Sb., o soudnictví ve věcech mládeže)</a:t>
            </a:r>
            <a:endParaRPr lang="cs-CZ" i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děti by neměly být výjimkou!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D2810F87-D91C-49CC-A13E-4587558AA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36553" y="57259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19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Čin jinak trestný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Je přitom třeba se vyvarovat vyvozování odpovědnosti podle zákona o soudnictví ve věcech mládeže, vedení řízení podle jeho hlavy třetí a užití opatření podle této hlavy v případech činů, které jsou svou povahou spíše dětskými výstřelky než činy hodnými použití těchto opatření a jsou jen prostou součástí dětských dobrodružství. </a:t>
            </a:r>
            <a:r>
              <a:rPr lang="cs-CZ" dirty="0"/>
              <a:t>(Komentář k zák. č. 218/2003 Sb., o soudnictví ve věcech mládeže)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Je třeba důkladně posuzovat to, zda je bylo dítě schopno vzhledem ke své rozumové a mravní vyspělosti domyslet. Reakce na čin jinak trestný v systému soudnictví ve věcech mládeže totiž </a:t>
            </a:r>
            <a:r>
              <a:rPr lang="cs-CZ" b="1" i="1" dirty="0"/>
              <a:t>není založena na objektivní odpovědnosti</a:t>
            </a:r>
            <a:r>
              <a:rPr lang="cs-CZ" i="1" dirty="0"/>
              <a:t> za způsobený následek. Právě naopak, předpokládá </a:t>
            </a:r>
            <a:r>
              <a:rPr lang="cs-CZ" b="1" i="1" dirty="0"/>
              <a:t>zavinění dítěte</a:t>
            </a:r>
            <a:r>
              <a:rPr lang="cs-CZ" i="1" dirty="0"/>
              <a:t>. </a:t>
            </a:r>
            <a:r>
              <a:rPr lang="cs-CZ" dirty="0"/>
              <a:t>(Komentář k zák. č. 218/2003 Sb., o soudnictví ve věcech mládeže)</a:t>
            </a:r>
          </a:p>
          <a:p>
            <a:pPr marL="0" indent="0">
              <a:buNone/>
            </a:pPr>
            <a:r>
              <a:rPr lang="cs-CZ" dirty="0"/>
              <a:t>= U úmyslných činů jinak trestných (dle příslušné skutkové podstaty) je třeba zkoumat, zda si nezletilý mohl být vědom následků svého jednání (rozpoznat škodlivost) a zda se s ohledem na to jednalo o jeho vůli čin spáchat.</a:t>
            </a:r>
          </a:p>
          <a:p>
            <a:pPr marL="0" indent="0">
              <a:buNone/>
            </a:pPr>
            <a:r>
              <a:rPr lang="cs-CZ" dirty="0"/>
              <a:t>Usnesení NS ČR 8 </a:t>
            </a:r>
            <a:r>
              <a:rPr lang="cs-CZ" dirty="0" err="1"/>
              <a:t>Tdo</a:t>
            </a:r>
            <a:r>
              <a:rPr lang="cs-CZ" dirty="0"/>
              <a:t> 1076/2017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3BA6CB3-B461-499D-BBBA-27C958C45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62388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917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Prověřování – činnost PČR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Postup podle zák. č. 141/1961 Sb.,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Provádí se prověřování podle § 158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dokazování by se mělo provádět až před soudem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policie by měla věc odložit poté, co když plně odůvodněno podezření, že se objasňovaného činu dopustilo dítě mladší patnácti let nebo trestně neodpovědný mladistvý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trestní řízení nelze proti trestně neodpovědnému dítě vést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Výstupem je zpravidla odložení věci podle § 159a odst. 2 </a:t>
            </a:r>
            <a:r>
              <a:rPr lang="cs-CZ" dirty="0" err="1"/>
              <a:t>tr</a:t>
            </a:r>
            <a:r>
              <a:rPr lang="cs-CZ" dirty="0"/>
              <a:t>. řádu s odkazem na § 11 odst. 1</a:t>
            </a:r>
            <a:br>
              <a:rPr lang="cs-CZ" dirty="0"/>
            </a:br>
            <a:r>
              <a:rPr lang="cs-CZ" dirty="0"/>
              <a:t>písm. d) </a:t>
            </a:r>
            <a:r>
              <a:rPr lang="cs-CZ" dirty="0" err="1"/>
              <a:t>tr</a:t>
            </a:r>
            <a:r>
              <a:rPr lang="cs-CZ" dirty="0"/>
              <a:t>. řádu,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poznámka pro PČR: </a:t>
            </a:r>
            <a:r>
              <a:rPr lang="cs-CZ" b="1" dirty="0"/>
              <a:t>s tímto usnesením předkládat dozorovému státnímu zástupci kompletní spisový materiál k přezkumu rozhodnutí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rozhodnutí o odložení věci je také možné (a vhodné) se státním zástupcem předem konzultovat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další postup je v takovém případě zákonem obligatorně stanoven a z toho důvodu má toto rozhodnutí policejního orgánu velký význam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ACD485A-CA42-42E2-9C9B-EDE45F18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95276" y="606149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43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BD3CE1EC-2B56-4CD5-AC3B-BE1BF323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2F80823E-33A5-4C48-8D88-CBC7B881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dirty="0"/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Kdo se na nás může obrátit?</a:t>
            </a:r>
          </a:p>
          <a:p>
            <a:pPr marL="0" indent="0" algn="ctr">
              <a:buNone/>
              <a:defRPr/>
            </a:pPr>
            <a:endParaRPr lang="cs-CZ" altLang="cs-CZ" sz="12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Dítě (i bez vědomí rodičů)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Rodiče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Školská zařízení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Policie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Obecní a městské úřady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ostatní</a:t>
            </a:r>
          </a:p>
          <a:p>
            <a:pPr>
              <a:buFontTx/>
              <a:buChar char="-"/>
              <a:defRPr/>
            </a:pPr>
            <a:endParaRPr lang="cs-CZ" altLang="cs-CZ" sz="2000" dirty="0"/>
          </a:p>
          <a:p>
            <a:pPr marL="0" indent="0" algn="ctr">
              <a:buNone/>
              <a:defRPr/>
            </a:pPr>
            <a:endParaRPr lang="cs-CZ" altLang="cs-CZ" sz="2000" dirty="0"/>
          </a:p>
          <a:p>
            <a:pPr marL="0" indent="0" algn="ctr">
              <a:buNone/>
              <a:defRPr/>
            </a:pPr>
            <a:endParaRPr lang="cs-CZ" altLang="cs-CZ" sz="2000" dirty="0"/>
          </a:p>
        </p:txBody>
      </p:sp>
      <p:pic>
        <p:nvPicPr>
          <p:cNvPr id="15364" name="Picture 2" descr="slapznak2">
            <a:extLst>
              <a:ext uri="{FF2B5EF4-FFF2-40B4-BE49-F238E27FC236}">
                <a16:creationId xmlns:a16="http://schemas.microsoft.com/office/drawing/2014/main" id="{EEEEAFCA-4126-4686-8B57-019224698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Specifika řízení ve věcech nezletilých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</a:t>
            </a:r>
            <a:r>
              <a:rPr lang="cs-CZ" dirty="0"/>
              <a:t>Spolupráce s OSPOD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Ve všech řízeních vyžádat výchovnou zprávu k nezletilému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Vyžádat také zprávu školy (bývá součástí výchovné zprávy OSPOD)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OSPOD se také účastní výslechu nezletilých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Kurátor u výslechu může prostřednictvím vyšetřovatele otázky, ale ty by se neměly týkat spáchaného skutku.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Rychlost řízení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včas žádat zprávy OSPOD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pokud není něco jasné, dotázat se státního zástupce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práva poškozených jsou v takovém řízení velmi potlačena – prakticky pouze stížnost proti usnesení</a:t>
            </a:r>
            <a:br>
              <a:rPr lang="cs-CZ" dirty="0"/>
            </a:br>
            <a:r>
              <a:rPr lang="cs-CZ" dirty="0"/>
              <a:t>o odložení věci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soud nerozhoduje o náhradě škody (adhezní řízení)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výše škody je však důležitá pro právní kvalifikaci (nejde pouze prohlášením poškozeného)</a:t>
            </a:r>
          </a:p>
          <a:p>
            <a:pPr marL="384048" lvl="2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B1D8D2B1-6F6D-4D5C-973D-44055733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53999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255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FF0000"/>
                </a:solidFill>
                <a:latin typeface="+mn-lt"/>
              </a:rPr>
              <a:t>Specifika řízení ve věcech nezletilých II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PČR by měla poskytnout součinnost pro případnou dobrovolnou náhradu způsobené škody: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usnesení o odložení věci není doučováno „podezřelému“ – zde </a:t>
            </a:r>
            <a:r>
              <a:rPr lang="cs-CZ" dirty="0" err="1"/>
              <a:t>nezl</a:t>
            </a:r>
            <a:r>
              <a:rPr lang="cs-CZ" dirty="0"/>
              <a:t>. a jeho rodiče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 toho vyplývá, že </a:t>
            </a:r>
            <a:r>
              <a:rPr lang="cs-CZ" dirty="0" err="1"/>
              <a:t>nezl</a:t>
            </a:r>
            <a:r>
              <a:rPr lang="cs-CZ" dirty="0"/>
              <a:t>. (ani rodiče) neví o tom, že bylo řízení skončeno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často také neznají poškozeného, kterému by se mohl omluvit, případně nahradit způsobenou škodu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PČR by tam měl </a:t>
            </a:r>
            <a:r>
              <a:rPr lang="cs-CZ" dirty="0" err="1"/>
              <a:t>nezl</a:t>
            </a:r>
            <a:r>
              <a:rPr lang="cs-CZ" dirty="0"/>
              <a:t>. (jeho rodičům) poskytnout údaje o poškozené osobě a výši způsobené škody</a:t>
            </a:r>
            <a:br>
              <a:rPr lang="cs-CZ" dirty="0"/>
            </a:br>
            <a:r>
              <a:rPr lang="cs-CZ" dirty="0"/>
              <a:t>(! není dána žádná povinnost k náhradě škody – </a:t>
            </a:r>
            <a:r>
              <a:rPr lang="cs-CZ" u="sng" dirty="0"/>
              <a:t>jedná se o dobrovolný postup</a:t>
            </a:r>
            <a:r>
              <a:rPr lang="cs-CZ" dirty="0"/>
              <a:t> 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O tom, zda nezletilý spáchal čin jinak trestný může rozhodnout pouze soud (nerozhoduje</a:t>
            </a:r>
            <a:br>
              <a:rPr lang="cs-CZ" dirty="0"/>
            </a:br>
            <a:r>
              <a:rPr lang="cs-CZ" dirty="0"/>
              <a:t>o náhradě škody)</a:t>
            </a:r>
          </a:p>
          <a:p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9446CB86-CD10-4F6F-956C-1665444AE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61720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5466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Zpráva OSPOD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Nutné náležitosti: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Rodinné zázemní nezletilého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Předchozí výchovné problémy (i ve škole)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Bylo již v minulosti projednáváno u soudu pro mládež jiné jednání nezletilého, v němž byl shledán čin jinak trestný (rejstřík Rod)? – význam pro místní příslušnost soudu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Byla u nezletilého přijata výchovná opatření podle zák. č. 359/1999 Sb., o sociálně-právní ochraně dětí, popř. zvláštní opatření ve výchově podle občanského zákoníku (</a:t>
            </a:r>
            <a:r>
              <a:rPr lang="cs-CZ" dirty="0" err="1"/>
              <a:t>opatr</a:t>
            </a:r>
            <a:r>
              <a:rPr lang="cs-CZ" dirty="0"/>
              <a:t>. soud)?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Názor OSPOD na vhodný druh opatření (nemusí být státním zástupem a soudem respektován)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 případě zařazení do terapeutického, psychologického nebo jiného vhodného výchovného programu ve středisku výchovné péče) – spolupráce OSPOD při výběru konkrétního programu a jeho přesné pojmenování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úloha PMS? (diskuze)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75C5E07-A70D-4B58-816D-C89311CC7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821111" y="681037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8543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Postup po odložení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policejní orgán odloží věc podle § 159a odst. 2 </a:t>
            </a:r>
            <a:r>
              <a:rPr lang="cs-CZ" dirty="0" err="1"/>
              <a:t>tr</a:t>
            </a:r>
            <a:r>
              <a:rPr lang="cs-CZ" dirty="0"/>
              <a:t>. řádu ve spojení s § 11 odst. 1 písm. d) </a:t>
            </a:r>
            <a:r>
              <a:rPr lang="cs-CZ" dirty="0" err="1"/>
              <a:t>tr</a:t>
            </a:r>
            <a:r>
              <a:rPr lang="cs-CZ" dirty="0"/>
              <a:t>. řádu, tj. z důvodu, že nelze zahájit, neboť se jedná o osobu, která pro nedostatek věku není trestně odpovědná, tak je dána </a:t>
            </a:r>
            <a:r>
              <a:rPr lang="cs-CZ" u="sng" dirty="0"/>
              <a:t>povinnost státního zastupitelství podat návrh podle § 90 odst. 1 zákona č. 218/2003 Sb.</a:t>
            </a:r>
            <a:r>
              <a:rPr lang="cs-CZ" dirty="0"/>
              <a:t>:</a:t>
            </a:r>
            <a:endParaRPr lang="cs-CZ" u="sng" dirty="0"/>
          </a:p>
          <a:p>
            <a:pPr marL="0" indent="0">
              <a:buNone/>
            </a:pPr>
            <a:r>
              <a:rPr lang="cs-CZ" i="1" dirty="0"/>
              <a:t>(1) Dítěti mladšímu než patnáct let, které se dopustilo činu jinak trestného, lze opatření uložit na návrh státního zastupitelství. </a:t>
            </a:r>
            <a:r>
              <a:rPr lang="cs-CZ" b="1" i="1" dirty="0"/>
              <a:t>Státní zastupitelství je povinno návrh podat </a:t>
            </a:r>
            <a:r>
              <a:rPr lang="cs-CZ" i="1" u="sng" dirty="0"/>
              <a:t>bezodkladně</a:t>
            </a:r>
            <a:r>
              <a:rPr lang="cs-CZ" i="1" dirty="0"/>
              <a:t> poté, jakmile se dozví, že trestní stíhání je nepřípustné, protože jde o osobu, která není pro nedostatek věku trestně odpovědná.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je věc odložena podle § 159a odst. 1 </a:t>
            </a:r>
            <a:r>
              <a:rPr lang="cs-CZ" dirty="0" err="1"/>
              <a:t>tr</a:t>
            </a:r>
            <a:r>
              <a:rPr lang="cs-CZ" dirty="0"/>
              <a:t>. řádu, návrh se soudu nepodává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3D7BBF50-9932-4DA8-9317-D03E69084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63724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345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Postup po odložení věci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Podle § 159a odst. 1 </a:t>
            </a:r>
            <a:r>
              <a:rPr lang="cs-CZ" dirty="0" err="1"/>
              <a:t>tr</a:t>
            </a:r>
            <a:r>
              <a:rPr lang="cs-CZ" dirty="0"/>
              <a:t>. řádu</a:t>
            </a:r>
          </a:p>
          <a:p>
            <a:pPr marL="578358" lvl="1" indent="-285750"/>
            <a:r>
              <a:rPr lang="cs-CZ" dirty="0"/>
              <a:t>příklady možné argumentace:</a:t>
            </a:r>
          </a:p>
          <a:p>
            <a:pPr marL="761238" lvl="2" indent="-285750"/>
            <a:r>
              <a:rPr lang="cs-CZ" dirty="0"/>
              <a:t>nezletilý si nebyl vědom protiprávnosti svého jednání</a:t>
            </a:r>
          </a:p>
          <a:p>
            <a:pPr marL="761238" lvl="2" indent="-285750"/>
            <a:r>
              <a:rPr lang="cs-CZ" dirty="0"/>
              <a:t>nezletilý si nemohl být vědom následku, ke kterému jeho jednání směřuje</a:t>
            </a:r>
          </a:p>
          <a:p>
            <a:pPr marL="761238" lvl="2" indent="-285750"/>
            <a:r>
              <a:rPr lang="cs-CZ" dirty="0"/>
              <a:t>jednání nevykazuje potřebnou míru škodlivosti a závažnosti (§ 12 ods.t 2 trestního zákoníku, odkaz v § 6 odst. 2 ZSM)</a:t>
            </a:r>
          </a:p>
          <a:p>
            <a:pPr marL="578358" lvl="1" indent="-285750"/>
            <a:r>
              <a:rPr lang="cs-CZ" dirty="0"/>
              <a:t>takový postup je možný pouze v odůvodněných případech, zejména ale v případě, kdy se jedná</a:t>
            </a:r>
            <a:br>
              <a:rPr lang="cs-CZ" dirty="0"/>
            </a:br>
            <a:r>
              <a:rPr lang="cs-CZ" dirty="0"/>
              <a:t>o nezletilého nízkého věku</a:t>
            </a:r>
          </a:p>
          <a:p>
            <a:pPr marL="578358" lvl="1" indent="-285750"/>
            <a:r>
              <a:rPr lang="cs-CZ" u="sng" dirty="0"/>
              <a:t>pod 10 let věku je třeba obzvláště pečlivě zvažovat, zda je vhodné postavit nezletilého před soud</a:t>
            </a:r>
          </a:p>
          <a:p>
            <a:pPr marL="578358" lvl="1" indent="-285750"/>
            <a:endParaRPr lang="cs-CZ" u="sng" dirty="0"/>
          </a:p>
          <a:p>
            <a:pPr marL="285750" indent="-285750"/>
            <a:r>
              <a:rPr lang="cs-CZ" dirty="0"/>
              <a:t>U soudu pro mládež v </a:t>
            </a:r>
            <a:r>
              <a:rPr lang="cs-CZ" u="sng" dirty="0"/>
              <a:t>řízení proti nezletilému</a:t>
            </a:r>
            <a:r>
              <a:rPr lang="cs-CZ" dirty="0"/>
              <a:t> by neměly být řešeny nedostatky ve výchově ze strany rodičů, ale konkrétní jednání nezletilého a jeho „zavinění“.</a:t>
            </a:r>
          </a:p>
          <a:p>
            <a:pPr marL="578358" lvl="1" indent="-285750"/>
            <a:r>
              <a:rPr lang="cs-CZ" dirty="0"/>
              <a:t>není vyloučena další aktivita OSPOD, SZ či soudu v opatrovnickém řízení</a:t>
            </a:r>
          </a:p>
          <a:p>
            <a:endParaRPr lang="cs-CZ" u="sng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803FEBB0-85FC-4E8E-9090-62EC7DEF5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38557" y="59776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3125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Řízení před soudem pro mládež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Zahájeno: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návrhem státního zastupitelství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usnesením soudu (neobvyklé)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u="sng" dirty="0"/>
              <a:t>Dvě fáze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objasnění toho, zda určité dítě spáchalo čin jinak trestný (nekonstatuje se však vina)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volba vhodné reakce – opatření (pouze, pokud dítě spáchalo čin jinak trestný)</a:t>
            </a:r>
            <a:endParaRPr lang="cs-CZ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Jedná se o nesporné řízení ve věcech péče o nezletilé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Procesní postup podle zák. č. 99/1963 Sb., občanského soudního řádu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Dítě zastoupeno opatrovníkem z řad advokátů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U soudu účastníky také rodiče </a:t>
            </a:r>
            <a:r>
              <a:rPr lang="cs-CZ" dirty="0" err="1"/>
              <a:t>nezl</a:t>
            </a:r>
            <a:r>
              <a:rPr lang="cs-CZ" dirty="0"/>
              <a:t>. a OSPOD</a:t>
            </a:r>
          </a:p>
          <a:p>
            <a:pPr marL="201168" lvl="1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FD1D5667-E08B-46B2-BD82-26B3FEFB6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022446" y="580982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3613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  <a:latin typeface="+mn-lt"/>
              </a:rPr>
              <a:t>Opatření podle § 93 odst. 1 ZSM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 (1) Dopustí-li se dítě mladší patnácti let činu jinak trestného, může mu soud pro mládež uložit, a to zpravidla na základě výsledků předchozího pedagogicko-psychologického vyšetření, tato opatření</a:t>
            </a:r>
          </a:p>
          <a:p>
            <a:pPr marL="0" indent="0">
              <a:buNone/>
            </a:pPr>
            <a:r>
              <a:rPr lang="cs-CZ" dirty="0"/>
              <a:t>a) výchovnou povinnost,</a:t>
            </a:r>
          </a:p>
          <a:p>
            <a:pPr marL="0" indent="0">
              <a:buNone/>
            </a:pPr>
            <a:r>
              <a:rPr lang="cs-CZ" dirty="0"/>
              <a:t>b) výchovné omezení,</a:t>
            </a:r>
          </a:p>
          <a:p>
            <a:pPr marL="0" indent="0">
              <a:buNone/>
            </a:pPr>
            <a:r>
              <a:rPr lang="cs-CZ" dirty="0"/>
              <a:t>c) napomenutí s výstrahou,</a:t>
            </a:r>
          </a:p>
          <a:p>
            <a:pPr marL="0" indent="0">
              <a:buNone/>
            </a:pPr>
            <a:r>
              <a:rPr lang="cs-CZ" dirty="0"/>
              <a:t>d) zařazení do terapeutického, psychologického nebo jiného vhodného výchovného programu ve středisku výchovné péče),</a:t>
            </a:r>
          </a:p>
          <a:p>
            <a:pPr marL="0" indent="0">
              <a:buNone/>
            </a:pPr>
            <a:r>
              <a:rPr lang="cs-CZ" dirty="0"/>
              <a:t>e) dohled probačního úředníka,</a:t>
            </a:r>
          </a:p>
          <a:p>
            <a:pPr marL="0" indent="0">
              <a:buNone/>
            </a:pPr>
            <a:r>
              <a:rPr lang="cs-CZ" dirty="0"/>
              <a:t>f) ochrannou výchovu,</a:t>
            </a:r>
          </a:p>
          <a:p>
            <a:pPr marL="0" indent="0">
              <a:buNone/>
            </a:pPr>
            <a:r>
              <a:rPr lang="cs-CZ" dirty="0"/>
              <a:t>g) ochranné léčení.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§ 93 odst. 10 ZSM může soud pro mládež upustit od uložení opatření, postačuje-li k dosažení účelu tohoto zákona projednání činu dítěte státním zástupcem nebo před soudem pro mládež.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E8CB9CBB-0F7C-4564-8172-853D53EA4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039224" y="522259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1465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96068" y="1988840"/>
            <a:ext cx="7408333" cy="4392488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sz="9600" dirty="0"/>
              <a:t>Orgány sociálně-právní ochrany dětí jsou povinny na</a:t>
            </a:r>
          </a:p>
          <a:p>
            <a:pPr>
              <a:buFontTx/>
              <a:buNone/>
            </a:pPr>
            <a:r>
              <a:rPr lang="cs-CZ" altLang="cs-CZ" sz="9600" b="1" dirty="0"/>
              <a:t>základě vyhodnocení  situace dítěte a jeho rodiny,</a:t>
            </a:r>
            <a:endParaRPr lang="cs-CZ" altLang="cs-CZ" sz="9600" dirty="0"/>
          </a:p>
          <a:p>
            <a:pPr>
              <a:buFontTx/>
              <a:buNone/>
            </a:pPr>
            <a:r>
              <a:rPr lang="cs-CZ" altLang="cs-CZ" sz="9600" dirty="0"/>
              <a:t>podle druhu a rozsahu opatření nezbytných k ochraně </a:t>
            </a:r>
          </a:p>
          <a:p>
            <a:pPr>
              <a:buFontTx/>
              <a:buNone/>
            </a:pPr>
            <a:r>
              <a:rPr lang="cs-CZ" altLang="cs-CZ" sz="9600" dirty="0"/>
              <a:t>dítěte poskytnout pomoc rodičům a jiným osobám</a:t>
            </a:r>
          </a:p>
          <a:p>
            <a:pPr>
              <a:buFontTx/>
              <a:buNone/>
            </a:pPr>
            <a:r>
              <a:rPr lang="cs-CZ" altLang="cs-CZ" sz="9600" dirty="0"/>
              <a:t>odpovědným za výchovu, </a:t>
            </a:r>
            <a:r>
              <a:rPr lang="cs-CZ" altLang="cs-CZ" sz="9600" b="1" dirty="0"/>
              <a:t>zpracovat individuální plán </a:t>
            </a:r>
          </a:p>
          <a:p>
            <a:pPr>
              <a:buFontTx/>
              <a:buNone/>
            </a:pPr>
            <a:r>
              <a:rPr lang="cs-CZ" altLang="cs-CZ" sz="9600" b="1" dirty="0"/>
              <a:t>ochrany dítěte</a:t>
            </a:r>
            <a:r>
              <a:rPr lang="cs-CZ" altLang="cs-CZ" sz="9600" dirty="0"/>
              <a:t> k poskytnutí pomoci rodině ohroženého </a:t>
            </a:r>
          </a:p>
          <a:p>
            <a:pPr>
              <a:buFontTx/>
              <a:buNone/>
            </a:pPr>
            <a:r>
              <a:rPr lang="cs-CZ" altLang="cs-CZ" sz="9600" dirty="0"/>
              <a:t>dítěte a k posílení funkcí rodiny a stanovit časový plán</a:t>
            </a:r>
          </a:p>
          <a:p>
            <a:pPr>
              <a:buFontTx/>
              <a:buNone/>
            </a:pPr>
            <a:r>
              <a:rPr lang="cs-CZ" altLang="cs-CZ" sz="9600" dirty="0"/>
              <a:t>pro provádění potřebných opatření  a to ve spolupráci s </a:t>
            </a:r>
          </a:p>
          <a:p>
            <a:pPr>
              <a:buFontTx/>
              <a:buNone/>
            </a:pPr>
            <a:r>
              <a:rPr lang="cs-CZ" altLang="cs-CZ" sz="9600" dirty="0"/>
              <a:t>rodiči, jinými osobami odpovědnými za výchovu a </a:t>
            </a:r>
          </a:p>
          <a:p>
            <a:pPr>
              <a:buFontTx/>
              <a:buNone/>
            </a:pPr>
            <a:r>
              <a:rPr lang="cs-CZ" altLang="cs-CZ" sz="9600" dirty="0"/>
              <a:t>odborníky, kteří se podílejí na řešení  problému dítěte a </a:t>
            </a:r>
          </a:p>
          <a:p>
            <a:pPr>
              <a:buFontTx/>
              <a:buNone/>
            </a:pPr>
            <a:r>
              <a:rPr lang="cs-CZ" altLang="cs-CZ" sz="9600" dirty="0"/>
              <a:t>jeho rodiny</a:t>
            </a:r>
            <a:r>
              <a:rPr lang="cs-CZ" altLang="cs-CZ" sz="4400" dirty="0"/>
              <a:t>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Vyhodnocení situace dítěte a jeho rodiny a zpracování IPOD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616EAFF1-765C-453D-A7E4-5C0CC35DB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3547" y="597760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175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CA2EB-5F0B-4E07-A18F-ECDEECAD2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26FC77E-1FEC-4A71-B8BF-290E21019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514" y="570451"/>
            <a:ext cx="10221286" cy="5606512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6D103E0A-29C3-41D4-8415-B808A4675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591343" y="570451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252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C50BC-57F9-4EC6-8BC2-4DFB71B5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AC20364-D411-4A2F-8B2E-B5237BB906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69" y="528506"/>
            <a:ext cx="10263231" cy="5964369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CB213D96-B9A6-460E-A2EB-50A1B63A4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0671" y="528506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60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469A7FEA-74B8-4760-A805-A1471408D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6A669D7-2ECB-4BCA-A9D7-57567F7C4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V jakých situacích se na nás lze obrátit?</a:t>
            </a:r>
          </a:p>
          <a:p>
            <a:pPr marL="0" indent="0" algn="ctr">
              <a:buNone/>
              <a:defRPr/>
            </a:pPr>
            <a:endParaRPr lang="cs-CZ" altLang="cs-CZ" sz="2400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b="1" dirty="0"/>
              <a:t>Děti vykazující rizikové chování – výchovné potíže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Záškoláctví (zjevné i skryté)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Šikana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Užívání návykových látek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Trestná či přestupková činnost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Nežádoucí projevy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6388" name="Picture 2" descr="slapznak2">
            <a:extLst>
              <a:ext uri="{FF2B5EF4-FFF2-40B4-BE49-F238E27FC236}">
                <a16:creationId xmlns:a16="http://schemas.microsoft.com/office/drawing/2014/main" id="{88701F0B-78FA-4341-82AE-A363DF6EE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8A4D1-2703-407F-AFC0-60AB9FF5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A2B285EA-64AF-4C39-8FF7-3F6A14819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44" y="696286"/>
            <a:ext cx="10016455" cy="5480677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6543F454-7A5E-4760-B32B-EFF16BBCE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62631" y="451644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046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96068" y="1700809"/>
            <a:ext cx="7408333" cy="442535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dirty="0"/>
              <a:t>IPOD se zpracovává:</a:t>
            </a:r>
          </a:p>
          <a:p>
            <a:r>
              <a:rPr lang="cs-CZ" altLang="cs-CZ" dirty="0"/>
              <a:t>s důrazem na přijetí opatření, které umožní setrvání dítěte v péči rodičů, nebo jiných osob odpovědných za výchovu</a:t>
            </a:r>
          </a:p>
          <a:p>
            <a:r>
              <a:rPr lang="cs-CZ" altLang="cs-CZ" dirty="0"/>
              <a:t>na počátku doby poskytování sociálně-právní ochrany, nejpozději do 1 měsíce od zařazení dítěte do evidence obecního úřadu obce s rozšířenou působností</a:t>
            </a:r>
          </a:p>
          <a:p>
            <a:r>
              <a:rPr lang="cs-CZ" altLang="cs-CZ" dirty="0"/>
              <a:t>pravidelně aktualizuje, zejména v situacích, kdy je uloženo výchovné opatření, nařízena ústavní výchova, ochranná výchova nebo kdy je dítě svěřeno do zařízení pro děti vyžadující okamžitou pomoc, do pěstounské péče nebo jiné náhradní výchovy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Individuální plán ochrany</a:t>
            </a:r>
          </a:p>
        </p:txBody>
      </p:sp>
      <p:pic>
        <p:nvPicPr>
          <p:cNvPr id="4" name="Picture 2" descr="slapznak2">
            <a:extLst>
              <a:ext uri="{FF2B5EF4-FFF2-40B4-BE49-F238E27FC236}">
                <a16:creationId xmlns:a16="http://schemas.microsoft.com/office/drawing/2014/main" id="{7D41C31E-924D-4A76-95C4-D48316EAD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233881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0013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7519E-5141-4D51-89A8-57B0C5C5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D0E3F025-CC53-4DBF-9D73-389BEC38FD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763" y="847288"/>
            <a:ext cx="5276676" cy="5721291"/>
          </a:xfrm>
        </p:spPr>
      </p:pic>
      <p:pic>
        <p:nvPicPr>
          <p:cNvPr id="6" name="Picture 2" descr="slapznak2">
            <a:extLst>
              <a:ext uri="{FF2B5EF4-FFF2-40B4-BE49-F238E27FC236}">
                <a16:creationId xmlns:a16="http://schemas.microsoft.com/office/drawing/2014/main" id="{B2F3F883-084A-4815-B6A8-677F7091B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183547" y="73977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863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5DA0AD39-BBDD-4633-9D84-C54A65CB5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25361C4F-DC44-4BD7-AFAE-C1055C5E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Co je naším cílem?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Včasná detekce a následná diagnostika (odhalení příčin)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Koordinace vhodných služeb a aktivit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Odstranění nežádoucích projevů chování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Prevence dalšího rizikového chování (zákonná opatření)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Zvyšování motivace (ke změně, ke studiu,…)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Podpora klienta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7412" name="Picture 2" descr="slapznak2">
            <a:extLst>
              <a:ext uri="{FF2B5EF4-FFF2-40B4-BE49-F238E27FC236}">
                <a16:creationId xmlns:a16="http://schemas.microsoft.com/office/drawing/2014/main" id="{0FC046C2-0A44-40A0-8337-60EEC5273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55495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4"/>
            <a:ext cx="8229600" cy="562143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Způsob dosahování těchto cílů?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Poradenství, podpora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Intenzivní práce s klientem a rodinou, případová konference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Úzká spolupráce s jinými institucemi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Pomoc, motivace – nehledáme viníka, ale řešení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Důraz na silné stránky klienta, rodiny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Dohled nad rodinou, je-li to v zájmu dítěte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Účast u výslechů, soudního jednání, spolupráce s věznicemi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>
              <a:solidFill>
                <a:srgbClr val="1408B4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837765" y="255495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Systém včasné intervence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Elektronické propojení mezi subjekty působícími na poli sociální prevence – tři pilíře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Informační systém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Tým pro mládež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Opatření na snížení kriminality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354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00BC93C-0840-41CE-8F26-2B079D2B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17E81F-B2CB-4E01-97AE-3D6D101BC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Komise pro sociálně-právní ochranu dětí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Multidisciplinární orgán může předkládat podněty z praxe a navrhovat vhodná opatření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Reaguje na aktuální situaci v dané lokalitě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8436" name="Picture 2" descr="slapznak2">
            <a:extLst>
              <a:ext uri="{FF2B5EF4-FFF2-40B4-BE49-F238E27FC236}">
                <a16:creationId xmlns:a16="http://schemas.microsoft.com/office/drawing/2014/main" id="{5CE442A3-81DB-46C5-ACF4-11C773D10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70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0B532F1A-5614-4907-B2BF-76010000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FBCDC845-23E9-45DF-94F4-F5FB073EE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/>
          <a:lstStyle/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Co by nám práci usnadnilo?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Včasná intervence, dostatečné informace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Když nejsme hrozbou - motivace klienta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Ochota otevřené spolupráce a komunikace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19460" name="Picture 2" descr="slapznak2">
            <a:extLst>
              <a:ext uri="{FF2B5EF4-FFF2-40B4-BE49-F238E27FC236}">
                <a16:creationId xmlns:a16="http://schemas.microsoft.com/office/drawing/2014/main" id="{9C8AEE53-F556-4293-BF9A-5CE4C7C78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CF9635D7-2E1B-45E6-98A8-7BD5A8AA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404813"/>
            <a:ext cx="8229600" cy="576262"/>
          </a:xfrm>
        </p:spPr>
        <p:txBody>
          <a:bodyPr/>
          <a:lstStyle/>
          <a:p>
            <a:pPr algn="l">
              <a:defRPr/>
            </a:pPr>
            <a:r>
              <a:rPr lang="cs-CZ" sz="20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Město</a:t>
            </a:r>
            <a:r>
              <a:rPr lang="cs-CZ" sz="1400" dirty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Šlapanice</a:t>
            </a:r>
            <a:endParaRPr lang="cs-CZ" altLang="cs-CZ" sz="14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E8736486-8E2F-4350-B0CA-B3047A350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981075"/>
            <a:ext cx="8229600" cy="514508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Jakými zákony jsme vázáni?</a:t>
            </a:r>
          </a:p>
          <a:p>
            <a:pPr marL="0" indent="0" algn="ctr">
              <a:buNone/>
              <a:defRPr/>
            </a:pPr>
            <a:endParaRPr lang="cs-CZ" altLang="cs-CZ" sz="1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Zákon o sociálně-právní ochraně dětí 359/1999 Sb.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Zákon o soudnictví ve věcech mládeže 218/2003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Zákon o výkonu ústavní výchovy 109/2002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Občanský zákoník 89/2012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>
                <a:solidFill>
                  <a:srgbClr val="1408B4"/>
                </a:solidFill>
              </a:rPr>
              <a:t>Trestní zákoník 40/2009 Sb.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cs-CZ" altLang="cs-CZ" sz="2400" dirty="0"/>
              <a:t>A další (metodické pokyny ministerstev,…)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endParaRPr lang="cs-CZ" altLang="cs-CZ" sz="2400" dirty="0"/>
          </a:p>
        </p:txBody>
      </p:sp>
      <p:pic>
        <p:nvPicPr>
          <p:cNvPr id="20484" name="Picture 2" descr="slapznak2">
            <a:extLst>
              <a:ext uri="{FF2B5EF4-FFF2-40B4-BE49-F238E27FC236}">
                <a16:creationId xmlns:a16="http://schemas.microsoft.com/office/drawing/2014/main" id="{97DB2609-ED31-4C65-9A46-103AADF89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905001" y="404813"/>
            <a:ext cx="4937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2221</Words>
  <Application>Microsoft Office PowerPoint</Application>
  <PresentationFormat>Širokoúhlá obrazovka</PresentationFormat>
  <Paragraphs>229</Paragraphs>
  <Slides>32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Microsoft YaHei</vt:lpstr>
      <vt:lpstr>Arial</vt:lpstr>
      <vt:lpstr>Calibri</vt:lpstr>
      <vt:lpstr>Calibri Light</vt:lpstr>
      <vt:lpstr>Times New Roman</vt:lpstr>
      <vt:lpstr>Wingdings</vt:lpstr>
      <vt:lpstr>Office Theme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         Město Šlapanice</vt:lpstr>
      <vt:lpstr>Prezentace aplikace PowerPoint</vt:lpstr>
      <vt:lpstr>Prezentace aplikace PowerPoint</vt:lpstr>
      <vt:lpstr>Zákon soudnictví ve věci mládeže –  děti do 15 let</vt:lpstr>
      <vt:lpstr>Obecné  vymezení</vt:lpstr>
      <vt:lpstr>Čin jinak trestný</vt:lpstr>
      <vt:lpstr>Čin jinak trestný II</vt:lpstr>
      <vt:lpstr>Prověřování – činnost PČR</vt:lpstr>
      <vt:lpstr>Specifika řízení ve věcech nezletilých</vt:lpstr>
      <vt:lpstr>Specifika řízení ve věcech nezletilých II </vt:lpstr>
      <vt:lpstr>Zpráva OSPOD</vt:lpstr>
      <vt:lpstr>Postup po odložení věci</vt:lpstr>
      <vt:lpstr>Postup po odložení věci II</vt:lpstr>
      <vt:lpstr>Řízení před soudem pro mládež</vt:lpstr>
      <vt:lpstr>Opatření podle § 93 odst. 1 ZSM</vt:lpstr>
      <vt:lpstr>Vyhodnocení situace dítěte a jeho rodiny a zpracování IPOD</vt:lpstr>
      <vt:lpstr>Prezentace aplikace PowerPoint</vt:lpstr>
      <vt:lpstr>Prezentace aplikace PowerPoint</vt:lpstr>
      <vt:lpstr>Prezentace aplikace PowerPoint</vt:lpstr>
      <vt:lpstr>Individuální plán ochrany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Ipser Ondřej</dc:creator>
  <cp:lastModifiedBy>Ipser Ondřej</cp:lastModifiedBy>
  <cp:revision>11</cp:revision>
  <dcterms:created xsi:type="dcterms:W3CDTF">2021-11-11T11:36:18Z</dcterms:created>
  <dcterms:modified xsi:type="dcterms:W3CDTF">2021-11-11T14:10:21Z</dcterms:modified>
</cp:coreProperties>
</file>