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6" r:id="rId1"/>
  </p:sldMasterIdLst>
  <p:notesMasterIdLst>
    <p:notesMasterId r:id="rId51"/>
  </p:notesMasterIdLst>
  <p:sldIdLst>
    <p:sldId id="256" r:id="rId2"/>
    <p:sldId id="258" r:id="rId3"/>
    <p:sldId id="257" r:id="rId4"/>
    <p:sldId id="288" r:id="rId5"/>
    <p:sldId id="259" r:id="rId6"/>
    <p:sldId id="261" r:id="rId7"/>
    <p:sldId id="260" r:id="rId8"/>
    <p:sldId id="262" r:id="rId9"/>
    <p:sldId id="263" r:id="rId10"/>
    <p:sldId id="264" r:id="rId11"/>
    <p:sldId id="265" r:id="rId12"/>
    <p:sldId id="266" r:id="rId13"/>
    <p:sldId id="267" r:id="rId14"/>
    <p:sldId id="268" r:id="rId15"/>
    <p:sldId id="270" r:id="rId16"/>
    <p:sldId id="269" r:id="rId17"/>
    <p:sldId id="271" r:id="rId18"/>
    <p:sldId id="273" r:id="rId19"/>
    <p:sldId id="274" r:id="rId20"/>
    <p:sldId id="275" r:id="rId21"/>
    <p:sldId id="276" r:id="rId22"/>
    <p:sldId id="277" r:id="rId23"/>
    <p:sldId id="272" r:id="rId24"/>
    <p:sldId id="278" r:id="rId25"/>
    <p:sldId id="279" r:id="rId26"/>
    <p:sldId id="280" r:id="rId27"/>
    <p:sldId id="281" r:id="rId28"/>
    <p:sldId id="282" r:id="rId29"/>
    <p:sldId id="283" r:id="rId30"/>
    <p:sldId id="284" r:id="rId31"/>
    <p:sldId id="285" r:id="rId32"/>
    <p:sldId id="286" r:id="rId33"/>
    <p:sldId id="287"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4" d="100"/>
          <a:sy n="104" d="100"/>
        </p:scale>
        <p:origin x="126"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08E493-B808-40A9-A32B-969F8E01544C}" type="datetimeFigureOut">
              <a:rPr lang="cs-CZ" smtClean="0"/>
              <a:t>17.02.2023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111767-95A8-46F8-A1EA-478984DA2B73}" type="slidenum">
              <a:rPr lang="cs-CZ" smtClean="0"/>
              <a:t>‹#›</a:t>
            </a:fld>
            <a:endParaRPr lang="cs-CZ"/>
          </a:p>
        </p:txBody>
      </p:sp>
    </p:spTree>
    <p:extLst>
      <p:ext uri="{BB962C8B-B14F-4D97-AF65-F5344CB8AC3E}">
        <p14:creationId xmlns:p14="http://schemas.microsoft.com/office/powerpoint/2010/main" val="1391461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8">
            <a:extLst>
              <a:ext uri="{FF2B5EF4-FFF2-40B4-BE49-F238E27FC236}">
                <a16:creationId xmlns:a16="http://schemas.microsoft.com/office/drawing/2014/main" id="{22BA7CB9-908F-4FBE-9727-6758C12E6B6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4313" indent="-212725">
              <a:spcBef>
                <a:spcPct val="3000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Lst>
              <a:defRPr sz="1200">
                <a:solidFill>
                  <a:srgbClr val="000000"/>
                </a:solidFill>
                <a:latin typeface="Times New Roman" panose="02020603050405020304" pitchFamily="18" charset="0"/>
              </a:defRPr>
            </a:lvl9pPr>
          </a:lstStyle>
          <a:p>
            <a:pPr>
              <a:spcBef>
                <a:spcPct val="0"/>
              </a:spcBef>
              <a:buClrTx/>
              <a:buSzPct val="45000"/>
              <a:buFontTx/>
              <a:buNone/>
            </a:pPr>
            <a:fld id="{A0E5A44D-83C1-44B4-8454-6CE0E315D41C}" type="slidenum">
              <a:rPr lang="cs-CZ" altLang="cs-CZ"/>
              <a:pPr>
                <a:spcBef>
                  <a:spcPct val="0"/>
                </a:spcBef>
                <a:buClrTx/>
                <a:buSzPct val="45000"/>
                <a:buFontTx/>
                <a:buNone/>
              </a:pPr>
              <a:t>6</a:t>
            </a:fld>
            <a:endParaRPr lang="cs-CZ" altLang="cs-CZ"/>
          </a:p>
        </p:txBody>
      </p:sp>
      <p:sp>
        <p:nvSpPr>
          <p:cNvPr id="23555" name="Rectangle 1">
            <a:extLst>
              <a:ext uri="{FF2B5EF4-FFF2-40B4-BE49-F238E27FC236}">
                <a16:creationId xmlns:a16="http://schemas.microsoft.com/office/drawing/2014/main" id="{D94678B1-1269-4AF0-B525-E5D4C1FF59B4}"/>
              </a:ext>
            </a:extLst>
          </p:cNvPr>
          <p:cNvSpPr>
            <a:spLocks noGrp="1" noRot="1" noChangeAspect="1" noChangeArrowheads="1" noTextEdit="1"/>
          </p:cNvSpPr>
          <p:nvPr>
            <p:ph type="sldImg"/>
          </p:nvPr>
        </p:nvSpPr>
        <p:spPr>
          <a:xfrm>
            <a:off x="92075" y="744538"/>
            <a:ext cx="6599238" cy="37131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EE006598-89CD-46A0-BB09-AC1F04A2B16E}"/>
              </a:ext>
            </a:extLst>
          </p:cNvPr>
          <p:cNvSpPr>
            <a:spLocks noGrp="1" noChangeArrowheads="1"/>
          </p:cNvSpPr>
          <p:nvPr>
            <p:ph type="body" idx="1"/>
          </p:nvPr>
        </p:nvSpPr>
        <p:spPr>
          <a:xfrm>
            <a:off x="677863" y="4705350"/>
            <a:ext cx="5427662" cy="4454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84DE01D4-BE42-4EC7-8CC0-CFF99FD33B20}" type="datetimeFigureOut">
              <a:rPr lang="cs-CZ" smtClean="0"/>
              <a:t>17.02.2023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A385DAD-4EE1-4413-BEA9-4C37995236E5}" type="slidenum">
              <a:rPr lang="cs-CZ" smtClean="0"/>
              <a:t>‹#›</a:t>
            </a:fld>
            <a:endParaRPr lang="cs-CZ"/>
          </a:p>
        </p:txBody>
      </p:sp>
    </p:spTree>
    <p:extLst>
      <p:ext uri="{BB962C8B-B14F-4D97-AF65-F5344CB8AC3E}">
        <p14:creationId xmlns:p14="http://schemas.microsoft.com/office/powerpoint/2010/main" val="3418262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4DE01D4-BE42-4EC7-8CC0-CFF99FD33B20}" type="datetimeFigureOut">
              <a:rPr lang="cs-CZ" smtClean="0"/>
              <a:t>17.02.2023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A385DAD-4EE1-4413-BEA9-4C37995236E5}" type="slidenum">
              <a:rPr lang="cs-CZ" smtClean="0"/>
              <a:t>‹#›</a:t>
            </a:fld>
            <a:endParaRPr lang="cs-CZ"/>
          </a:p>
        </p:txBody>
      </p:sp>
    </p:spTree>
    <p:extLst>
      <p:ext uri="{BB962C8B-B14F-4D97-AF65-F5344CB8AC3E}">
        <p14:creationId xmlns:p14="http://schemas.microsoft.com/office/powerpoint/2010/main" val="2580147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4DE01D4-BE42-4EC7-8CC0-CFF99FD33B20}" type="datetimeFigureOut">
              <a:rPr lang="cs-CZ" smtClean="0"/>
              <a:t>17.02.2023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A385DAD-4EE1-4413-BEA9-4C37995236E5}" type="slidenum">
              <a:rPr lang="cs-CZ" smtClean="0"/>
              <a:t>‹#›</a:t>
            </a:fld>
            <a:endParaRPr lang="cs-CZ"/>
          </a:p>
        </p:txBody>
      </p:sp>
    </p:spTree>
    <p:extLst>
      <p:ext uri="{BB962C8B-B14F-4D97-AF65-F5344CB8AC3E}">
        <p14:creationId xmlns:p14="http://schemas.microsoft.com/office/powerpoint/2010/main" val="2281834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4DE01D4-BE42-4EC7-8CC0-CFF99FD33B20}" type="datetimeFigureOut">
              <a:rPr lang="cs-CZ" smtClean="0"/>
              <a:t>17.02.2023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A385DAD-4EE1-4413-BEA9-4C37995236E5}" type="slidenum">
              <a:rPr lang="cs-CZ" smtClean="0"/>
              <a:t>‹#›</a:t>
            </a:fld>
            <a:endParaRPr lang="cs-CZ"/>
          </a:p>
        </p:txBody>
      </p:sp>
    </p:spTree>
    <p:extLst>
      <p:ext uri="{BB962C8B-B14F-4D97-AF65-F5344CB8AC3E}">
        <p14:creationId xmlns:p14="http://schemas.microsoft.com/office/powerpoint/2010/main" val="3982402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cs-CZ"/>
              <a:t>Kliknutím lze upravit styl.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84DE01D4-BE42-4EC7-8CC0-CFF99FD33B20}" type="datetimeFigureOut">
              <a:rPr lang="cs-CZ" smtClean="0"/>
              <a:t>17.02.2023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A385DAD-4EE1-4413-BEA9-4C37995236E5}" type="slidenum">
              <a:rPr lang="cs-CZ" smtClean="0"/>
              <a:t>‹#›</a:t>
            </a:fld>
            <a:endParaRPr lang="cs-CZ"/>
          </a:p>
        </p:txBody>
      </p:sp>
    </p:spTree>
    <p:extLst>
      <p:ext uri="{BB962C8B-B14F-4D97-AF65-F5344CB8AC3E}">
        <p14:creationId xmlns:p14="http://schemas.microsoft.com/office/powerpoint/2010/main" val="2552301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84DE01D4-BE42-4EC7-8CC0-CFF99FD33B20}" type="datetimeFigureOut">
              <a:rPr lang="cs-CZ" smtClean="0"/>
              <a:t>17.02.2023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DA385DAD-4EE1-4413-BEA9-4C37995236E5}" type="slidenum">
              <a:rPr lang="cs-CZ" smtClean="0"/>
              <a:t>‹#›</a:t>
            </a:fld>
            <a:endParaRPr lang="cs-CZ"/>
          </a:p>
        </p:txBody>
      </p:sp>
    </p:spTree>
    <p:extLst>
      <p:ext uri="{BB962C8B-B14F-4D97-AF65-F5344CB8AC3E}">
        <p14:creationId xmlns:p14="http://schemas.microsoft.com/office/powerpoint/2010/main" val="631250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cs-CZ"/>
              <a:t>Kliknutím lze upravit styl.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84DE01D4-BE42-4EC7-8CC0-CFF99FD33B20}" type="datetimeFigureOut">
              <a:rPr lang="cs-CZ" smtClean="0"/>
              <a:t>17.02.2023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DA385DAD-4EE1-4413-BEA9-4C37995236E5}" type="slidenum">
              <a:rPr lang="cs-CZ" smtClean="0"/>
              <a:t>‹#›</a:t>
            </a:fld>
            <a:endParaRPr lang="cs-CZ"/>
          </a:p>
        </p:txBody>
      </p:sp>
    </p:spTree>
    <p:extLst>
      <p:ext uri="{BB962C8B-B14F-4D97-AF65-F5344CB8AC3E}">
        <p14:creationId xmlns:p14="http://schemas.microsoft.com/office/powerpoint/2010/main" val="4216051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84DE01D4-BE42-4EC7-8CC0-CFF99FD33B20}" type="datetimeFigureOut">
              <a:rPr lang="cs-CZ" smtClean="0"/>
              <a:t>17.02.2023</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DA385DAD-4EE1-4413-BEA9-4C37995236E5}" type="slidenum">
              <a:rPr lang="cs-CZ" smtClean="0"/>
              <a:t>‹#›</a:t>
            </a:fld>
            <a:endParaRPr lang="cs-CZ"/>
          </a:p>
        </p:txBody>
      </p:sp>
    </p:spTree>
    <p:extLst>
      <p:ext uri="{BB962C8B-B14F-4D97-AF65-F5344CB8AC3E}">
        <p14:creationId xmlns:p14="http://schemas.microsoft.com/office/powerpoint/2010/main" val="688282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E01D4-BE42-4EC7-8CC0-CFF99FD33B20}" type="datetimeFigureOut">
              <a:rPr lang="cs-CZ" smtClean="0"/>
              <a:t>17.02.2023</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DA385DAD-4EE1-4413-BEA9-4C37995236E5}" type="slidenum">
              <a:rPr lang="cs-CZ" smtClean="0"/>
              <a:t>‹#›</a:t>
            </a:fld>
            <a:endParaRPr lang="cs-CZ"/>
          </a:p>
        </p:txBody>
      </p:sp>
    </p:spTree>
    <p:extLst>
      <p:ext uri="{BB962C8B-B14F-4D97-AF65-F5344CB8AC3E}">
        <p14:creationId xmlns:p14="http://schemas.microsoft.com/office/powerpoint/2010/main" val="4029998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84DE01D4-BE42-4EC7-8CC0-CFF99FD33B20}" type="datetimeFigureOut">
              <a:rPr lang="cs-CZ" smtClean="0"/>
              <a:t>17.02.2023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DA385DAD-4EE1-4413-BEA9-4C37995236E5}" type="slidenum">
              <a:rPr lang="cs-CZ" smtClean="0"/>
              <a:t>‹#›</a:t>
            </a:fld>
            <a:endParaRPr lang="cs-CZ"/>
          </a:p>
        </p:txBody>
      </p:sp>
    </p:spTree>
    <p:extLst>
      <p:ext uri="{BB962C8B-B14F-4D97-AF65-F5344CB8AC3E}">
        <p14:creationId xmlns:p14="http://schemas.microsoft.com/office/powerpoint/2010/main" val="689304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84DE01D4-BE42-4EC7-8CC0-CFF99FD33B20}" type="datetimeFigureOut">
              <a:rPr lang="cs-CZ" smtClean="0"/>
              <a:t>17.02.2023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DA385DAD-4EE1-4413-BEA9-4C37995236E5}" type="slidenum">
              <a:rPr lang="cs-CZ" smtClean="0"/>
              <a:t>‹#›</a:t>
            </a:fld>
            <a:endParaRPr lang="cs-CZ"/>
          </a:p>
        </p:txBody>
      </p:sp>
    </p:spTree>
    <p:extLst>
      <p:ext uri="{BB962C8B-B14F-4D97-AF65-F5344CB8AC3E}">
        <p14:creationId xmlns:p14="http://schemas.microsoft.com/office/powerpoint/2010/main" val="3510519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DE01D4-BE42-4EC7-8CC0-CFF99FD33B20}" type="datetimeFigureOut">
              <a:rPr lang="cs-CZ" smtClean="0"/>
              <a:t>17.02.2023</a:t>
            </a:fld>
            <a:endParaRPr lang="cs-C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85DAD-4EE1-4413-BEA9-4C37995236E5}" type="slidenum">
              <a:rPr lang="cs-CZ" smtClean="0"/>
              <a:t>‹#›</a:t>
            </a:fld>
            <a:endParaRPr lang="cs-CZ"/>
          </a:p>
        </p:txBody>
      </p:sp>
    </p:spTree>
    <p:extLst>
      <p:ext uri="{BB962C8B-B14F-4D97-AF65-F5344CB8AC3E}">
        <p14:creationId xmlns:p14="http://schemas.microsoft.com/office/powerpoint/2010/main" val="3125748117"/>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youtube.com/watch?v=fWtFtWY3Hh8" TargetMode="Externa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1459683"/>
            <a:ext cx="9144000" cy="2206306"/>
          </a:xfrm>
        </p:spPr>
        <p:txBody>
          <a:bodyPr>
            <a:normAutofit/>
          </a:bodyPr>
          <a:lstStyle/>
          <a:p>
            <a:r>
              <a:rPr lang="cs-CZ" sz="3600" b="1" dirty="0">
                <a:solidFill>
                  <a:srgbClr val="FF0000"/>
                </a:solidFill>
                <a:latin typeface="+mn-lt"/>
                <a:cs typeface="Arial" panose="020B0604020202020204" pitchFamily="34" charset="0"/>
              </a:rPr>
              <a:t>PROBAČNÍ A MEDIAČNÍ SLUŽBA</a:t>
            </a:r>
            <a:br>
              <a:rPr lang="cs-CZ" sz="3600" b="1">
                <a:solidFill>
                  <a:srgbClr val="FF0000"/>
                </a:solidFill>
                <a:latin typeface="+mn-lt"/>
                <a:cs typeface="Arial" panose="020B0604020202020204" pitchFamily="34" charset="0"/>
              </a:rPr>
            </a:br>
            <a:r>
              <a:rPr lang="cs-CZ" sz="3600" b="1">
                <a:solidFill>
                  <a:srgbClr val="FF0000"/>
                </a:solidFill>
                <a:latin typeface="+mn-lt"/>
                <a:cs typeface="Arial" panose="020B0604020202020204" pitchFamily="34" charset="0"/>
              </a:rPr>
              <a:t>17.02.2023</a:t>
            </a:r>
            <a:br>
              <a:rPr lang="cs-CZ" sz="2800" b="1" dirty="0">
                <a:solidFill>
                  <a:srgbClr val="FF0000"/>
                </a:solidFill>
                <a:latin typeface="+mn-lt"/>
                <a:cs typeface="Arial" panose="020B0604020202020204" pitchFamily="34" charset="0"/>
              </a:rPr>
            </a:br>
            <a:endParaRPr lang="cs-CZ" sz="2800" b="1" dirty="0">
              <a:solidFill>
                <a:srgbClr val="FF0000"/>
              </a:solidFill>
              <a:latin typeface="+mn-lt"/>
              <a:cs typeface="Arial" panose="020B0604020202020204" pitchFamily="34" charset="0"/>
            </a:endParaRP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5375582"/>
            <a:ext cx="9144000" cy="563824"/>
          </a:xfrm>
        </p:spPr>
        <p:txBody>
          <a:bodyPr>
            <a:normAutofit/>
          </a:bodyPr>
          <a:lstStyle/>
          <a:p>
            <a:pPr algn="just"/>
            <a:r>
              <a:rPr lang="cs-CZ" dirty="0"/>
              <a:t>Mgr. et Mgr. Ondřej Ipser, DiS.</a:t>
            </a:r>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31210" y="112236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2602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1122363"/>
            <a:ext cx="9144000" cy="56382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Osa trestního řízení</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lnSpcReduction="10000"/>
          </a:bodyPr>
          <a:lstStyle/>
          <a:p>
            <a:pPr algn="just"/>
            <a:r>
              <a:rPr lang="cs-CZ" altLang="cs-CZ" dirty="0">
                <a:solidFill>
                  <a:srgbClr val="000000"/>
                </a:solidFill>
              </a:rPr>
              <a:t>Prověřování</a:t>
            </a:r>
          </a:p>
          <a:p>
            <a:pPr algn="just"/>
            <a:r>
              <a:rPr lang="cs-CZ" altLang="cs-CZ" dirty="0">
                <a:solidFill>
                  <a:srgbClr val="000000"/>
                </a:solidFill>
              </a:rPr>
              <a:t>Zahájení trestního stíhání</a:t>
            </a:r>
          </a:p>
          <a:p>
            <a:pPr algn="just"/>
            <a:r>
              <a:rPr lang="cs-CZ" altLang="cs-CZ" dirty="0">
                <a:solidFill>
                  <a:srgbClr val="000000"/>
                </a:solidFill>
              </a:rPr>
              <a:t>Vyšetřování – odklon – zahájení jednání o dohodě a vině</a:t>
            </a:r>
          </a:p>
          <a:p>
            <a:pPr algn="just"/>
            <a:r>
              <a:rPr lang="cs-CZ" altLang="cs-CZ" dirty="0">
                <a:solidFill>
                  <a:srgbClr val="000000"/>
                </a:solidFill>
              </a:rPr>
              <a:t>                       postoupení věci jinému orgánu, obžaloba,              					  přerušení</a:t>
            </a:r>
          </a:p>
          <a:p>
            <a:pPr algn="just"/>
            <a:r>
              <a:rPr lang="cs-CZ" altLang="cs-CZ" dirty="0">
                <a:solidFill>
                  <a:srgbClr val="000000"/>
                </a:solidFill>
              </a:rPr>
              <a:t>Řízení před soudem – počátek hlavního líčení, dokazování, závěr hlavního líčení, rozhodnutí soudu</a:t>
            </a:r>
          </a:p>
          <a:p>
            <a:pPr algn="just"/>
            <a:r>
              <a:rPr lang="cs-CZ" altLang="cs-CZ" dirty="0">
                <a:solidFill>
                  <a:srgbClr val="000000"/>
                </a:solidFill>
              </a:rPr>
              <a:t>Opravné prostředky</a:t>
            </a:r>
          </a:p>
          <a:p>
            <a:pPr algn="just"/>
            <a:r>
              <a:rPr lang="cs-CZ" altLang="cs-CZ" dirty="0">
                <a:solidFill>
                  <a:srgbClr val="000000"/>
                </a:solidFill>
              </a:rPr>
              <a:t>Výkon</a:t>
            </a:r>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31210" y="112236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1640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1122363"/>
            <a:ext cx="9144000" cy="563824"/>
          </a:xfrm>
        </p:spPr>
        <p:txBody>
          <a:bodyPr>
            <a:normAutofit/>
          </a:bodyPr>
          <a:lstStyle/>
          <a:p>
            <a:endParaRPr lang="cs-CZ" sz="2800" b="1" dirty="0">
              <a:solidFill>
                <a:srgbClr val="FF0000"/>
              </a:solidFill>
              <a:latin typeface="+mn-lt"/>
              <a:cs typeface="Arial" panose="020B0604020202020204" pitchFamily="34" charset="0"/>
            </a:endParaRP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a:bodyPr>
          <a:lstStyle/>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31210" y="112236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FD04001A-B2D5-43E7-8505-0917C3A8EC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307" t="15413" r="39424" b="4202"/>
          <a:stretch>
            <a:fillRect/>
          </a:stretch>
        </p:blipFill>
        <p:spPr bwMode="auto">
          <a:xfrm>
            <a:off x="2211009" y="-180975"/>
            <a:ext cx="6913562" cy="7219950"/>
          </a:xfrm>
          <a:prstGeom prst="rect">
            <a:avLst/>
          </a:prstGeom>
          <a:noFill/>
          <a:ln>
            <a:noFill/>
          </a:ln>
          <a:effectLst/>
          <a:extLst>
            <a:ext uri="{909E8E84-426E-40DD-AFC4-6F175D3DCCD1}">
              <a14:hiddenFill xmlns:a14="http://schemas.microsoft.com/office/drawing/2010/main">
                <a:blipFill dpi="0" rotWithShape="0">
                  <a:blip/>
                  <a:srcRect l="17307" t="15413" r="39424" b="4202"/>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04084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1122363"/>
            <a:ext cx="9144000" cy="563824"/>
          </a:xfrm>
        </p:spPr>
        <p:txBody>
          <a:bodyPr>
            <a:normAutofit/>
          </a:bodyPr>
          <a:lstStyle/>
          <a:p>
            <a:endParaRPr lang="cs-CZ" sz="2800" b="1" dirty="0">
              <a:solidFill>
                <a:srgbClr val="FF0000"/>
              </a:solidFill>
              <a:latin typeface="+mn-lt"/>
              <a:cs typeface="Arial" panose="020B0604020202020204" pitchFamily="34" charset="0"/>
            </a:endParaRP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a:bodyPr>
          <a:lstStyle/>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31210" y="112236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198B66FF-C75F-4542-B997-36989DE663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587" t="17357" r="42213" b="4202"/>
          <a:stretch>
            <a:fillRect/>
          </a:stretch>
        </p:blipFill>
        <p:spPr bwMode="auto">
          <a:xfrm>
            <a:off x="2785684" y="0"/>
            <a:ext cx="6049962" cy="6743700"/>
          </a:xfrm>
          <a:prstGeom prst="rect">
            <a:avLst/>
          </a:prstGeom>
          <a:noFill/>
          <a:ln>
            <a:noFill/>
          </a:ln>
          <a:effectLst/>
          <a:extLst>
            <a:ext uri="{909E8E84-426E-40DD-AFC4-6F175D3DCCD1}">
              <a14:hiddenFill xmlns:a14="http://schemas.microsoft.com/office/drawing/2010/main">
                <a:blipFill dpi="0" rotWithShape="0">
                  <a:blip/>
                  <a:srcRect l="20587" t="17357" r="42213" b="4202"/>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28891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1122363"/>
            <a:ext cx="9144000" cy="563824"/>
          </a:xfrm>
        </p:spPr>
        <p:txBody>
          <a:bodyPr>
            <a:normAutofit/>
          </a:bodyPr>
          <a:lstStyle/>
          <a:p>
            <a:r>
              <a:rPr lang="cs-CZ" sz="2800" b="1" dirty="0">
                <a:solidFill>
                  <a:srgbClr val="FF0000"/>
                </a:solidFill>
                <a:latin typeface="+mn-lt"/>
                <a:cs typeface="Arial" panose="020B0604020202020204" pitchFamily="34" charset="0"/>
              </a:rPr>
              <a:t>Trestní oznámení</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a:bodyPr>
          <a:lstStyle/>
          <a:p>
            <a:pPr algn="l">
              <a:buFont typeface="Wingdings" panose="05000000000000000000" pitchFamily="2" charset="2"/>
              <a:buChar char=""/>
            </a:pPr>
            <a:r>
              <a:rPr lang="cs-CZ" altLang="cs-CZ" dirty="0">
                <a:solidFill>
                  <a:srgbClr val="000000"/>
                </a:solidFill>
              </a:rPr>
              <a:t>Písemně, ústně do protokolu</a:t>
            </a:r>
          </a:p>
          <a:p>
            <a:pPr algn="l">
              <a:buFont typeface="Wingdings" panose="05000000000000000000" pitchFamily="2" charset="2"/>
              <a:buChar char=""/>
            </a:pPr>
            <a:r>
              <a:rPr lang="cs-CZ" altLang="cs-CZ" dirty="0">
                <a:solidFill>
                  <a:srgbClr val="000000"/>
                </a:solidFill>
              </a:rPr>
              <a:t>Policejnímu orgánu, na státní zastupitelství</a:t>
            </a:r>
          </a:p>
          <a:p>
            <a:pPr algn="l">
              <a:buFont typeface="Wingdings" panose="05000000000000000000" pitchFamily="2" charset="2"/>
              <a:buChar char=""/>
            </a:pPr>
            <a:r>
              <a:rPr lang="cs-CZ" altLang="cs-CZ" dirty="0">
                <a:solidFill>
                  <a:srgbClr val="000000"/>
                </a:solidFill>
              </a:rPr>
              <a:t>Není předepsána forma (kdo činí, komu TO směřuje, datum)</a:t>
            </a:r>
          </a:p>
          <a:p>
            <a:pPr algn="l">
              <a:buFont typeface="Wingdings" panose="05000000000000000000" pitchFamily="2" charset="2"/>
              <a:buChar char=""/>
            </a:pPr>
            <a:r>
              <a:rPr lang="cs-CZ" altLang="cs-CZ" i="1" dirty="0">
                <a:solidFill>
                  <a:srgbClr val="000000"/>
                </a:solidFill>
              </a:rPr>
              <a:t>KDO? CO? KDE? KDY? JAK? ČÍM? PROČ? NÁSLEDEK?</a:t>
            </a:r>
          </a:p>
          <a:p>
            <a:pPr algn="l">
              <a:buFont typeface="Wingdings" panose="05000000000000000000" pitchFamily="2" charset="2"/>
              <a:buChar char=""/>
            </a:pPr>
            <a:r>
              <a:rPr lang="cs-CZ" altLang="cs-CZ" dirty="0">
                <a:solidFill>
                  <a:srgbClr val="000000"/>
                </a:solidFill>
              </a:rPr>
              <a:t>Požádání o informování o učiněných opatření (§ 158 odst. 2 TŘ)</a:t>
            </a:r>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31210" y="112236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5139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Cesta k mediaci v přípravném řízení</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a:bodyPr>
          <a:lstStyle/>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ázek 1">
            <a:extLst>
              <a:ext uri="{FF2B5EF4-FFF2-40B4-BE49-F238E27FC236}">
                <a16:creationId xmlns:a16="http://schemas.microsoft.com/office/drawing/2014/main" id="{120D8167-B546-462E-913B-2B24BA5BF62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09775" y="1501151"/>
            <a:ext cx="8658225" cy="516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1887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Co je mediace v trestním řízení?</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a:bodyPr>
          <a:lstStyle/>
          <a:p>
            <a:pPr algn="just"/>
            <a:r>
              <a:rPr lang="cs-CZ" altLang="cs-CZ" dirty="0">
                <a:solidFill>
                  <a:srgbClr val="000000"/>
                </a:solidFill>
              </a:rPr>
              <a:t>Mediace je mimosoudní zprostředkování řešení trestního konfliktu mezi poškozeným/obětí a obviněným – pachatelem za účasti třetí osoby - mediátora. Poskytuje oběma stranám možnost vyjádřit své pocity, očekávání a potřeby, které vznikly v souvislosti s trestnou činností. Současně umožňuje domluvit se na rychlém a přijatelném způsobu náhrady škody. Účast na mediaci je pro obě strany dobrovolná.</a:t>
            </a:r>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1178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Jak probíhá mediace v trestním řízení?</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a:bodyPr>
          <a:lstStyle/>
          <a:p>
            <a:pPr algn="just"/>
            <a:r>
              <a:rPr lang="cs-CZ" altLang="cs-CZ" dirty="0">
                <a:solidFill>
                  <a:srgbClr val="000000"/>
                </a:solidFill>
              </a:rPr>
              <a:t>Mediace má podobu setkání obviněného s poškozeným/obětí za účasti mediátora, který plní roli nestranného prostředníka. Společnému jednání obvykle předcházejí individuální rozhovory s poškozeným/obětí a obviněným. </a:t>
            </a:r>
            <a:r>
              <a:rPr lang="cs-CZ" altLang="cs-CZ" b="1" dirty="0">
                <a:solidFill>
                  <a:srgbClr val="000000"/>
                </a:solidFill>
              </a:rPr>
              <a:t>Smyslem a účelem mediačního jednání je přispět ke zmírnění následků trestného činu pro poškozeného/ oběť a motivovat obviněného k převzetí odpovědnosti za škody</a:t>
            </a:r>
            <a:r>
              <a:rPr lang="cs-CZ" altLang="cs-CZ" dirty="0">
                <a:solidFill>
                  <a:srgbClr val="000000"/>
                </a:solidFill>
              </a:rPr>
              <a:t>, které svým jednáním způsobil. Mediátor umožňuje oběma stranám, aby vyjádřily své názory, potřeby a zájmy v rámci daného trestního případu. </a:t>
            </a:r>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3003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Co může přinést mediace poškozenému/oběti?</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a:bodyPr>
          <a:lstStyle/>
          <a:p>
            <a:pPr algn="just"/>
            <a:r>
              <a:rPr lang="cs-CZ" altLang="cs-CZ" dirty="0">
                <a:solidFill>
                  <a:srgbClr val="000000"/>
                </a:solidFill>
              </a:rPr>
              <a:t>Poškozený/oběť má </a:t>
            </a:r>
            <a:r>
              <a:rPr lang="cs-CZ" altLang="cs-CZ" b="1" dirty="0">
                <a:solidFill>
                  <a:srgbClr val="000000"/>
                </a:solidFill>
              </a:rPr>
              <a:t>příležitost vyjádřit a pojmenovat své potřeby a zájmy v souvislosti se zmírněním následků způsobených trestnou činností. </a:t>
            </a:r>
            <a:r>
              <a:rPr lang="cs-CZ" altLang="cs-CZ" dirty="0">
                <a:solidFill>
                  <a:srgbClr val="000000"/>
                </a:solidFill>
              </a:rPr>
              <a:t>Může získat důležité informace vztahující se k trestnímu řízení a především k náhradě škody. Poškozenému/oběti mediace nabízí příležitost „seznámit“ pachatele s dopady jeho jednání a domoci se tak nejen materiálního, ale i mezilidského narovnání své újmy. </a:t>
            </a:r>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9701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Co může přinést mediace obviněnému?</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a:bodyPr>
          <a:lstStyle/>
          <a:p>
            <a:pPr algn="just">
              <a:buFont typeface="Wingdings" panose="05000000000000000000" pitchFamily="2" charset="2"/>
              <a:buChar char=""/>
            </a:pPr>
            <a:r>
              <a:rPr lang="cs-CZ" altLang="cs-CZ" dirty="0">
                <a:solidFill>
                  <a:srgbClr val="000000"/>
                </a:solidFill>
              </a:rPr>
              <a:t>Obviněný má příležitost vyjádřit své potřeby, zájmy, ale také pojmenovat své povinnosti a přijmout odpovědnost v souvislosti s náhradou jím způsobených škod. V osobním jednání s poškozeným/obětí má obviněný „příležitost“ dozvědět se, co vše svým jednáním způsobil. Může vysvětlit okolnosti svého jednání, omluvit se poškozenému a nabídnout přiměřenou náhradu škody. </a:t>
            </a:r>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5565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Co může také zaznít na mediaci</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fontScale="92500" lnSpcReduction="10000"/>
          </a:bodyPr>
          <a:lstStyle/>
          <a:p>
            <a:pPr algn="l">
              <a:spcBef>
                <a:spcPts val="600"/>
              </a:spcBef>
              <a:buClr>
                <a:srgbClr val="000000"/>
              </a:buClr>
              <a:buSzPct val="100000"/>
              <a:buFont typeface="Wingdings" panose="05000000000000000000" pitchFamily="2" charset="2"/>
              <a:buChar char=""/>
              <a:defRPr/>
            </a:pPr>
            <a:r>
              <a:rPr lang="cs-CZ" sz="2800" dirty="0"/>
              <a:t>Poškozený/oběť – </a:t>
            </a:r>
          </a:p>
          <a:p>
            <a:pPr marL="342900" indent="-342900" algn="l">
              <a:spcBef>
                <a:spcPts val="600"/>
              </a:spcBef>
              <a:buClr>
                <a:srgbClr val="000000"/>
              </a:buClr>
              <a:buSzPct val="100000"/>
              <a:buFontTx/>
              <a:buChar char="-"/>
              <a:defRPr/>
            </a:pPr>
            <a:endParaRPr lang="cs-CZ" sz="2800" dirty="0"/>
          </a:p>
          <a:p>
            <a:pPr algn="l">
              <a:spcBef>
                <a:spcPts val="600"/>
              </a:spcBef>
              <a:buClr>
                <a:srgbClr val="000000"/>
              </a:buClr>
              <a:buSzPct val="100000"/>
              <a:defRPr/>
            </a:pPr>
            <a:r>
              <a:rPr lang="cs-CZ" sz="2800" dirty="0"/>
              <a:t>Cítím: </a:t>
            </a:r>
          </a:p>
          <a:p>
            <a:pPr algn="l">
              <a:spcBef>
                <a:spcPts val="600"/>
              </a:spcBef>
              <a:buClr>
                <a:srgbClr val="000000"/>
              </a:buClr>
              <a:buSzPct val="100000"/>
              <a:defRPr/>
            </a:pPr>
            <a:r>
              <a:rPr lang="cs-CZ" dirty="0"/>
              <a:t>• křivdu, že právě mně se to muselo stát </a:t>
            </a:r>
          </a:p>
          <a:p>
            <a:pPr algn="l">
              <a:spcBef>
                <a:spcPts val="600"/>
              </a:spcBef>
              <a:buClr>
                <a:srgbClr val="000000"/>
              </a:buClr>
              <a:buSzPct val="100000"/>
              <a:defRPr/>
            </a:pPr>
            <a:r>
              <a:rPr lang="cs-CZ" dirty="0"/>
              <a:t>• ponížení, že jsem se stal/a obětí </a:t>
            </a:r>
          </a:p>
          <a:p>
            <a:pPr algn="l">
              <a:spcBef>
                <a:spcPts val="600"/>
              </a:spcBef>
              <a:buClr>
                <a:srgbClr val="000000"/>
              </a:buClr>
              <a:buSzPct val="100000"/>
              <a:defRPr/>
            </a:pPr>
            <a:r>
              <a:rPr lang="cs-CZ" dirty="0"/>
              <a:t>• vztek na pachatele, že mi ublížil a dalšími následky zkomplikoval život </a:t>
            </a:r>
          </a:p>
          <a:p>
            <a:pPr algn="l">
              <a:spcBef>
                <a:spcPts val="600"/>
              </a:spcBef>
              <a:buClr>
                <a:srgbClr val="000000"/>
              </a:buClr>
              <a:buSzPct val="100000"/>
              <a:defRPr/>
            </a:pPr>
            <a:r>
              <a:rPr lang="cs-CZ" dirty="0"/>
              <a:t>• bolest, tj. fyzickou ze zranění a psychickou z prožité zkušenosti </a:t>
            </a:r>
          </a:p>
          <a:p>
            <a:pPr algn="l">
              <a:spcBef>
                <a:spcPts val="600"/>
              </a:spcBef>
              <a:buClr>
                <a:srgbClr val="000000"/>
              </a:buClr>
              <a:buSzPct val="100000"/>
              <a:defRPr/>
            </a:pPr>
            <a:r>
              <a:rPr lang="cs-CZ" dirty="0"/>
              <a:t>• nejistotu, zda jsem k trestnému činu nezavdal(a) nějakou příčinu </a:t>
            </a:r>
          </a:p>
          <a:p>
            <a:pPr algn="l">
              <a:spcBef>
                <a:spcPts val="600"/>
              </a:spcBef>
              <a:buClr>
                <a:srgbClr val="000000"/>
              </a:buClr>
              <a:buSzPct val="100000"/>
              <a:defRPr/>
            </a:pPr>
            <a:r>
              <a:rPr lang="cs-CZ" dirty="0"/>
              <a:t>• lítost nad tím, co se stalo </a:t>
            </a:r>
          </a:p>
          <a:p>
            <a:pPr algn="l">
              <a:spcBef>
                <a:spcPts val="600"/>
              </a:spcBef>
              <a:buClr>
                <a:srgbClr val="000000"/>
              </a:buClr>
              <a:buSzPct val="100000"/>
              <a:defRPr/>
            </a:pPr>
            <a:r>
              <a:rPr lang="cs-CZ" dirty="0"/>
              <a:t>• obavy, že mě to potká znovu</a:t>
            </a:r>
            <a:endParaRPr lang="cs-CZ" altLang="cs-CZ" dirty="0"/>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8406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1122363"/>
            <a:ext cx="9144000" cy="563824"/>
          </a:xfrm>
        </p:spPr>
        <p:txBody>
          <a:bodyPr>
            <a:normAutofit/>
          </a:bodyPr>
          <a:lstStyle/>
          <a:p>
            <a:r>
              <a:rPr lang="cs-CZ" sz="2800" b="1" dirty="0">
                <a:solidFill>
                  <a:srgbClr val="FF0000"/>
                </a:solidFill>
                <a:latin typeface="+mn-lt"/>
                <a:cs typeface="Arial" panose="020B0604020202020204" pitchFamily="34" charset="0"/>
              </a:rPr>
              <a:t>Probační a mediační služba</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a:bodyPr>
          <a:lstStyle/>
          <a:p>
            <a:pPr algn="just"/>
            <a:r>
              <a:rPr lang="cs-CZ" dirty="0"/>
              <a:t>Organizační složka státu, Ministerstvo spravedlnosti ČR</a:t>
            </a:r>
          </a:p>
          <a:p>
            <a:pPr algn="just"/>
            <a:r>
              <a:rPr lang="cs-CZ" dirty="0"/>
              <a:t>Od roku 2001, zákon č. 257/2000 Sb.</a:t>
            </a:r>
          </a:p>
          <a:p>
            <a:pPr algn="just"/>
            <a:r>
              <a:rPr lang="cs-CZ" dirty="0"/>
              <a:t>Ředitelství PMS, 76 středisek </a:t>
            </a:r>
          </a:p>
          <a:p>
            <a:pPr algn="just"/>
            <a:r>
              <a:rPr lang="cs-CZ" dirty="0"/>
              <a:t>8 soudních krajů, cca 540 zaměstnanců (probační úředníci, probační asistenti, poradci pro oběti, projektoví a administrativní pracovníci)</a:t>
            </a:r>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31210" y="112236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5045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Co může také zaznít na mediaci</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a:bodyPr>
          <a:lstStyle/>
          <a:p>
            <a:pPr algn="l">
              <a:spcBef>
                <a:spcPts val="600"/>
              </a:spcBef>
              <a:buClr>
                <a:srgbClr val="000000"/>
              </a:buClr>
              <a:buSzPct val="100000"/>
              <a:buFont typeface="Wingdings" panose="05000000000000000000" pitchFamily="2" charset="2"/>
              <a:buChar char=""/>
              <a:defRPr/>
            </a:pPr>
            <a:r>
              <a:rPr lang="cs-CZ" sz="2800" dirty="0"/>
              <a:t>Poškozený/oběť – </a:t>
            </a:r>
          </a:p>
          <a:p>
            <a:pPr marL="342900" indent="-342900" algn="l">
              <a:spcBef>
                <a:spcPts val="600"/>
              </a:spcBef>
              <a:buClr>
                <a:srgbClr val="000000"/>
              </a:buClr>
              <a:buSzPct val="100000"/>
              <a:buFontTx/>
              <a:buChar char="-"/>
              <a:defRPr/>
            </a:pPr>
            <a:endParaRPr lang="cs-CZ" sz="2800" dirty="0"/>
          </a:p>
          <a:p>
            <a:pPr algn="l">
              <a:spcBef>
                <a:spcPts val="600"/>
              </a:spcBef>
              <a:buClr>
                <a:srgbClr val="000000"/>
              </a:buClr>
              <a:buSzPct val="100000"/>
              <a:defRPr/>
            </a:pPr>
            <a:r>
              <a:rPr lang="cs-CZ" sz="2800" dirty="0"/>
              <a:t>Chtěl(a) bych: </a:t>
            </a:r>
          </a:p>
          <a:p>
            <a:pPr algn="l">
              <a:spcBef>
                <a:spcPts val="600"/>
              </a:spcBef>
              <a:buClr>
                <a:srgbClr val="000000"/>
              </a:buClr>
              <a:buSzPct val="100000"/>
              <a:defRPr/>
            </a:pPr>
            <a:r>
              <a:rPr lang="cs-CZ" sz="2800" dirty="0"/>
              <a:t>• říci pachateli, co všechno mi svým jednáním způsobil </a:t>
            </a:r>
          </a:p>
          <a:p>
            <a:pPr algn="l">
              <a:spcBef>
                <a:spcPts val="600"/>
              </a:spcBef>
              <a:buClr>
                <a:srgbClr val="000000"/>
              </a:buClr>
              <a:buSzPct val="100000"/>
              <a:defRPr/>
            </a:pPr>
            <a:r>
              <a:rPr lang="cs-CZ" sz="2800" dirty="0"/>
              <a:t>• slyšet vysvětlení, omluvu, …od pachatele </a:t>
            </a:r>
          </a:p>
          <a:p>
            <a:pPr algn="l">
              <a:spcBef>
                <a:spcPts val="600"/>
              </a:spcBef>
              <a:buClr>
                <a:srgbClr val="000000"/>
              </a:buClr>
              <a:buSzPct val="100000"/>
              <a:defRPr/>
            </a:pPr>
            <a:r>
              <a:rPr lang="cs-CZ" sz="2800" dirty="0"/>
              <a:t>• dostat odpovídající náhradu škody </a:t>
            </a:r>
          </a:p>
          <a:p>
            <a:pPr algn="l">
              <a:spcBef>
                <a:spcPts val="600"/>
              </a:spcBef>
              <a:buClr>
                <a:srgbClr val="000000"/>
              </a:buClr>
              <a:buSzPct val="100000"/>
              <a:defRPr/>
            </a:pPr>
            <a:r>
              <a:rPr lang="cs-CZ" sz="2800" dirty="0"/>
              <a:t>• vyřešit celou věc co nejdříve</a:t>
            </a:r>
            <a:endParaRPr lang="cs-CZ" altLang="cs-CZ" dirty="0"/>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1325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Co může také zaznít na mediaci</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fontScale="77500" lnSpcReduction="20000"/>
          </a:bodyPr>
          <a:lstStyle/>
          <a:p>
            <a:pPr algn="l">
              <a:buFont typeface="Wingdings" panose="05000000000000000000" pitchFamily="2" charset="2"/>
              <a:buChar char=""/>
            </a:pPr>
            <a:r>
              <a:rPr lang="cs-CZ" altLang="cs-CZ" sz="2800" dirty="0">
                <a:solidFill>
                  <a:srgbClr val="000000"/>
                </a:solidFill>
                <a:latin typeface="Arial" panose="020B0604020202020204" pitchFamily="34" charset="0"/>
                <a:cs typeface="Arial" panose="020B0604020202020204" pitchFamily="34" charset="0"/>
              </a:rPr>
              <a:t>Obviněný – pachatel - způsobil(a) jsem dopravní nehodu, zranil(a) jsem někoho při rvačce, byl(a) jsem v partě, která vykradla auto (byt), … </a:t>
            </a:r>
          </a:p>
          <a:p>
            <a:pPr algn="l">
              <a:buFont typeface="Wingdings" panose="05000000000000000000" pitchFamily="2" charset="2"/>
              <a:buChar char=""/>
            </a:pPr>
            <a:endParaRPr lang="cs-CZ" altLang="cs-CZ" sz="2800" dirty="0">
              <a:solidFill>
                <a:srgbClr val="000000"/>
              </a:solidFill>
              <a:latin typeface="Arial" panose="020B0604020202020204" pitchFamily="34" charset="0"/>
              <a:cs typeface="Arial" panose="020B0604020202020204" pitchFamily="34" charset="0"/>
            </a:endParaRPr>
          </a:p>
          <a:p>
            <a:pPr algn="l"/>
            <a:r>
              <a:rPr lang="cs-CZ" altLang="cs-CZ" sz="2800" dirty="0">
                <a:solidFill>
                  <a:srgbClr val="000000"/>
                </a:solidFill>
                <a:latin typeface="Arial" panose="020B0604020202020204" pitchFamily="34" charset="0"/>
                <a:cs typeface="Arial" panose="020B0604020202020204" pitchFamily="34" charset="0"/>
              </a:rPr>
              <a:t>Cítím: </a:t>
            </a:r>
          </a:p>
          <a:p>
            <a:pPr algn="l"/>
            <a:r>
              <a:rPr lang="cs-CZ" altLang="cs-CZ" sz="2800" dirty="0">
                <a:solidFill>
                  <a:srgbClr val="000000"/>
                </a:solidFill>
                <a:latin typeface="Arial" panose="020B0604020202020204" pitchFamily="34" charset="0"/>
                <a:cs typeface="Arial" panose="020B0604020202020204" pitchFamily="34" charset="0"/>
              </a:rPr>
              <a:t>• strach z projednávání případu na policii (u soudu) </a:t>
            </a:r>
          </a:p>
          <a:p>
            <a:pPr algn="l"/>
            <a:r>
              <a:rPr lang="cs-CZ" altLang="cs-CZ" sz="2800" dirty="0">
                <a:solidFill>
                  <a:srgbClr val="000000"/>
                </a:solidFill>
                <a:latin typeface="Arial" panose="020B0604020202020204" pitchFamily="34" charset="0"/>
                <a:cs typeface="Arial" panose="020B0604020202020204" pitchFamily="34" charset="0"/>
              </a:rPr>
              <a:t>• obavy, že záznam v rejstříku trestů mi bude v budoucnu komplikovat osobní /pracovní situaci </a:t>
            </a:r>
          </a:p>
          <a:p>
            <a:pPr algn="l"/>
            <a:r>
              <a:rPr lang="cs-CZ" altLang="cs-CZ" sz="2800" dirty="0">
                <a:solidFill>
                  <a:srgbClr val="000000"/>
                </a:solidFill>
                <a:latin typeface="Arial" panose="020B0604020202020204" pitchFamily="34" charset="0"/>
                <a:cs typeface="Arial" panose="020B0604020202020204" pitchFamily="34" charset="0"/>
              </a:rPr>
              <a:t>• lítost nad tím, co se stalo </a:t>
            </a:r>
          </a:p>
          <a:p>
            <a:pPr algn="l"/>
            <a:r>
              <a:rPr lang="cs-CZ" altLang="cs-CZ" sz="2800" dirty="0">
                <a:solidFill>
                  <a:srgbClr val="000000"/>
                </a:solidFill>
                <a:latin typeface="Arial" panose="020B0604020202020204" pitchFamily="34" charset="0"/>
                <a:cs typeface="Arial" panose="020B0604020202020204" pitchFamily="34" charset="0"/>
              </a:rPr>
              <a:t>• potřebu vysvětlit důvody svého jednání </a:t>
            </a:r>
          </a:p>
          <a:p>
            <a:pPr algn="l"/>
            <a:r>
              <a:rPr lang="cs-CZ" altLang="cs-CZ" sz="2800" dirty="0">
                <a:solidFill>
                  <a:srgbClr val="000000"/>
                </a:solidFill>
                <a:latin typeface="Arial" panose="020B0604020202020204" pitchFamily="34" charset="0"/>
                <a:cs typeface="Arial" panose="020B0604020202020204" pitchFamily="34" charset="0"/>
              </a:rPr>
              <a:t>• potřebu omluvit se a odčinit to, co jsem spáchal(a).</a:t>
            </a:r>
            <a:endParaRPr lang="cs-CZ" altLang="cs-CZ" sz="3200" dirty="0">
              <a:solidFill>
                <a:srgbClr val="000000"/>
              </a:solidFill>
              <a:latin typeface="Arial" panose="020B0604020202020204" pitchFamily="34" charset="0"/>
              <a:cs typeface="Arial" panose="020B0604020202020204" pitchFamily="34" charset="0"/>
            </a:endParaRPr>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8129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Co může také zaznít na mediaci</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lnSpcReduction="10000"/>
          </a:bodyPr>
          <a:lstStyle/>
          <a:p>
            <a:pPr algn="l"/>
            <a:r>
              <a:rPr lang="cs-CZ" altLang="cs-CZ" sz="2800" dirty="0">
                <a:solidFill>
                  <a:srgbClr val="000000"/>
                </a:solidFill>
              </a:rPr>
              <a:t>Chtěl(a) bych: </a:t>
            </a:r>
          </a:p>
          <a:p>
            <a:pPr algn="l"/>
            <a:endParaRPr lang="cs-CZ" altLang="cs-CZ" sz="2800" dirty="0">
              <a:solidFill>
                <a:srgbClr val="000000"/>
              </a:solidFill>
            </a:endParaRPr>
          </a:p>
          <a:p>
            <a:pPr algn="l"/>
            <a:r>
              <a:rPr lang="cs-CZ" altLang="cs-CZ" sz="2800" dirty="0">
                <a:solidFill>
                  <a:srgbClr val="000000"/>
                </a:solidFill>
              </a:rPr>
              <a:t>• omluvit se poškozenému a vysvětlit mu, jak a proč ke všemu došlo </a:t>
            </a:r>
          </a:p>
          <a:p>
            <a:pPr algn="l"/>
            <a:r>
              <a:rPr lang="cs-CZ" altLang="cs-CZ" sz="2800" dirty="0">
                <a:solidFill>
                  <a:srgbClr val="000000"/>
                </a:solidFill>
              </a:rPr>
              <a:t>• nahradit vzniklou škodu </a:t>
            </a:r>
          </a:p>
          <a:p>
            <a:pPr algn="l"/>
            <a:r>
              <a:rPr lang="cs-CZ" altLang="cs-CZ" sz="2800" dirty="0">
                <a:solidFill>
                  <a:srgbClr val="000000"/>
                </a:solidFill>
              </a:rPr>
              <a:t>• vyřešit celou věc co nejdříve </a:t>
            </a:r>
          </a:p>
          <a:p>
            <a:pPr algn="l"/>
            <a:r>
              <a:rPr lang="cs-CZ" altLang="cs-CZ" sz="2800" dirty="0">
                <a:solidFill>
                  <a:srgbClr val="000000"/>
                </a:solidFill>
              </a:rPr>
              <a:t>• ukázat svým aktivním přístupem, že mi záleží na řešení celé situace</a:t>
            </a:r>
            <a:endParaRPr lang="cs-CZ" altLang="cs-CZ" sz="3200" dirty="0">
              <a:solidFill>
                <a:srgbClr val="000000"/>
              </a:solidFill>
            </a:endParaRPr>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729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Kdy je mediace realizována?</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a:bodyPr>
          <a:lstStyle/>
          <a:p>
            <a:pPr marL="177800" lvl="1" indent="-177800" algn="l">
              <a:spcBef>
                <a:spcPts val="600"/>
              </a:spcBef>
              <a:spcAft>
                <a:spcPts val="600"/>
              </a:spcAft>
              <a:buClr>
                <a:srgbClr val="000000"/>
              </a:buClr>
              <a:buSzPct val="100000"/>
              <a:buFont typeface="Arial" panose="020B0604020202020204" pitchFamily="34" charset="0"/>
              <a:buChar char="•"/>
              <a:defRPr/>
            </a:pPr>
            <a:r>
              <a:rPr lang="cs-CZ" b="1" dirty="0"/>
              <a:t>Mediace je zejména realizována v rámci přípravného řízení, kdy PMS vstupuje do případu a snaží se zprostředkovat řešení konfliktu mezi pachatelem a obětí (95 % mediací).</a:t>
            </a:r>
          </a:p>
          <a:p>
            <a:pPr marL="355600" lvl="1" indent="-177800" algn="l">
              <a:spcBef>
                <a:spcPts val="600"/>
              </a:spcBef>
              <a:spcAft>
                <a:spcPts val="600"/>
              </a:spcAft>
              <a:buClr>
                <a:srgbClr val="000000"/>
              </a:buClr>
              <a:buSzPct val="100000"/>
              <a:buFont typeface="Arial" panose="020B0604020202020204" pitchFamily="34" charset="0"/>
              <a:buChar char="•"/>
              <a:defRPr/>
            </a:pPr>
            <a:r>
              <a:rPr lang="cs-CZ" sz="1600" b="1" i="1" dirty="0"/>
              <a:t>Rychlá pomoc a „obnovení“ poškozených vztahů </a:t>
            </a:r>
          </a:p>
          <a:p>
            <a:pPr marL="355600" lvl="1" indent="-177800" algn="l">
              <a:spcBef>
                <a:spcPts val="600"/>
              </a:spcBef>
              <a:spcAft>
                <a:spcPts val="600"/>
              </a:spcAft>
              <a:buClr>
                <a:srgbClr val="000000"/>
              </a:buClr>
              <a:buSzPct val="100000"/>
              <a:buFont typeface="Arial" panose="020B0604020202020204" pitchFamily="34" charset="0"/>
              <a:buChar char="•"/>
              <a:defRPr/>
            </a:pPr>
            <a:r>
              <a:rPr lang="cs-CZ" sz="1600" b="1" i="1" dirty="0"/>
              <a:t>Rychlejší a hladší průběh řízení z pohledu všech účastníků</a:t>
            </a:r>
          </a:p>
          <a:p>
            <a:pPr marL="177800" lvl="1" indent="-177800" algn="l">
              <a:spcBef>
                <a:spcPts val="600"/>
              </a:spcBef>
              <a:spcAft>
                <a:spcPts val="600"/>
              </a:spcAft>
              <a:buClr>
                <a:srgbClr val="000000"/>
              </a:buClr>
              <a:buSzPct val="100000"/>
              <a:buFont typeface="Arial" panose="020B0604020202020204" pitchFamily="34" charset="0"/>
              <a:buChar char="•"/>
              <a:defRPr/>
            </a:pPr>
            <a:r>
              <a:rPr lang="cs-CZ" b="1" dirty="0"/>
              <a:t>Mediace může být také realizována až po rozhodnutí SZ/S v rámci výkonu alternativního trestu (4 %) nebo např. v rámci nahrazení vazby dohledem (1 %)</a:t>
            </a:r>
          </a:p>
          <a:p>
            <a:pPr marL="355600" lvl="1" indent="-177800" algn="l">
              <a:spcBef>
                <a:spcPts val="600"/>
              </a:spcBef>
              <a:spcAft>
                <a:spcPts val="600"/>
              </a:spcAft>
              <a:buClr>
                <a:srgbClr val="000000"/>
              </a:buClr>
              <a:buSzPct val="100000"/>
              <a:buFont typeface="Arial" panose="020B0604020202020204" pitchFamily="34" charset="0"/>
              <a:buChar char="•"/>
              <a:defRPr/>
            </a:pPr>
            <a:r>
              <a:rPr lang="cs-CZ" sz="1600" b="1" i="1" dirty="0"/>
              <a:t>Dodatečná realizace mediace po rychlém rozhodnutí SZ/S</a:t>
            </a:r>
          </a:p>
          <a:p>
            <a:pPr marL="355600" lvl="1" indent="-177800" algn="l">
              <a:spcBef>
                <a:spcPts val="600"/>
              </a:spcBef>
              <a:spcAft>
                <a:spcPts val="600"/>
              </a:spcAft>
              <a:buClr>
                <a:srgbClr val="000000"/>
              </a:buClr>
              <a:buSzPct val="100000"/>
              <a:buFont typeface="Arial" panose="020B0604020202020204" pitchFamily="34" charset="0"/>
              <a:buChar char="•"/>
              <a:defRPr/>
            </a:pPr>
            <a:r>
              <a:rPr lang="cs-CZ" sz="1600" b="1" i="1" dirty="0"/>
              <a:t>Absolutní absence účelového jednání</a:t>
            </a:r>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7466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Kdy je mediace realizována?</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fontScale="77500" lnSpcReduction="20000"/>
          </a:bodyPr>
          <a:lstStyle/>
          <a:p>
            <a:pPr marL="177800" lvl="1" indent="-177800" algn="l">
              <a:lnSpc>
                <a:spcPct val="120000"/>
              </a:lnSpc>
              <a:spcBef>
                <a:spcPts val="600"/>
              </a:spcBef>
              <a:spcAft>
                <a:spcPts val="600"/>
              </a:spcAft>
              <a:buClr>
                <a:srgbClr val="000000"/>
              </a:buClr>
              <a:buSzPct val="100000"/>
              <a:buFont typeface="Arial" panose="020B0604020202020204" pitchFamily="34" charset="0"/>
              <a:buChar char="•"/>
              <a:defRPr/>
            </a:pPr>
            <a:r>
              <a:rPr lang="cs-CZ" b="1" dirty="0"/>
              <a:t>Nejčastěji dochází k realizaci mediace v případě nedbalostních trestných činů (35 – 37 % mediací).</a:t>
            </a:r>
          </a:p>
          <a:p>
            <a:pPr marL="177800" lvl="1" indent="-177800" algn="l">
              <a:lnSpc>
                <a:spcPct val="120000"/>
              </a:lnSpc>
              <a:spcBef>
                <a:spcPts val="600"/>
              </a:spcBef>
              <a:spcAft>
                <a:spcPts val="600"/>
              </a:spcAft>
              <a:buClr>
                <a:srgbClr val="000000"/>
              </a:buClr>
              <a:buSzPct val="100000"/>
              <a:buFont typeface="Arial" panose="020B0604020202020204" pitchFamily="34" charset="0"/>
              <a:buChar char="•"/>
              <a:defRPr/>
            </a:pPr>
            <a:r>
              <a:rPr lang="cs-CZ" b="1" dirty="0"/>
              <a:t>Druhá nejčetnější skupina trestných činů lze klasifikovat jako „vandalismus“ (20 %),</a:t>
            </a:r>
          </a:p>
          <a:p>
            <a:pPr marL="177800" lvl="1" indent="-177800" algn="l">
              <a:lnSpc>
                <a:spcPct val="120000"/>
              </a:lnSpc>
              <a:spcBef>
                <a:spcPts val="600"/>
              </a:spcBef>
              <a:spcAft>
                <a:spcPts val="600"/>
              </a:spcAft>
              <a:buClr>
                <a:srgbClr val="000000"/>
              </a:buClr>
              <a:buSzPct val="100000"/>
              <a:buFont typeface="Arial" panose="020B0604020202020204" pitchFamily="34" charset="0"/>
              <a:buChar char="•"/>
              <a:defRPr/>
            </a:pPr>
            <a:r>
              <a:rPr lang="cs-CZ" b="1" dirty="0"/>
              <a:t>po té následuje trestný čin krádeže (10 – 12 %)</a:t>
            </a:r>
          </a:p>
          <a:p>
            <a:pPr marL="177800" lvl="1" indent="-177800" algn="l">
              <a:lnSpc>
                <a:spcPct val="120000"/>
              </a:lnSpc>
              <a:spcBef>
                <a:spcPts val="600"/>
              </a:spcBef>
              <a:spcAft>
                <a:spcPts val="600"/>
              </a:spcAft>
              <a:buClr>
                <a:srgbClr val="000000"/>
              </a:buClr>
              <a:buSzPct val="100000"/>
              <a:buFont typeface="Arial" panose="020B0604020202020204" pitchFamily="34" charset="0"/>
              <a:buChar char="•"/>
              <a:defRPr/>
            </a:pPr>
            <a:r>
              <a:rPr lang="cs-CZ" b="1" dirty="0"/>
              <a:t>Mediace je také realizována i v případech úmyslných trestných činů se závažnější fyzickou či psychickou újmou (9 %).</a:t>
            </a:r>
          </a:p>
          <a:p>
            <a:pPr marL="177800" lvl="1" indent="-177800" algn="l">
              <a:lnSpc>
                <a:spcPct val="120000"/>
              </a:lnSpc>
              <a:spcBef>
                <a:spcPts val="600"/>
              </a:spcBef>
              <a:spcAft>
                <a:spcPts val="600"/>
              </a:spcAft>
              <a:buClr>
                <a:srgbClr val="000000"/>
              </a:buClr>
              <a:buSzPct val="100000"/>
              <a:buFont typeface="Arial" panose="020B0604020202020204" pitchFamily="34" charset="0"/>
              <a:buChar char="•"/>
              <a:defRPr/>
            </a:pPr>
            <a:r>
              <a:rPr lang="cs-CZ" b="1" dirty="0"/>
              <a:t>Ostatní trestné činy již jen v jednotkách %.</a:t>
            </a:r>
          </a:p>
          <a:p>
            <a:pPr marL="355600" lvl="1" indent="-177800" algn="l">
              <a:lnSpc>
                <a:spcPct val="120000"/>
              </a:lnSpc>
              <a:spcBef>
                <a:spcPts val="600"/>
              </a:spcBef>
              <a:spcAft>
                <a:spcPts val="600"/>
              </a:spcAft>
              <a:buClr>
                <a:srgbClr val="000000"/>
              </a:buClr>
              <a:buSzPct val="100000"/>
              <a:buFont typeface="Arial" panose="020B0604020202020204" pitchFamily="34" charset="0"/>
              <a:buChar char="•"/>
              <a:defRPr/>
            </a:pPr>
            <a:r>
              <a:rPr lang="cs-CZ" sz="1800" b="1" i="1" dirty="0"/>
              <a:t>Porušování domovní svobody (3 – 4 %)</a:t>
            </a:r>
          </a:p>
          <a:p>
            <a:pPr marL="355600" lvl="1" indent="-177800" algn="l">
              <a:lnSpc>
                <a:spcPct val="120000"/>
              </a:lnSpc>
              <a:spcBef>
                <a:spcPts val="600"/>
              </a:spcBef>
              <a:spcAft>
                <a:spcPts val="600"/>
              </a:spcAft>
              <a:buClr>
                <a:srgbClr val="000000"/>
              </a:buClr>
              <a:buSzPct val="100000"/>
              <a:buFont typeface="Arial" panose="020B0604020202020204" pitchFamily="34" charset="0"/>
              <a:buChar char="•"/>
              <a:defRPr/>
            </a:pPr>
            <a:r>
              <a:rPr lang="cs-CZ" sz="1800" b="1" i="1" dirty="0"/>
              <a:t>Padělání peněz (3 %)</a:t>
            </a:r>
          </a:p>
          <a:p>
            <a:pPr marL="355600" lvl="1" indent="-177800" algn="l">
              <a:lnSpc>
                <a:spcPct val="120000"/>
              </a:lnSpc>
              <a:spcBef>
                <a:spcPts val="600"/>
              </a:spcBef>
              <a:spcAft>
                <a:spcPts val="600"/>
              </a:spcAft>
              <a:buClr>
                <a:srgbClr val="000000"/>
              </a:buClr>
              <a:buSzPct val="100000"/>
              <a:buFont typeface="Arial" panose="020B0604020202020204" pitchFamily="34" charset="0"/>
              <a:buChar char="•"/>
              <a:defRPr/>
            </a:pPr>
            <a:r>
              <a:rPr lang="cs-CZ" sz="1800" b="1" i="1" dirty="0"/>
              <a:t>Zanedbání povinného výživného (2 %)</a:t>
            </a:r>
          </a:p>
          <a:p>
            <a:pPr marL="355600" lvl="1" indent="-177800" algn="l">
              <a:lnSpc>
                <a:spcPct val="120000"/>
              </a:lnSpc>
              <a:spcBef>
                <a:spcPts val="600"/>
              </a:spcBef>
              <a:spcAft>
                <a:spcPts val="600"/>
              </a:spcAft>
              <a:buClr>
                <a:srgbClr val="000000"/>
              </a:buClr>
              <a:buSzPct val="100000"/>
              <a:buFont typeface="Arial" panose="020B0604020202020204" pitchFamily="34" charset="0"/>
              <a:buChar char="•"/>
              <a:defRPr/>
            </a:pPr>
            <a:r>
              <a:rPr lang="cs-CZ" sz="1800" b="1" i="1" dirty="0"/>
              <a:t>Podvod (1 %)</a:t>
            </a:r>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60069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Kdy je mediace realizována?</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a:bodyPr>
          <a:lstStyle/>
          <a:p>
            <a:pPr marL="177800" lvl="1" indent="-177800">
              <a:spcBef>
                <a:spcPts val="600"/>
              </a:spcBef>
              <a:spcAft>
                <a:spcPts val="600"/>
              </a:spcAft>
              <a:buClr>
                <a:srgbClr val="000000"/>
              </a:buClr>
              <a:buSzPct val="100000"/>
              <a:buFont typeface="Arial" panose="020B0604020202020204" pitchFamily="34" charset="0"/>
              <a:buChar char="•"/>
              <a:defRPr/>
            </a:pPr>
            <a:r>
              <a:rPr lang="cs-CZ" b="1" dirty="0"/>
              <a:t>Zvláště silné bylo uspokojení obětí z toho, že byly konečně vyslyšeny.</a:t>
            </a:r>
          </a:p>
          <a:p>
            <a:pPr marL="0" lvl="1">
              <a:spcBef>
                <a:spcPts val="600"/>
              </a:spcBef>
              <a:spcAft>
                <a:spcPts val="600"/>
              </a:spcAft>
              <a:buClr>
                <a:srgbClr val="000000"/>
              </a:buClr>
              <a:buSzPct val="100000"/>
              <a:defRPr/>
            </a:pPr>
            <a:endParaRPr lang="cs-CZ" b="1" dirty="0"/>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ázek 11">
            <a:extLst>
              <a:ext uri="{FF2B5EF4-FFF2-40B4-BE49-F238E27FC236}">
                <a16:creationId xmlns:a16="http://schemas.microsoft.com/office/drawing/2014/main" id="{54ED3617-42E3-4C7C-AC73-EACD7B8A8A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25093" y="3210187"/>
            <a:ext cx="7527925" cy="12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31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Kasuistika</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a:bodyPr>
          <a:lstStyle/>
          <a:p>
            <a:pPr algn="just">
              <a:lnSpc>
                <a:spcPct val="115000"/>
              </a:lnSpc>
              <a:spcAft>
                <a:spcPts val="600"/>
              </a:spcAft>
              <a:buFont typeface="Wingdings" panose="05000000000000000000" pitchFamily="2" charset="2"/>
              <a:buChar char="ü"/>
            </a:pPr>
            <a:r>
              <a:rPr lang="cs-CZ" altLang="cs-CZ" dirty="0">
                <a:cs typeface="Times New Roman" panose="02020603050405020304" pitchFamily="18" charset="0"/>
              </a:rPr>
              <a:t>Mladistvý Tomáš (15 let) na ulici vytrhl poškozené paní Kateřině (67 let) kabelku, ve které byly doklady, finanční hotovost ve výši 500,- </a:t>
            </a:r>
            <a:r>
              <a:rPr lang="cs-CZ" altLang="cs-CZ" dirty="0" err="1">
                <a:cs typeface="Times New Roman" panose="02020603050405020304" pitchFamily="18" charset="0"/>
              </a:rPr>
              <a:t>kč</a:t>
            </a:r>
            <a:r>
              <a:rPr lang="cs-CZ" altLang="cs-CZ" dirty="0">
                <a:cs typeface="Times New Roman" panose="02020603050405020304" pitchFamily="18" charset="0"/>
              </a:rPr>
              <a:t>, klíče a další osobní věci. Mladistvý Tomáš si byl vědom svého protiprávního jednání.</a:t>
            </a:r>
          </a:p>
          <a:p>
            <a:pPr algn="just">
              <a:lnSpc>
                <a:spcPct val="115000"/>
              </a:lnSpc>
              <a:spcAft>
                <a:spcPts val="600"/>
              </a:spcAft>
              <a:buFont typeface="Wingdings" panose="05000000000000000000" pitchFamily="2" charset="2"/>
              <a:buChar char="ü"/>
            </a:pPr>
            <a:r>
              <a:rPr lang="cs-CZ" altLang="cs-CZ" dirty="0">
                <a:cs typeface="Times New Roman" panose="02020603050405020304" pitchFamily="18" charset="0"/>
              </a:rPr>
              <a:t>Provinění bylo kvalifikováno jako krádež dle §205/1d </a:t>
            </a:r>
            <a:r>
              <a:rPr lang="cs-CZ" altLang="cs-CZ" dirty="0" err="1">
                <a:cs typeface="Times New Roman" panose="02020603050405020304" pitchFamily="18" charset="0"/>
              </a:rPr>
              <a:t>tr</a:t>
            </a:r>
            <a:r>
              <a:rPr lang="cs-CZ" altLang="cs-CZ" dirty="0">
                <a:cs typeface="Times New Roman" panose="02020603050405020304" pitchFamily="18" charset="0"/>
              </a:rPr>
              <a:t>. z. s trestní sazbou odnětí svobody až na dvě léta. </a:t>
            </a:r>
          </a:p>
          <a:p>
            <a:pPr marL="0" lvl="1">
              <a:spcBef>
                <a:spcPts val="600"/>
              </a:spcBef>
              <a:spcAft>
                <a:spcPts val="600"/>
              </a:spcAft>
              <a:buClr>
                <a:srgbClr val="000000"/>
              </a:buClr>
              <a:buSzPct val="100000"/>
              <a:defRPr/>
            </a:pPr>
            <a:endParaRPr lang="cs-CZ" b="1" dirty="0"/>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45121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Kasuistika</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a:bodyPr>
          <a:lstStyle/>
          <a:p>
            <a:pPr algn="just">
              <a:lnSpc>
                <a:spcPct val="115000"/>
              </a:lnSpc>
              <a:spcAft>
                <a:spcPts val="600"/>
              </a:spcAft>
              <a:buFont typeface="Wingdings" panose="05000000000000000000" pitchFamily="2" charset="2"/>
              <a:buChar char="ü"/>
            </a:pPr>
            <a:r>
              <a:rPr lang="cs-CZ" altLang="cs-CZ" dirty="0">
                <a:cs typeface="Times New Roman" panose="02020603050405020304" pitchFamily="18" charset="0"/>
              </a:rPr>
              <a:t>Mladistvému obviněnému byla představena osa trestního řízení i s odklony a možnými opatřeními, která mohou být uložena.</a:t>
            </a:r>
          </a:p>
          <a:p>
            <a:pPr algn="just">
              <a:lnSpc>
                <a:spcPct val="115000"/>
              </a:lnSpc>
              <a:spcAft>
                <a:spcPts val="600"/>
              </a:spcAft>
              <a:buFont typeface="Wingdings" panose="05000000000000000000" pitchFamily="2" charset="2"/>
              <a:buChar char="ü"/>
            </a:pPr>
            <a:r>
              <a:rPr lang="cs-CZ" altLang="cs-CZ" dirty="0">
                <a:cs typeface="Times New Roman" panose="02020603050405020304" pitchFamily="18" charset="0"/>
              </a:rPr>
              <a:t>Mladistvý dostal nabídku spolupráce s PMS a byl mu dán prostor k reakci na obvinění. </a:t>
            </a:r>
          </a:p>
          <a:p>
            <a:pPr algn="just">
              <a:lnSpc>
                <a:spcPct val="115000"/>
              </a:lnSpc>
              <a:spcAft>
                <a:spcPts val="600"/>
              </a:spcAft>
              <a:buFont typeface="Wingdings" panose="05000000000000000000" pitchFamily="2" charset="2"/>
              <a:buChar char="ü"/>
            </a:pPr>
            <a:r>
              <a:rPr lang="cs-CZ" altLang="cs-CZ" dirty="0">
                <a:cs typeface="Times New Roman" panose="02020603050405020304" pitchFamily="18" charset="0"/>
              </a:rPr>
              <a:t>Nabídku přijal a jeho zakázkou bylo řešit obavu z toho, co bude (obava ze soudu) a také obavu z možného náhodného setkání s poškozenou někde na ulici.</a:t>
            </a:r>
          </a:p>
          <a:p>
            <a:pPr marL="0" lvl="1">
              <a:spcBef>
                <a:spcPts val="600"/>
              </a:spcBef>
              <a:spcAft>
                <a:spcPts val="600"/>
              </a:spcAft>
              <a:buClr>
                <a:srgbClr val="000000"/>
              </a:buClr>
              <a:buSzPct val="100000"/>
              <a:defRPr/>
            </a:pPr>
            <a:endParaRPr lang="cs-CZ" b="1" dirty="0"/>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48725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Kasuistika – otázky poškozenému</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a:bodyPr>
          <a:lstStyle/>
          <a:p>
            <a:pPr marL="342900" indent="-342900" algn="l">
              <a:spcBef>
                <a:spcPct val="20000"/>
              </a:spcBef>
              <a:buClr>
                <a:srgbClr val="000000"/>
              </a:buClr>
              <a:buSzPct val="100000"/>
              <a:buFont typeface="Wingdings" panose="05000000000000000000" pitchFamily="2" charset="2"/>
              <a:buChar char="ü"/>
              <a:defRPr/>
            </a:pPr>
            <a:r>
              <a:rPr lang="sk-SK" dirty="0" err="1"/>
              <a:t>Jaká</a:t>
            </a:r>
            <a:r>
              <a:rPr lang="sk-SK" dirty="0"/>
              <a:t> je Vaše </a:t>
            </a:r>
            <a:r>
              <a:rPr lang="sk-SK" dirty="0" err="1"/>
              <a:t>představa</a:t>
            </a:r>
            <a:r>
              <a:rPr lang="sk-SK" dirty="0"/>
              <a:t> o tom, </a:t>
            </a:r>
            <a:r>
              <a:rPr lang="sk-SK" dirty="0" err="1"/>
              <a:t>co</a:t>
            </a:r>
            <a:r>
              <a:rPr lang="sk-SK" dirty="0"/>
              <a:t> </a:t>
            </a:r>
            <a:r>
              <a:rPr lang="sk-SK" dirty="0" err="1"/>
              <a:t>bychom</a:t>
            </a:r>
            <a:r>
              <a:rPr lang="sk-SK" dirty="0"/>
              <a:t> spolu </a:t>
            </a:r>
            <a:r>
              <a:rPr lang="sk-SK" dirty="0" err="1"/>
              <a:t>měli</a:t>
            </a:r>
            <a:r>
              <a:rPr lang="sk-SK" dirty="0"/>
              <a:t> </a:t>
            </a:r>
            <a:r>
              <a:rPr lang="sk-SK" dirty="0" err="1"/>
              <a:t>řešit</a:t>
            </a:r>
            <a:r>
              <a:rPr lang="sk-SK" dirty="0"/>
              <a:t>?</a:t>
            </a:r>
          </a:p>
          <a:p>
            <a:pPr marL="342900" indent="-342900" algn="l">
              <a:spcBef>
                <a:spcPct val="20000"/>
              </a:spcBef>
              <a:buClr>
                <a:srgbClr val="000000"/>
              </a:buClr>
              <a:buSzPct val="100000"/>
              <a:buFont typeface="Wingdings" panose="05000000000000000000" pitchFamily="2" charset="2"/>
              <a:buChar char="ü"/>
              <a:defRPr/>
            </a:pPr>
            <a:r>
              <a:rPr lang="sk-SK" dirty="0"/>
              <a:t>Jak to </a:t>
            </a:r>
            <a:r>
              <a:rPr lang="sk-SK" dirty="0" err="1"/>
              <a:t>cítíte</a:t>
            </a:r>
            <a:r>
              <a:rPr lang="sk-SK" dirty="0"/>
              <a:t> </a:t>
            </a:r>
            <a:r>
              <a:rPr lang="sk-SK" dirty="0" err="1"/>
              <a:t>teď</a:t>
            </a:r>
            <a:r>
              <a:rPr lang="sk-SK" dirty="0"/>
              <a:t>?</a:t>
            </a:r>
          </a:p>
          <a:p>
            <a:pPr marL="342900" indent="-342900" algn="l">
              <a:spcBef>
                <a:spcPct val="20000"/>
              </a:spcBef>
              <a:buClr>
                <a:srgbClr val="000000"/>
              </a:buClr>
              <a:buSzPct val="100000"/>
              <a:buFont typeface="Wingdings" panose="05000000000000000000" pitchFamily="2" charset="2"/>
              <a:buChar char="ü"/>
              <a:defRPr/>
            </a:pPr>
            <a:r>
              <a:rPr lang="sk-SK" dirty="0" err="1"/>
              <a:t>Co</a:t>
            </a:r>
            <a:r>
              <a:rPr lang="sk-SK" dirty="0"/>
              <a:t> Vám </a:t>
            </a:r>
            <a:r>
              <a:rPr lang="sk-SK" dirty="0" err="1"/>
              <a:t>všechno</a:t>
            </a:r>
            <a:r>
              <a:rPr lang="sk-SK" dirty="0"/>
              <a:t> šlo hlavou od </a:t>
            </a:r>
            <a:r>
              <a:rPr lang="sk-SK" dirty="0" err="1"/>
              <a:t>té</a:t>
            </a:r>
            <a:r>
              <a:rPr lang="sk-SK" dirty="0"/>
              <a:t> doby?</a:t>
            </a:r>
          </a:p>
          <a:p>
            <a:pPr marL="342900" indent="-342900" algn="l">
              <a:spcBef>
                <a:spcPct val="20000"/>
              </a:spcBef>
              <a:buClr>
                <a:srgbClr val="000000"/>
              </a:buClr>
              <a:buSzPct val="100000"/>
              <a:buFont typeface="Wingdings" panose="05000000000000000000" pitchFamily="2" charset="2"/>
              <a:buChar char="ü"/>
              <a:defRPr/>
            </a:pPr>
            <a:r>
              <a:rPr lang="sk-SK" dirty="0" err="1"/>
              <a:t>Kdo</a:t>
            </a:r>
            <a:r>
              <a:rPr lang="sk-SK" dirty="0"/>
              <a:t> </a:t>
            </a:r>
            <a:r>
              <a:rPr lang="sk-SK" dirty="0" err="1"/>
              <a:t>další</a:t>
            </a:r>
            <a:r>
              <a:rPr lang="sk-SK" dirty="0"/>
              <a:t> tím </a:t>
            </a:r>
            <a:r>
              <a:rPr lang="sk-SK" dirty="0" err="1"/>
              <a:t>byl</a:t>
            </a:r>
            <a:r>
              <a:rPr lang="sk-SK" dirty="0"/>
              <a:t> </a:t>
            </a:r>
            <a:r>
              <a:rPr lang="sk-SK" dirty="0" err="1"/>
              <a:t>zasažen</a:t>
            </a:r>
            <a:r>
              <a:rPr lang="sk-SK" dirty="0"/>
              <a:t>?</a:t>
            </a:r>
          </a:p>
          <a:p>
            <a:pPr marL="369888" indent="-342900" algn="l">
              <a:spcBef>
                <a:spcPct val="20000"/>
              </a:spcBef>
              <a:buClr>
                <a:srgbClr val="000000"/>
              </a:buClr>
              <a:buSzPct val="100000"/>
              <a:buFont typeface="Wingdings" panose="05000000000000000000" pitchFamily="2" charset="2"/>
              <a:buChar char="ü"/>
              <a:defRPr/>
            </a:pPr>
            <a:r>
              <a:rPr lang="sk-SK" dirty="0"/>
              <a:t>Na </a:t>
            </a:r>
            <a:r>
              <a:rPr lang="sk-SK" dirty="0" err="1"/>
              <a:t>co</a:t>
            </a:r>
            <a:r>
              <a:rPr lang="sk-SK" dirty="0"/>
              <a:t> si myslíte, že </a:t>
            </a:r>
            <a:r>
              <a:rPr lang="sk-SK" dirty="0" err="1"/>
              <a:t>se</a:t>
            </a:r>
            <a:r>
              <a:rPr lang="sk-SK" dirty="0"/>
              <a:t> bude </a:t>
            </a:r>
            <a:r>
              <a:rPr lang="sk-SK" dirty="0" err="1"/>
              <a:t>chtít</a:t>
            </a:r>
            <a:r>
              <a:rPr lang="sk-SK" dirty="0"/>
              <a:t> </a:t>
            </a:r>
            <a:r>
              <a:rPr lang="sk-SK" dirty="0" err="1"/>
              <a:t>poškozený</a:t>
            </a:r>
            <a:r>
              <a:rPr lang="sk-SK" dirty="0"/>
              <a:t>   </a:t>
            </a:r>
            <a:r>
              <a:rPr lang="sk-SK" dirty="0" err="1"/>
              <a:t>zeptat</a:t>
            </a:r>
            <a:r>
              <a:rPr lang="sk-SK" dirty="0"/>
              <a:t>? </a:t>
            </a:r>
            <a:r>
              <a:rPr lang="sk-SK" dirty="0" err="1"/>
              <a:t>Co</a:t>
            </a:r>
            <a:r>
              <a:rPr lang="sk-SK" dirty="0"/>
              <a:t> ho bude </a:t>
            </a:r>
            <a:r>
              <a:rPr lang="sk-SK" dirty="0" err="1"/>
              <a:t>zajímat</a:t>
            </a:r>
            <a:r>
              <a:rPr lang="sk-SK" dirty="0"/>
              <a:t>?</a:t>
            </a:r>
          </a:p>
          <a:p>
            <a:pPr marL="342900" indent="-342900" algn="l">
              <a:spcBef>
                <a:spcPct val="20000"/>
              </a:spcBef>
              <a:buClr>
                <a:srgbClr val="000000"/>
              </a:buClr>
              <a:buSzPct val="100000"/>
              <a:buFont typeface="Wingdings" panose="05000000000000000000" pitchFamily="2" charset="2"/>
              <a:buChar char="ü"/>
              <a:defRPr/>
            </a:pPr>
            <a:r>
              <a:rPr lang="sk-SK" dirty="0" err="1"/>
              <a:t>Co</a:t>
            </a:r>
            <a:r>
              <a:rPr lang="sk-SK" dirty="0"/>
              <a:t> </a:t>
            </a:r>
            <a:r>
              <a:rPr lang="sk-SK" dirty="0" err="1"/>
              <a:t>byste</a:t>
            </a:r>
            <a:r>
              <a:rPr lang="sk-SK" dirty="0"/>
              <a:t> </a:t>
            </a:r>
            <a:r>
              <a:rPr lang="sk-SK" dirty="0" err="1"/>
              <a:t>chtěl</a:t>
            </a:r>
            <a:r>
              <a:rPr lang="sk-SK" dirty="0"/>
              <a:t> </a:t>
            </a:r>
            <a:r>
              <a:rPr lang="sk-SK" dirty="0" err="1"/>
              <a:t>prostřednictvím</a:t>
            </a:r>
            <a:r>
              <a:rPr lang="sk-SK" dirty="0"/>
              <a:t> </a:t>
            </a:r>
            <a:r>
              <a:rPr lang="sk-SK" dirty="0" err="1"/>
              <a:t>jednání</a:t>
            </a:r>
            <a:r>
              <a:rPr lang="sk-SK" dirty="0"/>
              <a:t> s </a:t>
            </a:r>
            <a:r>
              <a:rPr lang="sk-SK" dirty="0" err="1"/>
              <a:t>poškozeným</a:t>
            </a:r>
            <a:r>
              <a:rPr lang="sk-SK" dirty="0"/>
              <a:t> </a:t>
            </a:r>
            <a:r>
              <a:rPr lang="sk-SK" dirty="0" err="1"/>
              <a:t>získat</a:t>
            </a:r>
            <a:r>
              <a:rPr lang="sk-SK" dirty="0"/>
              <a:t>?</a:t>
            </a:r>
          </a:p>
          <a:p>
            <a:pPr marL="0" lvl="1">
              <a:spcBef>
                <a:spcPts val="600"/>
              </a:spcBef>
              <a:spcAft>
                <a:spcPts val="600"/>
              </a:spcAft>
              <a:buClr>
                <a:srgbClr val="000000"/>
              </a:buClr>
              <a:buSzPct val="100000"/>
              <a:defRPr/>
            </a:pPr>
            <a:endParaRPr lang="cs-CZ" b="1" dirty="0"/>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44893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Kasuistika – otázky obviněnému</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a:bodyPr>
          <a:lstStyle/>
          <a:p>
            <a:pPr marL="342900" indent="-342900" algn="l">
              <a:spcBef>
                <a:spcPct val="20000"/>
              </a:spcBef>
              <a:buClr>
                <a:srgbClr val="000000"/>
              </a:buClr>
              <a:buSzPct val="100000"/>
              <a:buFont typeface="Wingdings" panose="05000000000000000000" pitchFamily="2" charset="2"/>
              <a:buChar char="ü"/>
              <a:defRPr/>
            </a:pPr>
            <a:r>
              <a:rPr lang="sk-SK" dirty="0" err="1"/>
              <a:t>Jaká</a:t>
            </a:r>
            <a:r>
              <a:rPr lang="sk-SK" dirty="0"/>
              <a:t> je Vaše </a:t>
            </a:r>
            <a:r>
              <a:rPr lang="sk-SK" dirty="0" err="1"/>
              <a:t>představa</a:t>
            </a:r>
            <a:r>
              <a:rPr lang="sk-SK" dirty="0"/>
              <a:t> o tom, </a:t>
            </a:r>
            <a:r>
              <a:rPr lang="sk-SK" dirty="0" err="1"/>
              <a:t>co</a:t>
            </a:r>
            <a:r>
              <a:rPr lang="sk-SK" dirty="0"/>
              <a:t> </a:t>
            </a:r>
            <a:r>
              <a:rPr lang="sk-SK" dirty="0" err="1"/>
              <a:t>bychom</a:t>
            </a:r>
            <a:r>
              <a:rPr lang="sk-SK" dirty="0"/>
              <a:t> spolu </a:t>
            </a:r>
            <a:r>
              <a:rPr lang="sk-SK" dirty="0" err="1"/>
              <a:t>měli</a:t>
            </a:r>
            <a:r>
              <a:rPr lang="sk-SK" dirty="0"/>
              <a:t> </a:t>
            </a:r>
            <a:r>
              <a:rPr lang="sk-SK" dirty="0" err="1"/>
              <a:t>řešit</a:t>
            </a:r>
            <a:r>
              <a:rPr lang="sk-SK" dirty="0"/>
              <a:t>?</a:t>
            </a:r>
          </a:p>
          <a:p>
            <a:pPr marL="342900" indent="-342900" algn="l">
              <a:spcBef>
                <a:spcPct val="20000"/>
              </a:spcBef>
              <a:buClr>
                <a:srgbClr val="000000"/>
              </a:buClr>
              <a:buSzPct val="100000"/>
              <a:buFont typeface="Wingdings" panose="05000000000000000000" pitchFamily="2" charset="2"/>
              <a:buChar char="ü"/>
              <a:defRPr/>
            </a:pPr>
            <a:r>
              <a:rPr lang="sk-SK" dirty="0"/>
              <a:t>Jak to </a:t>
            </a:r>
            <a:r>
              <a:rPr lang="sk-SK" dirty="0" err="1"/>
              <a:t>cítíte</a:t>
            </a:r>
            <a:r>
              <a:rPr lang="sk-SK" dirty="0"/>
              <a:t> </a:t>
            </a:r>
            <a:r>
              <a:rPr lang="sk-SK" dirty="0" err="1"/>
              <a:t>teď</a:t>
            </a:r>
            <a:r>
              <a:rPr lang="sk-SK" dirty="0"/>
              <a:t>?</a:t>
            </a:r>
          </a:p>
          <a:p>
            <a:pPr marL="342900" indent="-342900" algn="l">
              <a:spcBef>
                <a:spcPct val="20000"/>
              </a:spcBef>
              <a:buClr>
                <a:srgbClr val="000000"/>
              </a:buClr>
              <a:buSzPct val="100000"/>
              <a:buFont typeface="Wingdings" panose="05000000000000000000" pitchFamily="2" charset="2"/>
              <a:buChar char="ü"/>
              <a:defRPr/>
            </a:pPr>
            <a:r>
              <a:rPr lang="sk-SK" dirty="0" err="1"/>
              <a:t>Co</a:t>
            </a:r>
            <a:r>
              <a:rPr lang="sk-SK" dirty="0"/>
              <a:t> Vám </a:t>
            </a:r>
            <a:r>
              <a:rPr lang="sk-SK" dirty="0" err="1"/>
              <a:t>všechno</a:t>
            </a:r>
            <a:r>
              <a:rPr lang="sk-SK" dirty="0"/>
              <a:t> šlo hlavou od </a:t>
            </a:r>
            <a:r>
              <a:rPr lang="sk-SK" dirty="0" err="1"/>
              <a:t>té</a:t>
            </a:r>
            <a:r>
              <a:rPr lang="sk-SK" dirty="0"/>
              <a:t> doby?</a:t>
            </a:r>
          </a:p>
          <a:p>
            <a:pPr marL="342900" indent="-342900" algn="l">
              <a:spcBef>
                <a:spcPct val="20000"/>
              </a:spcBef>
              <a:buClr>
                <a:srgbClr val="000000"/>
              </a:buClr>
              <a:buSzPct val="100000"/>
              <a:buFont typeface="Wingdings" panose="05000000000000000000" pitchFamily="2" charset="2"/>
              <a:buChar char="ü"/>
              <a:defRPr/>
            </a:pPr>
            <a:r>
              <a:rPr lang="sk-SK" dirty="0" err="1"/>
              <a:t>Kdo</a:t>
            </a:r>
            <a:r>
              <a:rPr lang="sk-SK" dirty="0"/>
              <a:t> </a:t>
            </a:r>
            <a:r>
              <a:rPr lang="sk-SK" dirty="0" err="1"/>
              <a:t>další</a:t>
            </a:r>
            <a:r>
              <a:rPr lang="sk-SK" dirty="0"/>
              <a:t> tím </a:t>
            </a:r>
            <a:r>
              <a:rPr lang="sk-SK" dirty="0" err="1"/>
              <a:t>byl</a:t>
            </a:r>
            <a:r>
              <a:rPr lang="sk-SK" dirty="0"/>
              <a:t> </a:t>
            </a:r>
            <a:r>
              <a:rPr lang="sk-SK" dirty="0" err="1"/>
              <a:t>zasažen</a:t>
            </a:r>
            <a:r>
              <a:rPr lang="sk-SK" dirty="0"/>
              <a:t>?</a:t>
            </a:r>
          </a:p>
          <a:p>
            <a:pPr marL="369888" indent="-342900" algn="l">
              <a:spcBef>
                <a:spcPct val="20000"/>
              </a:spcBef>
              <a:buClr>
                <a:srgbClr val="000000"/>
              </a:buClr>
              <a:buSzPct val="100000"/>
              <a:buFont typeface="Wingdings" panose="05000000000000000000" pitchFamily="2" charset="2"/>
              <a:buChar char="ü"/>
              <a:defRPr/>
            </a:pPr>
            <a:r>
              <a:rPr lang="sk-SK" dirty="0"/>
              <a:t>Na </a:t>
            </a:r>
            <a:r>
              <a:rPr lang="sk-SK" dirty="0" err="1"/>
              <a:t>co</a:t>
            </a:r>
            <a:r>
              <a:rPr lang="sk-SK" dirty="0"/>
              <a:t> si myslíte, že </a:t>
            </a:r>
            <a:r>
              <a:rPr lang="sk-SK" dirty="0" err="1"/>
              <a:t>se</a:t>
            </a:r>
            <a:r>
              <a:rPr lang="sk-SK" dirty="0"/>
              <a:t> bude </a:t>
            </a:r>
            <a:r>
              <a:rPr lang="sk-SK" dirty="0" err="1"/>
              <a:t>chtít</a:t>
            </a:r>
            <a:r>
              <a:rPr lang="sk-SK" dirty="0"/>
              <a:t> </a:t>
            </a:r>
            <a:r>
              <a:rPr lang="sk-SK" dirty="0" err="1"/>
              <a:t>poškozený</a:t>
            </a:r>
            <a:r>
              <a:rPr lang="sk-SK" dirty="0"/>
              <a:t>   </a:t>
            </a:r>
            <a:r>
              <a:rPr lang="sk-SK" dirty="0" err="1"/>
              <a:t>zeptat</a:t>
            </a:r>
            <a:r>
              <a:rPr lang="sk-SK" dirty="0"/>
              <a:t>? </a:t>
            </a:r>
            <a:r>
              <a:rPr lang="sk-SK" dirty="0" err="1"/>
              <a:t>Co</a:t>
            </a:r>
            <a:r>
              <a:rPr lang="sk-SK" dirty="0"/>
              <a:t> ho bude </a:t>
            </a:r>
            <a:r>
              <a:rPr lang="sk-SK" dirty="0" err="1"/>
              <a:t>zajímat</a:t>
            </a:r>
            <a:r>
              <a:rPr lang="sk-SK" dirty="0"/>
              <a:t>?</a:t>
            </a:r>
          </a:p>
          <a:p>
            <a:pPr marL="342900" indent="-342900" algn="l">
              <a:spcBef>
                <a:spcPct val="20000"/>
              </a:spcBef>
              <a:buClr>
                <a:srgbClr val="000000"/>
              </a:buClr>
              <a:buSzPct val="100000"/>
              <a:buFont typeface="Wingdings" panose="05000000000000000000" pitchFamily="2" charset="2"/>
              <a:buChar char="ü"/>
              <a:defRPr/>
            </a:pPr>
            <a:r>
              <a:rPr lang="sk-SK" dirty="0" err="1"/>
              <a:t>Co</a:t>
            </a:r>
            <a:r>
              <a:rPr lang="sk-SK" dirty="0"/>
              <a:t> </a:t>
            </a:r>
            <a:r>
              <a:rPr lang="sk-SK" dirty="0" err="1"/>
              <a:t>byste</a:t>
            </a:r>
            <a:r>
              <a:rPr lang="sk-SK" dirty="0"/>
              <a:t> </a:t>
            </a:r>
            <a:r>
              <a:rPr lang="sk-SK" dirty="0" err="1"/>
              <a:t>chtěl</a:t>
            </a:r>
            <a:r>
              <a:rPr lang="sk-SK" dirty="0"/>
              <a:t> </a:t>
            </a:r>
            <a:r>
              <a:rPr lang="sk-SK" dirty="0" err="1"/>
              <a:t>prostřednictvím</a:t>
            </a:r>
            <a:r>
              <a:rPr lang="sk-SK" dirty="0"/>
              <a:t> </a:t>
            </a:r>
            <a:r>
              <a:rPr lang="sk-SK" dirty="0" err="1"/>
              <a:t>jednání</a:t>
            </a:r>
            <a:r>
              <a:rPr lang="sk-SK" dirty="0"/>
              <a:t> s </a:t>
            </a:r>
            <a:r>
              <a:rPr lang="sk-SK" dirty="0" err="1"/>
              <a:t>poškozeným</a:t>
            </a:r>
            <a:r>
              <a:rPr lang="sk-SK" dirty="0"/>
              <a:t> </a:t>
            </a:r>
            <a:r>
              <a:rPr lang="sk-SK" dirty="0" err="1"/>
              <a:t>získat</a:t>
            </a:r>
            <a:r>
              <a:rPr lang="sk-SK" dirty="0"/>
              <a:t>?</a:t>
            </a:r>
          </a:p>
          <a:p>
            <a:pPr marL="0" lvl="1">
              <a:spcBef>
                <a:spcPts val="600"/>
              </a:spcBef>
              <a:spcAft>
                <a:spcPts val="600"/>
              </a:spcAft>
              <a:buClr>
                <a:srgbClr val="000000"/>
              </a:buClr>
              <a:buSzPct val="100000"/>
              <a:defRPr/>
            </a:pPr>
            <a:endParaRPr lang="cs-CZ" b="1" dirty="0"/>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6894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1122363"/>
            <a:ext cx="9144000" cy="916162"/>
          </a:xfrm>
        </p:spPr>
        <p:txBody>
          <a:bodyPr>
            <a:normAutofit fontScale="90000"/>
          </a:bodyPr>
          <a:lstStyle/>
          <a:p>
            <a:br>
              <a:rPr lang="cs-CZ" sz="2800" b="1" dirty="0">
                <a:solidFill>
                  <a:srgbClr val="FF0000"/>
                </a:solidFill>
                <a:latin typeface="+mn-lt"/>
                <a:cs typeface="Arial" panose="020B0604020202020204" pitchFamily="34" charset="0"/>
              </a:rPr>
            </a:br>
            <a:br>
              <a:rPr lang="cs-CZ" sz="2800" b="1" dirty="0">
                <a:solidFill>
                  <a:srgbClr val="FF0000"/>
                </a:solidFill>
                <a:latin typeface="+mn-lt"/>
                <a:cs typeface="Arial" panose="020B0604020202020204" pitchFamily="34" charset="0"/>
              </a:rPr>
            </a:br>
            <a:br>
              <a:rPr lang="cs-CZ" sz="2800" b="1" dirty="0">
                <a:solidFill>
                  <a:srgbClr val="FF0000"/>
                </a:solidFill>
                <a:latin typeface="+mn-lt"/>
                <a:cs typeface="Arial" panose="020B0604020202020204" pitchFamily="34" charset="0"/>
              </a:rPr>
            </a:br>
            <a:br>
              <a:rPr lang="cs-CZ" sz="2800" b="1" dirty="0">
                <a:solidFill>
                  <a:srgbClr val="FF0000"/>
                </a:solidFill>
                <a:latin typeface="+mn-lt"/>
                <a:cs typeface="Arial" panose="020B0604020202020204" pitchFamily="34" charset="0"/>
              </a:rPr>
            </a:br>
            <a:br>
              <a:rPr lang="cs-CZ" sz="2800" b="1" dirty="0">
                <a:solidFill>
                  <a:srgbClr val="FF0000"/>
                </a:solidFill>
                <a:latin typeface="+mn-lt"/>
                <a:cs typeface="Arial" panose="020B0604020202020204" pitchFamily="34" charset="0"/>
              </a:rPr>
            </a:br>
            <a:br>
              <a:rPr lang="cs-CZ" sz="2800" b="1" dirty="0">
                <a:solidFill>
                  <a:srgbClr val="FF0000"/>
                </a:solidFill>
                <a:latin typeface="+mn-lt"/>
                <a:cs typeface="Arial" panose="020B0604020202020204" pitchFamily="34" charset="0"/>
              </a:rPr>
            </a:br>
            <a:r>
              <a:rPr lang="cs-CZ" sz="4000" b="1" dirty="0">
                <a:solidFill>
                  <a:srgbClr val="FF0000"/>
                </a:solidFill>
                <a:latin typeface="+mn-lt"/>
                <a:cs typeface="Arial" panose="020B0604020202020204" pitchFamily="34" charset="0"/>
              </a:rPr>
              <a:t>Poslání a cíle</a:t>
            </a:r>
            <a:br>
              <a:rPr lang="cs-CZ" sz="2800" b="1" dirty="0">
                <a:solidFill>
                  <a:srgbClr val="FF0000"/>
                </a:solidFill>
                <a:latin typeface="+mn-lt"/>
                <a:cs typeface="Arial" panose="020B0604020202020204" pitchFamily="34" charset="0"/>
              </a:rPr>
            </a:br>
            <a:endParaRPr lang="cs-CZ" sz="2800" b="1" dirty="0">
              <a:solidFill>
                <a:srgbClr val="FF0000"/>
              </a:solidFill>
              <a:latin typeface="+mn-lt"/>
              <a:cs typeface="Arial" panose="020B0604020202020204" pitchFamily="34" charset="0"/>
            </a:endParaRP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1275128"/>
            <a:ext cx="9144000" cy="3724712"/>
          </a:xfrm>
        </p:spPr>
        <p:txBody>
          <a:bodyPr>
            <a:normAutofit/>
          </a:bodyPr>
          <a:lstStyle/>
          <a:p>
            <a:pPr marL="338138" indent="-334963">
              <a:buClr>
                <a:srgbClr val="000000"/>
              </a:buClr>
              <a:buSzPct val="100000"/>
              <a:buFont typeface="Wingdings" panose="05000000000000000000" pitchFamily="2" charset="2"/>
              <a:buChar char=""/>
              <a:defRPr/>
            </a:pPr>
            <a:endParaRPr lang="cs-CZ" altLang="cs-CZ" sz="3200" b="1" dirty="0"/>
          </a:p>
          <a:p>
            <a:pPr marL="338138" indent="-334963">
              <a:buClr>
                <a:srgbClr val="000000"/>
              </a:buClr>
              <a:buSzPct val="100000"/>
              <a:buFont typeface="Wingdings" panose="05000000000000000000" pitchFamily="2" charset="2"/>
              <a:buChar char=""/>
              <a:defRPr/>
            </a:pPr>
            <a:endParaRPr lang="cs-CZ" altLang="cs-CZ" sz="3200" b="1" dirty="0"/>
          </a:p>
          <a:p>
            <a:pPr marL="338138" indent="-334963">
              <a:buClr>
                <a:srgbClr val="000000"/>
              </a:buClr>
              <a:buSzPct val="100000"/>
              <a:buFont typeface="Wingdings" panose="05000000000000000000" pitchFamily="2" charset="2"/>
              <a:buChar char=""/>
              <a:defRPr/>
            </a:pPr>
            <a:r>
              <a:rPr lang="cs-CZ" altLang="cs-CZ" sz="3200" b="1" dirty="0"/>
              <a:t>Integrace pachatele</a:t>
            </a:r>
          </a:p>
          <a:p>
            <a:pPr marL="338138" indent="-334963">
              <a:buClr>
                <a:srgbClr val="000000"/>
              </a:buClr>
              <a:buSzPct val="100000"/>
              <a:buFont typeface="Wingdings" panose="05000000000000000000" pitchFamily="2" charset="2"/>
              <a:buChar char=""/>
              <a:defRPr/>
            </a:pPr>
            <a:r>
              <a:rPr lang="cs-CZ" altLang="cs-CZ" sz="3200" b="1" dirty="0"/>
              <a:t>Pomoc obětem</a:t>
            </a:r>
          </a:p>
          <a:p>
            <a:pPr marL="338138" indent="-334963">
              <a:buClr>
                <a:srgbClr val="000000"/>
              </a:buClr>
              <a:buSzPct val="100000"/>
              <a:buFont typeface="Wingdings" panose="05000000000000000000" pitchFamily="2" charset="2"/>
              <a:buChar char=""/>
              <a:defRPr/>
            </a:pPr>
            <a:r>
              <a:rPr lang="cs-CZ" altLang="cs-CZ" sz="3200" b="1" dirty="0"/>
              <a:t>Ochrana společnosti</a:t>
            </a:r>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31210" y="112236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1790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Kasuistika</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a:bodyPr>
          <a:lstStyle/>
          <a:p>
            <a:pPr marL="609600" indent="-609600" algn="l">
              <a:spcBef>
                <a:spcPct val="20000"/>
              </a:spcBef>
              <a:buClr>
                <a:srgbClr val="000000"/>
              </a:buClr>
              <a:buSzPct val="100000"/>
              <a:buFont typeface="Wingdings" panose="05000000000000000000" pitchFamily="2" charset="2"/>
              <a:buChar char="ü"/>
              <a:defRPr/>
            </a:pPr>
            <a:r>
              <a:rPr lang="cs-CZ" dirty="0"/>
              <a:t>Zaměř se na způsobené škody spíše než na pravidla a normy, které byly porušeny</a:t>
            </a:r>
          </a:p>
          <a:p>
            <a:pPr marL="609600" indent="-609600" algn="l">
              <a:spcBef>
                <a:spcPct val="20000"/>
              </a:spcBef>
              <a:buClr>
                <a:srgbClr val="000000"/>
              </a:buClr>
              <a:buSzPct val="100000"/>
              <a:buFont typeface="Wingdings" panose="05000000000000000000" pitchFamily="2" charset="2"/>
              <a:buChar char="ü"/>
              <a:defRPr/>
            </a:pPr>
            <a:r>
              <a:rPr lang="cs-CZ" dirty="0"/>
              <a:t>Ukaž svůj rovný zájem o poškozeného i pachatele, do procesu řešení zapoj obě tyto strany</a:t>
            </a:r>
          </a:p>
          <a:p>
            <a:pPr marL="609600" indent="-609600" algn="l">
              <a:spcBef>
                <a:spcPct val="20000"/>
              </a:spcBef>
              <a:buClr>
                <a:srgbClr val="000000"/>
              </a:buClr>
              <a:buSzPct val="100000"/>
              <a:buFont typeface="Wingdings" panose="05000000000000000000" pitchFamily="2" charset="2"/>
              <a:buChar char="ü"/>
              <a:defRPr/>
            </a:pPr>
            <a:r>
              <a:rPr lang="cs-CZ" dirty="0"/>
              <a:t>Usiluj o satisfakci poškozených, zplnomocňuj je a reaguj na potřeby, které jsou pro ně důležité</a:t>
            </a:r>
          </a:p>
          <a:p>
            <a:pPr marL="609600" indent="-609600" algn="l">
              <a:spcBef>
                <a:spcPct val="20000"/>
              </a:spcBef>
              <a:buClr>
                <a:srgbClr val="000000"/>
              </a:buClr>
              <a:buSzPct val="100000"/>
              <a:buFont typeface="Wingdings" panose="05000000000000000000" pitchFamily="2" charset="2"/>
              <a:buChar char="ü"/>
              <a:defRPr/>
            </a:pPr>
            <a:r>
              <a:rPr lang="cs-CZ" dirty="0"/>
              <a:t>Podporuj pachatele, pomáhej jim porozumět a přijmout jejich závazky a pomáhej jim tyto závazky splnit</a:t>
            </a:r>
          </a:p>
          <a:p>
            <a:pPr marL="609600" indent="-609600" algn="l">
              <a:spcBef>
                <a:spcPct val="20000"/>
              </a:spcBef>
              <a:buClr>
                <a:srgbClr val="000000"/>
              </a:buClr>
              <a:buSzPct val="100000"/>
              <a:buFont typeface="Wingdings" panose="05000000000000000000" pitchFamily="2" charset="2"/>
              <a:buChar char="ü"/>
              <a:defRPr/>
            </a:pPr>
            <a:r>
              <a:rPr lang="cs-CZ" dirty="0"/>
              <a:t>Vytvářej příležitosti pro dialog mezi poškozeným a obviněným</a:t>
            </a:r>
          </a:p>
          <a:p>
            <a:pPr marL="609600" indent="-609600" algn="l">
              <a:spcBef>
                <a:spcPct val="20000"/>
              </a:spcBef>
              <a:buClr>
                <a:srgbClr val="000000"/>
              </a:buClr>
              <a:buSzPct val="100000"/>
              <a:buFont typeface="Wingdings" panose="05000000000000000000" pitchFamily="2" charset="2"/>
              <a:buChar char="ü"/>
              <a:defRPr/>
            </a:pPr>
            <a:r>
              <a:rPr lang="cs-CZ" dirty="0"/>
              <a:t>Při své práci respektuj všechny zúčastněné strany</a:t>
            </a:r>
          </a:p>
          <a:p>
            <a:pPr marL="0" lvl="1">
              <a:spcBef>
                <a:spcPts val="600"/>
              </a:spcBef>
              <a:spcAft>
                <a:spcPts val="600"/>
              </a:spcAft>
              <a:buClr>
                <a:srgbClr val="000000"/>
              </a:buClr>
              <a:buSzPct val="100000"/>
              <a:defRPr/>
            </a:pPr>
            <a:endParaRPr lang="cs-CZ" b="1" dirty="0"/>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6985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Alternativní tresty</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a:bodyPr>
          <a:lstStyle/>
          <a:p>
            <a:pPr algn="l">
              <a:buFont typeface="Wingdings" panose="05000000000000000000" pitchFamily="2" charset="2"/>
              <a:buChar char=""/>
            </a:pPr>
            <a:r>
              <a:rPr lang="cs-CZ" altLang="cs-CZ" b="1" dirty="0">
                <a:solidFill>
                  <a:srgbClr val="000000"/>
                </a:solidFill>
              </a:rPr>
              <a:t>Probace - dohled</a:t>
            </a:r>
          </a:p>
          <a:p>
            <a:pPr algn="l">
              <a:buFont typeface="Wingdings" panose="05000000000000000000" pitchFamily="2" charset="2"/>
              <a:buChar char=""/>
            </a:pPr>
            <a:r>
              <a:rPr lang="cs-CZ" altLang="cs-CZ" b="1" dirty="0">
                <a:solidFill>
                  <a:srgbClr val="000000"/>
                </a:solidFill>
              </a:rPr>
              <a:t>Obecně prospěšné práce</a:t>
            </a:r>
          </a:p>
          <a:p>
            <a:pPr algn="l">
              <a:buFont typeface="Wingdings" panose="05000000000000000000" pitchFamily="2" charset="2"/>
              <a:buChar char=""/>
            </a:pPr>
            <a:r>
              <a:rPr lang="cs-CZ" altLang="cs-CZ" b="1" dirty="0">
                <a:solidFill>
                  <a:srgbClr val="000000"/>
                </a:solidFill>
              </a:rPr>
              <a:t>Trest domácího vězení</a:t>
            </a:r>
          </a:p>
          <a:p>
            <a:pPr algn="l">
              <a:buFont typeface="Wingdings" panose="05000000000000000000" pitchFamily="2" charset="2"/>
              <a:buChar char=""/>
            </a:pPr>
            <a:r>
              <a:rPr lang="cs-CZ" altLang="cs-CZ" b="1" dirty="0" err="1">
                <a:solidFill>
                  <a:srgbClr val="000000"/>
                </a:solidFill>
              </a:rPr>
              <a:t>Parole</a:t>
            </a:r>
            <a:endParaRPr lang="cs-CZ" altLang="cs-CZ" b="1" dirty="0">
              <a:solidFill>
                <a:srgbClr val="000000"/>
              </a:solidFill>
            </a:endParaRPr>
          </a:p>
          <a:p>
            <a:pPr algn="l">
              <a:buFont typeface="Wingdings" panose="05000000000000000000" pitchFamily="2" charset="2"/>
              <a:buChar char=""/>
            </a:pPr>
            <a:r>
              <a:rPr lang="cs-CZ" altLang="cs-CZ" b="1" dirty="0">
                <a:solidFill>
                  <a:srgbClr val="000000"/>
                </a:solidFill>
              </a:rPr>
              <a:t>Trest zákazu vstupu</a:t>
            </a:r>
          </a:p>
          <a:p>
            <a:pPr marL="0" lvl="1">
              <a:spcBef>
                <a:spcPts val="600"/>
              </a:spcBef>
              <a:spcAft>
                <a:spcPts val="600"/>
              </a:spcAft>
              <a:buClr>
                <a:srgbClr val="000000"/>
              </a:buClr>
              <a:buSzPct val="100000"/>
              <a:defRPr/>
            </a:pPr>
            <a:endParaRPr lang="cs-CZ" b="1" dirty="0"/>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05649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Dohled</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a:bodyPr>
          <a:lstStyle/>
          <a:p>
            <a:pPr algn="l">
              <a:buClrTx/>
              <a:defRPr/>
            </a:pPr>
            <a:r>
              <a:rPr lang="cs-CZ" b="1" dirty="0"/>
              <a:t>CÍL</a:t>
            </a:r>
          </a:p>
          <a:p>
            <a:pPr>
              <a:buClrTx/>
              <a:defRPr/>
            </a:pPr>
            <a:endParaRPr lang="cs-CZ" dirty="0"/>
          </a:p>
          <a:p>
            <a:pPr marL="342900" indent="-342900" algn="l">
              <a:buClrTx/>
              <a:buFontTx/>
              <a:buChar char="-"/>
              <a:defRPr/>
            </a:pPr>
            <a:r>
              <a:rPr lang="cs-CZ" dirty="0"/>
              <a:t>sledovat</a:t>
            </a:r>
          </a:p>
          <a:p>
            <a:pPr marL="342900" indent="-342900" algn="l">
              <a:buClrTx/>
              <a:buFontTx/>
              <a:buChar char="-"/>
              <a:defRPr/>
            </a:pPr>
            <a:r>
              <a:rPr lang="cs-CZ" dirty="0"/>
              <a:t>kontrolovat chování pachatele</a:t>
            </a:r>
          </a:p>
          <a:p>
            <a:pPr marL="342900" indent="-342900" algn="l">
              <a:buClrTx/>
              <a:buFontTx/>
              <a:buChar char="-"/>
              <a:defRPr/>
            </a:pPr>
            <a:r>
              <a:rPr lang="cs-CZ" dirty="0"/>
              <a:t>odborně vést ke změně chování </a:t>
            </a:r>
            <a:endParaRPr lang="cs-CZ" altLang="cs-CZ" b="1" dirty="0"/>
          </a:p>
          <a:p>
            <a:pPr marL="0" lvl="1" algn="l">
              <a:spcBef>
                <a:spcPts val="600"/>
              </a:spcBef>
              <a:spcAft>
                <a:spcPts val="600"/>
              </a:spcAft>
              <a:buClr>
                <a:srgbClr val="000000"/>
              </a:buClr>
              <a:buSzPct val="100000"/>
              <a:defRPr/>
            </a:pPr>
            <a:endParaRPr lang="cs-CZ" b="1" dirty="0"/>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27237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Dohled</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a:bodyPr>
          <a:lstStyle/>
          <a:p>
            <a:pPr algn="l">
              <a:buClrTx/>
              <a:defRPr/>
            </a:pPr>
            <a:r>
              <a:rPr lang="cs-CZ" b="1" dirty="0"/>
              <a:t>CÍL</a:t>
            </a:r>
          </a:p>
          <a:p>
            <a:pPr>
              <a:buClrTx/>
              <a:defRPr/>
            </a:pPr>
            <a:endParaRPr lang="cs-CZ" dirty="0"/>
          </a:p>
          <a:p>
            <a:pPr marL="342900" indent="-342900" algn="l">
              <a:buClrTx/>
              <a:buFontTx/>
              <a:buChar char="-"/>
              <a:defRPr/>
            </a:pPr>
            <a:r>
              <a:rPr lang="cs-CZ" dirty="0"/>
              <a:t>sledovat</a:t>
            </a:r>
          </a:p>
          <a:p>
            <a:pPr marL="342900" indent="-342900" algn="l">
              <a:buClrTx/>
              <a:buFontTx/>
              <a:buChar char="-"/>
              <a:defRPr/>
            </a:pPr>
            <a:r>
              <a:rPr lang="cs-CZ" dirty="0"/>
              <a:t>kontrolovat chování pachatele</a:t>
            </a:r>
          </a:p>
          <a:p>
            <a:pPr marL="342900" indent="-342900" algn="l">
              <a:buClrTx/>
              <a:buFontTx/>
              <a:buChar char="-"/>
              <a:defRPr/>
            </a:pPr>
            <a:r>
              <a:rPr lang="cs-CZ" dirty="0"/>
              <a:t>odborně vést ke změně chování </a:t>
            </a:r>
            <a:endParaRPr lang="cs-CZ" altLang="cs-CZ" b="1" dirty="0"/>
          </a:p>
          <a:p>
            <a:pPr marL="0" lvl="1" algn="l">
              <a:spcBef>
                <a:spcPts val="600"/>
              </a:spcBef>
              <a:spcAft>
                <a:spcPts val="600"/>
              </a:spcAft>
              <a:buClr>
                <a:srgbClr val="000000"/>
              </a:buClr>
              <a:buSzPct val="100000"/>
              <a:defRPr/>
            </a:pPr>
            <a:endParaRPr lang="cs-CZ" b="1" dirty="0"/>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94360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Role pracovníka v oblasti probace</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lnSpcReduction="10000"/>
          </a:bodyPr>
          <a:lstStyle/>
          <a:p>
            <a:pPr marL="457200" indent="-457200" algn="l">
              <a:spcBef>
                <a:spcPct val="0"/>
              </a:spcBef>
              <a:buFont typeface="Arial" panose="020B0604020202020204" pitchFamily="34" charset="0"/>
              <a:buChar char="•"/>
              <a:defRPr/>
            </a:pPr>
            <a:r>
              <a:rPr lang="cs-CZ" dirty="0"/>
              <a:t>připravuje podklady pro uložení dohledu; </a:t>
            </a:r>
          </a:p>
          <a:p>
            <a:pPr marL="457200" indent="-457200" algn="l">
              <a:spcBef>
                <a:spcPct val="0"/>
              </a:spcBef>
              <a:buFont typeface="Arial" panose="020B0604020202020204" pitchFamily="34" charset="0"/>
              <a:buChar char="•"/>
              <a:defRPr/>
            </a:pPr>
            <a:r>
              <a:rPr lang="cs-CZ" dirty="0"/>
              <a:t>zajišťuje výkon dohledu a vede pachatele k plnění uložených povinností a omezení; </a:t>
            </a:r>
          </a:p>
          <a:p>
            <a:pPr marL="457200" indent="-457200" algn="l">
              <a:spcBef>
                <a:spcPct val="0"/>
              </a:spcBef>
              <a:buFont typeface="Arial" panose="020B0604020202020204" pitchFamily="34" charset="0"/>
              <a:buChar char="•"/>
              <a:defRPr/>
            </a:pPr>
            <a:r>
              <a:rPr lang="cs-CZ" dirty="0"/>
              <a:t>průběžně ověřuje informace sdělené pachatelem. O výsledcích plnění i průběhu dohledu informuje soud;</a:t>
            </a:r>
          </a:p>
          <a:p>
            <a:pPr marL="457200" indent="-457200" algn="l">
              <a:spcBef>
                <a:spcPct val="0"/>
              </a:spcBef>
              <a:buFont typeface="Arial" panose="020B0604020202020204" pitchFamily="34" charset="0"/>
              <a:buChar char="•"/>
              <a:defRPr/>
            </a:pPr>
            <a:r>
              <a:rPr lang="cs-CZ" dirty="0"/>
              <a:t>pravidelně analyzuje rizika a potřeby pachatele;</a:t>
            </a:r>
          </a:p>
          <a:p>
            <a:pPr marL="457200" indent="-457200" algn="l">
              <a:spcBef>
                <a:spcPct val="0"/>
              </a:spcBef>
              <a:buFont typeface="Arial" panose="020B0604020202020204" pitchFamily="34" charset="0"/>
              <a:buChar char="•"/>
              <a:defRPr/>
            </a:pPr>
            <a:r>
              <a:rPr lang="cs-CZ" dirty="0"/>
              <a:t>sleduje a kontroluje jeho chování, spolupracuje s osobami z jeho rodinného a sociálního prostředí;</a:t>
            </a:r>
          </a:p>
          <a:p>
            <a:pPr marL="457200" indent="-457200" algn="l">
              <a:spcBef>
                <a:spcPct val="0"/>
              </a:spcBef>
              <a:buFont typeface="Arial" panose="020B0604020202020204" pitchFamily="34" charset="0"/>
              <a:buChar char="•"/>
              <a:defRPr/>
            </a:pPr>
            <a:r>
              <a:rPr lang="cs-CZ" dirty="0"/>
              <a:t>navštěvuje pachatele v místě bydliště;</a:t>
            </a:r>
          </a:p>
          <a:p>
            <a:pPr marL="457200" indent="-457200" algn="l">
              <a:spcBef>
                <a:spcPct val="0"/>
              </a:spcBef>
              <a:buFont typeface="Arial" panose="020B0604020202020204" pitchFamily="34" charset="0"/>
              <a:buChar char="•"/>
              <a:defRPr/>
            </a:pPr>
            <a:r>
              <a:rPr lang="cs-CZ" dirty="0"/>
              <a:t>formuluje srozumitelné, reálné, časově ohraničené a měřitelné cíle spolupráce;  </a:t>
            </a:r>
          </a:p>
          <a:p>
            <a:pPr marL="457200" indent="-457200" algn="l">
              <a:spcBef>
                <a:spcPct val="0"/>
              </a:spcBef>
              <a:buFont typeface="Arial" panose="020B0604020202020204" pitchFamily="34" charset="0"/>
              <a:buChar char="•"/>
              <a:defRPr/>
            </a:pPr>
            <a:r>
              <a:rPr lang="cs-CZ" dirty="0"/>
              <a:t>průběžně ověřuje informace sdělené pachatelem. </a:t>
            </a:r>
            <a:endParaRPr lang="cs-CZ" altLang="cs-CZ" b="1" dirty="0"/>
          </a:p>
          <a:p>
            <a:pPr marL="0" lvl="1" algn="l">
              <a:spcBef>
                <a:spcPts val="600"/>
              </a:spcBef>
              <a:spcAft>
                <a:spcPts val="600"/>
              </a:spcAft>
              <a:buClr>
                <a:srgbClr val="000000"/>
              </a:buClr>
              <a:buSzPct val="100000"/>
              <a:defRPr/>
            </a:pPr>
            <a:endParaRPr lang="cs-CZ" b="1" dirty="0"/>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45475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Práce s obětí v rámci probace</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a:bodyPr>
          <a:lstStyle/>
          <a:p>
            <a:pPr marL="285750" indent="-285750" algn="l">
              <a:buFont typeface="Arial" panose="020B0604020202020204" pitchFamily="34" charset="0"/>
              <a:buChar char="•"/>
              <a:defRPr/>
            </a:pPr>
            <a:r>
              <a:rPr lang="cs-CZ" b="1" dirty="0"/>
              <a:t>Zjišťuje dopady trestného činu na život a zdraví oběti, poskytuje psychosociální podporu</a:t>
            </a:r>
          </a:p>
          <a:p>
            <a:pPr marL="285750" indent="-285750" algn="l">
              <a:buFont typeface="Arial" panose="020B0604020202020204" pitchFamily="34" charset="0"/>
              <a:buChar char="•"/>
              <a:defRPr/>
            </a:pPr>
            <a:r>
              <a:rPr lang="cs-CZ" b="1" dirty="0"/>
              <a:t>Poskytuje informace k náhradě škody a k možnostem plnění. </a:t>
            </a:r>
          </a:p>
          <a:p>
            <a:pPr marL="285750" indent="-285750" algn="l">
              <a:buFont typeface="Arial" panose="020B0604020202020204" pitchFamily="34" charset="0"/>
              <a:buChar char="•"/>
              <a:defRPr/>
            </a:pPr>
            <a:r>
              <a:rPr lang="cs-CZ" b="1" dirty="0"/>
              <a:t>Nabízí dlouhodobou spolupráci </a:t>
            </a:r>
          </a:p>
          <a:p>
            <a:pPr marL="285750" indent="-285750" algn="l">
              <a:buFont typeface="Arial" panose="020B0604020202020204" pitchFamily="34" charset="0"/>
              <a:buChar char="•"/>
              <a:defRPr/>
            </a:pPr>
            <a:r>
              <a:rPr lang="cs-CZ" b="1" dirty="0"/>
              <a:t>Informuje oběť </a:t>
            </a:r>
            <a:endParaRPr lang="cs-CZ" dirty="0"/>
          </a:p>
          <a:p>
            <a:pPr marL="285750" indent="-285750" algn="l">
              <a:buFont typeface="Arial" panose="020B0604020202020204" pitchFamily="34" charset="0"/>
              <a:buChar char="•"/>
              <a:defRPr/>
            </a:pPr>
            <a:r>
              <a:rPr lang="cs-CZ" b="1" dirty="0"/>
              <a:t>Nabízí mediaci</a:t>
            </a:r>
          </a:p>
          <a:p>
            <a:pPr marL="285750" indent="-285750" algn="l">
              <a:buFont typeface="Arial" panose="020B0604020202020204" pitchFamily="34" charset="0"/>
              <a:buChar char="•"/>
              <a:defRPr/>
            </a:pPr>
            <a:r>
              <a:rPr lang="cs-CZ" b="1" dirty="0"/>
              <a:t>Zprostředkovává další odbornou pomoc</a:t>
            </a:r>
            <a:endParaRPr lang="cs-CZ" dirty="0"/>
          </a:p>
          <a:p>
            <a:pPr marL="0" lvl="1" algn="l">
              <a:spcBef>
                <a:spcPts val="600"/>
              </a:spcBef>
              <a:spcAft>
                <a:spcPts val="600"/>
              </a:spcAft>
              <a:buClr>
                <a:srgbClr val="000000"/>
              </a:buClr>
              <a:buSzPct val="100000"/>
              <a:defRPr/>
            </a:pPr>
            <a:endParaRPr lang="cs-CZ" b="1" dirty="0"/>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04214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Práce s obětí v rámci probace</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a:bodyPr>
          <a:lstStyle/>
          <a:p>
            <a:pPr marL="285750" indent="-285750" algn="l">
              <a:buFont typeface="Arial" panose="020B0604020202020204" pitchFamily="34" charset="0"/>
              <a:buChar char="•"/>
              <a:defRPr/>
            </a:pPr>
            <a:r>
              <a:rPr lang="cs-CZ" b="1" dirty="0"/>
              <a:t>Zjišťuje dopady trestného činu na život a zdraví oběti, poskytuje psychosociální podporu</a:t>
            </a:r>
          </a:p>
          <a:p>
            <a:pPr marL="285750" indent="-285750" algn="l">
              <a:buFont typeface="Arial" panose="020B0604020202020204" pitchFamily="34" charset="0"/>
              <a:buChar char="•"/>
              <a:defRPr/>
            </a:pPr>
            <a:r>
              <a:rPr lang="cs-CZ" b="1" dirty="0"/>
              <a:t>Poskytuje informace k náhradě škody a k možnostem plnění. </a:t>
            </a:r>
          </a:p>
          <a:p>
            <a:pPr marL="285750" indent="-285750" algn="l">
              <a:buFont typeface="Arial" panose="020B0604020202020204" pitchFamily="34" charset="0"/>
              <a:buChar char="•"/>
              <a:defRPr/>
            </a:pPr>
            <a:r>
              <a:rPr lang="cs-CZ" b="1" dirty="0"/>
              <a:t>Nabízí dlouhodobou spolupráci </a:t>
            </a:r>
          </a:p>
          <a:p>
            <a:pPr marL="285750" indent="-285750" algn="l">
              <a:buFont typeface="Arial" panose="020B0604020202020204" pitchFamily="34" charset="0"/>
              <a:buChar char="•"/>
              <a:defRPr/>
            </a:pPr>
            <a:r>
              <a:rPr lang="cs-CZ" b="1" dirty="0"/>
              <a:t>Informuje oběť </a:t>
            </a:r>
            <a:endParaRPr lang="cs-CZ" dirty="0"/>
          </a:p>
          <a:p>
            <a:pPr marL="285750" indent="-285750" algn="l">
              <a:buFont typeface="Arial" panose="020B0604020202020204" pitchFamily="34" charset="0"/>
              <a:buChar char="•"/>
              <a:defRPr/>
            </a:pPr>
            <a:r>
              <a:rPr lang="cs-CZ" b="1" dirty="0"/>
              <a:t>Nabízí mediaci</a:t>
            </a:r>
          </a:p>
          <a:p>
            <a:pPr marL="285750" indent="-285750" algn="l">
              <a:buFont typeface="Arial" panose="020B0604020202020204" pitchFamily="34" charset="0"/>
              <a:buChar char="•"/>
              <a:defRPr/>
            </a:pPr>
            <a:r>
              <a:rPr lang="cs-CZ" b="1" dirty="0"/>
              <a:t>Zprostředkovává další odbornou pomoc</a:t>
            </a:r>
            <a:endParaRPr lang="cs-CZ" dirty="0"/>
          </a:p>
          <a:p>
            <a:pPr marL="0" lvl="1" algn="l">
              <a:spcBef>
                <a:spcPts val="600"/>
              </a:spcBef>
              <a:spcAft>
                <a:spcPts val="600"/>
              </a:spcAft>
              <a:buClr>
                <a:srgbClr val="000000"/>
              </a:buClr>
              <a:buSzPct val="100000"/>
              <a:defRPr/>
            </a:pPr>
            <a:endParaRPr lang="cs-CZ" b="1" dirty="0"/>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05433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3999" y="897850"/>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Průběh výkonu dohledu</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a:bodyPr>
          <a:lstStyle/>
          <a:p>
            <a:pPr marL="0" lvl="1" algn="l">
              <a:spcBef>
                <a:spcPts val="600"/>
              </a:spcBef>
              <a:spcAft>
                <a:spcPts val="600"/>
              </a:spcAft>
              <a:buClr>
                <a:srgbClr val="000000"/>
              </a:buClr>
              <a:buSzPct val="100000"/>
              <a:defRPr/>
            </a:pPr>
            <a:endParaRPr lang="cs-CZ" b="1" dirty="0"/>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ázek 1">
            <a:extLst>
              <a:ext uri="{FF2B5EF4-FFF2-40B4-BE49-F238E27FC236}">
                <a16:creationId xmlns:a16="http://schemas.microsoft.com/office/drawing/2014/main" id="{E0F48CCF-4ED8-43BB-AC94-BFF15A36AF4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23281" y="1520497"/>
            <a:ext cx="7945437" cy="508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47305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Sběr, ověřování a hodnocení informací</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fontScale="92500" lnSpcReduction="10000"/>
          </a:bodyPr>
          <a:lstStyle/>
          <a:p>
            <a:pPr algn="l">
              <a:buSzPct val="100000"/>
              <a:buFont typeface="Arial" panose="020B0604020202020204" pitchFamily="34" charset="0"/>
              <a:buChar char="•"/>
            </a:pPr>
            <a:r>
              <a:rPr lang="cs-CZ" altLang="cs-CZ" b="1" dirty="0">
                <a:solidFill>
                  <a:srgbClr val="000000"/>
                </a:solidFill>
              </a:rPr>
              <a:t>sdělené přímo pachatelem během konzultací; </a:t>
            </a:r>
          </a:p>
          <a:p>
            <a:pPr algn="l">
              <a:buFont typeface="Arial" panose="020B0604020202020204" pitchFamily="34" charset="0"/>
              <a:buChar char="•"/>
            </a:pPr>
            <a:r>
              <a:rPr lang="pl-PL" altLang="cs-CZ" dirty="0">
                <a:solidFill>
                  <a:srgbClr val="000000"/>
                </a:solidFill>
              </a:rPr>
              <a:t>trestní spis, materiály od OČTŘ; OSPOD, lékař;</a:t>
            </a:r>
          </a:p>
          <a:p>
            <a:pPr algn="l">
              <a:buFont typeface="Arial" panose="020B0604020202020204" pitchFamily="34" charset="0"/>
              <a:buChar char="•"/>
            </a:pPr>
            <a:r>
              <a:rPr lang="cs-CZ" altLang="cs-CZ" dirty="0">
                <a:solidFill>
                  <a:srgbClr val="000000"/>
                </a:solidFill>
              </a:rPr>
              <a:t>znalecké posudky; </a:t>
            </a:r>
          </a:p>
          <a:p>
            <a:pPr algn="l">
              <a:buFont typeface="Arial" panose="020B0604020202020204" pitchFamily="34" charset="0"/>
              <a:buChar char="•"/>
            </a:pPr>
            <a:r>
              <a:rPr lang="cs-CZ" altLang="cs-CZ" dirty="0">
                <a:solidFill>
                  <a:srgbClr val="000000"/>
                </a:solidFill>
              </a:rPr>
              <a:t>CESO – lustraci pachatele </a:t>
            </a:r>
            <a:r>
              <a:rPr lang="cs-CZ" altLang="cs-CZ" b="1" dirty="0">
                <a:solidFill>
                  <a:srgbClr val="000000"/>
                </a:solidFill>
              </a:rPr>
              <a:t>pracovník provádí vždy před zahájením činnosti a vždy před podáním zprávy OČTŘ, jinak dle potřeby</a:t>
            </a:r>
            <a:r>
              <a:rPr lang="cs-CZ" altLang="cs-CZ" dirty="0">
                <a:solidFill>
                  <a:srgbClr val="000000"/>
                </a:solidFill>
              </a:rPr>
              <a:t>; </a:t>
            </a:r>
          </a:p>
          <a:p>
            <a:pPr algn="l">
              <a:buFont typeface="Arial" panose="020B0604020202020204" pitchFamily="34" charset="0"/>
              <a:buChar char="•"/>
            </a:pPr>
            <a:r>
              <a:rPr lang="cs-CZ" altLang="cs-CZ" dirty="0">
                <a:solidFill>
                  <a:srgbClr val="000000"/>
                </a:solidFill>
              </a:rPr>
              <a:t>opis RT – </a:t>
            </a:r>
            <a:r>
              <a:rPr lang="cs-CZ" altLang="cs-CZ" b="1" dirty="0">
                <a:solidFill>
                  <a:srgbClr val="000000"/>
                </a:solidFill>
              </a:rPr>
              <a:t>pracovník provádí lustraci vždy před zahájením činnosti a v případě nového záznamu v CESO též před podáním zprávy soudu</a:t>
            </a:r>
            <a:r>
              <a:rPr lang="cs-CZ" altLang="cs-CZ" dirty="0">
                <a:solidFill>
                  <a:srgbClr val="000000"/>
                </a:solidFill>
              </a:rPr>
              <a:t>; </a:t>
            </a:r>
          </a:p>
          <a:p>
            <a:pPr algn="l">
              <a:buFont typeface="Arial" panose="020B0604020202020204" pitchFamily="34" charset="0"/>
              <a:buChar char="•"/>
            </a:pPr>
            <a:r>
              <a:rPr lang="cs-CZ" altLang="cs-CZ" dirty="0">
                <a:solidFill>
                  <a:srgbClr val="000000"/>
                </a:solidFill>
              </a:rPr>
              <a:t>rejstřík přestupků; </a:t>
            </a:r>
          </a:p>
          <a:p>
            <a:pPr algn="l">
              <a:buFont typeface="Arial" panose="020B0604020202020204" pitchFamily="34" charset="0"/>
              <a:buChar char="•"/>
            </a:pPr>
            <a:r>
              <a:rPr lang="cs-CZ" altLang="cs-CZ" dirty="0">
                <a:solidFill>
                  <a:srgbClr val="000000"/>
                </a:solidFill>
              </a:rPr>
              <a:t>informace od oběti; zaměstnavatele;</a:t>
            </a:r>
          </a:p>
          <a:p>
            <a:pPr algn="l">
              <a:buFont typeface="Arial" panose="020B0604020202020204" pitchFamily="34" charset="0"/>
              <a:buChar char="•"/>
            </a:pPr>
            <a:r>
              <a:rPr lang="cs-CZ" altLang="cs-CZ" dirty="0">
                <a:solidFill>
                  <a:srgbClr val="000000"/>
                </a:solidFill>
              </a:rPr>
              <a:t>informace z rodinného a sociálního prostředí pachatele. </a:t>
            </a:r>
          </a:p>
          <a:p>
            <a:pPr marL="0" lvl="1" algn="l">
              <a:spcBef>
                <a:spcPts val="600"/>
              </a:spcBef>
              <a:spcAft>
                <a:spcPts val="600"/>
              </a:spcAft>
              <a:buClr>
                <a:srgbClr val="000000"/>
              </a:buClr>
              <a:buSzPct val="100000"/>
              <a:defRPr/>
            </a:pPr>
            <a:endParaRPr lang="cs-CZ" b="1" dirty="0"/>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14063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Sběr, ověřování a hodnocení informací</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fontScale="92500" lnSpcReduction="10000"/>
          </a:bodyPr>
          <a:lstStyle/>
          <a:p>
            <a:pPr algn="l">
              <a:buSzPct val="100000"/>
              <a:buFont typeface="Arial" panose="020B0604020202020204" pitchFamily="34" charset="0"/>
              <a:buChar char="•"/>
            </a:pPr>
            <a:r>
              <a:rPr lang="cs-CZ" altLang="cs-CZ" b="1" dirty="0">
                <a:solidFill>
                  <a:srgbClr val="000000"/>
                </a:solidFill>
              </a:rPr>
              <a:t>sdělené přímo pachatelem během konzultací; </a:t>
            </a:r>
          </a:p>
          <a:p>
            <a:pPr algn="l">
              <a:buFont typeface="Arial" panose="020B0604020202020204" pitchFamily="34" charset="0"/>
              <a:buChar char="•"/>
            </a:pPr>
            <a:r>
              <a:rPr lang="pl-PL" altLang="cs-CZ" dirty="0">
                <a:solidFill>
                  <a:srgbClr val="000000"/>
                </a:solidFill>
              </a:rPr>
              <a:t>trestní spis, materiály od OČTŘ; OSPOD, lékař;</a:t>
            </a:r>
          </a:p>
          <a:p>
            <a:pPr algn="l">
              <a:buFont typeface="Arial" panose="020B0604020202020204" pitchFamily="34" charset="0"/>
              <a:buChar char="•"/>
            </a:pPr>
            <a:r>
              <a:rPr lang="cs-CZ" altLang="cs-CZ" dirty="0">
                <a:solidFill>
                  <a:srgbClr val="000000"/>
                </a:solidFill>
              </a:rPr>
              <a:t>znalecké posudky; </a:t>
            </a:r>
          </a:p>
          <a:p>
            <a:pPr algn="l">
              <a:buFont typeface="Arial" panose="020B0604020202020204" pitchFamily="34" charset="0"/>
              <a:buChar char="•"/>
            </a:pPr>
            <a:r>
              <a:rPr lang="cs-CZ" altLang="cs-CZ" dirty="0">
                <a:solidFill>
                  <a:srgbClr val="000000"/>
                </a:solidFill>
              </a:rPr>
              <a:t>CESO – lustraci pachatele </a:t>
            </a:r>
            <a:r>
              <a:rPr lang="cs-CZ" altLang="cs-CZ" b="1" dirty="0">
                <a:solidFill>
                  <a:srgbClr val="000000"/>
                </a:solidFill>
              </a:rPr>
              <a:t>pracovník provádí vždy před zahájením činnosti a vždy před podáním zprávy OČTŘ, jinak dle potřeby</a:t>
            </a:r>
            <a:r>
              <a:rPr lang="cs-CZ" altLang="cs-CZ" dirty="0">
                <a:solidFill>
                  <a:srgbClr val="000000"/>
                </a:solidFill>
              </a:rPr>
              <a:t>; </a:t>
            </a:r>
          </a:p>
          <a:p>
            <a:pPr algn="l">
              <a:buFont typeface="Arial" panose="020B0604020202020204" pitchFamily="34" charset="0"/>
              <a:buChar char="•"/>
            </a:pPr>
            <a:r>
              <a:rPr lang="cs-CZ" altLang="cs-CZ" dirty="0">
                <a:solidFill>
                  <a:srgbClr val="000000"/>
                </a:solidFill>
              </a:rPr>
              <a:t>opis RT – </a:t>
            </a:r>
            <a:r>
              <a:rPr lang="cs-CZ" altLang="cs-CZ" b="1" dirty="0">
                <a:solidFill>
                  <a:srgbClr val="000000"/>
                </a:solidFill>
              </a:rPr>
              <a:t>pracovník provádí lustraci vždy před zahájením činnosti a v případě nového záznamu v CESO též před podáním zprávy soudu</a:t>
            </a:r>
            <a:r>
              <a:rPr lang="cs-CZ" altLang="cs-CZ" dirty="0">
                <a:solidFill>
                  <a:srgbClr val="000000"/>
                </a:solidFill>
              </a:rPr>
              <a:t>; </a:t>
            </a:r>
          </a:p>
          <a:p>
            <a:pPr algn="l">
              <a:buFont typeface="Arial" panose="020B0604020202020204" pitchFamily="34" charset="0"/>
              <a:buChar char="•"/>
            </a:pPr>
            <a:r>
              <a:rPr lang="cs-CZ" altLang="cs-CZ" dirty="0">
                <a:solidFill>
                  <a:srgbClr val="000000"/>
                </a:solidFill>
              </a:rPr>
              <a:t>rejstřík přestupků; </a:t>
            </a:r>
          </a:p>
          <a:p>
            <a:pPr algn="l">
              <a:buFont typeface="Arial" panose="020B0604020202020204" pitchFamily="34" charset="0"/>
              <a:buChar char="•"/>
            </a:pPr>
            <a:r>
              <a:rPr lang="cs-CZ" altLang="cs-CZ" dirty="0">
                <a:solidFill>
                  <a:srgbClr val="000000"/>
                </a:solidFill>
              </a:rPr>
              <a:t>informace od oběti; zaměstnavatele;</a:t>
            </a:r>
          </a:p>
          <a:p>
            <a:pPr algn="l">
              <a:buFont typeface="Arial" panose="020B0604020202020204" pitchFamily="34" charset="0"/>
              <a:buChar char="•"/>
            </a:pPr>
            <a:r>
              <a:rPr lang="cs-CZ" altLang="cs-CZ" dirty="0">
                <a:solidFill>
                  <a:srgbClr val="000000"/>
                </a:solidFill>
              </a:rPr>
              <a:t>informace z rodinného a sociálního prostředí pachatele. </a:t>
            </a:r>
          </a:p>
          <a:p>
            <a:pPr marL="0" lvl="1" algn="l">
              <a:spcBef>
                <a:spcPts val="600"/>
              </a:spcBef>
              <a:spcAft>
                <a:spcPts val="600"/>
              </a:spcAft>
              <a:buClr>
                <a:srgbClr val="000000"/>
              </a:buClr>
              <a:buSzPct val="100000"/>
              <a:defRPr/>
            </a:pPr>
            <a:endParaRPr lang="cs-CZ" b="1" dirty="0"/>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6969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1122363"/>
            <a:ext cx="9144000" cy="916162"/>
          </a:xfrm>
        </p:spPr>
        <p:txBody>
          <a:bodyPr>
            <a:normAutofit fontScale="90000"/>
          </a:bodyPr>
          <a:lstStyle/>
          <a:p>
            <a:br>
              <a:rPr lang="cs-CZ" sz="2800" b="1" dirty="0">
                <a:solidFill>
                  <a:srgbClr val="FF0000"/>
                </a:solidFill>
                <a:latin typeface="+mn-lt"/>
                <a:cs typeface="Arial" panose="020B0604020202020204" pitchFamily="34" charset="0"/>
              </a:rPr>
            </a:br>
            <a:br>
              <a:rPr lang="cs-CZ" sz="2800" b="1" dirty="0">
                <a:solidFill>
                  <a:srgbClr val="FF0000"/>
                </a:solidFill>
                <a:latin typeface="+mn-lt"/>
                <a:cs typeface="Arial" panose="020B0604020202020204" pitchFamily="34" charset="0"/>
              </a:rPr>
            </a:br>
            <a:br>
              <a:rPr lang="cs-CZ" sz="2800" b="1" dirty="0">
                <a:solidFill>
                  <a:srgbClr val="FF0000"/>
                </a:solidFill>
                <a:latin typeface="+mn-lt"/>
                <a:cs typeface="Arial" panose="020B0604020202020204" pitchFamily="34" charset="0"/>
              </a:rPr>
            </a:br>
            <a:br>
              <a:rPr lang="cs-CZ" sz="2800" b="1" dirty="0">
                <a:solidFill>
                  <a:srgbClr val="FF0000"/>
                </a:solidFill>
                <a:latin typeface="+mn-lt"/>
                <a:cs typeface="Arial" panose="020B0604020202020204" pitchFamily="34" charset="0"/>
              </a:rPr>
            </a:br>
            <a:br>
              <a:rPr lang="cs-CZ" sz="2800" b="1" dirty="0">
                <a:solidFill>
                  <a:srgbClr val="FF0000"/>
                </a:solidFill>
                <a:latin typeface="+mn-lt"/>
                <a:cs typeface="Arial" panose="020B0604020202020204" pitchFamily="34" charset="0"/>
              </a:rPr>
            </a:br>
            <a:br>
              <a:rPr lang="cs-CZ" sz="2800" b="1" dirty="0">
                <a:latin typeface="+mn-lt"/>
                <a:cs typeface="Arial" panose="020B0604020202020204" pitchFamily="34" charset="0"/>
              </a:rPr>
            </a:br>
            <a:br>
              <a:rPr lang="cs-CZ" sz="2800" b="1" dirty="0">
                <a:latin typeface="+mn-lt"/>
                <a:cs typeface="Arial" panose="020B0604020202020204" pitchFamily="34" charset="0"/>
              </a:rPr>
            </a:br>
            <a:br>
              <a:rPr lang="cs-CZ" sz="2800" b="1" dirty="0">
                <a:latin typeface="+mn-lt"/>
                <a:cs typeface="Arial" panose="020B0604020202020204" pitchFamily="34" charset="0"/>
              </a:rPr>
            </a:br>
            <a:br>
              <a:rPr lang="cs-CZ" altLang="cs-CZ" sz="4000" b="1" dirty="0">
                <a:solidFill>
                  <a:srgbClr val="FFFFFF"/>
                </a:solidFill>
              </a:rPr>
            </a:br>
            <a:br>
              <a:rPr lang="cs-CZ" sz="2800" b="1" dirty="0">
                <a:solidFill>
                  <a:srgbClr val="FF0000"/>
                </a:solidFill>
                <a:latin typeface="+mn-lt"/>
                <a:cs typeface="Arial" panose="020B0604020202020204" pitchFamily="34" charset="0"/>
              </a:rPr>
            </a:br>
            <a:endParaRPr lang="cs-CZ" sz="2800" b="1" dirty="0">
              <a:solidFill>
                <a:srgbClr val="FF0000"/>
              </a:solidFill>
              <a:latin typeface="+mn-lt"/>
              <a:cs typeface="Arial" panose="020B0604020202020204" pitchFamily="34" charset="0"/>
            </a:endParaRP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1122363"/>
            <a:ext cx="9144000" cy="5398510"/>
          </a:xfrm>
        </p:spPr>
        <p:txBody>
          <a:bodyPr>
            <a:normAutofit fontScale="92500" lnSpcReduction="10000"/>
          </a:bodyPr>
          <a:lstStyle/>
          <a:p>
            <a:pPr marL="3175">
              <a:buClr>
                <a:srgbClr val="000000"/>
              </a:buClr>
              <a:buSzPct val="100000"/>
              <a:defRPr/>
            </a:pPr>
            <a:r>
              <a:rPr lang="cs-CZ" altLang="cs-CZ" sz="3200" b="1" dirty="0">
                <a:solidFill>
                  <a:srgbClr val="FF0000"/>
                </a:solidFill>
              </a:rPr>
              <a:t>Základní principy činnosti pracovníka</a:t>
            </a:r>
          </a:p>
          <a:p>
            <a:pPr marL="3175">
              <a:buClr>
                <a:srgbClr val="000000"/>
              </a:buClr>
              <a:buSzPct val="100000"/>
              <a:defRPr/>
            </a:pPr>
            <a:endParaRPr lang="cs-CZ" altLang="cs-CZ" sz="3200" b="1" dirty="0"/>
          </a:p>
          <a:p>
            <a:pPr marL="342900" indent="-342900" algn="l">
              <a:buFont typeface="Arial" panose="020B0604020202020204" pitchFamily="34" charset="0"/>
              <a:buChar char="•"/>
              <a:defRPr/>
            </a:pPr>
            <a:r>
              <a:rPr lang="cs-CZ" dirty="0"/>
              <a:t>jedná v souladu s platnými zákony a vnitřními předpisy PMS; </a:t>
            </a:r>
          </a:p>
          <a:p>
            <a:pPr marL="342900" indent="-342900" algn="l">
              <a:buFont typeface="Arial" panose="020B0604020202020204" pitchFamily="34" charset="0"/>
              <a:buChar char="•"/>
              <a:defRPr/>
            </a:pPr>
            <a:r>
              <a:rPr lang="cs-CZ" dirty="0"/>
              <a:t>jedná v souladu s Etickým kodexem zaměstnance PMS; </a:t>
            </a:r>
          </a:p>
          <a:p>
            <a:pPr marL="342900" indent="-342900" algn="l">
              <a:buFont typeface="Arial" panose="020B0604020202020204" pitchFamily="34" charset="0"/>
              <a:buChar char="•"/>
              <a:defRPr/>
            </a:pPr>
            <a:r>
              <a:rPr lang="cs-CZ" dirty="0"/>
              <a:t>respektuje a chrání lidská práva a svobody, důstojnost člověka; </a:t>
            </a:r>
          </a:p>
          <a:p>
            <a:pPr marL="342900" indent="-342900" algn="l">
              <a:buFont typeface="Arial" panose="020B0604020202020204" pitchFamily="34" charset="0"/>
              <a:buChar char="•"/>
              <a:defRPr/>
            </a:pPr>
            <a:r>
              <a:rPr lang="cs-CZ" dirty="0"/>
              <a:t>je nositelem principů </a:t>
            </a:r>
            <a:r>
              <a:rPr lang="cs-CZ" dirty="0" err="1"/>
              <a:t>restorativní</a:t>
            </a:r>
            <a:r>
              <a:rPr lang="cs-CZ" dirty="0"/>
              <a:t> justice; </a:t>
            </a:r>
          </a:p>
          <a:p>
            <a:pPr marL="342900" indent="-342900" algn="l">
              <a:buFont typeface="Arial" panose="020B0604020202020204" pitchFamily="34" charset="0"/>
              <a:buChar char="•"/>
              <a:defRPr/>
            </a:pPr>
            <a:r>
              <a:rPr lang="pt-BR" dirty="0"/>
              <a:t>jedná s obětí i pachatelem transparentně; </a:t>
            </a:r>
          </a:p>
          <a:p>
            <a:pPr marL="342900" indent="-342900" algn="l">
              <a:buFont typeface="Arial" panose="020B0604020202020204" pitchFamily="34" charset="0"/>
              <a:buChar char="•"/>
              <a:defRPr/>
            </a:pPr>
            <a:r>
              <a:rPr lang="cs-CZ" dirty="0"/>
              <a:t>postupuje odpovědně a objektivně; </a:t>
            </a:r>
          </a:p>
          <a:p>
            <a:pPr marL="342900" indent="-342900" algn="l">
              <a:buFont typeface="Arial" panose="020B0604020202020204" pitchFamily="34" charset="0"/>
              <a:buChar char="•"/>
              <a:defRPr/>
            </a:pPr>
            <a:r>
              <a:rPr lang="cs-CZ" dirty="0"/>
              <a:t>zná své kompetence a hranice; </a:t>
            </a:r>
          </a:p>
          <a:p>
            <a:pPr marL="342900" indent="-342900" algn="l">
              <a:buFont typeface="Arial" panose="020B0604020202020204" pitchFamily="34" charset="0"/>
              <a:buChar char="•"/>
              <a:defRPr/>
            </a:pPr>
            <a:r>
              <a:rPr lang="cs-CZ" dirty="0"/>
              <a:t>spolupracuje s orgány činnými v trestním řízení (dále jen OČTŘ) a dalšími organizacemi státní správy, samosprávy i neziskovými organizacemi, zná síť poskytovatelů sociálních služeb; </a:t>
            </a:r>
          </a:p>
          <a:p>
            <a:pPr marL="342900" indent="-342900" algn="l">
              <a:buFont typeface="Arial" panose="020B0604020202020204" pitchFamily="34" charset="0"/>
              <a:buChar char="•"/>
              <a:defRPr/>
            </a:pPr>
            <a:r>
              <a:rPr lang="cs-CZ" dirty="0"/>
              <a:t>dbá na svou bezpečnost a bezpečnost dalších pracovníků. </a:t>
            </a:r>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31210" y="112236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42116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Úvodní konzultace</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1736436"/>
            <a:ext cx="9144000" cy="4451927"/>
          </a:xfrm>
        </p:spPr>
        <p:txBody>
          <a:bodyPr>
            <a:normAutofit lnSpcReduction="10000"/>
          </a:bodyPr>
          <a:lstStyle/>
          <a:p>
            <a:endParaRPr lang="cs-CZ" altLang="cs-CZ" sz="1800" dirty="0">
              <a:solidFill>
                <a:srgbClr val="000000"/>
              </a:solidFill>
            </a:endParaRPr>
          </a:p>
          <a:p>
            <a:pPr algn="l">
              <a:buFont typeface="Arial" panose="020B0604020202020204" pitchFamily="34" charset="0"/>
              <a:buChar char="•"/>
            </a:pPr>
            <a:r>
              <a:rPr lang="cs-CZ" altLang="cs-CZ" dirty="0">
                <a:solidFill>
                  <a:srgbClr val="000000"/>
                </a:solidFill>
              </a:rPr>
              <a:t>ověří totožnost pachatele; </a:t>
            </a:r>
          </a:p>
          <a:p>
            <a:pPr algn="l">
              <a:buFont typeface="Arial" panose="020B0604020202020204" pitchFamily="34" charset="0"/>
              <a:buChar char="•"/>
            </a:pPr>
            <a:r>
              <a:rPr lang="pl-PL" altLang="cs-CZ" dirty="0">
                <a:solidFill>
                  <a:srgbClr val="000000"/>
                </a:solidFill>
              </a:rPr>
              <a:t>poskytne mu podrobné informace o podmínkách dohledu; </a:t>
            </a:r>
          </a:p>
          <a:p>
            <a:pPr algn="l">
              <a:buFont typeface="Arial" panose="020B0604020202020204" pitchFamily="34" charset="0"/>
              <a:buChar char="•"/>
            </a:pPr>
            <a:r>
              <a:rPr lang="cs-CZ" altLang="cs-CZ" dirty="0">
                <a:solidFill>
                  <a:srgbClr val="000000"/>
                </a:solidFill>
              </a:rPr>
              <a:t>předá základní informace o PMS; </a:t>
            </a:r>
          </a:p>
          <a:p>
            <a:pPr algn="l">
              <a:buFont typeface="Arial" panose="020B0604020202020204" pitchFamily="34" charset="0"/>
              <a:buChar char="•"/>
            </a:pPr>
            <a:r>
              <a:rPr lang="cs-CZ" altLang="cs-CZ" dirty="0">
                <a:solidFill>
                  <a:srgbClr val="000000"/>
                </a:solidFill>
              </a:rPr>
              <a:t>vyjasní role zúčastněných subjektů (pracovník, soud nebo státní zastupitelství, pachatel, oběť); </a:t>
            </a:r>
          </a:p>
          <a:p>
            <a:pPr algn="l">
              <a:buFont typeface="Arial" panose="020B0604020202020204" pitchFamily="34" charset="0"/>
              <a:buChar char="•"/>
            </a:pPr>
            <a:r>
              <a:rPr lang="cs-CZ" altLang="cs-CZ" dirty="0">
                <a:solidFill>
                  <a:srgbClr val="000000"/>
                </a:solidFill>
              </a:rPr>
              <a:t>získává aktuální kontaktní údaje na pachatele (především adresu, na níž si pachatel přebírá písemnosti či se na ní fakticky zdržuje, a i případný telefonický kontakt); </a:t>
            </a:r>
          </a:p>
          <a:p>
            <a:pPr algn="l">
              <a:buFont typeface="Arial" panose="020B0604020202020204" pitchFamily="34" charset="0"/>
              <a:buChar char="•"/>
            </a:pPr>
            <a:r>
              <a:rPr lang="cs-CZ" altLang="cs-CZ" dirty="0">
                <a:solidFill>
                  <a:srgbClr val="000000"/>
                </a:solidFill>
              </a:rPr>
              <a:t>získává základní přehled o aktuální životní situaci pachatele (např. bydlení, zaměstnání, rodina, vyživovací povinnosti, vztahy, finanční situace, trestní minulost, závislosti, zdravotní stav atd.). </a:t>
            </a:r>
          </a:p>
          <a:p>
            <a:pPr marL="0" lvl="1" algn="l">
              <a:spcBef>
                <a:spcPts val="600"/>
              </a:spcBef>
              <a:spcAft>
                <a:spcPts val="600"/>
              </a:spcAft>
              <a:buClr>
                <a:srgbClr val="000000"/>
              </a:buClr>
              <a:buSzPct val="100000"/>
              <a:defRPr/>
            </a:pPr>
            <a:endParaRPr lang="cs-CZ" b="1" dirty="0"/>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31654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Účel dalších konzultací</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1736436"/>
            <a:ext cx="9144000" cy="4451927"/>
          </a:xfrm>
        </p:spPr>
        <p:txBody>
          <a:bodyPr>
            <a:normAutofit/>
          </a:bodyPr>
          <a:lstStyle/>
          <a:p>
            <a:endParaRPr lang="cs-CZ" altLang="cs-CZ" sz="1800" dirty="0">
              <a:solidFill>
                <a:srgbClr val="000000"/>
              </a:solidFill>
            </a:endParaRPr>
          </a:p>
          <a:p>
            <a:pPr algn="l">
              <a:buFont typeface="Arial" panose="020B0604020202020204" pitchFamily="34" charset="0"/>
              <a:buChar char="•"/>
            </a:pPr>
            <a:r>
              <a:rPr lang="cs-CZ" altLang="cs-CZ" dirty="0">
                <a:solidFill>
                  <a:srgbClr val="000000"/>
                </a:solidFill>
              </a:rPr>
              <a:t>udržení pravidelného osobního kontaktu s pachatelem; </a:t>
            </a:r>
          </a:p>
          <a:p>
            <a:pPr algn="l">
              <a:buFont typeface="Arial" panose="020B0604020202020204" pitchFamily="34" charset="0"/>
              <a:buChar char="•"/>
            </a:pPr>
            <a:r>
              <a:rPr lang="cs-CZ" altLang="cs-CZ" dirty="0">
                <a:solidFill>
                  <a:srgbClr val="000000"/>
                </a:solidFill>
              </a:rPr>
              <a:t>průběžné hodnocení rizik a potřeb pachatele, na jejichž základě pracovník volí opatření k minimalizaci hrozících rizik</a:t>
            </a:r>
          </a:p>
          <a:p>
            <a:pPr algn="l">
              <a:buFont typeface="Arial" panose="020B0604020202020204" pitchFamily="34" charset="0"/>
              <a:buChar char="•"/>
            </a:pPr>
            <a:r>
              <a:rPr lang="cs-CZ" altLang="cs-CZ" dirty="0">
                <a:solidFill>
                  <a:srgbClr val="000000"/>
                </a:solidFill>
              </a:rPr>
              <a:t>posilování silných stránek pachatele – zdrojů pro změnu v jeho životě, vedení pachatele k životu bez trestného jednání </a:t>
            </a:r>
          </a:p>
          <a:p>
            <a:pPr algn="l">
              <a:buFont typeface="Arial" panose="020B0604020202020204" pitchFamily="34" charset="0"/>
              <a:buChar char="•"/>
            </a:pPr>
            <a:r>
              <a:rPr lang="cs-CZ" altLang="cs-CZ" dirty="0">
                <a:solidFill>
                  <a:srgbClr val="000000"/>
                </a:solidFill>
              </a:rPr>
              <a:t>dojednávání způsobu plnění a kontroly podmínek dohledu uložených soudem </a:t>
            </a:r>
          </a:p>
          <a:p>
            <a:pPr algn="l">
              <a:buFont typeface="Arial" panose="020B0604020202020204" pitchFamily="34" charset="0"/>
              <a:buChar char="•"/>
            </a:pPr>
            <a:r>
              <a:rPr lang="cs-CZ" altLang="cs-CZ" dirty="0">
                <a:solidFill>
                  <a:srgbClr val="000000"/>
                </a:solidFill>
              </a:rPr>
              <a:t>stanovení vhodných témat spolupráce s pachatelem a cílů probačního plánu dohledu. </a:t>
            </a:r>
          </a:p>
          <a:p>
            <a:pPr marL="0" lvl="1" algn="l">
              <a:spcBef>
                <a:spcPts val="600"/>
              </a:spcBef>
              <a:spcAft>
                <a:spcPts val="600"/>
              </a:spcAft>
              <a:buClr>
                <a:srgbClr val="000000"/>
              </a:buClr>
              <a:buSzPct val="100000"/>
              <a:defRPr/>
            </a:pPr>
            <a:endParaRPr lang="cs-CZ" b="1" dirty="0"/>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35780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Témata konzultací</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1736436"/>
            <a:ext cx="9144000" cy="4451927"/>
          </a:xfrm>
        </p:spPr>
        <p:txBody>
          <a:bodyPr>
            <a:normAutofit fontScale="70000" lnSpcReduction="20000"/>
          </a:bodyPr>
          <a:lstStyle/>
          <a:p>
            <a:pPr algn="l"/>
            <a:endParaRPr lang="cs-CZ" altLang="cs-CZ" sz="1800" dirty="0">
              <a:solidFill>
                <a:srgbClr val="000000"/>
              </a:solidFill>
            </a:endParaRPr>
          </a:p>
          <a:p>
            <a:pPr algn="l">
              <a:buFont typeface="Arial" panose="020B0604020202020204" pitchFamily="34" charset="0"/>
              <a:buChar char="•"/>
              <a:defRPr/>
            </a:pPr>
            <a:r>
              <a:rPr lang="cs-CZ" dirty="0"/>
              <a:t>bydlení; </a:t>
            </a:r>
          </a:p>
          <a:p>
            <a:pPr algn="l">
              <a:buFont typeface="Arial" panose="020B0604020202020204" pitchFamily="34" charset="0"/>
              <a:buChar char="•"/>
              <a:defRPr/>
            </a:pPr>
            <a:r>
              <a:rPr lang="cs-CZ" dirty="0"/>
              <a:t>rodinné a sociální zázemí; </a:t>
            </a:r>
          </a:p>
          <a:p>
            <a:pPr algn="l">
              <a:buFont typeface="Arial" panose="020B0604020202020204" pitchFamily="34" charset="0"/>
              <a:buChar char="•"/>
              <a:defRPr/>
            </a:pPr>
            <a:r>
              <a:rPr lang="cs-CZ" dirty="0"/>
              <a:t>zaměstnání; </a:t>
            </a:r>
          </a:p>
          <a:p>
            <a:pPr algn="l">
              <a:buFont typeface="Arial" panose="020B0604020202020204" pitchFamily="34" charset="0"/>
              <a:buChar char="•"/>
              <a:defRPr/>
            </a:pPr>
            <a:r>
              <a:rPr lang="cs-CZ" dirty="0"/>
              <a:t>finanční situaci; </a:t>
            </a:r>
          </a:p>
          <a:p>
            <a:pPr algn="l">
              <a:buFont typeface="Arial" panose="020B0604020202020204" pitchFamily="34" charset="0"/>
              <a:buChar char="•"/>
              <a:defRPr/>
            </a:pPr>
            <a:r>
              <a:rPr lang="cs-CZ" dirty="0"/>
              <a:t>závislostní jednání; </a:t>
            </a:r>
          </a:p>
          <a:p>
            <a:pPr algn="l">
              <a:buFont typeface="Arial" panose="020B0604020202020204" pitchFamily="34" charset="0"/>
              <a:buChar char="•"/>
              <a:defRPr/>
            </a:pPr>
            <a:r>
              <a:rPr lang="cs-CZ" dirty="0"/>
              <a:t>postoj pachatele k trestnému činu a k uloženému trestu; </a:t>
            </a:r>
          </a:p>
          <a:p>
            <a:pPr algn="l">
              <a:buFont typeface="Arial" panose="020B0604020202020204" pitchFamily="34" charset="0"/>
              <a:buChar char="•"/>
              <a:defRPr/>
            </a:pPr>
            <a:r>
              <a:rPr lang="cs-CZ" dirty="0"/>
              <a:t>postoj pachatele k oběti a k jeho odpovědnosti za řešení následků trestného činu; </a:t>
            </a:r>
          </a:p>
          <a:p>
            <a:pPr algn="l">
              <a:buFont typeface="Arial" panose="020B0604020202020204" pitchFamily="34" charset="0"/>
              <a:buChar char="•"/>
              <a:defRPr/>
            </a:pPr>
            <a:r>
              <a:rPr lang="cs-CZ" dirty="0"/>
              <a:t>náhradu škody, odčinění újmy; </a:t>
            </a:r>
          </a:p>
          <a:p>
            <a:pPr algn="l">
              <a:buFont typeface="Arial" panose="020B0604020202020204" pitchFamily="34" charset="0"/>
              <a:buChar char="•"/>
              <a:defRPr/>
            </a:pPr>
            <a:r>
              <a:rPr lang="cs-CZ" dirty="0"/>
              <a:t>zdroje pachatele – silné stránky, představy o budoucnosti; </a:t>
            </a:r>
          </a:p>
          <a:p>
            <a:pPr algn="l">
              <a:buFont typeface="Arial" panose="020B0604020202020204" pitchFamily="34" charset="0"/>
              <a:buChar char="•"/>
              <a:defRPr/>
            </a:pPr>
            <a:r>
              <a:rPr lang="cs-CZ" dirty="0"/>
              <a:t>trestní minulost a její reflexe; </a:t>
            </a:r>
          </a:p>
          <a:p>
            <a:pPr algn="l">
              <a:buFont typeface="Arial" panose="020B0604020202020204" pitchFamily="34" charset="0"/>
              <a:buChar char="•"/>
              <a:defRPr/>
            </a:pPr>
            <a:r>
              <a:rPr lang="cs-CZ" dirty="0"/>
              <a:t>rizika recidivy, újmy, selhání; </a:t>
            </a:r>
          </a:p>
          <a:p>
            <a:pPr algn="l">
              <a:buFont typeface="Arial" panose="020B0604020202020204" pitchFamily="34" charset="0"/>
              <a:buChar char="•"/>
              <a:defRPr/>
            </a:pPr>
            <a:r>
              <a:rPr lang="cs-CZ" dirty="0"/>
              <a:t>další témata, která vyplývají z okolností spáchaného trestného činu a která se týkají osoby pachatele a jeho současného způsobu života (např. řešení dlouhodobé nezaměstnanosti, absenci trvalejšího bydlení, dluhovou problematiku, dokončení vzdělání nebo zahájení rekvalifikace apod.). </a:t>
            </a:r>
          </a:p>
          <a:p>
            <a:pPr marL="0" lvl="1" algn="l">
              <a:spcBef>
                <a:spcPts val="600"/>
              </a:spcBef>
              <a:spcAft>
                <a:spcPts val="600"/>
              </a:spcAft>
              <a:buClr>
                <a:srgbClr val="000000"/>
              </a:buClr>
              <a:buSzPct val="100000"/>
              <a:defRPr/>
            </a:pPr>
            <a:endParaRPr lang="cs-CZ" b="1" dirty="0"/>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39436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Nástroje při práci s dětmi</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1736436"/>
            <a:ext cx="9144000" cy="4451927"/>
          </a:xfrm>
        </p:spPr>
        <p:txBody>
          <a:bodyPr>
            <a:normAutofit/>
          </a:bodyPr>
          <a:lstStyle/>
          <a:p>
            <a:pPr algn="l"/>
            <a:endParaRPr lang="cs-CZ" altLang="cs-CZ" sz="1800" dirty="0">
              <a:solidFill>
                <a:srgbClr val="000000"/>
              </a:solidFill>
            </a:endParaRPr>
          </a:p>
          <a:p>
            <a:pPr marL="0" lvl="1" algn="l">
              <a:spcBef>
                <a:spcPts val="600"/>
              </a:spcBef>
              <a:spcAft>
                <a:spcPts val="600"/>
              </a:spcAft>
              <a:buClr>
                <a:srgbClr val="000000"/>
              </a:buClr>
              <a:buSzPct val="100000"/>
              <a:defRPr/>
            </a:pPr>
            <a:endParaRPr lang="cs-CZ" b="1" dirty="0"/>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ázek 1">
            <a:extLst>
              <a:ext uri="{FF2B5EF4-FFF2-40B4-BE49-F238E27FC236}">
                <a16:creationId xmlns:a16="http://schemas.microsoft.com/office/drawing/2014/main" id="{C3820E34-71D2-401C-BCEA-CF286E13BFB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63975" y="1494859"/>
            <a:ext cx="4464050" cy="524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45426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Nástroje při práci s dětmi</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1736436"/>
            <a:ext cx="9144000" cy="4451927"/>
          </a:xfrm>
        </p:spPr>
        <p:txBody>
          <a:bodyPr>
            <a:normAutofit/>
          </a:bodyPr>
          <a:lstStyle/>
          <a:p>
            <a:pPr algn="l"/>
            <a:endParaRPr lang="cs-CZ" altLang="cs-CZ" sz="1800" dirty="0">
              <a:solidFill>
                <a:srgbClr val="000000"/>
              </a:solidFill>
            </a:endParaRPr>
          </a:p>
          <a:p>
            <a:pPr marL="0" lvl="1" algn="l">
              <a:spcBef>
                <a:spcPts val="600"/>
              </a:spcBef>
              <a:spcAft>
                <a:spcPts val="600"/>
              </a:spcAft>
              <a:buClr>
                <a:srgbClr val="000000"/>
              </a:buClr>
              <a:buSzPct val="100000"/>
              <a:defRPr/>
            </a:pPr>
            <a:endParaRPr lang="cs-CZ" b="1" dirty="0"/>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ázek 1">
            <a:extLst>
              <a:ext uri="{FF2B5EF4-FFF2-40B4-BE49-F238E27FC236}">
                <a16:creationId xmlns:a16="http://schemas.microsoft.com/office/drawing/2014/main" id="{51438D69-ED43-423E-BCBC-63D2F45A663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4917" y="1494859"/>
            <a:ext cx="4019550" cy="515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Obrázek 2">
            <a:extLst>
              <a:ext uri="{FF2B5EF4-FFF2-40B4-BE49-F238E27FC236}">
                <a16:creationId xmlns:a16="http://schemas.microsoft.com/office/drawing/2014/main" id="{D664FE4D-FC62-4189-9D6E-D272D94B6EF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16766" y="1494859"/>
            <a:ext cx="4275138" cy="524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16198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Trest domácího vězení</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1736436"/>
            <a:ext cx="9144000" cy="4451927"/>
          </a:xfrm>
        </p:spPr>
        <p:txBody>
          <a:bodyPr>
            <a:normAutofit/>
          </a:bodyPr>
          <a:lstStyle/>
          <a:p>
            <a:pPr algn="l"/>
            <a:endParaRPr lang="cs-CZ" altLang="cs-CZ" sz="1800" dirty="0">
              <a:solidFill>
                <a:srgbClr val="000000"/>
              </a:solidFill>
            </a:endParaRPr>
          </a:p>
          <a:p>
            <a:pPr marL="0" lvl="1" algn="l">
              <a:spcBef>
                <a:spcPts val="600"/>
              </a:spcBef>
              <a:spcAft>
                <a:spcPts val="600"/>
              </a:spcAft>
              <a:buClr>
                <a:srgbClr val="000000"/>
              </a:buClr>
              <a:buSzPct val="100000"/>
              <a:defRPr/>
            </a:pPr>
            <a:endParaRPr lang="cs-CZ" b="1" dirty="0"/>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bdélník 6">
            <a:extLst>
              <a:ext uri="{FF2B5EF4-FFF2-40B4-BE49-F238E27FC236}">
                <a16:creationId xmlns:a16="http://schemas.microsoft.com/office/drawing/2014/main" id="{68CA12A4-FA26-485F-A59B-9AD91A86CCEC}"/>
              </a:ext>
            </a:extLst>
          </p:cNvPr>
          <p:cNvSpPr/>
          <p:nvPr/>
        </p:nvSpPr>
        <p:spPr>
          <a:xfrm>
            <a:off x="1341701" y="2136339"/>
            <a:ext cx="8421135" cy="4939814"/>
          </a:xfrm>
          <a:prstGeom prst="rect">
            <a:avLst/>
          </a:prstGeom>
        </p:spPr>
        <p:txBody>
          <a:bodyPr wrap="square">
            <a:spAutoFit/>
          </a:bodyPr>
          <a:lstStyle/>
          <a:p>
            <a:pPr algn="just">
              <a:lnSpc>
                <a:spcPct val="150000"/>
              </a:lnSpc>
            </a:pPr>
            <a:r>
              <a:rPr lang="cs-CZ" altLang="cs-CZ" dirty="0"/>
              <a:t>Trest domácího vězení (dále jen TDV) je alternativní trest, který byl do českého právního systému včleněn trestním zákoníkem, jenž vstoupil v účinnost dne 1. 1. 2010. Tento moderní institut představuje pro pachatele určité omezení jeho osobní svobody, ale zároveň mu dává oproti výkonu trestu odnětí svobody mj. prostor pro odčinění následků trestné činnosti. Zároveň je pachatel ponechán ve svém sociálním prostředí a prostřednictvím kontaktu s pracovníkem PMS může být veden k úspěšnému začlenění do řádného života ve společnosti. </a:t>
            </a:r>
          </a:p>
          <a:p>
            <a:endParaRPr lang="cs-CZ" altLang="cs-CZ" dirty="0"/>
          </a:p>
          <a:p>
            <a:endParaRPr lang="cs-CZ" altLang="cs-CZ" dirty="0"/>
          </a:p>
          <a:p>
            <a:endParaRPr lang="cs-CZ" altLang="cs-CZ" dirty="0"/>
          </a:p>
          <a:p>
            <a:endParaRPr lang="cs-CZ" altLang="cs-CZ" dirty="0"/>
          </a:p>
          <a:p>
            <a:endParaRPr lang="cs-CZ" altLang="cs-CZ" dirty="0"/>
          </a:p>
          <a:p>
            <a:endParaRPr lang="cs-CZ" altLang="cs-CZ" dirty="0"/>
          </a:p>
          <a:p>
            <a:endParaRPr lang="cs-CZ" altLang="cs-CZ" dirty="0"/>
          </a:p>
        </p:txBody>
      </p:sp>
    </p:spTree>
    <p:extLst>
      <p:ext uri="{BB962C8B-B14F-4D97-AF65-F5344CB8AC3E}">
        <p14:creationId xmlns:p14="http://schemas.microsoft.com/office/powerpoint/2010/main" val="26380908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 60 Domácí vězení</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1736436"/>
            <a:ext cx="9144000" cy="4451927"/>
          </a:xfrm>
        </p:spPr>
        <p:txBody>
          <a:bodyPr>
            <a:normAutofit/>
          </a:bodyPr>
          <a:lstStyle/>
          <a:p>
            <a:endParaRPr lang="cs-CZ" altLang="cs-CZ" sz="1800" dirty="0">
              <a:solidFill>
                <a:srgbClr val="000000"/>
              </a:solidFill>
            </a:endParaRPr>
          </a:p>
          <a:p>
            <a:r>
              <a:rPr lang="cs-CZ" altLang="cs-CZ" dirty="0">
                <a:solidFill>
                  <a:srgbClr val="000000"/>
                </a:solidFill>
              </a:rPr>
              <a:t>(1) Soud může uložit trest domácího vězení až na dvě léta, odsuzuje-li pachatele přečinu, jestliže</a:t>
            </a:r>
          </a:p>
          <a:p>
            <a:r>
              <a:rPr lang="cs-CZ" altLang="cs-CZ" dirty="0">
                <a:solidFill>
                  <a:srgbClr val="000000"/>
                </a:solidFill>
              </a:rPr>
              <a:t>a) vzhledem k povaze a závažnosti spáchaného přečinu a osobě a poměrům pachatele, lze mít důvodně za to, že postačí uložení tohoto trestu, a to popřípadě i vedle jiného trestu, a</a:t>
            </a:r>
          </a:p>
          <a:p>
            <a:r>
              <a:rPr lang="cs-CZ" altLang="cs-CZ" dirty="0">
                <a:solidFill>
                  <a:srgbClr val="000000"/>
                </a:solidFill>
              </a:rPr>
              <a:t>b) pachatel dá písemný slib, že se ve stanovené době bude zdržovat v obydlí na určené adrese a při výkonu kontroly poskytne veškerou potřebnou součinnost.</a:t>
            </a:r>
          </a:p>
          <a:p>
            <a:pPr marL="0" lvl="1" algn="l">
              <a:spcBef>
                <a:spcPts val="600"/>
              </a:spcBef>
              <a:spcAft>
                <a:spcPts val="600"/>
              </a:spcAft>
              <a:buClr>
                <a:srgbClr val="000000"/>
              </a:buClr>
              <a:buSzPct val="100000"/>
              <a:defRPr/>
            </a:pPr>
            <a:endParaRPr lang="cs-CZ" b="1" dirty="0"/>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8177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Posouzení vhodnosti uložení trestu</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1736436"/>
            <a:ext cx="9144000" cy="4451927"/>
          </a:xfrm>
        </p:spPr>
        <p:txBody>
          <a:bodyPr>
            <a:normAutofit/>
          </a:bodyPr>
          <a:lstStyle/>
          <a:p>
            <a:endParaRPr lang="cs-CZ" altLang="cs-CZ" sz="1800" dirty="0">
              <a:solidFill>
                <a:srgbClr val="000000"/>
              </a:solidFill>
            </a:endParaRPr>
          </a:p>
          <a:p>
            <a:pPr>
              <a:defRPr/>
            </a:pPr>
            <a:r>
              <a:rPr lang="cs-CZ" b="1" dirty="0"/>
              <a:t>Okolnosti, které doporučení trestu TDV ze své podstaty přímo vylučují: </a:t>
            </a:r>
            <a:endParaRPr lang="cs-CZ" dirty="0"/>
          </a:p>
          <a:p>
            <a:pPr marL="342900" indent="-342900">
              <a:buFont typeface="Arial" panose="020B0604020202020204" pitchFamily="34" charset="0"/>
              <a:buChar char="•"/>
              <a:defRPr/>
            </a:pPr>
            <a:r>
              <a:rPr lang="cs-CZ" dirty="0"/>
              <a:t>trestný čin zahrnoval násilí páchané na osobách blízkých, s nimiž pachatel nadále žije v jedné domácnosti; </a:t>
            </a:r>
          </a:p>
          <a:p>
            <a:pPr marL="342900" indent="-342900">
              <a:buFont typeface="Arial" panose="020B0604020202020204" pitchFamily="34" charset="0"/>
              <a:buChar char="•"/>
              <a:defRPr/>
            </a:pPr>
            <a:r>
              <a:rPr lang="cs-CZ" dirty="0"/>
              <a:t>pachatel nemá stabilní místo bydliště; </a:t>
            </a:r>
          </a:p>
          <a:p>
            <a:pPr marL="342900" indent="-342900">
              <a:buFont typeface="Arial" panose="020B0604020202020204" pitchFamily="34" charset="0"/>
              <a:buChar char="•"/>
              <a:defRPr/>
            </a:pPr>
            <a:r>
              <a:rPr lang="cs-CZ" dirty="0"/>
              <a:t>pachatel z různých důvodů dlouhodobě (popř. velmi často) pobývá mimo svůj domov. </a:t>
            </a:r>
          </a:p>
          <a:p>
            <a:pPr marL="0" lvl="1" algn="l">
              <a:spcBef>
                <a:spcPts val="600"/>
              </a:spcBef>
              <a:spcAft>
                <a:spcPts val="600"/>
              </a:spcAft>
              <a:buClr>
                <a:srgbClr val="000000"/>
              </a:buClr>
              <a:buSzPct val="100000"/>
              <a:defRPr/>
            </a:pPr>
            <a:endParaRPr lang="cs-CZ" b="1" dirty="0"/>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79569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Překážky k uložení</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1736436"/>
            <a:ext cx="9144000" cy="4451927"/>
          </a:xfrm>
        </p:spPr>
        <p:txBody>
          <a:bodyPr>
            <a:normAutofit/>
          </a:bodyPr>
          <a:lstStyle/>
          <a:p>
            <a:endParaRPr lang="cs-CZ" altLang="cs-CZ" sz="1800" dirty="0">
              <a:solidFill>
                <a:srgbClr val="000000"/>
              </a:solidFill>
            </a:endParaRPr>
          </a:p>
          <a:p>
            <a:pPr marL="342900" indent="-342900">
              <a:buFont typeface="Arial" panose="020B0604020202020204" pitchFamily="34" charset="0"/>
              <a:buChar char="•"/>
              <a:defRPr/>
            </a:pPr>
            <a:r>
              <a:rPr lang="cs-CZ" dirty="0"/>
              <a:t>závislost pachatele na alkoholu a omamných a psychotropních látkách (dále jen OPL) – při práci se pracovník řídí zpracovaným Manuálem pro práci se závislými osobami; </a:t>
            </a:r>
          </a:p>
          <a:p>
            <a:pPr marL="342900" indent="-342900">
              <a:buFont typeface="Arial" panose="020B0604020202020204" pitchFamily="34" charset="0"/>
              <a:buChar char="•"/>
              <a:defRPr/>
            </a:pPr>
            <a:r>
              <a:rPr lang="cs-CZ" dirty="0"/>
              <a:t>uvažované místo výkonu TDV je vzhledem ke své poloze obtížně dosažitelné a kontrolovatelné; </a:t>
            </a:r>
          </a:p>
          <a:p>
            <a:pPr marL="342900" indent="-342900">
              <a:buFont typeface="Arial" panose="020B0604020202020204" pitchFamily="34" charset="0"/>
              <a:buChar char="•"/>
              <a:defRPr/>
            </a:pPr>
            <a:r>
              <a:rPr lang="cs-CZ" dirty="0"/>
              <a:t>pachatel v minulosti opakovaně a zcela nedodržoval rozhodnutí soudu ukládající mu součinnost s PMS; </a:t>
            </a:r>
          </a:p>
          <a:p>
            <a:pPr marL="342900" indent="-342900">
              <a:buFont typeface="Arial" panose="020B0604020202020204" pitchFamily="34" charset="0"/>
              <a:buChar char="•"/>
              <a:defRPr/>
            </a:pPr>
            <a:r>
              <a:rPr lang="cs-CZ" dirty="0"/>
              <a:t>pachatel neposkytuje potřebnou součinnost při šetření v místě bydliště během předjednání trestu; </a:t>
            </a:r>
          </a:p>
          <a:p>
            <a:pPr marL="0" lvl="1" algn="l">
              <a:spcBef>
                <a:spcPts val="600"/>
              </a:spcBef>
              <a:spcAft>
                <a:spcPts val="600"/>
              </a:spcAft>
              <a:buClr>
                <a:srgbClr val="000000"/>
              </a:buClr>
              <a:buSzPct val="100000"/>
              <a:defRPr/>
            </a:pPr>
            <a:endParaRPr lang="cs-CZ" b="1" dirty="0"/>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22318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Další okolnosti při výkonu TDV</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1736436"/>
            <a:ext cx="9144000" cy="4451927"/>
          </a:xfrm>
        </p:spPr>
        <p:txBody>
          <a:bodyPr>
            <a:normAutofit lnSpcReduction="10000"/>
          </a:bodyPr>
          <a:lstStyle/>
          <a:p>
            <a:endParaRPr lang="cs-CZ" altLang="cs-CZ" sz="1800" dirty="0">
              <a:solidFill>
                <a:srgbClr val="000000"/>
              </a:solidFill>
            </a:endParaRPr>
          </a:p>
          <a:p>
            <a:pPr marL="342900" indent="-342900">
              <a:buFont typeface="Arial" panose="020B0604020202020204" pitchFamily="34" charset="0"/>
              <a:buChar char="•"/>
              <a:defRPr/>
            </a:pPr>
            <a:r>
              <a:rPr lang="cs-CZ" dirty="0"/>
              <a:t>pachatel vyžaduje vzhledem ke svému závažnému zdravotnímu stavu intenzivní lékařskou péči (např. časté a nepravidelné návštěvy u lékaře); </a:t>
            </a:r>
          </a:p>
          <a:p>
            <a:pPr marL="342900" indent="-342900">
              <a:buFont typeface="Arial" panose="020B0604020202020204" pitchFamily="34" charset="0"/>
              <a:buChar char="•"/>
              <a:defRPr/>
            </a:pPr>
            <a:r>
              <a:rPr lang="cs-CZ" dirty="0"/>
              <a:t>výkon kontroly TDV ze strany PMS by nevyhnutelně velkou měrou zasahoval do práv dalších osob, které s takovým postupem nesouhlasí; </a:t>
            </a:r>
          </a:p>
          <a:p>
            <a:pPr marL="342900" indent="-342900">
              <a:buFont typeface="Arial" panose="020B0604020202020204" pitchFamily="34" charset="0"/>
              <a:buChar char="•"/>
              <a:defRPr/>
            </a:pPr>
            <a:r>
              <a:rPr lang="cs-CZ" dirty="0"/>
              <a:t>v posuzované domácnosti panují mezi spolubydlícími konfliktní vztahy; </a:t>
            </a:r>
          </a:p>
          <a:p>
            <a:pPr marL="342900" indent="-342900">
              <a:buFont typeface="Arial" panose="020B0604020202020204" pitchFamily="34" charset="0"/>
              <a:buChar char="•"/>
              <a:defRPr/>
            </a:pPr>
            <a:r>
              <a:rPr lang="cs-CZ" dirty="0"/>
              <a:t>pozdější úhrada nákladů TDV (nebo náklady při nesplácení dokonce exekučně vymáhané) by ještě zhoršila již tak dlouhodobě špatnou finanční situaci pachatele nebo jeho rodiny. </a:t>
            </a:r>
          </a:p>
          <a:p>
            <a:pPr marL="0" lvl="1" algn="l">
              <a:spcBef>
                <a:spcPts val="600"/>
              </a:spcBef>
              <a:spcAft>
                <a:spcPts val="600"/>
              </a:spcAft>
              <a:buClr>
                <a:srgbClr val="000000"/>
              </a:buClr>
              <a:buSzPct val="100000"/>
              <a:defRPr/>
            </a:pPr>
            <a:endParaRPr lang="cs-CZ" b="1" dirty="0"/>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5983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1122363"/>
            <a:ext cx="9144000" cy="563824"/>
          </a:xfrm>
        </p:spPr>
        <p:txBody>
          <a:bodyPr>
            <a:normAutofit/>
          </a:bodyPr>
          <a:lstStyle/>
          <a:p>
            <a:r>
              <a:rPr lang="cs-CZ" sz="2800" b="1" dirty="0">
                <a:solidFill>
                  <a:srgbClr val="FF0000"/>
                </a:solidFill>
                <a:latin typeface="+mn-lt"/>
                <a:cs typeface="Arial" panose="020B0604020202020204" pitchFamily="34" charset="0"/>
              </a:rPr>
              <a:t>Oběti</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a:bodyPr>
          <a:lstStyle/>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31210" y="112236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3">
            <a:extLst>
              <a:ext uri="{FF2B5EF4-FFF2-40B4-BE49-F238E27FC236}">
                <a16:creationId xmlns:a16="http://schemas.microsoft.com/office/drawing/2014/main" id="{B96A2E83-31BD-4BED-A642-DB629193E76D}"/>
              </a:ext>
            </a:extLst>
          </p:cNvPr>
          <p:cNvSpPr txBox="1">
            <a:spLocks noChangeArrowheads="1"/>
          </p:cNvSpPr>
          <p:nvPr/>
        </p:nvSpPr>
        <p:spPr bwMode="auto">
          <a:xfrm>
            <a:off x="457200" y="1916113"/>
            <a:ext cx="8229600" cy="421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5954"/>
                </a:solidFill>
                <a:latin typeface="Arial" panose="020B0604020202020204" pitchFamily="34" charset="0"/>
                <a:ea typeface="Microsoft YaHei" panose="020B0503020204020204" pitchFamily="34" charset="-122"/>
              </a:defRPr>
            </a:lvl1pPr>
            <a:lvl2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5954"/>
                </a:solidFill>
                <a:latin typeface="Arial" panose="020B0604020202020204" pitchFamily="34"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5954"/>
                </a:solidFill>
                <a:latin typeface="Arial" panose="020B060402020202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5954"/>
                </a:solidFill>
                <a:latin typeface="Arial" panose="020B060402020202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5954"/>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5954"/>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5954"/>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5954"/>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5954"/>
                </a:solidFill>
                <a:latin typeface="Arial" panose="020B0604020202020204" pitchFamily="34" charset="0"/>
                <a:ea typeface="Microsoft YaHei" panose="020B0503020204020204" pitchFamily="34" charset="-122"/>
              </a:defRPr>
            </a:lvl9pPr>
          </a:lstStyle>
          <a:p>
            <a:pPr marL="0" marR="0" lvl="0" indent="0" defTabSz="449263" eaLnBrk="0" fontAlgn="base" latinLnBrk="0" hangingPunct="0">
              <a:lnSpc>
                <a:spcPct val="100000"/>
              </a:lnSpc>
              <a:spcBef>
                <a:spcPts val="6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cs-CZ" altLang="cs-CZ" sz="2400" b="1" i="0" u="none" strike="noStrike" kern="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rPr>
              <a:t>Trestný čin působí a má dopady na:</a:t>
            </a:r>
          </a:p>
          <a:p>
            <a:pPr marL="0" marR="0" lvl="0" indent="0" defTabSz="449263" eaLnBrk="0" fontAlgn="base" latinLnBrk="0" hangingPunct="0">
              <a:lnSpc>
                <a:spcPct val="100000"/>
              </a:lnSpc>
              <a:spcBef>
                <a:spcPts val="600"/>
              </a:spcBef>
              <a:spcAft>
                <a:spcPct val="0"/>
              </a:spcAft>
              <a:buClr>
                <a:srgbClr val="000000"/>
              </a:buClr>
              <a:buSzPct val="100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cs-CZ" altLang="cs-CZ" sz="2400" b="1" i="0" u="none" strike="noStrike" kern="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rPr>
              <a:t>Oběť</a:t>
            </a:r>
          </a:p>
          <a:p>
            <a:pPr marL="0" marR="0" lvl="0" indent="0" defTabSz="449263" eaLnBrk="0" fontAlgn="base" latinLnBrk="0" hangingPunct="0">
              <a:lnSpc>
                <a:spcPct val="100000"/>
              </a:lnSpc>
              <a:spcBef>
                <a:spcPts val="600"/>
              </a:spcBef>
              <a:spcAft>
                <a:spcPct val="0"/>
              </a:spcAft>
              <a:buClr>
                <a:srgbClr val="000000"/>
              </a:buClr>
              <a:buSzPct val="100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cs-CZ" altLang="cs-CZ" sz="2400" b="1" i="0" u="none" strike="noStrike" kern="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rPr>
              <a:t>Její blízké okolí</a:t>
            </a:r>
          </a:p>
          <a:p>
            <a:pPr marL="0" marR="0" lvl="0" indent="0" defTabSz="449263" eaLnBrk="0" fontAlgn="base" latinLnBrk="0" hangingPunct="0">
              <a:lnSpc>
                <a:spcPct val="100000"/>
              </a:lnSpc>
              <a:spcBef>
                <a:spcPts val="600"/>
              </a:spcBef>
              <a:spcAft>
                <a:spcPct val="0"/>
              </a:spcAft>
              <a:buClr>
                <a:srgbClr val="000000"/>
              </a:buClr>
              <a:buSzPct val="100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cs-CZ" altLang="cs-CZ" sz="2400" b="1" i="0" u="none" strike="noStrike" kern="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rPr>
              <a:t>Svědky události</a:t>
            </a:r>
          </a:p>
          <a:p>
            <a:pPr marL="0" marR="0" lvl="0" indent="0" defTabSz="449263" eaLnBrk="0" fontAlgn="base" latinLnBrk="0" hangingPunct="0">
              <a:lnSpc>
                <a:spcPct val="100000"/>
              </a:lnSpc>
              <a:spcBef>
                <a:spcPts val="600"/>
              </a:spcBef>
              <a:spcAft>
                <a:spcPct val="0"/>
              </a:spcAft>
              <a:buClr>
                <a:srgbClr val="000000"/>
              </a:buClr>
              <a:buSzPct val="100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cs-CZ" altLang="cs-CZ" sz="2400" b="1" i="0" u="none" strike="noStrike" kern="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rPr>
              <a:t>Komunitu</a:t>
            </a:r>
          </a:p>
          <a:p>
            <a:pPr marL="0" marR="0" lvl="0" indent="0" defTabSz="449263" eaLnBrk="0" fontAlgn="base" latinLnBrk="0" hangingPunct="0">
              <a:lnSpc>
                <a:spcPct val="100000"/>
              </a:lnSpc>
              <a:spcBef>
                <a:spcPts val="600"/>
              </a:spcBef>
              <a:spcAft>
                <a:spcPct val="0"/>
              </a:spcAft>
              <a:buClr>
                <a:srgbClr val="000000"/>
              </a:buClr>
              <a:buSzPct val="100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cs-CZ" altLang="cs-CZ" sz="2400" b="1" i="0" u="none" strike="noStrike" kern="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rPr>
              <a:t>Rodinu a okolí pachatele</a:t>
            </a:r>
          </a:p>
          <a:p>
            <a:pPr marL="0" marR="0" lvl="0" indent="0" defTabSz="449263" eaLnBrk="0" fontAlgn="base" latinLnBrk="0" hangingPunct="0">
              <a:lnSpc>
                <a:spcPct val="100000"/>
              </a:lnSpc>
              <a:spcBef>
                <a:spcPts val="6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cs-CZ" altLang="cs-CZ" sz="2400" b="1" i="0" u="none" strike="noStrike" kern="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endParaRPr>
          </a:p>
          <a:p>
            <a:pPr marL="0" marR="0" lvl="0" indent="0" defTabSz="449263" eaLnBrk="0" fontAlgn="base" latinLnBrk="0" hangingPunct="0">
              <a:lnSpc>
                <a:spcPct val="100000"/>
              </a:lnSpc>
              <a:spcBef>
                <a:spcPts val="6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cs-CZ" altLang="cs-CZ" sz="2400" b="1" i="0" u="none" strike="noStrike" kern="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endParaRPr>
          </a:p>
          <a:p>
            <a:pPr marL="0" marR="0" lvl="0" indent="0" algn="ctr" defTabSz="449263" eaLnBrk="0" fontAlgn="base" latinLnBrk="0" hangingPunct="0">
              <a:lnSpc>
                <a:spcPct val="100000"/>
              </a:lnSpc>
              <a:spcBef>
                <a:spcPts val="6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cs-CZ" altLang="cs-CZ" sz="2400" b="1" i="0" u="none" strike="noStrike" kern="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rPr>
              <a:t>		  RESTORATIVNÍ JUSTICE</a:t>
            </a:r>
          </a:p>
          <a:p>
            <a:pPr marL="0" marR="0" lvl="0" indent="0" defTabSz="449263" eaLnBrk="0" fontAlgn="base" latinLnBrk="0" hangingPunct="0">
              <a:lnSpc>
                <a:spcPct val="100000"/>
              </a:lnSpc>
              <a:spcBef>
                <a:spcPts val="6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cs-CZ" altLang="cs-CZ" sz="2400" b="1" i="0" u="none" strike="noStrike" kern="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endParaRPr>
          </a:p>
        </p:txBody>
      </p:sp>
      <p:sp>
        <p:nvSpPr>
          <p:cNvPr id="8" name="AutoShape 6">
            <a:extLst>
              <a:ext uri="{FF2B5EF4-FFF2-40B4-BE49-F238E27FC236}">
                <a16:creationId xmlns:a16="http://schemas.microsoft.com/office/drawing/2014/main" id="{89294304-5293-4385-82C8-561C8149FADC}"/>
              </a:ext>
            </a:extLst>
          </p:cNvPr>
          <p:cNvSpPr>
            <a:spLocks noChangeArrowheads="1"/>
          </p:cNvSpPr>
          <p:nvPr/>
        </p:nvSpPr>
        <p:spPr bwMode="auto">
          <a:xfrm>
            <a:off x="2273228" y="4606692"/>
            <a:ext cx="5184775" cy="792163"/>
          </a:xfrm>
          <a:prstGeom prst="downArrow">
            <a:avLst>
              <a:gd name="adj1" fmla="val 50000"/>
              <a:gd name="adj2" fmla="val 50000"/>
            </a:avLst>
          </a:prstGeom>
          <a:solidFill>
            <a:srgbClr val="BBE0E3"/>
          </a:solidFill>
          <a:ln w="25560" cap="sq">
            <a:solidFill>
              <a:srgbClr val="89A4A7"/>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cs-CZ" altLang="cs-CZ"/>
          </a:p>
        </p:txBody>
      </p:sp>
    </p:spTree>
    <p:extLst>
      <p:ext uri="{BB962C8B-B14F-4D97-AF65-F5344CB8AC3E}">
        <p14:creationId xmlns:p14="http://schemas.microsoft.com/office/powerpoint/2010/main" val="1251207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a:extLst>
              <a:ext uri="{FF2B5EF4-FFF2-40B4-BE49-F238E27FC236}">
                <a16:creationId xmlns:a16="http://schemas.microsoft.com/office/drawing/2014/main" id="{11DD6342-BBAF-481A-8B7E-2D80A03CBC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6225" y="3065463"/>
            <a:ext cx="6300788" cy="38084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1" name="Text Box 2">
            <a:extLst>
              <a:ext uri="{FF2B5EF4-FFF2-40B4-BE49-F238E27FC236}">
                <a16:creationId xmlns:a16="http://schemas.microsoft.com/office/drawing/2014/main" id="{CD9FB3D7-94F0-4702-B420-C88413C8493B}"/>
              </a:ext>
            </a:extLst>
          </p:cNvPr>
          <p:cNvSpPr txBox="1">
            <a:spLocks noChangeArrowheads="1"/>
          </p:cNvSpPr>
          <p:nvPr/>
        </p:nvSpPr>
        <p:spPr bwMode="auto">
          <a:xfrm>
            <a:off x="1992313" y="721454"/>
            <a:ext cx="8229600" cy="907322"/>
          </a:xfrm>
          <a:prstGeom prst="rect">
            <a:avLst/>
          </a:prstGeom>
          <a:solidFill>
            <a:schemeClr val="bg1"/>
          </a:solidFill>
          <a:ln>
            <a:noFill/>
          </a:ln>
          <a:effectLst/>
        </p:spPr>
        <p:txBody>
          <a:bodyPr anchor="ctr"/>
          <a:lstStyle>
            <a:lvl1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5954"/>
                </a:solidFill>
                <a:latin typeface="Arial" panose="020B0604020202020204" pitchFamily="34" charset="0"/>
                <a:ea typeface="Microsoft YaHei" panose="020B0503020204020204" pitchFamily="34" charset="-122"/>
              </a:defRPr>
            </a:lvl1pPr>
            <a:lvl2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5954"/>
                </a:solidFill>
                <a:latin typeface="Arial" panose="020B0604020202020204" pitchFamily="34"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5954"/>
                </a:solidFill>
                <a:latin typeface="Arial" panose="020B060402020202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5954"/>
                </a:solidFill>
                <a:latin typeface="Arial" panose="020B060402020202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5954"/>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5954"/>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5954"/>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5954"/>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5954"/>
                </a:solidFill>
                <a:latin typeface="Arial" panose="020B0604020202020204" pitchFamily="34" charset="0"/>
                <a:ea typeface="Microsoft YaHei" panose="020B0503020204020204" pitchFamily="34" charset="-122"/>
              </a:defRPr>
            </a:lvl9pPr>
          </a:lstStyle>
          <a:p>
            <a:pPr algn="ctr">
              <a:spcBef>
                <a:spcPct val="0"/>
              </a:spcBef>
              <a:buClrTx/>
              <a:buFontTx/>
              <a:buNone/>
            </a:pPr>
            <a:r>
              <a:rPr lang="cs-CZ" altLang="cs-CZ" sz="2800" b="1" dirty="0" err="1">
                <a:solidFill>
                  <a:srgbClr val="FF0000"/>
                </a:solidFill>
              </a:rPr>
              <a:t>Restorativní</a:t>
            </a:r>
            <a:r>
              <a:rPr lang="cs-CZ" altLang="cs-CZ" sz="2800" b="1" dirty="0">
                <a:solidFill>
                  <a:srgbClr val="FF0000"/>
                </a:solidFill>
              </a:rPr>
              <a:t> justice</a:t>
            </a:r>
          </a:p>
        </p:txBody>
      </p:sp>
      <p:sp>
        <p:nvSpPr>
          <p:cNvPr id="19459" name="Text Box 3">
            <a:extLst>
              <a:ext uri="{FF2B5EF4-FFF2-40B4-BE49-F238E27FC236}">
                <a16:creationId xmlns:a16="http://schemas.microsoft.com/office/drawing/2014/main" id="{CB17DFA3-8017-496C-985D-A80011D9D857}"/>
              </a:ext>
            </a:extLst>
          </p:cNvPr>
          <p:cNvSpPr txBox="1">
            <a:spLocks noChangeArrowheads="1"/>
          </p:cNvSpPr>
          <p:nvPr/>
        </p:nvSpPr>
        <p:spPr bwMode="auto">
          <a:xfrm>
            <a:off x="2014538" y="1579563"/>
            <a:ext cx="8229600" cy="4210050"/>
          </a:xfrm>
          <a:prstGeom prst="rect">
            <a:avLst/>
          </a:prstGeom>
          <a:noFill/>
          <a:ln>
            <a:noFill/>
          </a:ln>
          <a:effectLst/>
        </p:spPr>
        <p:txBody>
          <a:bodyPr/>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panose="020B0604020202020204" pitchFamily="34" charset="0"/>
                <a:ea typeface="Microsoft YaHei" panose="020B0503020204020204" pitchFamily="34" charset="-122"/>
              </a:defRPr>
            </a:lvl1pPr>
            <a:lvl2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panose="020B0604020202020204" pitchFamily="34" charset="0"/>
                <a:ea typeface="Microsoft YaHei" panose="020B0503020204020204" pitchFamily="34" charset="-122"/>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panose="020B0604020202020204" pitchFamily="34" charset="0"/>
                <a:ea typeface="Microsoft YaHei" panose="020B0503020204020204" pitchFamily="34" charset="-122"/>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panose="020B0604020202020204" pitchFamily="34" charset="0"/>
                <a:ea typeface="Microsoft YaHei" panose="020B0503020204020204" pitchFamily="34" charset="-122"/>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panose="020B0604020202020204" pitchFamily="34" charset="0"/>
                <a:ea typeface="Microsoft YaHei" panose="020B0503020204020204" pitchFamily="34" charset="-122"/>
              </a:defRPr>
            </a:lvl9pPr>
          </a:lstStyle>
          <a:p>
            <a:pPr eaLnBrk="1" hangingPunct="1">
              <a:buClr>
                <a:srgbClr val="000000"/>
              </a:buClr>
              <a:buSzPct val="100000"/>
              <a:buFont typeface="Wingdings" panose="05000000000000000000" pitchFamily="2" charset="2"/>
              <a:buChar char=""/>
              <a:defRPr/>
            </a:pPr>
            <a:r>
              <a:rPr lang="cs-CZ" altLang="cs-CZ" sz="2500" dirty="0"/>
              <a:t>Obnova vzájemných poškozených vztahů</a:t>
            </a:r>
          </a:p>
          <a:p>
            <a:pPr eaLnBrk="1" hangingPunct="1">
              <a:buClr>
                <a:srgbClr val="000000"/>
              </a:buClr>
              <a:buSzPct val="100000"/>
              <a:buFont typeface="Wingdings" panose="05000000000000000000" pitchFamily="2" charset="2"/>
              <a:buChar char=""/>
              <a:defRPr/>
            </a:pPr>
            <a:r>
              <a:rPr lang="cs-CZ" altLang="cs-CZ" sz="2500" dirty="0"/>
              <a:t>Pachatel, poškozený, komunita</a:t>
            </a:r>
          </a:p>
          <a:p>
            <a:pPr eaLnBrk="1" hangingPunct="1">
              <a:buClr>
                <a:srgbClr val="000000"/>
              </a:buClr>
              <a:buSzPct val="100000"/>
              <a:buFont typeface="Wingdings" panose="05000000000000000000" pitchFamily="2" charset="2"/>
              <a:buChar char=""/>
              <a:defRPr/>
            </a:pPr>
            <a:r>
              <a:rPr lang="cs-CZ" altLang="cs-CZ" sz="2500" dirty="0"/>
              <a:t>Akcentace potřeb a jejich naplňování</a:t>
            </a:r>
          </a:p>
          <a:p>
            <a:pPr eaLnBrk="1" hangingPunct="1">
              <a:buClr>
                <a:srgbClr val="000000"/>
              </a:buClr>
              <a:buSzPct val="100000"/>
              <a:buFont typeface="Wingdings" panose="05000000000000000000" pitchFamily="2" charset="2"/>
              <a:buChar char=""/>
              <a:defRPr/>
            </a:pPr>
            <a:r>
              <a:rPr lang="cs-CZ" altLang="cs-CZ" sz="2500" dirty="0"/>
              <a:t>Anglosaské prostředí, 70. a 80. léta</a:t>
            </a:r>
          </a:p>
          <a:p>
            <a:pPr marL="342900">
              <a:buSzPct val="100000"/>
              <a:defRPr/>
            </a:pPr>
            <a:endParaRPr lang="cs-CZ" altLang="cs-CZ" sz="2500" i="1" dirty="0"/>
          </a:p>
          <a:p>
            <a:pPr marL="342900">
              <a:buSzPct val="100000"/>
              <a:defRPr/>
            </a:pPr>
            <a:endParaRPr lang="cs-CZ" altLang="cs-CZ" sz="2500" i="1" dirty="0"/>
          </a:p>
          <a:p>
            <a:pPr marL="342900">
              <a:buSzPct val="100000"/>
              <a:defRPr/>
            </a:pPr>
            <a:endParaRPr lang="cs-CZ" altLang="cs-CZ" sz="2500" i="1" dirty="0"/>
          </a:p>
          <a:p>
            <a:pPr marL="342900">
              <a:buSzPct val="100000"/>
              <a:defRPr/>
            </a:pPr>
            <a:endParaRPr lang="cs-CZ" altLang="cs-CZ" sz="2500" i="1" dirty="0"/>
          </a:p>
          <a:p>
            <a:pPr marL="342900">
              <a:buSzPct val="100000"/>
              <a:defRPr/>
            </a:pPr>
            <a:endParaRPr lang="cs-CZ" altLang="cs-CZ" sz="2500" i="1" dirty="0"/>
          </a:p>
          <a:p>
            <a:pPr marL="342900">
              <a:buSzPct val="100000"/>
              <a:defRPr/>
            </a:pPr>
            <a:endParaRPr lang="cs-CZ" altLang="cs-CZ" sz="2500" i="1" dirty="0"/>
          </a:p>
          <a:p>
            <a:pPr marL="342900" algn="just">
              <a:buSzPct val="100000"/>
              <a:defRPr/>
            </a:pPr>
            <a:r>
              <a:rPr lang="cs-CZ" altLang="cs-CZ" sz="2500" i="1" dirty="0"/>
              <a:t>„Snaha brát potřeby poškozených vážně výrazně ovlivnila vznik a  vývoj teorie a praxe </a:t>
            </a:r>
            <a:r>
              <a:rPr lang="cs-CZ" altLang="cs-CZ" sz="2500" i="1" dirty="0" err="1"/>
              <a:t>restorativní</a:t>
            </a:r>
            <a:r>
              <a:rPr lang="cs-CZ" altLang="cs-CZ" sz="2500" i="1" dirty="0"/>
              <a:t> justice“ (</a:t>
            </a:r>
            <a:r>
              <a:rPr lang="cs-CZ" altLang="cs-CZ" sz="2500" i="1" dirty="0" err="1"/>
              <a:t>Zehr</a:t>
            </a:r>
            <a:r>
              <a:rPr lang="cs-CZ" altLang="cs-CZ" sz="2500" i="1" dirty="0"/>
              <a:t> 2003: 12).</a:t>
            </a:r>
          </a:p>
          <a:p>
            <a:pPr marL="341313">
              <a:buSzPct val="100000"/>
              <a:defRPr/>
            </a:pPr>
            <a:endParaRPr lang="cs-CZ" altLang="cs-CZ" sz="2500" i="1" dirty="0"/>
          </a:p>
        </p:txBody>
      </p:sp>
      <p:pic>
        <p:nvPicPr>
          <p:cNvPr id="22535" name="Picture 6">
            <a:extLst>
              <a:ext uri="{FF2B5EF4-FFF2-40B4-BE49-F238E27FC236}">
                <a16:creationId xmlns:a16="http://schemas.microsoft.com/office/drawing/2014/main" id="{FB1C67E0-625E-4B62-952E-6633CAD1DA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8324" t="10069" r="15309" b="10381"/>
          <a:stretch>
            <a:fillRect/>
          </a:stretch>
        </p:blipFill>
        <p:spPr bwMode="auto">
          <a:xfrm>
            <a:off x="2208213" y="3127376"/>
            <a:ext cx="2755900" cy="2297113"/>
          </a:xfrm>
          <a:prstGeom prst="rect">
            <a:avLst/>
          </a:prstGeom>
          <a:noFill/>
          <a:ln>
            <a:noFill/>
          </a:ln>
          <a:effectLst/>
          <a:extLst>
            <a:ext uri="{909E8E84-426E-40DD-AFC4-6F175D3DCCD1}">
              <a14:hiddenFill xmlns:a14="http://schemas.microsoft.com/office/drawing/2010/main">
                <a:blipFill dpi="0" rotWithShape="0">
                  <a:blip/>
                  <a:srcRect l="8324" t="10069" r="15309" b="10381"/>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6" name="Picture 7">
            <a:extLst>
              <a:ext uri="{FF2B5EF4-FFF2-40B4-BE49-F238E27FC236}">
                <a16:creationId xmlns:a16="http://schemas.microsoft.com/office/drawing/2014/main" id="{310F76B5-6B29-4381-A1E5-957C345757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1600" y="1957388"/>
            <a:ext cx="2643188" cy="3454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2" descr="slapznak2">
            <a:extLst>
              <a:ext uri="{FF2B5EF4-FFF2-40B4-BE49-F238E27FC236}">
                <a16:creationId xmlns:a16="http://schemas.microsoft.com/office/drawing/2014/main" id="{2DA47052-502D-4535-B17A-1056EC4758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flipH="1" flipV="1">
            <a:off x="856377" y="933122"/>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1122363"/>
            <a:ext cx="9144000" cy="563824"/>
          </a:xfrm>
        </p:spPr>
        <p:txBody>
          <a:bodyPr>
            <a:normAutofit/>
          </a:bodyPr>
          <a:lstStyle/>
          <a:p>
            <a:r>
              <a:rPr lang="cs-CZ" altLang="cs-CZ" sz="2800" b="1" dirty="0" err="1">
                <a:solidFill>
                  <a:srgbClr val="FF0000"/>
                </a:solidFill>
                <a:latin typeface="Arial" panose="020B0604020202020204" pitchFamily="34" charset="0"/>
                <a:cs typeface="Arial" panose="020B0604020202020204" pitchFamily="34" charset="0"/>
              </a:rPr>
              <a:t>Restorativní</a:t>
            </a:r>
            <a:r>
              <a:rPr lang="cs-CZ" altLang="cs-CZ" sz="2800" b="1" dirty="0">
                <a:solidFill>
                  <a:srgbClr val="FF0000"/>
                </a:solidFill>
                <a:latin typeface="Arial" panose="020B0604020202020204" pitchFamily="34" charset="0"/>
                <a:cs typeface="Arial" panose="020B0604020202020204" pitchFamily="34" charset="0"/>
              </a:rPr>
              <a:t> X </a:t>
            </a:r>
            <a:r>
              <a:rPr lang="cs-CZ" altLang="cs-CZ" sz="2800" b="1" dirty="0" err="1">
                <a:solidFill>
                  <a:srgbClr val="FF0000"/>
                </a:solidFill>
                <a:latin typeface="Arial" panose="020B0604020202020204" pitchFamily="34" charset="0"/>
                <a:cs typeface="Arial" panose="020B0604020202020204" pitchFamily="34" charset="0"/>
              </a:rPr>
              <a:t>retributivní</a:t>
            </a:r>
            <a:r>
              <a:rPr lang="cs-CZ" altLang="cs-CZ" sz="2800" b="1" dirty="0">
                <a:solidFill>
                  <a:srgbClr val="FF0000"/>
                </a:solidFill>
                <a:latin typeface="Arial" panose="020B0604020202020204" pitchFamily="34" charset="0"/>
                <a:cs typeface="Arial" panose="020B0604020202020204" pitchFamily="34" charset="0"/>
              </a:rPr>
              <a:t> justice</a:t>
            </a:r>
            <a:endParaRPr lang="cs-CZ" sz="2800" b="1" dirty="0">
              <a:solidFill>
                <a:srgbClr val="FF0000"/>
              </a:solidFill>
              <a:latin typeface="Arial" panose="020B0604020202020204" pitchFamily="34" charset="0"/>
              <a:cs typeface="Arial" panose="020B0604020202020204" pitchFamily="34" charset="0"/>
            </a:endParaRP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a:bodyPr>
          <a:lstStyle/>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31210" y="112236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a:extLst>
              <a:ext uri="{FF2B5EF4-FFF2-40B4-BE49-F238E27FC236}">
                <a16:creationId xmlns:a16="http://schemas.microsoft.com/office/drawing/2014/main" id="{7359292F-F5A9-4F6B-9C0B-E595AF9F6A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9769" y="1917933"/>
            <a:ext cx="8272462" cy="4152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63429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1122363"/>
            <a:ext cx="9144000" cy="563824"/>
          </a:xfrm>
        </p:spPr>
        <p:txBody>
          <a:bodyPr>
            <a:normAutofit/>
          </a:bodyPr>
          <a:lstStyle/>
          <a:p>
            <a:r>
              <a:rPr lang="cs-CZ" altLang="cs-CZ" sz="2800" b="1" dirty="0" err="1">
                <a:solidFill>
                  <a:srgbClr val="FF0000"/>
                </a:solidFill>
                <a:latin typeface="Arial" panose="020B0604020202020204" pitchFamily="34" charset="0"/>
                <a:cs typeface="Arial" panose="020B0604020202020204" pitchFamily="34" charset="0"/>
              </a:rPr>
              <a:t>Restorativní</a:t>
            </a:r>
            <a:r>
              <a:rPr lang="cs-CZ" altLang="cs-CZ" sz="2800" b="1" dirty="0">
                <a:solidFill>
                  <a:srgbClr val="FF0000"/>
                </a:solidFill>
                <a:latin typeface="Arial" panose="020B0604020202020204" pitchFamily="34" charset="0"/>
                <a:cs typeface="Arial" panose="020B0604020202020204" pitchFamily="34" charset="0"/>
              </a:rPr>
              <a:t> X </a:t>
            </a:r>
            <a:r>
              <a:rPr lang="cs-CZ" altLang="cs-CZ" sz="2800" b="1" dirty="0" err="1">
                <a:solidFill>
                  <a:srgbClr val="FF0000"/>
                </a:solidFill>
                <a:latin typeface="Arial" panose="020B0604020202020204" pitchFamily="34" charset="0"/>
                <a:cs typeface="Arial" panose="020B0604020202020204" pitchFamily="34" charset="0"/>
              </a:rPr>
              <a:t>retributivní</a:t>
            </a:r>
            <a:r>
              <a:rPr lang="cs-CZ" altLang="cs-CZ" sz="2800" b="1" dirty="0">
                <a:solidFill>
                  <a:srgbClr val="FF0000"/>
                </a:solidFill>
                <a:latin typeface="Arial" panose="020B0604020202020204" pitchFamily="34" charset="0"/>
                <a:cs typeface="Arial" panose="020B0604020202020204" pitchFamily="34" charset="0"/>
              </a:rPr>
              <a:t> justice</a:t>
            </a:r>
            <a:endParaRPr lang="cs-CZ" sz="2800" b="1" dirty="0">
              <a:solidFill>
                <a:srgbClr val="FF0000"/>
              </a:solidFill>
              <a:latin typeface="+mn-lt"/>
              <a:cs typeface="Arial" panose="020B0604020202020204" pitchFamily="34" charset="0"/>
            </a:endParaRP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1963024"/>
            <a:ext cx="9144000" cy="4479719"/>
          </a:xfrm>
        </p:spPr>
        <p:txBody>
          <a:bodyPr>
            <a:normAutofit fontScale="92500" lnSpcReduction="10000"/>
          </a:bodyPr>
          <a:lstStyle/>
          <a:p>
            <a:pPr algn="just"/>
            <a:endParaRPr lang="cs-CZ" dirty="0"/>
          </a:p>
          <a:p>
            <a:pPr algn="just"/>
            <a:endParaRPr lang="cs-CZ" dirty="0"/>
          </a:p>
          <a:p>
            <a:pPr algn="just"/>
            <a:endParaRPr lang="cs-CZ" dirty="0"/>
          </a:p>
          <a:p>
            <a:pPr algn="just"/>
            <a:endParaRPr lang="cs-CZ" dirty="0"/>
          </a:p>
          <a:p>
            <a:pPr algn="just"/>
            <a:endParaRPr lang="cs-CZ" dirty="0"/>
          </a:p>
          <a:p>
            <a:pPr algn="just"/>
            <a:endParaRPr lang="cs-CZ" dirty="0"/>
          </a:p>
          <a:p>
            <a:pPr algn="just"/>
            <a:endParaRPr lang="cs-CZ" dirty="0"/>
          </a:p>
          <a:p>
            <a:pPr algn="just"/>
            <a:endParaRPr lang="cs-CZ" dirty="0"/>
          </a:p>
          <a:p>
            <a:pPr algn="just"/>
            <a:endParaRPr lang="cs-CZ" dirty="0"/>
          </a:p>
          <a:p>
            <a:pPr algn="just"/>
            <a:endParaRPr lang="cs-CZ" dirty="0"/>
          </a:p>
          <a:p>
            <a:pPr algn="just"/>
            <a:r>
              <a:rPr lang="cs-CZ" altLang="cs-CZ" dirty="0">
                <a:solidFill>
                  <a:schemeClr val="accent6"/>
                </a:solidFill>
                <a:hlinkClick r:id="rId2"/>
              </a:rPr>
              <a:t>https://www.youtube.com/watch?v=fWtFtWY3Hh8</a:t>
            </a:r>
            <a:endParaRPr lang="cs-CZ" altLang="cs-CZ" dirty="0">
              <a:solidFill>
                <a:schemeClr val="accent6"/>
              </a:solidFill>
            </a:endParaRPr>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831210" y="112236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a:extLst>
              <a:ext uri="{FF2B5EF4-FFF2-40B4-BE49-F238E27FC236}">
                <a16:creationId xmlns:a16="http://schemas.microsoft.com/office/drawing/2014/main" id="{53460662-469A-4542-A41D-38B58643D9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8975" y="1963024"/>
            <a:ext cx="8274050" cy="38719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74987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1122363"/>
            <a:ext cx="9144000" cy="56382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Trestní řízení</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a:bodyPr>
          <a:lstStyle/>
          <a:p>
            <a:pPr algn="l">
              <a:spcBef>
                <a:spcPts val="600"/>
              </a:spcBef>
              <a:buClr>
                <a:srgbClr val="000000"/>
              </a:buClr>
              <a:buSzPct val="100000"/>
              <a:buFont typeface="Wingdings" panose="05000000000000000000" pitchFamily="2" charset="2"/>
              <a:buChar char=""/>
              <a:defRPr/>
            </a:pPr>
            <a:r>
              <a:rPr lang="cs-CZ" altLang="cs-CZ" dirty="0"/>
              <a:t>Upraveno trestním řádem</a:t>
            </a:r>
          </a:p>
          <a:p>
            <a:pPr algn="l">
              <a:spcBef>
                <a:spcPts val="600"/>
              </a:spcBef>
              <a:buClr>
                <a:srgbClr val="000000"/>
              </a:buClr>
              <a:buSzPct val="100000"/>
              <a:buFont typeface="Wingdings" panose="05000000000000000000" pitchFamily="2" charset="2"/>
              <a:buChar char=""/>
              <a:defRPr/>
            </a:pPr>
            <a:r>
              <a:rPr lang="cs-CZ" altLang="cs-CZ" dirty="0"/>
              <a:t>Jednotlivé fáze</a:t>
            </a:r>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31210" y="112236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a16="http://schemas.microsoft.com/office/drawing/2014/main" id="{8877953E-DDE4-4241-AD04-06B0D4B93B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2420" y="3308816"/>
            <a:ext cx="8108950" cy="25542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62620802"/>
      </p:ext>
    </p:extLst>
  </p:cSld>
  <p:clrMapOvr>
    <a:masterClrMapping/>
  </p:clrMapOvr>
</p:sld>
</file>

<file path=ppt/theme/theme1.xml><?xml version="1.0" encoding="utf-8"?>
<a:theme xmlns:a="http://schemas.openxmlformats.org/drawingml/2006/main" name="Office Theme">
  <a:themeElements>
    <a:clrScheme name="Motiv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Motiv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844</TotalTime>
  <Words>2597</Words>
  <Application>Microsoft Office PowerPoint</Application>
  <PresentationFormat>Širokoúhlá obrazovka</PresentationFormat>
  <Paragraphs>293</Paragraphs>
  <Slides>49</Slides>
  <Notes>1</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49</vt:i4>
      </vt:variant>
    </vt:vector>
  </HeadingPairs>
  <TitlesOfParts>
    <vt:vector size="56" baseType="lpstr">
      <vt:lpstr>Microsoft YaHei</vt:lpstr>
      <vt:lpstr>Arial</vt:lpstr>
      <vt:lpstr>Calibri</vt:lpstr>
      <vt:lpstr>Calibri Light</vt:lpstr>
      <vt:lpstr>Times New Roman</vt:lpstr>
      <vt:lpstr>Wingdings</vt:lpstr>
      <vt:lpstr>Office Theme</vt:lpstr>
      <vt:lpstr>PROBAČNÍ A MEDIAČNÍ SLUŽBA 17.02.2023 </vt:lpstr>
      <vt:lpstr>Probační a mediační služba</vt:lpstr>
      <vt:lpstr>      Poslání a cíle </vt:lpstr>
      <vt:lpstr>          </vt:lpstr>
      <vt:lpstr>Oběti</vt:lpstr>
      <vt:lpstr>Prezentace aplikace PowerPoint</vt:lpstr>
      <vt:lpstr>Restorativní X retributivní justice</vt:lpstr>
      <vt:lpstr>Restorativní X retributivní justice</vt:lpstr>
      <vt:lpstr>Trestní řízení</vt:lpstr>
      <vt:lpstr>Osa trestního řízení</vt:lpstr>
      <vt:lpstr>Prezentace aplikace PowerPoint</vt:lpstr>
      <vt:lpstr>Prezentace aplikace PowerPoint</vt:lpstr>
      <vt:lpstr>Trestní oznámení</vt:lpstr>
      <vt:lpstr>Cesta k mediaci v přípravném řízení</vt:lpstr>
      <vt:lpstr>Co je mediace v trestním řízení?</vt:lpstr>
      <vt:lpstr>Jak probíhá mediace v trestním řízení?</vt:lpstr>
      <vt:lpstr>Co může přinést mediace poškozenému/oběti?</vt:lpstr>
      <vt:lpstr>Co může přinést mediace obviněnému?</vt:lpstr>
      <vt:lpstr>Co může také zaznít na mediaci</vt:lpstr>
      <vt:lpstr>Co může také zaznít na mediaci</vt:lpstr>
      <vt:lpstr>Co může také zaznít na mediaci</vt:lpstr>
      <vt:lpstr>Co může také zaznít na mediaci</vt:lpstr>
      <vt:lpstr>Kdy je mediace realizována?</vt:lpstr>
      <vt:lpstr>Kdy je mediace realizována?</vt:lpstr>
      <vt:lpstr>Kdy je mediace realizována?</vt:lpstr>
      <vt:lpstr>Kasuistika</vt:lpstr>
      <vt:lpstr>Kasuistika</vt:lpstr>
      <vt:lpstr>Kasuistika – otázky poškozenému</vt:lpstr>
      <vt:lpstr>Kasuistika – otázky obviněnému</vt:lpstr>
      <vt:lpstr>Kasuistika</vt:lpstr>
      <vt:lpstr>Alternativní tresty</vt:lpstr>
      <vt:lpstr>Dohled</vt:lpstr>
      <vt:lpstr>Dohled</vt:lpstr>
      <vt:lpstr>Role pracovníka v oblasti probace</vt:lpstr>
      <vt:lpstr>Práce s obětí v rámci probace</vt:lpstr>
      <vt:lpstr>Práce s obětí v rámci probace</vt:lpstr>
      <vt:lpstr>Průběh výkonu dohledu</vt:lpstr>
      <vt:lpstr>Sběr, ověřování a hodnocení informací</vt:lpstr>
      <vt:lpstr>Sběr, ověřování a hodnocení informací</vt:lpstr>
      <vt:lpstr>Úvodní konzultace</vt:lpstr>
      <vt:lpstr>Účel dalších konzultací</vt:lpstr>
      <vt:lpstr>Témata konzultací</vt:lpstr>
      <vt:lpstr>Nástroje při práci s dětmi</vt:lpstr>
      <vt:lpstr>Nástroje při práci s dětmi</vt:lpstr>
      <vt:lpstr>Trest domácího vězení</vt:lpstr>
      <vt:lpstr>§ 60 Domácí vězení</vt:lpstr>
      <vt:lpstr>Posouzení vhodnosti uložení trestu</vt:lpstr>
      <vt:lpstr>Překážky k uložení</vt:lpstr>
      <vt:lpstr>Další okolnosti při výkonu TDV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Vývoj a změny v přístupu k rozvodu u nás</dc:title>
  <dc:creator>Ipser Ondřej</dc:creator>
  <cp:lastModifiedBy>Ipser Ondřej</cp:lastModifiedBy>
  <cp:revision>28</cp:revision>
  <dcterms:created xsi:type="dcterms:W3CDTF">2021-01-15T12:48:33Z</dcterms:created>
  <dcterms:modified xsi:type="dcterms:W3CDTF">2023-02-17T11:09:31Z</dcterms:modified>
</cp:coreProperties>
</file>