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56" r:id="rId2"/>
    <p:sldId id="325" r:id="rId3"/>
    <p:sldId id="319" r:id="rId4"/>
    <p:sldId id="326" r:id="rId5"/>
    <p:sldId id="305" r:id="rId6"/>
    <p:sldId id="306" r:id="rId7"/>
    <p:sldId id="357" r:id="rId8"/>
    <p:sldId id="358" r:id="rId9"/>
    <p:sldId id="287" r:id="rId10"/>
    <p:sldId id="288" r:id="rId11"/>
    <p:sldId id="289" r:id="rId12"/>
    <p:sldId id="302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108C1-9CA5-473C-8330-B57FDAC48D23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22D93-EE3B-494B-BE53-5BF507D8A2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56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82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4.5.2022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FDA8426-69C7-4208-9F67-196E2A738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Co si počít s daty, která nasbíráme v kvalitativním výzkumu?</a:t>
            </a:r>
          </a:p>
        </p:txBody>
      </p:sp>
    </p:spTree>
    <p:extLst>
      <p:ext uri="{BB962C8B-B14F-4D97-AF65-F5344CB8AC3E}">
        <p14:creationId xmlns:p14="http://schemas.microsoft.com/office/powerpoint/2010/main" val="415634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Kdy je vhodná focus group?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dirty="0"/>
              <a:t>jako samostatná metoda nebo jako doplněk jiných metod (případová studie, akční výzkum,…)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pro získávání prvních informací, generování hypotéz, testování jiných nástrojů sběru dat (např. dotazníku), pro interpretaci výsledků dat získaných jinými technikami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ve výzkumu citlivých, tabuizovaných nebo kontroverzních témat, či témat, u nichž se očekává kritický postoj účastníků</a:t>
            </a:r>
          </a:p>
          <a:p>
            <a:pPr>
              <a:lnSpc>
                <a:spcPct val="80000"/>
              </a:lnSpc>
            </a:pPr>
            <a:r>
              <a:rPr lang="cs-CZ" sz="2800" dirty="0"/>
              <a:t>pro výzkum skupin (například pracovních kolektivů), sdílejících určitou zkušenost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1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ADBA4E9-DE41-4C69-8F25-4E71C2C67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442" grpId="0"/>
      <p:bldP spid="614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l="29034" t="11368" r="30351" b="16492"/>
          <a:stretch>
            <a:fillRect/>
          </a:stretch>
        </p:blipFill>
        <p:spPr bwMode="auto">
          <a:xfrm>
            <a:off x="0" y="17463"/>
            <a:ext cx="6156325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ovéPole 5"/>
          <p:cNvSpPr txBox="1">
            <a:spLocks noChangeArrowheads="1"/>
          </p:cNvSpPr>
          <p:nvPr/>
        </p:nvSpPr>
        <p:spPr bwMode="auto">
          <a:xfrm>
            <a:off x="6300788" y="4437063"/>
            <a:ext cx="169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Toušek 2012: 67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4AD54940-2BAA-4252-95BE-9B4359343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1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B65887C1-5EA0-4F90-9744-5343302E9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Focus </a:t>
            </a:r>
            <a:r>
              <a:rPr lang="cs-CZ" dirty="0" err="1"/>
              <a:t>group</a:t>
            </a:r>
            <a:r>
              <a:rPr lang="cs-CZ" dirty="0"/>
              <a:t> s dětmi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657CDE84-8F83-41A8-87F4-425F645B172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Výzkumnice (k dívkám): Vy s tím už tak počítáte, že to tak budete taky jednou dělat? </a:t>
            </a:r>
          </a:p>
          <a:p>
            <a:pPr marL="0" indent="0">
              <a:buNone/>
            </a:pPr>
            <a:r>
              <a:rPr lang="cs-CZ" dirty="0"/>
              <a:t>Dívka 1: </a:t>
            </a:r>
            <a:r>
              <a:rPr lang="cs-CZ" dirty="0" err="1"/>
              <a:t>Noo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Dívka 2: Já zase jako, asi jo, asi budu. </a:t>
            </a:r>
          </a:p>
          <a:p>
            <a:pPr marL="0" indent="0">
              <a:buNone/>
            </a:pPr>
            <a:r>
              <a:rPr lang="cs-CZ" dirty="0"/>
              <a:t>Výzkumnice: Jo? Tak to jo, ještě se k tomu dostaneme. </a:t>
            </a:r>
          </a:p>
          <a:p>
            <a:pPr marL="0" indent="0">
              <a:buNone/>
            </a:pPr>
            <a:r>
              <a:rPr lang="cs-CZ" dirty="0"/>
              <a:t>Dívka 2: Ale nejsem s tím smířená, jakože já tak (zasměje se). </a:t>
            </a:r>
          </a:p>
          <a:p>
            <a:pPr marL="0" indent="0">
              <a:buNone/>
            </a:pPr>
            <a:r>
              <a:rPr lang="cs-CZ" dirty="0"/>
              <a:t>Chlapec: To přežiješ. </a:t>
            </a:r>
          </a:p>
          <a:p>
            <a:pPr marL="0" indent="0">
              <a:buNone/>
            </a:pPr>
            <a:r>
              <a:rPr lang="cs-CZ" dirty="0"/>
              <a:t>(7. třída, příměstská škola)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C1F2673E-2431-4BCA-819F-47032B9AFF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Výzkumnice: A to (uklízet, pozn.) nemůže udělat ten její manžel? </a:t>
            </a:r>
          </a:p>
          <a:p>
            <a:pPr marL="0" indent="0">
              <a:buNone/>
            </a:pPr>
            <a:r>
              <a:rPr lang="cs-CZ" dirty="0"/>
              <a:t>Dívka: Může. </a:t>
            </a:r>
          </a:p>
          <a:p>
            <a:pPr marL="0" indent="0">
              <a:buNone/>
            </a:pPr>
            <a:r>
              <a:rPr lang="cs-CZ" dirty="0"/>
              <a:t>Chlapec 1: Většinou na to jsou ženské. </a:t>
            </a:r>
          </a:p>
          <a:p>
            <a:pPr marL="0" indent="0">
              <a:buNone/>
            </a:pPr>
            <a:r>
              <a:rPr lang="cs-CZ" dirty="0"/>
              <a:t>Výzkumnice: Na to jsou ženské… Chlapec 2: (smích) </a:t>
            </a:r>
          </a:p>
          <a:p>
            <a:pPr marL="0" indent="0">
              <a:buNone/>
            </a:pPr>
            <a:r>
              <a:rPr lang="cs-CZ" dirty="0"/>
              <a:t>Výzkumnice: Na to jsou ženské určené, nebo lepší? </a:t>
            </a:r>
          </a:p>
          <a:p>
            <a:pPr marL="0" indent="0">
              <a:buNone/>
            </a:pPr>
            <a:r>
              <a:rPr lang="cs-CZ" dirty="0"/>
              <a:t>Chlapec 1: Oboje. </a:t>
            </a:r>
          </a:p>
          <a:p>
            <a:pPr marL="0" indent="0">
              <a:buNone/>
            </a:pPr>
            <a:r>
              <a:rPr lang="cs-CZ" dirty="0"/>
              <a:t>Chlapec 2: (smích, ostatní se také trochu smějí) </a:t>
            </a:r>
          </a:p>
          <a:p>
            <a:pPr marL="0" indent="0">
              <a:buNone/>
            </a:pPr>
            <a:r>
              <a:rPr lang="cs-CZ" dirty="0"/>
              <a:t>Výzkumnice: Co si myslíte ostatní, souhlasíte s Markem? </a:t>
            </a:r>
          </a:p>
          <a:p>
            <a:pPr marL="0" indent="0">
              <a:buNone/>
            </a:pPr>
            <a:r>
              <a:rPr lang="cs-CZ" dirty="0"/>
              <a:t>Všichni: Jo. </a:t>
            </a:r>
          </a:p>
          <a:p>
            <a:pPr marL="0" indent="0">
              <a:buNone/>
            </a:pPr>
            <a:r>
              <a:rPr lang="cs-CZ" dirty="0"/>
              <a:t>(7. třída, městská škola)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D7BDD3F6-CC16-46B2-91C4-B3CD64B01C41}"/>
              </a:ext>
            </a:extLst>
          </p:cNvPr>
          <p:cNvSpPr txBox="1"/>
          <p:nvPr/>
        </p:nvSpPr>
        <p:spPr>
          <a:xfrm>
            <a:off x="1835696" y="5805264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Slepičková, L., &amp; KVAPILOVÁ BARTOŠOVÁ, M. (2013). Genderové role v rodině pohledem dětských aktérů. </a:t>
            </a:r>
            <a:r>
              <a:rPr lang="cs-CZ" i="1" dirty="0"/>
              <a:t>Gender, rovné příležitosti, výzkum</a:t>
            </a:r>
            <a:r>
              <a:rPr lang="cs-CZ" dirty="0"/>
              <a:t>, </a:t>
            </a:r>
            <a:r>
              <a:rPr lang="cs-CZ" i="1" dirty="0"/>
              <a:t>14</a:t>
            </a:r>
            <a:r>
              <a:rPr lang="cs-CZ" dirty="0"/>
              <a:t>, 64-78.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3185A3B4-497E-426E-B6AC-E32E6244A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Analýza dat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700" dirty="0"/>
              <a:t>„</a:t>
            </a:r>
            <a:r>
              <a:rPr lang="cs-CZ" sz="2700" b="1" u="sng" dirty="0"/>
              <a:t>Nezačíná se s teorií, která se dokazuje.</a:t>
            </a:r>
            <a:r>
              <a:rPr lang="cs-CZ" sz="2700" dirty="0"/>
              <a:t> Spíše se začíná s oblastí studia a zkoumá se vše, co se v této oblasti </a:t>
            </a:r>
            <a:r>
              <a:rPr lang="cs-CZ" sz="2700" b="1" u="sng" dirty="0"/>
              <a:t>vynořuje</a:t>
            </a:r>
            <a:r>
              <a:rPr lang="cs-CZ" sz="2700" dirty="0"/>
              <a:t>.“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100" dirty="0"/>
              <a:t>					(Glaser, Strauss: </a:t>
            </a:r>
            <a:r>
              <a:rPr lang="cs-CZ" sz="2100" dirty="0" err="1"/>
              <a:t>Grounded</a:t>
            </a:r>
            <a:r>
              <a:rPr lang="cs-CZ" sz="2100" dirty="0"/>
              <a:t> </a:t>
            </a:r>
            <a:r>
              <a:rPr lang="cs-CZ" sz="2100" dirty="0" err="1"/>
              <a:t>theory</a:t>
            </a:r>
            <a:r>
              <a:rPr lang="cs-CZ" sz="2100" dirty="0"/>
              <a:t>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D65CD242-3EBA-499B-AF84-DF3C2BF586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375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4" grpId="0"/>
      <p:bldP spid="6451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Analýza rozhovorů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1505331"/>
            <a:ext cx="7386491" cy="384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Jak probíhá analýza rozhovorů – tematická analýza</a:t>
            </a:r>
          </a:p>
          <a:p>
            <a:pPr marL="0" indent="0">
              <a:buNone/>
            </a:pPr>
            <a:r>
              <a:rPr lang="cs-CZ" dirty="0"/>
              <a:t>„A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identifying</a:t>
            </a:r>
            <a:r>
              <a:rPr lang="cs-CZ" dirty="0"/>
              <a:t>, </a:t>
            </a:r>
            <a:r>
              <a:rPr lang="cs-CZ" dirty="0" err="1"/>
              <a:t>analysing</a:t>
            </a:r>
            <a:r>
              <a:rPr lang="cs-CZ" dirty="0"/>
              <a:t> and reporting </a:t>
            </a:r>
            <a:r>
              <a:rPr lang="cs-CZ" dirty="0" err="1"/>
              <a:t>patterns</a:t>
            </a:r>
            <a:r>
              <a:rPr lang="cs-CZ" dirty="0"/>
              <a:t> </a:t>
            </a:r>
            <a:r>
              <a:rPr lang="cs-CZ" dirty="0" err="1"/>
              <a:t>within</a:t>
            </a:r>
            <a:r>
              <a:rPr lang="cs-CZ" dirty="0"/>
              <a:t> data“ (Braun, </a:t>
            </a:r>
            <a:r>
              <a:rPr lang="cs-CZ" dirty="0" err="1"/>
              <a:t>Clarke</a:t>
            </a:r>
            <a:r>
              <a:rPr lang="cs-CZ" dirty="0"/>
              <a:t> 2006: 79).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Popisný charakter</a:t>
            </a:r>
          </a:p>
          <a:p>
            <a:pPr marL="0" indent="0">
              <a:buNone/>
            </a:pPr>
            <a:r>
              <a:rPr lang="cs-CZ" dirty="0"/>
              <a:t>2 fáze – třídění dat a interpretace</a:t>
            </a:r>
          </a:p>
          <a:p>
            <a:pPr marL="0" indent="0">
              <a:buNone/>
            </a:pPr>
            <a:r>
              <a:rPr lang="cs-CZ" dirty="0"/>
              <a:t>Tematická shrnutí</a:t>
            </a:r>
          </a:p>
        </p:txBody>
      </p:sp>
      <p:pic>
        <p:nvPicPr>
          <p:cNvPr id="5" name="Picture 10" descr="http://abovethelaw.com/wp-content/uploads/2013/01/file-cabinet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38" y="4015540"/>
            <a:ext cx="2231858" cy="19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20CA9237-2A0B-49F0-8B8C-8AF1632F7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857250"/>
            <a:ext cx="6172200" cy="844154"/>
          </a:xfrm>
        </p:spPr>
        <p:txBody>
          <a:bodyPr>
            <a:normAutofit/>
          </a:bodyPr>
          <a:lstStyle/>
          <a:p>
            <a:r>
              <a:rPr lang="cs-CZ" sz="2400" dirty="0"/>
              <a:t>Tematická analýza: Příklad kódovacího schématu</a:t>
            </a:r>
            <a:br>
              <a:rPr lang="cs-CZ" sz="2400" dirty="0"/>
            </a:br>
            <a:r>
              <a:rPr lang="cs-CZ" sz="2400" dirty="0"/>
              <a:t>Projekt o zkušenostech lidí s osteoporózou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4294967295"/>
          </p:nvPr>
        </p:nvGraphicFramePr>
        <p:xfrm>
          <a:off x="252662" y="1808560"/>
          <a:ext cx="7609979" cy="3843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3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1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4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683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83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83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11718">
                <a:tc>
                  <a:txBody>
                    <a:bodyPr/>
                    <a:lstStyle/>
                    <a:p>
                      <a:r>
                        <a:rPr lang="cs-CZ" sz="1400" dirty="0"/>
                        <a:t>1. Diagnóza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2.</a:t>
                      </a:r>
                      <a:r>
                        <a:rPr lang="cs-CZ" sz="1400" baseline="0" dirty="0"/>
                        <a:t> Léčba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3. Zvládání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4. Informace a podpora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5. Komunikace s lékaři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6. Každodenní</a:t>
                      </a:r>
                      <a:r>
                        <a:rPr lang="cs-CZ" sz="1400" baseline="0" dirty="0"/>
                        <a:t> život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718">
                <a:tc>
                  <a:txBody>
                    <a:bodyPr/>
                    <a:lstStyle/>
                    <a:p>
                      <a:r>
                        <a:rPr lang="cs-CZ" sz="1400" dirty="0"/>
                        <a:t>První příznaky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Léky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Léčba bolesti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Zdroje informací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Komunikace</a:t>
                      </a:r>
                      <a:r>
                        <a:rPr lang="cs-CZ" sz="1400" baseline="0" dirty="0"/>
                        <a:t> v průběhu diagnózy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Problémy</a:t>
                      </a:r>
                      <a:r>
                        <a:rPr lang="cs-CZ" sz="1400" baseline="0" dirty="0"/>
                        <a:t> s mobilitou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1718">
                <a:tc>
                  <a:txBody>
                    <a:bodyPr/>
                    <a:lstStyle/>
                    <a:p>
                      <a:r>
                        <a:rPr lang="cs-CZ" sz="1400" dirty="0"/>
                        <a:t>Diagnostická vyšetření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Chirurgická</a:t>
                      </a:r>
                      <a:r>
                        <a:rPr lang="cs-CZ" sz="1400" baseline="0" dirty="0"/>
                        <a:t> řešení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Cvičení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Zdroje</a:t>
                      </a:r>
                      <a:r>
                        <a:rPr lang="cs-CZ" sz="1400" baseline="0" dirty="0"/>
                        <a:t> podpory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Komunikace v průběhu léčby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Doprava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203">
                <a:tc>
                  <a:txBody>
                    <a:bodyPr/>
                    <a:lstStyle/>
                    <a:p>
                      <a:r>
                        <a:rPr lang="cs-CZ" sz="1400" dirty="0"/>
                        <a:t>Reakce na diagnózu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Rehabilitace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Organizace léčby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Rodina jako podpora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Změna lékaře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Práce a peníze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203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Svépomocné</a:t>
                      </a:r>
                      <a:r>
                        <a:rPr lang="cs-CZ" sz="1400" baseline="0" dirty="0"/>
                        <a:t> skupiny</a:t>
                      </a:r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Sociální život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1718"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Přizpůsobení domácnosti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8A8430D-C12C-4CF0-87A4-AE03AAA5F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8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1" t="22024" r="22247" b="9524"/>
          <a:stretch/>
        </p:blipFill>
        <p:spPr bwMode="auto">
          <a:xfrm>
            <a:off x="1547664" y="-70444"/>
            <a:ext cx="5542756" cy="692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DEA02E93-02B6-4AF8-AF52-BBEEEA4365C2}"/>
              </a:ext>
            </a:extLst>
          </p:cNvPr>
          <p:cNvSpPr txBox="1"/>
          <p:nvPr/>
        </p:nvSpPr>
        <p:spPr>
          <a:xfrm>
            <a:off x="107504" y="69269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Příklad: Úryvky a poznámky u jednotlivých kategorií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93CBAB7-F8A0-480F-AE54-4C5162E07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5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18023" r="7416" b="8005"/>
          <a:stretch/>
        </p:blipFill>
        <p:spPr bwMode="auto">
          <a:xfrm>
            <a:off x="732772" y="601249"/>
            <a:ext cx="7764232" cy="606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8CE3666-D679-4C64-BEB2-348EE6D4DE54}"/>
              </a:ext>
            </a:extLst>
          </p:cNvPr>
          <p:cNvSpPr txBox="1"/>
          <p:nvPr/>
        </p:nvSpPr>
        <p:spPr>
          <a:xfrm>
            <a:off x="251520" y="18864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Příklad: Hotový text s ukázkami z dat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C3329515-FB4B-4F66-90BF-B3A7E0D6A6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mi může pomoci počítač?</a:t>
            </a:r>
            <a:br>
              <a:rPr lang="cs-CZ" dirty="0"/>
            </a:br>
            <a:r>
              <a:rPr lang="cs-CZ" dirty="0"/>
              <a:t>Jde to i bez něj?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69F23576-9E89-4F62-883E-5825D17A97D8}"/>
              </a:ext>
            </a:extLst>
          </p:cNvPr>
          <p:cNvSpPr txBox="1"/>
          <p:nvPr/>
        </p:nvSpPr>
        <p:spPr>
          <a:xfrm>
            <a:off x="611560" y="1988840"/>
            <a:ext cx="54726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Atlas.ti</a:t>
            </a:r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QDA </a:t>
            </a:r>
            <a:r>
              <a:rPr lang="cs-CZ" sz="3200" dirty="0" err="1"/>
              <a:t>Minerlite</a:t>
            </a:r>
            <a:endParaRPr lang="cs-CZ" sz="3200" dirty="0"/>
          </a:p>
          <a:p>
            <a:endParaRPr lang="cs-CZ" sz="3200" dirty="0"/>
          </a:p>
          <a:p>
            <a:r>
              <a:rPr lang="cs-CZ" sz="3200" dirty="0"/>
              <a:t>MAXQDA</a:t>
            </a:r>
          </a:p>
          <a:p>
            <a:endParaRPr lang="cs-CZ" sz="3200" dirty="0"/>
          </a:p>
          <a:p>
            <a:r>
              <a:rPr lang="cs-CZ" sz="3200" dirty="0" err="1"/>
              <a:t>NVivo</a:t>
            </a:r>
            <a:endParaRPr lang="cs-CZ" sz="320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50069CAD-34E4-4832-AA45-E2CA2457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764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F575DA1-E8E1-466F-ACBF-95C6138A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Ještě doplnění k metodám sběru dat v kvalitativním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827A98A-D101-4A83-AA63-69B32048D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cs-CZ" dirty="0"/>
              <a:t>Rozhovor</a:t>
            </a:r>
          </a:p>
          <a:p>
            <a:r>
              <a:rPr lang="cs-CZ" dirty="0"/>
              <a:t>Pozorování</a:t>
            </a:r>
          </a:p>
          <a:p>
            <a:r>
              <a:rPr lang="cs-CZ" dirty="0"/>
              <a:t>Obsahová analýza</a:t>
            </a:r>
          </a:p>
          <a:p>
            <a:r>
              <a:rPr lang="cs-CZ" b="1" u="sng" dirty="0"/>
              <a:t>Focus </a:t>
            </a:r>
            <a:r>
              <a:rPr lang="cs-CZ" b="1" u="sng" dirty="0" err="1"/>
              <a:t>group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2864232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/>
              <a:t>Focus group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r>
              <a:rPr lang="cs-CZ" sz="2400" dirty="0"/>
              <a:t>Skupinové procesy pomáhají lidem objevovat a ujasňovat si své pohledy na věc takovým způsobem, který by byl jen těžko dosažitelný v rámci individuálních rozhovorů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Kromě dat z přímých výpovědí účastníků dokáže využít i komunikaci mezi nimi – skupinovou interakci a dynamiku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Pomáhá výzkumníkovi využít mnoho různých forem komunikace, které lidé užívají v každodenní interakci, jako jsou vtipy, anekdoty, hádky, provokování – je to důležité, protože lidské vědění a postoje nejsou jednoduše ukryty v racionálních odpovědích na přímé otázky.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Mizí převaha výzkumníka, a tím, kdo ovládá debatu jsou sami účastníci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Uspořádání – ideální počet účastníků 6-8, moderátor, pomocný moderátor, tichý účastník (zapisuje terénní poznámky)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xmlns="" id="{6D529654-016E-4192-BD69-631BAE7CC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2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0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9394" grpId="0"/>
      <p:bldP spid="59395" grpId="0" build="p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9314</TotalTime>
  <Words>335</Words>
  <Application>Microsoft Office PowerPoint</Application>
  <PresentationFormat>Předvádění na obrazovce (4:3)</PresentationFormat>
  <Paragraphs>86</Paragraphs>
  <Slides>12</Slides>
  <Notes>1</Notes>
  <HiddenSlides>0</HiddenSlides>
  <MMClips>10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5" baseType="lpstr">
      <vt:lpstr>Arial</vt:lpstr>
      <vt:lpstr>Calibri</vt:lpstr>
      <vt:lpstr>Motiv sady Office</vt:lpstr>
      <vt:lpstr>Prezentace aplikace PowerPoint</vt:lpstr>
      <vt:lpstr>Analýza dat</vt:lpstr>
      <vt:lpstr>Analýza rozhovorů</vt:lpstr>
      <vt:lpstr>Tematická analýza: Příklad kódovacího schématu Projekt o zkušenostech lidí s osteoporózou</vt:lpstr>
      <vt:lpstr>Prezentace aplikace PowerPoint</vt:lpstr>
      <vt:lpstr>Prezentace aplikace PowerPoint</vt:lpstr>
      <vt:lpstr>Jak mi může pomoci počítač? Jde to i bez něj?</vt:lpstr>
      <vt:lpstr>Ještě doplnění k metodám sběru dat v kvalitativním výzkumu</vt:lpstr>
      <vt:lpstr>Focus group </vt:lpstr>
      <vt:lpstr>Kdy je vhodná focus group?</vt:lpstr>
      <vt:lpstr>Prezentace aplikace PowerPoint</vt:lpstr>
      <vt:lpstr>Focus group s dětmi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2 Lekce 3</dc:title>
  <dc:creator>Lenka Slepičková</dc:creator>
  <cp:lastModifiedBy>Slepickova</cp:lastModifiedBy>
  <cp:revision>28</cp:revision>
  <dcterms:created xsi:type="dcterms:W3CDTF">2015-03-24T16:10:16Z</dcterms:created>
  <dcterms:modified xsi:type="dcterms:W3CDTF">2022-05-04T10:55:42Z</dcterms:modified>
</cp:coreProperties>
</file>