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1" r:id="rId4"/>
    <p:sldId id="274" r:id="rId5"/>
    <p:sldId id="275" r:id="rId6"/>
    <p:sldId id="289" r:id="rId7"/>
    <p:sldId id="270" r:id="rId8"/>
    <p:sldId id="271" r:id="rId9"/>
    <p:sldId id="279" r:id="rId10"/>
    <p:sldId id="278" r:id="rId11"/>
    <p:sldId id="301" r:id="rId12"/>
    <p:sldId id="286" r:id="rId13"/>
    <p:sldId id="294" r:id="rId14"/>
    <p:sldId id="295" r:id="rId15"/>
    <p:sldId id="293" r:id="rId16"/>
    <p:sldId id="296" r:id="rId17"/>
    <p:sldId id="297" r:id="rId18"/>
    <p:sldId id="299" r:id="rId19"/>
    <p:sldId id="298" r:id="rId20"/>
    <p:sldId id="300" r:id="rId21"/>
    <p:sldId id="272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660"/>
  </p:normalViewPr>
  <p:slideViewPr>
    <p:cSldViewPr>
      <p:cViewPr varScale="1">
        <p:scale>
          <a:sx n="62" d="100"/>
          <a:sy n="62" d="100"/>
        </p:scale>
        <p:origin x="13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07C6-E771-40AA-AB53-391E9E3633A1}" type="datetimeFigureOut">
              <a:rPr lang="cs-CZ" smtClean="0"/>
              <a:pPr/>
              <a:t>23.03.2023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z/url?sa=i&amp;rct=j&amp;q=&amp;esrc=s&amp;source=images&amp;cd=&amp;cad=rja&amp;uact=8&amp;ved=0ahUKEwic5oCLh93WAhXC1RoKHSkdAE0QjRwIBw&amp;url=http://www.artbrut.cz/index.php?cPath=42_248&amp;psig=AOvVaw1ycwiwF9wEbW8m7WGBpdm7&amp;ust=1507415618065929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url?sa=i&amp;rct=j&amp;q=&amp;esrc=s&amp;source=images&amp;cd=&amp;cad=rja&amp;uact=8&amp;ved=0ahUKEwi52r7Xht3WAhVIChoKHREFAM8QjRwIBw&amp;url=http://fivecontinentseditions.com/en/scheda.php?id=9788874392278&amp;psig=AOvVaw2iyepRZS8u25T4WGYUCcrm&amp;ust=150741547980317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z/url?sa=i&amp;rct=j&amp;q=&amp;esrc=s&amp;source=images&amp;cd=&amp;cad=rja&amp;uact=8&amp;ved=0ahUKEwj399Drh93WAhXDtRoKHboxCX4QjRwIBw&amp;url=http://www.wearona.com/bytag/august_walla&amp;psig=AOvVaw07SsgQ959BhxOA-yKuOm9N&amp;ust=150741586290208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z/url?sa=i&amp;rct=j&amp;q=&amp;esrc=s&amp;source=images&amp;cd=&amp;cad=rja&amp;uact=8&amp;ved=0ahUKEwixloqUiN3WAhXCWhoKHftaCKUQjRwIBw&amp;url=http://artbrut.at/ausstellungen/&amp;psig=AOvVaw07SsgQ959BhxOA-yKuOm9N&amp;ust=150741586290208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ravce\Desktop\doplnění fotky\9_12_ v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51849" cy="54006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chemeClr val="bg1"/>
                </a:solidFill>
              </a:rPr>
              <a:t>Výtvarné techniky v intervenci</a:t>
            </a:r>
            <a:br>
              <a:rPr lang="cs-CZ" sz="3200" b="1" dirty="0">
                <a:solidFill>
                  <a:schemeClr val="bg1"/>
                </a:solidFill>
              </a:rPr>
            </a:br>
            <a:br>
              <a:rPr lang="cs-CZ" sz="3200" b="1" dirty="0">
                <a:solidFill>
                  <a:schemeClr val="bg1"/>
                </a:solidFill>
              </a:rPr>
            </a:br>
            <a:br>
              <a:rPr lang="cs-CZ" sz="3200" b="1" dirty="0">
                <a:solidFill>
                  <a:schemeClr val="bg1"/>
                </a:solidFill>
              </a:rPr>
            </a:br>
            <a:r>
              <a:rPr lang="cs-CZ" sz="3200" b="1" dirty="0">
                <a:solidFill>
                  <a:schemeClr val="bg1"/>
                </a:solidFill>
              </a:rPr>
              <a:t>Sochor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Sochor Pavel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11560" y="872145"/>
            <a:ext cx="77768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u="sng" dirty="0">
                <a:ea typeface="Calibri" pitchFamily="34" charset="0"/>
                <a:cs typeface="Times New Roman" pitchFamily="18" charset="0"/>
              </a:rPr>
              <a:t>Výtvarná tvorba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arteterapeutický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proces jako nástroj sociální intervence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Využití umění a terapie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 všech jeho formách vede k ovlivnění společnosti, jednotlivců a komunit se speciálními potřebami nebo ohroženými sociální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exkluzí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(Kulka, 2008).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Schopnost oboru 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umění - arteterapie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je komunikovat určité obsahy a poselství</a:t>
            </a:r>
            <a:r>
              <a:rPr kumimoji="0" lang="cs-CZ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ke svému já i do veřejného prostoru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- aplikace  ve </a:t>
            </a:r>
            <a:r>
              <a:rPr kumimoji="0" lang="cs-CZ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spec</a:t>
            </a:r>
            <a:r>
              <a:rPr kumimoji="0" lang="cs-CZ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lang="cs-CZ" sz="2000" dirty="0" err="1"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cs-CZ" sz="2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ed</a:t>
            </a:r>
            <a:r>
              <a:rPr kumimoji="0" lang="cs-CZ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.: technika interpretace /rozhovor/reflexe-sebereflexe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2000" dirty="0">
                <a:ea typeface="Calibri" pitchFamily="34" charset="0"/>
                <a:cs typeface="Times New Roman" pitchFamily="18" charset="0"/>
              </a:rPr>
              <a:t> U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mění - arteterapie - je vlivným nástrojem sociální intervence a iniciátorem změn jednotlivých sociálních situací;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Intervence: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cs-CZ"/>
              <a:t>Oblast sociální:</a:t>
            </a:r>
            <a:endParaRPr lang="cs-CZ" dirty="0"/>
          </a:p>
          <a:p>
            <a:r>
              <a:rPr lang="cs-CZ" dirty="0"/>
              <a:t>Poskytnutí pocitu sounáležitosti a prožitek úspěchu</a:t>
            </a:r>
          </a:p>
          <a:p>
            <a:r>
              <a:rPr lang="cs-CZ" dirty="0"/>
              <a:t>Oblast (verbální)</a:t>
            </a:r>
          </a:p>
          <a:p>
            <a:r>
              <a:rPr lang="cs-CZ" dirty="0"/>
              <a:t>Nonverbální (emoční)</a:t>
            </a:r>
          </a:p>
          <a:p>
            <a:r>
              <a:rPr lang="cs-CZ" dirty="0"/>
              <a:t>Zručnost (chování)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Emoční expresivita</a:t>
            </a:r>
          </a:p>
          <a:p>
            <a:r>
              <a:rPr lang="cs-CZ" dirty="0"/>
              <a:t>Emoční senzitivita</a:t>
            </a:r>
          </a:p>
          <a:p>
            <a:r>
              <a:rPr lang="cs-CZ" dirty="0"/>
              <a:t>Sociální kontrola (</a:t>
            </a:r>
            <a:r>
              <a:rPr lang="cs-CZ" dirty="0" err="1"/>
              <a:t>seberegulační</a:t>
            </a:r>
            <a:r>
              <a:rPr lang="cs-CZ" dirty="0"/>
              <a:t> a </a:t>
            </a:r>
            <a:r>
              <a:rPr lang="cs-CZ" dirty="0" err="1"/>
              <a:t>sebeprezentační</a:t>
            </a:r>
            <a:r>
              <a:rPr lang="cs-CZ" dirty="0"/>
              <a:t> schopnosti)</a:t>
            </a:r>
          </a:p>
          <a:p>
            <a:r>
              <a:rPr lang="cs-CZ" dirty="0"/>
              <a:t>Sociální expresivita (schopnost a udržet komunikaci)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sledek obrázku pro blázni obraz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2060848"/>
            <a:ext cx="5670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ART BRUT</a:t>
            </a:r>
          </a:p>
          <a:p>
            <a:pPr algn="ctr"/>
            <a:endParaRPr lang="cs-CZ" sz="2800" b="1" dirty="0"/>
          </a:p>
          <a:p>
            <a:r>
              <a:rPr lang="cs-CZ" dirty="0"/>
              <a:t>Není to hnutí, ani směr. Je to uměle vytvořená zastřešující kategorie, pod kterou spadá tvorba lidí, kteří (většinou) nemají žádné výtvarné vzdělání a tvoří spontánně, aniž by se snažili přibližovat nějakým uměleckým směrům.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1986" name="AutoShape 2" descr="Výsledek obrázku pro art brut zemánková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988" name="AutoShape 4" descr="Výsledek obrázku pro art brut zemánková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990" name="Picture 6" descr="Výsledek obrázku pro art brut zemánková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07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art br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713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0" name="Picture 2" descr="Výsledek obrázku pro gugging art br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471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4034" name="Picture 2" descr="Výsledek obrázku pro gugging art br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Nejčastější oblasti intervencí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Postižení jako zdroj rizik a bariér v komunikaci</a:t>
            </a:r>
          </a:p>
          <a:p>
            <a:pPr>
              <a:buFontTx/>
              <a:buChar char="-"/>
            </a:pPr>
            <a:r>
              <a:rPr lang="cs-CZ" dirty="0" err="1"/>
              <a:t>Sociokulturní</a:t>
            </a:r>
            <a:r>
              <a:rPr lang="cs-CZ" dirty="0"/>
              <a:t> znevýhodnění jako …</a:t>
            </a:r>
          </a:p>
          <a:p>
            <a:pPr>
              <a:buFontTx/>
              <a:buChar char="-"/>
            </a:pPr>
            <a:r>
              <a:rPr lang="cs-CZ" dirty="0"/>
              <a:t>Škola jako zdroj rizik a bariér problémového chování</a:t>
            </a:r>
          </a:p>
          <a:p>
            <a:pPr>
              <a:buNone/>
            </a:pPr>
            <a:r>
              <a:rPr lang="cs-CZ" dirty="0"/>
              <a:t>   </a:t>
            </a:r>
          </a:p>
          <a:p>
            <a:pPr>
              <a:buNone/>
            </a:pPr>
            <a:r>
              <a:rPr lang="cs-CZ" u="sng" dirty="0"/>
              <a:t>Poznámka:</a:t>
            </a:r>
          </a:p>
          <a:p>
            <a:pPr>
              <a:buFontTx/>
              <a:buChar char="-"/>
            </a:pPr>
            <a:r>
              <a:rPr lang="cs-CZ" dirty="0" err="1"/>
              <a:t>sebevnímání</a:t>
            </a:r>
            <a:r>
              <a:rPr lang="cs-CZ" dirty="0"/>
              <a:t> žáka – sebereflexe</a:t>
            </a:r>
          </a:p>
          <a:p>
            <a:pPr>
              <a:buFontTx/>
              <a:buChar char="-"/>
            </a:pPr>
            <a:r>
              <a:rPr lang="cs-CZ" dirty="0"/>
              <a:t>pravidelné a preventivní aktivity na podporu vztahů ve třídě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Příběhy psané nejen obrazem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Malba na hudbu</a:t>
            </a:r>
          </a:p>
          <a:p>
            <a:pPr>
              <a:buFontTx/>
              <a:buChar char="-"/>
            </a:pPr>
            <a:r>
              <a:rPr lang="cs-CZ" dirty="0"/>
              <a:t>Emocionální, kognitivní složka</a:t>
            </a:r>
          </a:p>
          <a:p>
            <a:pPr>
              <a:buNone/>
            </a:pPr>
            <a:r>
              <a:rPr lang="cs-CZ" dirty="0"/>
              <a:t>Kresba na slepo</a:t>
            </a:r>
          </a:p>
          <a:p>
            <a:pPr>
              <a:buFontTx/>
              <a:buChar char="-"/>
            </a:pPr>
            <a:r>
              <a:rPr lang="cs-CZ" dirty="0"/>
              <a:t>Somatická složka</a:t>
            </a:r>
          </a:p>
          <a:p>
            <a:pPr>
              <a:buNone/>
            </a:pPr>
            <a:r>
              <a:rPr lang="cs-CZ" dirty="0"/>
              <a:t>Fotografie</a:t>
            </a:r>
          </a:p>
          <a:p>
            <a:pPr>
              <a:buNone/>
            </a:pPr>
            <a:r>
              <a:rPr lang="cs-CZ" dirty="0"/>
              <a:t>- Pojetí identity, pohyb v prostoru</a:t>
            </a:r>
          </a:p>
          <a:p>
            <a:pPr>
              <a:buNone/>
            </a:pPr>
            <a:r>
              <a:rPr lang="cs-CZ" dirty="0"/>
              <a:t>Modelování sousoší</a:t>
            </a:r>
          </a:p>
          <a:p>
            <a:pPr>
              <a:buNone/>
            </a:pPr>
            <a:r>
              <a:rPr lang="cs-CZ" dirty="0"/>
              <a:t>- Sociální vztahy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59" y="-2090535"/>
            <a:ext cx="7560841" cy="829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u="sng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u="sng" dirty="0">
                <a:ea typeface="Calibri" pitchFamily="34" charset="0"/>
                <a:cs typeface="Times New Roman" pitchFamily="18" charset="0"/>
              </a:rPr>
              <a:t>Pojetí jinakosti- postižení</a:t>
            </a:r>
            <a:endParaRPr kumimoji="0" lang="cs-CZ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1/ Modely postižení, mezinárodní klasifikace MKF /cíle intervencí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Důležité pojmy MKF: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Porucha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Impairment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Omezení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Disability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Activity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limitation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je snížení funkční schopnosti na úrovni těla, jedince, společnosti, které vzniká, když se zdravotní stav setkává s bariérami v prostředí;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Aktivita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je provádění úkolu nebo úkonu jedince.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Participace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 její restrikce jsou problémy, které může jedinec prožívat při zapojení do životní situace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/>
              <a:t>   Projekt:</a:t>
            </a:r>
          </a:p>
          <a:p>
            <a:r>
              <a:rPr lang="cs-CZ" dirty="0"/>
              <a:t>Téma: Modelace prostředí domu a jeho okolí</a:t>
            </a:r>
          </a:p>
          <a:p>
            <a:pPr>
              <a:buNone/>
            </a:pPr>
            <a:r>
              <a:rPr lang="cs-CZ" dirty="0"/>
              <a:t>- kombinovaná technika</a:t>
            </a:r>
          </a:p>
          <a:p>
            <a:pPr>
              <a:buNone/>
            </a:pPr>
            <a:r>
              <a:rPr lang="cs-CZ" dirty="0"/>
              <a:t>- součástí týmu bude člověk s postižením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spravce\Documents\A_Plocha21_8\speciální výtvaná výchova\P4166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63027"/>
            <a:ext cx="11741150" cy="6616700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C172AC2-1361-4036-AA6C-21601842D6EA}"/>
              </a:ext>
            </a:extLst>
          </p:cNvPr>
          <p:cNvSpPr txBox="1"/>
          <p:nvPr/>
        </p:nvSpPr>
        <p:spPr>
          <a:xfrm>
            <a:off x="3923928" y="2852936"/>
            <a:ext cx="3661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Děkuji za pozornost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692696"/>
            <a:ext cx="66967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/>
              <a:t>Zřetelné odlišování rovin postižení:</a:t>
            </a:r>
          </a:p>
          <a:p>
            <a:endParaRPr lang="cs-CZ" sz="2400" b="1" u="sng" dirty="0"/>
          </a:p>
          <a:p>
            <a:endParaRPr lang="cs-CZ" sz="2400" b="1" dirty="0"/>
          </a:p>
          <a:p>
            <a:pPr algn="just"/>
            <a:r>
              <a:rPr lang="cs-CZ" sz="2000" dirty="0"/>
              <a:t>1/ </a:t>
            </a:r>
            <a:r>
              <a:rPr lang="cs-CZ" sz="2000" b="1" dirty="0"/>
              <a:t>„</a:t>
            </a:r>
            <a:r>
              <a:rPr lang="cs-CZ" sz="2000" b="1" dirty="0" err="1"/>
              <a:t>Impairment</a:t>
            </a:r>
            <a:r>
              <a:rPr lang="cs-CZ" sz="2000" b="1" dirty="0"/>
              <a:t>“, </a:t>
            </a:r>
            <a:r>
              <a:rPr lang="cs-CZ" sz="2000" dirty="0"/>
              <a:t>tj. postižení ve smyslu individuálního orgánového a/nebo funkčního poškození tělesných funkcí; 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2/ </a:t>
            </a:r>
            <a:r>
              <a:rPr lang="cs-CZ" sz="2000" b="1" dirty="0"/>
              <a:t>„</a:t>
            </a:r>
            <a:r>
              <a:rPr lang="cs-CZ" sz="2000" b="1" dirty="0" err="1"/>
              <a:t>Disability</a:t>
            </a:r>
            <a:r>
              <a:rPr lang="cs-CZ" sz="2000" b="1" dirty="0"/>
              <a:t>“ </a:t>
            </a:r>
            <a:r>
              <a:rPr lang="cs-CZ" sz="2000" dirty="0"/>
              <a:t>, tj. postižení ve smyslu ztráty nebo omezení příležitostí člověka účastnit se běžného společenského života na stejné úrovni jako lidé bez postižení, přičemž důvodem této ztráty nebo omezení účasti jsou bariéry prostředí;</a:t>
            </a:r>
          </a:p>
          <a:p>
            <a:pPr algn="just"/>
            <a:endParaRPr lang="cs-CZ" sz="2000" dirty="0"/>
          </a:p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Prostor pro směřování intervencí</a:t>
            </a:r>
            <a:r>
              <a:rPr lang="cs-CZ" sz="2000" dirty="0"/>
              <a:t>: oblast komunikace, psychosomatiky a sociálních vztahů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24506" t="20600" r="28835" b="15351"/>
          <a:stretch>
            <a:fillRect/>
          </a:stretch>
        </p:blipFill>
        <p:spPr bwMode="auto">
          <a:xfrm>
            <a:off x="1547664" y="1052736"/>
            <a:ext cx="56886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619672" y="5589240"/>
            <a:ext cx="586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Skupinové intervence</a:t>
            </a:r>
            <a:r>
              <a:rPr lang="cs-CZ" dirty="0"/>
              <a:t>: směřují  i do cílové skupiny </a:t>
            </a:r>
          </a:p>
          <a:p>
            <a:r>
              <a:rPr lang="cs-CZ" dirty="0"/>
              <a:t>                                         formálních a neformálních pečujících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45990" r="53641" b="14301"/>
          <a:stretch>
            <a:fillRect/>
          </a:stretch>
        </p:blipFill>
        <p:spPr bwMode="auto">
          <a:xfrm>
            <a:off x="1547664" y="2060848"/>
            <a:ext cx="5976664" cy="38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195736" y="69269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Paradigma modelů  a jejich rozdílnost v učení a vzdělávání (oblasti znevýhodnění)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71600" y="1556792"/>
            <a:ext cx="61744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u="sng" dirty="0"/>
              <a:t>Změna paradigmatu ve speciální a inkluzívní pedagogice</a:t>
            </a:r>
          </a:p>
          <a:p>
            <a:pPr>
              <a:buNone/>
            </a:pPr>
            <a:endParaRPr lang="cs-CZ" sz="2400" dirty="0"/>
          </a:p>
          <a:p>
            <a:pPr algn="just">
              <a:buNone/>
            </a:pPr>
            <a:r>
              <a:rPr lang="cs-CZ" sz="2000" dirty="0"/>
              <a:t>Na rozdíl od klinických, medicínských, pedagogických či terapeutických přístupů se lze zaměřit na to, jak je zdravotní postižení definováno  a prezentováno ve společnosti. </a:t>
            </a:r>
          </a:p>
          <a:p>
            <a:pPr algn="just">
              <a:buNone/>
            </a:pPr>
            <a:endParaRPr lang="cs-CZ" sz="2000" dirty="0"/>
          </a:p>
          <a:p>
            <a:pPr algn="just">
              <a:buNone/>
            </a:pPr>
            <a:r>
              <a:rPr lang="cs-CZ" sz="2000" dirty="0"/>
              <a:t>V tomto smyslu je pojem  </a:t>
            </a:r>
            <a:r>
              <a:rPr lang="cs-CZ" sz="2000" b="1" dirty="0"/>
              <a:t>disabilita </a:t>
            </a:r>
            <a:r>
              <a:rPr lang="cs-CZ" sz="2000" dirty="0"/>
              <a:t>orientován primárně nikoliv na člověka – jedince s postižením, ale jako pojem, jehož </a:t>
            </a:r>
            <a:r>
              <a:rPr lang="cs-CZ" sz="2000" b="1" dirty="0"/>
              <a:t>smysl a těžiště </a:t>
            </a:r>
            <a:r>
              <a:rPr lang="cs-CZ" sz="2000" dirty="0"/>
              <a:t>je potřebné hledat v kontextu  sociálním, kulturním, politickém. </a:t>
            </a:r>
          </a:p>
          <a:p>
            <a:pPr algn="just">
              <a:buNone/>
            </a:pPr>
            <a:r>
              <a:rPr lang="cs-CZ" sz="2000" dirty="0"/>
              <a:t> </a:t>
            </a:r>
          </a:p>
          <a:p>
            <a:pPr algn="just">
              <a:buNone/>
            </a:pPr>
            <a:endParaRPr lang="cs-CZ" sz="2000" i="1" dirty="0"/>
          </a:p>
          <a:p>
            <a:pPr algn="just">
              <a:buNone/>
            </a:pPr>
            <a:endParaRPr lang="cs-CZ" sz="2400" dirty="0"/>
          </a:p>
        </p:txBody>
      </p:sp>
      <p:pic>
        <p:nvPicPr>
          <p:cNvPr id="4097" name="Picture 1" descr="C:\Users\spravce\Desktop\Slezká diakonie\arteterapie\DSC00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/>
              <a:t>Mezioborová východiska:</a:t>
            </a:r>
          </a:p>
          <a:p>
            <a:r>
              <a:rPr lang="cs-CZ" dirty="0"/>
              <a:t>Psychologie, Psychoterapie, </a:t>
            </a:r>
            <a:r>
              <a:rPr lang="cs-CZ" dirty="0" err="1"/>
              <a:t>Arteterapie</a:t>
            </a:r>
            <a:r>
              <a:rPr lang="cs-CZ" dirty="0"/>
              <a:t>, výtvarné umění, </a:t>
            </a:r>
            <a:r>
              <a:rPr lang="cs-CZ" dirty="0" err="1"/>
              <a:t>arteterapie</a:t>
            </a:r>
            <a:r>
              <a:rPr lang="cs-CZ" dirty="0"/>
              <a:t> v pedagogických a sociálních vědách;</a:t>
            </a:r>
          </a:p>
          <a:p>
            <a:r>
              <a:rPr lang="cs-CZ" dirty="0" err="1"/>
              <a:t>Arteterapii</a:t>
            </a:r>
            <a:r>
              <a:rPr lang="cs-CZ" dirty="0"/>
              <a:t> je možné považovat za jednu s forem práce v psychoterapii, sociální práci a pedagogice, která výše zmíněné cíle naplňuje pomocí výtvarného vyjadřování;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/>
              <a:t>Artefiletika</a:t>
            </a:r>
            <a:r>
              <a:rPr lang="cs-CZ" sz="2800" b="1" dirty="0"/>
              <a:t> a </a:t>
            </a:r>
            <a:r>
              <a:rPr lang="cs-CZ" sz="2800" b="1" dirty="0" err="1"/>
              <a:t>arteterapie</a:t>
            </a:r>
            <a:r>
              <a:rPr lang="cs-CZ" sz="2800" b="1" dirty="0"/>
              <a:t> (definice):          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J. Slavík (2009) poukazuje na typickou oblast uplatnění umění, přesněji řečeno uměleckých aktivit, v níž se umění stává </a:t>
            </a:r>
            <a:r>
              <a:rPr lang="cs-CZ" b="1" dirty="0"/>
              <a:t>prostředkem</a:t>
            </a:r>
            <a:r>
              <a:rPr lang="cs-CZ" dirty="0"/>
              <a:t> k cílům, které jsou pokládány za prospěšné a hodnotné. V tomto kontextu se dá hovořit o umění jako prostředku poznávání a sebepoznávání, o nástroji pro dorozumění nebo odlišování mezi lidmi, způsob sdílení nebo porovnávání hodnot, příležitosti sebevyjádření či relaxace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1802433"/>
            <a:ext cx="78488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SMĚRY: „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Therapy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  -  „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as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Psychotherapy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Sociologie umění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podrobuje umělce analýze a vnímá ho jako sociální produkt. Tvrdí, že umělec není izolovaný, ale svými kořeny pevně zapuštěný v sociálním poli. Podobně je tomu s uměleckými díly (Němec, 2017; Kulka, 2008).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dirty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Online odkaz  </a:t>
            </a:r>
            <a:r>
              <a:rPr lang="cs-CZ" dirty="0" err="1"/>
              <a:t>Komzaková</a:t>
            </a:r>
            <a:r>
              <a:rPr lang="cs-CZ" dirty="0"/>
              <a:t>:</a:t>
            </a:r>
          </a:p>
          <a:p>
            <a:r>
              <a:rPr lang="cs-CZ" dirty="0"/>
              <a:t>https://www.youtube.com/watch?v=H_NK_0szP-0&amp;t=223s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731</Words>
  <Application>Microsoft Office PowerPoint</Application>
  <PresentationFormat>Předvádění na obrazovce (4:3)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Motiv sady Office</vt:lpstr>
      <vt:lpstr>Výtvarné techniky v intervenci   Sochor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Artefiletika a arteterapie (definice):             </vt:lpstr>
      <vt:lpstr>Prezentace aplikace PowerPoint</vt:lpstr>
      <vt:lpstr>Prezentace aplikace PowerPoint</vt:lpstr>
      <vt:lpstr>Intervence: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Nejčastější oblasti intervencí ve škole</vt:lpstr>
      <vt:lpstr>Příběhy psané nejen obrazem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práce a výtvarná tvorba</dc:title>
  <dc:creator>spravce</dc:creator>
  <cp:lastModifiedBy>Pavel Sochor</cp:lastModifiedBy>
  <cp:revision>59</cp:revision>
  <dcterms:created xsi:type="dcterms:W3CDTF">2016-09-24T07:35:28Z</dcterms:created>
  <dcterms:modified xsi:type="dcterms:W3CDTF">2023-03-23T22:26:57Z</dcterms:modified>
</cp:coreProperties>
</file>