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81" r:id="rId16"/>
    <p:sldId id="275" r:id="rId17"/>
    <p:sldId id="276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74" r:id="rId27"/>
    <p:sldId id="271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elkonin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logopedonline.cz/logopedicke-pomucky/cviceni-ke-stazen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sik.cz/" TargetMode="External"/><Relationship Id="rId2" Type="http://schemas.openxmlformats.org/officeDocument/2006/relationships/hyperlink" Target="http://www.logopediesusmev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asaac.org/" TargetMode="External"/><Relationship Id="rId5" Type="http://schemas.openxmlformats.org/officeDocument/2006/relationships/hyperlink" Target="http://www.logopediepraha.cz/" TargetMode="External"/><Relationship Id="rId4" Type="http://schemas.openxmlformats.org/officeDocument/2006/relationships/hyperlink" Target="http://www.oskola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F7737-C78E-1604-47BB-555D6DA82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Vyvozování hlásek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AA06FA-2A2C-9257-DB30-485EAA82B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Barbora </a:t>
            </a:r>
            <a:r>
              <a:rPr lang="cs-CZ" dirty="0" err="1"/>
              <a:t>kudrnová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1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10E54-45EA-3F3B-4310-C30CBAF2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intaktního vývoje artikulace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1E6A2-E0BF-6A5A-7BF2-703B4AA9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Mluvní vzor</a:t>
            </a:r>
          </a:p>
          <a:p>
            <a:r>
              <a:rPr lang="cs-CZ" dirty="0"/>
              <a:t>Vliv prostředí a vhodná stimulace (dudlík!)</a:t>
            </a:r>
          </a:p>
          <a:p>
            <a:r>
              <a:rPr lang="cs-CZ" dirty="0"/>
              <a:t>Intaktní sluch a zrak</a:t>
            </a:r>
          </a:p>
          <a:p>
            <a:r>
              <a:rPr lang="cs-CZ" dirty="0"/>
              <a:t>Vývoj CNS</a:t>
            </a:r>
          </a:p>
          <a:p>
            <a:r>
              <a:rPr lang="cs-CZ" dirty="0"/>
              <a:t>Mluvní orgány (podjazykový uzdička, rozštěpy, ortodontické vady)</a:t>
            </a:r>
          </a:p>
          <a:p>
            <a:r>
              <a:rPr lang="cs-CZ" dirty="0"/>
              <a:t>Motorická obratnost (hrubá – jemná – </a:t>
            </a:r>
            <a:r>
              <a:rPr lang="cs-CZ" dirty="0" err="1"/>
              <a:t>oro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i="1" dirty="0"/>
              <a:t>Artikulační porucha X fonologická porucha</a:t>
            </a:r>
          </a:p>
        </p:txBody>
      </p:sp>
    </p:spTree>
    <p:extLst>
      <p:ext uri="{BB962C8B-B14F-4D97-AF65-F5344CB8AC3E}">
        <p14:creationId xmlns:p14="http://schemas.microsoft.com/office/powerpoint/2010/main" val="21451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D281A-2AA8-27B1-EC39-227DF374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Sluchová percepce </a:t>
            </a:r>
            <a:r>
              <a:rPr lang="cs-CZ" i="1" dirty="0"/>
              <a:t>aneb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					neslyším – neříkám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26A67-8831-637A-7415-1412D1E8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Rozvoj fonematického uvědomění a diferenciace hlásek</a:t>
            </a:r>
          </a:p>
          <a:p>
            <a:r>
              <a:rPr lang="cs-CZ" u="sng" dirty="0"/>
              <a:t>Procvičujeme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Uvědomění si </a:t>
            </a:r>
            <a:r>
              <a:rPr lang="cs-CZ" b="1" dirty="0"/>
              <a:t>hlásky ve slově </a:t>
            </a:r>
            <a:r>
              <a:rPr lang="cs-CZ" dirty="0"/>
              <a:t>(</a:t>
            </a:r>
            <a:r>
              <a:rPr lang="cs-CZ" i="1" dirty="0"/>
              <a:t>slyším ve slově L?)</a:t>
            </a:r>
            <a:endParaRPr lang="cs-CZ" dirty="0"/>
          </a:p>
          <a:p>
            <a:pPr lvl="1"/>
            <a:r>
              <a:rPr lang="cs-CZ" dirty="0"/>
              <a:t>Uvědomění si </a:t>
            </a:r>
            <a:r>
              <a:rPr lang="cs-CZ" b="1" dirty="0"/>
              <a:t>polohy hlásky </a:t>
            </a:r>
            <a:r>
              <a:rPr lang="cs-CZ" dirty="0"/>
              <a:t>ve slově </a:t>
            </a:r>
            <a:r>
              <a:rPr lang="cs-CZ" i="1" dirty="0"/>
              <a:t>(kde je L ve slově?)</a:t>
            </a:r>
            <a:endParaRPr lang="cs-CZ" dirty="0"/>
          </a:p>
          <a:p>
            <a:pPr lvl="1"/>
            <a:r>
              <a:rPr lang="cs-CZ" b="1" dirty="0"/>
              <a:t>Diferenciaci znělých a neznělých </a:t>
            </a:r>
            <a:r>
              <a:rPr lang="cs-CZ" dirty="0"/>
              <a:t>hlásek</a:t>
            </a:r>
          </a:p>
          <a:p>
            <a:pPr marL="457200" lvl="1" indent="0">
              <a:buNone/>
            </a:pPr>
            <a:r>
              <a:rPr lang="cs-CZ" dirty="0"/>
              <a:t>    (stejné X jiné, záměna ve slovech)</a:t>
            </a:r>
          </a:p>
          <a:p>
            <a:pPr lvl="1"/>
            <a:r>
              <a:rPr lang="cs-CZ" b="1" dirty="0"/>
              <a:t>Diferenciace sykavek </a:t>
            </a:r>
            <a:r>
              <a:rPr lang="cs-CZ" dirty="0"/>
              <a:t>– tupé, ostré, obě řady</a:t>
            </a:r>
          </a:p>
          <a:p>
            <a:r>
              <a:rPr lang="cs-CZ" dirty="0"/>
              <a:t>Dále také:</a:t>
            </a:r>
          </a:p>
          <a:p>
            <a:pPr lvl="1"/>
            <a:r>
              <a:rPr lang="cs-CZ" dirty="0" err="1"/>
              <a:t>Paralalie</a:t>
            </a:r>
            <a:r>
              <a:rPr lang="cs-CZ" dirty="0"/>
              <a:t> – rozlišení </a:t>
            </a:r>
            <a:r>
              <a:rPr lang="cs-CZ" dirty="0" err="1"/>
              <a:t>KxT</a:t>
            </a:r>
            <a:r>
              <a:rPr lang="cs-CZ" dirty="0"/>
              <a:t>, </a:t>
            </a:r>
            <a:r>
              <a:rPr lang="cs-CZ" dirty="0" err="1"/>
              <a:t>GxD</a:t>
            </a:r>
            <a:r>
              <a:rPr lang="cs-CZ" dirty="0"/>
              <a:t>, </a:t>
            </a:r>
            <a:r>
              <a:rPr lang="cs-CZ" dirty="0" err="1"/>
              <a:t>LxR</a:t>
            </a:r>
            <a:r>
              <a:rPr lang="cs-CZ" dirty="0"/>
              <a:t>, </a:t>
            </a:r>
            <a:r>
              <a:rPr lang="cs-CZ" dirty="0" err="1"/>
              <a:t>ŤĎŇxTDN</a:t>
            </a:r>
            <a:r>
              <a:rPr lang="cs-CZ" dirty="0"/>
              <a:t> apod.</a:t>
            </a:r>
          </a:p>
          <a:p>
            <a:pPr lvl="1"/>
            <a:r>
              <a:rPr lang="cs-CZ" dirty="0"/>
              <a:t>Patologická vs. správná tvorba (interdentální sykavky, velární R apod.)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CDE926-CC4D-6854-9ACA-C526F6BAF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11"/>
          <a:stretch/>
        </p:blipFill>
        <p:spPr>
          <a:xfrm>
            <a:off x="7684316" y="2682511"/>
            <a:ext cx="4131803" cy="27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1404-45AC-4EAC-27DC-62E766D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jazykových schopností dle </a:t>
            </a:r>
            <a:r>
              <a:rPr lang="cs-CZ" dirty="0" err="1"/>
              <a:t>elkonina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F4A6D-AD17-B2C1-CF6E-6494D7410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Nejprve se dítě učí MLUVIT, pak ČÍST (dříve SLYŠÍM hlásky než PÍŠU písmena)</a:t>
            </a:r>
          </a:p>
          <a:p>
            <a:r>
              <a:rPr lang="cs-CZ" dirty="0"/>
              <a:t>Čtení je luštění kódu, odhalení vztahu mezi hláskami a písmeny ve slovech</a:t>
            </a:r>
          </a:p>
          <a:p>
            <a:r>
              <a:rPr lang="cs-CZ" dirty="0"/>
              <a:t>Nejprve pochopení hláskové struktury slov, pak označení písmeny</a:t>
            </a:r>
          </a:p>
          <a:p>
            <a:r>
              <a:rPr lang="cs-CZ" dirty="0"/>
              <a:t>Děti se učí chápat principy a pravidla skládání slov z hlásek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http://www.elkonin.cz/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 descr="Obsah obrázku hračka&#10;&#10;Popis byl vytvořen automaticky">
            <a:extLst>
              <a:ext uri="{FF2B5EF4-FFF2-40B4-BE49-F238E27FC236}">
                <a16:creationId xmlns:a16="http://schemas.microsoft.com/office/drawing/2014/main" id="{36823109-6555-141A-C398-48F5A0B01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5" b="37839"/>
          <a:stretch/>
        </p:blipFill>
        <p:spPr>
          <a:xfrm>
            <a:off x="7620502" y="4082796"/>
            <a:ext cx="3319820" cy="26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9FBC5-B192-2BAD-08A6-55E331CA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tréninku v logopedii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3E4A9-5200-46EF-C914-E9D3F79A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Cvičte krátký čas (5-10 minut)</a:t>
            </a:r>
          </a:p>
          <a:p>
            <a:r>
              <a:rPr lang="cs-CZ" dirty="0"/>
              <a:t>Cvičte každý den</a:t>
            </a:r>
          </a:p>
          <a:p>
            <a:r>
              <a:rPr lang="cs-CZ" dirty="0"/>
              <a:t>Rozvíjejte děti komplexně</a:t>
            </a:r>
          </a:p>
          <a:p>
            <a:r>
              <a:rPr lang="cs-CZ" dirty="0"/>
              <a:t>Úkoly koncipujte zábavně</a:t>
            </a:r>
          </a:p>
          <a:p>
            <a:r>
              <a:rPr lang="cs-CZ" dirty="0"/>
              <a:t>Respektujte individualitu</a:t>
            </a:r>
          </a:p>
          <a:p>
            <a:r>
              <a:rPr lang="cs-CZ" dirty="0"/>
              <a:t>Využijte pomůcky</a:t>
            </a:r>
          </a:p>
          <a:p>
            <a:r>
              <a:rPr lang="cs-CZ" dirty="0"/>
              <a:t>Využijte názornost</a:t>
            </a: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342C71B8-95EA-4E2D-82FF-A93C551C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2" y="2667000"/>
            <a:ext cx="4818888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2DE5C-D6BA-976F-1B75-493089AC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nácviku hlásek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8D7E0-0A20-B379-455D-560EEFD0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8249"/>
            <a:ext cx="10178322" cy="476178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Průpravná cvičení:</a:t>
            </a:r>
            <a:endParaRPr lang="cs-CZ" dirty="0"/>
          </a:p>
          <a:p>
            <a:pPr lvl="1"/>
            <a:r>
              <a:rPr lang="cs-CZ" dirty="0"/>
              <a:t>Motorika mluvidel:</a:t>
            </a:r>
          </a:p>
          <a:p>
            <a:pPr lvl="2"/>
            <a:r>
              <a:rPr lang="cs-CZ" dirty="0"/>
              <a:t>Koník, natěrač, horolezec, datel, kopeček</a:t>
            </a:r>
          </a:p>
          <a:p>
            <a:pPr lvl="2"/>
            <a:r>
              <a:rPr lang="cs-CZ" dirty="0"/>
              <a:t>Nafukování tváří</a:t>
            </a:r>
          </a:p>
          <a:p>
            <a:pPr lvl="2"/>
            <a:r>
              <a:rPr lang="cs-CZ" dirty="0"/>
              <a:t>Špulení a úsměv</a:t>
            </a:r>
          </a:p>
          <a:p>
            <a:pPr lvl="2"/>
            <a:r>
              <a:rPr lang="cs-CZ" dirty="0"/>
              <a:t>Foukání, kloktání</a:t>
            </a:r>
          </a:p>
          <a:p>
            <a:pPr lvl="2"/>
            <a:r>
              <a:rPr lang="cs-CZ" dirty="0"/>
              <a:t>Svalové cviky se špátlí</a:t>
            </a:r>
          </a:p>
          <a:p>
            <a:pPr lvl="2"/>
            <a:r>
              <a:rPr lang="cs-CZ" dirty="0"/>
              <a:t>Prvky </a:t>
            </a:r>
            <a:r>
              <a:rPr lang="cs-CZ" dirty="0" err="1"/>
              <a:t>myofunkční</a:t>
            </a:r>
            <a:r>
              <a:rPr lang="cs-CZ" dirty="0"/>
              <a:t> terapie</a:t>
            </a:r>
          </a:p>
          <a:p>
            <a:pPr lvl="1"/>
            <a:r>
              <a:rPr lang="cs-CZ" dirty="0"/>
              <a:t>Dýchání do bránice</a:t>
            </a:r>
          </a:p>
          <a:p>
            <a:pPr lvl="1"/>
            <a:r>
              <a:rPr lang="cs-CZ" dirty="0"/>
              <a:t>Výdechový proud</a:t>
            </a:r>
          </a:p>
          <a:p>
            <a:pPr lvl="1"/>
            <a:r>
              <a:rPr lang="cs-CZ" dirty="0"/>
              <a:t>Sluchová percepce</a:t>
            </a:r>
          </a:p>
          <a:p>
            <a:r>
              <a:rPr lang="cs-CZ" b="1" dirty="0"/>
              <a:t>Vyvození hlásky</a:t>
            </a:r>
          </a:p>
          <a:p>
            <a:r>
              <a:rPr lang="cs-CZ" b="1" dirty="0"/>
              <a:t>Fixace </a:t>
            </a:r>
            <a:r>
              <a:rPr lang="cs-CZ" dirty="0"/>
              <a:t>(izolovaně, slabiky, slova, věty – popis obrázku, básničky a písničky, čtení nahlas)</a:t>
            </a:r>
          </a:p>
          <a:p>
            <a:pPr lvl="1"/>
            <a:r>
              <a:rPr lang="cs-CZ" i="1" dirty="0"/>
              <a:t>Ve slovech nejprve na začátku, pak na konci a následně uprostřed</a:t>
            </a:r>
          </a:p>
          <a:p>
            <a:r>
              <a:rPr lang="cs-CZ" b="1" dirty="0"/>
              <a:t>Automatizace </a:t>
            </a:r>
            <a:r>
              <a:rPr lang="cs-CZ" dirty="0"/>
              <a:t>(komunikační chvilka)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50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4BACF-2E7F-EB17-C950-B846B10D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vyvození hlásek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88A5B-AE84-9982-8578-E777A156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05566"/>
          </a:xfrm>
        </p:spPr>
        <p:txBody>
          <a:bodyPr>
            <a:normAutofit/>
          </a:bodyPr>
          <a:lstStyle/>
          <a:p>
            <a:r>
              <a:rPr lang="cs-CZ" dirty="0"/>
              <a:t>NEPŘÍMÁ metoda</a:t>
            </a:r>
          </a:p>
          <a:p>
            <a:pPr lvl="1"/>
            <a:r>
              <a:rPr lang="cs-CZ" dirty="0"/>
              <a:t>Nápodoba, využíváme citoslovce</a:t>
            </a:r>
          </a:p>
          <a:p>
            <a:r>
              <a:rPr lang="cs-CZ" dirty="0"/>
              <a:t>PŘÍMÁ metoda</a:t>
            </a:r>
          </a:p>
          <a:p>
            <a:pPr lvl="1"/>
            <a:r>
              <a:rPr lang="cs-CZ" dirty="0"/>
              <a:t>Pomocí zrakové kontroly vyvození správného artikulačního postavení mluvidel</a:t>
            </a:r>
          </a:p>
          <a:p>
            <a:r>
              <a:rPr lang="cs-CZ" dirty="0"/>
              <a:t>SUBSTITUČNÍ metoda</a:t>
            </a:r>
          </a:p>
          <a:p>
            <a:pPr lvl="1"/>
            <a:r>
              <a:rPr lang="cs-CZ" dirty="0"/>
              <a:t>Využití pomocné hlásky, která je artikulací blízká</a:t>
            </a:r>
          </a:p>
          <a:p>
            <a:r>
              <a:rPr lang="cs-CZ" dirty="0"/>
              <a:t>MECHANICKÁ metoda</a:t>
            </a:r>
          </a:p>
          <a:p>
            <a:pPr lvl="1"/>
            <a:r>
              <a:rPr lang="cs-CZ" dirty="0"/>
              <a:t>Využití mechanické pomůcky (špátle, sondy, </a:t>
            </a:r>
            <a:r>
              <a:rPr lang="cs-CZ" dirty="0" err="1"/>
              <a:t>rotavibrátor</a:t>
            </a:r>
            <a:r>
              <a:rPr lang="cs-CZ" dirty="0"/>
              <a:t>)</a:t>
            </a:r>
          </a:p>
          <a:p>
            <a:r>
              <a:rPr lang="cs-CZ" dirty="0"/>
              <a:t>SMÍŠENÁ metoda</a:t>
            </a:r>
          </a:p>
        </p:txBody>
      </p:sp>
    </p:spTree>
    <p:extLst>
      <p:ext uri="{BB962C8B-B14F-4D97-AF65-F5344CB8AC3E}">
        <p14:creationId xmlns:p14="http://schemas.microsoft.com/office/powerpoint/2010/main" val="1615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68ABA-8A57-81CA-0978-060A94EC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samohlásek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6DEA2-6836-BB98-3462-415227B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24303"/>
            <a:ext cx="10178322" cy="51513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Málo častá chybná realizace</a:t>
            </a:r>
          </a:p>
          <a:p>
            <a:r>
              <a:rPr lang="cs-CZ" dirty="0"/>
              <a:t>Stěžejní velikost čelistního úhlu, postavení rtů a poloha jazyka</a:t>
            </a:r>
          </a:p>
          <a:p>
            <a:r>
              <a:rPr lang="cs-CZ" b="1" dirty="0"/>
              <a:t>Samohláska A</a:t>
            </a:r>
            <a:endParaRPr lang="cs-CZ" dirty="0"/>
          </a:p>
          <a:p>
            <a:pPr lvl="1"/>
            <a:r>
              <a:rPr lang="cs-CZ" dirty="0"/>
              <a:t>Největší čelistní úhel, rty neutrálně; přirovnání kousnutí do jablka</a:t>
            </a:r>
          </a:p>
          <a:p>
            <a:r>
              <a:rPr lang="cs-CZ" b="1" dirty="0"/>
              <a:t>Samohláska E</a:t>
            </a:r>
          </a:p>
          <a:p>
            <a:pPr lvl="1"/>
            <a:r>
              <a:rPr lang="cs-CZ" dirty="0"/>
              <a:t>Menší čelistní úhel než u A, rty mírné zaostření, jazyk dopředu a nahoru; přirovnání meloun</a:t>
            </a:r>
          </a:p>
          <a:p>
            <a:r>
              <a:rPr lang="cs-CZ" b="1" dirty="0"/>
              <a:t>Samohláska I</a:t>
            </a:r>
            <a:endParaRPr lang="cs-CZ" dirty="0"/>
          </a:p>
          <a:p>
            <a:pPr lvl="1"/>
            <a:r>
              <a:rPr lang="cs-CZ" dirty="0"/>
              <a:t>Malá čelistní úhel, řezáky se přibližují a rty zaostřují, jazyk více dopředu a nahoru; přirovnání myš</a:t>
            </a:r>
          </a:p>
          <a:p>
            <a:r>
              <a:rPr lang="cs-CZ" b="1" dirty="0"/>
              <a:t>Samohláska O</a:t>
            </a:r>
          </a:p>
          <a:p>
            <a:pPr lvl="1"/>
            <a:r>
              <a:rPr lang="cs-CZ" dirty="0"/>
              <a:t>Menší čelistní úhel, řezáky lehce od sebe, rty mírné zaokrouhlení, jazyk směrem k měkkému patru; přirovnání švestka</a:t>
            </a:r>
          </a:p>
          <a:p>
            <a:r>
              <a:rPr lang="cs-CZ" b="1" dirty="0"/>
              <a:t>Samohláska U</a:t>
            </a:r>
          </a:p>
          <a:p>
            <a:pPr lvl="1"/>
            <a:r>
              <a:rPr lang="cs-CZ" dirty="0"/>
              <a:t>Malý čelistní úhel, řezáky více přiblížené, rty zaokrouhlené, jazyk více k měkkému patru; přirovnání třešeň</a:t>
            </a:r>
          </a:p>
        </p:txBody>
      </p:sp>
    </p:spTree>
    <p:extLst>
      <p:ext uri="{BB962C8B-B14F-4D97-AF65-F5344CB8AC3E}">
        <p14:creationId xmlns:p14="http://schemas.microsoft.com/office/powerpoint/2010/main" val="11824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B76B1-45A9-BB7B-DFEB-822004D9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1.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D506A-E103-F6A9-8422-0BA0B154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65283"/>
            <a:ext cx="10178322" cy="44103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BILABIÁLY</a:t>
            </a:r>
          </a:p>
          <a:p>
            <a:pPr lvl="1"/>
            <a:r>
              <a:rPr lang="cs-CZ" b="1" dirty="0"/>
              <a:t>P </a:t>
            </a:r>
            <a:r>
              <a:rPr lang="cs-CZ" dirty="0"/>
              <a:t>(neznělá, párová, závěrová, bilabiální, orální)</a:t>
            </a:r>
          </a:p>
          <a:p>
            <a:pPr lvl="2"/>
            <a:r>
              <a:rPr lang="cs-CZ" dirty="0"/>
              <a:t>Nápodoba: citoslovce </a:t>
            </a:r>
            <a:r>
              <a:rPr lang="cs-CZ" i="1" dirty="0"/>
              <a:t>papá, </a:t>
            </a:r>
            <a:r>
              <a:rPr lang="cs-CZ" i="1" dirty="0" err="1"/>
              <a:t>pipi</a:t>
            </a:r>
            <a:r>
              <a:rPr lang="cs-CZ" i="1" dirty="0"/>
              <a:t>, </a:t>
            </a:r>
            <a:r>
              <a:rPr lang="cs-CZ" i="1" dirty="0" err="1"/>
              <a:t>pápá</a:t>
            </a:r>
            <a:endParaRPr lang="cs-CZ" dirty="0"/>
          </a:p>
          <a:p>
            <a:pPr lvl="2"/>
            <a:r>
              <a:rPr lang="cs-CZ" dirty="0"/>
              <a:t>Přímá metoda: pevně rty k sobě, rozražení výdechovým proudem</a:t>
            </a:r>
          </a:p>
          <a:p>
            <a:pPr lvl="2"/>
            <a:r>
              <a:rPr lang="cs-CZ" dirty="0"/>
              <a:t>Substituce: B šeptem (slabiky </a:t>
            </a:r>
            <a:r>
              <a:rPr lang="cs-CZ" dirty="0" err="1"/>
              <a:t>šeptaně</a:t>
            </a:r>
            <a:r>
              <a:rPr lang="cs-CZ" dirty="0"/>
              <a:t> s hl. B, ozve se P)</a:t>
            </a:r>
          </a:p>
          <a:p>
            <a:pPr lvl="1"/>
            <a:r>
              <a:rPr lang="cs-CZ" b="1" dirty="0"/>
              <a:t>B</a:t>
            </a:r>
            <a:r>
              <a:rPr lang="cs-CZ" dirty="0"/>
              <a:t> (znělá, párová, závěrová, bilabiální, orální)</a:t>
            </a:r>
          </a:p>
          <a:p>
            <a:pPr lvl="2"/>
            <a:r>
              <a:rPr lang="cs-CZ" dirty="0"/>
              <a:t>Nápodoba: citoslovce </a:t>
            </a:r>
            <a:r>
              <a:rPr lang="cs-CZ" i="1" dirty="0"/>
              <a:t>bubu, bába, béé, </a:t>
            </a:r>
            <a:r>
              <a:rPr lang="cs-CZ" i="1" dirty="0" err="1"/>
              <a:t>búú</a:t>
            </a:r>
            <a:endParaRPr lang="cs-CZ" dirty="0"/>
          </a:p>
          <a:p>
            <a:pPr lvl="2"/>
            <a:r>
              <a:rPr lang="cs-CZ" dirty="0"/>
              <a:t>Přímá metoda: pevně rty k sobě, nafouknuté tváře</a:t>
            </a:r>
          </a:p>
          <a:p>
            <a:pPr lvl="2"/>
            <a:r>
              <a:rPr lang="cs-CZ" dirty="0"/>
              <a:t>Substituce: P s přidáním hlasu, M s držením nosního chřípí</a:t>
            </a:r>
          </a:p>
          <a:p>
            <a:pPr lvl="1"/>
            <a:r>
              <a:rPr lang="cs-CZ" b="1" dirty="0"/>
              <a:t>M</a:t>
            </a:r>
            <a:r>
              <a:rPr lang="cs-CZ" dirty="0"/>
              <a:t> (znělá, nepárová, závěrová, bilabiální, nazální)</a:t>
            </a:r>
          </a:p>
          <a:p>
            <a:pPr lvl="2"/>
            <a:r>
              <a:rPr lang="cs-CZ" dirty="0"/>
              <a:t>Nápodoba: citoslovce </a:t>
            </a:r>
            <a:r>
              <a:rPr lang="cs-CZ" i="1" dirty="0"/>
              <a:t>máma, </a:t>
            </a:r>
            <a:r>
              <a:rPr lang="cs-CZ" i="1" dirty="0" err="1"/>
              <a:t>mimi</a:t>
            </a:r>
            <a:r>
              <a:rPr lang="cs-CZ" i="1" dirty="0"/>
              <a:t>, méé</a:t>
            </a:r>
            <a:endParaRPr lang="cs-CZ" dirty="0"/>
          </a:p>
          <a:p>
            <a:pPr lvl="2"/>
            <a:r>
              <a:rPr lang="cs-CZ" dirty="0"/>
              <a:t>Přímá metoda: pevně rty k sobě, hmatem kontrola na nose</a:t>
            </a:r>
          </a:p>
        </p:txBody>
      </p:sp>
    </p:spTree>
    <p:extLst>
      <p:ext uri="{BB962C8B-B14F-4D97-AF65-F5344CB8AC3E}">
        <p14:creationId xmlns:p14="http://schemas.microsoft.com/office/powerpoint/2010/main" val="12680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71638-2772-528F-479B-43F80056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1.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F151A-F9A9-1FE8-A79B-BDE01FB13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33752"/>
            <a:ext cx="10178322" cy="4177861"/>
          </a:xfrm>
        </p:spPr>
        <p:txBody>
          <a:bodyPr>
            <a:normAutofit/>
          </a:bodyPr>
          <a:lstStyle/>
          <a:p>
            <a:r>
              <a:rPr lang="cs-CZ" dirty="0"/>
              <a:t>LABIODENTÁLY</a:t>
            </a:r>
          </a:p>
          <a:p>
            <a:pPr lvl="1"/>
            <a:r>
              <a:rPr lang="cs-CZ" b="1" dirty="0"/>
              <a:t>F</a:t>
            </a:r>
            <a:r>
              <a:rPr lang="cs-CZ" dirty="0"/>
              <a:t> (neznělá, párová, úžinová středová, labiodentální, orální)</a:t>
            </a:r>
          </a:p>
          <a:p>
            <a:pPr lvl="2"/>
            <a:r>
              <a:rPr lang="cs-CZ" dirty="0"/>
              <a:t>Nápodoba: citoslovce </a:t>
            </a:r>
            <a:r>
              <a:rPr lang="cs-CZ" i="1" dirty="0" err="1"/>
              <a:t>fúú</a:t>
            </a:r>
            <a:r>
              <a:rPr lang="cs-CZ" i="1" dirty="0"/>
              <a:t>, haf, baf, </a:t>
            </a:r>
            <a:r>
              <a:rPr lang="cs-CZ" i="1" dirty="0" err="1"/>
              <a:t>pif</a:t>
            </a:r>
            <a:r>
              <a:rPr lang="cs-CZ" i="1" dirty="0"/>
              <a:t> paf; </a:t>
            </a:r>
            <a:r>
              <a:rPr lang="cs-CZ" dirty="0"/>
              <a:t>foukání ve slabikách (peříčka, vata, míček, papírek)</a:t>
            </a:r>
          </a:p>
          <a:p>
            <a:pPr lvl="2"/>
            <a:r>
              <a:rPr lang="cs-CZ" dirty="0"/>
              <a:t>Přímá metoda: prstem přidržíme dolní ret a foukneme</a:t>
            </a:r>
          </a:p>
          <a:p>
            <a:pPr lvl="2"/>
            <a:r>
              <a:rPr lang="cs-CZ" dirty="0"/>
              <a:t>Substituce:  V šeptem, případně trochu protáhnout V</a:t>
            </a:r>
          </a:p>
          <a:p>
            <a:pPr lvl="1"/>
            <a:r>
              <a:rPr lang="cs-CZ" b="1" dirty="0"/>
              <a:t>V</a:t>
            </a:r>
            <a:r>
              <a:rPr lang="cs-CZ" dirty="0"/>
              <a:t> (znělá, párová, úžinová středová, labiodentální, orální)</a:t>
            </a:r>
          </a:p>
          <a:p>
            <a:pPr lvl="2"/>
            <a:r>
              <a:rPr lang="cs-CZ" dirty="0"/>
              <a:t>Nápodoba: citoslovce letadla </a:t>
            </a:r>
            <a:r>
              <a:rPr lang="cs-CZ" i="1" dirty="0" err="1"/>
              <a:t>vúú</a:t>
            </a:r>
            <a:r>
              <a:rPr lang="cs-CZ" i="1" dirty="0"/>
              <a:t>, </a:t>
            </a:r>
            <a:r>
              <a:rPr lang="cs-CZ" i="1" dirty="0" err="1"/>
              <a:t>víí</a:t>
            </a:r>
            <a:r>
              <a:rPr lang="cs-CZ" i="1" dirty="0"/>
              <a:t>, </a:t>
            </a:r>
            <a:r>
              <a:rPr lang="cs-CZ" dirty="0"/>
              <a:t>údiv </a:t>
            </a:r>
            <a:r>
              <a:rPr lang="cs-CZ" i="1" dirty="0" err="1"/>
              <a:t>vau</a:t>
            </a:r>
            <a:endParaRPr lang="cs-CZ" dirty="0"/>
          </a:p>
          <a:p>
            <a:pPr lvl="2"/>
            <a:r>
              <a:rPr lang="cs-CZ" dirty="0"/>
              <a:t>Přímá metoda: „veverka“, dolní ret prstem přitlačit k horním zubům a přidat hlas</a:t>
            </a:r>
          </a:p>
          <a:p>
            <a:pPr lvl="2"/>
            <a:r>
              <a:rPr lang="cs-CZ" dirty="0"/>
              <a:t>Substituce: opakovat UA a zároveň přitlačit dolní ret k horním řezákům; F se zvýšením hlasu a artikulačním tlakem</a:t>
            </a:r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9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AC9C2-9248-4936-68C9-A0DDD69B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FB5BD-721E-52A9-2DC2-91866175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02221"/>
            <a:ext cx="10178322" cy="447339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ALVEOLÁRNÍ HLÁSKY</a:t>
            </a:r>
          </a:p>
          <a:p>
            <a:pPr lvl="1"/>
            <a:r>
              <a:rPr lang="cs-CZ" b="1" dirty="0"/>
              <a:t>T</a:t>
            </a:r>
            <a:r>
              <a:rPr lang="cs-CZ" dirty="0"/>
              <a:t> (neznělá, párová, závěrová, </a:t>
            </a:r>
            <a:r>
              <a:rPr lang="cs-CZ" dirty="0" err="1"/>
              <a:t>prealveolární</a:t>
            </a:r>
            <a:r>
              <a:rPr lang="cs-CZ" dirty="0"/>
              <a:t>, orální) – </a:t>
            </a:r>
            <a:r>
              <a:rPr lang="cs-CZ" dirty="0">
                <a:solidFill>
                  <a:srgbClr val="FF0000"/>
                </a:solidFill>
              </a:rPr>
              <a:t>NEZBYTNÁ PRO HL. </a:t>
            </a:r>
            <a:r>
              <a:rPr lang="cs-CZ" b="1" dirty="0">
                <a:solidFill>
                  <a:srgbClr val="FF0000"/>
                </a:solidFill>
              </a:rPr>
              <a:t>CSZ</a:t>
            </a:r>
            <a:r>
              <a:rPr lang="cs-CZ" dirty="0">
                <a:solidFill>
                  <a:srgbClr val="FF0000"/>
                </a:solidFill>
              </a:rPr>
              <a:t> A </a:t>
            </a:r>
            <a:r>
              <a:rPr lang="cs-CZ" b="1" dirty="0">
                <a:solidFill>
                  <a:srgbClr val="FF0000"/>
                </a:solidFill>
              </a:rPr>
              <a:t>R</a:t>
            </a:r>
          </a:p>
          <a:p>
            <a:pPr lvl="2"/>
            <a:r>
              <a:rPr lang="cs-CZ" dirty="0"/>
              <a:t>Přímá metoda: jazyk k tvrdému patru pevným dotykem, následně padá na spodinu ústní (fixace špátlí)</a:t>
            </a:r>
          </a:p>
          <a:p>
            <a:pPr lvl="2"/>
            <a:r>
              <a:rPr lang="cs-CZ" dirty="0"/>
              <a:t>Substituce: D šeptem</a:t>
            </a:r>
          </a:p>
          <a:p>
            <a:pPr lvl="1"/>
            <a:r>
              <a:rPr lang="cs-CZ" b="1" dirty="0"/>
              <a:t>D </a:t>
            </a:r>
            <a:r>
              <a:rPr lang="cs-CZ" dirty="0"/>
              <a:t>(znělá, párová závěrová, </a:t>
            </a:r>
            <a:r>
              <a:rPr lang="cs-CZ" dirty="0" err="1"/>
              <a:t>prealveolární</a:t>
            </a:r>
            <a:r>
              <a:rPr lang="cs-CZ" dirty="0"/>
              <a:t>, orální) – </a:t>
            </a:r>
            <a:r>
              <a:rPr lang="cs-CZ" dirty="0">
                <a:solidFill>
                  <a:srgbClr val="FF0000"/>
                </a:solidFill>
              </a:rPr>
              <a:t>NEZBYTNÁ PRO HL. </a:t>
            </a:r>
            <a:r>
              <a:rPr lang="cs-CZ" b="1" dirty="0">
                <a:solidFill>
                  <a:srgbClr val="FF0000"/>
                </a:solidFill>
              </a:rPr>
              <a:t>R </a:t>
            </a:r>
            <a:r>
              <a:rPr lang="cs-CZ" dirty="0">
                <a:solidFill>
                  <a:srgbClr val="FF0000"/>
                </a:solidFill>
              </a:rPr>
              <a:t>A </a:t>
            </a:r>
            <a:r>
              <a:rPr lang="cs-CZ" b="1" dirty="0">
                <a:solidFill>
                  <a:srgbClr val="FF0000"/>
                </a:solidFill>
              </a:rPr>
              <a:t>Ř</a:t>
            </a:r>
          </a:p>
          <a:p>
            <a:pPr lvl="2"/>
            <a:r>
              <a:rPr lang="cs-CZ" dirty="0"/>
              <a:t>Přímá metoda: jazyk k tvrdému patru pevným dotykem, s přidáním hlasu následně padá na spodinu ústní (fixace špátlí)</a:t>
            </a:r>
          </a:p>
          <a:p>
            <a:pPr lvl="2"/>
            <a:r>
              <a:rPr lang="cs-CZ" dirty="0"/>
              <a:t>Substituce: N ve slabikách se stisknutým nosním chřípím; T s přidáním hlasu a artikulačního tlaku</a:t>
            </a:r>
          </a:p>
          <a:p>
            <a:pPr lvl="1"/>
            <a:r>
              <a:rPr lang="cs-CZ" b="1" dirty="0"/>
              <a:t>N</a:t>
            </a:r>
            <a:r>
              <a:rPr lang="cs-CZ" dirty="0"/>
              <a:t> (znělá, nepárová, závěrová, </a:t>
            </a:r>
            <a:r>
              <a:rPr lang="cs-CZ" dirty="0" err="1"/>
              <a:t>prealveolární</a:t>
            </a:r>
            <a:r>
              <a:rPr lang="cs-CZ" dirty="0"/>
              <a:t>, nazální)</a:t>
            </a:r>
          </a:p>
          <a:p>
            <a:pPr lvl="2"/>
            <a:r>
              <a:rPr lang="cs-CZ" dirty="0"/>
              <a:t>Přímá metoda: jazyk k tvrdému patru pevným dotykem, hmatem na nose kontrola nosní rezonance a opakovat prodloužené NNN</a:t>
            </a:r>
          </a:p>
          <a:p>
            <a:pPr lvl="2"/>
            <a:r>
              <a:rPr lang="cs-CZ" dirty="0"/>
              <a:t>Substituce: D s pootevřenými ústy</a:t>
            </a:r>
          </a:p>
        </p:txBody>
      </p:sp>
    </p:spTree>
    <p:extLst>
      <p:ext uri="{BB962C8B-B14F-4D97-AF65-F5344CB8AC3E}">
        <p14:creationId xmlns:p14="http://schemas.microsoft.com/office/powerpoint/2010/main" val="33767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2E9C5-AF3F-026F-A0EA-0AECA3DE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Fonetika a fonologie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15E50D-C343-4825-05E2-B373682DC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FONETIKA – zabývá se aspekty řečové komunikace, zvukovými projevy</a:t>
            </a:r>
          </a:p>
          <a:p>
            <a:pPr lvl="1"/>
            <a:r>
              <a:rPr lang="cs-CZ" dirty="0"/>
              <a:t>Zvuková stránka řeči</a:t>
            </a:r>
          </a:p>
          <a:p>
            <a:pPr lvl="1"/>
            <a:r>
              <a:rPr lang="cs-CZ" dirty="0"/>
              <a:t>Fyziologický způsob artikulace (tvorba)</a:t>
            </a:r>
          </a:p>
          <a:p>
            <a:pPr lvl="1"/>
            <a:r>
              <a:rPr lang="cs-CZ" dirty="0"/>
              <a:t>Akustická stránka řečových zvuků</a:t>
            </a:r>
          </a:p>
          <a:p>
            <a:pPr lvl="1"/>
            <a:r>
              <a:rPr lang="cs-CZ" dirty="0"/>
              <a:t>Vnímání těchto zvuků</a:t>
            </a:r>
          </a:p>
          <a:p>
            <a:r>
              <a:rPr lang="cs-CZ" dirty="0"/>
              <a:t>FONOLOGIE – zabývá se zvukovou stránkou jazyka z hlediska funkčnosti</a:t>
            </a:r>
          </a:p>
          <a:p>
            <a:r>
              <a:rPr lang="cs-CZ" dirty="0"/>
              <a:t>HLÁSKA – základní a nejjednodušší element lidské artikulované řeči</a:t>
            </a:r>
          </a:p>
          <a:p>
            <a:pPr lvl="1"/>
            <a:r>
              <a:rPr lang="cs-CZ" dirty="0"/>
              <a:t>Hláska X písmeno</a:t>
            </a:r>
          </a:p>
        </p:txBody>
      </p:sp>
    </p:spTree>
    <p:extLst>
      <p:ext uri="{BB962C8B-B14F-4D97-AF65-F5344CB8AC3E}">
        <p14:creationId xmlns:p14="http://schemas.microsoft.com/office/powerpoint/2010/main" val="28740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7759A-033E-0C00-41CE-14101065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645EA-C09C-4173-B022-F3326A62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049517"/>
            <a:ext cx="10274795" cy="44260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ALVEOLÁRNÍ HLÁSKY</a:t>
            </a:r>
          </a:p>
          <a:p>
            <a:pPr lvl="1"/>
            <a:r>
              <a:rPr lang="cs-CZ" b="1" dirty="0"/>
              <a:t>L</a:t>
            </a:r>
            <a:r>
              <a:rPr lang="cs-CZ" dirty="0"/>
              <a:t> (znělá, nepárová, úžinová boková, </a:t>
            </a:r>
            <a:r>
              <a:rPr lang="cs-CZ" dirty="0" err="1"/>
              <a:t>prealveolární</a:t>
            </a:r>
            <a:r>
              <a:rPr lang="cs-CZ" dirty="0"/>
              <a:t>, orální, kmitná, laterální) – </a:t>
            </a:r>
            <a:r>
              <a:rPr lang="cs-CZ" dirty="0">
                <a:solidFill>
                  <a:srgbClr val="FF0000"/>
                </a:solidFill>
              </a:rPr>
              <a:t>VLIV NA HL. </a:t>
            </a:r>
            <a:r>
              <a:rPr lang="cs-CZ" b="1" dirty="0">
                <a:solidFill>
                  <a:srgbClr val="FF0000"/>
                </a:solidFill>
              </a:rPr>
              <a:t>R</a:t>
            </a:r>
          </a:p>
          <a:p>
            <a:pPr lvl="2"/>
            <a:r>
              <a:rPr lang="cs-CZ" dirty="0"/>
              <a:t>Nápodoba: zpěv </a:t>
            </a:r>
            <a:r>
              <a:rPr lang="cs-CZ" i="1" dirty="0" err="1"/>
              <a:t>lalala</a:t>
            </a:r>
            <a:endParaRPr lang="cs-CZ" dirty="0"/>
          </a:p>
          <a:p>
            <a:pPr lvl="2"/>
            <a:r>
              <a:rPr lang="cs-CZ" dirty="0"/>
              <a:t>Přímá metoda: zvednout do artikulačního postavení, opakovat slabiky</a:t>
            </a:r>
          </a:p>
          <a:p>
            <a:pPr lvl="2"/>
            <a:r>
              <a:rPr lang="cs-CZ" dirty="0"/>
              <a:t>Substituce: ÁL – jazyk nechat opřený o alveoly a prodloužit L</a:t>
            </a:r>
          </a:p>
          <a:p>
            <a:pPr lvl="1"/>
            <a:r>
              <a:rPr lang="cs-CZ" b="1" dirty="0"/>
              <a:t>R</a:t>
            </a:r>
            <a:r>
              <a:rPr lang="cs-CZ" dirty="0"/>
              <a:t> (znělá, nepárová, úžinová kmitná,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citoslovce jízdy auta nebo traktoru </a:t>
            </a:r>
            <a:r>
              <a:rPr lang="cs-CZ" i="1" dirty="0" err="1"/>
              <a:t>trrr</a:t>
            </a:r>
            <a:r>
              <a:rPr lang="cs-CZ" i="1" dirty="0"/>
              <a:t>, </a:t>
            </a:r>
            <a:r>
              <a:rPr lang="cs-CZ" i="1" dirty="0" err="1"/>
              <a:t>vrrr</a:t>
            </a:r>
            <a:r>
              <a:rPr lang="cs-CZ" i="1" dirty="0"/>
              <a:t>, </a:t>
            </a:r>
            <a:r>
              <a:rPr lang="cs-CZ" i="1" dirty="0" err="1"/>
              <a:t>drr</a:t>
            </a:r>
            <a:endParaRPr lang="cs-CZ" i="1" dirty="0"/>
          </a:p>
          <a:p>
            <a:pPr lvl="2"/>
            <a:r>
              <a:rPr lang="cs-CZ" dirty="0"/>
              <a:t>Přímá metoda: opakovat D a profouknout</a:t>
            </a:r>
          </a:p>
          <a:p>
            <a:pPr lvl="2"/>
            <a:r>
              <a:rPr lang="cs-CZ" dirty="0"/>
              <a:t>Substituce: náhrada R hl. D; zvětšit čelistní úhel u Ř</a:t>
            </a:r>
          </a:p>
          <a:p>
            <a:pPr lvl="2"/>
            <a:r>
              <a:rPr lang="cs-CZ" dirty="0"/>
              <a:t>Mechanická metoda: Rotavibrátor, prst, sonda</a:t>
            </a:r>
          </a:p>
          <a:p>
            <a:pPr lvl="1"/>
            <a:r>
              <a:rPr lang="cs-CZ" b="1" dirty="0"/>
              <a:t>Ř </a:t>
            </a:r>
            <a:r>
              <a:rPr lang="cs-CZ" dirty="0"/>
              <a:t>(znělá i neznělá, nepárová, úžinová kmitná,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Substituce: šeptané a prodloužené R nebo DR s menším čelistním úhlem a zaokrouhlením rtů</a:t>
            </a:r>
          </a:p>
        </p:txBody>
      </p:sp>
    </p:spTree>
    <p:extLst>
      <p:ext uri="{BB962C8B-B14F-4D97-AF65-F5344CB8AC3E}">
        <p14:creationId xmlns:p14="http://schemas.microsoft.com/office/powerpoint/2010/main" val="38337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61E5B-7CE3-0F33-B213-032BE6A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5FD8D-C7D2-EA29-529E-60999997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56123"/>
            <a:ext cx="10178322" cy="43983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ALVEOLÁRNÍ HLÁSKY – TUPÉ SYKAVKY</a:t>
            </a:r>
          </a:p>
          <a:p>
            <a:pPr lvl="1"/>
            <a:r>
              <a:rPr lang="cs-CZ" b="1" dirty="0"/>
              <a:t>Č</a:t>
            </a:r>
            <a:r>
              <a:rPr lang="cs-CZ" dirty="0"/>
              <a:t> (neznělá, nepárová, polozávěrová, </a:t>
            </a:r>
            <a:r>
              <a:rPr lang="cs-CZ" dirty="0" err="1"/>
              <a:t>postalveolární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kočka </a:t>
            </a:r>
            <a:r>
              <a:rPr lang="cs-CZ" i="1" dirty="0" err="1"/>
              <a:t>čiči</a:t>
            </a:r>
            <a:endParaRPr lang="cs-CZ" i="1" dirty="0"/>
          </a:p>
          <a:p>
            <a:pPr lvl="2"/>
            <a:r>
              <a:rPr lang="cs-CZ" dirty="0"/>
              <a:t>Přímá metoda: zrakem správná artikulační poloha, kroužková sonda nebo špátle</a:t>
            </a:r>
          </a:p>
          <a:p>
            <a:pPr lvl="2"/>
            <a:r>
              <a:rPr lang="cs-CZ" dirty="0"/>
              <a:t>Substituce: Ť šeptem v poloze hl. Č; opakovat C a zaokrouhlovat rty a zvednout jazyk</a:t>
            </a:r>
          </a:p>
          <a:p>
            <a:pPr lvl="1"/>
            <a:r>
              <a:rPr lang="cs-CZ" b="1" dirty="0"/>
              <a:t>Š</a:t>
            </a:r>
            <a:r>
              <a:rPr lang="cs-CZ" dirty="0"/>
              <a:t> (neznělá, párová, úžinová středová, </a:t>
            </a:r>
            <a:r>
              <a:rPr lang="cs-CZ" dirty="0" err="1"/>
              <a:t>postalveolární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mašinka </a:t>
            </a:r>
            <a:r>
              <a:rPr lang="cs-CZ" i="1" dirty="0" err="1"/>
              <a:t>ššš</a:t>
            </a:r>
            <a:endParaRPr lang="cs-CZ" dirty="0"/>
          </a:p>
          <a:p>
            <a:pPr lvl="2"/>
            <a:r>
              <a:rPr lang="cs-CZ" dirty="0"/>
              <a:t>Přímá metoda: zrakem správná artikulační poloha, kroužková sonda nebo špátle</a:t>
            </a:r>
          </a:p>
          <a:p>
            <a:pPr lvl="2"/>
            <a:r>
              <a:rPr lang="cs-CZ" dirty="0"/>
              <a:t>Substituce: prodloužené Č; opakovat S a zaokrouhlovat rty a zvednout jazyk</a:t>
            </a:r>
          </a:p>
          <a:p>
            <a:pPr lvl="1"/>
            <a:r>
              <a:rPr lang="cs-CZ" b="1" dirty="0"/>
              <a:t>Ž</a:t>
            </a:r>
            <a:r>
              <a:rPr lang="cs-CZ" dirty="0"/>
              <a:t> (znělá, párová, úžinová středová, </a:t>
            </a:r>
            <a:r>
              <a:rPr lang="cs-CZ" dirty="0" err="1"/>
              <a:t>postalveolární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čmelák </a:t>
            </a:r>
            <a:r>
              <a:rPr lang="cs-CZ" i="1" dirty="0" err="1"/>
              <a:t>žžž</a:t>
            </a:r>
            <a:endParaRPr lang="cs-CZ" i="1" dirty="0"/>
          </a:p>
          <a:p>
            <a:pPr lvl="2"/>
            <a:r>
              <a:rPr lang="cs-CZ" dirty="0"/>
              <a:t>Přímá metoda: zrakem správná artikulační poloha, kroužková sonda nebo špátle</a:t>
            </a:r>
          </a:p>
          <a:p>
            <a:pPr lvl="2"/>
            <a:r>
              <a:rPr lang="cs-CZ" dirty="0"/>
              <a:t>Substituce: ozvučit Š a ohmatat vibrace na krku (logopedky a pak svém)</a:t>
            </a:r>
          </a:p>
        </p:txBody>
      </p:sp>
    </p:spTree>
    <p:extLst>
      <p:ext uri="{BB962C8B-B14F-4D97-AF65-F5344CB8AC3E}">
        <p14:creationId xmlns:p14="http://schemas.microsoft.com/office/powerpoint/2010/main" val="17700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229FB-3302-594B-07E8-9E0BE8ED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C9D5A-8FD5-91DD-0D07-90AFCB32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73581"/>
            <a:ext cx="10178322" cy="450203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ALVEOLÁRNÍ HLÁSKY – OSTRÉ SYKAVKY</a:t>
            </a:r>
          </a:p>
          <a:p>
            <a:pPr lvl="1"/>
            <a:r>
              <a:rPr lang="cs-CZ" b="1" dirty="0"/>
              <a:t>C</a:t>
            </a:r>
            <a:r>
              <a:rPr lang="cs-CZ" dirty="0"/>
              <a:t> (neznělá, nepárová, polozávěrová,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cvrček </a:t>
            </a:r>
            <a:r>
              <a:rPr lang="cs-CZ" i="1" dirty="0" err="1"/>
              <a:t>ccc</a:t>
            </a:r>
            <a:endParaRPr lang="cs-CZ" dirty="0"/>
          </a:p>
          <a:p>
            <a:pPr lvl="2"/>
            <a:r>
              <a:rPr lang="cs-CZ" dirty="0"/>
              <a:t>Přímá metoda: zrakem správná artikulační poloha, kroužková sonda nebo špátle</a:t>
            </a:r>
          </a:p>
          <a:p>
            <a:pPr lvl="2"/>
            <a:r>
              <a:rPr lang="cs-CZ" dirty="0"/>
              <a:t>Substituce: šeptem T v poloze na C; opakovat Č a roztahovat rty do úsměvu</a:t>
            </a:r>
          </a:p>
          <a:p>
            <a:pPr lvl="1"/>
            <a:r>
              <a:rPr lang="cs-CZ" b="1" dirty="0"/>
              <a:t>S</a:t>
            </a:r>
            <a:r>
              <a:rPr lang="cs-CZ" dirty="0"/>
              <a:t> (neznělá, párová, úžinová středová,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had </a:t>
            </a:r>
            <a:r>
              <a:rPr lang="cs-CZ" i="1" dirty="0" err="1"/>
              <a:t>sss</a:t>
            </a:r>
            <a:endParaRPr lang="cs-CZ" dirty="0"/>
          </a:p>
          <a:p>
            <a:pPr lvl="2"/>
            <a:r>
              <a:rPr lang="cs-CZ" dirty="0"/>
              <a:t>Přímá metoda: zrakem správná artikulační poloha, kroužková sonda nebo špátle</a:t>
            </a:r>
          </a:p>
          <a:p>
            <a:pPr lvl="2"/>
            <a:r>
              <a:rPr lang="cs-CZ" dirty="0"/>
              <a:t>Substituce: prodloužené S</a:t>
            </a:r>
          </a:p>
          <a:p>
            <a:pPr lvl="1"/>
            <a:r>
              <a:rPr lang="cs-CZ" b="1" dirty="0"/>
              <a:t>Z</a:t>
            </a:r>
            <a:r>
              <a:rPr lang="cs-CZ" dirty="0"/>
              <a:t> (znělá, párová, úžinová středová,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moucha </a:t>
            </a:r>
            <a:r>
              <a:rPr lang="cs-CZ" i="1" dirty="0" err="1"/>
              <a:t>zzz</a:t>
            </a:r>
            <a:endParaRPr lang="cs-CZ" dirty="0"/>
          </a:p>
          <a:p>
            <a:pPr lvl="2"/>
            <a:r>
              <a:rPr lang="cs-CZ" dirty="0"/>
              <a:t>Přímá metoda: zrakem správná artikulační poloha, kroužková sonda nebo špátle</a:t>
            </a:r>
          </a:p>
          <a:p>
            <a:pPr lvl="2"/>
            <a:r>
              <a:rPr lang="cs-CZ" dirty="0"/>
              <a:t>Substituce: ozvučit S a ohmatat vibrace na hrdle (nejprve u logopedky, pak u sebe)</a:t>
            </a:r>
          </a:p>
        </p:txBody>
      </p:sp>
    </p:spTree>
    <p:extLst>
      <p:ext uri="{BB962C8B-B14F-4D97-AF65-F5344CB8AC3E}">
        <p14:creationId xmlns:p14="http://schemas.microsoft.com/office/powerpoint/2010/main" val="36310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F4DE0-C579-F57B-128E-8B676748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3.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1E547-EB2C-876E-4E3B-8457B743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90847"/>
            <a:ext cx="10178322" cy="4484768"/>
          </a:xfrm>
        </p:spPr>
        <p:txBody>
          <a:bodyPr>
            <a:normAutofit/>
          </a:bodyPr>
          <a:lstStyle/>
          <a:p>
            <a:r>
              <a:rPr lang="cs-CZ" dirty="0"/>
              <a:t>PALATÁLNÍ</a:t>
            </a:r>
          </a:p>
          <a:p>
            <a:pPr lvl="1"/>
            <a:r>
              <a:rPr lang="cs-CZ" b="1" dirty="0"/>
              <a:t>Ť </a:t>
            </a:r>
            <a:r>
              <a:rPr lang="cs-CZ" dirty="0"/>
              <a:t>(neznělá, párová, závěrová, palatální, orální)</a:t>
            </a:r>
          </a:p>
          <a:p>
            <a:pPr lvl="2"/>
            <a:r>
              <a:rPr lang="cs-CZ" dirty="0"/>
              <a:t>Přímá metoda: se zrakovou kontrolou a fixací hrotu jazyka opakovat </a:t>
            </a:r>
            <a:r>
              <a:rPr lang="cs-CZ" i="1" dirty="0"/>
              <a:t>ti</a:t>
            </a:r>
            <a:endParaRPr lang="cs-CZ" dirty="0"/>
          </a:p>
          <a:p>
            <a:pPr lvl="2"/>
            <a:r>
              <a:rPr lang="cs-CZ" dirty="0"/>
              <a:t>Substituce: šeptem opakovat Ď</a:t>
            </a:r>
          </a:p>
          <a:p>
            <a:pPr lvl="1"/>
            <a:r>
              <a:rPr lang="cs-CZ" b="1" dirty="0"/>
              <a:t>Ď</a:t>
            </a:r>
            <a:r>
              <a:rPr lang="cs-CZ" dirty="0"/>
              <a:t> (znělá, párová, závěrová, palatální, orální)</a:t>
            </a:r>
          </a:p>
          <a:p>
            <a:pPr lvl="2"/>
            <a:r>
              <a:rPr lang="cs-CZ" dirty="0"/>
              <a:t>Přímá metoda: se zrakovou kontrolou a fixací hrotu jazyka opakovat </a:t>
            </a:r>
            <a:r>
              <a:rPr lang="cs-CZ" i="1" dirty="0"/>
              <a:t>di</a:t>
            </a:r>
            <a:endParaRPr lang="cs-CZ" dirty="0"/>
          </a:p>
          <a:p>
            <a:pPr lvl="2"/>
            <a:r>
              <a:rPr lang="cs-CZ" dirty="0"/>
              <a:t>Substituce: s hlasovou sílou opakovat Ť; opakovat Ň se stisknutým nosním chřípí</a:t>
            </a:r>
          </a:p>
          <a:p>
            <a:pPr lvl="1"/>
            <a:r>
              <a:rPr lang="cs-CZ" b="1" dirty="0"/>
              <a:t>Ň</a:t>
            </a:r>
            <a:r>
              <a:rPr lang="cs-CZ" dirty="0"/>
              <a:t> (znělá, nepárová, závěrová, palatální, nazální)</a:t>
            </a:r>
          </a:p>
          <a:p>
            <a:pPr lvl="2"/>
            <a:r>
              <a:rPr lang="cs-CZ" dirty="0"/>
              <a:t>Přímá metoda: se zrakovou kontrolou a fixací hrotu jazyka opakovat </a:t>
            </a:r>
            <a:r>
              <a:rPr lang="cs-CZ" i="1" dirty="0"/>
              <a:t>ni</a:t>
            </a:r>
            <a:endParaRPr lang="cs-CZ" dirty="0"/>
          </a:p>
          <a:p>
            <a:pPr lvl="1"/>
            <a:r>
              <a:rPr lang="cs-CZ" b="1" dirty="0"/>
              <a:t>J</a:t>
            </a:r>
            <a:r>
              <a:rPr lang="cs-CZ" dirty="0"/>
              <a:t> (znělá, nepárová, úžinová středová, palatální, orální)</a:t>
            </a:r>
          </a:p>
          <a:p>
            <a:pPr lvl="2"/>
            <a:r>
              <a:rPr lang="cs-CZ" dirty="0"/>
              <a:t>Nápodoba: údiv </a:t>
            </a:r>
            <a:r>
              <a:rPr lang="cs-CZ" i="1" dirty="0"/>
              <a:t>jé, jú</a:t>
            </a:r>
            <a:endParaRPr lang="cs-CZ" dirty="0"/>
          </a:p>
          <a:p>
            <a:pPr lvl="2"/>
            <a:r>
              <a:rPr lang="cs-CZ" dirty="0"/>
              <a:t>Substituce: spojit I s dalšími samohláskami jedním výdechovým proudem (</a:t>
            </a:r>
            <a:r>
              <a:rPr lang="cs-CZ" i="1" dirty="0" err="1"/>
              <a:t>íá</a:t>
            </a:r>
            <a:r>
              <a:rPr lang="cs-CZ" i="1" dirty="0"/>
              <a:t> – </a:t>
            </a:r>
            <a:r>
              <a:rPr lang="cs-CZ" i="1" dirty="0" err="1"/>
              <a:t>íjá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7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FD463-C2EA-F9C8-BB3F-FE66EEA3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4.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DD2A4-D103-FE03-3059-843CA9C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17987"/>
            <a:ext cx="10178322" cy="468235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VELÁRNÍ</a:t>
            </a:r>
          </a:p>
          <a:p>
            <a:pPr lvl="1"/>
            <a:r>
              <a:rPr lang="cs-CZ" b="1" dirty="0"/>
              <a:t>K</a:t>
            </a:r>
            <a:r>
              <a:rPr lang="cs-CZ" dirty="0"/>
              <a:t> (neznělá, párová, závěrová, velární, orální)</a:t>
            </a:r>
          </a:p>
          <a:p>
            <a:pPr lvl="2"/>
            <a:r>
              <a:rPr lang="cs-CZ" dirty="0"/>
              <a:t>Nápodoba: citoslovce </a:t>
            </a:r>
            <a:r>
              <a:rPr lang="cs-CZ" i="1" dirty="0"/>
              <a:t>koko, kuku</a:t>
            </a:r>
            <a:endParaRPr lang="cs-CZ" dirty="0"/>
          </a:p>
          <a:p>
            <a:pPr lvl="2"/>
            <a:r>
              <a:rPr lang="cs-CZ" dirty="0"/>
              <a:t>Přímá metoda: prstem nebo špátlí posunout jazyk dozadu, vleže nebo se záklonem hlavy</a:t>
            </a:r>
          </a:p>
          <a:p>
            <a:pPr lvl="2"/>
            <a:r>
              <a:rPr lang="cs-CZ" dirty="0"/>
              <a:t>Substituce: opakovat T a prstem nebo špátlí posunout jazyk dolů a dozadu (</a:t>
            </a:r>
            <a:r>
              <a:rPr lang="cs-CZ" i="1" dirty="0"/>
              <a:t>tyty – </a:t>
            </a:r>
            <a:r>
              <a:rPr lang="cs-CZ" i="1" dirty="0" err="1"/>
              <a:t>kyky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G </a:t>
            </a:r>
            <a:r>
              <a:rPr lang="cs-CZ" dirty="0"/>
              <a:t>(znělá, párová, závěrová, velární, orální)</a:t>
            </a:r>
          </a:p>
          <a:p>
            <a:pPr lvl="2"/>
            <a:r>
              <a:rPr lang="cs-CZ" dirty="0"/>
              <a:t>Nápodoba: citoslovce kachny </a:t>
            </a:r>
            <a:r>
              <a:rPr lang="cs-CZ" i="1" dirty="0" err="1"/>
              <a:t>gagaga</a:t>
            </a:r>
            <a:endParaRPr lang="cs-CZ" dirty="0"/>
          </a:p>
          <a:p>
            <a:pPr lvl="2"/>
            <a:r>
              <a:rPr lang="cs-CZ" dirty="0"/>
              <a:t>Přímá metoda: prstem nebo špátlí posunout jazyk dozadu, vleže nebo se záklonem hlavy</a:t>
            </a:r>
          </a:p>
          <a:p>
            <a:pPr lvl="2"/>
            <a:r>
              <a:rPr lang="cs-CZ" dirty="0"/>
              <a:t>Substituce: opakovat D a prstem nebo špátlí posunout jazyk dolů a dozadu (</a:t>
            </a:r>
            <a:r>
              <a:rPr lang="cs-CZ" i="1" dirty="0" err="1"/>
              <a:t>dydy</a:t>
            </a:r>
            <a:r>
              <a:rPr lang="cs-CZ" i="1" dirty="0"/>
              <a:t> – </a:t>
            </a:r>
            <a:r>
              <a:rPr lang="cs-CZ" i="1" dirty="0" err="1"/>
              <a:t>gygy</a:t>
            </a:r>
            <a:r>
              <a:rPr lang="cs-CZ" dirty="0"/>
              <a:t>); K s přidáním hlasu</a:t>
            </a:r>
          </a:p>
          <a:p>
            <a:pPr lvl="1"/>
            <a:r>
              <a:rPr lang="cs-CZ" b="1" dirty="0"/>
              <a:t>Ch</a:t>
            </a:r>
            <a:r>
              <a:rPr lang="cs-CZ" dirty="0"/>
              <a:t> (neznělá, nepárová, závěrová, velární, orální)</a:t>
            </a:r>
          </a:p>
          <a:p>
            <a:pPr lvl="2"/>
            <a:r>
              <a:rPr lang="cs-CZ" dirty="0"/>
              <a:t>Nápodoba: citoslovce smíchu </a:t>
            </a:r>
            <a:r>
              <a:rPr lang="cs-CZ" i="1" dirty="0"/>
              <a:t>chacha, </a:t>
            </a:r>
            <a:r>
              <a:rPr lang="cs-CZ" i="1" dirty="0" err="1"/>
              <a:t>chichi</a:t>
            </a:r>
            <a:r>
              <a:rPr lang="cs-CZ" i="1" dirty="0"/>
              <a:t>;, </a:t>
            </a:r>
            <a:r>
              <a:rPr lang="cs-CZ" dirty="0"/>
              <a:t>dračí dech</a:t>
            </a:r>
          </a:p>
          <a:p>
            <a:pPr lvl="2"/>
            <a:r>
              <a:rPr lang="cs-CZ" dirty="0"/>
              <a:t>Přímá metoda: prstem nebo špátlí posunout jazyk dozadu, vleže nebo se záklonem hlavy, kontrola hmatem</a:t>
            </a:r>
          </a:p>
          <a:p>
            <a:pPr lvl="2"/>
            <a:r>
              <a:rPr lang="cs-CZ" dirty="0"/>
              <a:t>Substituce: prodloužení K</a:t>
            </a:r>
          </a:p>
        </p:txBody>
      </p:sp>
    </p:spTree>
    <p:extLst>
      <p:ext uri="{BB962C8B-B14F-4D97-AF65-F5344CB8AC3E}">
        <p14:creationId xmlns:p14="http://schemas.microsoft.com/office/powerpoint/2010/main" val="36712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73A4-13A7-D887-3A68-17A07D3B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5.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79E05-4C0C-48F5-27CF-A1C8E80F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LARYNGEÁLNÍ</a:t>
            </a:r>
          </a:p>
          <a:p>
            <a:pPr lvl="1"/>
            <a:r>
              <a:rPr lang="cs-CZ" b="1" dirty="0"/>
              <a:t>H</a:t>
            </a:r>
            <a:r>
              <a:rPr lang="cs-CZ" dirty="0"/>
              <a:t> (znělá, nepárová, úžinová středová, </a:t>
            </a:r>
            <a:r>
              <a:rPr lang="cs-CZ" dirty="0" err="1"/>
              <a:t>laryngeální</a:t>
            </a:r>
            <a:r>
              <a:rPr lang="cs-CZ" dirty="0"/>
              <a:t>, orální)</a:t>
            </a:r>
          </a:p>
          <a:p>
            <a:pPr lvl="2"/>
            <a:r>
              <a:rPr lang="cs-CZ" dirty="0"/>
              <a:t>Nápodoba: smích </a:t>
            </a:r>
            <a:r>
              <a:rPr lang="cs-CZ" i="1" dirty="0"/>
              <a:t>haha, </a:t>
            </a:r>
            <a:r>
              <a:rPr lang="cs-CZ" i="1" dirty="0" err="1"/>
              <a:t>hihi</a:t>
            </a:r>
            <a:r>
              <a:rPr lang="cs-CZ" i="1" dirty="0"/>
              <a:t>, hoho, </a:t>
            </a:r>
            <a:r>
              <a:rPr lang="cs-CZ" dirty="0"/>
              <a:t>sova nebo vlak </a:t>
            </a:r>
            <a:r>
              <a:rPr lang="cs-CZ" i="1" dirty="0" err="1"/>
              <a:t>húú</a:t>
            </a:r>
            <a:r>
              <a:rPr lang="cs-CZ" i="1" dirty="0"/>
              <a:t>, hou </a:t>
            </a:r>
            <a:r>
              <a:rPr lang="cs-CZ" i="1" dirty="0" err="1"/>
              <a:t>hou</a:t>
            </a:r>
            <a:endParaRPr lang="cs-CZ" dirty="0"/>
          </a:p>
          <a:p>
            <a:pPr lvl="2"/>
            <a:r>
              <a:rPr lang="cs-CZ" dirty="0"/>
              <a:t>Přímá metoda: prudký výdech s velkým čelistním úhlem, hmatem kontrolovat hrudník a hrdlo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r>
              <a:rPr lang="cs-CZ" dirty="0"/>
              <a:t>VYVOZENÍ BĚ, PĚ, VĚ, MĚ</a:t>
            </a:r>
          </a:p>
          <a:p>
            <a:pPr lvl="1"/>
            <a:r>
              <a:rPr lang="cs-CZ" dirty="0"/>
              <a:t>Reedukace možná po automatizaci hlásky J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601FE-75DB-A789-0AFB-C25344D4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při práci s dospělými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9F5CF8-8D1C-D600-56E7-4EE416E1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877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Více vysvětlit tvorbu dané hlásky</a:t>
            </a:r>
          </a:p>
          <a:p>
            <a:r>
              <a:rPr lang="cs-CZ" dirty="0"/>
              <a:t>Využít vlastní nahrávky</a:t>
            </a:r>
          </a:p>
          <a:p>
            <a:r>
              <a:rPr lang="cs-CZ" dirty="0"/>
              <a:t>Využít vhodné materiály</a:t>
            </a:r>
          </a:p>
          <a:p>
            <a:pPr lvl="1"/>
            <a:r>
              <a:rPr lang="cs-CZ" dirty="0"/>
              <a:t>Slovní zásoba na úrovni věku</a:t>
            </a:r>
          </a:p>
          <a:p>
            <a:pPr lvl="1"/>
            <a:r>
              <a:rPr lang="cs-CZ" dirty="0"/>
              <a:t>Psaný text na úrovni věku</a:t>
            </a:r>
          </a:p>
          <a:p>
            <a:pPr lvl="1"/>
            <a:r>
              <a:rPr lang="cs-CZ" dirty="0"/>
              <a:t>Pomůcky</a:t>
            </a:r>
          </a:p>
          <a:p>
            <a:pPr lvl="1"/>
            <a:r>
              <a:rPr lang="cs-CZ" dirty="0"/>
              <a:t>Ne stejné jako u dětí a ještě s obrázky!</a:t>
            </a:r>
          </a:p>
          <a:p>
            <a:r>
              <a:rPr lang="cs-CZ" dirty="0"/>
              <a:t>Vlastní motivace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>
                <a:hlinkClick r:id="rId2"/>
              </a:rPr>
              <a:t>https://www.logopedonline.cz/logopedicke-pomucky/cviceni-ke-stazeni/</a:t>
            </a:r>
            <a:r>
              <a:rPr lang="cs-CZ" dirty="0"/>
              <a:t> </a:t>
            </a:r>
          </a:p>
        </p:txBody>
      </p:sp>
      <p:pic>
        <p:nvPicPr>
          <p:cNvPr id="5" name="Obrázek 4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D2A8B560-EB8F-5502-26F0-9D50B75D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03" y="1368492"/>
            <a:ext cx="2877697" cy="41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4F7A7-4806-F275-CAC3-ACD82B08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Webovky a e-shopy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149BE-84E8-69B2-C937-7EC6DEF9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www.logopediesusmevem.cz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www.logosik.cz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www.oskola.cz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www.logopediepraha.cz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Obrázky zdarma k výrobě materiálů a pomůcek: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https://arasaac.org/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8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23C01-1721-7DB0-E1DC-E07171C9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Děkuji za pozornost!</a:t>
            </a:r>
          </a:p>
        </p:txBody>
      </p:sp>
      <p:pic>
        <p:nvPicPr>
          <p:cNvPr id="4" name="Obrázek 3" descr="Obsah obrázku osoba, muž, oblek&#10;&#10;Popis byl vytvořen automaticky">
            <a:extLst>
              <a:ext uri="{FF2B5EF4-FFF2-40B4-BE49-F238E27FC236}">
                <a16:creationId xmlns:a16="http://schemas.microsoft.com/office/drawing/2014/main" id="{37A8CC2F-CFB1-DCE3-476C-6080CDDC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4" y="2263775"/>
            <a:ext cx="6397625" cy="38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314E0-EF4C-5D75-F9CC-521072BA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79DEF-90FB-6826-BDBC-DA493566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HLÁSEK</a:t>
            </a:r>
          </a:p>
          <a:p>
            <a:pPr lvl="1"/>
            <a:r>
              <a:rPr lang="cs-CZ" dirty="0"/>
              <a:t>Grafém – hláska psaná</a:t>
            </a:r>
          </a:p>
          <a:p>
            <a:pPr lvl="1"/>
            <a:r>
              <a:rPr lang="cs-CZ" dirty="0" err="1"/>
              <a:t>Artikulém</a:t>
            </a:r>
            <a:r>
              <a:rPr lang="cs-CZ" dirty="0"/>
              <a:t> – hláska vyslovená</a:t>
            </a:r>
          </a:p>
          <a:p>
            <a:pPr lvl="1"/>
            <a:r>
              <a:rPr lang="cs-CZ" dirty="0" err="1"/>
              <a:t>Kiném</a:t>
            </a:r>
            <a:r>
              <a:rPr lang="cs-CZ" dirty="0"/>
              <a:t> – poloha mluvidel bez zvuku</a:t>
            </a:r>
          </a:p>
          <a:p>
            <a:pPr lvl="1"/>
            <a:r>
              <a:rPr lang="cs-CZ" dirty="0"/>
              <a:t>Foném – hláska slyšená (nenese význam, ale mění jej – </a:t>
            </a:r>
            <a:r>
              <a:rPr lang="cs-CZ" i="1" dirty="0"/>
              <a:t>tečky/dečky</a:t>
            </a:r>
            <a:r>
              <a:rPr lang="cs-CZ" dirty="0"/>
              <a:t>)</a:t>
            </a:r>
          </a:p>
          <a:p>
            <a:r>
              <a:rPr lang="cs-CZ" dirty="0"/>
              <a:t>DĚLENÍ HLÁSEK</a:t>
            </a:r>
          </a:p>
          <a:p>
            <a:pPr lvl="1"/>
            <a:r>
              <a:rPr lang="cs-CZ" b="1" dirty="0"/>
              <a:t>Vokály</a:t>
            </a:r>
            <a:r>
              <a:rPr lang="cs-CZ" dirty="0"/>
              <a:t> – samohlásky</a:t>
            </a:r>
          </a:p>
          <a:p>
            <a:pPr lvl="1"/>
            <a:r>
              <a:rPr lang="cs-CZ" b="1" dirty="0"/>
              <a:t>Konsonanty</a:t>
            </a:r>
            <a:r>
              <a:rPr lang="cs-CZ" dirty="0"/>
              <a:t> – souhlásky</a:t>
            </a:r>
          </a:p>
          <a:p>
            <a:pPr lvl="1"/>
            <a:r>
              <a:rPr lang="cs-CZ" b="1" dirty="0"/>
              <a:t>Diftongy</a:t>
            </a:r>
            <a:r>
              <a:rPr lang="cs-CZ" dirty="0"/>
              <a:t> – dvojhlásky (au, ou, </a:t>
            </a:r>
            <a:r>
              <a:rPr lang="cs-CZ" dirty="0" err="1"/>
              <a:t>eu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43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1B903-8466-D3B6-7996-9AC9278D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Hlásky:</a:t>
            </a:r>
            <a:br>
              <a:rPr lang="cs-CZ" dirty="0"/>
            </a:br>
            <a:r>
              <a:rPr lang="cs-CZ" dirty="0"/>
              <a:t>rozdíly mezi vokály a konsonanty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B5A44-08C9-2EB2-C81B-06314FB9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Akustický rozdíl (znělost)</a:t>
            </a:r>
            <a:endParaRPr lang="cs-CZ" dirty="0"/>
          </a:p>
          <a:p>
            <a:pPr lvl="1"/>
            <a:r>
              <a:rPr lang="cs-CZ" dirty="0"/>
              <a:t>Vokály – tónové, znělé</a:t>
            </a:r>
          </a:p>
          <a:p>
            <a:pPr lvl="1"/>
            <a:r>
              <a:rPr lang="cs-CZ" dirty="0"/>
              <a:t>Konsonanty – šumivé</a:t>
            </a:r>
          </a:p>
          <a:p>
            <a:pPr lvl="1"/>
            <a:endParaRPr lang="cs-CZ" dirty="0"/>
          </a:p>
          <a:p>
            <a:r>
              <a:rPr lang="cs-CZ" b="1" dirty="0"/>
              <a:t>Artikulační rozdíl</a:t>
            </a:r>
            <a:endParaRPr lang="cs-CZ" dirty="0"/>
          </a:p>
          <a:p>
            <a:pPr lvl="1"/>
            <a:r>
              <a:rPr lang="cs-CZ" dirty="0"/>
              <a:t>Vokály – výdechový proud prochází volně</a:t>
            </a:r>
          </a:p>
          <a:p>
            <a:pPr lvl="1"/>
            <a:r>
              <a:rPr lang="cs-CZ" dirty="0"/>
              <a:t>Konsonanty – výdechový proud překonává překážku</a:t>
            </a:r>
          </a:p>
        </p:txBody>
      </p:sp>
    </p:spTree>
    <p:extLst>
      <p:ext uri="{BB962C8B-B14F-4D97-AF65-F5344CB8AC3E}">
        <p14:creationId xmlns:p14="http://schemas.microsoft.com/office/powerpoint/2010/main" val="37881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8F15-C48F-663E-6EF5-F089D198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Hlásky – vokály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50690-CB41-2B7B-D194-63A43299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ČJ 5 samohlásek, ale 6 grafémů (I/Y)</a:t>
            </a:r>
          </a:p>
          <a:p>
            <a:r>
              <a:rPr lang="cs-CZ" dirty="0"/>
              <a:t>Celkem 10 fonémů (krátké a dlouhé)</a:t>
            </a:r>
          </a:p>
          <a:p>
            <a:r>
              <a:rPr lang="cs-CZ" b="1" dirty="0" err="1"/>
              <a:t>Hellwagův</a:t>
            </a:r>
            <a:r>
              <a:rPr lang="cs-CZ" b="1" dirty="0"/>
              <a:t> trojúhelník</a:t>
            </a:r>
            <a:endParaRPr lang="cs-CZ" dirty="0"/>
          </a:p>
          <a:p>
            <a:pPr lvl="1"/>
            <a:r>
              <a:rPr lang="cs-CZ" dirty="0"/>
              <a:t>Klasifikuje samohlásky podle polohy jazyka</a:t>
            </a:r>
          </a:p>
          <a:p>
            <a:pPr lvl="1"/>
            <a:r>
              <a:rPr lang="cs-CZ" dirty="0"/>
              <a:t>Vychází se z hlásky A</a:t>
            </a:r>
          </a:p>
        </p:txBody>
      </p:sp>
      <p:pic>
        <p:nvPicPr>
          <p:cNvPr id="4" name="Obrázek 3" descr="Počítačem generovaný alternativní text:&#10;&#10;">
            <a:extLst>
              <a:ext uri="{FF2B5EF4-FFF2-40B4-BE49-F238E27FC236}">
                <a16:creationId xmlns:a16="http://schemas.microsoft.com/office/drawing/2014/main" id="{927FF3AB-DFE2-BD6F-F175-555C45B7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5411"/>
            <a:ext cx="5730413" cy="291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8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D870C-DA8F-D465-5BFF-5BEC1DF6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Hlásky – konsonanty</a:t>
            </a:r>
            <a:br>
              <a:rPr lang="cs-CZ" dirty="0"/>
            </a:br>
            <a:r>
              <a:rPr lang="cs-CZ" dirty="0"/>
              <a:t>klasifikace podle znělosti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4F91E-887D-ECE1-41A9-0B5D2B1F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5229334" cy="4066673"/>
          </a:xfrm>
        </p:spPr>
        <p:txBody>
          <a:bodyPr>
            <a:normAutofit/>
          </a:bodyPr>
          <a:lstStyle/>
          <a:p>
            <a:r>
              <a:rPr lang="cs-CZ" b="1" dirty="0"/>
              <a:t>NEZNĚLÉ: </a:t>
            </a:r>
            <a:r>
              <a:rPr lang="cs-CZ" dirty="0"/>
              <a:t>P,  F,  T,  Ť,  S,  Š, K, Ch</a:t>
            </a:r>
          </a:p>
          <a:p>
            <a:r>
              <a:rPr lang="cs-CZ" b="1" dirty="0"/>
              <a:t>ZNĚLÉ:      </a:t>
            </a:r>
            <a:r>
              <a:rPr lang="cs-CZ" dirty="0"/>
              <a:t>B,  V,  D, Ď, Z, Ž, G, 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Hláska Ř – ZNĚLÁ:</a:t>
            </a:r>
          </a:p>
          <a:p>
            <a:pPr lvl="1"/>
            <a:r>
              <a:rPr lang="cs-CZ" dirty="0"/>
              <a:t>Mezi dvěma samohláskami </a:t>
            </a:r>
            <a:r>
              <a:rPr lang="cs-CZ" i="1" dirty="0"/>
              <a:t>(koření)</a:t>
            </a:r>
          </a:p>
          <a:p>
            <a:pPr lvl="1"/>
            <a:r>
              <a:rPr lang="cs-CZ" dirty="0"/>
              <a:t>Mezi samohláskou a znělou souhláskou </a:t>
            </a:r>
            <a:r>
              <a:rPr lang="cs-CZ" i="1" dirty="0"/>
              <a:t>(hořlavina)</a:t>
            </a:r>
          </a:p>
          <a:p>
            <a:pPr lvl="1"/>
            <a:r>
              <a:rPr lang="cs-CZ" dirty="0"/>
              <a:t>Mezi znělou souhláskou a samohláskou </a:t>
            </a:r>
            <a:r>
              <a:rPr lang="cs-CZ" i="1" dirty="0"/>
              <a:t>(břicho)</a:t>
            </a:r>
          </a:p>
          <a:p>
            <a:pPr lvl="1"/>
            <a:r>
              <a:rPr lang="cs-CZ" dirty="0"/>
              <a:t>na začátku slova před samohláskou </a:t>
            </a:r>
            <a:r>
              <a:rPr lang="cs-CZ" i="1" dirty="0"/>
              <a:t>(řeka)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C58985E-CB08-63D1-BA23-A36772CC3051}"/>
              </a:ext>
            </a:extLst>
          </p:cNvPr>
          <p:cNvSpPr txBox="1">
            <a:spLocks/>
          </p:cNvSpPr>
          <p:nvPr/>
        </p:nvSpPr>
        <p:spPr>
          <a:xfrm>
            <a:off x="6340839" y="2286000"/>
            <a:ext cx="5229333" cy="406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nepárové:</a:t>
            </a:r>
            <a:r>
              <a:rPr lang="cs-CZ" dirty="0"/>
              <a:t> C, Č</a:t>
            </a:r>
          </a:p>
          <a:p>
            <a:pPr marL="0" indent="0">
              <a:buNone/>
            </a:pPr>
            <a:r>
              <a:rPr lang="cs-CZ" b="1" dirty="0"/>
              <a:t>nepárové:</a:t>
            </a:r>
            <a:r>
              <a:rPr lang="cs-CZ" dirty="0"/>
              <a:t> M, N, Ň, L, R, J</a:t>
            </a:r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Hláska Ř – NEZNĚLÁ:</a:t>
            </a:r>
          </a:p>
          <a:p>
            <a:pPr lvl="1"/>
            <a:r>
              <a:rPr lang="cs-CZ" dirty="0"/>
              <a:t>Z jedné strany přiléhá neznělá souhláska </a:t>
            </a:r>
            <a:r>
              <a:rPr lang="cs-CZ" i="1" dirty="0"/>
              <a:t>(křik)</a:t>
            </a:r>
          </a:p>
          <a:p>
            <a:pPr lvl="1"/>
            <a:r>
              <a:rPr lang="cs-CZ" dirty="0"/>
              <a:t>Na konci slova </a:t>
            </a:r>
            <a:r>
              <a:rPr lang="cs-CZ" i="1" dirty="0"/>
              <a:t>(lhář)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B9251-4BFE-1333-4F01-17E3C4ED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Hlásky – konsonanty</a:t>
            </a:r>
            <a:br>
              <a:rPr lang="cs-CZ" dirty="0"/>
            </a:br>
            <a:r>
              <a:rPr lang="cs-CZ" sz="4400" dirty="0"/>
              <a:t>podle způsobu artikulace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AA238-F5BF-CE10-5052-1A085FEA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29328"/>
            <a:ext cx="10178322" cy="41896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ZÁVĚROVÉ (okluzivy), VÝBUCHOVÉ (explozívy) – silný závěr, překonání překážky</a:t>
            </a:r>
          </a:p>
          <a:p>
            <a:pPr lvl="1"/>
            <a:r>
              <a:rPr lang="cs-CZ" dirty="0"/>
              <a:t>P B M,  T D N,  Ť Ď Ň,  K G</a:t>
            </a:r>
          </a:p>
          <a:p>
            <a:endParaRPr lang="cs-CZ" dirty="0"/>
          </a:p>
          <a:p>
            <a:r>
              <a:rPr lang="cs-CZ" dirty="0"/>
              <a:t>ÚŽINOVÉ (konstriktivy), TŘENÉ (frikativy) – výdech. proud úzkou štěrbinou, zvuk se tře</a:t>
            </a:r>
          </a:p>
          <a:p>
            <a:pPr lvl="1"/>
            <a:r>
              <a:rPr lang="cs-CZ" dirty="0"/>
              <a:t>F V J H Ch S Z Š Ž L R Ř</a:t>
            </a:r>
          </a:p>
          <a:p>
            <a:pPr lvl="1"/>
            <a:r>
              <a:rPr lang="cs-CZ" i="1" dirty="0"/>
              <a:t>Úžinové kmitné: R Ř</a:t>
            </a:r>
          </a:p>
          <a:p>
            <a:pPr lvl="1"/>
            <a:r>
              <a:rPr lang="cs-CZ" i="1" dirty="0"/>
              <a:t>Úžinové bokové: </a:t>
            </a:r>
            <a:r>
              <a:rPr lang="cs-CZ" dirty="0"/>
              <a:t>L</a:t>
            </a:r>
          </a:p>
          <a:p>
            <a:pPr lvl="1"/>
            <a:r>
              <a:rPr lang="cs-CZ" i="1" dirty="0"/>
              <a:t>Úžinové středové:</a:t>
            </a:r>
            <a:r>
              <a:rPr lang="cs-CZ" dirty="0"/>
              <a:t> F V J H Ch S Z Š Ž</a:t>
            </a:r>
          </a:p>
          <a:p>
            <a:pPr lvl="1"/>
            <a:endParaRPr lang="cs-CZ" dirty="0"/>
          </a:p>
          <a:p>
            <a:r>
              <a:rPr lang="cs-CZ" dirty="0"/>
              <a:t>POLOZÁVĚROVÉ (semiokluzívy), POLOTŘENÉ (afrikáty) – závěr, pak úžina</a:t>
            </a:r>
          </a:p>
          <a:p>
            <a:pPr lvl="1"/>
            <a:r>
              <a:rPr lang="cs-CZ" dirty="0"/>
              <a:t>C Č</a:t>
            </a:r>
          </a:p>
        </p:txBody>
      </p:sp>
    </p:spTree>
    <p:extLst>
      <p:ext uri="{BB962C8B-B14F-4D97-AF65-F5344CB8AC3E}">
        <p14:creationId xmlns:p14="http://schemas.microsoft.com/office/powerpoint/2010/main" val="42261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EE7F6-90FD-3792-1B4E-E02BC3AB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Hlásky – konsonanty</a:t>
            </a:r>
            <a:br>
              <a:rPr lang="cs-CZ" dirty="0"/>
            </a:br>
            <a:r>
              <a:rPr lang="cs-CZ" dirty="0"/>
              <a:t>podle místa artikulace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A009B-025B-4C44-1945-9A710265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05263"/>
            <a:ext cx="10178322" cy="44703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1. ARTIKULAČNÍ OKRSEK – </a:t>
            </a:r>
            <a:r>
              <a:rPr lang="cs-CZ" b="1" dirty="0"/>
              <a:t>LABIÁLNÍ (retní)</a:t>
            </a:r>
            <a:endParaRPr lang="cs-CZ" dirty="0"/>
          </a:p>
          <a:p>
            <a:pPr lvl="1"/>
            <a:r>
              <a:rPr lang="cs-CZ" b="1" dirty="0"/>
              <a:t>Bilabiální: </a:t>
            </a:r>
            <a:r>
              <a:rPr lang="cs-CZ" dirty="0"/>
              <a:t>P B M</a:t>
            </a:r>
          </a:p>
          <a:p>
            <a:pPr lvl="1"/>
            <a:r>
              <a:rPr lang="cs-CZ" b="1" dirty="0"/>
              <a:t>Labiodentální: </a:t>
            </a:r>
            <a:r>
              <a:rPr lang="cs-CZ" dirty="0"/>
              <a:t>F V</a:t>
            </a:r>
          </a:p>
          <a:p>
            <a:r>
              <a:rPr lang="cs-CZ" dirty="0"/>
              <a:t>2. ARTIKULAČNÍ OKRSEK – </a:t>
            </a:r>
            <a:r>
              <a:rPr lang="cs-CZ" b="1" dirty="0"/>
              <a:t>ALVEOLÁRNÍ (dásňový)</a:t>
            </a:r>
          </a:p>
          <a:p>
            <a:pPr lvl="1"/>
            <a:r>
              <a:rPr lang="cs-CZ" b="1" dirty="0" err="1"/>
              <a:t>Prealveolární</a:t>
            </a:r>
            <a:r>
              <a:rPr lang="cs-CZ" b="1" dirty="0"/>
              <a:t>:</a:t>
            </a:r>
            <a:r>
              <a:rPr lang="cs-CZ" dirty="0"/>
              <a:t> CSZ (ostré sykavky, 1. řady), TDN, LRŘ</a:t>
            </a:r>
          </a:p>
          <a:p>
            <a:pPr lvl="1"/>
            <a:r>
              <a:rPr lang="cs-CZ" b="1" dirty="0" err="1"/>
              <a:t>Postalveolární</a:t>
            </a:r>
            <a:r>
              <a:rPr lang="cs-CZ" b="1" dirty="0"/>
              <a:t>: </a:t>
            </a:r>
            <a:r>
              <a:rPr lang="cs-CZ" dirty="0"/>
              <a:t>ČŠŽ (tupé sykavky, 2. řady)</a:t>
            </a:r>
          </a:p>
          <a:p>
            <a:r>
              <a:rPr lang="cs-CZ" dirty="0"/>
              <a:t>3. ARTIKULAČNÍ OKRSEK – </a:t>
            </a:r>
            <a:r>
              <a:rPr lang="cs-CZ" b="1" dirty="0"/>
              <a:t>PALATÁLNÍ (</a:t>
            </a:r>
            <a:r>
              <a:rPr lang="cs-CZ" b="1" dirty="0" err="1"/>
              <a:t>tvrdopatrový</a:t>
            </a:r>
            <a:r>
              <a:rPr lang="cs-CZ" b="1" dirty="0"/>
              <a:t>)</a:t>
            </a:r>
            <a:endParaRPr lang="cs-CZ" dirty="0"/>
          </a:p>
          <a:p>
            <a:pPr lvl="1"/>
            <a:r>
              <a:rPr lang="cs-CZ" dirty="0"/>
              <a:t>ŤĎŇ J</a:t>
            </a:r>
          </a:p>
          <a:p>
            <a:r>
              <a:rPr lang="cs-CZ" dirty="0"/>
              <a:t>4. ARTIKULAČNÍ OKRSEK – </a:t>
            </a:r>
            <a:r>
              <a:rPr lang="cs-CZ" b="1" dirty="0"/>
              <a:t>VELÁRNÍ (</a:t>
            </a:r>
            <a:r>
              <a:rPr lang="cs-CZ" b="1" dirty="0" err="1"/>
              <a:t>měkkopatrový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K G Ch</a:t>
            </a:r>
          </a:p>
          <a:p>
            <a:r>
              <a:rPr lang="cs-CZ" dirty="0"/>
              <a:t>5. ARTIKULAČNÍ OKRSEK – </a:t>
            </a:r>
            <a:r>
              <a:rPr lang="cs-CZ" b="1" dirty="0"/>
              <a:t>LARYNGEÁLNÍ (hrtanový)</a:t>
            </a:r>
            <a:endParaRPr lang="cs-CZ" dirty="0"/>
          </a:p>
          <a:p>
            <a:pPr lvl="1"/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442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FF020-17A2-1032-E7E6-514F52F8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819"/>
          </a:xfrm>
        </p:spPr>
        <p:txBody>
          <a:bodyPr/>
          <a:lstStyle/>
          <a:p>
            <a:r>
              <a:rPr lang="cs-CZ" dirty="0"/>
              <a:t>Fyziologický vývoj hlásek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511273D-C3A4-8344-BA6D-082B94C7E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748442"/>
              </p:ext>
            </p:extLst>
          </p:nvPr>
        </p:nvGraphicFramePr>
        <p:xfrm>
          <a:off x="2441275" y="1561382"/>
          <a:ext cx="7746522" cy="4677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261">
                  <a:extLst>
                    <a:ext uri="{9D8B030D-6E8A-4147-A177-3AD203B41FA5}">
                      <a16:colId xmlns:a16="http://schemas.microsoft.com/office/drawing/2014/main" val="3553166605"/>
                    </a:ext>
                  </a:extLst>
                </a:gridCol>
                <a:gridCol w="3873261">
                  <a:extLst>
                    <a:ext uri="{9D8B030D-6E8A-4147-A177-3AD203B41FA5}">
                      <a16:colId xmlns:a16="http://schemas.microsoft.com/office/drawing/2014/main" val="1560547042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VĚKOVÉ OBDOBÍ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VÝVOJ ARTIKULACE HLÁSEK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2131137433"/>
                  </a:ext>
                </a:extLst>
              </a:tr>
              <a:tr h="11128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 – 2,5 roku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B, P, M, A, O, U, I, E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J, D, T, N, L (art. postavení se upravuje po 3. roce, ovlivní vývoj hlásky R)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3313617363"/>
                  </a:ext>
                </a:extLst>
              </a:tr>
              <a:tr h="8129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2,5 – 3,5 roku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AU, OU, EU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V, F, H, CH, K, G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3198619428"/>
                  </a:ext>
                </a:extLst>
              </a:tr>
              <a:tr h="8002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3,5 – 4,5 roku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BĚ, PĚ, MĚ, VĚ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Ť, Ď, Ň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42211874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4,5 – 5,5 roku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Č, Š, 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4064973754"/>
                  </a:ext>
                </a:extLst>
              </a:tr>
              <a:tr h="8736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do 6 let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C, S, Z, R, Ř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diferenciace</a:t>
                      </a:r>
                      <a:r>
                        <a:rPr lang="cs-CZ" sz="1800" dirty="0">
                          <a:effectLst/>
                        </a:rPr>
                        <a:t> Č, Š, Ž/C, S, Z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153998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359</TotalTime>
  <Words>2352</Words>
  <Application>Microsoft Office PowerPoint</Application>
  <PresentationFormat>Širokoúhlá obrazovka</PresentationFormat>
  <Paragraphs>301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Impact</vt:lpstr>
      <vt:lpstr>Odznáček</vt:lpstr>
      <vt:lpstr>Vyvozování hlásek</vt:lpstr>
      <vt:lpstr>Fonetika a fonologie</vt:lpstr>
      <vt:lpstr>HLÁSKA</vt:lpstr>
      <vt:lpstr>Hlásky: rozdíly mezi vokály a konsonanty</vt:lpstr>
      <vt:lpstr>Hlásky – vokály</vt:lpstr>
      <vt:lpstr>Hlásky – konsonanty klasifikace podle znělosti</vt:lpstr>
      <vt:lpstr>Hlásky – konsonanty podle způsobu artikulace</vt:lpstr>
      <vt:lpstr>Hlásky – konsonanty podle místa artikulace</vt:lpstr>
      <vt:lpstr>Fyziologický vývoj hlásek</vt:lpstr>
      <vt:lpstr>Podmínky intaktního vývoje artikulace</vt:lpstr>
      <vt:lpstr>Sluchová percepce aneb       neslyším – neříkám</vt:lpstr>
      <vt:lpstr>Rozvoj jazykových schopností dle elkonina</vt:lpstr>
      <vt:lpstr>Pravidla tréninku v logopedii</vt:lpstr>
      <vt:lpstr>Etapy nácviku hlásek</vt:lpstr>
      <vt:lpstr>Metody vyvození hlásek</vt:lpstr>
      <vt:lpstr>Vyvození samohlásek</vt:lpstr>
      <vt:lpstr>Vyvození souhlásek 1. art. okrsek</vt:lpstr>
      <vt:lpstr>Vyvození souhlásek 1. art. okrsek</vt:lpstr>
      <vt:lpstr>Vyvození souhlásek 2. art. okrsek</vt:lpstr>
      <vt:lpstr>Vyvození souhlásek 2. art. okrsek</vt:lpstr>
      <vt:lpstr>Vyvození souhlásek 2. art. okrsek</vt:lpstr>
      <vt:lpstr>Vyvození souhlásek 2. art. okrsek</vt:lpstr>
      <vt:lpstr>Vyvození souhlásek 3. art. okrsek</vt:lpstr>
      <vt:lpstr>Vyvození souhlásek 4. art. okrsek</vt:lpstr>
      <vt:lpstr>Vyvození souhlásek 5. art. okrsek</vt:lpstr>
      <vt:lpstr>Specifika při práci s dospělými</vt:lpstr>
      <vt:lpstr>Webovky a e-shopy</vt:lpstr>
      <vt:lpstr> 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Vyvozování hlásek</dc:title>
  <dc:creator>Matěj Groman</dc:creator>
  <cp:lastModifiedBy>LOGOPED</cp:lastModifiedBy>
  <cp:revision>125</cp:revision>
  <dcterms:created xsi:type="dcterms:W3CDTF">2023-02-18T17:40:54Z</dcterms:created>
  <dcterms:modified xsi:type="dcterms:W3CDTF">2023-02-23T10:10:53Z</dcterms:modified>
</cp:coreProperties>
</file>