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notesMasterIdLst>
    <p:notesMasterId r:id="rId34"/>
  </p:notesMasterIdLst>
  <p:sldIdLst>
    <p:sldId id="349" r:id="rId2"/>
    <p:sldId id="351" r:id="rId3"/>
    <p:sldId id="35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9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8B842-6728-4A1E-B170-23045CA47F0E}" type="datetimeFigureOut">
              <a:rPr lang="fi-FI" smtClean="0"/>
              <a:t>30.3.2023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89075-864D-4FED-B444-D5B8828E8E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6486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EB97-DD6E-4077-8A80-724E00ED3602}" type="datetime1">
              <a:rPr lang="fi-FI" smtClean="0"/>
              <a:t>30.3.2023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9054-47EF-4049-A960-EBEDCE285E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546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E984-9B68-40D4-AB47-17A17E299107}" type="datetime1">
              <a:rPr lang="fi-FI" smtClean="0"/>
              <a:t>30.3.2023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9054-47EF-4049-A960-EBEDCE285E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630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8857F-D49C-4D71-8225-A2A8CCE27D31}" type="datetime1">
              <a:rPr lang="fi-FI" smtClean="0"/>
              <a:t>30.3.2023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9054-47EF-4049-A960-EBEDCE285E5E}" type="slidenum">
              <a:rPr lang="fi-FI" smtClean="0"/>
              <a:t>‹#›</a:t>
            </a:fld>
            <a:endParaRPr lang="fi-FI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8839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3B72-D10F-4F5F-A51B-9E8D5060E76E}" type="datetime1">
              <a:rPr lang="fi-FI" smtClean="0"/>
              <a:t>30.3.2023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9054-47EF-4049-A960-EBEDCE285E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8769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8EBB4-BEB2-4C72-B713-D938E3A6F82B}" type="datetime1">
              <a:rPr lang="fi-FI" smtClean="0"/>
              <a:t>30.3.2023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9054-47EF-4049-A960-EBEDCE285E5E}" type="slidenum">
              <a:rPr lang="fi-FI" smtClean="0"/>
              <a:t>‹#›</a:t>
            </a:fld>
            <a:endParaRPr lang="fi-F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5540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23BA-85E7-4B0E-A267-1996C1F61ED5}" type="datetime1">
              <a:rPr lang="fi-FI" smtClean="0"/>
              <a:t>30.3.2023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9054-47EF-4049-A960-EBEDCE285E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5166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A021-C3A9-49D1-A62F-5410EA5ABA70}" type="datetime1">
              <a:rPr lang="fi-FI" smtClean="0"/>
              <a:t>30.3.2023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9054-47EF-4049-A960-EBEDCE285E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3060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5B82-2AA8-4404-9FC5-AF31A521B7CE}" type="datetime1">
              <a:rPr lang="fi-FI" smtClean="0"/>
              <a:t>30.3.2023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9054-47EF-4049-A960-EBEDCE285E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5874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7E3F6-2C8F-4D80-9E22-1C5CA3243175}" type="datetime1">
              <a:rPr lang="fi-FI" smtClean="0"/>
              <a:t>30.3.2023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9054-47EF-4049-A960-EBEDCE285E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3750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4626-F501-4437-A36C-6AD2F7406825}" type="datetime1">
              <a:rPr lang="fi-FI" smtClean="0"/>
              <a:t>30.3.2023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9054-47EF-4049-A960-EBEDCE285E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092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3AD2A-A02C-461C-902C-921AA0A88C23}" type="datetime1">
              <a:rPr lang="fi-FI" smtClean="0"/>
              <a:t>30.3.2023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9054-47EF-4049-A960-EBEDCE285E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909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B70C-2091-4B76-B9B2-F6BA6ACCA966}" type="datetime1">
              <a:rPr lang="fi-FI" smtClean="0"/>
              <a:t>30.3.2023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9054-47EF-4049-A960-EBEDCE285E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868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C45B-24A8-4EB9-9F43-34F23FA14E1B}" type="datetime1">
              <a:rPr lang="fi-FI" smtClean="0"/>
              <a:t>30.3.2023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9054-47EF-4049-A960-EBEDCE285E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2029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864C-F346-4952-BB9E-354144610878}" type="datetime1">
              <a:rPr lang="fi-FI" smtClean="0"/>
              <a:t>30.3.2023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9054-47EF-4049-A960-EBEDCE285E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7260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AD71-4251-463D-8CC0-B3A4917D65CC}" type="datetime1">
              <a:rPr lang="fi-FI" smtClean="0"/>
              <a:t>30.3.2023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9054-47EF-4049-A960-EBEDCE285E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7473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130A-C3D8-42BF-ACBA-391211ACC439}" type="datetime1">
              <a:rPr lang="fi-FI" smtClean="0"/>
              <a:t>30.3.2023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9054-47EF-4049-A960-EBEDCE285E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138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0EBC8-ACD8-414B-94CB-27F21A0CBC5F}" type="datetime1">
              <a:rPr lang="fi-FI" smtClean="0"/>
              <a:t>30.3.2023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maija.makinen@jamk.fi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CC89054-47EF-4049-A960-EBEDCE285E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496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70175"/>
          </a:xfrm>
        </p:spPr>
        <p:txBody>
          <a:bodyPr>
            <a:normAutofit/>
          </a:bodyPr>
          <a:lstStyle/>
          <a:p>
            <a:r>
              <a:rPr lang="en-US" dirty="0"/>
              <a:t>Empowering interview</a:t>
            </a:r>
            <a:br>
              <a:rPr lang="fi-FI" dirty="0"/>
            </a:br>
            <a:r>
              <a:rPr lang="en-US" dirty="0"/>
              <a:t>Listening to people – participatory methods in special needs education. </a:t>
            </a:r>
            <a:br>
              <a:rPr lang="en-US" dirty="0"/>
            </a:br>
            <a:r>
              <a:rPr lang="en-US" dirty="0"/>
              <a:t>Interview as an example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4622799"/>
            <a:ext cx="10515600" cy="1554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000" dirty="0"/>
              <a:t>Maija </a:t>
            </a:r>
            <a:r>
              <a:rPr lang="fi-FI" dirty="0"/>
              <a:t>Mäkinen</a:t>
            </a:r>
            <a:endParaRPr lang="fi-FI" sz="2000" dirty="0"/>
          </a:p>
          <a:p>
            <a:pPr marL="0" indent="0">
              <a:buNone/>
            </a:pPr>
            <a:r>
              <a:rPr lang="fi-FI" sz="2000" dirty="0"/>
              <a:t>JAMK </a:t>
            </a:r>
            <a:r>
              <a:rPr lang="fi-FI" sz="2000" dirty="0" err="1"/>
              <a:t>University</a:t>
            </a:r>
            <a:r>
              <a:rPr lang="fi-FI" sz="2000" dirty="0"/>
              <a:t> of </a:t>
            </a:r>
            <a:r>
              <a:rPr lang="fi-FI" sz="2000" dirty="0" err="1"/>
              <a:t>Applied</a:t>
            </a:r>
            <a:r>
              <a:rPr lang="fi-FI" sz="2000" dirty="0"/>
              <a:t> Sciences, </a:t>
            </a:r>
            <a:r>
              <a:rPr lang="fi-FI" sz="2000" dirty="0" err="1"/>
              <a:t>Teacher</a:t>
            </a:r>
            <a:r>
              <a:rPr lang="fi-FI" sz="2000" dirty="0"/>
              <a:t> Education College</a:t>
            </a:r>
          </a:p>
          <a:p>
            <a:pPr marL="0" indent="0">
              <a:buNone/>
            </a:pPr>
            <a:r>
              <a:rPr lang="fi-FI" sz="2000" dirty="0"/>
              <a:t>maija.</a:t>
            </a:r>
            <a:r>
              <a:rPr lang="fi-FI" dirty="0"/>
              <a:t>makinen</a:t>
            </a:r>
            <a:r>
              <a:rPr lang="fi-FI" sz="2000" dirty="0"/>
              <a:t>@jamk.fi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0C3176-6BFB-17E9-59AA-30BD7602A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147195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b="1" dirty="0"/>
              <a:t>The </a:t>
            </a:r>
            <a:r>
              <a:rPr lang="fi-FI" sz="2000" b="1" dirty="0" err="1"/>
              <a:t>phenomenal</a:t>
            </a:r>
            <a:r>
              <a:rPr lang="fi-FI" sz="2000" b="1" dirty="0"/>
              <a:t> and the </a:t>
            </a:r>
            <a:r>
              <a:rPr lang="fi-FI" sz="2000" b="1" dirty="0" err="1"/>
              <a:t>methodology</a:t>
            </a:r>
            <a:r>
              <a:rPr lang="fi-FI" sz="2000" b="1" dirty="0"/>
              <a:t> </a:t>
            </a:r>
            <a:r>
              <a:rPr lang="fi-FI" sz="2000" b="1" dirty="0" err="1"/>
              <a:t>level</a:t>
            </a:r>
            <a:r>
              <a:rPr lang="fi-FI" sz="2000" b="1" dirty="0"/>
              <a:t>, </a:t>
            </a:r>
            <a:r>
              <a:rPr lang="fi-FI" sz="2000" b="1" dirty="0" err="1"/>
              <a:t>continues</a:t>
            </a:r>
            <a:endParaRPr lang="fi-FI" sz="20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505415"/>
            <a:ext cx="8596668" cy="45359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1800" dirty="0" err="1"/>
              <a:t>Qualitative</a:t>
            </a:r>
            <a:r>
              <a:rPr lang="fi-FI" sz="1800" dirty="0"/>
              <a:t> </a:t>
            </a:r>
            <a:r>
              <a:rPr lang="fi-FI" sz="1800" dirty="0" err="1"/>
              <a:t>research</a:t>
            </a:r>
            <a:r>
              <a:rPr lang="fi-FI" sz="1800" dirty="0"/>
              <a:t>:  No </a:t>
            </a:r>
            <a:r>
              <a:rPr lang="fi-FI" sz="1800" dirty="0" err="1"/>
              <a:t>causal</a:t>
            </a:r>
            <a:r>
              <a:rPr lang="fi-FI" sz="1800" dirty="0"/>
              <a:t> </a:t>
            </a:r>
            <a:r>
              <a:rPr lang="fi-FI" sz="1800" dirty="0" err="1"/>
              <a:t>connections</a:t>
            </a:r>
            <a:r>
              <a:rPr lang="fi-FI" sz="1800" dirty="0"/>
              <a:t> </a:t>
            </a:r>
            <a:r>
              <a:rPr lang="fi-FI" sz="1800" dirty="0" err="1"/>
              <a:t>are</a:t>
            </a:r>
            <a:r>
              <a:rPr lang="fi-FI" sz="1800" dirty="0"/>
              <a:t> </a:t>
            </a:r>
            <a:r>
              <a:rPr lang="fi-FI" sz="1800" dirty="0" err="1"/>
              <a:t>expected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endParaRPr lang="fi-FI" sz="1800" dirty="0"/>
          </a:p>
        </p:txBody>
      </p:sp>
      <p:sp>
        <p:nvSpPr>
          <p:cNvPr id="4" name="Suorakulmio 3"/>
          <p:cNvSpPr/>
          <p:nvPr/>
        </p:nvSpPr>
        <p:spPr>
          <a:xfrm>
            <a:off x="2351584" y="2132856"/>
            <a:ext cx="3024336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Phenomenal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:</a:t>
            </a:r>
          </a:p>
          <a:p>
            <a:pPr algn="ctr"/>
            <a:r>
              <a:rPr lang="fi-FI" dirty="0" err="1"/>
              <a:t>Pedagogical</a:t>
            </a:r>
            <a:r>
              <a:rPr lang="fi-FI" dirty="0"/>
              <a:t> </a:t>
            </a:r>
            <a:r>
              <a:rPr lang="fi-FI" dirty="0" err="1"/>
              <a:t>methods</a:t>
            </a:r>
            <a:endParaRPr lang="fi-FI" dirty="0"/>
          </a:p>
          <a:p>
            <a:pPr algn="ctr"/>
            <a:r>
              <a:rPr lang="fi-FI" dirty="0" err="1"/>
              <a:t>Childrens</a:t>
            </a:r>
            <a:r>
              <a:rPr lang="fi-FI" dirty="0"/>
              <a:t>` </a:t>
            </a:r>
            <a:r>
              <a:rPr lang="fi-FI" dirty="0" err="1"/>
              <a:t>self</a:t>
            </a:r>
            <a:r>
              <a:rPr lang="fi-FI" dirty="0"/>
              <a:t> image</a:t>
            </a:r>
          </a:p>
        </p:txBody>
      </p:sp>
      <p:sp>
        <p:nvSpPr>
          <p:cNvPr id="5" name="Suorakulmio 4"/>
          <p:cNvSpPr/>
          <p:nvPr/>
        </p:nvSpPr>
        <p:spPr>
          <a:xfrm>
            <a:off x="2351584" y="4365104"/>
            <a:ext cx="2997556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Methodology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: </a:t>
            </a:r>
            <a:r>
              <a:rPr lang="fi-FI" dirty="0" err="1"/>
              <a:t>Interviews</a:t>
            </a:r>
            <a:r>
              <a:rPr lang="fi-FI" dirty="0"/>
              <a:t> of the </a:t>
            </a:r>
            <a:r>
              <a:rPr lang="fi-FI" dirty="0" err="1"/>
              <a:t>parents</a:t>
            </a:r>
            <a:r>
              <a:rPr lang="fi-FI" dirty="0"/>
              <a:t> and </a:t>
            </a:r>
            <a:r>
              <a:rPr lang="fi-FI" dirty="0" err="1"/>
              <a:t>children</a:t>
            </a:r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4120A6-597F-3B29-C85B-B5A4F4EEE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2545109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b="1" dirty="0" err="1"/>
              <a:t>Seven</a:t>
            </a:r>
            <a:r>
              <a:rPr lang="fi-FI" sz="2400" b="1" dirty="0"/>
              <a:t> </a:t>
            </a:r>
            <a:r>
              <a:rPr lang="fi-FI" sz="2400" b="1" dirty="0" err="1"/>
              <a:t>research</a:t>
            </a:r>
            <a:r>
              <a:rPr lang="fi-FI" sz="2400" b="1" dirty="0"/>
              <a:t> </a:t>
            </a:r>
            <a:r>
              <a:rPr lang="fi-FI" sz="2400" b="1" dirty="0" err="1"/>
              <a:t>stages</a:t>
            </a:r>
            <a:endParaRPr lang="fi-FI" sz="24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800" dirty="0" err="1"/>
              <a:t>Thematizing</a:t>
            </a:r>
            <a:endParaRPr lang="fi-FI" sz="1800" dirty="0"/>
          </a:p>
          <a:p>
            <a:r>
              <a:rPr lang="fi-FI" sz="1800" dirty="0" err="1"/>
              <a:t>Designing</a:t>
            </a:r>
            <a:endParaRPr lang="fi-FI" sz="1800" dirty="0"/>
          </a:p>
          <a:p>
            <a:r>
              <a:rPr lang="fi-FI" sz="1800" dirty="0" err="1"/>
              <a:t>Interview</a:t>
            </a:r>
            <a:r>
              <a:rPr lang="fi-FI" sz="1800" dirty="0"/>
              <a:t> </a:t>
            </a:r>
            <a:r>
              <a:rPr lang="fi-FI" sz="1800" dirty="0" err="1"/>
              <a:t>situation</a:t>
            </a:r>
            <a:endParaRPr lang="fi-FI" sz="1800" dirty="0"/>
          </a:p>
          <a:p>
            <a:r>
              <a:rPr lang="fi-FI" sz="1800" dirty="0" err="1"/>
              <a:t>Transcription</a:t>
            </a:r>
            <a:endParaRPr lang="fi-FI" sz="1800" dirty="0"/>
          </a:p>
          <a:p>
            <a:r>
              <a:rPr lang="fi-FI" sz="1800" dirty="0"/>
              <a:t>Analysis</a:t>
            </a:r>
          </a:p>
          <a:p>
            <a:r>
              <a:rPr lang="fi-FI" sz="1800" dirty="0" err="1"/>
              <a:t>Verification</a:t>
            </a:r>
            <a:endParaRPr lang="fi-FI" sz="1800" dirty="0"/>
          </a:p>
          <a:p>
            <a:r>
              <a:rPr lang="fi-FI" sz="1800" dirty="0"/>
              <a:t>Reporting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FB5959-7BC6-9E83-0C36-CCEDF73C1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2594605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>
            <a:normAutofit/>
          </a:bodyPr>
          <a:lstStyle/>
          <a:p>
            <a:r>
              <a:rPr lang="fi-FI" sz="2000" dirty="0" err="1"/>
              <a:t>Thematizing</a:t>
            </a:r>
            <a:r>
              <a:rPr lang="fi-FI" sz="2000" dirty="0"/>
              <a:t> an </a:t>
            </a:r>
            <a:r>
              <a:rPr lang="fi-FI" sz="2000" dirty="0" err="1"/>
              <a:t>interview</a:t>
            </a:r>
            <a:r>
              <a:rPr lang="fi-FI" sz="2000" dirty="0"/>
              <a:t> </a:t>
            </a:r>
            <a:r>
              <a:rPr lang="fi-FI" sz="2000" dirty="0" err="1"/>
              <a:t>study</a:t>
            </a:r>
            <a:endParaRPr lang="fi-FI" sz="2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i-FI" sz="1800" dirty="0"/>
              <a:t>= </a:t>
            </a:r>
            <a:r>
              <a:rPr lang="fi-FI" sz="1800" dirty="0" err="1"/>
              <a:t>theoretical</a:t>
            </a:r>
            <a:r>
              <a:rPr lang="fi-FI" sz="1800" dirty="0"/>
              <a:t> </a:t>
            </a:r>
            <a:r>
              <a:rPr lang="fi-FI" sz="1800" b="1" dirty="0" err="1"/>
              <a:t>clarification</a:t>
            </a:r>
            <a:r>
              <a:rPr lang="fi-FI" sz="1800" dirty="0"/>
              <a:t> of the </a:t>
            </a:r>
            <a:r>
              <a:rPr lang="fi-FI" sz="1800" dirty="0" err="1"/>
              <a:t>research</a:t>
            </a:r>
            <a:r>
              <a:rPr lang="fi-FI" sz="1800" dirty="0"/>
              <a:t> </a:t>
            </a:r>
            <a:r>
              <a:rPr lang="fi-FI" sz="1800" dirty="0" err="1"/>
              <a:t>theme</a:t>
            </a:r>
            <a:endParaRPr lang="fi-FI" sz="1800" dirty="0"/>
          </a:p>
          <a:p>
            <a:pPr marL="0" indent="0">
              <a:buNone/>
            </a:pPr>
            <a:r>
              <a:rPr lang="fi-FI" sz="1800" dirty="0"/>
              <a:t>= </a:t>
            </a:r>
            <a:r>
              <a:rPr lang="fi-FI" sz="1800" dirty="0" err="1"/>
              <a:t>formulation</a:t>
            </a:r>
            <a:r>
              <a:rPr lang="fi-FI" sz="1800" dirty="0"/>
              <a:t> of </a:t>
            </a:r>
            <a:r>
              <a:rPr lang="fi-FI" sz="1800" dirty="0" err="1"/>
              <a:t>research</a:t>
            </a:r>
            <a:r>
              <a:rPr lang="fi-FI" sz="1800" dirty="0"/>
              <a:t> </a:t>
            </a:r>
            <a:r>
              <a:rPr lang="fi-FI" sz="1800" dirty="0" err="1"/>
              <a:t>questions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b="1" dirty="0" err="1"/>
              <a:t>Why</a:t>
            </a:r>
            <a:r>
              <a:rPr lang="fi-FI" sz="1800" b="1" dirty="0"/>
              <a:t>?   </a:t>
            </a:r>
            <a:r>
              <a:rPr lang="fi-FI" sz="1800" b="1" dirty="0" err="1"/>
              <a:t>What</a:t>
            </a:r>
            <a:r>
              <a:rPr lang="fi-FI" sz="1800" b="1" dirty="0"/>
              <a:t>?   How?   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b="1" dirty="0" err="1"/>
              <a:t>Why</a:t>
            </a:r>
            <a:r>
              <a:rPr lang="fi-FI" sz="1800" dirty="0"/>
              <a:t>: </a:t>
            </a:r>
            <a:r>
              <a:rPr lang="fi-FI" sz="1800" dirty="0" err="1"/>
              <a:t>clarifying</a:t>
            </a:r>
            <a:r>
              <a:rPr lang="fi-FI" sz="1800" dirty="0"/>
              <a:t> the </a:t>
            </a:r>
            <a:r>
              <a:rPr lang="fi-FI" sz="1800" b="1" dirty="0" err="1"/>
              <a:t>purpose</a:t>
            </a:r>
            <a:r>
              <a:rPr lang="fi-FI" sz="1800" dirty="0"/>
              <a:t> of the </a:t>
            </a:r>
            <a:r>
              <a:rPr lang="fi-FI" sz="1800" dirty="0" err="1"/>
              <a:t>study</a:t>
            </a:r>
            <a:endParaRPr lang="fi-FI" sz="1800" dirty="0"/>
          </a:p>
          <a:p>
            <a:pPr marL="0" indent="0">
              <a:buNone/>
            </a:pPr>
            <a:r>
              <a:rPr lang="fi-FI" sz="1800" b="1" dirty="0" err="1"/>
              <a:t>What</a:t>
            </a:r>
            <a:r>
              <a:rPr lang="fi-FI" sz="1800" dirty="0"/>
              <a:t>: </a:t>
            </a:r>
            <a:r>
              <a:rPr lang="fi-FI" sz="1800" dirty="0" err="1"/>
              <a:t>obtaining</a:t>
            </a:r>
            <a:r>
              <a:rPr lang="fi-FI" sz="1800" dirty="0"/>
              <a:t> </a:t>
            </a:r>
            <a:r>
              <a:rPr lang="fi-FI" sz="1800" b="1" dirty="0" err="1"/>
              <a:t>preknowledge</a:t>
            </a:r>
            <a:r>
              <a:rPr lang="fi-FI" sz="1800" dirty="0"/>
              <a:t> of the </a:t>
            </a:r>
            <a:r>
              <a:rPr lang="fi-FI" sz="1800" dirty="0" err="1"/>
              <a:t>subject</a:t>
            </a:r>
            <a:r>
              <a:rPr lang="fi-FI" sz="1800" dirty="0"/>
              <a:t> </a:t>
            </a:r>
            <a:r>
              <a:rPr lang="fi-FI" sz="1800" dirty="0" err="1"/>
              <a:t>matter</a:t>
            </a:r>
            <a:r>
              <a:rPr lang="fi-FI" sz="1800" dirty="0"/>
              <a:t> </a:t>
            </a:r>
          </a:p>
          <a:p>
            <a:pPr marL="0" indent="0">
              <a:buNone/>
            </a:pPr>
            <a:r>
              <a:rPr lang="fi-FI" sz="1800" b="1" dirty="0"/>
              <a:t>How</a:t>
            </a:r>
            <a:r>
              <a:rPr lang="fi-FI" sz="1800" dirty="0"/>
              <a:t>:  </a:t>
            </a:r>
            <a:r>
              <a:rPr lang="fi-FI" sz="1800" dirty="0" err="1"/>
              <a:t>-becoming</a:t>
            </a:r>
            <a:r>
              <a:rPr lang="fi-FI" sz="1800" dirty="0"/>
              <a:t> </a:t>
            </a:r>
            <a:r>
              <a:rPr lang="fi-FI" sz="1800" dirty="0" err="1"/>
              <a:t>familiar</a:t>
            </a:r>
            <a:r>
              <a:rPr lang="fi-FI" sz="1800" dirty="0"/>
              <a:t> with </a:t>
            </a:r>
            <a:r>
              <a:rPr lang="fi-FI" sz="1800" dirty="0" err="1"/>
              <a:t>different</a:t>
            </a:r>
            <a:r>
              <a:rPr lang="fi-FI" sz="1800" dirty="0"/>
              <a:t> </a:t>
            </a:r>
            <a:r>
              <a:rPr lang="fi-FI" sz="1800" b="1" dirty="0" err="1"/>
              <a:t>techniques</a:t>
            </a:r>
            <a:r>
              <a:rPr lang="fi-FI" sz="1800" b="1" dirty="0"/>
              <a:t> of </a:t>
            </a:r>
            <a:r>
              <a:rPr lang="fi-FI" sz="1800" b="1" dirty="0" err="1"/>
              <a:t>interviewing</a:t>
            </a:r>
            <a:r>
              <a:rPr lang="fi-FI" sz="1800" b="1" dirty="0"/>
              <a:t> </a:t>
            </a:r>
            <a:r>
              <a:rPr lang="fi-FI" sz="1800" dirty="0"/>
              <a:t>and </a:t>
            </a:r>
            <a:r>
              <a:rPr lang="fi-FI" sz="1800" dirty="0" err="1"/>
              <a:t>analyzing</a:t>
            </a:r>
            <a:endParaRPr lang="fi-FI" sz="1800" dirty="0"/>
          </a:p>
          <a:p>
            <a:pPr marL="0" indent="0">
              <a:buNone/>
            </a:pPr>
            <a:r>
              <a:rPr lang="fi-FI" sz="1800" dirty="0"/>
              <a:t>           </a:t>
            </a:r>
            <a:r>
              <a:rPr lang="fi-FI" sz="1800" dirty="0" err="1"/>
              <a:t>-deciding</a:t>
            </a:r>
            <a:r>
              <a:rPr lang="fi-FI" sz="1800" dirty="0"/>
              <a:t> </a:t>
            </a:r>
            <a:r>
              <a:rPr lang="fi-FI" sz="1800" dirty="0" err="1"/>
              <a:t>which</a:t>
            </a:r>
            <a:r>
              <a:rPr lang="fi-FI" sz="1800" dirty="0"/>
              <a:t> </a:t>
            </a:r>
            <a:r>
              <a:rPr lang="fi-FI" sz="1800" dirty="0" err="1"/>
              <a:t>technique</a:t>
            </a:r>
            <a:r>
              <a:rPr lang="fi-FI" sz="1800" dirty="0"/>
              <a:t> to </a:t>
            </a:r>
            <a:r>
              <a:rPr lang="fi-FI" sz="1800" dirty="0" err="1"/>
              <a:t>apply</a:t>
            </a:r>
            <a:r>
              <a:rPr lang="fi-FI" sz="1800" dirty="0"/>
              <a:t> for the </a:t>
            </a:r>
            <a:r>
              <a:rPr lang="fi-FI" sz="1800" dirty="0" err="1"/>
              <a:t>study</a:t>
            </a:r>
            <a:endParaRPr lang="fi-FI" sz="1800" dirty="0"/>
          </a:p>
          <a:p>
            <a:pPr marL="0" indent="0">
              <a:buNone/>
            </a:pPr>
            <a:r>
              <a:rPr lang="fi-FI" sz="1800" dirty="0"/>
              <a:t>           =</a:t>
            </a:r>
            <a:r>
              <a:rPr lang="fi-FI" sz="1800" dirty="0" err="1"/>
              <a:t>designing</a:t>
            </a:r>
            <a:r>
              <a:rPr lang="fi-FI" sz="1800" dirty="0"/>
              <a:t> the </a:t>
            </a:r>
            <a:r>
              <a:rPr lang="fi-FI" sz="1800" dirty="0" err="1"/>
              <a:t>study</a:t>
            </a:r>
            <a:endParaRPr lang="fi-FI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8DF67-5714-152E-280A-79C4EDCEA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2710728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err="1"/>
              <a:t>Designing</a:t>
            </a:r>
            <a:r>
              <a:rPr lang="fi-FI" sz="2400" dirty="0"/>
              <a:t> an </a:t>
            </a:r>
            <a:r>
              <a:rPr lang="fi-FI" sz="2400" dirty="0" err="1"/>
              <a:t>interview</a:t>
            </a:r>
            <a:r>
              <a:rPr lang="fi-FI" sz="2400" dirty="0"/>
              <a:t> </a:t>
            </a:r>
            <a:r>
              <a:rPr lang="fi-FI" sz="2400" dirty="0" err="1"/>
              <a:t>study</a:t>
            </a:r>
            <a:r>
              <a:rPr lang="fi-FI" sz="2400" dirty="0"/>
              <a:t> (</a:t>
            </a:r>
            <a:r>
              <a:rPr lang="fi-FI" sz="2400" b="1" dirty="0"/>
              <a:t>How?)</a:t>
            </a:r>
            <a:br>
              <a:rPr lang="fi-FI" sz="2400" dirty="0"/>
            </a:br>
            <a:r>
              <a:rPr lang="fi-FI" sz="2400" dirty="0"/>
              <a:t>An </a:t>
            </a:r>
            <a:r>
              <a:rPr lang="fi-FI" sz="2400" dirty="0" err="1"/>
              <a:t>example</a:t>
            </a:r>
            <a:r>
              <a:rPr lang="fi-FI" sz="2400" dirty="0"/>
              <a:t> of a </a:t>
            </a:r>
            <a:r>
              <a:rPr lang="fi-FI" sz="2400" dirty="0" err="1"/>
              <a:t>grade</a:t>
            </a:r>
            <a:r>
              <a:rPr lang="fi-FI" sz="2400" dirty="0"/>
              <a:t> </a:t>
            </a:r>
            <a:r>
              <a:rPr lang="fi-FI" sz="2400" dirty="0" err="1"/>
              <a:t>study</a:t>
            </a:r>
            <a:r>
              <a:rPr lang="fi-FI" sz="2400" dirty="0"/>
              <a:t> </a:t>
            </a:r>
            <a:r>
              <a:rPr lang="fi-FI" sz="1600" dirty="0"/>
              <a:t>(</a:t>
            </a:r>
            <a:r>
              <a:rPr lang="fi-FI" sz="1600" dirty="0" err="1"/>
              <a:t>Kvale</a:t>
            </a:r>
            <a:r>
              <a:rPr lang="fi-FI" sz="1600" dirty="0"/>
              <a:t> 2008)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sz="1800" b="1" dirty="0" err="1"/>
              <a:t>Thematizing</a:t>
            </a:r>
            <a:r>
              <a:rPr lang="fi-FI" sz="1800" dirty="0"/>
              <a:t>: </a:t>
            </a:r>
            <a:r>
              <a:rPr lang="fi-FI" sz="1800" dirty="0" err="1"/>
              <a:t>formulation</a:t>
            </a:r>
            <a:r>
              <a:rPr lang="fi-FI" sz="1800" dirty="0"/>
              <a:t> of </a:t>
            </a:r>
            <a:r>
              <a:rPr lang="fi-FI" sz="1800" dirty="0" err="1"/>
              <a:t>hypotheses</a:t>
            </a:r>
            <a:r>
              <a:rPr lang="fi-FI" sz="1800" dirty="0"/>
              <a:t> </a:t>
            </a:r>
            <a:r>
              <a:rPr lang="fi-FI" sz="1800" dirty="0" err="1"/>
              <a:t>about</a:t>
            </a:r>
            <a:r>
              <a:rPr lang="fi-FI" sz="1800" dirty="0"/>
              <a:t> the </a:t>
            </a:r>
            <a:r>
              <a:rPr lang="fi-FI" sz="1800" dirty="0" err="1"/>
              <a:t>influence</a:t>
            </a:r>
            <a:r>
              <a:rPr lang="fi-FI" sz="1800" dirty="0"/>
              <a:t> of </a:t>
            </a:r>
            <a:r>
              <a:rPr lang="fi-FI" sz="1800" dirty="0" err="1"/>
              <a:t>grading</a:t>
            </a:r>
            <a:r>
              <a:rPr lang="fi-FI" sz="1800" dirty="0"/>
              <a:t> on </a:t>
            </a:r>
            <a:r>
              <a:rPr lang="fi-FI" sz="1800" dirty="0" err="1"/>
              <a:t>pupils</a:t>
            </a:r>
            <a:r>
              <a:rPr lang="fi-FI" sz="1800" dirty="0"/>
              <a:t> on the </a:t>
            </a:r>
            <a:r>
              <a:rPr lang="fi-FI" sz="1800" dirty="0" err="1"/>
              <a:t>basis</a:t>
            </a:r>
            <a:r>
              <a:rPr lang="fi-FI" sz="1800" dirty="0"/>
              <a:t> of </a:t>
            </a:r>
            <a:r>
              <a:rPr lang="fi-FI" sz="1800" dirty="0" err="1"/>
              <a:t>previous</a:t>
            </a:r>
            <a:r>
              <a:rPr lang="fi-FI" sz="1800" dirty="0"/>
              <a:t> </a:t>
            </a:r>
            <a:r>
              <a:rPr lang="fi-FI" sz="1800" dirty="0" err="1"/>
              <a:t>studies</a:t>
            </a:r>
            <a:endParaRPr lang="fi-FI" sz="1800" dirty="0"/>
          </a:p>
          <a:p>
            <a:r>
              <a:rPr lang="fi-FI" sz="1800" b="1" dirty="0" err="1"/>
              <a:t>Designing</a:t>
            </a:r>
            <a:r>
              <a:rPr lang="fi-FI" sz="1800" dirty="0"/>
              <a:t>: Planning the </a:t>
            </a:r>
            <a:r>
              <a:rPr lang="fi-FI" sz="1800" dirty="0" err="1"/>
              <a:t>interviews</a:t>
            </a:r>
            <a:r>
              <a:rPr lang="fi-FI" sz="1800" dirty="0"/>
              <a:t> with 30 </a:t>
            </a:r>
            <a:r>
              <a:rPr lang="fi-FI" sz="1800" dirty="0" err="1"/>
              <a:t>high</a:t>
            </a:r>
            <a:r>
              <a:rPr lang="fi-FI" sz="1800" dirty="0"/>
              <a:t> </a:t>
            </a:r>
            <a:r>
              <a:rPr lang="fi-FI" sz="1800" dirty="0" err="1"/>
              <a:t>school</a:t>
            </a:r>
            <a:r>
              <a:rPr lang="fi-FI" sz="1800" dirty="0"/>
              <a:t> </a:t>
            </a:r>
            <a:r>
              <a:rPr lang="fi-FI" sz="1800" dirty="0" err="1"/>
              <a:t>pupils</a:t>
            </a:r>
            <a:r>
              <a:rPr lang="fi-FI" sz="1800" dirty="0"/>
              <a:t> and 6 </a:t>
            </a:r>
            <a:r>
              <a:rPr lang="fi-FI" sz="1800" dirty="0" err="1"/>
              <a:t>teachers</a:t>
            </a:r>
            <a:endParaRPr lang="fi-FI" sz="1800" dirty="0"/>
          </a:p>
          <a:p>
            <a:r>
              <a:rPr lang="fi-FI" sz="1800" b="1" dirty="0" err="1"/>
              <a:t>Interviewing</a:t>
            </a:r>
            <a:r>
              <a:rPr lang="fi-FI" sz="1800" dirty="0"/>
              <a:t>: A </a:t>
            </a:r>
            <a:r>
              <a:rPr lang="fi-FI" sz="1800" dirty="0" err="1"/>
              <a:t>detailed</a:t>
            </a:r>
            <a:r>
              <a:rPr lang="fi-FI" sz="1800" dirty="0"/>
              <a:t> </a:t>
            </a:r>
            <a:r>
              <a:rPr lang="fi-FI" sz="1800" dirty="0" err="1"/>
              <a:t>guide</a:t>
            </a:r>
            <a:r>
              <a:rPr lang="fi-FI" sz="1800" dirty="0"/>
              <a:t> </a:t>
            </a:r>
            <a:r>
              <a:rPr lang="fi-FI" sz="1800" dirty="0" err="1"/>
              <a:t>was</a:t>
            </a:r>
            <a:r>
              <a:rPr lang="fi-FI" sz="1800" dirty="0"/>
              <a:t> </a:t>
            </a:r>
            <a:r>
              <a:rPr lang="fi-FI" sz="1800" dirty="0" err="1"/>
              <a:t>used</a:t>
            </a:r>
            <a:r>
              <a:rPr lang="fi-FI" sz="1800" dirty="0"/>
              <a:t> for the </a:t>
            </a:r>
            <a:r>
              <a:rPr lang="fi-FI" sz="1800" dirty="0" err="1"/>
              <a:t>individual</a:t>
            </a:r>
            <a:r>
              <a:rPr lang="fi-FI" sz="1800" dirty="0"/>
              <a:t> </a:t>
            </a:r>
            <a:r>
              <a:rPr lang="fi-FI" sz="1800" dirty="0" err="1"/>
              <a:t>interviews</a:t>
            </a:r>
            <a:r>
              <a:rPr lang="fi-FI" sz="1800" dirty="0"/>
              <a:t>, </a:t>
            </a:r>
            <a:r>
              <a:rPr lang="fi-FI" sz="1800" dirty="0" err="1"/>
              <a:t>each</a:t>
            </a:r>
            <a:r>
              <a:rPr lang="fi-FI" sz="1800" dirty="0"/>
              <a:t> of </a:t>
            </a:r>
            <a:r>
              <a:rPr lang="fi-FI" sz="1800" dirty="0" err="1"/>
              <a:t>which</a:t>
            </a:r>
            <a:r>
              <a:rPr lang="fi-FI" sz="1800" dirty="0"/>
              <a:t> </a:t>
            </a:r>
            <a:r>
              <a:rPr lang="fi-FI" sz="1800" dirty="0" err="1"/>
              <a:t>lasted</a:t>
            </a:r>
            <a:r>
              <a:rPr lang="fi-FI" sz="1800" dirty="0"/>
              <a:t> </a:t>
            </a:r>
            <a:r>
              <a:rPr lang="fi-FI" sz="1800" dirty="0" err="1"/>
              <a:t>about</a:t>
            </a:r>
            <a:r>
              <a:rPr lang="fi-FI" sz="1800" dirty="0"/>
              <a:t> 45 </a:t>
            </a:r>
            <a:r>
              <a:rPr lang="fi-FI" sz="1800" dirty="0" err="1"/>
              <a:t>minutes</a:t>
            </a:r>
            <a:r>
              <a:rPr lang="fi-FI" sz="1800" dirty="0"/>
              <a:t> and </a:t>
            </a:r>
            <a:r>
              <a:rPr lang="fi-FI" sz="1800" dirty="0" err="1"/>
              <a:t>was</a:t>
            </a:r>
            <a:r>
              <a:rPr lang="fi-FI" sz="1800" dirty="0"/>
              <a:t> </a:t>
            </a:r>
            <a:r>
              <a:rPr lang="fi-FI" sz="1800" dirty="0" err="1"/>
              <a:t>tape-recorded</a:t>
            </a:r>
            <a:endParaRPr lang="fi-FI" sz="1800" dirty="0"/>
          </a:p>
          <a:p>
            <a:r>
              <a:rPr lang="fi-FI" sz="1800" b="1" dirty="0" err="1"/>
              <a:t>Transcribing</a:t>
            </a:r>
            <a:r>
              <a:rPr lang="fi-FI" sz="1800" dirty="0"/>
              <a:t>: </a:t>
            </a:r>
            <a:r>
              <a:rPr lang="fi-FI" sz="1800" dirty="0" err="1"/>
              <a:t>All</a:t>
            </a:r>
            <a:r>
              <a:rPr lang="fi-FI" sz="1800" dirty="0"/>
              <a:t> 36 </a:t>
            </a:r>
            <a:r>
              <a:rPr lang="fi-FI" sz="1800" dirty="0" err="1"/>
              <a:t>pupil</a:t>
            </a:r>
            <a:r>
              <a:rPr lang="fi-FI" sz="1800" dirty="0"/>
              <a:t> and </a:t>
            </a:r>
            <a:r>
              <a:rPr lang="fi-FI" sz="1800" dirty="0" err="1"/>
              <a:t>teacher</a:t>
            </a:r>
            <a:r>
              <a:rPr lang="fi-FI" sz="1800" dirty="0"/>
              <a:t> </a:t>
            </a:r>
            <a:r>
              <a:rPr lang="fi-FI" sz="1800" dirty="0" err="1"/>
              <a:t>interviews</a:t>
            </a:r>
            <a:r>
              <a:rPr lang="fi-FI" sz="1800" dirty="0"/>
              <a:t> </a:t>
            </a:r>
            <a:r>
              <a:rPr lang="fi-FI" sz="1800" dirty="0" err="1"/>
              <a:t>were</a:t>
            </a:r>
            <a:r>
              <a:rPr lang="fi-FI" sz="1800" dirty="0"/>
              <a:t> </a:t>
            </a:r>
            <a:r>
              <a:rPr lang="fi-FI" sz="1800" dirty="0" err="1"/>
              <a:t>transcribed</a:t>
            </a:r>
            <a:r>
              <a:rPr lang="fi-FI" sz="1800" dirty="0"/>
              <a:t> </a:t>
            </a:r>
            <a:r>
              <a:rPr lang="fi-FI" sz="1800" dirty="0" err="1"/>
              <a:t>verbatim</a:t>
            </a:r>
            <a:r>
              <a:rPr lang="fi-FI" sz="1800" dirty="0"/>
              <a:t>, </a:t>
            </a:r>
            <a:r>
              <a:rPr lang="fi-FI" sz="1800" dirty="0" err="1"/>
              <a:t>resulting</a:t>
            </a:r>
            <a:r>
              <a:rPr lang="fi-FI" sz="1800" dirty="0"/>
              <a:t> in </a:t>
            </a:r>
            <a:r>
              <a:rPr lang="fi-FI" sz="1800" dirty="0" err="1"/>
              <a:t>about</a:t>
            </a:r>
            <a:r>
              <a:rPr lang="fi-FI" sz="1800" dirty="0"/>
              <a:t> 1000 </a:t>
            </a:r>
            <a:r>
              <a:rPr lang="fi-FI" sz="1800" dirty="0" err="1"/>
              <a:t>pages</a:t>
            </a:r>
            <a:r>
              <a:rPr lang="fi-FI" sz="1800" dirty="0"/>
              <a:t> of </a:t>
            </a:r>
            <a:r>
              <a:rPr lang="fi-FI" sz="1800" dirty="0" err="1"/>
              <a:t>transcripts</a:t>
            </a:r>
            <a:endParaRPr lang="fi-FI" sz="1800" dirty="0"/>
          </a:p>
          <a:p>
            <a:r>
              <a:rPr lang="fi-FI" sz="1800" b="1" dirty="0" err="1"/>
              <a:t>Analyzing</a:t>
            </a:r>
            <a:r>
              <a:rPr lang="fi-FI" sz="1800" dirty="0"/>
              <a:t>: The 30 </a:t>
            </a:r>
            <a:r>
              <a:rPr lang="fi-FI" sz="1800" dirty="0" err="1"/>
              <a:t>pupil</a:t>
            </a:r>
            <a:r>
              <a:rPr lang="fi-FI" sz="1800" dirty="0"/>
              <a:t> </a:t>
            </a:r>
            <a:r>
              <a:rPr lang="fi-FI" sz="1800" dirty="0" err="1"/>
              <a:t>interviews</a:t>
            </a:r>
            <a:r>
              <a:rPr lang="fi-FI" sz="1800" dirty="0"/>
              <a:t> </a:t>
            </a:r>
            <a:r>
              <a:rPr lang="fi-FI" sz="1800" dirty="0" err="1"/>
              <a:t>were</a:t>
            </a:r>
            <a:r>
              <a:rPr lang="fi-FI" sz="1800" dirty="0"/>
              <a:t> </a:t>
            </a:r>
            <a:r>
              <a:rPr lang="fi-FI" sz="1800" dirty="0" err="1"/>
              <a:t>categorized</a:t>
            </a:r>
            <a:r>
              <a:rPr lang="fi-FI" sz="1800" dirty="0"/>
              <a:t> with </a:t>
            </a:r>
            <a:r>
              <a:rPr lang="fi-FI" sz="1800" dirty="0" err="1"/>
              <a:t>respect</a:t>
            </a:r>
            <a:r>
              <a:rPr lang="fi-FI" sz="1800" dirty="0"/>
              <a:t> to </a:t>
            </a:r>
            <a:r>
              <a:rPr lang="fi-FI" sz="1800" dirty="0" err="1"/>
              <a:t>different</a:t>
            </a:r>
            <a:r>
              <a:rPr lang="fi-FI" sz="1800" dirty="0"/>
              <a:t> </a:t>
            </a:r>
            <a:r>
              <a:rPr lang="fi-FI" sz="1800" dirty="0" err="1"/>
              <a:t>forms</a:t>
            </a:r>
            <a:r>
              <a:rPr lang="fi-FI" sz="1800" dirty="0"/>
              <a:t> of </a:t>
            </a:r>
            <a:r>
              <a:rPr lang="fi-FI" sz="1800" dirty="0" err="1"/>
              <a:t>grading</a:t>
            </a:r>
            <a:r>
              <a:rPr lang="fi-FI" sz="1800" dirty="0"/>
              <a:t> </a:t>
            </a:r>
            <a:r>
              <a:rPr lang="fi-FI" sz="1800" dirty="0" err="1"/>
              <a:t>behaviour</a:t>
            </a:r>
            <a:r>
              <a:rPr lang="fi-FI" sz="1800" dirty="0"/>
              <a:t>. The </a:t>
            </a:r>
            <a:r>
              <a:rPr lang="fi-FI" sz="1800" dirty="0" err="1"/>
              <a:t>interviews</a:t>
            </a:r>
            <a:r>
              <a:rPr lang="fi-FI" sz="1800" dirty="0"/>
              <a:t> with the </a:t>
            </a:r>
            <a:r>
              <a:rPr lang="fi-FI" sz="1800" dirty="0" err="1"/>
              <a:t>pupils</a:t>
            </a:r>
            <a:r>
              <a:rPr lang="fi-FI" sz="1800" dirty="0"/>
              <a:t> and the </a:t>
            </a:r>
            <a:r>
              <a:rPr lang="fi-FI" sz="1800" dirty="0" err="1"/>
              <a:t>teachers</a:t>
            </a:r>
            <a:r>
              <a:rPr lang="fi-FI" sz="1800" dirty="0"/>
              <a:t> </a:t>
            </a:r>
            <a:r>
              <a:rPr lang="fi-FI" sz="1800" dirty="0" err="1"/>
              <a:t>were</a:t>
            </a:r>
            <a:r>
              <a:rPr lang="fi-FI" sz="1800" dirty="0"/>
              <a:t> </a:t>
            </a:r>
            <a:r>
              <a:rPr lang="fi-FI" sz="1800" dirty="0" err="1"/>
              <a:t>also</a:t>
            </a:r>
            <a:r>
              <a:rPr lang="fi-FI" sz="1800" dirty="0"/>
              <a:t> </a:t>
            </a:r>
            <a:r>
              <a:rPr lang="fi-FI" sz="1800" dirty="0" err="1"/>
              <a:t>subjected</a:t>
            </a:r>
            <a:r>
              <a:rPr lang="fi-FI" sz="1800" dirty="0"/>
              <a:t> to </a:t>
            </a:r>
            <a:r>
              <a:rPr lang="fi-FI" sz="1800" dirty="0" err="1"/>
              <a:t>more</a:t>
            </a:r>
            <a:r>
              <a:rPr lang="fi-FI" sz="1800" dirty="0"/>
              <a:t> </a:t>
            </a:r>
            <a:r>
              <a:rPr lang="fi-FI" sz="1800" dirty="0" err="1"/>
              <a:t>extensive</a:t>
            </a:r>
            <a:r>
              <a:rPr lang="fi-FI" sz="1800" dirty="0"/>
              <a:t> </a:t>
            </a:r>
            <a:r>
              <a:rPr lang="fi-FI" sz="1800" dirty="0" err="1"/>
              <a:t>qualitative</a:t>
            </a:r>
            <a:r>
              <a:rPr lang="fi-FI" sz="1800" dirty="0"/>
              <a:t> </a:t>
            </a:r>
            <a:r>
              <a:rPr lang="fi-FI" sz="1800" dirty="0" err="1"/>
              <a:t>interpretations</a:t>
            </a:r>
            <a:r>
              <a:rPr lang="fi-FI" sz="1800" dirty="0"/>
              <a:t>.</a:t>
            </a:r>
          </a:p>
          <a:p>
            <a:r>
              <a:rPr lang="fi-FI" sz="1800" b="1" dirty="0" err="1"/>
              <a:t>Verifying</a:t>
            </a:r>
            <a:r>
              <a:rPr lang="fi-FI" sz="1800" dirty="0"/>
              <a:t>: </a:t>
            </a:r>
            <a:r>
              <a:rPr lang="fi-FI" sz="1800" dirty="0" err="1"/>
              <a:t>Reliability</a:t>
            </a:r>
            <a:r>
              <a:rPr lang="fi-FI" sz="1800" dirty="0"/>
              <a:t> and </a:t>
            </a:r>
            <a:r>
              <a:rPr lang="fi-FI" sz="1800" dirty="0" err="1"/>
              <a:t>validity</a:t>
            </a:r>
            <a:r>
              <a:rPr lang="fi-FI" sz="1800" dirty="0"/>
              <a:t> </a:t>
            </a:r>
            <a:r>
              <a:rPr lang="fi-FI" sz="1800" dirty="0" err="1"/>
              <a:t>checks</a:t>
            </a:r>
            <a:r>
              <a:rPr lang="fi-FI" sz="1800" dirty="0"/>
              <a:t> </a:t>
            </a:r>
            <a:r>
              <a:rPr lang="fi-FI" sz="1800" dirty="0" err="1"/>
              <a:t>were</a:t>
            </a:r>
            <a:r>
              <a:rPr lang="fi-FI" sz="1800" dirty="0"/>
              <a:t> </a:t>
            </a:r>
            <a:r>
              <a:rPr lang="fi-FI" sz="1800" dirty="0" err="1"/>
              <a:t>attempted</a:t>
            </a:r>
            <a:r>
              <a:rPr lang="fi-FI" sz="1800" dirty="0"/>
              <a:t> </a:t>
            </a:r>
            <a:r>
              <a:rPr lang="fi-FI" sz="1800" dirty="0" err="1"/>
              <a:t>throughout</a:t>
            </a:r>
            <a:r>
              <a:rPr lang="fi-FI" sz="1800" dirty="0"/>
              <a:t> the </a:t>
            </a:r>
            <a:r>
              <a:rPr lang="fi-FI" sz="1800" dirty="0" err="1"/>
              <a:t>project</a:t>
            </a:r>
            <a:r>
              <a:rPr lang="fi-FI" sz="1800" dirty="0"/>
              <a:t>, </a:t>
            </a:r>
            <a:r>
              <a:rPr lang="fi-FI" sz="1800" dirty="0" err="1"/>
              <a:t>including</a:t>
            </a:r>
            <a:r>
              <a:rPr lang="fi-FI" sz="1800" dirty="0"/>
              <a:t> </a:t>
            </a:r>
            <a:r>
              <a:rPr lang="fi-FI" sz="1800" dirty="0" err="1"/>
              <a:t>interviewer</a:t>
            </a:r>
            <a:r>
              <a:rPr lang="fi-FI" sz="1800" dirty="0"/>
              <a:t> and </a:t>
            </a:r>
            <a:r>
              <a:rPr lang="fi-FI" sz="1800" dirty="0" err="1"/>
              <a:t>scorer</a:t>
            </a:r>
            <a:r>
              <a:rPr lang="fi-FI" sz="1800" dirty="0"/>
              <a:t> </a:t>
            </a:r>
            <a:r>
              <a:rPr lang="fi-FI" sz="1800" dirty="0" err="1"/>
              <a:t>reliability</a:t>
            </a:r>
            <a:r>
              <a:rPr lang="fi-FI" sz="1800" dirty="0"/>
              <a:t> and </a:t>
            </a:r>
            <a:r>
              <a:rPr lang="fi-FI" sz="1800" dirty="0" err="1"/>
              <a:t>validity</a:t>
            </a:r>
            <a:r>
              <a:rPr lang="fi-FI" sz="1800" dirty="0"/>
              <a:t> of </a:t>
            </a:r>
            <a:r>
              <a:rPr lang="fi-FI" sz="1800" dirty="0" err="1"/>
              <a:t>interpretations</a:t>
            </a:r>
            <a:r>
              <a:rPr lang="fi-FI" sz="1800" dirty="0"/>
              <a:t>.</a:t>
            </a:r>
          </a:p>
          <a:p>
            <a:r>
              <a:rPr lang="fi-FI" sz="1800" b="1" dirty="0"/>
              <a:t>Reporting</a:t>
            </a:r>
            <a:r>
              <a:rPr lang="fi-FI" sz="1800" dirty="0"/>
              <a:t>: The </a:t>
            </a:r>
            <a:r>
              <a:rPr lang="fi-FI" sz="1800" dirty="0" err="1"/>
              <a:t>results</a:t>
            </a:r>
            <a:r>
              <a:rPr lang="fi-FI" sz="1800" dirty="0"/>
              <a:t> </a:t>
            </a:r>
            <a:r>
              <a:rPr lang="fi-FI" sz="1800" dirty="0" err="1"/>
              <a:t>were</a:t>
            </a:r>
            <a:r>
              <a:rPr lang="fi-FI" sz="1800" dirty="0"/>
              <a:t> </a:t>
            </a:r>
            <a:r>
              <a:rPr lang="fi-FI" sz="1800" dirty="0" err="1"/>
              <a:t>reported</a:t>
            </a:r>
            <a:r>
              <a:rPr lang="fi-FI" sz="1800" dirty="0"/>
              <a:t> in a </a:t>
            </a:r>
            <a:r>
              <a:rPr lang="fi-FI" sz="1800" dirty="0" err="1"/>
              <a:t>book</a:t>
            </a:r>
            <a:r>
              <a:rPr lang="fi-FI" sz="1800" dirty="0"/>
              <a:t> and in </a:t>
            </a:r>
            <a:r>
              <a:rPr lang="fi-FI" sz="1800" dirty="0" err="1"/>
              <a:t>journal</a:t>
            </a:r>
            <a:r>
              <a:rPr lang="fi-FI" sz="1800" dirty="0"/>
              <a:t> </a:t>
            </a:r>
            <a:r>
              <a:rPr lang="fi-FI" sz="1800" dirty="0" err="1"/>
              <a:t>articles</a:t>
            </a:r>
            <a:r>
              <a:rPr lang="fi-FI" sz="1800" dirty="0"/>
              <a:t>.</a:t>
            </a:r>
          </a:p>
          <a:p>
            <a:endParaRPr lang="fi-FI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904FD7-2516-EFB3-8141-4F1993899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3873094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3623"/>
          </a:xfrm>
        </p:spPr>
        <p:txBody>
          <a:bodyPr>
            <a:normAutofit fontScale="90000"/>
          </a:bodyPr>
          <a:lstStyle/>
          <a:p>
            <a:r>
              <a:rPr lang="fi-FI" sz="2400" b="1" dirty="0" err="1"/>
              <a:t>From</a:t>
            </a:r>
            <a:r>
              <a:rPr lang="fi-FI" sz="2400" b="1" dirty="0"/>
              <a:t> </a:t>
            </a:r>
            <a:r>
              <a:rPr lang="fi-FI" sz="2400" b="1" dirty="0" err="1"/>
              <a:t>research</a:t>
            </a:r>
            <a:r>
              <a:rPr lang="fi-FI" sz="2400" b="1" dirty="0"/>
              <a:t> </a:t>
            </a:r>
            <a:r>
              <a:rPr lang="fi-FI" sz="2400" b="1" dirty="0" err="1"/>
              <a:t>questions</a:t>
            </a:r>
            <a:r>
              <a:rPr lang="fi-FI" sz="2400" b="1" dirty="0"/>
              <a:t> to </a:t>
            </a:r>
            <a:r>
              <a:rPr lang="fi-FI" sz="2400" b="1" dirty="0" err="1"/>
              <a:t>interview</a:t>
            </a:r>
            <a:r>
              <a:rPr lang="fi-FI" sz="2400" b="1" dirty="0"/>
              <a:t> </a:t>
            </a:r>
            <a:r>
              <a:rPr lang="fi-FI" sz="2400" b="1" dirty="0" err="1"/>
              <a:t>questions</a:t>
            </a:r>
            <a:br>
              <a:rPr lang="fi-FI" sz="2400" b="1" dirty="0"/>
            </a:br>
            <a:endParaRPr lang="fi-FI" sz="2400" b="1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766826"/>
              </p:ext>
            </p:extLst>
          </p:nvPr>
        </p:nvGraphicFramePr>
        <p:xfrm>
          <a:off x="992777" y="1410789"/>
          <a:ext cx="9218024" cy="4949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9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9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597">
                <a:tc>
                  <a:txBody>
                    <a:bodyPr/>
                    <a:lstStyle/>
                    <a:p>
                      <a:r>
                        <a:rPr lang="fi-FI" dirty="0" err="1"/>
                        <a:t>Research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questions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Interview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questions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1730">
                <a:tc>
                  <a:txBody>
                    <a:bodyPr/>
                    <a:lstStyle/>
                    <a:p>
                      <a:r>
                        <a:rPr lang="fi-FI" dirty="0" err="1"/>
                        <a:t>Which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form</a:t>
                      </a:r>
                      <a:r>
                        <a:rPr lang="fi-FI" dirty="0"/>
                        <a:t> of </a:t>
                      </a:r>
                      <a:r>
                        <a:rPr lang="fi-FI" dirty="0" err="1"/>
                        <a:t>learning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motivation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dominates</a:t>
                      </a:r>
                      <a:r>
                        <a:rPr lang="fi-FI" dirty="0"/>
                        <a:t> in a </a:t>
                      </a:r>
                      <a:r>
                        <a:rPr lang="fi-FI" dirty="0" err="1"/>
                        <a:t>high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school</a:t>
                      </a:r>
                      <a:r>
                        <a:rPr lang="fi-FI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fi-FI" dirty="0" err="1"/>
                        <a:t>Do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you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find</a:t>
                      </a:r>
                      <a:r>
                        <a:rPr lang="fi-FI" dirty="0"/>
                        <a:t> the </a:t>
                      </a:r>
                      <a:r>
                        <a:rPr lang="fi-FI" dirty="0" err="1"/>
                        <a:t>subjects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you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learn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important</a:t>
                      </a:r>
                      <a:r>
                        <a:rPr lang="fi-FI" dirty="0"/>
                        <a:t>?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fi-FI" dirty="0" err="1"/>
                        <a:t>Do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you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find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learning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interesting</a:t>
                      </a:r>
                      <a:r>
                        <a:rPr lang="fi-FI" baseline="0" dirty="0"/>
                        <a:t> in </a:t>
                      </a:r>
                      <a:r>
                        <a:rPr lang="fi-FI" baseline="0" dirty="0" err="1"/>
                        <a:t>itself</a:t>
                      </a:r>
                      <a:r>
                        <a:rPr lang="fi-FI" baseline="0" dirty="0"/>
                        <a:t>?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fi-FI" baseline="0" dirty="0" err="1"/>
                        <a:t>What</a:t>
                      </a:r>
                      <a:r>
                        <a:rPr lang="fi-FI" baseline="0" dirty="0"/>
                        <a:t> is </a:t>
                      </a:r>
                      <a:r>
                        <a:rPr lang="fi-FI" baseline="0" dirty="0" err="1"/>
                        <a:t>your</a:t>
                      </a:r>
                      <a:r>
                        <a:rPr lang="fi-FI" baseline="0" dirty="0"/>
                        <a:t> main </a:t>
                      </a:r>
                      <a:r>
                        <a:rPr lang="fi-FI" baseline="0" dirty="0" err="1"/>
                        <a:t>purpose</a:t>
                      </a:r>
                      <a:r>
                        <a:rPr lang="fi-FI" baseline="0" dirty="0"/>
                        <a:t> in </a:t>
                      </a:r>
                      <a:r>
                        <a:rPr lang="fi-FI" baseline="0" dirty="0" err="1"/>
                        <a:t>going</a:t>
                      </a:r>
                      <a:r>
                        <a:rPr lang="fi-FI" baseline="0" dirty="0"/>
                        <a:t> to </a:t>
                      </a:r>
                      <a:r>
                        <a:rPr lang="fi-FI" baseline="0" dirty="0" err="1"/>
                        <a:t>high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school</a:t>
                      </a:r>
                      <a:r>
                        <a:rPr lang="fi-FI" baseline="0" dirty="0"/>
                        <a:t>?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6022">
                <a:tc>
                  <a:txBody>
                    <a:bodyPr/>
                    <a:lstStyle/>
                    <a:p>
                      <a:r>
                        <a:rPr lang="fi-FI" dirty="0" err="1"/>
                        <a:t>Do</a:t>
                      </a:r>
                      <a:r>
                        <a:rPr lang="fi-FI" dirty="0"/>
                        <a:t> the </a:t>
                      </a:r>
                      <a:r>
                        <a:rPr lang="fi-FI" dirty="0" err="1"/>
                        <a:t>grades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promote</a:t>
                      </a:r>
                      <a:r>
                        <a:rPr lang="fi-FI" dirty="0"/>
                        <a:t> an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external</a:t>
                      </a:r>
                      <a:r>
                        <a:rPr lang="fi-FI" baseline="0" dirty="0"/>
                        <a:t>, </a:t>
                      </a:r>
                      <a:r>
                        <a:rPr lang="fi-FI" baseline="0" dirty="0" err="1"/>
                        <a:t>instrumental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motivation</a:t>
                      </a:r>
                      <a:r>
                        <a:rPr lang="fi-FI" baseline="0" dirty="0"/>
                        <a:t> at the </a:t>
                      </a:r>
                      <a:r>
                        <a:rPr lang="fi-FI" baseline="0" dirty="0" err="1"/>
                        <a:t>expense</a:t>
                      </a:r>
                      <a:r>
                        <a:rPr lang="fi-FI" baseline="0" dirty="0"/>
                        <a:t> of an </a:t>
                      </a:r>
                      <a:r>
                        <a:rPr lang="fi-FI" baseline="0" dirty="0" err="1"/>
                        <a:t>intrinsic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motivation</a:t>
                      </a:r>
                      <a:r>
                        <a:rPr lang="fi-FI" baseline="0" dirty="0"/>
                        <a:t> for </a:t>
                      </a:r>
                      <a:r>
                        <a:rPr lang="fi-FI" baseline="0" dirty="0" err="1"/>
                        <a:t>learning</a:t>
                      </a:r>
                      <a:r>
                        <a:rPr lang="fi-FI" baseline="0" dirty="0"/>
                        <a:t>?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fi-FI" dirty="0" err="1"/>
                        <a:t>Have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you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experienced</a:t>
                      </a:r>
                      <a:r>
                        <a:rPr lang="fi-FI" baseline="0" dirty="0"/>
                        <a:t> a </a:t>
                      </a:r>
                      <a:r>
                        <a:rPr lang="fi-FI" baseline="0" dirty="0" err="1"/>
                        <a:t>conflict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between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what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you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wanted</a:t>
                      </a:r>
                      <a:r>
                        <a:rPr lang="fi-FI" baseline="0" dirty="0"/>
                        <a:t> to </a:t>
                      </a:r>
                      <a:r>
                        <a:rPr lang="fi-FI" baseline="0" dirty="0" err="1"/>
                        <a:t>study</a:t>
                      </a:r>
                      <a:r>
                        <a:rPr lang="fi-FI" baseline="0" dirty="0"/>
                        <a:t> and </a:t>
                      </a:r>
                      <a:r>
                        <a:rPr lang="fi-FI" baseline="0" dirty="0" err="1"/>
                        <a:t>what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you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had</a:t>
                      </a:r>
                      <a:r>
                        <a:rPr lang="fi-FI" baseline="0" dirty="0"/>
                        <a:t> to </a:t>
                      </a:r>
                      <a:r>
                        <a:rPr lang="fi-FI" baseline="0" dirty="0" err="1"/>
                        <a:t>study</a:t>
                      </a:r>
                      <a:r>
                        <a:rPr lang="fi-FI" baseline="0" dirty="0"/>
                        <a:t> to </a:t>
                      </a:r>
                      <a:r>
                        <a:rPr lang="fi-FI" baseline="0" dirty="0" err="1"/>
                        <a:t>obtain</a:t>
                      </a:r>
                      <a:r>
                        <a:rPr lang="fi-FI" baseline="0" dirty="0"/>
                        <a:t> a </a:t>
                      </a:r>
                      <a:r>
                        <a:rPr lang="fi-FI" baseline="0" dirty="0" err="1"/>
                        <a:t>good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grade</a:t>
                      </a:r>
                      <a:r>
                        <a:rPr lang="fi-FI" baseline="0" dirty="0"/>
                        <a:t>?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6022">
                <a:tc>
                  <a:txBody>
                    <a:bodyPr/>
                    <a:lstStyle/>
                    <a:p>
                      <a:r>
                        <a:rPr lang="fi-FI" dirty="0" err="1"/>
                        <a:t>Does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learning</a:t>
                      </a:r>
                      <a:r>
                        <a:rPr lang="fi-FI" dirty="0"/>
                        <a:t> for </a:t>
                      </a:r>
                      <a:r>
                        <a:rPr lang="fi-FI" dirty="0" err="1"/>
                        <a:t>grades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socialize</a:t>
                      </a:r>
                      <a:r>
                        <a:rPr lang="fi-FI" dirty="0"/>
                        <a:t> to </a:t>
                      </a:r>
                      <a:r>
                        <a:rPr lang="fi-FI" dirty="0" err="1"/>
                        <a:t>working</a:t>
                      </a:r>
                      <a:r>
                        <a:rPr lang="fi-FI" dirty="0"/>
                        <a:t> for </a:t>
                      </a:r>
                      <a:r>
                        <a:rPr lang="fi-FI" dirty="0" err="1"/>
                        <a:t>wages</a:t>
                      </a:r>
                      <a:r>
                        <a:rPr lang="fi-FI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fi-FI" dirty="0" err="1"/>
                        <a:t>Have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you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been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rewarded</a:t>
                      </a:r>
                      <a:r>
                        <a:rPr lang="fi-FI" dirty="0"/>
                        <a:t> with money for </a:t>
                      </a:r>
                      <a:r>
                        <a:rPr lang="fi-FI" dirty="0" err="1"/>
                        <a:t>getting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good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grades</a:t>
                      </a:r>
                      <a:r>
                        <a:rPr lang="fi-FI" dirty="0"/>
                        <a:t>?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fi-FI" dirty="0" err="1"/>
                        <a:t>Do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you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see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any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connection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between</a:t>
                      </a:r>
                      <a:r>
                        <a:rPr lang="fi-FI" dirty="0"/>
                        <a:t> money and </a:t>
                      </a:r>
                      <a:r>
                        <a:rPr lang="fi-FI" dirty="0" err="1"/>
                        <a:t>grades</a:t>
                      </a:r>
                      <a:r>
                        <a:rPr lang="fi-FI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3F23A9-ABB0-2879-C09D-141D5F44F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121149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err="1"/>
              <a:t>From</a:t>
            </a:r>
            <a:r>
              <a:rPr lang="fi-FI" sz="2400" dirty="0"/>
              <a:t> </a:t>
            </a:r>
            <a:r>
              <a:rPr lang="fi-FI" sz="2400" dirty="0" err="1"/>
              <a:t>research</a:t>
            </a:r>
            <a:r>
              <a:rPr lang="fi-FI" sz="2400" dirty="0"/>
              <a:t> </a:t>
            </a:r>
            <a:r>
              <a:rPr lang="fi-FI" sz="2400" dirty="0" err="1"/>
              <a:t>questions</a:t>
            </a:r>
            <a:r>
              <a:rPr lang="fi-FI" sz="2400" dirty="0"/>
              <a:t> to </a:t>
            </a:r>
            <a:r>
              <a:rPr lang="fi-FI" sz="2400" dirty="0" err="1"/>
              <a:t>interview</a:t>
            </a:r>
            <a:r>
              <a:rPr lang="fi-FI" sz="2400" dirty="0"/>
              <a:t> </a:t>
            </a:r>
            <a:r>
              <a:rPr lang="fi-FI" sz="2400" dirty="0" err="1"/>
              <a:t>questions/practice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502229"/>
            <a:ext cx="8596668" cy="453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1800" dirty="0" err="1"/>
              <a:t>Pair</a:t>
            </a:r>
            <a:r>
              <a:rPr lang="fi-FI" sz="1800" dirty="0"/>
              <a:t> </a:t>
            </a:r>
            <a:r>
              <a:rPr lang="fi-FI" sz="1800" dirty="0" err="1"/>
              <a:t>work</a:t>
            </a:r>
            <a:r>
              <a:rPr lang="fi-FI" sz="1800" dirty="0"/>
              <a:t>:</a:t>
            </a:r>
          </a:p>
          <a:p>
            <a:pPr marL="0" indent="0">
              <a:buNone/>
            </a:pPr>
            <a:r>
              <a:rPr lang="fi-FI" sz="1800" dirty="0" err="1"/>
              <a:t>Choose</a:t>
            </a:r>
            <a:r>
              <a:rPr lang="fi-FI" sz="1800" dirty="0"/>
              <a:t> a </a:t>
            </a:r>
            <a:r>
              <a:rPr lang="fi-FI" sz="1800" dirty="0" err="1"/>
              <a:t>research</a:t>
            </a:r>
            <a:r>
              <a:rPr lang="fi-FI" sz="1800" dirty="0"/>
              <a:t> </a:t>
            </a:r>
            <a:r>
              <a:rPr lang="fi-FI" sz="1800" dirty="0" err="1"/>
              <a:t>topic</a:t>
            </a:r>
            <a:endParaRPr lang="fi-FI" sz="1800" dirty="0"/>
          </a:p>
          <a:p>
            <a:pPr marL="0" indent="0">
              <a:buNone/>
            </a:pPr>
            <a:r>
              <a:rPr lang="fi-FI" sz="1800" dirty="0" err="1"/>
              <a:t>Formulate</a:t>
            </a:r>
            <a:r>
              <a:rPr lang="fi-FI" sz="1800" dirty="0"/>
              <a:t> 3 </a:t>
            </a:r>
            <a:r>
              <a:rPr lang="fi-FI" sz="1800" dirty="0" err="1"/>
              <a:t>research</a:t>
            </a:r>
            <a:r>
              <a:rPr lang="fi-FI" sz="1800" dirty="0"/>
              <a:t> </a:t>
            </a:r>
            <a:r>
              <a:rPr lang="fi-FI" sz="1800" dirty="0" err="1"/>
              <a:t>questions</a:t>
            </a:r>
            <a:r>
              <a:rPr lang="fi-FI" sz="1800" dirty="0"/>
              <a:t> and </a:t>
            </a:r>
            <a:r>
              <a:rPr lang="fi-FI" sz="1800" dirty="0" err="1"/>
              <a:t>make</a:t>
            </a:r>
            <a:r>
              <a:rPr lang="fi-FI" sz="1800" dirty="0"/>
              <a:t> 3 </a:t>
            </a:r>
            <a:r>
              <a:rPr lang="fi-FI" sz="1800" dirty="0" err="1"/>
              <a:t>matching</a:t>
            </a:r>
            <a:r>
              <a:rPr lang="fi-FI" sz="1800" dirty="0"/>
              <a:t> </a:t>
            </a:r>
            <a:r>
              <a:rPr lang="fi-FI" sz="1800" dirty="0" err="1"/>
              <a:t>interview</a:t>
            </a:r>
            <a:r>
              <a:rPr lang="fi-FI" sz="1800" dirty="0"/>
              <a:t> </a:t>
            </a:r>
            <a:r>
              <a:rPr lang="fi-FI" sz="1800" dirty="0" err="1"/>
              <a:t>questions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endParaRPr lang="fi-FI" sz="1800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991476"/>
              </p:ext>
            </p:extLst>
          </p:nvPr>
        </p:nvGraphicFramePr>
        <p:xfrm>
          <a:off x="1084217" y="2823029"/>
          <a:ext cx="8155456" cy="3562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7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7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875">
                <a:tc>
                  <a:txBody>
                    <a:bodyPr/>
                    <a:lstStyle/>
                    <a:p>
                      <a:r>
                        <a:rPr lang="fi-FI" dirty="0" err="1"/>
                        <a:t>Research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questions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Interview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questions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9736">
                <a:tc>
                  <a:txBody>
                    <a:bodyPr/>
                    <a:lstStyle/>
                    <a:p>
                      <a:r>
                        <a:rPr lang="fi-FI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1.</a:t>
                      </a:r>
                    </a:p>
                    <a:p>
                      <a:r>
                        <a:rPr lang="fi-FI" dirty="0"/>
                        <a:t>2.</a:t>
                      </a:r>
                    </a:p>
                    <a:p>
                      <a:r>
                        <a:rPr lang="fi-FI" dirty="0"/>
                        <a:t>3.</a:t>
                      </a:r>
                    </a:p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1336">
                <a:tc>
                  <a:txBody>
                    <a:bodyPr/>
                    <a:lstStyle/>
                    <a:p>
                      <a:r>
                        <a:rPr lang="fi-FI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1.</a:t>
                      </a:r>
                    </a:p>
                    <a:p>
                      <a:r>
                        <a:rPr lang="fi-FI" dirty="0"/>
                        <a:t>2.</a:t>
                      </a:r>
                    </a:p>
                    <a:p>
                      <a:r>
                        <a:rPr lang="fi-FI" dirty="0"/>
                        <a:t>3.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1336">
                <a:tc>
                  <a:txBody>
                    <a:bodyPr/>
                    <a:lstStyle/>
                    <a:p>
                      <a:r>
                        <a:rPr lang="fi-FI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1.</a:t>
                      </a:r>
                    </a:p>
                    <a:p>
                      <a:r>
                        <a:rPr lang="fi-FI" dirty="0"/>
                        <a:t>2.</a:t>
                      </a:r>
                    </a:p>
                    <a:p>
                      <a:r>
                        <a:rPr lang="fi-FI" dirty="0"/>
                        <a:t>3.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715B2-D9DB-4A68-2DAB-C0DCA3C6E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3156911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87680"/>
          </a:xfrm>
        </p:spPr>
        <p:txBody>
          <a:bodyPr>
            <a:normAutofit/>
          </a:bodyPr>
          <a:lstStyle/>
          <a:p>
            <a:r>
              <a:rPr lang="fi-FI" sz="2400" dirty="0"/>
              <a:t>1. </a:t>
            </a:r>
            <a:r>
              <a:rPr lang="fi-FI" sz="2400" b="1" dirty="0" err="1"/>
              <a:t>Different</a:t>
            </a:r>
            <a:r>
              <a:rPr lang="fi-FI" sz="2400" b="1" dirty="0"/>
              <a:t> </a:t>
            </a:r>
            <a:r>
              <a:rPr lang="fi-FI" sz="2400" b="1" dirty="0" err="1"/>
              <a:t>surveys</a:t>
            </a:r>
            <a:endParaRPr lang="fi-FI" sz="24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254035"/>
            <a:ext cx="8596668" cy="4787328"/>
          </a:xfrm>
        </p:spPr>
        <p:txBody>
          <a:bodyPr>
            <a:normAutofit/>
          </a:bodyPr>
          <a:lstStyle/>
          <a:p>
            <a:r>
              <a:rPr lang="fi-FI" sz="1800" dirty="0" err="1"/>
              <a:t>Survey</a:t>
            </a:r>
            <a:r>
              <a:rPr lang="fi-FI" sz="1800" dirty="0"/>
              <a:t> per </a:t>
            </a:r>
            <a:r>
              <a:rPr lang="fi-FI" sz="1800" b="1" dirty="0" err="1"/>
              <a:t>post</a:t>
            </a:r>
            <a:r>
              <a:rPr lang="fi-FI" sz="1800" dirty="0" err="1"/>
              <a:t>/web</a:t>
            </a:r>
            <a:r>
              <a:rPr lang="fi-FI" sz="1800" dirty="0"/>
              <a:t> </a:t>
            </a:r>
            <a:r>
              <a:rPr lang="fi-FI" sz="1800" dirty="0" err="1"/>
              <a:t>page</a:t>
            </a:r>
            <a:endParaRPr lang="fi-FI" sz="1800" dirty="0"/>
          </a:p>
          <a:p>
            <a:pPr marL="0" indent="0">
              <a:buNone/>
            </a:pPr>
            <a:r>
              <a:rPr lang="fi-FI" sz="1800" dirty="0"/>
              <a:t>For </a:t>
            </a:r>
            <a:r>
              <a:rPr lang="fi-FI" sz="1800" dirty="0" err="1"/>
              <a:t>example</a:t>
            </a:r>
            <a:r>
              <a:rPr lang="fi-FI" sz="1800" dirty="0"/>
              <a:t>: a </a:t>
            </a:r>
            <a:r>
              <a:rPr lang="fi-FI" sz="1800" dirty="0" err="1"/>
              <a:t>posted</a:t>
            </a:r>
            <a:r>
              <a:rPr lang="fi-FI" sz="1800" dirty="0"/>
              <a:t> </a:t>
            </a:r>
            <a:r>
              <a:rPr lang="fi-FI" sz="1800" dirty="0" err="1"/>
              <a:t>survey</a:t>
            </a:r>
            <a:r>
              <a:rPr lang="fi-FI" sz="1800" dirty="0"/>
              <a:t> to </a:t>
            </a:r>
            <a:r>
              <a:rPr lang="fi-FI" sz="1800" dirty="0" err="1"/>
              <a:t>all</a:t>
            </a:r>
            <a:r>
              <a:rPr lang="fi-FI" sz="1800" dirty="0"/>
              <a:t> social </a:t>
            </a:r>
            <a:r>
              <a:rPr lang="fi-FI" sz="1800" dirty="0" err="1"/>
              <a:t>workers</a:t>
            </a:r>
            <a:r>
              <a:rPr lang="fi-FI" sz="1800" dirty="0"/>
              <a:t> of a </a:t>
            </a:r>
            <a:r>
              <a:rPr lang="fi-FI" sz="1800" dirty="0" err="1"/>
              <a:t>region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err="1"/>
              <a:t>Controlled</a:t>
            </a:r>
            <a:r>
              <a:rPr lang="fi-FI" sz="1800" dirty="0"/>
              <a:t> </a:t>
            </a:r>
            <a:r>
              <a:rPr lang="fi-FI" sz="1800" dirty="0" err="1"/>
              <a:t>survey</a:t>
            </a:r>
            <a:endParaRPr lang="fi-FI" sz="1800" dirty="0"/>
          </a:p>
          <a:p>
            <a:pPr marL="0" indent="0">
              <a:buNone/>
            </a:pPr>
            <a:r>
              <a:rPr lang="fi-FI" sz="1800" dirty="0"/>
              <a:t>      -</a:t>
            </a:r>
            <a:r>
              <a:rPr lang="fi-FI" sz="1800" dirty="0" err="1"/>
              <a:t>informed</a:t>
            </a:r>
            <a:r>
              <a:rPr lang="fi-FI" sz="1800" dirty="0"/>
              <a:t> </a:t>
            </a:r>
            <a:r>
              <a:rPr lang="fi-FI" sz="1800" dirty="0" err="1"/>
              <a:t>enquiry</a:t>
            </a:r>
            <a:r>
              <a:rPr lang="fi-FI" sz="1800" dirty="0"/>
              <a:t>: the </a:t>
            </a:r>
            <a:r>
              <a:rPr lang="fi-FI" sz="1800" dirty="0" err="1"/>
              <a:t>researcher</a:t>
            </a:r>
            <a:r>
              <a:rPr lang="fi-FI" sz="1800" dirty="0"/>
              <a:t> </a:t>
            </a:r>
            <a:r>
              <a:rPr lang="fi-FI" sz="1800" b="1" dirty="0" err="1"/>
              <a:t>deliveres</a:t>
            </a:r>
            <a:r>
              <a:rPr lang="fi-FI" sz="1800" dirty="0"/>
              <a:t> the </a:t>
            </a:r>
            <a:r>
              <a:rPr lang="fi-FI" sz="1800" dirty="0" err="1"/>
              <a:t>enquiry</a:t>
            </a:r>
            <a:r>
              <a:rPr lang="fi-FI" sz="1800" dirty="0"/>
              <a:t> (at </a:t>
            </a:r>
            <a:r>
              <a:rPr lang="fi-FI" sz="1800" dirty="0" err="1"/>
              <a:t>work</a:t>
            </a:r>
            <a:r>
              <a:rPr lang="fi-FI" sz="1800" dirty="0"/>
              <a:t> </a:t>
            </a:r>
            <a:r>
              <a:rPr lang="fi-FI" sz="1800" dirty="0" err="1"/>
              <a:t>places</a:t>
            </a:r>
            <a:r>
              <a:rPr lang="fi-FI" sz="1800" dirty="0"/>
              <a:t>,</a:t>
            </a:r>
          </a:p>
          <a:p>
            <a:pPr marL="0" indent="0">
              <a:buNone/>
            </a:pPr>
            <a:r>
              <a:rPr lang="fi-FI" dirty="0"/>
              <a:t>       </a:t>
            </a:r>
            <a:r>
              <a:rPr lang="fi-FI" sz="1800" dirty="0"/>
              <a:t> </a:t>
            </a:r>
            <a:r>
              <a:rPr lang="fi-FI" sz="1800" dirty="0" err="1"/>
              <a:t>schools</a:t>
            </a:r>
            <a:r>
              <a:rPr lang="fi-FI" sz="1800" dirty="0"/>
              <a:t>…)</a:t>
            </a:r>
          </a:p>
          <a:p>
            <a:pPr marL="0" indent="0">
              <a:buNone/>
            </a:pPr>
            <a:r>
              <a:rPr lang="fi-FI" sz="1800" dirty="0"/>
              <a:t>      -</a:t>
            </a:r>
            <a:r>
              <a:rPr lang="fi-FI" sz="1800" dirty="0" err="1"/>
              <a:t>secured</a:t>
            </a:r>
            <a:r>
              <a:rPr lang="fi-FI" sz="1800" dirty="0"/>
              <a:t> </a:t>
            </a:r>
            <a:r>
              <a:rPr lang="fi-FI" sz="1800" dirty="0" err="1"/>
              <a:t>enquiry</a:t>
            </a:r>
            <a:r>
              <a:rPr lang="fi-FI" sz="1800" dirty="0"/>
              <a:t>: the </a:t>
            </a:r>
            <a:r>
              <a:rPr lang="fi-FI" sz="1800" dirty="0" err="1"/>
              <a:t>researcher</a:t>
            </a:r>
            <a:r>
              <a:rPr lang="fi-FI" sz="1800" dirty="0"/>
              <a:t> </a:t>
            </a:r>
            <a:r>
              <a:rPr lang="fi-FI" sz="1800" dirty="0" err="1"/>
              <a:t>has</a:t>
            </a:r>
            <a:r>
              <a:rPr lang="fi-FI" sz="1800" dirty="0"/>
              <a:t> </a:t>
            </a:r>
            <a:r>
              <a:rPr lang="fi-FI" sz="1800" dirty="0" err="1"/>
              <a:t>sent</a:t>
            </a:r>
            <a:r>
              <a:rPr lang="fi-FI" sz="1800" dirty="0"/>
              <a:t> the </a:t>
            </a:r>
            <a:r>
              <a:rPr lang="fi-FI" sz="1800" dirty="0" err="1"/>
              <a:t>enquiry</a:t>
            </a:r>
            <a:r>
              <a:rPr lang="fi-FI" sz="1800" dirty="0"/>
              <a:t> and </a:t>
            </a:r>
            <a:r>
              <a:rPr lang="fi-FI" sz="1800" dirty="0" err="1"/>
              <a:t>comes</a:t>
            </a:r>
            <a:r>
              <a:rPr lang="fi-FI" sz="1800" dirty="0"/>
              <a:t> to </a:t>
            </a:r>
            <a:r>
              <a:rPr lang="fi-FI" sz="1800" b="1" dirty="0" err="1"/>
              <a:t>collect</a:t>
            </a:r>
            <a:r>
              <a:rPr lang="fi-FI" sz="1800" dirty="0"/>
              <a:t> </a:t>
            </a:r>
          </a:p>
          <a:p>
            <a:pPr marL="0" indent="0">
              <a:buNone/>
            </a:pPr>
            <a:r>
              <a:rPr lang="fi-FI" dirty="0"/>
              <a:t>        </a:t>
            </a:r>
            <a:r>
              <a:rPr lang="fi-FI" sz="1800" dirty="0"/>
              <a:t> it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dirty="0"/>
              <a:t>For </a:t>
            </a:r>
            <a:r>
              <a:rPr lang="fi-FI" sz="1800" dirty="0" err="1"/>
              <a:t>example</a:t>
            </a:r>
            <a:r>
              <a:rPr lang="fi-FI" sz="1800" dirty="0"/>
              <a:t>: the </a:t>
            </a:r>
            <a:r>
              <a:rPr lang="fi-FI" sz="1800" dirty="0" err="1"/>
              <a:t>researcher</a:t>
            </a:r>
            <a:r>
              <a:rPr lang="fi-FI" sz="1800" dirty="0"/>
              <a:t> </a:t>
            </a:r>
            <a:r>
              <a:rPr lang="fi-FI" sz="1800" dirty="0" err="1"/>
              <a:t>meets</a:t>
            </a:r>
            <a:r>
              <a:rPr lang="fi-FI" sz="1800" dirty="0"/>
              <a:t> social </a:t>
            </a:r>
            <a:r>
              <a:rPr lang="fi-FI" sz="1800" dirty="0" err="1"/>
              <a:t>workers</a:t>
            </a:r>
            <a:r>
              <a:rPr lang="fi-FI" sz="1800" dirty="0"/>
              <a:t> at </a:t>
            </a:r>
            <a:r>
              <a:rPr lang="fi-FI" sz="1800" dirty="0" err="1"/>
              <a:t>seminars</a:t>
            </a:r>
            <a:r>
              <a:rPr lang="fi-FI" sz="1800" dirty="0"/>
              <a:t>, </a:t>
            </a:r>
            <a:r>
              <a:rPr lang="fi-FI" sz="1800" dirty="0" err="1"/>
              <a:t>conferences</a:t>
            </a:r>
            <a:r>
              <a:rPr lang="fi-FI" sz="1800" dirty="0"/>
              <a:t> and </a:t>
            </a:r>
            <a:r>
              <a:rPr lang="fi-FI" sz="1800" dirty="0" err="1"/>
              <a:t>deliveres</a:t>
            </a:r>
            <a:r>
              <a:rPr lang="fi-FI" sz="1800" dirty="0"/>
              <a:t> </a:t>
            </a:r>
            <a:r>
              <a:rPr lang="fi-FI" sz="1800" dirty="0" err="1"/>
              <a:t>or</a:t>
            </a:r>
            <a:r>
              <a:rPr lang="fi-FI" sz="1800" dirty="0"/>
              <a:t> </a:t>
            </a:r>
            <a:r>
              <a:rPr lang="fi-FI" sz="1800" dirty="0" err="1"/>
              <a:t>collects</a:t>
            </a:r>
            <a:r>
              <a:rPr lang="fi-FI" sz="1800" dirty="0"/>
              <a:t> the </a:t>
            </a:r>
            <a:r>
              <a:rPr lang="fi-FI" sz="1800" dirty="0" err="1"/>
              <a:t>enquiries</a:t>
            </a:r>
            <a:r>
              <a:rPr lang="fi-FI" sz="1800" dirty="0"/>
              <a:t> </a:t>
            </a:r>
            <a:r>
              <a:rPr lang="fi-FI" sz="1800" dirty="0" err="1"/>
              <a:t>there</a:t>
            </a:r>
            <a:endParaRPr lang="fi-FI" sz="1800" dirty="0"/>
          </a:p>
          <a:p>
            <a:endParaRPr lang="fi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2C4A8-4BAB-9AD3-06FA-88AA8CF47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310951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i-FI" sz="2400" dirty="0" err="1"/>
              <a:t>Questions</a:t>
            </a:r>
            <a:r>
              <a:rPr lang="fi-FI" sz="2400" dirty="0"/>
              <a:t> of a </a:t>
            </a:r>
            <a:r>
              <a:rPr lang="fi-FI" sz="2400" dirty="0" err="1"/>
              <a:t>survey</a:t>
            </a:r>
            <a:r>
              <a:rPr lang="fi-FI" sz="2400" dirty="0"/>
              <a:t> </a:t>
            </a:r>
            <a:r>
              <a:rPr lang="fi-FI" sz="2400" dirty="0" err="1"/>
              <a:t>enquiry</a:t>
            </a:r>
            <a:br>
              <a:rPr lang="fi-FI" sz="2400" dirty="0"/>
            </a:b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981200" y="692697"/>
            <a:ext cx="8229600" cy="54334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1600" b="1" dirty="0"/>
              <a:t>1</a:t>
            </a:r>
            <a:r>
              <a:rPr lang="fi-FI" sz="1800" b="1" dirty="0"/>
              <a:t>. Open </a:t>
            </a:r>
            <a:r>
              <a:rPr lang="fi-FI" sz="1800" b="1" dirty="0" err="1"/>
              <a:t>questions</a:t>
            </a:r>
            <a:r>
              <a:rPr lang="fi-FI" sz="1800" dirty="0"/>
              <a:t>, </a:t>
            </a:r>
            <a:r>
              <a:rPr lang="fi-FI" sz="1800" dirty="0" err="1"/>
              <a:t>e.g</a:t>
            </a:r>
            <a:r>
              <a:rPr lang="fi-FI" sz="1800" dirty="0"/>
              <a:t>.:</a:t>
            </a:r>
          </a:p>
          <a:p>
            <a:pPr marL="0" indent="0">
              <a:buNone/>
            </a:pPr>
            <a:r>
              <a:rPr lang="fi-FI" sz="1600" dirty="0" err="1"/>
              <a:t>Do</a:t>
            </a:r>
            <a:r>
              <a:rPr lang="fi-FI" sz="1600" dirty="0"/>
              <a:t> </a:t>
            </a:r>
            <a:r>
              <a:rPr lang="fi-FI" sz="1600" dirty="0" err="1"/>
              <a:t>you</a:t>
            </a:r>
            <a:r>
              <a:rPr lang="fi-FI" sz="1600" dirty="0"/>
              <a:t> </a:t>
            </a:r>
            <a:r>
              <a:rPr lang="fi-FI" sz="1600" dirty="0" err="1"/>
              <a:t>have</a:t>
            </a:r>
            <a:r>
              <a:rPr lang="fi-FI" sz="1600" dirty="0"/>
              <a:t> </a:t>
            </a:r>
            <a:r>
              <a:rPr lang="fi-FI" sz="1600" dirty="0" err="1"/>
              <a:t>wishes</a:t>
            </a:r>
            <a:r>
              <a:rPr lang="fi-FI" sz="1600" dirty="0"/>
              <a:t> on the social </a:t>
            </a:r>
            <a:r>
              <a:rPr lang="fi-FI" sz="1600" dirty="0" err="1"/>
              <a:t>services</a:t>
            </a:r>
            <a:r>
              <a:rPr lang="fi-FI" sz="1600" dirty="0"/>
              <a:t>?</a:t>
            </a:r>
          </a:p>
          <a:p>
            <a:pPr marL="0" indent="0">
              <a:buNone/>
            </a:pPr>
            <a:r>
              <a:rPr lang="fi-FI" sz="1600" dirty="0"/>
              <a:t>______________________________________________________________</a:t>
            </a:r>
          </a:p>
          <a:p>
            <a:pPr marL="0" indent="0">
              <a:buNone/>
            </a:pPr>
            <a:r>
              <a:rPr lang="fi-FI" sz="1600" dirty="0"/>
              <a:t>______________________________________________________________</a:t>
            </a:r>
          </a:p>
          <a:p>
            <a:pPr marL="0" indent="0">
              <a:buNone/>
            </a:pPr>
            <a:r>
              <a:rPr lang="fi-FI" sz="1600" b="1" dirty="0"/>
              <a:t>2. </a:t>
            </a:r>
            <a:r>
              <a:rPr lang="fi-FI" sz="1800" b="1" dirty="0" err="1"/>
              <a:t>Multiple</a:t>
            </a:r>
            <a:r>
              <a:rPr lang="fi-FI" sz="1800" b="1" dirty="0"/>
              <a:t> </a:t>
            </a:r>
            <a:r>
              <a:rPr lang="fi-FI" sz="1800" b="1" dirty="0" err="1"/>
              <a:t>choice</a:t>
            </a:r>
            <a:r>
              <a:rPr lang="fi-FI" sz="1800" b="1" dirty="0"/>
              <a:t> </a:t>
            </a:r>
            <a:r>
              <a:rPr lang="fi-FI" sz="1800" b="1" dirty="0" err="1"/>
              <a:t>questions</a:t>
            </a:r>
            <a:r>
              <a:rPr lang="fi-FI" sz="1800" dirty="0"/>
              <a:t>, </a:t>
            </a:r>
            <a:r>
              <a:rPr lang="fi-FI" sz="1800" dirty="0" err="1"/>
              <a:t>e.g</a:t>
            </a:r>
            <a:r>
              <a:rPr lang="fi-FI" sz="1800" dirty="0"/>
              <a:t>.:</a:t>
            </a:r>
          </a:p>
          <a:p>
            <a:pPr marL="0" indent="0">
              <a:buNone/>
            </a:pPr>
            <a:r>
              <a:rPr lang="fi-FI" sz="1600" dirty="0"/>
              <a:t>The </a:t>
            </a:r>
            <a:r>
              <a:rPr lang="fi-FI" sz="1600" dirty="0" err="1"/>
              <a:t>number</a:t>
            </a:r>
            <a:r>
              <a:rPr lang="fi-FI" sz="1600" dirty="0"/>
              <a:t> of </a:t>
            </a:r>
            <a:r>
              <a:rPr lang="fi-FI" sz="1600" dirty="0" err="1"/>
              <a:t>children</a:t>
            </a:r>
            <a:r>
              <a:rPr lang="fi-FI" sz="1600" dirty="0"/>
              <a:t>. </a:t>
            </a:r>
            <a:r>
              <a:rPr lang="fi-FI" sz="1600" dirty="0" err="1"/>
              <a:t>Do</a:t>
            </a:r>
            <a:r>
              <a:rPr lang="fi-FI" sz="1600" dirty="0"/>
              <a:t> </a:t>
            </a:r>
            <a:r>
              <a:rPr lang="fi-FI" sz="1600" dirty="0" err="1"/>
              <a:t>you</a:t>
            </a:r>
            <a:r>
              <a:rPr lang="fi-FI" sz="1600" dirty="0"/>
              <a:t> </a:t>
            </a:r>
            <a:r>
              <a:rPr lang="fi-FI" sz="1600" dirty="0" err="1"/>
              <a:t>have</a:t>
            </a:r>
            <a:endParaRPr lang="fi-FI" sz="1600" dirty="0"/>
          </a:p>
          <a:p>
            <a:pPr marL="0" indent="0">
              <a:buNone/>
            </a:pPr>
            <a:r>
              <a:rPr lang="fi-FI" sz="1200" dirty="0"/>
              <a:t>	No </a:t>
            </a:r>
            <a:r>
              <a:rPr lang="fi-FI" sz="1200" dirty="0" err="1"/>
              <a:t>children</a:t>
            </a:r>
            <a:r>
              <a:rPr lang="fi-FI" sz="1200" dirty="0"/>
              <a:t>  </a:t>
            </a:r>
          </a:p>
          <a:p>
            <a:pPr marL="0" indent="0">
              <a:buNone/>
            </a:pPr>
            <a:r>
              <a:rPr lang="fi-FI" sz="1200" dirty="0"/>
              <a:t>           1 – 3 </a:t>
            </a:r>
            <a:r>
              <a:rPr lang="fi-FI" sz="1200" dirty="0" err="1"/>
              <a:t>children</a:t>
            </a:r>
            <a:r>
              <a:rPr lang="fi-FI" sz="1200" dirty="0"/>
              <a:t>								</a:t>
            </a:r>
          </a:p>
          <a:p>
            <a:pPr marL="0" indent="0">
              <a:buNone/>
            </a:pPr>
            <a:r>
              <a:rPr lang="fi-FI" sz="1200" dirty="0"/>
              <a:t>           4 -6 </a:t>
            </a:r>
            <a:r>
              <a:rPr lang="fi-FI" sz="1200" dirty="0" err="1"/>
              <a:t>children</a:t>
            </a:r>
            <a:r>
              <a:rPr lang="fi-FI" sz="1200" dirty="0"/>
              <a:t>								</a:t>
            </a:r>
          </a:p>
          <a:p>
            <a:pPr marL="0" indent="0">
              <a:buNone/>
            </a:pPr>
            <a:r>
              <a:rPr lang="fi-FI" sz="1200" dirty="0"/>
              <a:t>           7 </a:t>
            </a:r>
            <a:r>
              <a:rPr lang="fi-FI" sz="1200" dirty="0" err="1"/>
              <a:t>children</a:t>
            </a:r>
            <a:r>
              <a:rPr lang="fi-FI" sz="1200" dirty="0"/>
              <a:t> </a:t>
            </a:r>
            <a:r>
              <a:rPr lang="fi-FI" sz="1200" dirty="0" err="1"/>
              <a:t>or</a:t>
            </a:r>
            <a:r>
              <a:rPr lang="fi-FI" sz="1200" dirty="0"/>
              <a:t> </a:t>
            </a:r>
            <a:r>
              <a:rPr lang="fi-FI" sz="1200" dirty="0" err="1"/>
              <a:t>more</a:t>
            </a:r>
            <a:endParaRPr lang="fi-FI" sz="1200" dirty="0"/>
          </a:p>
          <a:p>
            <a:pPr marL="0" indent="0">
              <a:buNone/>
            </a:pPr>
            <a:endParaRPr lang="fi-FI" sz="1200" dirty="0"/>
          </a:p>
          <a:p>
            <a:pPr marL="0" indent="0">
              <a:buNone/>
            </a:pPr>
            <a:r>
              <a:rPr lang="fi-FI" sz="1600" b="1" dirty="0"/>
              <a:t>3. </a:t>
            </a:r>
            <a:r>
              <a:rPr lang="fi-FI" sz="1800" b="1" dirty="0" err="1"/>
              <a:t>Scale</a:t>
            </a:r>
            <a:r>
              <a:rPr lang="fi-FI" sz="1800" b="1" dirty="0"/>
              <a:t> </a:t>
            </a:r>
            <a:r>
              <a:rPr lang="fi-FI" sz="1800" b="1" dirty="0" err="1"/>
              <a:t>questions</a:t>
            </a:r>
            <a:r>
              <a:rPr lang="fi-FI" sz="1800" dirty="0"/>
              <a:t>, </a:t>
            </a:r>
            <a:r>
              <a:rPr lang="fi-FI" sz="1800" dirty="0" err="1"/>
              <a:t>e.g</a:t>
            </a:r>
            <a:r>
              <a:rPr lang="fi-FI" sz="1800" dirty="0"/>
              <a:t>. </a:t>
            </a:r>
            <a:r>
              <a:rPr lang="fi-FI" sz="1800" dirty="0" err="1"/>
              <a:t>What</a:t>
            </a:r>
            <a:r>
              <a:rPr lang="fi-FI" sz="1800" dirty="0"/>
              <a:t> </a:t>
            </a:r>
            <a:r>
              <a:rPr lang="fi-FI" sz="1800" dirty="0" err="1"/>
              <a:t>do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think</a:t>
            </a:r>
            <a:r>
              <a:rPr lang="fi-FI" sz="1800" dirty="0"/>
              <a:t> of </a:t>
            </a:r>
            <a:r>
              <a:rPr lang="fi-FI" sz="1800" dirty="0" err="1"/>
              <a:t>following</a:t>
            </a:r>
            <a:r>
              <a:rPr lang="fi-FI" sz="1800" dirty="0"/>
              <a:t> </a:t>
            </a:r>
            <a:r>
              <a:rPr lang="fi-FI" sz="1800" dirty="0" err="1"/>
              <a:t>claims</a:t>
            </a:r>
            <a:r>
              <a:rPr lang="fi-FI" sz="1800" dirty="0"/>
              <a:t>?</a:t>
            </a:r>
          </a:p>
          <a:p>
            <a:pPr marL="0" indent="0">
              <a:buNone/>
            </a:pPr>
            <a:r>
              <a:rPr lang="fi-FI" sz="1600" dirty="0"/>
              <a:t>              </a:t>
            </a:r>
            <a:r>
              <a:rPr lang="fi-FI" sz="1400" dirty="0" err="1"/>
              <a:t>Totally</a:t>
            </a:r>
            <a:r>
              <a:rPr lang="fi-FI" sz="1400" dirty="0"/>
              <a:t> </a:t>
            </a:r>
            <a:r>
              <a:rPr lang="fi-FI" sz="1400" dirty="0" err="1"/>
              <a:t>agree</a:t>
            </a:r>
            <a:r>
              <a:rPr lang="fi-FI" sz="1400" dirty="0"/>
              <a:t>  </a:t>
            </a:r>
            <a:r>
              <a:rPr lang="fi-FI" sz="1400" dirty="0" err="1"/>
              <a:t>Agree</a:t>
            </a:r>
            <a:r>
              <a:rPr lang="fi-FI" sz="1400" dirty="0"/>
              <a:t> to </a:t>
            </a:r>
            <a:r>
              <a:rPr lang="fi-FI" sz="1400" dirty="0" err="1"/>
              <a:t>some</a:t>
            </a:r>
            <a:r>
              <a:rPr lang="fi-FI" sz="1400" dirty="0"/>
              <a:t> </a:t>
            </a:r>
            <a:r>
              <a:rPr lang="fi-FI" sz="1400" dirty="0" err="1"/>
              <a:t>point</a:t>
            </a:r>
            <a:r>
              <a:rPr lang="fi-FI" sz="1400" dirty="0"/>
              <a:t>  </a:t>
            </a:r>
            <a:r>
              <a:rPr lang="fi-FI" sz="1400" dirty="0" err="1"/>
              <a:t>Neutral</a:t>
            </a:r>
            <a:r>
              <a:rPr lang="fi-FI" sz="1400" dirty="0"/>
              <a:t>   </a:t>
            </a:r>
            <a:r>
              <a:rPr lang="fi-FI" sz="1400" dirty="0" err="1"/>
              <a:t>Disagree</a:t>
            </a:r>
            <a:r>
              <a:rPr lang="fi-FI" sz="1400" dirty="0"/>
              <a:t> to </a:t>
            </a:r>
            <a:r>
              <a:rPr lang="fi-FI" sz="1400" dirty="0" err="1"/>
              <a:t>some</a:t>
            </a:r>
            <a:r>
              <a:rPr lang="fi-FI" sz="1400" dirty="0"/>
              <a:t> </a:t>
            </a:r>
            <a:r>
              <a:rPr lang="fi-FI" sz="1400" dirty="0" err="1"/>
              <a:t>point</a:t>
            </a:r>
            <a:r>
              <a:rPr lang="fi-FI" sz="1400" dirty="0"/>
              <a:t>  </a:t>
            </a:r>
            <a:r>
              <a:rPr lang="fi-FI" sz="1400" dirty="0" err="1"/>
              <a:t>Fully</a:t>
            </a:r>
            <a:r>
              <a:rPr lang="fi-FI" sz="1400" dirty="0"/>
              <a:t> </a:t>
            </a:r>
            <a:r>
              <a:rPr lang="fi-FI" sz="1400" dirty="0" err="1"/>
              <a:t>disagree</a:t>
            </a:r>
            <a:r>
              <a:rPr lang="fi-FI" sz="1400" dirty="0"/>
              <a:t>  I </a:t>
            </a:r>
            <a:r>
              <a:rPr lang="fi-FI" sz="1400" dirty="0" err="1"/>
              <a:t>can`t</a:t>
            </a:r>
            <a:r>
              <a:rPr lang="fi-FI" sz="1400" dirty="0"/>
              <a:t> </a:t>
            </a:r>
            <a:r>
              <a:rPr lang="fi-FI" sz="1400" dirty="0" err="1"/>
              <a:t>say</a:t>
            </a:r>
            <a:endParaRPr lang="fi-FI" sz="1400" dirty="0"/>
          </a:p>
          <a:p>
            <a:pPr marL="0" indent="0">
              <a:buNone/>
            </a:pPr>
            <a:r>
              <a:rPr lang="fi-FI" sz="1600" dirty="0"/>
              <a:t>1.claim</a:t>
            </a:r>
          </a:p>
          <a:p>
            <a:pPr marL="0" indent="0">
              <a:buNone/>
            </a:pPr>
            <a:r>
              <a:rPr lang="fi-FI" sz="1600" dirty="0"/>
              <a:t>2. </a:t>
            </a:r>
            <a:r>
              <a:rPr lang="fi-FI" sz="1600" dirty="0" err="1"/>
              <a:t>claim</a:t>
            </a:r>
            <a:endParaRPr lang="fi-FI" sz="1600" dirty="0"/>
          </a:p>
          <a:p>
            <a:pPr marL="0" indent="0">
              <a:buNone/>
            </a:pPr>
            <a:r>
              <a:rPr lang="fi-FI" sz="1600" dirty="0"/>
              <a:t>3. </a:t>
            </a:r>
            <a:r>
              <a:rPr lang="fi-FI" sz="1600" dirty="0" err="1"/>
              <a:t>Claim</a:t>
            </a:r>
            <a:endParaRPr lang="fi-FI" sz="160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D5A1B4-4835-1610-705C-48B467B78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3294981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00743"/>
          </a:xfrm>
        </p:spPr>
        <p:txBody>
          <a:bodyPr>
            <a:normAutofit/>
          </a:bodyPr>
          <a:lstStyle/>
          <a:p>
            <a:r>
              <a:rPr lang="fi-FI" sz="2400" b="1" dirty="0"/>
              <a:t>2. </a:t>
            </a:r>
            <a:r>
              <a:rPr lang="fi-FI" sz="2400" b="1" dirty="0" err="1"/>
              <a:t>Different</a:t>
            </a:r>
            <a:r>
              <a:rPr lang="fi-FI" sz="2400" b="1" dirty="0"/>
              <a:t> </a:t>
            </a:r>
            <a:r>
              <a:rPr lang="fi-FI" sz="2400" b="1" dirty="0" err="1"/>
              <a:t>interview</a:t>
            </a:r>
            <a:r>
              <a:rPr lang="fi-FI" sz="2400" b="1" dirty="0"/>
              <a:t> </a:t>
            </a:r>
            <a:r>
              <a:rPr lang="fi-FI" sz="2400" b="1" dirty="0" err="1"/>
              <a:t>types</a:t>
            </a:r>
            <a:endParaRPr lang="fi-FI" sz="24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423851"/>
            <a:ext cx="8596668" cy="46175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1800" b="1" dirty="0" err="1"/>
              <a:t>Individual</a:t>
            </a:r>
            <a:r>
              <a:rPr lang="fi-FI" sz="1800" dirty="0"/>
              <a:t> </a:t>
            </a:r>
            <a:r>
              <a:rPr lang="fi-FI" sz="1800" dirty="0" err="1"/>
              <a:t>interview</a:t>
            </a:r>
            <a:r>
              <a:rPr lang="fi-FI" sz="1800" dirty="0"/>
              <a:t> (for </a:t>
            </a:r>
            <a:r>
              <a:rPr lang="fi-FI" sz="1800" dirty="0" err="1"/>
              <a:t>example</a:t>
            </a:r>
            <a:r>
              <a:rPr lang="fi-FI" sz="1800" dirty="0"/>
              <a:t> a single </a:t>
            </a:r>
            <a:r>
              <a:rPr lang="fi-FI" sz="1800" dirty="0" err="1"/>
              <a:t>mother</a:t>
            </a:r>
            <a:r>
              <a:rPr lang="fi-FI" sz="1800" dirty="0"/>
              <a:t>)</a:t>
            </a:r>
          </a:p>
          <a:p>
            <a:pPr marL="0" indent="0">
              <a:buNone/>
            </a:pPr>
            <a:r>
              <a:rPr lang="fi-FI" sz="1800" b="1" dirty="0" err="1"/>
              <a:t>Pair</a:t>
            </a:r>
            <a:r>
              <a:rPr lang="fi-FI" sz="1800" dirty="0"/>
              <a:t> </a:t>
            </a:r>
            <a:r>
              <a:rPr lang="fi-FI" sz="1800" dirty="0" err="1"/>
              <a:t>interview</a:t>
            </a:r>
            <a:r>
              <a:rPr lang="fi-FI" sz="1800" dirty="0"/>
              <a:t>  (for </a:t>
            </a:r>
            <a:r>
              <a:rPr lang="fi-FI" sz="1800" dirty="0" err="1"/>
              <a:t>example</a:t>
            </a:r>
            <a:r>
              <a:rPr lang="fi-FI" sz="1800" dirty="0"/>
              <a:t> </a:t>
            </a:r>
            <a:r>
              <a:rPr lang="fi-FI" sz="1800" dirty="0" err="1"/>
              <a:t>both</a:t>
            </a:r>
            <a:r>
              <a:rPr lang="fi-FI" sz="1800" dirty="0"/>
              <a:t> </a:t>
            </a:r>
            <a:r>
              <a:rPr lang="fi-FI" sz="1800" dirty="0" err="1"/>
              <a:t>parents</a:t>
            </a:r>
            <a:r>
              <a:rPr lang="fi-FI" sz="1800" dirty="0"/>
              <a:t> </a:t>
            </a:r>
            <a:r>
              <a:rPr lang="fi-FI" sz="1800" dirty="0" err="1"/>
              <a:t>together</a:t>
            </a:r>
            <a:r>
              <a:rPr lang="fi-FI" sz="1800" dirty="0"/>
              <a:t>)</a:t>
            </a:r>
          </a:p>
          <a:p>
            <a:pPr marL="0" indent="0">
              <a:buNone/>
            </a:pPr>
            <a:r>
              <a:rPr lang="fi-FI" sz="1800" b="1" dirty="0"/>
              <a:t>Group</a:t>
            </a:r>
            <a:r>
              <a:rPr lang="fi-FI" sz="1800" dirty="0"/>
              <a:t> </a:t>
            </a:r>
            <a:r>
              <a:rPr lang="fi-FI" sz="1800" dirty="0" err="1"/>
              <a:t>interview</a:t>
            </a:r>
            <a:r>
              <a:rPr lang="fi-FI" sz="1800" dirty="0"/>
              <a:t> (for </a:t>
            </a:r>
            <a:r>
              <a:rPr lang="fi-FI" sz="1800" dirty="0" err="1"/>
              <a:t>example</a:t>
            </a:r>
            <a:r>
              <a:rPr lang="fi-FI" sz="1800" dirty="0"/>
              <a:t> social </a:t>
            </a:r>
            <a:r>
              <a:rPr lang="fi-FI" sz="1800" dirty="0" err="1"/>
              <a:t>workers</a:t>
            </a:r>
            <a:r>
              <a:rPr lang="fi-FI" sz="1800" dirty="0"/>
              <a:t>)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dirty="0" err="1"/>
              <a:t>Interviews</a:t>
            </a:r>
            <a:r>
              <a:rPr lang="fi-FI" sz="1800" dirty="0"/>
              <a:t>:</a:t>
            </a:r>
          </a:p>
          <a:p>
            <a:r>
              <a:rPr lang="fi-FI" sz="1800" b="1" dirty="0" err="1"/>
              <a:t>Open/not</a:t>
            </a:r>
            <a:r>
              <a:rPr lang="fi-FI" sz="1800" b="1" dirty="0"/>
              <a:t> </a:t>
            </a:r>
            <a:r>
              <a:rPr lang="fi-FI" sz="1800" b="1" dirty="0" err="1"/>
              <a:t>structured</a:t>
            </a:r>
            <a:r>
              <a:rPr lang="fi-FI" sz="1800" dirty="0"/>
              <a:t>: </a:t>
            </a:r>
            <a:r>
              <a:rPr lang="fi-FI" sz="1800" dirty="0" err="1"/>
              <a:t>proceeds</a:t>
            </a:r>
            <a:r>
              <a:rPr lang="fi-FI" sz="1800" dirty="0"/>
              <a:t> with the </a:t>
            </a:r>
            <a:r>
              <a:rPr lang="fi-FI" sz="1800" dirty="0" err="1"/>
              <a:t>course</a:t>
            </a:r>
            <a:r>
              <a:rPr lang="fi-FI" sz="1800" dirty="0"/>
              <a:t> of the </a:t>
            </a:r>
            <a:r>
              <a:rPr lang="fi-FI" sz="1800" dirty="0" err="1"/>
              <a:t>discussion</a:t>
            </a:r>
            <a:endParaRPr lang="fi-FI" sz="1800" dirty="0"/>
          </a:p>
          <a:p>
            <a:pPr marL="0" indent="0">
              <a:buNone/>
            </a:pPr>
            <a:r>
              <a:rPr lang="fi-FI" sz="1800" dirty="0"/>
              <a:t>      </a:t>
            </a:r>
            <a:r>
              <a:rPr lang="fi-FI" sz="1800" dirty="0" err="1"/>
              <a:t>-Difficult</a:t>
            </a:r>
            <a:r>
              <a:rPr lang="fi-FI" sz="1800" dirty="0"/>
              <a:t>, </a:t>
            </a:r>
            <a:r>
              <a:rPr lang="fi-FI" sz="1800" dirty="0" err="1"/>
              <a:t>requires</a:t>
            </a:r>
            <a:r>
              <a:rPr lang="fi-FI" sz="1800" dirty="0"/>
              <a:t> </a:t>
            </a:r>
            <a:r>
              <a:rPr lang="fi-FI" sz="1800" dirty="0" err="1"/>
              <a:t>training</a:t>
            </a:r>
            <a:r>
              <a:rPr lang="fi-FI" sz="1800" dirty="0"/>
              <a:t>, </a:t>
            </a:r>
            <a:r>
              <a:rPr lang="fi-FI" sz="1800" dirty="0" err="1"/>
              <a:t>several</a:t>
            </a:r>
            <a:r>
              <a:rPr lang="fi-FI" sz="1800" dirty="0"/>
              <a:t> </a:t>
            </a:r>
            <a:r>
              <a:rPr lang="fi-FI" sz="1800" dirty="0" err="1"/>
              <a:t>interview</a:t>
            </a:r>
            <a:r>
              <a:rPr lang="fi-FI" sz="1800" dirty="0"/>
              <a:t> </a:t>
            </a:r>
            <a:r>
              <a:rPr lang="fi-FI" sz="1800" dirty="0" err="1"/>
              <a:t>situations</a:t>
            </a:r>
            <a:r>
              <a:rPr lang="fi-FI" sz="1800" dirty="0"/>
              <a:t>         </a:t>
            </a:r>
          </a:p>
          <a:p>
            <a:pPr marL="0" indent="0">
              <a:buNone/>
            </a:pPr>
            <a:r>
              <a:rPr lang="fi-FI" sz="1800" dirty="0"/>
              <a:t>                                   </a:t>
            </a:r>
          </a:p>
          <a:p>
            <a:r>
              <a:rPr lang="fi-FI" sz="1800" b="1" dirty="0" err="1"/>
              <a:t>Focused</a:t>
            </a:r>
            <a:r>
              <a:rPr lang="fi-FI" sz="1800" b="1" dirty="0"/>
              <a:t> /</a:t>
            </a:r>
            <a:r>
              <a:rPr lang="fi-FI" sz="1800" b="1" dirty="0" err="1"/>
              <a:t>Thematic</a:t>
            </a:r>
            <a:r>
              <a:rPr lang="fi-FI" sz="1800" dirty="0"/>
              <a:t>: </a:t>
            </a:r>
            <a:r>
              <a:rPr lang="fi-FI" sz="1800" dirty="0" err="1"/>
              <a:t>between</a:t>
            </a:r>
            <a:r>
              <a:rPr lang="fi-FI" sz="1800" dirty="0"/>
              <a:t> open and </a:t>
            </a:r>
            <a:r>
              <a:rPr lang="fi-FI" sz="1800" dirty="0" err="1"/>
              <a:t>closed</a:t>
            </a:r>
            <a:r>
              <a:rPr lang="fi-FI" sz="1800" dirty="0"/>
              <a:t> </a:t>
            </a:r>
            <a:r>
              <a:rPr lang="fi-FI" sz="1800" dirty="0" err="1"/>
              <a:t>interview</a:t>
            </a:r>
            <a:endParaRPr lang="fi-FI" sz="1800" dirty="0"/>
          </a:p>
          <a:p>
            <a:pPr marL="0" indent="0">
              <a:buNone/>
            </a:pPr>
            <a:r>
              <a:rPr lang="fi-FI" sz="1800" dirty="0"/>
              <a:t>       </a:t>
            </a:r>
            <a:r>
              <a:rPr lang="fi-FI" sz="1800" dirty="0" err="1"/>
              <a:t>-Thematic</a:t>
            </a:r>
            <a:r>
              <a:rPr lang="fi-FI" sz="1800" dirty="0"/>
              <a:t> </a:t>
            </a:r>
            <a:r>
              <a:rPr lang="fi-FI" sz="1800" dirty="0" err="1"/>
              <a:t>structure</a:t>
            </a:r>
            <a:r>
              <a:rPr lang="fi-FI" sz="1800" dirty="0"/>
              <a:t> is </a:t>
            </a:r>
            <a:r>
              <a:rPr lang="fi-FI" sz="1800" dirty="0" err="1"/>
              <a:t>planned</a:t>
            </a:r>
            <a:r>
              <a:rPr lang="fi-FI" sz="1800" dirty="0"/>
              <a:t>, the </a:t>
            </a:r>
            <a:r>
              <a:rPr lang="fi-FI" sz="1800" dirty="0" err="1"/>
              <a:t>course</a:t>
            </a:r>
            <a:r>
              <a:rPr lang="fi-FI" sz="1800" dirty="0"/>
              <a:t> is </a:t>
            </a:r>
            <a:r>
              <a:rPr lang="fi-FI" sz="1800" dirty="0" err="1"/>
              <a:t>flexible</a:t>
            </a:r>
            <a:r>
              <a:rPr lang="fi-FI" sz="1800" dirty="0"/>
              <a:t>       </a:t>
            </a:r>
          </a:p>
          <a:p>
            <a:pPr marL="0" indent="0">
              <a:buNone/>
            </a:pPr>
            <a:r>
              <a:rPr lang="fi-FI" sz="1800" dirty="0"/>
              <a:t>                      </a:t>
            </a:r>
          </a:p>
          <a:p>
            <a:r>
              <a:rPr lang="fi-FI" sz="1800" b="1" dirty="0" err="1"/>
              <a:t>Closed</a:t>
            </a:r>
            <a:r>
              <a:rPr lang="fi-FI" sz="1800" dirty="0"/>
              <a:t>: </a:t>
            </a:r>
            <a:r>
              <a:rPr lang="fi-FI" sz="1800" dirty="0" err="1"/>
              <a:t>form</a:t>
            </a:r>
            <a:r>
              <a:rPr lang="fi-FI" sz="1800" dirty="0"/>
              <a:t> </a:t>
            </a:r>
            <a:r>
              <a:rPr lang="fi-FI" sz="1800" dirty="0" err="1"/>
              <a:t>interview</a:t>
            </a:r>
            <a:r>
              <a:rPr lang="fi-FI" sz="1800" dirty="0"/>
              <a:t>, </a:t>
            </a:r>
            <a:r>
              <a:rPr lang="fi-FI" sz="1800" dirty="0" err="1"/>
              <a:t>structured</a:t>
            </a:r>
            <a:r>
              <a:rPr lang="fi-FI" sz="1800" dirty="0"/>
              <a:t> </a:t>
            </a:r>
            <a:r>
              <a:rPr lang="fi-FI" sz="1800" dirty="0" err="1"/>
              <a:t>list</a:t>
            </a:r>
            <a:r>
              <a:rPr lang="fi-FI" sz="1800" dirty="0"/>
              <a:t> of </a:t>
            </a:r>
            <a:r>
              <a:rPr lang="fi-FI" sz="1800" dirty="0" err="1"/>
              <a:t>questions</a:t>
            </a:r>
            <a:r>
              <a:rPr lang="fi-FI" sz="1800" dirty="0"/>
              <a:t>, </a:t>
            </a:r>
            <a:r>
              <a:rPr lang="fi-FI" sz="1800" dirty="0" err="1"/>
              <a:t>easy</a:t>
            </a:r>
            <a:r>
              <a:rPr lang="fi-FI" sz="1800" dirty="0"/>
              <a:t> to </a:t>
            </a:r>
            <a:r>
              <a:rPr lang="fi-FI" sz="1800" dirty="0" err="1"/>
              <a:t>carry</a:t>
            </a:r>
            <a:r>
              <a:rPr lang="fi-FI" sz="1800" dirty="0"/>
              <a:t> out </a:t>
            </a:r>
            <a:r>
              <a:rPr lang="fi-FI" sz="1800" dirty="0" err="1"/>
              <a:t>after</a:t>
            </a:r>
            <a:r>
              <a:rPr lang="fi-FI" sz="1800" dirty="0"/>
              <a:t> the </a:t>
            </a:r>
            <a:r>
              <a:rPr lang="fi-FI" sz="1800" dirty="0" err="1"/>
              <a:t>questions</a:t>
            </a:r>
            <a:r>
              <a:rPr lang="fi-FI" sz="1800" dirty="0"/>
              <a:t> </a:t>
            </a:r>
            <a:r>
              <a:rPr lang="fi-FI" sz="1800" dirty="0" err="1"/>
              <a:t>are</a:t>
            </a:r>
            <a:r>
              <a:rPr lang="fi-FI" sz="1800" dirty="0"/>
              <a:t> </a:t>
            </a:r>
            <a:r>
              <a:rPr lang="fi-FI" sz="1800" dirty="0" err="1"/>
              <a:t>ready</a:t>
            </a:r>
            <a:r>
              <a:rPr lang="fi-FI" sz="1800" dirty="0"/>
              <a:t>.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endParaRPr lang="fi-FI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551AA1-3C18-0044-AF78-F0728A5AC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678172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57051"/>
          </a:xfrm>
        </p:spPr>
        <p:txBody>
          <a:bodyPr>
            <a:normAutofit fontScale="90000"/>
          </a:bodyPr>
          <a:lstStyle/>
          <a:p>
            <a:r>
              <a:rPr lang="fi-FI" sz="2400" b="1" dirty="0" err="1"/>
              <a:t>Advantages</a:t>
            </a:r>
            <a:r>
              <a:rPr lang="fi-FI" sz="2400" b="1" dirty="0"/>
              <a:t> of an </a:t>
            </a:r>
            <a:r>
              <a:rPr lang="fi-FI" sz="2400" b="1" dirty="0" err="1"/>
              <a:t>interview</a:t>
            </a:r>
            <a:endParaRPr lang="fi-FI" sz="24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201783"/>
            <a:ext cx="8596668" cy="4839579"/>
          </a:xfrm>
        </p:spPr>
        <p:txBody>
          <a:bodyPr>
            <a:normAutofit fontScale="85000" lnSpcReduction="20000"/>
          </a:bodyPr>
          <a:lstStyle/>
          <a:p>
            <a:r>
              <a:rPr lang="fi-FI" sz="1800" dirty="0" err="1"/>
              <a:t>Interviews</a:t>
            </a:r>
            <a:r>
              <a:rPr lang="fi-FI" sz="1800" dirty="0"/>
              <a:t> </a:t>
            </a:r>
            <a:r>
              <a:rPr lang="fi-FI" sz="1800" dirty="0" err="1"/>
              <a:t>are</a:t>
            </a:r>
            <a:r>
              <a:rPr lang="fi-FI" sz="1800" dirty="0"/>
              <a:t> </a:t>
            </a:r>
            <a:r>
              <a:rPr lang="fi-FI" sz="1800" dirty="0" err="1"/>
              <a:t>suitable</a:t>
            </a:r>
            <a:r>
              <a:rPr lang="fi-FI" sz="1800" dirty="0"/>
              <a:t> </a:t>
            </a:r>
            <a:r>
              <a:rPr lang="fi-FI" sz="1800" dirty="0" err="1"/>
              <a:t>if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want</a:t>
            </a:r>
            <a:r>
              <a:rPr lang="fi-FI" sz="1800" dirty="0"/>
              <a:t> to </a:t>
            </a:r>
            <a:r>
              <a:rPr lang="fi-FI" sz="1800" dirty="0" err="1"/>
              <a:t>emphasize</a:t>
            </a:r>
            <a:r>
              <a:rPr lang="fi-FI" sz="1800" dirty="0"/>
              <a:t>  </a:t>
            </a:r>
            <a:r>
              <a:rPr lang="fi-FI" sz="1800" b="1" dirty="0"/>
              <a:t>a </a:t>
            </a:r>
            <a:r>
              <a:rPr lang="fi-FI" sz="1800" b="1" dirty="0" err="1"/>
              <a:t>research</a:t>
            </a:r>
            <a:r>
              <a:rPr lang="fi-FI" sz="1800" b="1" dirty="0"/>
              <a:t> a person as a </a:t>
            </a:r>
            <a:r>
              <a:rPr lang="fi-FI" sz="1800" b="1" dirty="0" err="1"/>
              <a:t>subject/active</a:t>
            </a:r>
            <a:r>
              <a:rPr lang="fi-FI" sz="1800" b="1" dirty="0"/>
              <a:t> </a:t>
            </a:r>
            <a:r>
              <a:rPr lang="fi-FI" sz="1800" b="1" dirty="0" err="1"/>
              <a:t>partner</a:t>
            </a:r>
            <a:r>
              <a:rPr lang="fi-FI" sz="1800" dirty="0"/>
              <a:t> in </a:t>
            </a:r>
            <a:r>
              <a:rPr lang="fi-FI" sz="1800" dirty="0" err="1"/>
              <a:t>creating</a:t>
            </a:r>
            <a:r>
              <a:rPr lang="fi-FI" sz="1800" dirty="0"/>
              <a:t> </a:t>
            </a:r>
            <a:r>
              <a:rPr lang="fi-FI" sz="1800" dirty="0" err="1"/>
              <a:t>meanings</a:t>
            </a:r>
            <a:r>
              <a:rPr lang="fi-FI" sz="1800" dirty="0"/>
              <a:t> for </a:t>
            </a:r>
            <a:r>
              <a:rPr lang="fi-FI" sz="1800" dirty="0" err="1"/>
              <a:t>his/her</a:t>
            </a:r>
            <a:r>
              <a:rPr lang="fi-FI" sz="1800" dirty="0"/>
              <a:t> </a:t>
            </a:r>
            <a:r>
              <a:rPr lang="fi-FI" sz="1800" dirty="0" err="1"/>
              <a:t>experiences</a:t>
            </a:r>
            <a:r>
              <a:rPr lang="fi-FI" sz="1800" dirty="0"/>
              <a:t> 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err="1"/>
              <a:t>Research</a:t>
            </a:r>
            <a:r>
              <a:rPr lang="fi-FI" sz="1800" dirty="0"/>
              <a:t> </a:t>
            </a:r>
            <a:r>
              <a:rPr lang="fi-FI" sz="1800" b="1" dirty="0" err="1"/>
              <a:t>theme</a:t>
            </a:r>
            <a:r>
              <a:rPr lang="fi-FI" sz="1800" b="1" dirty="0"/>
              <a:t> is </a:t>
            </a:r>
            <a:r>
              <a:rPr lang="fi-FI" sz="1800" b="1" dirty="0" err="1"/>
              <a:t>uncommon</a:t>
            </a:r>
            <a:r>
              <a:rPr lang="fi-FI" sz="1800" dirty="0"/>
              <a:t>, new, </a:t>
            </a:r>
            <a:r>
              <a:rPr lang="fi-FI" sz="1800" dirty="0" err="1"/>
              <a:t>not</a:t>
            </a:r>
            <a:r>
              <a:rPr lang="fi-FI" sz="1800" dirty="0"/>
              <a:t> </a:t>
            </a:r>
            <a:r>
              <a:rPr lang="fi-FI" sz="1800" dirty="0" err="1"/>
              <a:t>investigated</a:t>
            </a:r>
            <a:r>
              <a:rPr lang="fi-FI" sz="1800" dirty="0"/>
              <a:t> </a:t>
            </a:r>
            <a:r>
              <a:rPr lang="fi-FI" sz="1800" dirty="0" err="1"/>
              <a:t>before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err="1"/>
              <a:t>If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want</a:t>
            </a:r>
            <a:r>
              <a:rPr lang="fi-FI" sz="1800" dirty="0"/>
              <a:t> to </a:t>
            </a:r>
            <a:r>
              <a:rPr lang="fi-FI" sz="1800" b="1" dirty="0" err="1"/>
              <a:t>link</a:t>
            </a:r>
            <a:r>
              <a:rPr lang="fi-FI" sz="1800" b="1" dirty="0"/>
              <a:t> </a:t>
            </a:r>
            <a:r>
              <a:rPr lang="fi-FI" sz="1800" dirty="0"/>
              <a:t>the </a:t>
            </a:r>
            <a:r>
              <a:rPr lang="fi-FI" sz="1800" dirty="0" err="1"/>
              <a:t>interview</a:t>
            </a:r>
            <a:r>
              <a:rPr lang="fi-FI" sz="1800" dirty="0"/>
              <a:t> to a </a:t>
            </a:r>
            <a:r>
              <a:rPr lang="fi-FI" sz="1800" dirty="0" err="1"/>
              <a:t>wider</a:t>
            </a:r>
            <a:r>
              <a:rPr lang="fi-FI" sz="1800" dirty="0"/>
              <a:t> </a:t>
            </a:r>
            <a:r>
              <a:rPr lang="fi-FI" sz="1800" dirty="0" err="1"/>
              <a:t>context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/>
              <a:t>The </a:t>
            </a:r>
            <a:r>
              <a:rPr lang="fi-FI" sz="1800" dirty="0" err="1"/>
              <a:t>research</a:t>
            </a:r>
            <a:r>
              <a:rPr lang="fi-FI" sz="1800" dirty="0"/>
              <a:t> </a:t>
            </a:r>
            <a:r>
              <a:rPr lang="fi-FI" sz="1800" b="1" dirty="0" err="1"/>
              <a:t>theme</a:t>
            </a:r>
            <a:r>
              <a:rPr lang="fi-FI" sz="1800" b="1" dirty="0"/>
              <a:t> is </a:t>
            </a:r>
            <a:r>
              <a:rPr lang="fi-FI" sz="1800" b="1" dirty="0" err="1"/>
              <a:t>complex</a:t>
            </a:r>
            <a:r>
              <a:rPr lang="fi-FI" sz="1800" b="1" dirty="0"/>
              <a:t> </a:t>
            </a:r>
            <a:r>
              <a:rPr lang="fi-FI" sz="1800" dirty="0"/>
              <a:t>and </a:t>
            </a:r>
            <a:r>
              <a:rPr lang="fi-FI" sz="1800" dirty="0" err="1"/>
              <a:t>it</a:t>
            </a:r>
            <a:r>
              <a:rPr lang="fi-FI" sz="1800" dirty="0"/>
              <a:t> is </a:t>
            </a:r>
            <a:r>
              <a:rPr lang="fi-FI" sz="1800" dirty="0" err="1"/>
              <a:t>expeced</a:t>
            </a:r>
            <a:r>
              <a:rPr lang="fi-FI" sz="1800" dirty="0"/>
              <a:t> </a:t>
            </a:r>
            <a:r>
              <a:rPr lang="fi-FI" sz="1800" dirty="0" err="1"/>
              <a:t>that</a:t>
            </a:r>
            <a:r>
              <a:rPr lang="fi-FI" sz="1800" dirty="0"/>
              <a:t> the </a:t>
            </a:r>
            <a:r>
              <a:rPr lang="fi-FI" sz="1800" dirty="0" err="1"/>
              <a:t>interview</a:t>
            </a:r>
            <a:r>
              <a:rPr lang="fi-FI" sz="1800" dirty="0"/>
              <a:t> </a:t>
            </a:r>
            <a:r>
              <a:rPr lang="fi-FI" sz="1800" dirty="0" err="1"/>
              <a:t>will</a:t>
            </a:r>
            <a:r>
              <a:rPr lang="fi-FI" sz="1800" dirty="0"/>
              <a:t> </a:t>
            </a:r>
            <a:r>
              <a:rPr lang="fi-FI" sz="1800" dirty="0" err="1"/>
              <a:t>produce</a:t>
            </a:r>
            <a:r>
              <a:rPr lang="fi-FI" sz="1800" dirty="0"/>
              <a:t> </a:t>
            </a:r>
          </a:p>
          <a:p>
            <a:pPr marL="0" indent="0">
              <a:buNone/>
            </a:pPr>
            <a:r>
              <a:rPr lang="fi-FI" sz="1800" dirty="0"/>
              <a:t>        </a:t>
            </a:r>
            <a:r>
              <a:rPr lang="fi-FI" sz="1800" dirty="0" err="1"/>
              <a:t>multi</a:t>
            </a:r>
            <a:r>
              <a:rPr lang="fi-FI" sz="1800" dirty="0"/>
              <a:t> </a:t>
            </a:r>
            <a:r>
              <a:rPr lang="fi-FI" sz="1800" dirty="0" err="1"/>
              <a:t>levelled</a:t>
            </a:r>
            <a:r>
              <a:rPr lang="fi-FI" sz="1800" dirty="0"/>
              <a:t> </a:t>
            </a:r>
            <a:r>
              <a:rPr lang="fi-FI" sz="1800" dirty="0" err="1"/>
              <a:t>answers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err="1"/>
              <a:t>If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want</a:t>
            </a:r>
            <a:r>
              <a:rPr lang="fi-FI" sz="1800" dirty="0"/>
              <a:t> to </a:t>
            </a:r>
            <a:r>
              <a:rPr lang="fi-FI" sz="1800" b="1" dirty="0" err="1"/>
              <a:t>clarify</a:t>
            </a:r>
            <a:r>
              <a:rPr lang="fi-FI" sz="1800" dirty="0"/>
              <a:t> </a:t>
            </a:r>
            <a:r>
              <a:rPr lang="fi-FI" sz="1800" dirty="0" err="1"/>
              <a:t>answers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err="1"/>
              <a:t>If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want</a:t>
            </a:r>
            <a:r>
              <a:rPr lang="fi-FI" sz="1800" dirty="0"/>
              <a:t> to </a:t>
            </a:r>
            <a:r>
              <a:rPr lang="fi-FI" sz="1800" b="1" dirty="0" err="1"/>
              <a:t>deepen</a:t>
            </a:r>
            <a:r>
              <a:rPr lang="fi-FI" sz="1800" dirty="0"/>
              <a:t> the </a:t>
            </a:r>
            <a:r>
              <a:rPr lang="fi-FI" sz="1800" dirty="0" err="1"/>
              <a:t>topic</a:t>
            </a:r>
            <a:r>
              <a:rPr lang="fi-FI" sz="1800" dirty="0"/>
              <a:t> (</a:t>
            </a:r>
            <a:r>
              <a:rPr lang="fi-FI" sz="1800" dirty="0" err="1"/>
              <a:t>e.g</a:t>
            </a:r>
            <a:r>
              <a:rPr lang="fi-FI" sz="1800" dirty="0"/>
              <a:t>. with </a:t>
            </a:r>
            <a:r>
              <a:rPr lang="fi-FI" sz="1800" dirty="0" err="1"/>
              <a:t>additional</a:t>
            </a:r>
            <a:r>
              <a:rPr lang="fi-FI" sz="1800" dirty="0"/>
              <a:t> </a:t>
            </a:r>
            <a:r>
              <a:rPr lang="fi-FI" sz="1800" dirty="0" err="1"/>
              <a:t>questions</a:t>
            </a:r>
            <a:r>
              <a:rPr lang="fi-FI" sz="1800" dirty="0"/>
              <a:t>)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err="1"/>
              <a:t>If</a:t>
            </a:r>
            <a:r>
              <a:rPr lang="fi-FI" sz="1800" dirty="0"/>
              <a:t> the </a:t>
            </a:r>
            <a:r>
              <a:rPr lang="fi-FI" sz="1800" b="1" dirty="0" err="1"/>
              <a:t>theme</a:t>
            </a:r>
            <a:r>
              <a:rPr lang="fi-FI" sz="1800" b="1" dirty="0"/>
              <a:t> is </a:t>
            </a:r>
            <a:r>
              <a:rPr lang="fi-FI" sz="1800" b="1" dirty="0" err="1"/>
              <a:t>sensitive</a:t>
            </a:r>
            <a:r>
              <a:rPr lang="fi-FI" sz="1800" b="1" dirty="0"/>
              <a:t> </a:t>
            </a:r>
            <a:r>
              <a:rPr lang="fi-FI" sz="1800" dirty="0" err="1"/>
              <a:t>or</a:t>
            </a:r>
            <a:r>
              <a:rPr lang="fi-FI" sz="1800" dirty="0"/>
              <a:t> </a:t>
            </a:r>
            <a:r>
              <a:rPr lang="fi-FI" sz="1800" dirty="0" err="1"/>
              <a:t>difficult</a:t>
            </a:r>
            <a:br>
              <a:rPr lang="fi-FI" sz="1800" dirty="0"/>
            </a:br>
            <a:endParaRPr lang="fi-FI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42DE37-B087-AA99-3CD5-D0B05F751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427089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9300"/>
          </a:xfrm>
        </p:spPr>
        <p:txBody>
          <a:bodyPr>
            <a:normAutofit/>
          </a:bodyPr>
          <a:lstStyle/>
          <a:p>
            <a:r>
              <a:rPr lang="fi-FI" sz="3600" b="1" dirty="0"/>
              <a:t>Content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460500"/>
            <a:ext cx="8596668" cy="4698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Introduction of participants and course program 5.4.2023</a:t>
            </a:r>
          </a:p>
          <a:p>
            <a:pPr marL="0" indent="0">
              <a:buNone/>
            </a:pPr>
            <a:br>
              <a:rPr lang="fi-FI" sz="2000" dirty="0"/>
            </a:br>
            <a:r>
              <a:rPr lang="en-US" sz="2000" b="1" dirty="0"/>
              <a:t>Qualitative Research</a:t>
            </a:r>
            <a:r>
              <a:rPr lang="en-US" sz="2000" dirty="0"/>
              <a:t> </a:t>
            </a:r>
            <a:r>
              <a:rPr lang="en-US" sz="2000" b="1" dirty="0"/>
              <a:t>Design</a:t>
            </a:r>
            <a:r>
              <a:rPr lang="en-US" sz="2000" dirty="0"/>
              <a:t> – what does it mean? 5.4.2023</a:t>
            </a:r>
          </a:p>
          <a:p>
            <a:pPr marL="0" indent="0">
              <a:buNone/>
            </a:pPr>
            <a:br>
              <a:rPr lang="fi-FI" sz="2000" dirty="0"/>
            </a:br>
            <a:r>
              <a:rPr lang="en-GB" sz="2000" b="1" dirty="0"/>
              <a:t>Interview:</a:t>
            </a:r>
            <a:r>
              <a:rPr lang="en-GB" sz="2000" dirty="0"/>
              <a:t> What is it?</a:t>
            </a:r>
            <a:br>
              <a:rPr lang="fi-FI" sz="2000" dirty="0"/>
            </a:br>
            <a:r>
              <a:rPr lang="en-GB" sz="2000" dirty="0"/>
              <a:t>In what ways is it understood? What kind of needs do we have? Interview techniques                                                 12.4.2023 and 19.4.2023</a:t>
            </a:r>
          </a:p>
          <a:p>
            <a:pPr marL="0" indent="0">
              <a:buNone/>
            </a:pPr>
            <a:br>
              <a:rPr lang="fi-FI" sz="2000" dirty="0"/>
            </a:br>
            <a:r>
              <a:rPr lang="en-GB" sz="2000" b="1" dirty="0"/>
              <a:t>Ethical issues</a:t>
            </a:r>
            <a:r>
              <a:rPr lang="en-GB" sz="2000" dirty="0"/>
              <a:t> in qualitative research                     19.4.2023</a:t>
            </a:r>
          </a:p>
          <a:p>
            <a:pPr marL="0" indent="0">
              <a:buNone/>
            </a:pPr>
            <a:br>
              <a:rPr lang="fi-FI" sz="2000" dirty="0"/>
            </a:br>
            <a:r>
              <a:rPr lang="en-US" sz="2000" dirty="0"/>
              <a:t> 2 field work/exposure days according to the plans of the participants</a:t>
            </a:r>
            <a:br>
              <a:rPr lang="fi-FI" sz="2000" dirty="0"/>
            </a:br>
            <a:endParaRPr lang="fi-FI" sz="2000" dirty="0"/>
          </a:p>
          <a:p>
            <a:pPr marL="0" indent="0">
              <a:buNone/>
            </a:pPr>
            <a:r>
              <a:rPr lang="en-US" sz="2000" dirty="0"/>
              <a:t>Findings of the field work at the end of the workshop 26.4.2023</a:t>
            </a:r>
            <a:endParaRPr lang="fi-FI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3CD12E-A0BD-8084-2260-C65747312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24566739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35429"/>
          </a:xfrm>
        </p:spPr>
        <p:txBody>
          <a:bodyPr>
            <a:normAutofit/>
          </a:bodyPr>
          <a:lstStyle/>
          <a:p>
            <a:r>
              <a:rPr lang="fi-FI" sz="2000" b="1" dirty="0" err="1"/>
              <a:t>Disadvantages</a:t>
            </a:r>
            <a:r>
              <a:rPr lang="fi-FI" sz="2000" b="1" dirty="0"/>
              <a:t> of an </a:t>
            </a:r>
            <a:r>
              <a:rPr lang="fi-FI" sz="2000" b="1" dirty="0" err="1"/>
              <a:t>interview</a:t>
            </a:r>
            <a:endParaRPr lang="fi-FI" sz="20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045029"/>
            <a:ext cx="8596668" cy="4996333"/>
          </a:xfrm>
        </p:spPr>
        <p:txBody>
          <a:bodyPr>
            <a:normAutofit/>
          </a:bodyPr>
          <a:lstStyle/>
          <a:p>
            <a:r>
              <a:rPr lang="fi-FI" sz="1800" dirty="0"/>
              <a:t>The </a:t>
            </a:r>
            <a:r>
              <a:rPr lang="fi-FI" sz="1800" b="1" dirty="0" err="1"/>
              <a:t>interviewer</a:t>
            </a:r>
            <a:r>
              <a:rPr lang="fi-FI" sz="1800" dirty="0"/>
              <a:t> </a:t>
            </a:r>
            <a:r>
              <a:rPr lang="fi-FI" sz="1800" dirty="0" err="1"/>
              <a:t>should</a:t>
            </a:r>
            <a:r>
              <a:rPr lang="fi-FI" sz="1800" dirty="0"/>
              <a:t> </a:t>
            </a:r>
            <a:r>
              <a:rPr lang="fi-FI" sz="1800" dirty="0" err="1"/>
              <a:t>be</a:t>
            </a:r>
            <a:r>
              <a:rPr lang="fi-FI" sz="1800" dirty="0"/>
              <a:t> </a:t>
            </a:r>
            <a:r>
              <a:rPr lang="fi-FI" sz="1800" dirty="0" err="1"/>
              <a:t>experienced</a:t>
            </a:r>
            <a:r>
              <a:rPr lang="fi-FI" sz="1800" dirty="0"/>
              <a:t> and </a:t>
            </a:r>
            <a:r>
              <a:rPr lang="fi-FI" sz="1800" dirty="0" err="1"/>
              <a:t>qualified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/>
              <a:t>An </a:t>
            </a:r>
            <a:r>
              <a:rPr lang="fi-FI" sz="1800" dirty="0" err="1"/>
              <a:t>interview</a:t>
            </a:r>
            <a:r>
              <a:rPr lang="fi-FI" sz="1800" dirty="0"/>
              <a:t> is </a:t>
            </a:r>
            <a:r>
              <a:rPr lang="fi-FI" sz="1800" b="1" dirty="0" err="1"/>
              <a:t>time-consuming</a:t>
            </a:r>
            <a:r>
              <a:rPr lang="fi-FI" sz="1800" dirty="0"/>
              <a:t> (</a:t>
            </a:r>
            <a:r>
              <a:rPr lang="fi-FI" sz="1800" dirty="0" err="1"/>
              <a:t>especially</a:t>
            </a:r>
            <a:r>
              <a:rPr lang="fi-FI" sz="1800" dirty="0"/>
              <a:t> the </a:t>
            </a:r>
            <a:r>
              <a:rPr lang="fi-FI" sz="1800" dirty="0" err="1"/>
              <a:t>transcribe</a:t>
            </a:r>
            <a:r>
              <a:rPr lang="fi-FI" sz="1800" dirty="0"/>
              <a:t> </a:t>
            </a:r>
            <a:r>
              <a:rPr lang="fi-FI" sz="1800" dirty="0" err="1"/>
              <a:t>phase</a:t>
            </a:r>
            <a:r>
              <a:rPr lang="fi-FI" sz="1800" dirty="0"/>
              <a:t>)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err="1"/>
              <a:t>Risks</a:t>
            </a:r>
            <a:r>
              <a:rPr lang="fi-FI" sz="1800" dirty="0"/>
              <a:t>: </a:t>
            </a:r>
            <a:r>
              <a:rPr lang="fi-FI" sz="1800" dirty="0" err="1"/>
              <a:t>upon</a:t>
            </a:r>
            <a:r>
              <a:rPr lang="fi-FI" sz="1800" dirty="0"/>
              <a:t> the </a:t>
            </a:r>
            <a:r>
              <a:rPr lang="fi-FI" sz="1800" dirty="0" err="1"/>
              <a:t>interviewer</a:t>
            </a:r>
            <a:r>
              <a:rPr lang="fi-FI" sz="1800" dirty="0"/>
              <a:t>, the </a:t>
            </a:r>
            <a:r>
              <a:rPr lang="fi-FI" sz="1800" dirty="0" err="1"/>
              <a:t>interviewees</a:t>
            </a:r>
            <a:r>
              <a:rPr lang="fi-FI" sz="1800" dirty="0"/>
              <a:t>, the </a:t>
            </a:r>
            <a:r>
              <a:rPr lang="fi-FI" sz="1800" dirty="0" err="1"/>
              <a:t>interview</a:t>
            </a:r>
            <a:r>
              <a:rPr lang="fi-FI" sz="1800" dirty="0"/>
              <a:t> </a:t>
            </a:r>
            <a:r>
              <a:rPr lang="fi-FI" sz="1800" dirty="0" err="1"/>
              <a:t>situation….(</a:t>
            </a:r>
            <a:r>
              <a:rPr lang="fi-FI" sz="1800" b="1" dirty="0" err="1"/>
              <a:t>reliability</a:t>
            </a:r>
            <a:r>
              <a:rPr lang="fi-FI" sz="1800" dirty="0"/>
              <a:t> is </a:t>
            </a:r>
            <a:r>
              <a:rPr lang="fi-FI" sz="1800" dirty="0" err="1"/>
              <a:t>doubtful</a:t>
            </a:r>
            <a:r>
              <a:rPr lang="fi-FI" sz="1800" dirty="0"/>
              <a:t>)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b="1" dirty="0" err="1"/>
              <a:t>Cost-benefit</a:t>
            </a:r>
            <a:r>
              <a:rPr lang="fi-FI" sz="1800" b="1" dirty="0"/>
              <a:t> </a:t>
            </a:r>
            <a:r>
              <a:rPr lang="fi-FI" sz="1800" dirty="0" err="1"/>
              <a:t>ratio</a:t>
            </a:r>
            <a:r>
              <a:rPr lang="fi-FI" sz="1800" dirty="0"/>
              <a:t>?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err="1"/>
              <a:t>There</a:t>
            </a:r>
            <a:r>
              <a:rPr lang="fi-FI" sz="1800" dirty="0"/>
              <a:t> </a:t>
            </a:r>
            <a:r>
              <a:rPr lang="fi-FI" sz="1800" dirty="0" err="1"/>
              <a:t>are</a:t>
            </a:r>
            <a:r>
              <a:rPr lang="fi-FI" sz="1800" dirty="0"/>
              <a:t> no </a:t>
            </a:r>
            <a:r>
              <a:rPr lang="fi-FI" sz="1800" dirty="0" err="1"/>
              <a:t>ready</a:t>
            </a:r>
            <a:r>
              <a:rPr lang="fi-FI" sz="1800" dirty="0"/>
              <a:t> </a:t>
            </a:r>
            <a:r>
              <a:rPr lang="fi-FI" sz="1800" dirty="0" err="1"/>
              <a:t>models</a:t>
            </a:r>
            <a:r>
              <a:rPr lang="fi-FI" sz="1800" dirty="0"/>
              <a:t> for the </a:t>
            </a:r>
            <a:r>
              <a:rPr lang="fi-FI" sz="1800" b="1" dirty="0" err="1"/>
              <a:t>analysis</a:t>
            </a:r>
            <a:r>
              <a:rPr lang="fi-FI" sz="1800" dirty="0"/>
              <a:t>, </a:t>
            </a:r>
            <a:r>
              <a:rPr lang="fi-FI" sz="1800" dirty="0" err="1"/>
              <a:t>interpretation</a:t>
            </a:r>
            <a:r>
              <a:rPr lang="fi-FI" sz="1800" dirty="0"/>
              <a:t> and </a:t>
            </a:r>
            <a:r>
              <a:rPr lang="fi-FI" sz="1800" dirty="0" err="1"/>
              <a:t>reporting</a:t>
            </a:r>
            <a:r>
              <a:rPr lang="fi-FI" sz="1800" dirty="0"/>
              <a:t> the </a:t>
            </a:r>
            <a:r>
              <a:rPr lang="fi-FI" sz="1800" dirty="0" err="1"/>
              <a:t>interview</a:t>
            </a:r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36ED6D-3B48-1A5C-0AB6-CD0225A46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13874235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dirty="0" err="1"/>
              <a:t>Interview</a:t>
            </a:r>
            <a:r>
              <a:rPr lang="fi-FI" sz="3600" dirty="0"/>
              <a:t> </a:t>
            </a:r>
            <a:r>
              <a:rPr lang="fi-FI" sz="3600" dirty="0" err="1"/>
              <a:t>situation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606731"/>
            <a:ext cx="8596668" cy="4434631"/>
          </a:xfrm>
        </p:spPr>
        <p:txBody>
          <a:bodyPr>
            <a:normAutofit/>
          </a:bodyPr>
          <a:lstStyle/>
          <a:p>
            <a:r>
              <a:rPr lang="fi-FI" sz="1600" dirty="0" err="1"/>
              <a:t>Establish</a:t>
            </a:r>
            <a:r>
              <a:rPr lang="fi-FI" sz="1600" dirty="0"/>
              <a:t> </a:t>
            </a:r>
            <a:r>
              <a:rPr lang="fi-FI" sz="1600" dirty="0" err="1"/>
              <a:t>credibility</a:t>
            </a:r>
            <a:endParaRPr lang="fi-FI" sz="1600" dirty="0"/>
          </a:p>
          <a:p>
            <a:r>
              <a:rPr lang="fi-FI" sz="1600" dirty="0" err="1"/>
              <a:t>Demonstrate</a:t>
            </a:r>
            <a:r>
              <a:rPr lang="fi-FI" sz="1600" dirty="0"/>
              <a:t> </a:t>
            </a:r>
            <a:r>
              <a:rPr lang="fi-FI" sz="1600" dirty="0" err="1"/>
              <a:t>respect</a:t>
            </a:r>
            <a:r>
              <a:rPr lang="fi-FI" sz="1600" dirty="0"/>
              <a:t> for the </a:t>
            </a:r>
            <a:r>
              <a:rPr lang="fi-FI" sz="1600" dirty="0" err="1"/>
              <a:t>interviewee</a:t>
            </a:r>
            <a:endParaRPr lang="fi-FI" sz="1600" dirty="0"/>
          </a:p>
          <a:p>
            <a:r>
              <a:rPr lang="fi-FI" sz="1600" dirty="0" err="1"/>
              <a:t>Listen</a:t>
            </a:r>
            <a:r>
              <a:rPr lang="fi-FI" sz="1600" dirty="0"/>
              <a:t> </a:t>
            </a:r>
            <a:r>
              <a:rPr lang="fi-FI" sz="1600" dirty="0" err="1"/>
              <a:t>actively</a:t>
            </a:r>
            <a:r>
              <a:rPr lang="fi-FI" sz="1600" dirty="0"/>
              <a:t> and </a:t>
            </a:r>
            <a:r>
              <a:rPr lang="fi-FI" sz="1600" dirty="0" err="1"/>
              <a:t>reflectively</a:t>
            </a:r>
            <a:r>
              <a:rPr lang="fi-FI" sz="1600" dirty="0"/>
              <a:t> (</a:t>
            </a:r>
            <a:r>
              <a:rPr lang="fi-FI" sz="1600" dirty="0" err="1"/>
              <a:t>balance</a:t>
            </a:r>
            <a:r>
              <a:rPr lang="fi-FI" sz="1600" dirty="0"/>
              <a:t> </a:t>
            </a:r>
            <a:r>
              <a:rPr lang="fi-FI" sz="1600" dirty="0" err="1"/>
              <a:t>between</a:t>
            </a:r>
            <a:r>
              <a:rPr lang="fi-FI" sz="1600" dirty="0"/>
              <a:t> </a:t>
            </a:r>
            <a:r>
              <a:rPr lang="fi-FI" sz="1600" dirty="0" err="1"/>
              <a:t>talking</a:t>
            </a:r>
            <a:r>
              <a:rPr lang="fi-FI" sz="1600" dirty="0"/>
              <a:t> and </a:t>
            </a:r>
            <a:r>
              <a:rPr lang="fi-FI" sz="1600" dirty="0" err="1"/>
              <a:t>listening</a:t>
            </a:r>
            <a:r>
              <a:rPr lang="fi-FI" sz="1600" dirty="0"/>
              <a:t>)</a:t>
            </a:r>
          </a:p>
          <a:p>
            <a:r>
              <a:rPr lang="fi-FI" sz="1600" dirty="0" err="1"/>
              <a:t>Think</a:t>
            </a:r>
            <a:r>
              <a:rPr lang="fi-FI" sz="1600" dirty="0"/>
              <a:t> </a:t>
            </a:r>
            <a:r>
              <a:rPr lang="fi-FI" sz="1600" dirty="0" err="1"/>
              <a:t>clearly</a:t>
            </a:r>
            <a:r>
              <a:rPr lang="fi-FI" sz="1600" dirty="0"/>
              <a:t>, </a:t>
            </a:r>
            <a:r>
              <a:rPr lang="fi-FI" sz="1600" dirty="0" err="1"/>
              <a:t>logically</a:t>
            </a:r>
            <a:r>
              <a:rPr lang="fi-FI" sz="1600" dirty="0"/>
              <a:t> and in the </a:t>
            </a:r>
            <a:r>
              <a:rPr lang="fi-FI" sz="1600" dirty="0" err="1"/>
              <a:t>moment</a:t>
            </a:r>
            <a:r>
              <a:rPr lang="fi-FI" sz="1600" dirty="0"/>
              <a:t>  (</a:t>
            </a:r>
            <a:r>
              <a:rPr lang="fi-FI" sz="1600" dirty="0" err="1"/>
              <a:t>be</a:t>
            </a:r>
            <a:r>
              <a:rPr lang="fi-FI" sz="1600" dirty="0"/>
              <a:t> </a:t>
            </a:r>
            <a:r>
              <a:rPr lang="fi-FI" sz="1600" dirty="0" err="1"/>
              <a:t>flexible</a:t>
            </a:r>
            <a:r>
              <a:rPr lang="fi-FI" sz="1600" dirty="0"/>
              <a:t> to </a:t>
            </a:r>
            <a:r>
              <a:rPr lang="fi-FI" sz="1600" dirty="0" err="1"/>
              <a:t>change</a:t>
            </a:r>
            <a:r>
              <a:rPr lang="fi-FI" sz="1600" dirty="0"/>
              <a:t> the </a:t>
            </a:r>
            <a:r>
              <a:rPr lang="fi-FI" sz="1600" dirty="0" err="1"/>
              <a:t>topic</a:t>
            </a:r>
            <a:r>
              <a:rPr lang="fi-FI" sz="1600" dirty="0"/>
              <a:t>)</a:t>
            </a:r>
          </a:p>
          <a:p>
            <a:r>
              <a:rPr lang="fi-FI" sz="1600" dirty="0" err="1"/>
              <a:t>Remember</a:t>
            </a:r>
            <a:r>
              <a:rPr lang="fi-FI" sz="1600" dirty="0"/>
              <a:t> </a:t>
            </a:r>
            <a:r>
              <a:rPr lang="fi-FI" sz="1600" dirty="0" err="1"/>
              <a:t>what</a:t>
            </a:r>
            <a:r>
              <a:rPr lang="fi-FI" sz="1600" dirty="0"/>
              <a:t> </a:t>
            </a:r>
            <a:r>
              <a:rPr lang="fi-FI" sz="1600" dirty="0" err="1"/>
              <a:t>has</a:t>
            </a:r>
            <a:r>
              <a:rPr lang="fi-FI" sz="1600" dirty="0"/>
              <a:t> </a:t>
            </a:r>
            <a:r>
              <a:rPr lang="fi-FI" sz="1600" dirty="0" err="1"/>
              <a:t>been</a:t>
            </a:r>
            <a:r>
              <a:rPr lang="fi-FI" sz="1600" dirty="0"/>
              <a:t> </a:t>
            </a:r>
            <a:r>
              <a:rPr lang="fi-FI" sz="1600" dirty="0" err="1"/>
              <a:t>said</a:t>
            </a:r>
            <a:endParaRPr lang="fi-FI" sz="1600" dirty="0"/>
          </a:p>
          <a:p>
            <a:r>
              <a:rPr lang="fi-FI" sz="1600" dirty="0" err="1"/>
              <a:t>Be</a:t>
            </a:r>
            <a:r>
              <a:rPr lang="fi-FI" sz="1600" dirty="0"/>
              <a:t> </a:t>
            </a:r>
            <a:r>
              <a:rPr lang="fi-FI" sz="1600" dirty="0" err="1"/>
              <a:t>curious</a:t>
            </a:r>
            <a:r>
              <a:rPr lang="fi-FI" sz="1600" dirty="0"/>
              <a:t>, show </a:t>
            </a:r>
            <a:r>
              <a:rPr lang="fi-FI" sz="1600" dirty="0" err="1"/>
              <a:t>interest</a:t>
            </a:r>
            <a:endParaRPr lang="fi-FI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7ECB0B-B7F0-CD38-1CE3-D44F2837F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23044009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59896" y="960814"/>
            <a:ext cx="2732249" cy="4912936"/>
          </a:xfrm>
        </p:spPr>
        <p:txBody>
          <a:bodyPr anchor="b">
            <a:normAutofit/>
          </a:bodyPr>
          <a:lstStyle/>
          <a:p>
            <a:pPr algn="r"/>
            <a:r>
              <a:rPr lang="fi-FI" sz="2200">
                <a:solidFill>
                  <a:schemeClr val="bg1"/>
                </a:solidFill>
              </a:rPr>
              <a:t>Interview situation/practice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79078" y="960814"/>
            <a:ext cx="6247722" cy="4830385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fi-FI" sz="1700"/>
              <a:t>Pair work: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fi-FI" sz="1700"/>
              <a:t>Give examples how to act in an interview situation:</a:t>
            </a:r>
          </a:p>
          <a:p>
            <a:pPr marL="0" indent="0">
              <a:lnSpc>
                <a:spcPct val="110000"/>
              </a:lnSpc>
              <a:buNone/>
            </a:pPr>
            <a:endParaRPr lang="fi-FI" sz="1700"/>
          </a:p>
          <a:p>
            <a:pPr marL="0" indent="0">
              <a:lnSpc>
                <a:spcPct val="110000"/>
              </a:lnSpc>
              <a:buNone/>
            </a:pPr>
            <a:endParaRPr lang="fi-FI" sz="1700"/>
          </a:p>
          <a:p>
            <a:pPr>
              <a:lnSpc>
                <a:spcPct val="110000"/>
              </a:lnSpc>
            </a:pPr>
            <a:r>
              <a:rPr lang="fi-FI" sz="1700"/>
              <a:t>Establish credibility</a:t>
            </a:r>
          </a:p>
          <a:p>
            <a:pPr>
              <a:lnSpc>
                <a:spcPct val="110000"/>
              </a:lnSpc>
            </a:pPr>
            <a:r>
              <a:rPr lang="fi-FI" sz="1700"/>
              <a:t>Demonstrate respect for the interviewee</a:t>
            </a:r>
          </a:p>
          <a:p>
            <a:pPr>
              <a:lnSpc>
                <a:spcPct val="110000"/>
              </a:lnSpc>
            </a:pPr>
            <a:r>
              <a:rPr lang="fi-FI" sz="1700"/>
              <a:t>Listen actively and reflectively (balance between talking and listening)</a:t>
            </a:r>
          </a:p>
          <a:p>
            <a:pPr>
              <a:lnSpc>
                <a:spcPct val="110000"/>
              </a:lnSpc>
            </a:pPr>
            <a:r>
              <a:rPr lang="fi-FI" sz="1700"/>
              <a:t>Think clearly, logically and in the moment  (be flexible to change the topic)</a:t>
            </a:r>
          </a:p>
          <a:p>
            <a:pPr>
              <a:lnSpc>
                <a:spcPct val="110000"/>
              </a:lnSpc>
            </a:pPr>
            <a:r>
              <a:rPr lang="fi-FI" sz="1700"/>
              <a:t>Remember what has been said</a:t>
            </a:r>
          </a:p>
          <a:p>
            <a:pPr>
              <a:lnSpc>
                <a:spcPct val="110000"/>
              </a:lnSpc>
            </a:pPr>
            <a:r>
              <a:rPr lang="fi-FI" sz="1700"/>
              <a:t>Be curious, show interest</a:t>
            </a:r>
          </a:p>
          <a:p>
            <a:pPr marL="0" indent="0">
              <a:lnSpc>
                <a:spcPct val="110000"/>
              </a:lnSpc>
              <a:buNone/>
            </a:pPr>
            <a:endParaRPr lang="fi-FI" sz="1700"/>
          </a:p>
          <a:p>
            <a:pPr marL="0" indent="0">
              <a:lnSpc>
                <a:spcPct val="110000"/>
              </a:lnSpc>
              <a:buNone/>
            </a:pPr>
            <a:endParaRPr lang="fi-FI" sz="17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B1760A-1589-78F2-ABBC-775F6A4D8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16821473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8491"/>
          </a:xfrm>
        </p:spPr>
        <p:txBody>
          <a:bodyPr>
            <a:normAutofit fontScale="90000"/>
          </a:bodyPr>
          <a:lstStyle/>
          <a:p>
            <a:r>
              <a:rPr lang="fi-FI" sz="2400" b="1" dirty="0" err="1"/>
              <a:t>Types</a:t>
            </a:r>
            <a:r>
              <a:rPr lang="fi-FI" sz="2400" b="1" dirty="0"/>
              <a:t> of </a:t>
            </a:r>
            <a:r>
              <a:rPr lang="fi-FI" sz="2400" b="1" dirty="0" err="1"/>
              <a:t>interview</a:t>
            </a:r>
            <a:r>
              <a:rPr lang="fi-FI" sz="2400" b="1" dirty="0"/>
              <a:t> </a:t>
            </a:r>
            <a:r>
              <a:rPr lang="fi-FI" sz="2400" b="1" dirty="0" err="1"/>
              <a:t>questions</a:t>
            </a:r>
            <a:endParaRPr lang="fi-FI" sz="24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058091"/>
            <a:ext cx="8596668" cy="4983271"/>
          </a:xfrm>
        </p:spPr>
        <p:txBody>
          <a:bodyPr>
            <a:normAutofit fontScale="85000" lnSpcReduction="10000"/>
          </a:bodyPr>
          <a:lstStyle/>
          <a:p>
            <a:r>
              <a:rPr lang="fi-FI" sz="1800" b="1" dirty="0" err="1"/>
              <a:t>Introductory</a:t>
            </a:r>
            <a:r>
              <a:rPr lang="fi-FI" sz="1800" b="1" dirty="0"/>
              <a:t> </a:t>
            </a:r>
            <a:r>
              <a:rPr lang="fi-FI" sz="1800" b="1" dirty="0" err="1"/>
              <a:t>questions</a:t>
            </a:r>
            <a:r>
              <a:rPr lang="fi-FI" sz="1800" dirty="0"/>
              <a:t>: ”</a:t>
            </a:r>
            <a:r>
              <a:rPr lang="fi-FI" sz="1800" dirty="0" err="1"/>
              <a:t>Can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tell</a:t>
            </a:r>
            <a:r>
              <a:rPr lang="fi-FI" sz="1800" dirty="0"/>
              <a:t> me </a:t>
            </a:r>
            <a:r>
              <a:rPr lang="fi-FI" sz="1800" dirty="0" err="1"/>
              <a:t>about</a:t>
            </a:r>
            <a:r>
              <a:rPr lang="fi-FI" sz="1800" dirty="0"/>
              <a:t>…?”; ”</a:t>
            </a:r>
            <a:r>
              <a:rPr lang="fi-FI" sz="1800" dirty="0" err="1"/>
              <a:t>Do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remember</a:t>
            </a:r>
            <a:r>
              <a:rPr lang="fi-FI" sz="1800" dirty="0"/>
              <a:t> an </a:t>
            </a:r>
            <a:r>
              <a:rPr lang="fi-FI" sz="1800" dirty="0" err="1"/>
              <a:t>occasion</a:t>
            </a:r>
            <a:r>
              <a:rPr lang="fi-FI" sz="1800" dirty="0"/>
              <a:t> </a:t>
            </a:r>
            <a:r>
              <a:rPr lang="fi-FI" sz="1800" dirty="0" err="1"/>
              <a:t>when</a:t>
            </a:r>
            <a:r>
              <a:rPr lang="fi-FI" sz="1800" dirty="0"/>
              <a:t>…?”</a:t>
            </a:r>
          </a:p>
          <a:p>
            <a:pPr>
              <a:buFontTx/>
              <a:buChar char="-"/>
            </a:pPr>
            <a:r>
              <a:rPr lang="fi-FI" sz="1800" dirty="0" err="1"/>
              <a:t>may</a:t>
            </a:r>
            <a:r>
              <a:rPr lang="fi-FI" sz="1800" dirty="0"/>
              <a:t> </a:t>
            </a:r>
            <a:r>
              <a:rPr lang="fi-FI" sz="1800" dirty="0" err="1"/>
              <a:t>be</a:t>
            </a:r>
            <a:r>
              <a:rPr lang="fi-FI" sz="1800" dirty="0"/>
              <a:t> </a:t>
            </a:r>
            <a:r>
              <a:rPr lang="fi-FI" sz="1800" dirty="0" err="1"/>
              <a:t>spontaneous</a:t>
            </a:r>
            <a:r>
              <a:rPr lang="fi-FI" sz="1800" dirty="0"/>
              <a:t>, </a:t>
            </a:r>
            <a:r>
              <a:rPr lang="fi-FI" sz="1800" dirty="0" err="1"/>
              <a:t>rich</a:t>
            </a:r>
            <a:r>
              <a:rPr lang="fi-FI" sz="1800" dirty="0"/>
              <a:t> </a:t>
            </a:r>
            <a:r>
              <a:rPr lang="fi-FI" sz="1800" dirty="0" err="1"/>
              <a:t>questions</a:t>
            </a:r>
            <a:r>
              <a:rPr lang="fi-FI" sz="1800" dirty="0"/>
              <a:t> </a:t>
            </a:r>
            <a:r>
              <a:rPr lang="fi-FI" sz="1800" dirty="0" err="1"/>
              <a:t>where</a:t>
            </a:r>
            <a:r>
              <a:rPr lang="fi-FI" sz="1800" dirty="0"/>
              <a:t> the </a:t>
            </a:r>
            <a:r>
              <a:rPr lang="fi-FI" sz="1800" dirty="0" err="1"/>
              <a:t>interviewees</a:t>
            </a:r>
            <a:r>
              <a:rPr lang="fi-FI" sz="1800" dirty="0"/>
              <a:t> </a:t>
            </a:r>
            <a:r>
              <a:rPr lang="fi-FI" sz="1800" dirty="0" err="1"/>
              <a:t>themselves</a:t>
            </a:r>
            <a:r>
              <a:rPr lang="fi-FI" sz="1800" dirty="0"/>
              <a:t> </a:t>
            </a:r>
            <a:r>
              <a:rPr lang="fi-FI" sz="1800" dirty="0" err="1"/>
              <a:t>provide</a:t>
            </a:r>
            <a:r>
              <a:rPr lang="fi-FI" sz="1800" dirty="0"/>
              <a:t> </a:t>
            </a:r>
            <a:r>
              <a:rPr lang="fi-FI" sz="1800" dirty="0" err="1"/>
              <a:t>what</a:t>
            </a:r>
            <a:r>
              <a:rPr lang="fi-FI" sz="1800" dirty="0"/>
              <a:t> </a:t>
            </a:r>
            <a:r>
              <a:rPr lang="fi-FI" sz="1800" dirty="0" err="1"/>
              <a:t>they</a:t>
            </a:r>
            <a:r>
              <a:rPr lang="fi-FI" sz="1800" dirty="0"/>
              <a:t> </a:t>
            </a:r>
            <a:r>
              <a:rPr lang="fi-FI" sz="1800" dirty="0" err="1"/>
              <a:t>have</a:t>
            </a:r>
            <a:r>
              <a:rPr lang="fi-FI" sz="1800" dirty="0"/>
              <a:t> </a:t>
            </a:r>
            <a:r>
              <a:rPr lang="fi-FI" sz="1800" dirty="0" err="1"/>
              <a:t>experienced</a:t>
            </a:r>
            <a:r>
              <a:rPr lang="fi-FI" sz="1800" dirty="0"/>
              <a:t> </a:t>
            </a:r>
            <a:r>
              <a:rPr lang="fi-FI" sz="1800" dirty="0" err="1"/>
              <a:t>within</a:t>
            </a:r>
            <a:r>
              <a:rPr lang="fi-FI" sz="1800" dirty="0"/>
              <a:t> the </a:t>
            </a:r>
            <a:r>
              <a:rPr lang="fi-FI" sz="1800" dirty="0" err="1"/>
              <a:t>theme</a:t>
            </a:r>
            <a:r>
              <a:rPr lang="fi-FI" sz="1800" dirty="0"/>
              <a:t> </a:t>
            </a:r>
            <a:r>
              <a:rPr lang="fi-FI" sz="1800" dirty="0" err="1"/>
              <a:t>investigated</a:t>
            </a:r>
            <a:r>
              <a:rPr lang="fi-FI" sz="1800" dirty="0"/>
              <a:t>.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b="1" dirty="0" err="1"/>
              <a:t>Follow-up</a:t>
            </a:r>
            <a:r>
              <a:rPr lang="fi-FI" sz="1800" b="1" dirty="0"/>
              <a:t> </a:t>
            </a:r>
            <a:r>
              <a:rPr lang="fi-FI" sz="1800" b="1" dirty="0" err="1"/>
              <a:t>questions</a:t>
            </a:r>
            <a:r>
              <a:rPr lang="fi-FI" sz="1800" dirty="0"/>
              <a:t>: The </a:t>
            </a:r>
            <a:r>
              <a:rPr lang="fi-FI" sz="1800" dirty="0" err="1"/>
              <a:t>subject`s</a:t>
            </a:r>
            <a:r>
              <a:rPr lang="fi-FI" sz="1800" dirty="0"/>
              <a:t> </a:t>
            </a:r>
            <a:r>
              <a:rPr lang="fi-FI" sz="1800" dirty="0" err="1"/>
              <a:t>answers</a:t>
            </a:r>
            <a:r>
              <a:rPr lang="fi-FI" sz="1800" dirty="0"/>
              <a:t> </a:t>
            </a:r>
            <a:r>
              <a:rPr lang="fi-FI" sz="1800" dirty="0" err="1"/>
              <a:t>may</a:t>
            </a:r>
            <a:r>
              <a:rPr lang="fi-FI" sz="1800" dirty="0"/>
              <a:t> </a:t>
            </a:r>
            <a:r>
              <a:rPr lang="fi-FI" sz="1800" dirty="0" err="1"/>
              <a:t>be</a:t>
            </a:r>
            <a:r>
              <a:rPr lang="fi-FI" sz="1800" dirty="0"/>
              <a:t> </a:t>
            </a:r>
            <a:r>
              <a:rPr lang="fi-FI" sz="1800" dirty="0" err="1"/>
              <a:t>extended</a:t>
            </a:r>
            <a:r>
              <a:rPr lang="fi-FI" sz="1800" dirty="0"/>
              <a:t> </a:t>
            </a:r>
            <a:r>
              <a:rPr lang="fi-FI" sz="1800" dirty="0" err="1"/>
              <a:t>through</a:t>
            </a:r>
            <a:r>
              <a:rPr lang="fi-FI" sz="1800" dirty="0"/>
              <a:t> the </a:t>
            </a:r>
            <a:r>
              <a:rPr lang="fi-FI" sz="1800" dirty="0" err="1"/>
              <a:t>curious</a:t>
            </a:r>
            <a:r>
              <a:rPr lang="fi-FI" sz="1800" dirty="0"/>
              <a:t> and </a:t>
            </a:r>
            <a:r>
              <a:rPr lang="fi-FI" sz="1800" dirty="0" err="1"/>
              <a:t>persistent</a:t>
            </a:r>
            <a:r>
              <a:rPr lang="fi-FI" sz="1800" dirty="0"/>
              <a:t> </a:t>
            </a:r>
            <a:r>
              <a:rPr lang="fi-FI" sz="1800" dirty="0" err="1"/>
              <a:t>attitude</a:t>
            </a:r>
            <a:r>
              <a:rPr lang="fi-FI" sz="1800" dirty="0"/>
              <a:t> of the </a:t>
            </a:r>
            <a:r>
              <a:rPr lang="fi-FI" sz="1800" dirty="0" err="1"/>
              <a:t>researcer</a:t>
            </a:r>
            <a:r>
              <a:rPr lang="fi-FI" sz="1800" dirty="0"/>
              <a:t> (</a:t>
            </a:r>
            <a:r>
              <a:rPr lang="fi-FI" sz="1800" dirty="0" err="1"/>
              <a:t>pauses</a:t>
            </a:r>
            <a:r>
              <a:rPr lang="fi-FI" sz="1800" dirty="0"/>
              <a:t>, </a:t>
            </a:r>
            <a:r>
              <a:rPr lang="fi-FI" sz="1800" dirty="0" err="1"/>
              <a:t>nods</a:t>
            </a:r>
            <a:r>
              <a:rPr lang="fi-FI" sz="1800" dirty="0"/>
              <a:t>, </a:t>
            </a:r>
            <a:r>
              <a:rPr lang="fi-FI" sz="1800" dirty="0" err="1"/>
              <a:t>repeating</a:t>
            </a:r>
            <a:r>
              <a:rPr lang="fi-FI" sz="1800" dirty="0"/>
              <a:t> a </a:t>
            </a:r>
            <a:r>
              <a:rPr lang="fi-FI" sz="1800" dirty="0" err="1"/>
              <a:t>significant</a:t>
            </a:r>
            <a:r>
              <a:rPr lang="fi-FI" sz="1800" dirty="0"/>
              <a:t> </a:t>
            </a:r>
            <a:r>
              <a:rPr lang="fi-FI" sz="1800" dirty="0" err="1"/>
              <a:t>word</a:t>
            </a:r>
            <a:r>
              <a:rPr lang="fi-FI" sz="1800" dirty="0"/>
              <a:t>..). </a:t>
            </a:r>
            <a:r>
              <a:rPr lang="fi-FI" sz="1800" dirty="0" err="1"/>
              <a:t>Notice</a:t>
            </a:r>
            <a:r>
              <a:rPr lang="fi-FI" sz="1800" dirty="0"/>
              <a:t> ”</a:t>
            </a:r>
            <a:r>
              <a:rPr lang="fi-FI" sz="1800" dirty="0" err="1"/>
              <a:t>red</a:t>
            </a:r>
            <a:r>
              <a:rPr lang="fi-FI" sz="1800" dirty="0"/>
              <a:t> </a:t>
            </a:r>
            <a:r>
              <a:rPr lang="fi-FI" sz="1800" dirty="0" err="1"/>
              <a:t>lights</a:t>
            </a:r>
            <a:r>
              <a:rPr lang="fi-FI" sz="1800" dirty="0"/>
              <a:t>” in the </a:t>
            </a:r>
            <a:r>
              <a:rPr lang="fi-FI" sz="1800" dirty="0" err="1"/>
              <a:t>answers</a:t>
            </a:r>
            <a:r>
              <a:rPr lang="fi-FI" sz="1800" dirty="0"/>
              <a:t> </a:t>
            </a:r>
            <a:r>
              <a:rPr lang="fi-FI" sz="1800" dirty="0" err="1"/>
              <a:t>such</a:t>
            </a:r>
            <a:r>
              <a:rPr lang="fi-FI" sz="1800" dirty="0"/>
              <a:t> as </a:t>
            </a:r>
            <a:r>
              <a:rPr lang="fi-FI" sz="1800" dirty="0" err="1"/>
              <a:t>unusual</a:t>
            </a:r>
            <a:r>
              <a:rPr lang="fi-FI" sz="1800" dirty="0"/>
              <a:t> </a:t>
            </a:r>
            <a:r>
              <a:rPr lang="fi-FI" sz="1800" dirty="0" err="1"/>
              <a:t>terms</a:t>
            </a:r>
            <a:r>
              <a:rPr lang="fi-FI" sz="1800" dirty="0"/>
              <a:t>, </a:t>
            </a:r>
            <a:r>
              <a:rPr lang="fi-FI" sz="1800" dirty="0" err="1"/>
              <a:t>strong</a:t>
            </a:r>
            <a:r>
              <a:rPr lang="fi-FI" sz="1800" dirty="0"/>
              <a:t> </a:t>
            </a:r>
            <a:r>
              <a:rPr lang="fi-FI" sz="1800" dirty="0" err="1"/>
              <a:t>intonations</a:t>
            </a:r>
            <a:r>
              <a:rPr lang="fi-FI" sz="1800" dirty="0"/>
              <a:t>.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b="1" dirty="0" err="1"/>
              <a:t>Probing</a:t>
            </a:r>
            <a:r>
              <a:rPr lang="fi-FI" sz="1800" b="1" dirty="0"/>
              <a:t> </a:t>
            </a:r>
            <a:r>
              <a:rPr lang="fi-FI" sz="1800" b="1" dirty="0" err="1"/>
              <a:t>questions</a:t>
            </a:r>
            <a:r>
              <a:rPr lang="fi-FI" sz="1800" dirty="0"/>
              <a:t>: ”</a:t>
            </a:r>
            <a:r>
              <a:rPr lang="fi-FI" sz="1800" dirty="0" err="1"/>
              <a:t>Could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say</a:t>
            </a:r>
            <a:r>
              <a:rPr lang="fi-FI" sz="1800" dirty="0"/>
              <a:t> </a:t>
            </a:r>
            <a:r>
              <a:rPr lang="fi-FI" sz="1800" dirty="0" err="1"/>
              <a:t>something</a:t>
            </a:r>
            <a:r>
              <a:rPr lang="fi-FI" sz="1800" dirty="0"/>
              <a:t>  </a:t>
            </a:r>
            <a:r>
              <a:rPr lang="fi-FI" sz="1800" dirty="0" err="1"/>
              <a:t>more</a:t>
            </a:r>
            <a:r>
              <a:rPr lang="fi-FI" sz="1800" dirty="0"/>
              <a:t> </a:t>
            </a:r>
            <a:r>
              <a:rPr lang="fi-FI" sz="1800" dirty="0" err="1"/>
              <a:t>about…?””Can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give</a:t>
            </a:r>
            <a:r>
              <a:rPr lang="fi-FI" sz="1800" dirty="0"/>
              <a:t> a </a:t>
            </a:r>
            <a:r>
              <a:rPr lang="fi-FI" sz="1800" dirty="0" err="1"/>
              <a:t>more</a:t>
            </a:r>
            <a:r>
              <a:rPr lang="fi-FI" sz="1800" dirty="0"/>
              <a:t> </a:t>
            </a:r>
            <a:r>
              <a:rPr lang="fi-FI" sz="1800" dirty="0" err="1"/>
              <a:t>detailed</a:t>
            </a:r>
            <a:r>
              <a:rPr lang="fi-FI" sz="1800" dirty="0"/>
              <a:t> </a:t>
            </a:r>
            <a:r>
              <a:rPr lang="fi-FI" sz="1800" dirty="0" err="1"/>
              <a:t>description</a:t>
            </a:r>
            <a:r>
              <a:rPr lang="fi-FI" sz="1800" dirty="0"/>
              <a:t> of </a:t>
            </a:r>
            <a:r>
              <a:rPr lang="fi-FI" sz="1800" dirty="0" err="1"/>
              <a:t>what</a:t>
            </a:r>
            <a:r>
              <a:rPr lang="fi-FI" sz="1800" dirty="0"/>
              <a:t> </a:t>
            </a:r>
            <a:r>
              <a:rPr lang="fi-FI" sz="1800" dirty="0" err="1"/>
              <a:t>happened</a:t>
            </a:r>
            <a:r>
              <a:rPr lang="fi-FI" sz="1800" dirty="0"/>
              <a:t>?” (</a:t>
            </a:r>
            <a:r>
              <a:rPr lang="fi-FI" sz="1800" dirty="0" err="1"/>
              <a:t>Pursue</a:t>
            </a:r>
            <a:r>
              <a:rPr lang="fi-FI" sz="1800" dirty="0"/>
              <a:t> the </a:t>
            </a:r>
            <a:r>
              <a:rPr lang="fi-FI" sz="1800" dirty="0" err="1"/>
              <a:t>interviewees</a:t>
            </a:r>
            <a:r>
              <a:rPr lang="fi-FI" sz="1800" dirty="0"/>
              <a:t> to express </a:t>
            </a:r>
            <a:r>
              <a:rPr lang="fi-FI" sz="1800" dirty="0" err="1"/>
              <a:t>more</a:t>
            </a:r>
            <a:r>
              <a:rPr lang="fi-FI" sz="1800" dirty="0"/>
              <a:t>)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b="1" dirty="0" err="1"/>
              <a:t>Specifying</a:t>
            </a:r>
            <a:r>
              <a:rPr lang="fi-FI" sz="1800" b="1" dirty="0"/>
              <a:t> </a:t>
            </a:r>
            <a:r>
              <a:rPr lang="fi-FI" sz="1800" b="1" dirty="0" err="1"/>
              <a:t>questions</a:t>
            </a:r>
            <a:r>
              <a:rPr lang="fi-FI" sz="1800" dirty="0"/>
              <a:t>: </a:t>
            </a:r>
            <a:r>
              <a:rPr lang="fi-FI" sz="1800" dirty="0" err="1"/>
              <a:t>Try</a:t>
            </a:r>
            <a:r>
              <a:rPr lang="fi-FI" sz="1800" dirty="0"/>
              <a:t> to </a:t>
            </a:r>
            <a:r>
              <a:rPr lang="fi-FI" sz="1800" dirty="0" err="1"/>
              <a:t>get</a:t>
            </a:r>
            <a:r>
              <a:rPr lang="fi-FI" sz="1800" dirty="0"/>
              <a:t> </a:t>
            </a:r>
            <a:r>
              <a:rPr lang="fi-FI" sz="1800" dirty="0" err="1"/>
              <a:t>more</a:t>
            </a:r>
            <a:r>
              <a:rPr lang="fi-FI" sz="1800" dirty="0"/>
              <a:t> </a:t>
            </a:r>
            <a:r>
              <a:rPr lang="fi-FI" sz="1800" dirty="0" err="1"/>
              <a:t>precise</a:t>
            </a:r>
            <a:r>
              <a:rPr lang="fi-FI" sz="1800" dirty="0"/>
              <a:t> </a:t>
            </a:r>
            <a:r>
              <a:rPr lang="fi-FI" sz="1800" dirty="0" err="1"/>
              <a:t>descriptions</a:t>
            </a:r>
            <a:r>
              <a:rPr lang="fi-FI" sz="1800" dirty="0"/>
              <a:t> (”</a:t>
            </a:r>
            <a:r>
              <a:rPr lang="fi-FI" sz="1800" dirty="0" err="1"/>
              <a:t>What</a:t>
            </a:r>
            <a:r>
              <a:rPr lang="fi-FI" sz="1800" dirty="0"/>
              <a:t> </a:t>
            </a:r>
            <a:r>
              <a:rPr lang="fi-FI" sz="1800" dirty="0" err="1"/>
              <a:t>did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actually</a:t>
            </a:r>
            <a:r>
              <a:rPr lang="fi-FI" sz="1800" dirty="0"/>
              <a:t> </a:t>
            </a:r>
            <a:r>
              <a:rPr lang="fi-FI" sz="1800" dirty="0" err="1"/>
              <a:t>do</a:t>
            </a:r>
            <a:r>
              <a:rPr lang="fi-FI" sz="1800" dirty="0"/>
              <a:t> </a:t>
            </a:r>
            <a:r>
              <a:rPr lang="fi-FI" sz="1800" dirty="0" err="1"/>
              <a:t>when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felt</a:t>
            </a:r>
            <a:r>
              <a:rPr lang="fi-FI" sz="1800" dirty="0"/>
              <a:t> </a:t>
            </a:r>
            <a:r>
              <a:rPr lang="fi-FI" sz="1800" dirty="0" err="1"/>
              <a:t>yourself</a:t>
            </a:r>
            <a:r>
              <a:rPr lang="fi-FI" sz="1800" dirty="0"/>
              <a:t> </a:t>
            </a:r>
            <a:r>
              <a:rPr lang="fi-FI" sz="1800" dirty="0" err="1"/>
              <a:t>hurt</a:t>
            </a:r>
            <a:r>
              <a:rPr lang="fi-FI" sz="1800" dirty="0"/>
              <a:t>?”)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b="1" dirty="0"/>
              <a:t>Direct </a:t>
            </a:r>
            <a:r>
              <a:rPr lang="fi-FI" sz="1800" b="1" dirty="0" err="1"/>
              <a:t>questions</a:t>
            </a:r>
            <a:r>
              <a:rPr lang="fi-FI" sz="1800" dirty="0"/>
              <a:t>: The </a:t>
            </a:r>
            <a:r>
              <a:rPr lang="fi-FI" sz="1800" dirty="0" err="1"/>
              <a:t>interviewer</a:t>
            </a:r>
            <a:r>
              <a:rPr lang="fi-FI" sz="1800" dirty="0"/>
              <a:t> </a:t>
            </a:r>
            <a:r>
              <a:rPr lang="fi-FI" sz="1800" dirty="0" err="1"/>
              <a:t>directly</a:t>
            </a:r>
            <a:r>
              <a:rPr lang="fi-FI" sz="1800" dirty="0"/>
              <a:t> </a:t>
            </a:r>
            <a:r>
              <a:rPr lang="fi-FI" sz="1800" dirty="0" err="1"/>
              <a:t>introduces</a:t>
            </a:r>
            <a:r>
              <a:rPr lang="fi-FI" sz="1800" dirty="0"/>
              <a:t> </a:t>
            </a:r>
            <a:r>
              <a:rPr lang="fi-FI" sz="1800" dirty="0" err="1"/>
              <a:t>topics</a:t>
            </a:r>
            <a:r>
              <a:rPr lang="fi-FI" sz="1800" dirty="0"/>
              <a:t> and </a:t>
            </a:r>
            <a:r>
              <a:rPr lang="fi-FI" sz="1800" dirty="0" err="1"/>
              <a:t>dimensions</a:t>
            </a:r>
            <a:r>
              <a:rPr lang="fi-FI" sz="1800" dirty="0"/>
              <a:t> at the </a:t>
            </a:r>
            <a:r>
              <a:rPr lang="fi-FI" sz="1800" dirty="0" err="1"/>
              <a:t>end</a:t>
            </a:r>
            <a:r>
              <a:rPr lang="fi-FI" sz="1800" dirty="0"/>
              <a:t> </a:t>
            </a:r>
            <a:r>
              <a:rPr lang="fi-FI" sz="1800" dirty="0" err="1"/>
              <a:t>part</a:t>
            </a:r>
            <a:r>
              <a:rPr lang="fi-FI" sz="1800" dirty="0"/>
              <a:t> of the </a:t>
            </a:r>
            <a:r>
              <a:rPr lang="fi-FI" sz="1800" dirty="0" err="1"/>
              <a:t>interview</a:t>
            </a:r>
            <a:r>
              <a:rPr lang="fi-FI" sz="1800" dirty="0"/>
              <a:t> (</a:t>
            </a:r>
            <a:r>
              <a:rPr lang="fi-FI" sz="1800" dirty="0" err="1"/>
              <a:t>after</a:t>
            </a:r>
            <a:r>
              <a:rPr lang="fi-FI" sz="1800" dirty="0"/>
              <a:t> the </a:t>
            </a:r>
            <a:r>
              <a:rPr lang="fi-FI" sz="1800" dirty="0" err="1"/>
              <a:t>subject</a:t>
            </a:r>
            <a:r>
              <a:rPr lang="fi-FI" sz="1800" dirty="0"/>
              <a:t> </a:t>
            </a:r>
            <a:r>
              <a:rPr lang="fi-FI" sz="1800" dirty="0" err="1"/>
              <a:t>has</a:t>
            </a:r>
            <a:r>
              <a:rPr lang="fi-FI" sz="1800" dirty="0"/>
              <a:t> </a:t>
            </a:r>
            <a:r>
              <a:rPr lang="fi-FI" sz="1800" dirty="0" err="1"/>
              <a:t>given</a:t>
            </a:r>
            <a:r>
              <a:rPr lang="fi-FI" sz="1800" dirty="0"/>
              <a:t> </a:t>
            </a:r>
            <a:r>
              <a:rPr lang="fi-FI" sz="1800" dirty="0" err="1"/>
              <a:t>his/her</a:t>
            </a:r>
            <a:r>
              <a:rPr lang="fi-FI" sz="1800" dirty="0"/>
              <a:t> </a:t>
            </a:r>
            <a:r>
              <a:rPr lang="fi-FI" sz="1800" dirty="0" err="1"/>
              <a:t>descriptions</a:t>
            </a:r>
            <a:r>
              <a:rPr lang="fi-FI" sz="1800" dirty="0"/>
              <a:t>)</a:t>
            </a:r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9D6298-023E-A0E6-7E51-C2B24BDF7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24278455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66057"/>
          </a:xfrm>
        </p:spPr>
        <p:txBody>
          <a:bodyPr>
            <a:normAutofit/>
          </a:bodyPr>
          <a:lstStyle/>
          <a:p>
            <a:r>
              <a:rPr lang="fi-FI" sz="2400" b="1" dirty="0" err="1"/>
              <a:t>Types</a:t>
            </a:r>
            <a:r>
              <a:rPr lang="fi-FI" sz="2400" b="1" dirty="0"/>
              <a:t> of </a:t>
            </a:r>
            <a:r>
              <a:rPr lang="fi-FI" sz="2400" b="1" dirty="0" err="1"/>
              <a:t>interview</a:t>
            </a:r>
            <a:r>
              <a:rPr lang="fi-FI" sz="2400" b="1" dirty="0"/>
              <a:t> </a:t>
            </a:r>
            <a:r>
              <a:rPr lang="fi-FI" sz="2400" b="1" dirty="0" err="1"/>
              <a:t>questions</a:t>
            </a:r>
            <a:r>
              <a:rPr lang="fi-FI" sz="2400" b="1" dirty="0"/>
              <a:t>, </a:t>
            </a:r>
            <a:r>
              <a:rPr lang="fi-FI" sz="1800" b="1" dirty="0" err="1"/>
              <a:t>continues</a:t>
            </a:r>
            <a:endParaRPr lang="fi-FI" sz="18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175657"/>
            <a:ext cx="8596668" cy="4865705"/>
          </a:xfrm>
        </p:spPr>
        <p:txBody>
          <a:bodyPr>
            <a:normAutofit/>
          </a:bodyPr>
          <a:lstStyle/>
          <a:p>
            <a:r>
              <a:rPr lang="fi-FI" sz="1800" b="1" dirty="0" err="1"/>
              <a:t>Indirect</a:t>
            </a:r>
            <a:r>
              <a:rPr lang="fi-FI" sz="1800" b="1" dirty="0"/>
              <a:t> </a:t>
            </a:r>
            <a:r>
              <a:rPr lang="fi-FI" sz="1800" b="1" dirty="0" err="1"/>
              <a:t>questions</a:t>
            </a:r>
            <a:r>
              <a:rPr lang="fi-FI" sz="1800" dirty="0"/>
              <a:t>: </a:t>
            </a:r>
            <a:r>
              <a:rPr lang="fi-FI" sz="1800" dirty="0" err="1"/>
              <a:t>Apply</a:t>
            </a:r>
            <a:r>
              <a:rPr lang="fi-FI" sz="1800" dirty="0"/>
              <a:t> </a:t>
            </a:r>
            <a:r>
              <a:rPr lang="fi-FI" sz="1800" dirty="0" err="1"/>
              <a:t>questions</a:t>
            </a:r>
            <a:r>
              <a:rPr lang="fi-FI" sz="1800" dirty="0"/>
              <a:t> to </a:t>
            </a:r>
            <a:r>
              <a:rPr lang="fi-FI" sz="1800" dirty="0" err="1"/>
              <a:t>something</a:t>
            </a:r>
            <a:r>
              <a:rPr lang="fi-FI" sz="1800" dirty="0"/>
              <a:t> </a:t>
            </a:r>
            <a:r>
              <a:rPr lang="fi-FI" sz="1800" dirty="0" err="1"/>
              <a:t>what</a:t>
            </a:r>
            <a:r>
              <a:rPr lang="fi-FI" sz="1800" dirty="0"/>
              <a:t> the </a:t>
            </a:r>
            <a:r>
              <a:rPr lang="fi-FI" sz="1800" dirty="0" err="1"/>
              <a:t>interviewee</a:t>
            </a:r>
            <a:r>
              <a:rPr lang="fi-FI" sz="1800" dirty="0"/>
              <a:t> </a:t>
            </a:r>
            <a:r>
              <a:rPr lang="fi-FI" sz="1800" dirty="0" err="1"/>
              <a:t>does</a:t>
            </a:r>
            <a:r>
              <a:rPr lang="fi-FI" sz="1800" dirty="0"/>
              <a:t> </a:t>
            </a:r>
            <a:r>
              <a:rPr lang="fi-FI" sz="1800" dirty="0" err="1"/>
              <a:t>not</a:t>
            </a:r>
            <a:r>
              <a:rPr lang="fi-FI" sz="1800" dirty="0"/>
              <a:t> </a:t>
            </a:r>
            <a:r>
              <a:rPr lang="fi-FI" sz="1800" dirty="0" err="1"/>
              <a:t>say</a:t>
            </a:r>
            <a:r>
              <a:rPr lang="fi-FI" sz="1800" dirty="0"/>
              <a:t> </a:t>
            </a:r>
            <a:r>
              <a:rPr lang="fi-FI" sz="1800" dirty="0" err="1"/>
              <a:t>directly</a:t>
            </a:r>
            <a:r>
              <a:rPr lang="fi-FI" sz="1800" dirty="0"/>
              <a:t> (”How </a:t>
            </a:r>
            <a:r>
              <a:rPr lang="fi-FI" sz="1800" dirty="0" err="1"/>
              <a:t>do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believe</a:t>
            </a:r>
            <a:r>
              <a:rPr lang="fi-FI" sz="1800" dirty="0"/>
              <a:t> </a:t>
            </a:r>
            <a:r>
              <a:rPr lang="fi-FI" sz="1800" dirty="0" err="1"/>
              <a:t>others</a:t>
            </a:r>
            <a:r>
              <a:rPr lang="fi-FI" sz="1800" dirty="0"/>
              <a:t> </a:t>
            </a:r>
            <a:r>
              <a:rPr lang="fi-FI" sz="1800" dirty="0" err="1"/>
              <a:t>think</a:t>
            </a:r>
            <a:r>
              <a:rPr lang="fi-FI" sz="1800" dirty="0"/>
              <a:t> </a:t>
            </a:r>
            <a:r>
              <a:rPr lang="fi-FI" sz="1800" dirty="0" err="1"/>
              <a:t>about</a:t>
            </a:r>
            <a:r>
              <a:rPr lang="fi-FI" sz="1800" dirty="0"/>
              <a:t>…?”)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b="1" dirty="0" err="1"/>
              <a:t>Structuring</a:t>
            </a:r>
            <a:r>
              <a:rPr lang="fi-FI" sz="1800" b="1" dirty="0"/>
              <a:t> </a:t>
            </a:r>
            <a:r>
              <a:rPr lang="fi-FI" sz="1800" b="1" dirty="0" err="1"/>
              <a:t>questions</a:t>
            </a:r>
            <a:r>
              <a:rPr lang="fi-FI" sz="1800" dirty="0"/>
              <a:t>: The </a:t>
            </a:r>
            <a:r>
              <a:rPr lang="fi-FI" sz="1800" dirty="0" err="1"/>
              <a:t>interviewer</a:t>
            </a:r>
            <a:r>
              <a:rPr lang="fi-FI" sz="1800" dirty="0"/>
              <a:t> is </a:t>
            </a:r>
            <a:r>
              <a:rPr lang="fi-FI" sz="1800" dirty="0" err="1"/>
              <a:t>responsible</a:t>
            </a:r>
            <a:r>
              <a:rPr lang="fi-FI" sz="1800" dirty="0"/>
              <a:t> for the </a:t>
            </a:r>
            <a:r>
              <a:rPr lang="fi-FI" sz="1800" dirty="0" err="1"/>
              <a:t>course</a:t>
            </a:r>
            <a:r>
              <a:rPr lang="fi-FI" sz="1800" dirty="0"/>
              <a:t> of the </a:t>
            </a:r>
            <a:r>
              <a:rPr lang="fi-FI" sz="1800" dirty="0" err="1"/>
              <a:t>interview</a:t>
            </a:r>
            <a:r>
              <a:rPr lang="fi-FI" sz="1800" dirty="0"/>
              <a:t>: </a:t>
            </a:r>
            <a:r>
              <a:rPr lang="fi-FI" sz="1800" dirty="0" err="1"/>
              <a:t>break</a:t>
            </a:r>
            <a:r>
              <a:rPr lang="fi-FI" sz="1800" dirty="0"/>
              <a:t> </a:t>
            </a:r>
            <a:r>
              <a:rPr lang="fi-FI" sz="1800" dirty="0" err="1"/>
              <a:t>politely</a:t>
            </a:r>
            <a:r>
              <a:rPr lang="fi-FI" sz="1800" dirty="0"/>
              <a:t> long </a:t>
            </a:r>
            <a:r>
              <a:rPr lang="fi-FI" sz="1800" dirty="0" err="1"/>
              <a:t>answers</a:t>
            </a:r>
            <a:r>
              <a:rPr lang="fi-FI" sz="1800" dirty="0"/>
              <a:t> </a:t>
            </a:r>
            <a:r>
              <a:rPr lang="fi-FI" sz="1800" dirty="0" err="1"/>
              <a:t>that</a:t>
            </a:r>
            <a:r>
              <a:rPr lang="fi-FI" sz="1800" dirty="0"/>
              <a:t> </a:t>
            </a:r>
            <a:r>
              <a:rPr lang="fi-FI" sz="1800" dirty="0" err="1"/>
              <a:t>are</a:t>
            </a:r>
            <a:r>
              <a:rPr lang="fi-FI" sz="1800" dirty="0"/>
              <a:t> </a:t>
            </a:r>
            <a:r>
              <a:rPr lang="fi-FI" sz="1800" dirty="0" err="1"/>
              <a:t>irrelevant</a:t>
            </a:r>
            <a:r>
              <a:rPr lang="fi-FI" sz="1800" dirty="0"/>
              <a:t> to the </a:t>
            </a:r>
            <a:r>
              <a:rPr lang="fi-FI" sz="1800" dirty="0" err="1"/>
              <a:t>theme</a:t>
            </a:r>
            <a:r>
              <a:rPr lang="fi-FI" sz="1800" dirty="0"/>
              <a:t> (”I </a:t>
            </a:r>
            <a:r>
              <a:rPr lang="fi-FI" sz="1800" dirty="0" err="1"/>
              <a:t>would</a:t>
            </a:r>
            <a:r>
              <a:rPr lang="fi-FI" sz="1800" dirty="0"/>
              <a:t> </a:t>
            </a:r>
            <a:r>
              <a:rPr lang="fi-FI" sz="1800" dirty="0" err="1"/>
              <a:t>now</a:t>
            </a:r>
            <a:r>
              <a:rPr lang="fi-FI" sz="1800" dirty="0"/>
              <a:t> </a:t>
            </a:r>
            <a:r>
              <a:rPr lang="fi-FI" sz="1800" dirty="0" err="1"/>
              <a:t>like</a:t>
            </a:r>
            <a:r>
              <a:rPr lang="fi-FI" sz="1800" dirty="0"/>
              <a:t> to </a:t>
            </a:r>
            <a:r>
              <a:rPr lang="fi-FI" sz="1800" dirty="0" err="1"/>
              <a:t>introduce</a:t>
            </a:r>
            <a:r>
              <a:rPr lang="fi-FI" sz="1800" dirty="0"/>
              <a:t> </a:t>
            </a:r>
            <a:r>
              <a:rPr lang="fi-FI" sz="1800" dirty="0" err="1"/>
              <a:t>another</a:t>
            </a:r>
            <a:r>
              <a:rPr lang="fi-FI" sz="1800" dirty="0"/>
              <a:t> </a:t>
            </a:r>
            <a:r>
              <a:rPr lang="fi-FI" sz="1800" dirty="0" err="1"/>
              <a:t>topic</a:t>
            </a:r>
            <a:r>
              <a:rPr lang="fi-FI" sz="1800" dirty="0"/>
              <a:t>”), </a:t>
            </a:r>
            <a:r>
              <a:rPr lang="fi-FI" sz="1800" dirty="0" err="1"/>
              <a:t>break</a:t>
            </a:r>
            <a:r>
              <a:rPr lang="fi-FI" sz="1800" dirty="0"/>
              <a:t> the </a:t>
            </a:r>
            <a:r>
              <a:rPr lang="fi-FI" sz="1800" dirty="0" err="1"/>
              <a:t>situation</a:t>
            </a:r>
            <a:r>
              <a:rPr lang="fi-FI" sz="1800" dirty="0"/>
              <a:t> </a:t>
            </a:r>
            <a:r>
              <a:rPr lang="fi-FI" sz="1800" dirty="0" err="1"/>
              <a:t>when</a:t>
            </a:r>
            <a:r>
              <a:rPr lang="fi-FI" sz="1800" dirty="0"/>
              <a:t> the </a:t>
            </a:r>
            <a:r>
              <a:rPr lang="fi-FI" sz="1800" dirty="0" err="1"/>
              <a:t>interviewee</a:t>
            </a:r>
            <a:r>
              <a:rPr lang="fi-FI" sz="1800" dirty="0"/>
              <a:t> is </a:t>
            </a:r>
            <a:r>
              <a:rPr lang="fi-FI" sz="1800" dirty="0" err="1"/>
              <a:t>exhaused</a:t>
            </a:r>
            <a:r>
              <a:rPr lang="fi-FI" sz="1800" dirty="0"/>
              <a:t>, </a:t>
            </a:r>
            <a:r>
              <a:rPr lang="fi-FI" sz="1800" dirty="0" err="1"/>
              <a:t>distressed</a:t>
            </a:r>
            <a:r>
              <a:rPr lang="fi-FI" sz="1800" dirty="0"/>
              <a:t>.  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b="1" dirty="0" err="1"/>
              <a:t>Silence</a:t>
            </a:r>
            <a:r>
              <a:rPr lang="fi-FI" sz="1800" dirty="0"/>
              <a:t>: </a:t>
            </a:r>
            <a:r>
              <a:rPr lang="fi-FI" sz="1800" dirty="0" err="1"/>
              <a:t>Do</a:t>
            </a:r>
            <a:r>
              <a:rPr lang="fi-FI" sz="1800" dirty="0"/>
              <a:t> </a:t>
            </a:r>
            <a:r>
              <a:rPr lang="fi-FI" sz="1800" dirty="0" err="1"/>
              <a:t>not</a:t>
            </a:r>
            <a:r>
              <a:rPr lang="fi-FI" sz="1800" dirty="0"/>
              <a:t> </a:t>
            </a:r>
            <a:r>
              <a:rPr lang="fi-FI" sz="1800" dirty="0" err="1"/>
              <a:t>make</a:t>
            </a:r>
            <a:r>
              <a:rPr lang="fi-FI" sz="1800" dirty="0"/>
              <a:t> a </a:t>
            </a:r>
            <a:r>
              <a:rPr lang="fi-FI" sz="1800" dirty="0" err="1"/>
              <a:t>cross-examination</a:t>
            </a:r>
            <a:r>
              <a:rPr lang="fi-FI" sz="1800" dirty="0"/>
              <a:t>, </a:t>
            </a:r>
            <a:r>
              <a:rPr lang="fi-FI" sz="1800" dirty="0" err="1"/>
              <a:t>allow</a:t>
            </a:r>
            <a:r>
              <a:rPr lang="fi-FI" sz="1800" dirty="0"/>
              <a:t> </a:t>
            </a:r>
            <a:r>
              <a:rPr lang="fi-FI" sz="1800" dirty="0" err="1"/>
              <a:t>pauses</a:t>
            </a:r>
            <a:r>
              <a:rPr lang="fi-FI" sz="1800" dirty="0"/>
              <a:t>, </a:t>
            </a:r>
            <a:r>
              <a:rPr lang="fi-FI" sz="1800" dirty="0" err="1"/>
              <a:t>allow</a:t>
            </a:r>
            <a:r>
              <a:rPr lang="fi-FI" sz="1800" dirty="0"/>
              <a:t> </a:t>
            </a:r>
            <a:r>
              <a:rPr lang="fi-FI" sz="1800" dirty="0" err="1"/>
              <a:t>silence</a:t>
            </a:r>
            <a:r>
              <a:rPr lang="fi-FI" sz="1800" dirty="0"/>
              <a:t> in </a:t>
            </a:r>
            <a:r>
              <a:rPr lang="fi-FI" sz="1800" dirty="0" err="1"/>
              <a:t>order</a:t>
            </a:r>
            <a:r>
              <a:rPr lang="fi-FI" sz="1800" dirty="0"/>
              <a:t> to </a:t>
            </a:r>
            <a:r>
              <a:rPr lang="fi-FI" sz="1800" dirty="0" err="1"/>
              <a:t>give</a:t>
            </a:r>
            <a:r>
              <a:rPr lang="fi-FI" sz="1800" dirty="0"/>
              <a:t> the </a:t>
            </a:r>
            <a:r>
              <a:rPr lang="fi-FI" sz="1800" dirty="0" err="1"/>
              <a:t>subject</a:t>
            </a:r>
            <a:r>
              <a:rPr lang="fi-FI" sz="1800" dirty="0"/>
              <a:t> </a:t>
            </a:r>
            <a:r>
              <a:rPr lang="fi-FI" sz="1800" dirty="0" err="1"/>
              <a:t>time</a:t>
            </a:r>
            <a:r>
              <a:rPr lang="fi-FI" sz="1800" dirty="0"/>
              <a:t> to </a:t>
            </a:r>
            <a:r>
              <a:rPr lang="fi-FI" sz="1800" dirty="0" err="1"/>
              <a:t>think</a:t>
            </a:r>
            <a:r>
              <a:rPr lang="fi-FI" sz="1800" dirty="0"/>
              <a:t> and </a:t>
            </a:r>
            <a:r>
              <a:rPr lang="fi-FI" sz="1800" dirty="0" err="1"/>
              <a:t>formulate</a:t>
            </a:r>
            <a:r>
              <a:rPr lang="fi-FI" sz="1800" dirty="0"/>
              <a:t> </a:t>
            </a:r>
            <a:r>
              <a:rPr lang="fi-FI" sz="1800" dirty="0" err="1"/>
              <a:t>his/her</a:t>
            </a:r>
            <a:r>
              <a:rPr lang="fi-FI" sz="1800" dirty="0"/>
              <a:t> </a:t>
            </a:r>
            <a:r>
              <a:rPr lang="fi-FI" sz="1800" dirty="0" err="1"/>
              <a:t>answers</a:t>
            </a:r>
            <a:r>
              <a:rPr lang="fi-FI" sz="1800" dirty="0"/>
              <a:t>.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b="1" dirty="0" err="1"/>
              <a:t>Interpreting</a:t>
            </a:r>
            <a:r>
              <a:rPr lang="fi-FI" sz="1800" b="1" dirty="0"/>
              <a:t> </a:t>
            </a:r>
            <a:r>
              <a:rPr lang="fi-FI" sz="1800" b="1" dirty="0" err="1"/>
              <a:t>quesions</a:t>
            </a:r>
            <a:r>
              <a:rPr lang="fi-FI" sz="1800" dirty="0"/>
              <a:t>: </a:t>
            </a:r>
            <a:r>
              <a:rPr lang="fi-FI" sz="1800" dirty="0" err="1"/>
              <a:t>Rephrase</a:t>
            </a:r>
            <a:r>
              <a:rPr lang="fi-FI" sz="1800" dirty="0"/>
              <a:t> an </a:t>
            </a:r>
            <a:r>
              <a:rPr lang="fi-FI" sz="1800" dirty="0" err="1"/>
              <a:t>answer</a:t>
            </a:r>
            <a:r>
              <a:rPr lang="fi-FI" sz="1800" dirty="0"/>
              <a:t> (”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mean</a:t>
            </a:r>
            <a:r>
              <a:rPr lang="fi-FI" sz="1800" dirty="0"/>
              <a:t> </a:t>
            </a:r>
            <a:r>
              <a:rPr lang="fi-FI" sz="1800" dirty="0" err="1"/>
              <a:t>that</a:t>
            </a:r>
            <a:r>
              <a:rPr lang="fi-FI" sz="1800" dirty="0"/>
              <a:t>…?”), </a:t>
            </a:r>
            <a:r>
              <a:rPr lang="fi-FI" sz="1800" dirty="0" err="1"/>
              <a:t>ask</a:t>
            </a:r>
            <a:r>
              <a:rPr lang="fi-FI" sz="1800" dirty="0"/>
              <a:t> for a </a:t>
            </a:r>
            <a:r>
              <a:rPr lang="fi-FI" sz="1800" dirty="0" err="1"/>
              <a:t>clarification</a:t>
            </a:r>
            <a:r>
              <a:rPr lang="fi-FI" sz="1800" dirty="0"/>
              <a:t> (”</a:t>
            </a:r>
            <a:r>
              <a:rPr lang="fi-FI" sz="1800" dirty="0" err="1"/>
              <a:t>Did</a:t>
            </a:r>
            <a:r>
              <a:rPr lang="fi-FI" sz="1800" dirty="0"/>
              <a:t> I </a:t>
            </a:r>
            <a:r>
              <a:rPr lang="fi-FI" sz="1800" dirty="0" err="1"/>
              <a:t>understand</a:t>
            </a:r>
            <a:r>
              <a:rPr lang="fi-FI" sz="1800" dirty="0"/>
              <a:t> </a:t>
            </a:r>
            <a:r>
              <a:rPr lang="fi-FI" sz="1800" dirty="0" err="1"/>
              <a:t>it</a:t>
            </a:r>
            <a:r>
              <a:rPr lang="fi-FI" sz="1800" dirty="0"/>
              <a:t> </a:t>
            </a:r>
            <a:r>
              <a:rPr lang="fi-FI" sz="1800" dirty="0" err="1"/>
              <a:t>correct</a:t>
            </a:r>
            <a:r>
              <a:rPr lang="fi-FI" sz="1800" dirty="0"/>
              <a:t> </a:t>
            </a:r>
            <a:r>
              <a:rPr lang="fi-FI" sz="1800" dirty="0" err="1"/>
              <a:t>that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….?”).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ED756-11CF-12A3-F75B-0C453DE87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21839564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2183"/>
          </a:xfrm>
        </p:spPr>
        <p:txBody>
          <a:bodyPr>
            <a:normAutofit/>
          </a:bodyPr>
          <a:lstStyle/>
          <a:p>
            <a:r>
              <a:rPr lang="fi-FI" sz="2400" b="1" dirty="0" err="1"/>
              <a:t>Types</a:t>
            </a:r>
            <a:r>
              <a:rPr lang="fi-FI" sz="2400" b="1" dirty="0"/>
              <a:t> of </a:t>
            </a:r>
            <a:r>
              <a:rPr lang="fi-FI" sz="2400" b="1" dirty="0" err="1"/>
              <a:t>interview</a:t>
            </a:r>
            <a:r>
              <a:rPr lang="fi-FI" sz="2400" b="1" dirty="0"/>
              <a:t> </a:t>
            </a:r>
            <a:r>
              <a:rPr lang="fi-FI" sz="2400" b="1" dirty="0" err="1"/>
              <a:t>questions/practice</a:t>
            </a:r>
            <a:endParaRPr lang="fi-FI" sz="24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293223"/>
            <a:ext cx="8596668" cy="4748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1600" dirty="0" err="1"/>
              <a:t>Pair</a:t>
            </a:r>
            <a:r>
              <a:rPr lang="fi-FI" sz="1600" dirty="0"/>
              <a:t> </a:t>
            </a:r>
            <a:r>
              <a:rPr lang="fi-FI" sz="1600" dirty="0" err="1"/>
              <a:t>work</a:t>
            </a:r>
            <a:r>
              <a:rPr lang="fi-FI" sz="1600" dirty="0"/>
              <a:t>:</a:t>
            </a:r>
          </a:p>
          <a:p>
            <a:pPr marL="0" indent="0">
              <a:buNone/>
            </a:pPr>
            <a:r>
              <a:rPr lang="fi-FI" sz="1600" dirty="0" err="1"/>
              <a:t>Choose</a:t>
            </a:r>
            <a:r>
              <a:rPr lang="fi-FI" sz="1600" dirty="0"/>
              <a:t> </a:t>
            </a:r>
            <a:r>
              <a:rPr lang="fi-FI" sz="1600" dirty="0" err="1"/>
              <a:t>interview</a:t>
            </a:r>
            <a:r>
              <a:rPr lang="fi-FI" sz="1600" dirty="0"/>
              <a:t> </a:t>
            </a:r>
            <a:r>
              <a:rPr lang="fi-FI" sz="1600" dirty="0" err="1"/>
              <a:t>themes</a:t>
            </a:r>
            <a:endParaRPr lang="fi-FI" sz="1600" dirty="0"/>
          </a:p>
          <a:p>
            <a:pPr marL="0" indent="0">
              <a:buNone/>
            </a:pPr>
            <a:r>
              <a:rPr lang="fi-FI" sz="1600" dirty="0" err="1"/>
              <a:t>Imagine</a:t>
            </a:r>
            <a:r>
              <a:rPr lang="fi-FI" sz="1600" dirty="0"/>
              <a:t> </a:t>
            </a:r>
            <a:r>
              <a:rPr lang="fi-FI" sz="1600" dirty="0" err="1"/>
              <a:t>that</a:t>
            </a:r>
            <a:r>
              <a:rPr lang="fi-FI" sz="1600" dirty="0"/>
              <a:t> </a:t>
            </a:r>
            <a:r>
              <a:rPr lang="fi-FI" sz="1600" dirty="0" err="1"/>
              <a:t>you</a:t>
            </a:r>
            <a:r>
              <a:rPr lang="fi-FI" sz="1600" dirty="0"/>
              <a:t> </a:t>
            </a:r>
            <a:r>
              <a:rPr lang="fi-FI" sz="1600" dirty="0" err="1"/>
              <a:t>are</a:t>
            </a:r>
            <a:r>
              <a:rPr lang="fi-FI" sz="1600" dirty="0"/>
              <a:t> in an </a:t>
            </a:r>
            <a:r>
              <a:rPr lang="fi-FI" sz="1600" dirty="0" err="1"/>
              <a:t>interview</a:t>
            </a:r>
            <a:r>
              <a:rPr lang="fi-FI" sz="1600" dirty="0"/>
              <a:t> </a:t>
            </a:r>
            <a:r>
              <a:rPr lang="fi-FI" sz="1600" dirty="0" err="1"/>
              <a:t>situation</a:t>
            </a:r>
            <a:endParaRPr lang="fi-FI" sz="1600" dirty="0"/>
          </a:p>
          <a:p>
            <a:pPr marL="0" indent="0">
              <a:buNone/>
            </a:pPr>
            <a:r>
              <a:rPr lang="fi-FI" sz="1600" dirty="0" err="1"/>
              <a:t>Practice</a:t>
            </a:r>
            <a:r>
              <a:rPr lang="fi-FI" sz="1600" dirty="0"/>
              <a:t> </a:t>
            </a:r>
            <a:r>
              <a:rPr lang="fi-FI" sz="1600" dirty="0" err="1"/>
              <a:t>different</a:t>
            </a:r>
            <a:r>
              <a:rPr lang="fi-FI" sz="1600" dirty="0"/>
              <a:t> </a:t>
            </a:r>
            <a:r>
              <a:rPr lang="fi-FI" sz="1600" dirty="0" err="1"/>
              <a:t>types</a:t>
            </a:r>
            <a:r>
              <a:rPr lang="fi-FI" sz="1600" dirty="0"/>
              <a:t> of </a:t>
            </a:r>
            <a:r>
              <a:rPr lang="fi-FI" sz="1600" dirty="0" err="1"/>
              <a:t>questions</a:t>
            </a:r>
            <a:r>
              <a:rPr lang="fi-FI" sz="1600" dirty="0"/>
              <a:t>:</a:t>
            </a:r>
          </a:p>
          <a:p>
            <a:pPr marL="0" indent="0">
              <a:buNone/>
            </a:pPr>
            <a:r>
              <a:rPr lang="fi-FI" sz="1600" b="1" dirty="0" err="1"/>
              <a:t>Introductory</a:t>
            </a:r>
            <a:r>
              <a:rPr lang="fi-FI" sz="1600" b="1" dirty="0"/>
              <a:t> </a:t>
            </a:r>
            <a:r>
              <a:rPr lang="fi-FI" sz="1600" b="1" dirty="0" err="1"/>
              <a:t>questions</a:t>
            </a:r>
            <a:endParaRPr lang="fi-FI" sz="1600" b="1" dirty="0"/>
          </a:p>
          <a:p>
            <a:pPr marL="0" indent="0">
              <a:buNone/>
            </a:pPr>
            <a:r>
              <a:rPr lang="fi-FI" sz="1600" b="1" dirty="0" err="1"/>
              <a:t>Follow-up</a:t>
            </a:r>
            <a:r>
              <a:rPr lang="fi-FI" sz="1600" b="1" dirty="0"/>
              <a:t> </a:t>
            </a:r>
            <a:r>
              <a:rPr lang="fi-FI" sz="1600" b="1" dirty="0" err="1"/>
              <a:t>qustions</a:t>
            </a:r>
            <a:endParaRPr lang="fi-FI" sz="1600" b="1" dirty="0"/>
          </a:p>
          <a:p>
            <a:pPr marL="0" indent="0">
              <a:buNone/>
            </a:pPr>
            <a:r>
              <a:rPr lang="fi-FI" sz="1600" b="1" dirty="0" err="1"/>
              <a:t>Probing</a:t>
            </a:r>
            <a:r>
              <a:rPr lang="fi-FI" sz="1600" b="1" dirty="0"/>
              <a:t> </a:t>
            </a:r>
            <a:r>
              <a:rPr lang="fi-FI" sz="1600" b="1" dirty="0" err="1"/>
              <a:t>questions</a:t>
            </a:r>
            <a:endParaRPr lang="fi-FI" sz="1600" b="1" dirty="0"/>
          </a:p>
          <a:p>
            <a:pPr marL="0" indent="0">
              <a:buNone/>
            </a:pPr>
            <a:r>
              <a:rPr lang="fi-FI" sz="1600" b="1" dirty="0" err="1"/>
              <a:t>Specifying</a:t>
            </a:r>
            <a:r>
              <a:rPr lang="fi-FI" sz="1600" b="1" dirty="0"/>
              <a:t> </a:t>
            </a:r>
            <a:r>
              <a:rPr lang="fi-FI" sz="1600" b="1" dirty="0" err="1"/>
              <a:t>questions</a:t>
            </a:r>
            <a:endParaRPr lang="fi-FI" sz="1600" b="1" dirty="0"/>
          </a:p>
          <a:p>
            <a:pPr marL="0" indent="0">
              <a:buNone/>
            </a:pPr>
            <a:r>
              <a:rPr lang="fi-FI" sz="1600" b="1" dirty="0"/>
              <a:t>Direct </a:t>
            </a:r>
            <a:r>
              <a:rPr lang="fi-FI" sz="1600" b="1" dirty="0" err="1"/>
              <a:t>questions</a:t>
            </a:r>
            <a:endParaRPr lang="fi-FI" sz="1600" b="1" dirty="0"/>
          </a:p>
          <a:p>
            <a:pPr marL="0" indent="0">
              <a:buNone/>
            </a:pPr>
            <a:r>
              <a:rPr lang="fi-FI" sz="1600" b="1" dirty="0" err="1"/>
              <a:t>Indirect</a:t>
            </a:r>
            <a:r>
              <a:rPr lang="fi-FI" sz="1600" b="1" dirty="0"/>
              <a:t> </a:t>
            </a:r>
            <a:r>
              <a:rPr lang="fi-FI" sz="1600" b="1" dirty="0" err="1"/>
              <a:t>questions</a:t>
            </a:r>
            <a:endParaRPr lang="fi-FI" sz="1600" b="1" dirty="0"/>
          </a:p>
          <a:p>
            <a:pPr marL="0" indent="0">
              <a:buNone/>
            </a:pPr>
            <a:r>
              <a:rPr lang="fi-FI" sz="1600" b="1" dirty="0" err="1"/>
              <a:t>Structuring</a:t>
            </a:r>
            <a:r>
              <a:rPr lang="fi-FI" sz="1600" b="1" dirty="0"/>
              <a:t> </a:t>
            </a:r>
            <a:r>
              <a:rPr lang="fi-FI" sz="1600" b="1" dirty="0" err="1"/>
              <a:t>questions</a:t>
            </a:r>
            <a:endParaRPr lang="fi-FI" sz="1600" b="1" dirty="0"/>
          </a:p>
          <a:p>
            <a:pPr marL="0" indent="0">
              <a:buNone/>
            </a:pPr>
            <a:r>
              <a:rPr lang="fi-FI" sz="1600" b="1" dirty="0" err="1"/>
              <a:t>Interpreting</a:t>
            </a:r>
            <a:r>
              <a:rPr lang="fi-FI" sz="1600" b="1" dirty="0"/>
              <a:t> </a:t>
            </a:r>
            <a:r>
              <a:rPr lang="fi-FI" sz="1600" b="1" dirty="0" err="1"/>
              <a:t>questions</a:t>
            </a:r>
            <a:endParaRPr lang="fi-FI" sz="1600" b="1" dirty="0"/>
          </a:p>
          <a:p>
            <a:pPr marL="0" indent="0">
              <a:buNone/>
            </a:pPr>
            <a:endParaRPr lang="fi-FI" sz="1600" b="1" dirty="0"/>
          </a:p>
          <a:p>
            <a:pPr marL="0" indent="0">
              <a:buNone/>
            </a:pPr>
            <a:endParaRPr lang="fi-FI" sz="1600" b="1" dirty="0"/>
          </a:p>
          <a:p>
            <a:pPr marL="0" indent="0">
              <a:buNone/>
            </a:pPr>
            <a:endParaRPr lang="fi-FI" sz="1600" b="1" dirty="0"/>
          </a:p>
          <a:p>
            <a:pPr marL="0" indent="0">
              <a:buNone/>
            </a:pPr>
            <a:endParaRPr lang="fi-FI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4F6D78-F5FF-5BA5-BA52-F5C598F48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1061433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96240"/>
          </a:xfrm>
        </p:spPr>
        <p:txBody>
          <a:bodyPr>
            <a:normAutofit fontScale="90000"/>
          </a:bodyPr>
          <a:lstStyle/>
          <a:p>
            <a:r>
              <a:rPr lang="fi-FI" sz="2400" b="1" dirty="0" err="1"/>
              <a:t>Interview</a:t>
            </a:r>
            <a:r>
              <a:rPr lang="fi-FI" sz="2400" b="1" dirty="0"/>
              <a:t> </a:t>
            </a:r>
            <a:r>
              <a:rPr lang="fi-FI" sz="2400" b="1" dirty="0" err="1"/>
              <a:t>situation/practice</a:t>
            </a:r>
            <a:endParaRPr lang="fi-FI" sz="24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162595"/>
            <a:ext cx="8596668" cy="4878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000" dirty="0" err="1"/>
              <a:t>Discuss</a:t>
            </a:r>
            <a:r>
              <a:rPr lang="fi-FI" sz="2000" dirty="0"/>
              <a:t> in </a:t>
            </a:r>
            <a:r>
              <a:rPr lang="fi-FI" sz="2000" dirty="0" err="1"/>
              <a:t>small</a:t>
            </a:r>
            <a:r>
              <a:rPr lang="fi-FI" sz="2000" dirty="0"/>
              <a:t> </a:t>
            </a:r>
            <a:r>
              <a:rPr lang="fi-FI" sz="2000" dirty="0" err="1"/>
              <a:t>groups</a:t>
            </a:r>
            <a:r>
              <a:rPr lang="fi-FI" sz="2000" dirty="0"/>
              <a:t> </a:t>
            </a:r>
            <a:r>
              <a:rPr lang="fi-FI" sz="2000" dirty="0" err="1"/>
              <a:t>what</a:t>
            </a:r>
            <a:r>
              <a:rPr lang="fi-FI" sz="2000" dirty="0"/>
              <a:t> </a:t>
            </a:r>
            <a:r>
              <a:rPr lang="fi-FI" sz="2000" dirty="0" err="1"/>
              <a:t>factors</a:t>
            </a:r>
            <a:r>
              <a:rPr lang="fi-FI" sz="2000" dirty="0"/>
              <a:t> </a:t>
            </a:r>
            <a:r>
              <a:rPr lang="fi-FI" sz="2000" dirty="0" err="1"/>
              <a:t>there</a:t>
            </a:r>
            <a:r>
              <a:rPr lang="fi-FI" sz="2000" dirty="0"/>
              <a:t> </a:t>
            </a:r>
            <a:r>
              <a:rPr lang="fi-FI" sz="2000" dirty="0" err="1"/>
              <a:t>are</a:t>
            </a:r>
            <a:r>
              <a:rPr lang="fi-FI" sz="2000" dirty="0"/>
              <a:t> to </a:t>
            </a:r>
            <a:r>
              <a:rPr lang="fi-FI" sz="2000" dirty="0" err="1"/>
              <a:t>be</a:t>
            </a:r>
            <a:r>
              <a:rPr lang="fi-FI" sz="2000" dirty="0"/>
              <a:t> </a:t>
            </a:r>
            <a:r>
              <a:rPr lang="fi-FI" sz="2000" dirty="0" err="1"/>
              <a:t>taken</a:t>
            </a:r>
            <a:r>
              <a:rPr lang="fi-FI" sz="2000" dirty="0"/>
              <a:t> into </a:t>
            </a:r>
            <a:r>
              <a:rPr lang="fi-FI" sz="2000" dirty="0" err="1"/>
              <a:t>account</a:t>
            </a:r>
            <a:r>
              <a:rPr lang="fi-FI" sz="2000" dirty="0"/>
              <a:t> </a:t>
            </a:r>
            <a:r>
              <a:rPr lang="fi-FI" sz="2000" dirty="0" err="1"/>
              <a:t>when</a:t>
            </a:r>
            <a:r>
              <a:rPr lang="fi-FI" sz="2000" dirty="0"/>
              <a:t> </a:t>
            </a:r>
            <a:r>
              <a:rPr lang="fi-FI" sz="2000" dirty="0" err="1"/>
              <a:t>desingning</a:t>
            </a:r>
            <a:r>
              <a:rPr lang="fi-FI" sz="2000" dirty="0"/>
              <a:t> an </a:t>
            </a:r>
            <a:r>
              <a:rPr lang="fi-FI" sz="2000" dirty="0" err="1"/>
              <a:t>interview</a:t>
            </a:r>
            <a:r>
              <a:rPr lang="fi-FI" sz="2000" dirty="0"/>
              <a:t>!</a:t>
            </a:r>
          </a:p>
          <a:p>
            <a:pPr marL="0" indent="0">
              <a:buNone/>
            </a:pPr>
            <a:r>
              <a:rPr lang="fi-FI" sz="2000" dirty="0"/>
              <a:t>(</a:t>
            </a:r>
            <a:r>
              <a:rPr lang="fi-FI" sz="2000" dirty="0" err="1"/>
              <a:t>e.g</a:t>
            </a:r>
            <a:r>
              <a:rPr lang="fi-FI" sz="2000" dirty="0"/>
              <a:t>. </a:t>
            </a:r>
            <a:r>
              <a:rPr lang="fi-FI" sz="2000" dirty="0" err="1"/>
              <a:t>location</a:t>
            </a:r>
            <a:r>
              <a:rPr lang="fi-FI" sz="2000" dirty="0"/>
              <a:t>, </a:t>
            </a:r>
            <a:r>
              <a:rPr lang="fi-FI" sz="2000" dirty="0" err="1"/>
              <a:t>environment</a:t>
            </a:r>
            <a:r>
              <a:rPr lang="fi-FI" sz="2000" dirty="0"/>
              <a:t>, with </a:t>
            </a:r>
            <a:r>
              <a:rPr lang="fi-FI" sz="2000" dirty="0" err="1"/>
              <a:t>or</a:t>
            </a:r>
            <a:r>
              <a:rPr lang="fi-FI" sz="2000" dirty="0"/>
              <a:t> </a:t>
            </a:r>
            <a:r>
              <a:rPr lang="fi-FI" sz="2000" dirty="0" err="1"/>
              <a:t>without</a:t>
            </a:r>
            <a:r>
              <a:rPr lang="fi-FI" sz="2000" dirty="0"/>
              <a:t> </a:t>
            </a:r>
            <a:r>
              <a:rPr lang="fi-FI" sz="2000" dirty="0" err="1"/>
              <a:t>family</a:t>
            </a:r>
            <a:r>
              <a:rPr lang="fi-FI" sz="2000" dirty="0"/>
              <a:t> </a:t>
            </a:r>
            <a:r>
              <a:rPr lang="fi-FI" sz="2000" dirty="0" err="1"/>
              <a:t>members</a:t>
            </a:r>
            <a:r>
              <a:rPr lang="fi-FI" sz="2000" dirty="0"/>
              <a:t> </a:t>
            </a:r>
            <a:r>
              <a:rPr lang="fi-FI" sz="2000" dirty="0" err="1"/>
              <a:t>etc</a:t>
            </a:r>
            <a:r>
              <a:rPr lang="fi-FI" sz="2000" dirty="0"/>
              <a:t>…)</a:t>
            </a: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 err="1"/>
              <a:t>What</a:t>
            </a:r>
            <a:r>
              <a:rPr lang="fi-FI" sz="2000" dirty="0"/>
              <a:t> </a:t>
            </a:r>
            <a:r>
              <a:rPr lang="fi-FI" sz="2000" dirty="0" err="1"/>
              <a:t>does</a:t>
            </a:r>
            <a:r>
              <a:rPr lang="fi-FI" sz="2000" dirty="0"/>
              <a:t> </a:t>
            </a:r>
            <a:r>
              <a:rPr lang="fi-FI" sz="2000" dirty="0" err="1"/>
              <a:t>silence</a:t>
            </a:r>
            <a:r>
              <a:rPr lang="fi-FI" sz="2000" dirty="0"/>
              <a:t> </a:t>
            </a:r>
            <a:r>
              <a:rPr lang="fi-FI" sz="2000" dirty="0" err="1"/>
              <a:t>tell</a:t>
            </a:r>
            <a:r>
              <a:rPr lang="fi-FI" sz="2000" dirty="0"/>
              <a:t> us in an </a:t>
            </a:r>
            <a:r>
              <a:rPr lang="fi-FI" sz="2000" dirty="0" err="1"/>
              <a:t>interview</a:t>
            </a:r>
            <a:r>
              <a:rPr lang="fi-FI" sz="2000" dirty="0"/>
              <a:t> </a:t>
            </a:r>
            <a:r>
              <a:rPr lang="fi-FI" sz="2000" dirty="0" err="1"/>
              <a:t>situation</a:t>
            </a:r>
            <a:r>
              <a:rPr lang="fi-FI" sz="2000" dirty="0"/>
              <a:t>?</a:t>
            </a:r>
          </a:p>
          <a:p>
            <a:pPr marL="0" indent="0">
              <a:buNone/>
            </a:pPr>
            <a:r>
              <a:rPr lang="fi-FI" sz="2000" dirty="0" err="1"/>
              <a:t>What</a:t>
            </a:r>
            <a:r>
              <a:rPr lang="fi-FI" sz="2000" dirty="0"/>
              <a:t> </a:t>
            </a:r>
            <a:r>
              <a:rPr lang="fi-FI" sz="2000" dirty="0" err="1"/>
              <a:t>do</a:t>
            </a:r>
            <a:r>
              <a:rPr lang="fi-FI" sz="2000" dirty="0"/>
              <a:t> </a:t>
            </a:r>
            <a:r>
              <a:rPr lang="fi-FI" sz="2000" dirty="0" err="1"/>
              <a:t>you</a:t>
            </a:r>
            <a:r>
              <a:rPr lang="fi-FI" sz="2000" dirty="0"/>
              <a:t> </a:t>
            </a:r>
            <a:r>
              <a:rPr lang="fi-FI" sz="2000" dirty="0" err="1"/>
              <a:t>do</a:t>
            </a:r>
            <a:r>
              <a:rPr lang="fi-FI" sz="2000" dirty="0"/>
              <a:t> </a:t>
            </a:r>
            <a:r>
              <a:rPr lang="fi-FI" sz="2000" dirty="0" err="1"/>
              <a:t>when</a:t>
            </a:r>
            <a:r>
              <a:rPr lang="fi-FI" sz="2000" dirty="0"/>
              <a:t> </a:t>
            </a:r>
            <a:r>
              <a:rPr lang="fi-FI" sz="2000" dirty="0" err="1"/>
              <a:t>facing</a:t>
            </a:r>
            <a:r>
              <a:rPr lang="fi-FI" sz="2000" dirty="0"/>
              <a:t> </a:t>
            </a:r>
            <a:r>
              <a:rPr lang="fi-FI" sz="2000" dirty="0" err="1"/>
              <a:t>silence/resistance</a:t>
            </a:r>
            <a:r>
              <a:rPr lang="fi-FI" sz="2000" dirty="0"/>
              <a:t>, </a:t>
            </a:r>
            <a:r>
              <a:rPr lang="fi-FI" sz="2000" dirty="0" err="1"/>
              <a:t>refusal</a:t>
            </a:r>
            <a:r>
              <a:rPr lang="fi-FI" sz="2000" dirty="0"/>
              <a:t>…?</a:t>
            </a:r>
          </a:p>
          <a:p>
            <a:pPr marL="0" indent="0">
              <a:buNone/>
            </a:pPr>
            <a:endParaRPr lang="fi-FI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224D87-8614-1675-A628-0106DDC31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26926852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87680"/>
          </a:xfrm>
        </p:spPr>
        <p:txBody>
          <a:bodyPr>
            <a:normAutofit fontScale="90000"/>
          </a:bodyPr>
          <a:lstStyle/>
          <a:p>
            <a:r>
              <a:rPr lang="fi-FI" sz="2800" b="1" dirty="0"/>
              <a:t>Analysis of an </a:t>
            </a:r>
            <a:r>
              <a:rPr lang="fi-FI" sz="2800" b="1" dirty="0" err="1"/>
              <a:t>interview</a:t>
            </a:r>
            <a:endParaRPr lang="fi-FI" sz="28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345475"/>
            <a:ext cx="8596668" cy="4695888"/>
          </a:xfrm>
        </p:spPr>
        <p:txBody>
          <a:bodyPr>
            <a:normAutofit/>
          </a:bodyPr>
          <a:lstStyle/>
          <a:p>
            <a:r>
              <a:rPr lang="fi-FI" sz="2000" dirty="0" err="1"/>
              <a:t>Recording</a:t>
            </a:r>
            <a:r>
              <a:rPr lang="fi-FI" sz="2000" dirty="0"/>
              <a:t> the </a:t>
            </a:r>
            <a:r>
              <a:rPr lang="fi-FI" sz="2000" dirty="0" err="1"/>
              <a:t>interview</a:t>
            </a:r>
            <a:endParaRPr lang="fi-FI" sz="2000" dirty="0"/>
          </a:p>
          <a:p>
            <a:r>
              <a:rPr lang="fi-FI" sz="2000" dirty="0" err="1"/>
              <a:t>Listening</a:t>
            </a:r>
            <a:r>
              <a:rPr lang="fi-FI" sz="2000" dirty="0"/>
              <a:t> the </a:t>
            </a:r>
            <a:r>
              <a:rPr lang="fi-FI" sz="2000" dirty="0" err="1"/>
              <a:t>interview</a:t>
            </a:r>
            <a:r>
              <a:rPr lang="fi-FI" sz="2000" dirty="0"/>
              <a:t> </a:t>
            </a:r>
            <a:r>
              <a:rPr lang="fi-FI" sz="2000" dirty="0" err="1"/>
              <a:t>carefully</a:t>
            </a:r>
            <a:endParaRPr lang="fi-FI" sz="2000" dirty="0"/>
          </a:p>
          <a:p>
            <a:r>
              <a:rPr lang="fi-FI" sz="2000" dirty="0" err="1"/>
              <a:t>Transcribing</a:t>
            </a:r>
            <a:r>
              <a:rPr lang="fi-FI" sz="2000" dirty="0"/>
              <a:t> the </a:t>
            </a:r>
            <a:r>
              <a:rPr lang="fi-FI" sz="2000" dirty="0" err="1"/>
              <a:t>interview</a:t>
            </a:r>
            <a:r>
              <a:rPr lang="fi-FI" sz="2000" dirty="0"/>
              <a:t> </a:t>
            </a:r>
            <a:r>
              <a:rPr lang="fi-FI" sz="2000" dirty="0" err="1"/>
              <a:t>literally</a:t>
            </a:r>
            <a:endParaRPr lang="fi-FI" sz="2000" dirty="0"/>
          </a:p>
          <a:p>
            <a:r>
              <a:rPr lang="fi-FI" sz="2000" dirty="0" err="1"/>
              <a:t>Classification</a:t>
            </a:r>
            <a:endParaRPr lang="fi-FI" sz="2000" dirty="0"/>
          </a:p>
          <a:p>
            <a:r>
              <a:rPr lang="fi-FI" sz="2000" dirty="0" err="1"/>
              <a:t>Thematic</a:t>
            </a:r>
            <a:r>
              <a:rPr lang="fi-FI" sz="2000" dirty="0"/>
              <a:t> </a:t>
            </a:r>
            <a:r>
              <a:rPr lang="fi-FI" sz="2000" dirty="0" err="1"/>
              <a:t>grouping</a:t>
            </a:r>
            <a:endParaRPr lang="fi-FI" sz="2000" dirty="0"/>
          </a:p>
          <a:p>
            <a:r>
              <a:rPr lang="fi-FI" sz="2000" dirty="0" err="1"/>
              <a:t>Typological</a:t>
            </a:r>
            <a:r>
              <a:rPr lang="fi-FI" sz="2000" dirty="0"/>
              <a:t> </a:t>
            </a:r>
            <a:r>
              <a:rPr lang="fi-FI" sz="2000" dirty="0" err="1"/>
              <a:t>grouping</a:t>
            </a:r>
            <a:endParaRPr lang="fi-FI" sz="2000" dirty="0"/>
          </a:p>
          <a:p>
            <a:endParaRPr lang="fi-FI" sz="2000" dirty="0"/>
          </a:p>
          <a:p>
            <a:pPr marL="0" indent="0">
              <a:buNone/>
            </a:pPr>
            <a:r>
              <a:rPr lang="fi-FI" sz="2000" dirty="0"/>
              <a:t>The </a:t>
            </a:r>
            <a:r>
              <a:rPr lang="fi-FI" sz="2000" dirty="0" err="1"/>
              <a:t>goal</a:t>
            </a:r>
            <a:r>
              <a:rPr lang="fi-FI" sz="2000" dirty="0"/>
              <a:t> of the </a:t>
            </a:r>
            <a:r>
              <a:rPr lang="fi-FI" sz="2000" dirty="0" err="1"/>
              <a:t>analysis</a:t>
            </a:r>
            <a:r>
              <a:rPr lang="fi-FI" sz="2000" dirty="0"/>
              <a:t> </a:t>
            </a:r>
            <a:r>
              <a:rPr lang="fi-FI" sz="2000" dirty="0" err="1"/>
              <a:t>phase</a:t>
            </a:r>
            <a:r>
              <a:rPr lang="fi-FI" sz="2000" dirty="0"/>
              <a:t> is to </a:t>
            </a:r>
            <a:r>
              <a:rPr lang="fi-FI" sz="2000" dirty="0" err="1"/>
              <a:t>systematize</a:t>
            </a:r>
            <a:r>
              <a:rPr lang="fi-FI" sz="2000" dirty="0"/>
              <a:t> the data </a:t>
            </a:r>
            <a:r>
              <a:rPr lang="fi-FI" sz="2000" dirty="0" err="1"/>
              <a:t>gathered</a:t>
            </a:r>
            <a:r>
              <a:rPr lang="fi-FI" sz="2000" dirty="0"/>
              <a:t> </a:t>
            </a:r>
            <a:r>
              <a:rPr lang="fi-FI" sz="2000" dirty="0" err="1"/>
              <a:t>by</a:t>
            </a:r>
            <a:r>
              <a:rPr lang="fi-FI" sz="2000" dirty="0"/>
              <a:t> an </a:t>
            </a:r>
            <a:r>
              <a:rPr lang="fi-FI" sz="2000" dirty="0" err="1"/>
              <a:t>interview</a:t>
            </a:r>
            <a:r>
              <a:rPr lang="fi-FI" sz="2000" dirty="0"/>
              <a:t>, </a:t>
            </a:r>
            <a:r>
              <a:rPr lang="fi-FI" sz="2000" dirty="0" err="1"/>
              <a:t>condense</a:t>
            </a:r>
            <a:r>
              <a:rPr lang="fi-FI" sz="2000" dirty="0"/>
              <a:t> the data to a </a:t>
            </a:r>
            <a:r>
              <a:rPr lang="fi-FI" sz="2000" dirty="0" err="1"/>
              <a:t>shorter</a:t>
            </a:r>
            <a:r>
              <a:rPr lang="fi-FI" sz="2000" dirty="0"/>
              <a:t> </a:t>
            </a:r>
            <a:r>
              <a:rPr lang="fi-FI" sz="2000" dirty="0" err="1"/>
              <a:t>form</a:t>
            </a:r>
            <a:r>
              <a:rPr lang="fi-FI" sz="2000" dirty="0"/>
              <a:t> and </a:t>
            </a:r>
            <a:r>
              <a:rPr lang="fi-FI" sz="2000" dirty="0" err="1"/>
              <a:t>find</a:t>
            </a:r>
            <a:r>
              <a:rPr lang="fi-FI" sz="2000" dirty="0"/>
              <a:t> out the </a:t>
            </a:r>
            <a:r>
              <a:rPr lang="fi-FI" sz="2000" dirty="0" err="1"/>
              <a:t>implicit</a:t>
            </a:r>
            <a:r>
              <a:rPr lang="fi-FI" sz="2000" dirty="0"/>
              <a:t> (</a:t>
            </a:r>
            <a:r>
              <a:rPr lang="fi-FI" sz="2000" dirty="0" err="1"/>
              <a:t>hidden</a:t>
            </a:r>
            <a:r>
              <a:rPr lang="fi-FI" sz="2000" dirty="0"/>
              <a:t>) </a:t>
            </a:r>
            <a:r>
              <a:rPr lang="fi-FI" sz="2000" dirty="0" err="1"/>
              <a:t>meanings</a:t>
            </a:r>
            <a:r>
              <a:rPr lang="fi-FI" sz="2000" dirty="0"/>
              <a:t>. </a:t>
            </a:r>
          </a:p>
          <a:p>
            <a:pPr marL="0" indent="0">
              <a:buNone/>
            </a:pPr>
            <a:endParaRPr lang="fi-FI" sz="2000" dirty="0"/>
          </a:p>
          <a:p>
            <a:endParaRPr lang="fi-FI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CBD733-6E09-538B-AE6A-9C4DB1F04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5003320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1168"/>
          </a:xfrm>
        </p:spPr>
        <p:txBody>
          <a:bodyPr>
            <a:normAutofit/>
          </a:bodyPr>
          <a:lstStyle/>
          <a:p>
            <a:r>
              <a:rPr lang="fi-FI" sz="2400" b="1" dirty="0"/>
              <a:t>Analysis of an </a:t>
            </a:r>
            <a:r>
              <a:rPr lang="fi-FI" sz="2400" b="1" dirty="0" err="1"/>
              <a:t>interview</a:t>
            </a:r>
            <a:r>
              <a:rPr lang="fi-FI" sz="2400" b="1" dirty="0"/>
              <a:t>, </a:t>
            </a:r>
            <a:r>
              <a:rPr lang="fi-FI" sz="1600" b="1" dirty="0" err="1"/>
              <a:t>continues</a:t>
            </a:r>
            <a:endParaRPr lang="fi-FI" sz="16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724297"/>
            <a:ext cx="8596668" cy="43170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err="1"/>
              <a:t>Classification</a:t>
            </a:r>
            <a:endParaRPr lang="fi-FI" dirty="0"/>
          </a:p>
          <a:p>
            <a:pPr marL="0" indent="0">
              <a:buNone/>
            </a:pPr>
            <a:r>
              <a:rPr lang="fi-FI" sz="1600" dirty="0"/>
              <a:t>X1</a:t>
            </a:r>
          </a:p>
          <a:p>
            <a:pPr marL="0" indent="0">
              <a:buNone/>
            </a:pPr>
            <a:r>
              <a:rPr lang="fi-FI" sz="1600" dirty="0"/>
              <a:t>X2</a:t>
            </a:r>
          </a:p>
          <a:p>
            <a:pPr marL="0" indent="0">
              <a:buNone/>
            </a:pPr>
            <a:r>
              <a:rPr lang="fi-FI" sz="1600" dirty="0"/>
              <a:t>X3                                                                        Group A</a:t>
            </a:r>
          </a:p>
          <a:p>
            <a:pPr marL="0" indent="0">
              <a:buNone/>
            </a:pPr>
            <a:r>
              <a:rPr lang="fi-FI" sz="1600" dirty="0"/>
              <a:t>X4</a:t>
            </a:r>
          </a:p>
          <a:p>
            <a:pPr marL="0" indent="0">
              <a:buNone/>
            </a:pPr>
            <a:r>
              <a:rPr lang="fi-FI" sz="1600" dirty="0"/>
              <a:t>X5</a:t>
            </a:r>
          </a:p>
          <a:p>
            <a:pPr marL="0" indent="0">
              <a:buNone/>
            </a:pPr>
            <a:r>
              <a:rPr lang="fi-FI" sz="1600" dirty="0"/>
              <a:t>X6                                                                        Group B</a:t>
            </a:r>
          </a:p>
          <a:p>
            <a:pPr marL="0" indent="0">
              <a:buNone/>
            </a:pPr>
            <a:r>
              <a:rPr lang="fi-FI" sz="1600" dirty="0"/>
              <a:t>X7</a:t>
            </a:r>
          </a:p>
          <a:p>
            <a:pPr marL="0" indent="0">
              <a:buNone/>
            </a:pPr>
            <a:r>
              <a:rPr lang="fi-FI" sz="1600" dirty="0"/>
              <a:t>X8</a:t>
            </a:r>
          </a:p>
          <a:p>
            <a:pPr marL="0" indent="0">
              <a:buNone/>
            </a:pPr>
            <a:r>
              <a:rPr lang="fi-FI" sz="1600" dirty="0"/>
              <a:t>X9</a:t>
            </a:r>
          </a:p>
          <a:p>
            <a:pPr marL="0" indent="0">
              <a:buNone/>
            </a:pPr>
            <a:r>
              <a:rPr lang="fi-FI" sz="1600" dirty="0"/>
              <a:t>X10                                                                      Group C</a:t>
            </a:r>
          </a:p>
        </p:txBody>
      </p:sp>
      <p:cxnSp>
        <p:nvCxnSpPr>
          <p:cNvPr id="5" name="Suora nuoliyhdysviiva 4"/>
          <p:cNvCxnSpPr/>
          <p:nvPr/>
        </p:nvCxnSpPr>
        <p:spPr>
          <a:xfrm>
            <a:off x="2351584" y="2204864"/>
            <a:ext cx="3168352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uora nuoliyhdysviiva 6"/>
          <p:cNvCxnSpPr/>
          <p:nvPr/>
        </p:nvCxnSpPr>
        <p:spPr>
          <a:xfrm flipV="1">
            <a:off x="2351584" y="3861048"/>
            <a:ext cx="309634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uora nuoliyhdysviiva 8"/>
          <p:cNvCxnSpPr/>
          <p:nvPr/>
        </p:nvCxnSpPr>
        <p:spPr>
          <a:xfrm flipV="1">
            <a:off x="2495600" y="3861048"/>
            <a:ext cx="309634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uora nuoliyhdysviiva 10"/>
          <p:cNvCxnSpPr/>
          <p:nvPr/>
        </p:nvCxnSpPr>
        <p:spPr>
          <a:xfrm>
            <a:off x="2279576" y="2564904"/>
            <a:ext cx="324036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uora nuoliyhdysviiva 12"/>
          <p:cNvCxnSpPr/>
          <p:nvPr/>
        </p:nvCxnSpPr>
        <p:spPr>
          <a:xfrm flipV="1">
            <a:off x="2351584" y="2960948"/>
            <a:ext cx="3096344" cy="756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nuoliyhdysviiva 14"/>
          <p:cNvCxnSpPr/>
          <p:nvPr/>
        </p:nvCxnSpPr>
        <p:spPr>
          <a:xfrm>
            <a:off x="2279576" y="2852936"/>
            <a:ext cx="316835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uora nuoliyhdysviiva 16"/>
          <p:cNvCxnSpPr/>
          <p:nvPr/>
        </p:nvCxnSpPr>
        <p:spPr>
          <a:xfrm>
            <a:off x="2351584" y="3140968"/>
            <a:ext cx="3240360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uora nuoliyhdysviiva 18"/>
          <p:cNvCxnSpPr/>
          <p:nvPr/>
        </p:nvCxnSpPr>
        <p:spPr>
          <a:xfrm>
            <a:off x="2279576" y="3501008"/>
            <a:ext cx="3240360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uora nuoliyhdysviiva 20"/>
          <p:cNvCxnSpPr/>
          <p:nvPr/>
        </p:nvCxnSpPr>
        <p:spPr>
          <a:xfrm flipV="1">
            <a:off x="2279576" y="2960948"/>
            <a:ext cx="3240360" cy="11161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uora nuoliyhdysviiva 22"/>
          <p:cNvCxnSpPr/>
          <p:nvPr/>
        </p:nvCxnSpPr>
        <p:spPr>
          <a:xfrm>
            <a:off x="2351584" y="4653136"/>
            <a:ext cx="302433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7EFC1D-C7A6-476F-C921-361B1E874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9966637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 err="1"/>
              <a:t>Thematic</a:t>
            </a:r>
            <a:r>
              <a:rPr lang="fi-FI" sz="2800" dirty="0"/>
              <a:t> </a:t>
            </a:r>
            <a:r>
              <a:rPr lang="fi-FI" sz="2800" dirty="0" err="1"/>
              <a:t>grouping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sz="1800" dirty="0" err="1"/>
              <a:t>Different</a:t>
            </a:r>
            <a:r>
              <a:rPr lang="fi-FI" sz="1800" dirty="0"/>
              <a:t> </a:t>
            </a:r>
            <a:r>
              <a:rPr lang="fi-FI" sz="1800" dirty="0" err="1"/>
              <a:t>themes</a:t>
            </a:r>
            <a:r>
              <a:rPr lang="fi-FI" sz="1800" dirty="0"/>
              <a:t> </a:t>
            </a:r>
            <a:r>
              <a:rPr lang="fi-FI" sz="1800" dirty="0" err="1"/>
              <a:t>are</a:t>
            </a:r>
            <a:r>
              <a:rPr lang="fi-FI" sz="1800" dirty="0"/>
              <a:t> </a:t>
            </a:r>
            <a:r>
              <a:rPr lang="fi-FI" sz="1800" dirty="0" err="1"/>
              <a:t>derived</a:t>
            </a:r>
            <a:r>
              <a:rPr lang="fi-FI" sz="1800" dirty="0"/>
              <a:t> </a:t>
            </a:r>
            <a:r>
              <a:rPr lang="fi-FI" sz="1800" dirty="0" err="1"/>
              <a:t>from</a:t>
            </a:r>
            <a:r>
              <a:rPr lang="fi-FI" sz="1800" dirty="0"/>
              <a:t> the </a:t>
            </a:r>
            <a:r>
              <a:rPr lang="fi-FI" sz="1800" dirty="0" err="1"/>
              <a:t>transcribed</a:t>
            </a:r>
            <a:r>
              <a:rPr lang="fi-FI" sz="1800" dirty="0"/>
              <a:t> </a:t>
            </a:r>
            <a:r>
              <a:rPr lang="fi-FI" sz="1800" dirty="0" err="1"/>
              <a:t>text</a:t>
            </a:r>
            <a:endParaRPr lang="fi-FI" sz="1800" dirty="0"/>
          </a:p>
          <a:p>
            <a:endParaRPr lang="fi-FI" sz="1800" dirty="0"/>
          </a:p>
          <a:p>
            <a:pPr marL="0" indent="0">
              <a:buNone/>
            </a:pPr>
            <a:r>
              <a:rPr lang="fi-FI" sz="1800" dirty="0"/>
              <a:t>Xxxxxx</a:t>
            </a:r>
            <a:r>
              <a:rPr lang="fi-FI" sz="1800" dirty="0">
                <a:solidFill>
                  <a:srgbClr val="FF0000"/>
                </a:solidFill>
              </a:rPr>
              <a:t>xxxx</a:t>
            </a:r>
            <a:r>
              <a:rPr lang="fi-FI" sz="1800" dirty="0"/>
              <a:t>xxxxxxxxxxxxx</a:t>
            </a:r>
            <a:r>
              <a:rPr lang="fi-FI" sz="1800" dirty="0">
                <a:solidFill>
                  <a:schemeClr val="accent1"/>
                </a:solidFill>
              </a:rPr>
              <a:t>xxxxx</a:t>
            </a:r>
            <a:r>
              <a:rPr lang="fi-FI" sz="1800" dirty="0"/>
              <a:t>xxxxxxxxxxxxxxxxxxxxxxxxxxxxxxxxxxxxxxxxx</a:t>
            </a:r>
            <a:r>
              <a:rPr lang="fi-FI" sz="1800" dirty="0">
                <a:solidFill>
                  <a:srgbClr val="FFC000"/>
                </a:solidFill>
              </a:rPr>
              <a:t>xxxx</a:t>
            </a:r>
            <a:r>
              <a:rPr lang="fi-FI" sz="1800" dirty="0"/>
              <a:t>xxx</a:t>
            </a:r>
          </a:p>
          <a:p>
            <a:pPr marL="0" indent="0">
              <a:buNone/>
            </a:pPr>
            <a:r>
              <a:rPr lang="fi-FI" sz="1800" dirty="0"/>
              <a:t>Xxxxxxx</a:t>
            </a:r>
            <a:r>
              <a:rPr lang="fi-FI" sz="1800" dirty="0">
                <a:solidFill>
                  <a:srgbClr val="FFC000"/>
                </a:solidFill>
              </a:rPr>
              <a:t>xxxxx</a:t>
            </a:r>
            <a:r>
              <a:rPr lang="fi-FI" sz="1800" dirty="0"/>
              <a:t>xxxxxx</a:t>
            </a:r>
            <a:r>
              <a:rPr lang="fi-FI" sz="1800" dirty="0">
                <a:solidFill>
                  <a:srgbClr val="FF0000"/>
                </a:solidFill>
              </a:rPr>
              <a:t>xxxx</a:t>
            </a:r>
            <a:r>
              <a:rPr lang="fi-FI" sz="1800" dirty="0"/>
              <a:t>xxxxxxxxxxxxxxxxxxx</a:t>
            </a:r>
            <a:r>
              <a:rPr lang="fi-FI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xxxxx</a:t>
            </a:r>
            <a:r>
              <a:rPr lang="fi-FI" sz="1800" dirty="0"/>
              <a:t>xxxxxxxxxxxxxxxxxxxxxxxxxxxxxx</a:t>
            </a:r>
          </a:p>
          <a:p>
            <a:pPr marL="0" indent="0">
              <a:buNone/>
            </a:pPr>
            <a:r>
              <a:rPr lang="fi-FI" sz="1800" dirty="0"/>
              <a:t>Xxxxxxxxxxxxxxxxxxxxxxxxxxxxx</a:t>
            </a:r>
            <a:r>
              <a:rPr lang="fi-FI" sz="1800" dirty="0">
                <a:solidFill>
                  <a:srgbClr val="FF0000"/>
                </a:solidFill>
              </a:rPr>
              <a:t>xxxx</a:t>
            </a:r>
            <a:r>
              <a:rPr lang="fi-FI" sz="1800" dirty="0"/>
              <a:t>xxxxxxxxxxxxx</a:t>
            </a:r>
            <a:r>
              <a:rPr lang="fi-FI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xxxxx</a:t>
            </a:r>
            <a:r>
              <a:rPr lang="fi-FI" sz="1800" dirty="0"/>
              <a:t>xxxxxxxxxxx</a:t>
            </a:r>
            <a:r>
              <a:rPr lang="fi-FI" sz="1800" dirty="0">
                <a:solidFill>
                  <a:srgbClr val="FFC000"/>
                </a:solidFill>
              </a:rPr>
              <a:t>xxxx</a:t>
            </a:r>
            <a:r>
              <a:rPr lang="fi-FI" sz="1800" dirty="0"/>
              <a:t>xxxxxxxxxx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dirty="0" err="1">
                <a:solidFill>
                  <a:srgbClr val="FF0000"/>
                </a:solidFill>
              </a:rPr>
              <a:t>Theme</a:t>
            </a:r>
            <a:r>
              <a:rPr lang="fi-FI" sz="1800" dirty="0">
                <a:solidFill>
                  <a:srgbClr val="FF0000"/>
                </a:solidFill>
              </a:rPr>
              <a:t> 1 </a:t>
            </a:r>
          </a:p>
          <a:p>
            <a:pPr marL="0" indent="0">
              <a:buNone/>
            </a:pPr>
            <a:r>
              <a:rPr lang="fi-FI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Theme</a:t>
            </a:r>
            <a:r>
              <a:rPr lang="fi-FI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2</a:t>
            </a:r>
          </a:p>
          <a:p>
            <a:pPr marL="0" indent="0">
              <a:buNone/>
            </a:pPr>
            <a:r>
              <a:rPr lang="fi-FI" sz="1800" dirty="0" err="1">
                <a:solidFill>
                  <a:srgbClr val="FFC000"/>
                </a:solidFill>
              </a:rPr>
              <a:t>Theme</a:t>
            </a:r>
            <a:r>
              <a:rPr lang="fi-FI" sz="1800" dirty="0">
                <a:solidFill>
                  <a:srgbClr val="FFC000"/>
                </a:solidFill>
              </a:rPr>
              <a:t> 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9378A4-570D-19DD-B69F-9D64B88B5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3770811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8675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Goals</a:t>
            </a:r>
            <a:br>
              <a:rPr lang="fi-FI" sz="3200" dirty="0"/>
            </a:b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838200"/>
            <a:ext cx="10515600" cy="53387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i="1" dirty="0"/>
              <a:t>Qualitative research is an inquiry process, that aims at understanding a phenomenon (e.g., social and health problems) from the point of view of people who are studied. </a:t>
            </a:r>
            <a:endParaRPr lang="fi-FI" sz="2800" dirty="0"/>
          </a:p>
          <a:p>
            <a:pPr lvl="0"/>
            <a:r>
              <a:rPr lang="en-US" sz="2800" i="1" dirty="0"/>
              <a:t>The researcher attempt to build a complex, holistic picture of the phenomenon and conducts the study in a natural setting.  </a:t>
            </a:r>
            <a:r>
              <a:rPr lang="fi-FI" sz="2800" i="1" dirty="0"/>
              <a:t>(</a:t>
            </a:r>
            <a:r>
              <a:rPr lang="fi-FI" sz="2800" i="1" dirty="0" err="1"/>
              <a:t>Flick</a:t>
            </a:r>
            <a:r>
              <a:rPr lang="fi-FI" sz="2800" i="1" dirty="0"/>
              <a:t> 2009)</a:t>
            </a:r>
            <a:endParaRPr lang="fi-FI" sz="2800" dirty="0"/>
          </a:p>
          <a:p>
            <a:r>
              <a:rPr lang="en-US" sz="2800" dirty="0"/>
              <a:t>The main goal is to understand how we can support students, teachers (…others who???) in activating their participation…</a:t>
            </a:r>
            <a:endParaRPr lang="fi-FI" sz="2800" dirty="0"/>
          </a:p>
          <a:p>
            <a:pPr marL="0" indent="0">
              <a:buNone/>
            </a:pPr>
            <a:endParaRPr lang="fi-FI" sz="2800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37A72B-981A-2CD6-56D5-16DD88F2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14088165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 err="1"/>
              <a:t>Typological</a:t>
            </a:r>
            <a:r>
              <a:rPr lang="fi-FI" sz="2800" dirty="0"/>
              <a:t> </a:t>
            </a:r>
            <a:r>
              <a:rPr lang="fi-FI" sz="2800" dirty="0" err="1"/>
              <a:t>grouping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800" dirty="0"/>
              <a:t>X1, X9          </a:t>
            </a:r>
            <a:r>
              <a:rPr lang="fi-FI" sz="1800" dirty="0" err="1"/>
              <a:t>Type</a:t>
            </a:r>
            <a:r>
              <a:rPr lang="fi-FI" sz="1800" dirty="0"/>
              <a:t> A</a:t>
            </a:r>
          </a:p>
          <a:p>
            <a:r>
              <a:rPr lang="fi-FI" sz="1800" dirty="0"/>
              <a:t>X2, X7,  X8   </a:t>
            </a:r>
            <a:r>
              <a:rPr lang="fi-FI" sz="1800" dirty="0" err="1"/>
              <a:t>Type</a:t>
            </a:r>
            <a:r>
              <a:rPr lang="fi-FI" sz="1800" dirty="0"/>
              <a:t> B</a:t>
            </a:r>
          </a:p>
          <a:p>
            <a:r>
              <a:rPr lang="fi-FI" sz="1800" dirty="0"/>
              <a:t>X5                 </a:t>
            </a:r>
            <a:r>
              <a:rPr lang="fi-FI" sz="1800" dirty="0" err="1"/>
              <a:t>Type</a:t>
            </a:r>
            <a:r>
              <a:rPr lang="fi-FI" sz="1800" dirty="0"/>
              <a:t> C</a:t>
            </a:r>
          </a:p>
          <a:p>
            <a:r>
              <a:rPr lang="fi-FI" sz="1800" dirty="0"/>
              <a:t>X4,  X6          </a:t>
            </a:r>
            <a:r>
              <a:rPr lang="fi-FI" sz="1800" dirty="0" err="1"/>
              <a:t>Type</a:t>
            </a:r>
            <a:r>
              <a:rPr lang="fi-FI" sz="1800" dirty="0"/>
              <a:t> 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A6E757-647A-B0E0-584F-45CEE8422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8171645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74617"/>
          </a:xfrm>
        </p:spPr>
        <p:txBody>
          <a:bodyPr>
            <a:normAutofit fontScale="90000"/>
          </a:bodyPr>
          <a:lstStyle/>
          <a:p>
            <a:r>
              <a:rPr lang="fi-FI" sz="2800" b="1" dirty="0" err="1"/>
              <a:t>Structuring</a:t>
            </a:r>
            <a:r>
              <a:rPr lang="fi-FI" sz="2800" b="1" dirty="0"/>
              <a:t> an </a:t>
            </a:r>
            <a:r>
              <a:rPr lang="fi-FI" sz="2800" b="1" dirty="0" err="1"/>
              <a:t>Interview</a:t>
            </a:r>
            <a:r>
              <a:rPr lang="fi-FI" sz="2800" b="1" dirty="0"/>
              <a:t> Report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227909"/>
            <a:ext cx="8596668" cy="4813453"/>
          </a:xfrm>
        </p:spPr>
        <p:txBody>
          <a:bodyPr>
            <a:normAutofit/>
          </a:bodyPr>
          <a:lstStyle/>
          <a:p>
            <a:r>
              <a:rPr lang="fi-FI" sz="2000" dirty="0" err="1"/>
              <a:t>Introduction</a:t>
            </a:r>
            <a:r>
              <a:rPr lang="fi-FI" sz="2000" dirty="0"/>
              <a:t> – </a:t>
            </a:r>
            <a:r>
              <a:rPr lang="fi-FI" sz="2000" dirty="0" err="1"/>
              <a:t>Thematizing</a:t>
            </a:r>
            <a:r>
              <a:rPr lang="fi-FI" sz="2000" dirty="0"/>
              <a:t> </a:t>
            </a:r>
            <a:r>
              <a:rPr lang="fi-FI" sz="2000" dirty="0" err="1"/>
              <a:t>clearly</a:t>
            </a:r>
            <a:endParaRPr lang="fi-FI" sz="2000" dirty="0"/>
          </a:p>
          <a:p>
            <a:r>
              <a:rPr lang="fi-FI" sz="2000" dirty="0"/>
              <a:t>Method – </a:t>
            </a:r>
            <a:r>
              <a:rPr lang="fi-FI" sz="2000" dirty="0" err="1"/>
              <a:t>Desingning</a:t>
            </a:r>
            <a:r>
              <a:rPr lang="fi-FI" sz="2000" dirty="0"/>
              <a:t>, </a:t>
            </a:r>
            <a:r>
              <a:rPr lang="fi-FI" sz="2000" dirty="0" err="1"/>
              <a:t>Interviewing</a:t>
            </a:r>
            <a:r>
              <a:rPr lang="fi-FI" sz="2000" dirty="0"/>
              <a:t>, </a:t>
            </a:r>
            <a:r>
              <a:rPr lang="fi-FI" sz="2000" dirty="0" err="1"/>
              <a:t>transcribing</a:t>
            </a:r>
            <a:r>
              <a:rPr lang="fi-FI" sz="2000" dirty="0"/>
              <a:t> and </a:t>
            </a:r>
            <a:r>
              <a:rPr lang="fi-FI" sz="2000" dirty="0" err="1"/>
              <a:t>Analyzing</a:t>
            </a:r>
            <a:r>
              <a:rPr lang="fi-FI" sz="2000" dirty="0"/>
              <a:t>: </a:t>
            </a:r>
            <a:r>
              <a:rPr lang="fi-FI" sz="2000" dirty="0" err="1"/>
              <a:t>described</a:t>
            </a:r>
            <a:r>
              <a:rPr lang="fi-FI" sz="2000" dirty="0"/>
              <a:t> in </a:t>
            </a:r>
            <a:r>
              <a:rPr lang="fi-FI" sz="2000" dirty="0" err="1"/>
              <a:t>sufficient</a:t>
            </a:r>
            <a:r>
              <a:rPr lang="fi-FI" sz="2000" dirty="0"/>
              <a:t> </a:t>
            </a:r>
            <a:r>
              <a:rPr lang="fi-FI" sz="2000" dirty="0" err="1"/>
              <a:t>detail</a:t>
            </a:r>
            <a:endParaRPr lang="fi-FI" sz="2000" dirty="0"/>
          </a:p>
          <a:p>
            <a:r>
              <a:rPr lang="fi-FI" sz="2000" dirty="0" err="1"/>
              <a:t>Results</a:t>
            </a:r>
            <a:r>
              <a:rPr lang="fi-FI" sz="2000" dirty="0"/>
              <a:t> – Analysis and </a:t>
            </a:r>
            <a:r>
              <a:rPr lang="fi-FI" sz="2000" dirty="0" err="1"/>
              <a:t>verification</a:t>
            </a:r>
            <a:r>
              <a:rPr lang="fi-FI" sz="2000" dirty="0"/>
              <a:t> – the </a:t>
            </a:r>
            <a:r>
              <a:rPr lang="fi-FI" sz="2000" dirty="0" err="1"/>
              <a:t>results</a:t>
            </a:r>
            <a:r>
              <a:rPr lang="fi-FI" sz="2000" dirty="0"/>
              <a:t> </a:t>
            </a:r>
            <a:r>
              <a:rPr lang="fi-FI" sz="2000" dirty="0" err="1"/>
              <a:t>are</a:t>
            </a:r>
            <a:r>
              <a:rPr lang="fi-FI" sz="2000" dirty="0"/>
              <a:t> </a:t>
            </a:r>
            <a:r>
              <a:rPr lang="fi-FI" sz="2000" dirty="0" err="1"/>
              <a:t>reported</a:t>
            </a:r>
            <a:r>
              <a:rPr lang="fi-FI" sz="2000" dirty="0"/>
              <a:t> in a </a:t>
            </a:r>
            <a:r>
              <a:rPr lang="fi-FI" sz="2000" dirty="0" err="1"/>
              <a:t>form</a:t>
            </a:r>
            <a:r>
              <a:rPr lang="fi-FI" sz="2000" dirty="0"/>
              <a:t> </a:t>
            </a:r>
            <a:r>
              <a:rPr lang="fi-FI" sz="2000" dirty="0" err="1"/>
              <a:t>wich</a:t>
            </a:r>
            <a:r>
              <a:rPr lang="fi-FI" sz="2000" dirty="0"/>
              <a:t> </a:t>
            </a:r>
            <a:r>
              <a:rPr lang="fi-FI" sz="2000" dirty="0" err="1"/>
              <a:t>gives</a:t>
            </a:r>
            <a:r>
              <a:rPr lang="fi-FI" sz="2000" dirty="0"/>
              <a:t> a </a:t>
            </a:r>
            <a:r>
              <a:rPr lang="fi-FI" sz="2000" dirty="0" err="1"/>
              <a:t>clear</a:t>
            </a:r>
            <a:r>
              <a:rPr lang="fi-FI" sz="2000" dirty="0"/>
              <a:t> and </a:t>
            </a:r>
            <a:r>
              <a:rPr lang="fi-FI" sz="2000" dirty="0" err="1"/>
              <a:t>well</a:t>
            </a:r>
            <a:r>
              <a:rPr lang="fi-FI" sz="2000" dirty="0"/>
              <a:t> </a:t>
            </a:r>
            <a:r>
              <a:rPr lang="fi-FI" sz="2000" dirty="0" err="1"/>
              <a:t>structured</a:t>
            </a:r>
            <a:r>
              <a:rPr lang="fi-FI" sz="2000" dirty="0"/>
              <a:t> </a:t>
            </a:r>
            <a:r>
              <a:rPr lang="fi-FI" sz="2000" dirty="0" err="1"/>
              <a:t>overview</a:t>
            </a:r>
            <a:r>
              <a:rPr lang="fi-FI" sz="2000" dirty="0"/>
              <a:t> of the main </a:t>
            </a:r>
            <a:r>
              <a:rPr lang="fi-FI" sz="2000" dirty="0" err="1"/>
              <a:t>findings</a:t>
            </a:r>
            <a:endParaRPr lang="fi-FI" sz="2000" dirty="0"/>
          </a:p>
          <a:p>
            <a:r>
              <a:rPr lang="fi-FI" sz="2000" dirty="0" err="1"/>
              <a:t>Discussion</a:t>
            </a:r>
            <a:r>
              <a:rPr lang="fi-FI" sz="2000" dirty="0"/>
              <a:t> – The </a:t>
            </a:r>
            <a:r>
              <a:rPr lang="fi-FI" sz="2000" dirty="0" err="1"/>
              <a:t>overall</a:t>
            </a:r>
            <a:r>
              <a:rPr lang="fi-FI" sz="2000" dirty="0"/>
              <a:t> </a:t>
            </a:r>
            <a:r>
              <a:rPr lang="fi-FI" sz="2000" dirty="0" err="1"/>
              <a:t>implications</a:t>
            </a:r>
            <a:r>
              <a:rPr lang="fi-FI" sz="2000" dirty="0"/>
              <a:t> of the </a:t>
            </a:r>
            <a:r>
              <a:rPr lang="fi-FI" sz="2000" dirty="0" err="1"/>
              <a:t>results</a:t>
            </a:r>
            <a:r>
              <a:rPr lang="fi-FI" sz="2000" dirty="0"/>
              <a:t> </a:t>
            </a:r>
            <a:r>
              <a:rPr lang="fi-FI" sz="2000" dirty="0" err="1"/>
              <a:t>are</a:t>
            </a:r>
            <a:r>
              <a:rPr lang="fi-FI" sz="2000" dirty="0"/>
              <a:t> </a:t>
            </a:r>
            <a:r>
              <a:rPr lang="fi-FI" sz="2000" dirty="0" err="1"/>
              <a:t>discussed</a:t>
            </a:r>
            <a:r>
              <a:rPr lang="fi-FI" sz="2000" dirty="0"/>
              <a:t>; the </a:t>
            </a:r>
            <a:r>
              <a:rPr lang="fi-FI" sz="2000" dirty="0" err="1"/>
              <a:t>relevance</a:t>
            </a:r>
            <a:r>
              <a:rPr lang="fi-FI" sz="2000" dirty="0"/>
              <a:t> of the </a:t>
            </a:r>
            <a:r>
              <a:rPr lang="fi-FI" sz="2000" dirty="0" err="1"/>
              <a:t>findings</a:t>
            </a:r>
            <a:r>
              <a:rPr lang="fi-FI" sz="2000" dirty="0"/>
              <a:t> to the </a:t>
            </a:r>
            <a:r>
              <a:rPr lang="fi-FI" sz="2000" dirty="0" err="1"/>
              <a:t>original</a:t>
            </a:r>
            <a:r>
              <a:rPr lang="fi-FI" sz="2000" dirty="0"/>
              <a:t> </a:t>
            </a:r>
            <a:r>
              <a:rPr lang="fi-FI" sz="2000" dirty="0" err="1"/>
              <a:t>research</a:t>
            </a:r>
            <a:r>
              <a:rPr lang="fi-FI" sz="2000" dirty="0"/>
              <a:t> </a:t>
            </a:r>
            <a:r>
              <a:rPr lang="fi-FI" sz="2000" dirty="0" err="1"/>
              <a:t>questions</a:t>
            </a:r>
            <a:r>
              <a:rPr lang="fi-FI" sz="2000" dirty="0"/>
              <a:t>; the </a:t>
            </a:r>
            <a:r>
              <a:rPr lang="fi-FI" sz="2000" dirty="0" err="1"/>
              <a:t>theoretical</a:t>
            </a:r>
            <a:r>
              <a:rPr lang="fi-FI" sz="2000" dirty="0"/>
              <a:t> and </a:t>
            </a:r>
            <a:r>
              <a:rPr lang="fi-FI" sz="2000" dirty="0" err="1"/>
              <a:t>practical</a:t>
            </a:r>
            <a:r>
              <a:rPr lang="fi-FI" sz="2000" dirty="0"/>
              <a:t> </a:t>
            </a:r>
            <a:r>
              <a:rPr lang="fi-FI" sz="2000" dirty="0" err="1"/>
              <a:t>implications</a:t>
            </a:r>
            <a:r>
              <a:rPr lang="fi-FI" sz="2000" dirty="0"/>
              <a:t> of the </a:t>
            </a:r>
            <a:r>
              <a:rPr lang="fi-FI" sz="2000" dirty="0" err="1"/>
              <a:t>findings</a:t>
            </a:r>
            <a:r>
              <a:rPr lang="fi-FI" sz="2000" dirty="0"/>
              <a:t>.</a:t>
            </a:r>
          </a:p>
          <a:p>
            <a:endParaRPr lang="fi-FI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749E4A-FE85-225F-50DE-C9512C8E9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23776542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8127"/>
          </a:xfrm>
        </p:spPr>
        <p:txBody>
          <a:bodyPr>
            <a:normAutofit/>
          </a:bodyPr>
          <a:lstStyle/>
          <a:p>
            <a:r>
              <a:rPr lang="fi-FI" sz="2400" b="1" dirty="0" err="1"/>
              <a:t>Ethical</a:t>
            </a:r>
            <a:r>
              <a:rPr lang="fi-FI" sz="2400" b="1" dirty="0"/>
              <a:t> </a:t>
            </a:r>
            <a:r>
              <a:rPr lang="fi-FI" sz="2400" b="1" dirty="0" err="1"/>
              <a:t>issues</a:t>
            </a:r>
            <a:r>
              <a:rPr lang="fi-FI" sz="2400" b="1" dirty="0"/>
              <a:t> at </a:t>
            </a:r>
            <a:r>
              <a:rPr lang="fi-FI" sz="2400" b="1" dirty="0" err="1"/>
              <a:t>seven</a:t>
            </a:r>
            <a:r>
              <a:rPr lang="fi-FI" sz="2400" b="1" dirty="0"/>
              <a:t> </a:t>
            </a:r>
            <a:r>
              <a:rPr lang="fi-FI" sz="2400" b="1" dirty="0" err="1"/>
              <a:t>research</a:t>
            </a:r>
            <a:r>
              <a:rPr lang="fi-FI" sz="2400" b="1" dirty="0"/>
              <a:t> </a:t>
            </a:r>
            <a:r>
              <a:rPr lang="fi-FI" sz="2400" b="1" dirty="0" err="1"/>
              <a:t>stages</a:t>
            </a:r>
            <a:r>
              <a:rPr lang="fi-FI" sz="2400" b="1" dirty="0"/>
              <a:t> </a:t>
            </a:r>
            <a:r>
              <a:rPr lang="fi-FI" sz="1200" b="1" dirty="0"/>
              <a:t>(</a:t>
            </a:r>
            <a:r>
              <a:rPr lang="fi-FI" sz="1200" b="1" dirty="0" err="1"/>
              <a:t>Kvale</a:t>
            </a:r>
            <a:r>
              <a:rPr lang="fi-FI" sz="1200" b="1" dirty="0"/>
              <a:t> 2008)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397727"/>
            <a:ext cx="8596668" cy="4643636"/>
          </a:xfrm>
        </p:spPr>
        <p:txBody>
          <a:bodyPr>
            <a:normAutofit lnSpcReduction="10000"/>
          </a:bodyPr>
          <a:lstStyle/>
          <a:p>
            <a:r>
              <a:rPr lang="fi-FI" sz="1800" b="1" dirty="0" err="1"/>
              <a:t>Thematizing</a:t>
            </a:r>
            <a:r>
              <a:rPr lang="fi-FI" sz="1800" dirty="0"/>
              <a:t>: in </a:t>
            </a:r>
            <a:r>
              <a:rPr lang="fi-FI" sz="1800" dirty="0" err="1"/>
              <a:t>addition</a:t>
            </a:r>
            <a:r>
              <a:rPr lang="fi-FI" sz="1800" dirty="0"/>
              <a:t> to the </a:t>
            </a:r>
            <a:r>
              <a:rPr lang="fi-FI" sz="1800" dirty="0" err="1"/>
              <a:t>scientific</a:t>
            </a:r>
            <a:r>
              <a:rPr lang="fi-FI" sz="1800" dirty="0"/>
              <a:t> </a:t>
            </a:r>
            <a:r>
              <a:rPr lang="fi-FI" sz="1800" dirty="0" err="1"/>
              <a:t>value</a:t>
            </a:r>
            <a:r>
              <a:rPr lang="fi-FI" sz="1800" dirty="0"/>
              <a:t> of the </a:t>
            </a:r>
            <a:r>
              <a:rPr lang="fi-FI" sz="1800" dirty="0" err="1"/>
              <a:t>knowledge</a:t>
            </a:r>
            <a:r>
              <a:rPr lang="fi-FI" sz="1800" dirty="0"/>
              <a:t> the </a:t>
            </a:r>
            <a:r>
              <a:rPr lang="fi-FI" sz="1800" dirty="0" err="1"/>
              <a:t>study</a:t>
            </a:r>
            <a:r>
              <a:rPr lang="fi-FI" sz="1800" dirty="0"/>
              <a:t> </a:t>
            </a:r>
            <a:r>
              <a:rPr lang="fi-FI" sz="1800" dirty="0" err="1"/>
              <a:t>should</a:t>
            </a:r>
            <a:r>
              <a:rPr lang="fi-FI" sz="1800" dirty="0"/>
              <a:t> </a:t>
            </a:r>
            <a:r>
              <a:rPr lang="fi-FI" sz="1800" dirty="0" err="1"/>
              <a:t>should</a:t>
            </a:r>
            <a:r>
              <a:rPr lang="fi-FI" sz="1800" dirty="0"/>
              <a:t> </a:t>
            </a:r>
            <a:r>
              <a:rPr lang="fi-FI" sz="1800" dirty="0" err="1"/>
              <a:t>be</a:t>
            </a:r>
            <a:r>
              <a:rPr lang="fi-FI" sz="1800" dirty="0"/>
              <a:t> </a:t>
            </a:r>
            <a:r>
              <a:rPr lang="fi-FI" sz="1800" dirty="0" err="1"/>
              <a:t>targeted</a:t>
            </a:r>
            <a:r>
              <a:rPr lang="fi-FI" sz="1800" dirty="0"/>
              <a:t> to </a:t>
            </a:r>
            <a:r>
              <a:rPr lang="fi-FI" sz="1800" b="1" dirty="0" err="1"/>
              <a:t>improve</a:t>
            </a:r>
            <a:r>
              <a:rPr lang="fi-FI" sz="1800" b="1" dirty="0"/>
              <a:t> the </a:t>
            </a:r>
            <a:r>
              <a:rPr lang="fi-FI" sz="1800" b="1" dirty="0" err="1"/>
              <a:t>human</a:t>
            </a:r>
            <a:r>
              <a:rPr lang="fi-FI" sz="1800" b="1" dirty="0"/>
              <a:t> </a:t>
            </a:r>
            <a:r>
              <a:rPr lang="fi-FI" sz="1800" b="1" dirty="0" err="1"/>
              <a:t>situation</a:t>
            </a:r>
            <a:r>
              <a:rPr lang="fi-FI" sz="1800" b="1" dirty="0"/>
              <a:t> </a:t>
            </a:r>
            <a:r>
              <a:rPr lang="fi-FI" sz="1800" dirty="0" err="1"/>
              <a:t>investigated</a:t>
            </a:r>
            <a:endParaRPr lang="fi-FI" sz="1800" dirty="0"/>
          </a:p>
          <a:p>
            <a:r>
              <a:rPr lang="fi-FI" sz="1800" b="1" dirty="0" err="1"/>
              <a:t>Designing</a:t>
            </a:r>
            <a:r>
              <a:rPr lang="fi-FI" sz="1800" b="1" dirty="0"/>
              <a:t>:</a:t>
            </a:r>
            <a:r>
              <a:rPr lang="fi-FI" sz="1800" dirty="0"/>
              <a:t> </a:t>
            </a:r>
            <a:r>
              <a:rPr lang="fi-FI" sz="1800" dirty="0" err="1"/>
              <a:t>ensure</a:t>
            </a:r>
            <a:r>
              <a:rPr lang="fi-FI" sz="1800" dirty="0"/>
              <a:t> </a:t>
            </a:r>
            <a:r>
              <a:rPr lang="fi-FI" sz="1800" b="1" dirty="0" err="1"/>
              <a:t>subjects`participation</a:t>
            </a:r>
            <a:r>
              <a:rPr lang="fi-FI" sz="1800" b="1" dirty="0"/>
              <a:t> </a:t>
            </a:r>
            <a:r>
              <a:rPr lang="fi-FI" sz="1800" dirty="0"/>
              <a:t>in the </a:t>
            </a:r>
            <a:r>
              <a:rPr lang="fi-FI" sz="1800" dirty="0" err="1"/>
              <a:t>study</a:t>
            </a:r>
            <a:r>
              <a:rPr lang="fi-FI" sz="1800" dirty="0"/>
              <a:t>, </a:t>
            </a:r>
            <a:r>
              <a:rPr lang="fi-FI" sz="1800" dirty="0" err="1"/>
              <a:t>secure</a:t>
            </a:r>
            <a:r>
              <a:rPr lang="fi-FI" sz="1800" dirty="0"/>
              <a:t> </a:t>
            </a:r>
            <a:r>
              <a:rPr lang="fi-FI" sz="1800" b="1" dirty="0" err="1"/>
              <a:t>confidentiality</a:t>
            </a:r>
            <a:r>
              <a:rPr lang="fi-FI" sz="1800" b="1" dirty="0"/>
              <a:t>, </a:t>
            </a:r>
            <a:r>
              <a:rPr lang="fi-FI" sz="1800" dirty="0" err="1"/>
              <a:t>consider</a:t>
            </a:r>
            <a:r>
              <a:rPr lang="fi-FI" sz="1800" dirty="0"/>
              <a:t> the </a:t>
            </a:r>
            <a:r>
              <a:rPr lang="fi-FI" sz="1800" dirty="0" err="1"/>
              <a:t>possible</a:t>
            </a:r>
            <a:r>
              <a:rPr lang="fi-FI" sz="1800" dirty="0"/>
              <a:t> </a:t>
            </a:r>
            <a:r>
              <a:rPr lang="fi-FI" sz="1800" dirty="0" err="1"/>
              <a:t>consequences</a:t>
            </a:r>
            <a:r>
              <a:rPr lang="fi-FI" sz="1800" dirty="0"/>
              <a:t> for the </a:t>
            </a:r>
            <a:r>
              <a:rPr lang="fi-FI" sz="1800" dirty="0" err="1"/>
              <a:t>subjects</a:t>
            </a:r>
            <a:endParaRPr lang="fi-FI" sz="1800" dirty="0"/>
          </a:p>
          <a:p>
            <a:r>
              <a:rPr lang="fi-FI" sz="1800" b="1" dirty="0" err="1"/>
              <a:t>Interview</a:t>
            </a:r>
            <a:r>
              <a:rPr lang="fi-FI" sz="1800" b="1" dirty="0"/>
              <a:t> </a:t>
            </a:r>
            <a:r>
              <a:rPr lang="fi-FI" sz="1800" b="1" dirty="0" err="1"/>
              <a:t>situation</a:t>
            </a:r>
            <a:r>
              <a:rPr lang="fi-FI" sz="1800" dirty="0"/>
              <a:t>: </a:t>
            </a:r>
            <a:r>
              <a:rPr lang="fi-FI" sz="1800" dirty="0" err="1"/>
              <a:t>take</a:t>
            </a:r>
            <a:r>
              <a:rPr lang="fi-FI" sz="1800" dirty="0"/>
              <a:t> into </a:t>
            </a:r>
            <a:r>
              <a:rPr lang="fi-FI" sz="1800" dirty="0" err="1"/>
              <a:t>account</a:t>
            </a:r>
            <a:r>
              <a:rPr lang="fi-FI" sz="1800" dirty="0"/>
              <a:t> the </a:t>
            </a:r>
            <a:r>
              <a:rPr lang="fi-FI" sz="1800" dirty="0" err="1"/>
              <a:t>possible</a:t>
            </a:r>
            <a:r>
              <a:rPr lang="fi-FI" sz="1800" dirty="0"/>
              <a:t> </a:t>
            </a:r>
            <a:r>
              <a:rPr lang="fi-FI" sz="1800" b="1" dirty="0" err="1"/>
              <a:t>stress</a:t>
            </a:r>
            <a:r>
              <a:rPr lang="fi-FI" sz="1800" dirty="0"/>
              <a:t>, </a:t>
            </a:r>
            <a:r>
              <a:rPr lang="fi-FI" sz="1800" dirty="0" err="1"/>
              <a:t>changes</a:t>
            </a:r>
            <a:r>
              <a:rPr lang="fi-FI" sz="1800" dirty="0"/>
              <a:t> in </a:t>
            </a:r>
            <a:r>
              <a:rPr lang="fi-FI" sz="1800" dirty="0" err="1"/>
              <a:t>self-understanding</a:t>
            </a:r>
            <a:endParaRPr lang="fi-FI" sz="1800" dirty="0"/>
          </a:p>
          <a:p>
            <a:r>
              <a:rPr lang="fi-FI" sz="1800" b="1" dirty="0" err="1"/>
              <a:t>Transcription</a:t>
            </a:r>
            <a:r>
              <a:rPr lang="fi-FI" sz="1800" dirty="0"/>
              <a:t>: the </a:t>
            </a:r>
            <a:r>
              <a:rPr lang="fi-FI" sz="1800" b="1" dirty="0" err="1"/>
              <a:t>confidentiality</a:t>
            </a:r>
            <a:r>
              <a:rPr lang="fi-FI" sz="1800" dirty="0"/>
              <a:t> of the </a:t>
            </a:r>
            <a:r>
              <a:rPr lang="fi-FI" sz="1800" dirty="0" err="1"/>
              <a:t>interviewees</a:t>
            </a:r>
            <a:r>
              <a:rPr lang="fi-FI" sz="1800" dirty="0"/>
              <a:t> </a:t>
            </a:r>
            <a:r>
              <a:rPr lang="fi-FI" sz="1800" dirty="0" err="1"/>
              <a:t>needs</a:t>
            </a:r>
            <a:r>
              <a:rPr lang="fi-FI" sz="1800" dirty="0"/>
              <a:t> to </a:t>
            </a:r>
            <a:r>
              <a:rPr lang="fi-FI" sz="1800" dirty="0" err="1"/>
              <a:t>be</a:t>
            </a:r>
            <a:r>
              <a:rPr lang="fi-FI" sz="1800" dirty="0"/>
              <a:t> </a:t>
            </a:r>
            <a:r>
              <a:rPr lang="fi-FI" sz="1800" dirty="0" err="1"/>
              <a:t>protected</a:t>
            </a:r>
            <a:r>
              <a:rPr lang="fi-FI" sz="1800" dirty="0"/>
              <a:t> </a:t>
            </a:r>
            <a:r>
              <a:rPr lang="fi-FI" sz="1800" dirty="0" err="1"/>
              <a:t>carefully</a:t>
            </a:r>
            <a:r>
              <a:rPr lang="fi-FI" sz="1800" dirty="0"/>
              <a:t> (</a:t>
            </a:r>
            <a:r>
              <a:rPr lang="fi-FI" sz="1800" dirty="0" err="1"/>
              <a:t>wheter</a:t>
            </a:r>
            <a:r>
              <a:rPr lang="fi-FI" sz="1800" dirty="0"/>
              <a:t> the </a:t>
            </a:r>
            <a:r>
              <a:rPr lang="fi-FI" sz="1800" dirty="0" err="1"/>
              <a:t>transcribed</a:t>
            </a:r>
            <a:r>
              <a:rPr lang="fi-FI" sz="1800" dirty="0"/>
              <a:t> </a:t>
            </a:r>
            <a:r>
              <a:rPr lang="fi-FI" sz="1800" dirty="0" err="1"/>
              <a:t>text</a:t>
            </a:r>
            <a:r>
              <a:rPr lang="fi-FI" sz="1800" dirty="0"/>
              <a:t> is </a:t>
            </a:r>
            <a:r>
              <a:rPr lang="fi-FI" sz="1800" dirty="0" err="1"/>
              <a:t>loyal</a:t>
            </a:r>
            <a:r>
              <a:rPr lang="fi-FI" sz="1800" dirty="0"/>
              <a:t> to the </a:t>
            </a:r>
            <a:r>
              <a:rPr lang="fi-FI" sz="1800" dirty="0" err="1"/>
              <a:t>interviewee`s</a:t>
            </a:r>
            <a:r>
              <a:rPr lang="fi-FI" sz="1800" dirty="0"/>
              <a:t> </a:t>
            </a:r>
            <a:r>
              <a:rPr lang="fi-FI" sz="1800" dirty="0" err="1"/>
              <a:t>oral</a:t>
            </a:r>
            <a:r>
              <a:rPr lang="fi-FI" sz="1800" dirty="0"/>
              <a:t> </a:t>
            </a:r>
            <a:r>
              <a:rPr lang="fi-FI" sz="1800" dirty="0" err="1"/>
              <a:t>statements</a:t>
            </a:r>
            <a:r>
              <a:rPr lang="fi-FI" sz="1800" dirty="0"/>
              <a:t>)</a:t>
            </a:r>
          </a:p>
          <a:p>
            <a:r>
              <a:rPr lang="fi-FI" sz="1800" b="1" dirty="0"/>
              <a:t>Analysis</a:t>
            </a:r>
            <a:r>
              <a:rPr lang="fi-FI" sz="1800" dirty="0"/>
              <a:t>:  </a:t>
            </a:r>
            <a:r>
              <a:rPr lang="fi-FI" sz="1800" dirty="0" err="1"/>
              <a:t>ensure</a:t>
            </a:r>
            <a:r>
              <a:rPr lang="fi-FI" sz="1800" dirty="0"/>
              <a:t> </a:t>
            </a:r>
            <a:r>
              <a:rPr lang="fi-FI" sz="1800" dirty="0" err="1"/>
              <a:t>that</a:t>
            </a:r>
            <a:r>
              <a:rPr lang="fi-FI" sz="1800" dirty="0"/>
              <a:t> the </a:t>
            </a:r>
            <a:r>
              <a:rPr lang="fi-FI" sz="1800" dirty="0" err="1"/>
              <a:t>interviewees</a:t>
            </a:r>
            <a:r>
              <a:rPr lang="fi-FI" sz="1800" dirty="0"/>
              <a:t> </a:t>
            </a:r>
            <a:r>
              <a:rPr lang="fi-FI" sz="1800" dirty="0" err="1"/>
              <a:t>have</a:t>
            </a:r>
            <a:r>
              <a:rPr lang="fi-FI" sz="1800" dirty="0"/>
              <a:t> the </a:t>
            </a:r>
            <a:r>
              <a:rPr lang="fi-FI" sz="1800" b="1" dirty="0" err="1"/>
              <a:t>possibility</a:t>
            </a:r>
            <a:r>
              <a:rPr lang="fi-FI" sz="1800" b="1" dirty="0"/>
              <a:t> to a </a:t>
            </a:r>
            <a:r>
              <a:rPr lang="fi-FI" sz="1800" b="1" dirty="0" err="1"/>
              <a:t>say</a:t>
            </a:r>
            <a:r>
              <a:rPr lang="fi-FI" sz="1800" b="1" dirty="0"/>
              <a:t> </a:t>
            </a:r>
            <a:r>
              <a:rPr lang="fi-FI" sz="1800" b="1" dirty="0" err="1"/>
              <a:t>their</a:t>
            </a:r>
            <a:r>
              <a:rPr lang="fi-FI" sz="1800" b="1" dirty="0"/>
              <a:t> </a:t>
            </a:r>
            <a:r>
              <a:rPr lang="fi-FI" sz="1800" b="1" dirty="0" err="1"/>
              <a:t>opinion</a:t>
            </a:r>
            <a:r>
              <a:rPr lang="fi-FI" sz="1800" b="1" dirty="0"/>
              <a:t> </a:t>
            </a:r>
            <a:r>
              <a:rPr lang="fi-FI" sz="1800" dirty="0"/>
              <a:t>on </a:t>
            </a:r>
            <a:r>
              <a:rPr lang="fi-FI" sz="1800" dirty="0" err="1"/>
              <a:t>how</a:t>
            </a:r>
            <a:r>
              <a:rPr lang="fi-FI" sz="1800" dirty="0"/>
              <a:t> </a:t>
            </a:r>
            <a:r>
              <a:rPr lang="fi-FI" sz="1800" dirty="0" err="1"/>
              <a:t>their</a:t>
            </a:r>
            <a:r>
              <a:rPr lang="fi-FI" sz="1800" dirty="0"/>
              <a:t> </a:t>
            </a:r>
            <a:r>
              <a:rPr lang="fi-FI" sz="1800" dirty="0" err="1"/>
              <a:t>statements</a:t>
            </a:r>
            <a:r>
              <a:rPr lang="fi-FI" sz="1800" dirty="0"/>
              <a:t> </a:t>
            </a:r>
            <a:r>
              <a:rPr lang="fi-FI" sz="1800" dirty="0" err="1"/>
              <a:t>are</a:t>
            </a:r>
            <a:r>
              <a:rPr lang="fi-FI" sz="1800" dirty="0"/>
              <a:t> </a:t>
            </a:r>
            <a:r>
              <a:rPr lang="fi-FI" sz="1800" dirty="0" err="1"/>
              <a:t>interpreted</a:t>
            </a:r>
            <a:endParaRPr lang="fi-FI" sz="1800" dirty="0"/>
          </a:p>
          <a:p>
            <a:r>
              <a:rPr lang="fi-FI" sz="1800" b="1" dirty="0" err="1"/>
              <a:t>Verification</a:t>
            </a:r>
            <a:r>
              <a:rPr lang="fi-FI" sz="1800" dirty="0"/>
              <a:t>:  </a:t>
            </a:r>
            <a:r>
              <a:rPr lang="fi-FI" sz="1800" dirty="0" err="1"/>
              <a:t>report</a:t>
            </a:r>
            <a:r>
              <a:rPr lang="fi-FI" sz="1800" dirty="0"/>
              <a:t> </a:t>
            </a:r>
            <a:r>
              <a:rPr lang="fi-FI" sz="1800" dirty="0" err="1"/>
              <a:t>knowledge</a:t>
            </a:r>
            <a:r>
              <a:rPr lang="fi-FI" sz="1800" dirty="0"/>
              <a:t> </a:t>
            </a:r>
            <a:r>
              <a:rPr lang="fi-FI" sz="1800" dirty="0" err="1"/>
              <a:t>that</a:t>
            </a:r>
            <a:r>
              <a:rPr lang="fi-FI" sz="1800" dirty="0"/>
              <a:t> is as </a:t>
            </a:r>
            <a:r>
              <a:rPr lang="fi-FI" sz="1800" dirty="0" err="1"/>
              <a:t>secured</a:t>
            </a:r>
            <a:r>
              <a:rPr lang="fi-FI" sz="1800" dirty="0"/>
              <a:t> and </a:t>
            </a:r>
            <a:r>
              <a:rPr lang="fi-FI" sz="1800" dirty="0" err="1"/>
              <a:t>verified</a:t>
            </a:r>
            <a:r>
              <a:rPr lang="fi-FI" sz="1800" dirty="0"/>
              <a:t> as </a:t>
            </a:r>
            <a:r>
              <a:rPr lang="fi-FI" sz="1800" dirty="0" err="1"/>
              <a:t>possible</a:t>
            </a:r>
            <a:endParaRPr lang="fi-FI" sz="1800" dirty="0"/>
          </a:p>
          <a:p>
            <a:r>
              <a:rPr lang="fi-FI" sz="1800" b="1" dirty="0"/>
              <a:t>Reporting</a:t>
            </a:r>
            <a:r>
              <a:rPr lang="fi-FI" sz="1800" dirty="0"/>
              <a:t>: </a:t>
            </a:r>
            <a:r>
              <a:rPr lang="fi-FI" sz="1800" dirty="0" err="1"/>
              <a:t>when</a:t>
            </a:r>
            <a:r>
              <a:rPr lang="fi-FI" sz="1800" dirty="0"/>
              <a:t> </a:t>
            </a:r>
            <a:r>
              <a:rPr lang="fi-FI" sz="1800" dirty="0" err="1"/>
              <a:t>reporting</a:t>
            </a:r>
            <a:r>
              <a:rPr lang="fi-FI" sz="1800" dirty="0"/>
              <a:t> </a:t>
            </a:r>
            <a:r>
              <a:rPr lang="fi-FI" sz="1800" dirty="0" err="1"/>
              <a:t>private</a:t>
            </a:r>
            <a:r>
              <a:rPr lang="fi-FI" sz="1800" dirty="0"/>
              <a:t> </a:t>
            </a:r>
            <a:r>
              <a:rPr lang="fi-FI" sz="1800" dirty="0" err="1"/>
              <a:t>interviews</a:t>
            </a:r>
            <a:r>
              <a:rPr lang="fi-FI" sz="1800" dirty="0"/>
              <a:t> in </a:t>
            </a:r>
            <a:r>
              <a:rPr lang="fi-FI" sz="1800" dirty="0" err="1"/>
              <a:t>public</a:t>
            </a:r>
            <a:r>
              <a:rPr lang="fi-FI" sz="1800" dirty="0"/>
              <a:t> </a:t>
            </a:r>
            <a:r>
              <a:rPr lang="fi-FI" sz="1800" dirty="0" err="1"/>
              <a:t>make</a:t>
            </a:r>
            <a:r>
              <a:rPr lang="fi-FI" sz="1800" dirty="0"/>
              <a:t> sure </a:t>
            </a:r>
            <a:r>
              <a:rPr lang="fi-FI" sz="1800" dirty="0" err="1"/>
              <a:t>that</a:t>
            </a:r>
            <a:r>
              <a:rPr lang="fi-FI" sz="1800" dirty="0"/>
              <a:t> the </a:t>
            </a:r>
            <a:r>
              <a:rPr lang="fi-FI" sz="1800" dirty="0" err="1"/>
              <a:t>possible</a:t>
            </a:r>
            <a:r>
              <a:rPr lang="fi-FI" sz="1800" dirty="0"/>
              <a:t> </a:t>
            </a:r>
            <a:r>
              <a:rPr lang="fi-FI" sz="1800" dirty="0" err="1"/>
              <a:t>consequences</a:t>
            </a:r>
            <a:r>
              <a:rPr lang="fi-FI" sz="1800" dirty="0"/>
              <a:t> </a:t>
            </a:r>
            <a:r>
              <a:rPr lang="fi-FI" sz="1800" dirty="0" err="1"/>
              <a:t>have</a:t>
            </a:r>
            <a:r>
              <a:rPr lang="fi-FI" sz="1800" dirty="0"/>
              <a:t> </a:t>
            </a:r>
            <a:r>
              <a:rPr lang="fi-FI" sz="1800" dirty="0" err="1"/>
              <a:t>been</a:t>
            </a:r>
            <a:r>
              <a:rPr lang="fi-FI" sz="1800" dirty="0"/>
              <a:t> </a:t>
            </a:r>
            <a:r>
              <a:rPr lang="fi-FI" sz="1800" dirty="0" err="1"/>
              <a:t>taken</a:t>
            </a:r>
            <a:r>
              <a:rPr lang="fi-FI" sz="1800" dirty="0"/>
              <a:t> into </a:t>
            </a:r>
            <a:r>
              <a:rPr lang="fi-FI" sz="1800" dirty="0" err="1"/>
              <a:t>account</a:t>
            </a:r>
            <a:r>
              <a:rPr lang="fi-FI" sz="1800" dirty="0"/>
              <a:t>.</a:t>
            </a:r>
          </a:p>
          <a:p>
            <a:endParaRPr lang="fi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A4D6E7-9E97-7485-CB6A-B71D2A8B1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259024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b="1" dirty="0" err="1"/>
              <a:t>Research</a:t>
            </a:r>
            <a:r>
              <a:rPr lang="fi-FI" sz="2800" b="1" dirty="0"/>
              <a:t> </a:t>
            </a:r>
            <a:r>
              <a:rPr lang="fi-FI" sz="2800" b="1" dirty="0" err="1"/>
              <a:t>strategies</a:t>
            </a:r>
            <a:endParaRPr lang="fi-FI" sz="28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92200" y="1270000"/>
            <a:ext cx="9118600" cy="4978400"/>
          </a:xfrm>
        </p:spPr>
        <p:txBody>
          <a:bodyPr>
            <a:normAutofit fontScale="85000" lnSpcReduction="20000"/>
          </a:bodyPr>
          <a:lstStyle/>
          <a:p>
            <a:r>
              <a:rPr lang="fi-FI" sz="2200" b="1" dirty="0" err="1"/>
              <a:t>Empirical</a:t>
            </a:r>
            <a:r>
              <a:rPr lang="fi-FI" sz="2200" b="1" dirty="0"/>
              <a:t> </a:t>
            </a:r>
            <a:r>
              <a:rPr lang="fi-FI" sz="2200" b="1" dirty="0" err="1"/>
              <a:t>research</a:t>
            </a:r>
            <a:r>
              <a:rPr lang="fi-FI" sz="2200" dirty="0"/>
              <a:t>:</a:t>
            </a:r>
          </a:p>
          <a:p>
            <a:pPr marL="0" indent="0">
              <a:buNone/>
            </a:pPr>
            <a:r>
              <a:rPr lang="fi-FI" sz="2200" dirty="0"/>
              <a:t>       </a:t>
            </a:r>
            <a:r>
              <a:rPr lang="fi-FI" sz="2200" dirty="0" err="1"/>
              <a:t>causal</a:t>
            </a:r>
            <a:r>
              <a:rPr lang="fi-FI" sz="2200" dirty="0"/>
              <a:t> </a:t>
            </a:r>
            <a:r>
              <a:rPr lang="fi-FI" sz="2200" dirty="0" err="1"/>
              <a:t>relations</a:t>
            </a:r>
            <a:r>
              <a:rPr lang="fi-FI" sz="2200" dirty="0"/>
              <a:t> </a:t>
            </a:r>
            <a:r>
              <a:rPr lang="fi-FI" sz="2200" dirty="0" err="1"/>
              <a:t>between</a:t>
            </a:r>
            <a:r>
              <a:rPr lang="fi-FI" sz="2200" dirty="0"/>
              <a:t> </a:t>
            </a:r>
            <a:r>
              <a:rPr lang="fi-FI" sz="2200" dirty="0" err="1"/>
              <a:t>variables</a:t>
            </a:r>
            <a:endParaRPr lang="fi-FI" sz="2200" dirty="0"/>
          </a:p>
          <a:p>
            <a:pPr marL="0" indent="0">
              <a:buNone/>
            </a:pPr>
            <a:r>
              <a:rPr lang="fi-FI" sz="2200" dirty="0"/>
              <a:t>        </a:t>
            </a:r>
            <a:r>
              <a:rPr lang="fi-FI" sz="2200" dirty="0" err="1"/>
              <a:t>-Sample</a:t>
            </a:r>
            <a:r>
              <a:rPr lang="fi-FI" sz="2200" dirty="0"/>
              <a:t> </a:t>
            </a:r>
            <a:r>
              <a:rPr lang="fi-FI" sz="2200" dirty="0" err="1"/>
              <a:t>from</a:t>
            </a:r>
            <a:r>
              <a:rPr lang="fi-FI" sz="2200" dirty="0"/>
              <a:t> a </a:t>
            </a:r>
            <a:r>
              <a:rPr lang="fi-FI" sz="2200" dirty="0" err="1"/>
              <a:t>broad</a:t>
            </a:r>
            <a:r>
              <a:rPr lang="fi-FI" sz="2200" dirty="0"/>
              <a:t> </a:t>
            </a:r>
            <a:r>
              <a:rPr lang="fi-FI" sz="2200" dirty="0" err="1"/>
              <a:t>population</a:t>
            </a:r>
            <a:r>
              <a:rPr lang="fi-FI" sz="2200" dirty="0"/>
              <a:t>, </a:t>
            </a:r>
            <a:r>
              <a:rPr lang="fi-FI" sz="2200" dirty="0" err="1"/>
              <a:t>testing</a:t>
            </a:r>
            <a:r>
              <a:rPr lang="fi-FI" sz="2200" dirty="0"/>
              <a:t> of </a:t>
            </a:r>
            <a:r>
              <a:rPr lang="fi-FI" sz="2200" dirty="0" err="1"/>
              <a:t>variables</a:t>
            </a:r>
            <a:r>
              <a:rPr lang="fi-FI" sz="2200" dirty="0"/>
              <a:t>, </a:t>
            </a:r>
            <a:r>
              <a:rPr lang="fi-FI" sz="2200" dirty="0" err="1"/>
              <a:t>measuring</a:t>
            </a:r>
            <a:r>
              <a:rPr lang="fi-FI" sz="2200" dirty="0"/>
              <a:t> the </a:t>
            </a:r>
          </a:p>
          <a:p>
            <a:pPr marL="0" indent="0">
              <a:buNone/>
            </a:pPr>
            <a:r>
              <a:rPr lang="fi-FI" sz="2200" dirty="0"/>
              <a:t>        </a:t>
            </a:r>
            <a:r>
              <a:rPr lang="fi-FI" sz="2200" dirty="0" err="1"/>
              <a:t>changes</a:t>
            </a:r>
            <a:r>
              <a:rPr lang="fi-FI" sz="2200" dirty="0"/>
              <a:t> </a:t>
            </a:r>
            <a:r>
              <a:rPr lang="fi-FI" sz="2200" dirty="0" err="1"/>
              <a:t>quantitatively</a:t>
            </a:r>
            <a:r>
              <a:rPr lang="fi-FI" sz="2200" dirty="0"/>
              <a:t>, </a:t>
            </a:r>
            <a:r>
              <a:rPr lang="fi-FI" sz="2200" dirty="0" err="1"/>
              <a:t>testing</a:t>
            </a:r>
            <a:r>
              <a:rPr lang="fi-FI" sz="2200" dirty="0"/>
              <a:t> of </a:t>
            </a:r>
            <a:r>
              <a:rPr lang="fi-FI" sz="2200" dirty="0" err="1"/>
              <a:t>hypotheses</a:t>
            </a:r>
            <a:endParaRPr lang="fi-FI" sz="2200" dirty="0"/>
          </a:p>
          <a:p>
            <a:pPr marL="0" indent="0">
              <a:buNone/>
            </a:pPr>
            <a:r>
              <a:rPr lang="fi-FI" sz="2200" dirty="0"/>
              <a:t>         =</a:t>
            </a:r>
            <a:r>
              <a:rPr lang="fi-FI" sz="2200" dirty="0" err="1"/>
              <a:t>explain</a:t>
            </a:r>
            <a:r>
              <a:rPr lang="fi-FI" sz="2200" dirty="0"/>
              <a:t> the </a:t>
            </a:r>
            <a:r>
              <a:rPr lang="fi-FI" sz="2200" dirty="0" err="1"/>
              <a:t>causes</a:t>
            </a:r>
            <a:r>
              <a:rPr lang="fi-FI" sz="2200" dirty="0"/>
              <a:t> </a:t>
            </a:r>
            <a:r>
              <a:rPr lang="fi-FI" sz="2200" dirty="0" err="1"/>
              <a:t>between</a:t>
            </a:r>
            <a:r>
              <a:rPr lang="fi-FI" sz="2200" dirty="0"/>
              <a:t> </a:t>
            </a:r>
            <a:r>
              <a:rPr lang="fi-FI" sz="2200" dirty="0" err="1"/>
              <a:t>phenomena</a:t>
            </a:r>
            <a:endParaRPr lang="fi-FI" sz="2200" dirty="0"/>
          </a:p>
          <a:p>
            <a:pPr marL="0" indent="0">
              <a:buNone/>
            </a:pPr>
            <a:endParaRPr lang="fi-FI" sz="2200" dirty="0"/>
          </a:p>
          <a:p>
            <a:pPr marL="0" indent="0">
              <a:buNone/>
            </a:pPr>
            <a:endParaRPr lang="fi-FI" sz="2200" dirty="0"/>
          </a:p>
          <a:p>
            <a:pPr marL="0" indent="0">
              <a:buNone/>
            </a:pPr>
            <a:r>
              <a:rPr lang="fi-FI" sz="2200" dirty="0"/>
              <a:t>For </a:t>
            </a:r>
            <a:r>
              <a:rPr lang="fi-FI" sz="2200" dirty="0" err="1"/>
              <a:t>example</a:t>
            </a:r>
            <a:r>
              <a:rPr lang="fi-FI" sz="2200" dirty="0"/>
              <a:t>:</a:t>
            </a:r>
          </a:p>
          <a:p>
            <a:pPr marL="0" indent="0">
              <a:buNone/>
            </a:pPr>
            <a:r>
              <a:rPr lang="fi-FI" sz="2200" dirty="0"/>
              <a:t>How </a:t>
            </a:r>
            <a:r>
              <a:rPr lang="fi-FI" sz="2200" dirty="0" err="1"/>
              <a:t>material</a:t>
            </a:r>
            <a:r>
              <a:rPr lang="fi-FI" sz="2200" dirty="0"/>
              <a:t> </a:t>
            </a:r>
            <a:r>
              <a:rPr lang="fi-FI" sz="2200" dirty="0" err="1"/>
              <a:t>reward</a:t>
            </a:r>
            <a:r>
              <a:rPr lang="fi-FI" sz="2200" dirty="0"/>
              <a:t>  </a:t>
            </a:r>
            <a:r>
              <a:rPr lang="fi-FI" sz="2200" dirty="0" err="1"/>
              <a:t>given</a:t>
            </a:r>
            <a:r>
              <a:rPr lang="fi-FI" sz="2200" dirty="0"/>
              <a:t> </a:t>
            </a:r>
            <a:r>
              <a:rPr lang="fi-FI" sz="2200" dirty="0" err="1"/>
              <a:t>by</a:t>
            </a:r>
            <a:r>
              <a:rPr lang="fi-FI" sz="2200" dirty="0"/>
              <a:t> </a:t>
            </a:r>
            <a:r>
              <a:rPr lang="fi-FI" sz="2200" dirty="0" err="1"/>
              <a:t>teachers</a:t>
            </a:r>
            <a:r>
              <a:rPr lang="fi-FI" sz="2200" dirty="0"/>
              <a:t> </a:t>
            </a:r>
            <a:r>
              <a:rPr lang="fi-FI" sz="2200" dirty="0" err="1"/>
              <a:t>affects</a:t>
            </a:r>
            <a:r>
              <a:rPr lang="fi-FI" sz="2200" dirty="0"/>
              <a:t> </a:t>
            </a:r>
            <a:r>
              <a:rPr lang="fi-FI" sz="2200" dirty="0" err="1"/>
              <a:t>childrens</a:t>
            </a:r>
            <a:r>
              <a:rPr lang="fi-FI" sz="2200" dirty="0"/>
              <a:t>`  </a:t>
            </a:r>
            <a:r>
              <a:rPr lang="fi-FI" sz="2200" dirty="0" err="1"/>
              <a:t>learning</a:t>
            </a:r>
            <a:r>
              <a:rPr lang="fi-FI" sz="2200" dirty="0"/>
              <a:t> </a:t>
            </a:r>
            <a:r>
              <a:rPr lang="fi-FI" sz="2200" dirty="0" err="1"/>
              <a:t>motivation</a:t>
            </a:r>
            <a:r>
              <a:rPr lang="fi-FI" sz="2200" dirty="0"/>
              <a:t>?</a:t>
            </a:r>
          </a:p>
          <a:p>
            <a:pPr marL="0" indent="0">
              <a:buNone/>
            </a:pPr>
            <a:r>
              <a:rPr lang="fi-FI" sz="2200" dirty="0"/>
              <a:t>Data </a:t>
            </a:r>
            <a:r>
              <a:rPr lang="fi-FI" sz="2200" dirty="0" err="1"/>
              <a:t>gathering</a:t>
            </a:r>
            <a:r>
              <a:rPr lang="fi-FI" sz="2200" dirty="0"/>
              <a:t> is </a:t>
            </a:r>
            <a:r>
              <a:rPr lang="fi-FI" sz="2200" dirty="0" err="1"/>
              <a:t>done</a:t>
            </a:r>
            <a:r>
              <a:rPr lang="fi-FI" sz="2200" dirty="0"/>
              <a:t>:</a:t>
            </a:r>
          </a:p>
          <a:p>
            <a:pPr marL="0" indent="0">
              <a:buNone/>
            </a:pPr>
            <a:r>
              <a:rPr lang="fi-FI" sz="2200" dirty="0" err="1"/>
              <a:t>-by</a:t>
            </a:r>
            <a:r>
              <a:rPr lang="fi-FI" sz="2200" dirty="0"/>
              <a:t> </a:t>
            </a:r>
            <a:r>
              <a:rPr lang="fi-FI" sz="2200" dirty="0" err="1"/>
              <a:t>taking</a:t>
            </a:r>
            <a:r>
              <a:rPr lang="fi-FI" sz="2200" dirty="0"/>
              <a:t> a </a:t>
            </a:r>
            <a:r>
              <a:rPr lang="fi-FI" sz="2200" dirty="0" err="1"/>
              <a:t>considered</a:t>
            </a:r>
            <a:r>
              <a:rPr lang="fi-FI" sz="2200" dirty="0"/>
              <a:t> </a:t>
            </a:r>
            <a:r>
              <a:rPr lang="fi-FI" sz="2200" dirty="0" err="1"/>
              <a:t>or</a:t>
            </a:r>
            <a:r>
              <a:rPr lang="fi-FI" sz="2200" dirty="0"/>
              <a:t> </a:t>
            </a:r>
            <a:r>
              <a:rPr lang="fi-FI" sz="2200" dirty="0" err="1"/>
              <a:t>random</a:t>
            </a:r>
            <a:r>
              <a:rPr lang="fi-FI" sz="2200" dirty="0"/>
              <a:t> </a:t>
            </a:r>
            <a:r>
              <a:rPr lang="fi-FI" sz="2200" dirty="0" err="1"/>
              <a:t>sample</a:t>
            </a:r>
            <a:r>
              <a:rPr lang="fi-FI" sz="2200" dirty="0"/>
              <a:t> of </a:t>
            </a:r>
            <a:r>
              <a:rPr lang="fi-FI" sz="2200" dirty="0" err="1"/>
              <a:t>school</a:t>
            </a:r>
            <a:r>
              <a:rPr lang="fi-FI" sz="2200" dirty="0"/>
              <a:t> </a:t>
            </a:r>
            <a:r>
              <a:rPr lang="fi-FI" sz="2200" dirty="0" err="1"/>
              <a:t>schildren</a:t>
            </a:r>
            <a:r>
              <a:rPr lang="fi-FI" sz="2200" dirty="0"/>
              <a:t> of </a:t>
            </a:r>
            <a:r>
              <a:rPr lang="fi-FI" sz="2200" dirty="0" err="1"/>
              <a:t>different</a:t>
            </a:r>
            <a:r>
              <a:rPr lang="fi-FI" sz="2200" dirty="0"/>
              <a:t> </a:t>
            </a:r>
            <a:r>
              <a:rPr lang="fi-FI" sz="2200" dirty="0" err="1"/>
              <a:t>age</a:t>
            </a:r>
            <a:endParaRPr lang="fi-FI" sz="2200" dirty="0"/>
          </a:p>
          <a:p>
            <a:pPr marL="0" indent="0">
              <a:buNone/>
            </a:pPr>
            <a:r>
              <a:rPr lang="fi-FI" sz="2200" dirty="0" err="1"/>
              <a:t>-making</a:t>
            </a:r>
            <a:r>
              <a:rPr lang="fi-FI" sz="2200" dirty="0"/>
              <a:t> </a:t>
            </a:r>
            <a:r>
              <a:rPr lang="fi-FI" sz="2200" dirty="0" err="1"/>
              <a:t>two</a:t>
            </a:r>
            <a:r>
              <a:rPr lang="fi-FI" sz="2200" dirty="0"/>
              <a:t> </a:t>
            </a:r>
            <a:r>
              <a:rPr lang="fi-FI" sz="2200" dirty="0" err="1"/>
              <a:t>groups</a:t>
            </a:r>
            <a:r>
              <a:rPr lang="fi-FI" sz="2200" dirty="0"/>
              <a:t> (</a:t>
            </a:r>
            <a:r>
              <a:rPr lang="fi-FI" sz="2200" dirty="0" err="1"/>
              <a:t>one</a:t>
            </a:r>
            <a:r>
              <a:rPr lang="fi-FI" sz="2200" dirty="0"/>
              <a:t> </a:t>
            </a:r>
            <a:r>
              <a:rPr lang="fi-FI" sz="2200" dirty="0" err="1"/>
              <a:t>group</a:t>
            </a:r>
            <a:r>
              <a:rPr lang="fi-FI" sz="2200" dirty="0"/>
              <a:t> is </a:t>
            </a:r>
            <a:r>
              <a:rPr lang="fi-FI" sz="2200" dirty="0" err="1"/>
              <a:t>rewarded</a:t>
            </a:r>
            <a:r>
              <a:rPr lang="fi-FI" sz="2200" dirty="0"/>
              <a:t> </a:t>
            </a:r>
            <a:r>
              <a:rPr lang="fi-FI" sz="2200" dirty="0" err="1"/>
              <a:t>materially</a:t>
            </a:r>
            <a:r>
              <a:rPr lang="fi-FI" sz="2200" dirty="0"/>
              <a:t>, </a:t>
            </a:r>
            <a:r>
              <a:rPr lang="fi-FI" sz="2200" dirty="0" err="1"/>
              <a:t>one</a:t>
            </a:r>
            <a:r>
              <a:rPr lang="fi-FI" sz="2200" dirty="0"/>
              <a:t> </a:t>
            </a:r>
            <a:r>
              <a:rPr lang="fi-FI" sz="2200" dirty="0" err="1"/>
              <a:t>group</a:t>
            </a:r>
            <a:r>
              <a:rPr lang="fi-FI" sz="2200" dirty="0"/>
              <a:t> </a:t>
            </a:r>
            <a:r>
              <a:rPr lang="fi-FI" sz="2200" dirty="0" err="1"/>
              <a:t>not</a:t>
            </a:r>
            <a:r>
              <a:rPr lang="fi-FI" sz="2200" dirty="0"/>
              <a:t>)</a:t>
            </a:r>
          </a:p>
          <a:p>
            <a:pPr marL="0" indent="0">
              <a:buNone/>
            </a:pPr>
            <a:r>
              <a:rPr lang="fi-FI" sz="2200" dirty="0" err="1"/>
              <a:t>-pre-</a:t>
            </a:r>
            <a:r>
              <a:rPr lang="fi-FI" sz="2200" dirty="0"/>
              <a:t> and </a:t>
            </a:r>
            <a:r>
              <a:rPr lang="fi-FI" sz="2200" dirty="0" err="1"/>
              <a:t>after-tests</a:t>
            </a:r>
            <a:r>
              <a:rPr lang="fi-FI" sz="2200" dirty="0"/>
              <a:t>  on </a:t>
            </a:r>
            <a:r>
              <a:rPr lang="fi-FI" sz="2200" dirty="0" err="1"/>
              <a:t>learning</a:t>
            </a:r>
            <a:r>
              <a:rPr lang="fi-FI" sz="2200" dirty="0"/>
              <a:t> </a:t>
            </a:r>
            <a:r>
              <a:rPr lang="fi-FI" sz="2200" dirty="0" err="1"/>
              <a:t>motivation</a:t>
            </a:r>
            <a:r>
              <a:rPr lang="fi-FI" sz="2200" dirty="0"/>
              <a:t> </a:t>
            </a:r>
            <a:r>
              <a:rPr lang="fi-FI" sz="2200" dirty="0" err="1"/>
              <a:t>are</a:t>
            </a:r>
            <a:r>
              <a:rPr lang="fi-FI" sz="2200" dirty="0"/>
              <a:t> </a:t>
            </a:r>
            <a:r>
              <a:rPr lang="fi-FI" sz="2200" dirty="0" err="1"/>
              <a:t>done</a:t>
            </a:r>
            <a:r>
              <a:rPr lang="fi-FI" sz="2200" dirty="0"/>
              <a:t> </a:t>
            </a:r>
          </a:p>
          <a:p>
            <a:pPr marL="0" indent="0">
              <a:buNone/>
            </a:pPr>
            <a:endParaRPr lang="fi-FI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3535B0-2C53-3880-804A-5FB683FC3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897113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7700"/>
          </a:xfrm>
        </p:spPr>
        <p:txBody>
          <a:bodyPr>
            <a:normAutofit/>
          </a:bodyPr>
          <a:lstStyle/>
          <a:p>
            <a:r>
              <a:rPr lang="fi-FI" sz="3200" b="1" dirty="0" err="1"/>
              <a:t>Research</a:t>
            </a:r>
            <a:r>
              <a:rPr lang="fi-FI" sz="3200" b="1" dirty="0"/>
              <a:t> </a:t>
            </a:r>
            <a:r>
              <a:rPr lang="fi-FI" sz="3200" b="1" dirty="0" err="1"/>
              <a:t>strategies</a:t>
            </a:r>
            <a:r>
              <a:rPr lang="fi-FI" sz="3200" b="1" dirty="0"/>
              <a:t>, </a:t>
            </a:r>
            <a:r>
              <a:rPr lang="fi-FI" sz="1600" b="1" dirty="0" err="1"/>
              <a:t>continues</a:t>
            </a:r>
            <a:endParaRPr lang="fi-FI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8901"/>
            <a:ext cx="8596668" cy="4682462"/>
          </a:xfrm>
        </p:spPr>
        <p:txBody>
          <a:bodyPr>
            <a:normAutofit fontScale="92500" lnSpcReduction="10000"/>
          </a:bodyPr>
          <a:lstStyle/>
          <a:p>
            <a:r>
              <a:rPr lang="fi-FI" sz="2000" b="1" dirty="0" err="1"/>
              <a:t>Survey</a:t>
            </a:r>
            <a:r>
              <a:rPr lang="fi-FI" sz="2000" b="1" dirty="0"/>
              <a:t> </a:t>
            </a:r>
            <a:r>
              <a:rPr lang="fi-FI" sz="2000" b="1" dirty="0" err="1"/>
              <a:t>research</a:t>
            </a:r>
            <a:r>
              <a:rPr lang="fi-FI" sz="2000" dirty="0"/>
              <a:t>: data </a:t>
            </a:r>
            <a:r>
              <a:rPr lang="fi-FI" sz="2000" dirty="0" err="1"/>
              <a:t>gathering</a:t>
            </a:r>
            <a:r>
              <a:rPr lang="fi-FI" sz="2000" dirty="0"/>
              <a:t> in a </a:t>
            </a:r>
            <a:r>
              <a:rPr lang="fi-FI" sz="2000" dirty="0" err="1"/>
              <a:t>standardized</a:t>
            </a:r>
            <a:r>
              <a:rPr lang="fi-FI" sz="2000" dirty="0"/>
              <a:t> </a:t>
            </a:r>
            <a:r>
              <a:rPr lang="fi-FI" sz="2000" dirty="0" err="1"/>
              <a:t>way</a:t>
            </a:r>
            <a:r>
              <a:rPr lang="fi-FI" sz="2000" dirty="0"/>
              <a:t> </a:t>
            </a:r>
            <a:r>
              <a:rPr lang="fi-FI" sz="2000" dirty="0" err="1"/>
              <a:t>from</a:t>
            </a:r>
            <a:r>
              <a:rPr lang="fi-FI" sz="2000" dirty="0"/>
              <a:t> a </a:t>
            </a:r>
            <a:r>
              <a:rPr lang="fi-FI" sz="2000" dirty="0" err="1"/>
              <a:t>group</a:t>
            </a:r>
            <a:r>
              <a:rPr lang="fi-FI" sz="2000" dirty="0"/>
              <a:t> of </a:t>
            </a:r>
            <a:r>
              <a:rPr lang="fi-FI" sz="2000" dirty="0" err="1"/>
              <a:t>people</a:t>
            </a:r>
            <a:endParaRPr lang="fi-FI" sz="2000" dirty="0"/>
          </a:p>
          <a:p>
            <a:pPr marL="0" indent="0">
              <a:buNone/>
            </a:pPr>
            <a:r>
              <a:rPr lang="fi-FI" sz="2000" dirty="0"/>
              <a:t>        </a:t>
            </a:r>
            <a:r>
              <a:rPr lang="fi-FI" sz="2000" dirty="0" err="1"/>
              <a:t>-sample</a:t>
            </a:r>
            <a:r>
              <a:rPr lang="fi-FI" sz="2000" dirty="0"/>
              <a:t> </a:t>
            </a:r>
            <a:r>
              <a:rPr lang="fi-FI" sz="2000" dirty="0" err="1"/>
              <a:t>from</a:t>
            </a:r>
            <a:r>
              <a:rPr lang="fi-FI" sz="2000" dirty="0"/>
              <a:t> a </a:t>
            </a:r>
            <a:r>
              <a:rPr lang="fi-FI" sz="2000" dirty="0" err="1"/>
              <a:t>broader</a:t>
            </a:r>
            <a:r>
              <a:rPr lang="fi-FI" sz="2000" dirty="0"/>
              <a:t> </a:t>
            </a:r>
            <a:r>
              <a:rPr lang="fi-FI" sz="2000" dirty="0" err="1"/>
              <a:t>population</a:t>
            </a:r>
            <a:r>
              <a:rPr lang="fi-FI" sz="2000" dirty="0"/>
              <a:t> </a:t>
            </a:r>
            <a:r>
              <a:rPr lang="fi-FI" sz="2000" dirty="0" err="1"/>
              <a:t>using</a:t>
            </a:r>
            <a:r>
              <a:rPr lang="fi-FI" sz="2000" dirty="0"/>
              <a:t> </a:t>
            </a:r>
            <a:r>
              <a:rPr lang="fi-FI" sz="2000" dirty="0" err="1"/>
              <a:t>sructured</a:t>
            </a:r>
            <a:r>
              <a:rPr lang="fi-FI" sz="2000" dirty="0"/>
              <a:t> </a:t>
            </a:r>
            <a:r>
              <a:rPr lang="fi-FI" sz="2000" dirty="0" err="1"/>
              <a:t>questionnaires</a:t>
            </a:r>
            <a:r>
              <a:rPr lang="fi-FI" sz="2000" dirty="0"/>
              <a:t> </a:t>
            </a:r>
          </a:p>
          <a:p>
            <a:pPr marL="0" indent="0">
              <a:buNone/>
            </a:pPr>
            <a:r>
              <a:rPr lang="fi-FI" sz="2000" dirty="0"/>
              <a:t>          </a:t>
            </a:r>
            <a:r>
              <a:rPr lang="fi-FI" sz="2000" dirty="0" err="1"/>
              <a:t>or</a:t>
            </a:r>
            <a:r>
              <a:rPr lang="fi-FI" sz="2000" dirty="0"/>
              <a:t> </a:t>
            </a:r>
            <a:r>
              <a:rPr lang="fi-FI" sz="2000" dirty="0" err="1"/>
              <a:t>interviews</a:t>
            </a:r>
            <a:endParaRPr lang="fi-FI" sz="2000" dirty="0"/>
          </a:p>
          <a:p>
            <a:pPr marL="0" indent="0">
              <a:buNone/>
            </a:pPr>
            <a:r>
              <a:rPr lang="fi-FI" sz="2000" dirty="0"/>
              <a:t>        =</a:t>
            </a:r>
            <a:r>
              <a:rPr lang="fi-FI" sz="2000" dirty="0" err="1"/>
              <a:t>describe</a:t>
            </a:r>
            <a:r>
              <a:rPr lang="fi-FI" sz="2000" dirty="0"/>
              <a:t>, </a:t>
            </a:r>
            <a:r>
              <a:rPr lang="fi-FI" sz="2000" dirty="0" err="1"/>
              <a:t>coparise</a:t>
            </a:r>
            <a:r>
              <a:rPr lang="fi-FI" sz="2000" dirty="0"/>
              <a:t> ja </a:t>
            </a:r>
            <a:r>
              <a:rPr lang="fi-FI" sz="2000" dirty="0" err="1"/>
              <a:t>explain</a:t>
            </a:r>
            <a:r>
              <a:rPr lang="fi-FI" sz="2000" dirty="0"/>
              <a:t> </a:t>
            </a:r>
            <a:r>
              <a:rPr lang="fi-FI" sz="2000" dirty="0" err="1"/>
              <a:t>phenomena</a:t>
            </a: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/>
              <a:t>For </a:t>
            </a:r>
            <a:r>
              <a:rPr lang="fi-FI" sz="2000" dirty="0" err="1"/>
              <a:t>example</a:t>
            </a:r>
            <a:r>
              <a:rPr lang="fi-FI" sz="2000" dirty="0"/>
              <a:t>:</a:t>
            </a:r>
          </a:p>
          <a:p>
            <a:pPr marL="0" indent="0">
              <a:buNone/>
            </a:pPr>
            <a:r>
              <a:rPr lang="fi-FI" sz="2000" dirty="0" err="1"/>
              <a:t>What</a:t>
            </a:r>
            <a:r>
              <a:rPr lang="fi-FI" sz="2000" dirty="0"/>
              <a:t> is the </a:t>
            </a:r>
            <a:r>
              <a:rPr lang="fi-FI" sz="2000" dirty="0" err="1"/>
              <a:t>learning</a:t>
            </a:r>
            <a:r>
              <a:rPr lang="fi-FI" sz="2000" dirty="0"/>
              <a:t> </a:t>
            </a:r>
            <a:r>
              <a:rPr lang="fi-FI" sz="2000" dirty="0" err="1"/>
              <a:t>motivation</a:t>
            </a:r>
            <a:r>
              <a:rPr lang="fi-FI" sz="2000" dirty="0"/>
              <a:t>  of </a:t>
            </a:r>
            <a:r>
              <a:rPr lang="fi-FI" sz="2000" dirty="0" err="1"/>
              <a:t>high</a:t>
            </a:r>
            <a:r>
              <a:rPr lang="fi-FI" sz="2000" dirty="0"/>
              <a:t> </a:t>
            </a:r>
            <a:r>
              <a:rPr lang="fi-FI" sz="2000" dirty="0" err="1"/>
              <a:t>school</a:t>
            </a:r>
            <a:r>
              <a:rPr lang="fi-FI" sz="2000" dirty="0"/>
              <a:t> </a:t>
            </a:r>
            <a:r>
              <a:rPr lang="fi-FI" sz="2000" dirty="0" err="1"/>
              <a:t>students</a:t>
            </a:r>
            <a:r>
              <a:rPr lang="fi-FI" sz="2000" dirty="0"/>
              <a:t>?</a:t>
            </a: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 err="1"/>
              <a:t>Tha</a:t>
            </a:r>
            <a:r>
              <a:rPr lang="fi-FI" sz="2000" dirty="0"/>
              <a:t> data </a:t>
            </a:r>
            <a:r>
              <a:rPr lang="fi-FI" sz="2000" dirty="0" err="1"/>
              <a:t>gathering</a:t>
            </a:r>
            <a:r>
              <a:rPr lang="fi-FI" sz="2000" dirty="0"/>
              <a:t> is </a:t>
            </a:r>
            <a:r>
              <a:rPr lang="fi-FI" sz="2000" dirty="0" err="1"/>
              <a:t>done</a:t>
            </a:r>
            <a:r>
              <a:rPr lang="fi-FI" sz="2000" dirty="0"/>
              <a:t> </a:t>
            </a:r>
            <a:r>
              <a:rPr lang="fi-FI" sz="2000" dirty="0" err="1"/>
              <a:t>by</a:t>
            </a:r>
            <a:r>
              <a:rPr lang="fi-FI" sz="2000" dirty="0"/>
              <a:t> </a:t>
            </a:r>
          </a:p>
          <a:p>
            <a:pPr marL="0" indent="0">
              <a:buNone/>
            </a:pPr>
            <a:r>
              <a:rPr lang="fi-FI" sz="2000" dirty="0" err="1"/>
              <a:t>-taking</a:t>
            </a:r>
            <a:r>
              <a:rPr lang="fi-FI" sz="2000" dirty="0"/>
              <a:t> a </a:t>
            </a:r>
            <a:r>
              <a:rPr lang="fi-FI" sz="2000" dirty="0" err="1"/>
              <a:t>random</a:t>
            </a:r>
            <a:r>
              <a:rPr lang="fi-FI" sz="2000" dirty="0"/>
              <a:t> </a:t>
            </a:r>
            <a:r>
              <a:rPr lang="fi-FI" sz="2000" dirty="0" err="1"/>
              <a:t>sample</a:t>
            </a:r>
            <a:r>
              <a:rPr lang="fi-FI" sz="2000" dirty="0"/>
              <a:t> of </a:t>
            </a:r>
            <a:r>
              <a:rPr lang="fi-FI" sz="2000" dirty="0" err="1"/>
              <a:t>all</a:t>
            </a:r>
            <a:r>
              <a:rPr lang="fi-FI" sz="2000" dirty="0"/>
              <a:t> </a:t>
            </a:r>
            <a:r>
              <a:rPr lang="fi-FI" sz="2000" dirty="0" err="1"/>
              <a:t>high</a:t>
            </a:r>
            <a:r>
              <a:rPr lang="fi-FI" sz="2000" dirty="0"/>
              <a:t> </a:t>
            </a:r>
            <a:r>
              <a:rPr lang="fi-FI" sz="2000" dirty="0" err="1"/>
              <a:t>school</a:t>
            </a:r>
            <a:r>
              <a:rPr lang="fi-FI" sz="2000" dirty="0"/>
              <a:t> </a:t>
            </a:r>
            <a:r>
              <a:rPr lang="fi-FI" sz="2000" dirty="0" err="1"/>
              <a:t>students</a:t>
            </a:r>
            <a:endParaRPr lang="fi-FI" sz="2000" dirty="0"/>
          </a:p>
          <a:p>
            <a:pPr marL="0" indent="0">
              <a:buNone/>
            </a:pPr>
            <a:r>
              <a:rPr lang="fi-FI" sz="2000" dirty="0" err="1"/>
              <a:t>-sending</a:t>
            </a:r>
            <a:r>
              <a:rPr lang="fi-FI" sz="2000" dirty="0"/>
              <a:t> </a:t>
            </a:r>
            <a:r>
              <a:rPr lang="fi-FI" sz="2000" dirty="0" err="1"/>
              <a:t>structured</a:t>
            </a:r>
            <a:r>
              <a:rPr lang="fi-FI" sz="2000" dirty="0"/>
              <a:t> </a:t>
            </a:r>
            <a:r>
              <a:rPr lang="fi-FI" sz="2000" dirty="0" err="1"/>
              <a:t>questionnaires</a:t>
            </a:r>
            <a:r>
              <a:rPr lang="fi-FI" sz="2000" dirty="0"/>
              <a:t> to </a:t>
            </a:r>
            <a:r>
              <a:rPr lang="fi-FI" sz="2000" dirty="0" err="1"/>
              <a:t>them</a:t>
            </a:r>
            <a:endParaRPr lang="fi-FI" sz="2000" dirty="0"/>
          </a:p>
          <a:p>
            <a:pPr marL="0" indent="0">
              <a:buNone/>
            </a:pPr>
            <a:endParaRPr lang="fi-FI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964012-171B-C04E-5206-E31784436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3136615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05522"/>
          </a:xfrm>
        </p:spPr>
        <p:txBody>
          <a:bodyPr>
            <a:normAutofit/>
          </a:bodyPr>
          <a:lstStyle/>
          <a:p>
            <a:r>
              <a:rPr lang="fi-FI" sz="2400" b="1" dirty="0" err="1"/>
              <a:t>Research</a:t>
            </a:r>
            <a:r>
              <a:rPr lang="fi-FI" sz="2400" b="1" dirty="0"/>
              <a:t> </a:t>
            </a:r>
            <a:r>
              <a:rPr lang="fi-FI" sz="2400" b="1" dirty="0" err="1"/>
              <a:t>strategies</a:t>
            </a:r>
            <a:r>
              <a:rPr lang="fi-FI" sz="2400" b="1" dirty="0"/>
              <a:t>, </a:t>
            </a:r>
            <a:r>
              <a:rPr lang="fi-FI" sz="1600" b="1" dirty="0" err="1"/>
              <a:t>continues</a:t>
            </a:r>
            <a:endParaRPr lang="fi-FI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26635"/>
            <a:ext cx="8596668" cy="4814728"/>
          </a:xfrm>
        </p:spPr>
        <p:txBody>
          <a:bodyPr>
            <a:normAutofit lnSpcReduction="10000"/>
          </a:bodyPr>
          <a:lstStyle/>
          <a:p>
            <a:r>
              <a:rPr lang="fi-FI" sz="2000" b="1" dirty="0"/>
              <a:t>Case </a:t>
            </a:r>
            <a:r>
              <a:rPr lang="fi-FI" sz="2000" b="1" dirty="0" err="1"/>
              <a:t>study</a:t>
            </a:r>
            <a:r>
              <a:rPr lang="fi-FI" sz="2000" dirty="0"/>
              <a:t>: </a:t>
            </a:r>
            <a:r>
              <a:rPr lang="fi-FI" sz="2000" dirty="0" err="1"/>
              <a:t>intensive</a:t>
            </a:r>
            <a:r>
              <a:rPr lang="fi-FI" sz="2000" dirty="0"/>
              <a:t>, </a:t>
            </a:r>
            <a:r>
              <a:rPr lang="fi-FI" sz="2000" dirty="0" err="1"/>
              <a:t>detailed</a:t>
            </a:r>
            <a:r>
              <a:rPr lang="fi-FI" sz="2000" dirty="0"/>
              <a:t> data </a:t>
            </a:r>
            <a:r>
              <a:rPr lang="fi-FI" sz="2000" dirty="0" err="1"/>
              <a:t>gathering</a:t>
            </a:r>
            <a:r>
              <a:rPr lang="fi-FI" sz="2000" dirty="0"/>
              <a:t> </a:t>
            </a:r>
            <a:r>
              <a:rPr lang="fi-FI" sz="2000" dirty="0" err="1"/>
              <a:t>or</a:t>
            </a:r>
            <a:r>
              <a:rPr lang="fi-FI" sz="2000" dirty="0"/>
              <a:t> </a:t>
            </a:r>
            <a:r>
              <a:rPr lang="fi-FI" sz="2000" dirty="0" err="1"/>
              <a:t>small</a:t>
            </a:r>
            <a:r>
              <a:rPr lang="fi-FI" sz="2000" dirty="0"/>
              <a:t> </a:t>
            </a:r>
            <a:r>
              <a:rPr lang="fi-FI" sz="2000" dirty="0" err="1"/>
              <a:t>sample</a:t>
            </a:r>
            <a:r>
              <a:rPr lang="fi-FI" sz="2000" dirty="0"/>
              <a:t> of </a:t>
            </a:r>
            <a:r>
              <a:rPr lang="fi-FI" sz="2000" dirty="0" err="1"/>
              <a:t>people</a:t>
            </a:r>
            <a:endParaRPr lang="fi-FI" sz="2000" dirty="0"/>
          </a:p>
          <a:p>
            <a:pPr marL="0" indent="0">
              <a:buNone/>
            </a:pPr>
            <a:r>
              <a:rPr lang="fi-FI" sz="2000" dirty="0"/>
              <a:t>         </a:t>
            </a:r>
            <a:r>
              <a:rPr lang="fi-FI" sz="2000" dirty="0" err="1"/>
              <a:t>-one</a:t>
            </a:r>
            <a:r>
              <a:rPr lang="fi-FI" sz="2000" dirty="0"/>
              <a:t> case, </a:t>
            </a:r>
            <a:r>
              <a:rPr lang="fi-FI" sz="2000" dirty="0" err="1"/>
              <a:t>situation</a:t>
            </a:r>
            <a:r>
              <a:rPr lang="fi-FI" sz="2000" dirty="0"/>
              <a:t>, as a </a:t>
            </a:r>
            <a:r>
              <a:rPr lang="fi-FI" sz="2000" dirty="0" err="1"/>
              <a:t>target</a:t>
            </a:r>
            <a:r>
              <a:rPr lang="fi-FI" sz="2000" dirty="0"/>
              <a:t> an </a:t>
            </a:r>
            <a:r>
              <a:rPr lang="fi-FI" sz="2000" dirty="0" err="1"/>
              <a:t>individual</a:t>
            </a:r>
            <a:r>
              <a:rPr lang="fi-FI" sz="2000" dirty="0"/>
              <a:t> person, </a:t>
            </a:r>
            <a:r>
              <a:rPr lang="fi-FI" sz="2000" dirty="0" err="1"/>
              <a:t>group</a:t>
            </a:r>
            <a:r>
              <a:rPr lang="fi-FI" sz="2000" dirty="0"/>
              <a:t> </a:t>
            </a:r>
            <a:r>
              <a:rPr lang="fi-FI" sz="2000" dirty="0" err="1"/>
              <a:t>or</a:t>
            </a:r>
            <a:r>
              <a:rPr lang="fi-FI" sz="2000" dirty="0"/>
              <a:t> </a:t>
            </a:r>
          </a:p>
          <a:p>
            <a:pPr marL="0" indent="0">
              <a:buNone/>
            </a:pPr>
            <a:r>
              <a:rPr lang="fi-FI" sz="2000" dirty="0"/>
              <a:t>          </a:t>
            </a:r>
            <a:r>
              <a:rPr lang="fi-FI" sz="2000" dirty="0" err="1"/>
              <a:t>community</a:t>
            </a:r>
            <a:endParaRPr lang="fi-FI" sz="2000" dirty="0"/>
          </a:p>
          <a:p>
            <a:pPr marL="0" indent="0">
              <a:buNone/>
            </a:pPr>
            <a:r>
              <a:rPr lang="fi-FI" sz="2000" dirty="0"/>
              <a:t>         </a:t>
            </a:r>
            <a:r>
              <a:rPr lang="fi-FI" sz="2000" dirty="0" err="1"/>
              <a:t>-mixed</a:t>
            </a:r>
            <a:r>
              <a:rPr lang="fi-FI" sz="2000" dirty="0"/>
              <a:t> </a:t>
            </a:r>
            <a:r>
              <a:rPr lang="fi-FI" sz="2000" dirty="0" err="1"/>
              <a:t>methods</a:t>
            </a:r>
            <a:r>
              <a:rPr lang="fi-FI" sz="2000" dirty="0"/>
              <a:t> (</a:t>
            </a:r>
            <a:r>
              <a:rPr lang="fi-FI" sz="2000" dirty="0" err="1"/>
              <a:t>observations</a:t>
            </a:r>
            <a:r>
              <a:rPr lang="fi-FI" sz="2000" dirty="0"/>
              <a:t>, </a:t>
            </a:r>
            <a:r>
              <a:rPr lang="fi-FI" sz="2000" dirty="0" err="1"/>
              <a:t>interviews</a:t>
            </a:r>
            <a:r>
              <a:rPr lang="fi-FI" sz="2000" dirty="0"/>
              <a:t>, </a:t>
            </a:r>
            <a:r>
              <a:rPr lang="fi-FI" sz="2000" dirty="0" err="1"/>
              <a:t>documentary</a:t>
            </a:r>
            <a:r>
              <a:rPr lang="fi-FI" sz="2000" dirty="0"/>
              <a:t>)</a:t>
            </a:r>
          </a:p>
          <a:p>
            <a:pPr marL="0" indent="0">
              <a:buNone/>
            </a:pPr>
            <a:r>
              <a:rPr lang="fi-FI" sz="2000" dirty="0"/>
              <a:t>         </a:t>
            </a:r>
            <a:r>
              <a:rPr lang="fi-FI" sz="2000" dirty="0" err="1"/>
              <a:t>-describe</a:t>
            </a:r>
            <a:r>
              <a:rPr lang="fi-FI" sz="2000" dirty="0"/>
              <a:t> </a:t>
            </a:r>
            <a:r>
              <a:rPr lang="fi-FI" sz="2000" dirty="0" err="1"/>
              <a:t>phenomena</a:t>
            </a:r>
            <a:r>
              <a:rPr lang="fi-FI" sz="2000" dirty="0"/>
              <a:t>.</a:t>
            </a: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/>
              <a:t>For </a:t>
            </a:r>
            <a:r>
              <a:rPr lang="fi-FI" sz="2000" dirty="0" err="1"/>
              <a:t>example</a:t>
            </a:r>
            <a:r>
              <a:rPr lang="fi-FI" sz="2000" dirty="0"/>
              <a:t>:</a:t>
            </a:r>
          </a:p>
          <a:p>
            <a:pPr marL="0" indent="0">
              <a:buNone/>
            </a:pPr>
            <a:r>
              <a:rPr lang="fi-FI" sz="2000" dirty="0"/>
              <a:t>How </a:t>
            </a:r>
            <a:r>
              <a:rPr lang="fi-FI" sz="2000" dirty="0" err="1"/>
              <a:t>are</a:t>
            </a:r>
            <a:r>
              <a:rPr lang="fi-FI" sz="2000" dirty="0"/>
              <a:t> the </a:t>
            </a:r>
            <a:r>
              <a:rPr lang="fi-FI" sz="2000" dirty="0" err="1"/>
              <a:t>expectations</a:t>
            </a:r>
            <a:r>
              <a:rPr lang="fi-FI" sz="2000" dirty="0"/>
              <a:t> of </a:t>
            </a:r>
            <a:r>
              <a:rPr lang="fi-FI" sz="2000" dirty="0" err="1"/>
              <a:t>women</a:t>
            </a:r>
            <a:r>
              <a:rPr lang="fi-FI" sz="2000" dirty="0"/>
              <a:t> </a:t>
            </a:r>
            <a:r>
              <a:rPr lang="fi-FI" sz="2000" dirty="0" err="1"/>
              <a:t>towards</a:t>
            </a:r>
            <a:r>
              <a:rPr lang="fi-FI" sz="2000" dirty="0"/>
              <a:t> </a:t>
            </a:r>
            <a:r>
              <a:rPr lang="fi-FI" sz="2000" dirty="0" err="1"/>
              <a:t>studying</a:t>
            </a:r>
            <a:r>
              <a:rPr lang="fi-FI" sz="2000" dirty="0"/>
              <a:t>?</a:t>
            </a:r>
          </a:p>
          <a:p>
            <a:pPr marL="0" indent="0">
              <a:buNone/>
            </a:pPr>
            <a:r>
              <a:rPr lang="fi-FI" sz="2000" dirty="0"/>
              <a:t>Data </a:t>
            </a:r>
            <a:r>
              <a:rPr lang="fi-FI" sz="2000" dirty="0" err="1"/>
              <a:t>gathering</a:t>
            </a:r>
            <a:r>
              <a:rPr lang="fi-FI" sz="2000" dirty="0"/>
              <a:t>:</a:t>
            </a:r>
          </a:p>
          <a:p>
            <a:pPr marL="0" indent="0">
              <a:buNone/>
            </a:pPr>
            <a:r>
              <a:rPr lang="fi-FI" sz="2000" dirty="0" err="1"/>
              <a:t>-choose</a:t>
            </a:r>
            <a:r>
              <a:rPr lang="fi-FI" sz="2000" dirty="0"/>
              <a:t> </a:t>
            </a:r>
            <a:r>
              <a:rPr lang="fi-FI" sz="2000" dirty="0" err="1"/>
              <a:t>one</a:t>
            </a:r>
            <a:r>
              <a:rPr lang="fi-FI" sz="2000" dirty="0"/>
              <a:t> </a:t>
            </a:r>
            <a:r>
              <a:rPr lang="fi-FI" sz="2000" dirty="0" err="1"/>
              <a:t>community</a:t>
            </a:r>
            <a:r>
              <a:rPr lang="fi-FI" sz="2000" dirty="0"/>
              <a:t> </a:t>
            </a:r>
            <a:r>
              <a:rPr lang="fi-FI" sz="2000" dirty="0" err="1"/>
              <a:t>whose</a:t>
            </a:r>
            <a:r>
              <a:rPr lang="fi-FI" sz="2000" dirty="0"/>
              <a:t> </a:t>
            </a:r>
            <a:r>
              <a:rPr lang="fi-FI" sz="2000" dirty="0" err="1"/>
              <a:t>women</a:t>
            </a:r>
            <a:r>
              <a:rPr lang="fi-FI" sz="2000" dirty="0"/>
              <a:t> </a:t>
            </a:r>
            <a:r>
              <a:rPr lang="fi-FI" sz="2000" dirty="0" err="1"/>
              <a:t>are</a:t>
            </a:r>
            <a:r>
              <a:rPr lang="fi-FI" sz="2000" dirty="0"/>
              <a:t> </a:t>
            </a:r>
            <a:r>
              <a:rPr lang="fi-FI" sz="2000" dirty="0" err="1"/>
              <a:t>interviewed</a:t>
            </a:r>
            <a:r>
              <a:rPr lang="fi-FI" sz="2000" dirty="0"/>
              <a:t>, </a:t>
            </a:r>
            <a:r>
              <a:rPr lang="fi-FI" sz="2000" dirty="0" err="1"/>
              <a:t>observed</a:t>
            </a:r>
            <a:r>
              <a:rPr lang="fi-FI" sz="2000" dirty="0"/>
              <a:t>  and </a:t>
            </a:r>
            <a:r>
              <a:rPr lang="fi-FI" sz="2000" dirty="0" err="1"/>
              <a:t>who</a:t>
            </a:r>
            <a:r>
              <a:rPr lang="fi-FI" sz="2000" dirty="0"/>
              <a:t> </a:t>
            </a:r>
            <a:r>
              <a:rPr lang="fi-FI" sz="2000" dirty="0" err="1"/>
              <a:t>are</a:t>
            </a:r>
            <a:r>
              <a:rPr lang="fi-FI" sz="2000" dirty="0"/>
              <a:t> </a:t>
            </a:r>
            <a:r>
              <a:rPr lang="fi-FI" sz="2000" dirty="0" err="1"/>
              <a:t>asked</a:t>
            </a:r>
            <a:r>
              <a:rPr lang="fi-FI" sz="2000" dirty="0"/>
              <a:t> to </a:t>
            </a:r>
            <a:r>
              <a:rPr lang="fi-FI" sz="2000" dirty="0" err="1"/>
              <a:t>keep</a:t>
            </a:r>
            <a:r>
              <a:rPr lang="fi-FI" sz="2000" dirty="0"/>
              <a:t> a </a:t>
            </a:r>
            <a:r>
              <a:rPr lang="fi-FI" sz="2000" dirty="0" err="1"/>
              <a:t>diary</a:t>
            </a:r>
            <a:r>
              <a:rPr lang="fi-FI" sz="2000" dirty="0"/>
              <a:t> for a </a:t>
            </a:r>
            <a:r>
              <a:rPr lang="fi-FI" sz="2000" dirty="0" err="1"/>
              <a:t>fixed</a:t>
            </a:r>
            <a:r>
              <a:rPr lang="fi-FI" sz="2000" dirty="0"/>
              <a:t> </a:t>
            </a:r>
            <a:r>
              <a:rPr lang="fi-FI" sz="2000" dirty="0" err="1"/>
              <a:t>time</a:t>
            </a:r>
            <a:endParaRPr lang="fi-FI" sz="2000" dirty="0"/>
          </a:p>
          <a:p>
            <a:endParaRPr lang="fi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89CDAF-9DA8-9415-56E8-948F8B312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4264657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7395"/>
          </a:xfrm>
        </p:spPr>
        <p:txBody>
          <a:bodyPr>
            <a:normAutofit fontScale="90000"/>
          </a:bodyPr>
          <a:lstStyle/>
          <a:p>
            <a:r>
              <a:rPr lang="fi-FI" sz="2400" b="1" dirty="0"/>
              <a:t>How to </a:t>
            </a:r>
            <a:r>
              <a:rPr lang="fi-FI" sz="2400" b="1" dirty="0" err="1"/>
              <a:t>do</a:t>
            </a:r>
            <a:r>
              <a:rPr lang="fi-FI" sz="2400" b="1" dirty="0"/>
              <a:t> a </a:t>
            </a:r>
            <a:r>
              <a:rPr lang="fi-FI" sz="2400" b="1" dirty="0" err="1"/>
              <a:t>research</a:t>
            </a:r>
            <a:r>
              <a:rPr lang="fi-FI" sz="2400" b="1" dirty="0"/>
              <a:t> </a:t>
            </a:r>
            <a:r>
              <a:rPr lang="fi-FI" sz="2400" b="1" dirty="0" err="1"/>
              <a:t>plan</a:t>
            </a:r>
            <a:r>
              <a:rPr lang="fi-FI" sz="2400" dirty="0"/>
              <a:t> </a:t>
            </a:r>
            <a:r>
              <a:rPr lang="fi-FI" sz="2000" dirty="0"/>
              <a:t>(in a </a:t>
            </a:r>
            <a:r>
              <a:rPr lang="fi-FI" sz="2000" dirty="0" err="1"/>
              <a:t>quantitative</a:t>
            </a:r>
            <a:r>
              <a:rPr lang="fi-FI" sz="2000" dirty="0"/>
              <a:t> </a:t>
            </a:r>
            <a:r>
              <a:rPr lang="fi-FI" sz="2000" dirty="0" err="1"/>
              <a:t>or</a:t>
            </a:r>
            <a:r>
              <a:rPr lang="fi-FI" sz="2000" dirty="0"/>
              <a:t> </a:t>
            </a:r>
            <a:r>
              <a:rPr lang="fi-FI" sz="2000" dirty="0" err="1"/>
              <a:t>qualitative</a:t>
            </a:r>
            <a:r>
              <a:rPr lang="fi-FI" sz="2000" dirty="0"/>
              <a:t> </a:t>
            </a:r>
            <a:r>
              <a:rPr lang="fi-FI" sz="2000" dirty="0" err="1"/>
              <a:t>research</a:t>
            </a:r>
            <a:r>
              <a:rPr lang="fi-FI" sz="2000" dirty="0"/>
              <a:t>)?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204333"/>
            <a:ext cx="8596668" cy="483703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sz="2000" dirty="0" err="1"/>
              <a:t>Define</a:t>
            </a:r>
            <a:r>
              <a:rPr lang="fi-FI" sz="2000" dirty="0"/>
              <a:t> </a:t>
            </a:r>
            <a:r>
              <a:rPr lang="fi-FI" sz="2000" dirty="0" err="1"/>
              <a:t>your</a:t>
            </a:r>
            <a:r>
              <a:rPr lang="fi-FI" sz="2000" dirty="0"/>
              <a:t> </a:t>
            </a:r>
            <a:r>
              <a:rPr lang="fi-FI" sz="2000" b="1" dirty="0" err="1"/>
              <a:t>research</a:t>
            </a:r>
            <a:r>
              <a:rPr lang="fi-FI" sz="2000" b="1" dirty="0"/>
              <a:t> </a:t>
            </a:r>
            <a:r>
              <a:rPr lang="fi-FI" sz="2000" b="1" dirty="0" err="1"/>
              <a:t>purpose</a:t>
            </a:r>
            <a:r>
              <a:rPr lang="fi-FI" sz="2000" dirty="0"/>
              <a:t>: </a:t>
            </a:r>
          </a:p>
          <a:p>
            <a:r>
              <a:rPr lang="fi-FI" sz="2000" dirty="0"/>
              <a:t>a </a:t>
            </a:r>
            <a:r>
              <a:rPr lang="fi-FI" sz="2000" dirty="0" err="1"/>
              <a:t>short</a:t>
            </a:r>
            <a:r>
              <a:rPr lang="fi-FI" sz="2000" dirty="0"/>
              <a:t> </a:t>
            </a:r>
            <a:r>
              <a:rPr lang="fi-FI" sz="2000" dirty="0" err="1"/>
              <a:t>description</a:t>
            </a:r>
            <a:r>
              <a:rPr lang="fi-FI" sz="2000" dirty="0"/>
              <a:t> of the </a:t>
            </a:r>
            <a:r>
              <a:rPr lang="fi-FI" sz="2000" dirty="0" err="1"/>
              <a:t>topic</a:t>
            </a:r>
            <a:r>
              <a:rPr lang="fi-FI" sz="2000" dirty="0"/>
              <a:t>, </a:t>
            </a:r>
            <a:r>
              <a:rPr lang="fi-FI" sz="2000" dirty="0" err="1"/>
              <a:t>connections</a:t>
            </a:r>
            <a:r>
              <a:rPr lang="fi-FI" sz="2000" dirty="0"/>
              <a:t> to a </a:t>
            </a:r>
            <a:r>
              <a:rPr lang="fi-FI" sz="2000" dirty="0" err="1"/>
              <a:t>theory</a:t>
            </a:r>
            <a:r>
              <a:rPr lang="fi-FI" sz="2000" dirty="0"/>
              <a:t> </a:t>
            </a:r>
          </a:p>
          <a:p>
            <a:pPr marL="0" indent="0">
              <a:buNone/>
            </a:pPr>
            <a:r>
              <a:rPr lang="fi-FI" sz="2000" dirty="0"/>
              <a:t>For </a:t>
            </a:r>
            <a:r>
              <a:rPr lang="fi-FI" sz="2000" dirty="0" err="1"/>
              <a:t>example</a:t>
            </a:r>
            <a:r>
              <a:rPr lang="fi-FI" sz="2000" dirty="0"/>
              <a:t>: </a:t>
            </a:r>
            <a:r>
              <a:rPr lang="fi-FI" sz="2000" dirty="0" err="1"/>
              <a:t>if</a:t>
            </a:r>
            <a:r>
              <a:rPr lang="fi-FI" sz="2000" dirty="0"/>
              <a:t> </a:t>
            </a:r>
            <a:r>
              <a:rPr lang="fi-FI" sz="2000" dirty="0" err="1"/>
              <a:t>you</a:t>
            </a:r>
            <a:r>
              <a:rPr lang="fi-FI" sz="2000" dirty="0"/>
              <a:t> </a:t>
            </a:r>
            <a:r>
              <a:rPr lang="fi-FI" sz="2000" dirty="0" err="1"/>
              <a:t>are</a:t>
            </a:r>
            <a:r>
              <a:rPr lang="fi-FI" sz="2000" dirty="0"/>
              <a:t> </a:t>
            </a:r>
            <a:r>
              <a:rPr lang="fi-FI" sz="2000" dirty="0" err="1"/>
              <a:t>researching</a:t>
            </a:r>
            <a:r>
              <a:rPr lang="fi-FI" sz="2000" dirty="0"/>
              <a:t> </a:t>
            </a:r>
            <a:r>
              <a:rPr lang="fi-FI" sz="2000" dirty="0" err="1"/>
              <a:t>childrens`motivation</a:t>
            </a:r>
            <a:r>
              <a:rPr lang="fi-FI" sz="2000" dirty="0"/>
              <a:t> </a:t>
            </a:r>
            <a:r>
              <a:rPr lang="fi-FI" sz="2000" dirty="0" err="1"/>
              <a:t>you</a:t>
            </a:r>
            <a:r>
              <a:rPr lang="fi-FI" sz="2000" dirty="0"/>
              <a:t> </a:t>
            </a:r>
            <a:r>
              <a:rPr lang="fi-FI" sz="2000" dirty="0" err="1"/>
              <a:t>should</a:t>
            </a:r>
            <a:r>
              <a:rPr lang="fi-FI" sz="2000" dirty="0"/>
              <a:t> </a:t>
            </a:r>
            <a:r>
              <a:rPr lang="fi-FI" sz="2000" dirty="0" err="1"/>
              <a:t>familiarize</a:t>
            </a:r>
            <a:r>
              <a:rPr lang="fi-FI" sz="2000" dirty="0"/>
              <a:t> </a:t>
            </a:r>
            <a:r>
              <a:rPr lang="fi-FI" sz="2000" dirty="0" err="1"/>
              <a:t>yourself</a:t>
            </a:r>
            <a:r>
              <a:rPr lang="fi-FI" sz="2000" dirty="0"/>
              <a:t>  with </a:t>
            </a:r>
            <a:r>
              <a:rPr lang="fi-FI" sz="2000" dirty="0" err="1"/>
              <a:t>motivation</a:t>
            </a:r>
            <a:r>
              <a:rPr lang="fi-FI" sz="2000" dirty="0"/>
              <a:t> </a:t>
            </a:r>
            <a:r>
              <a:rPr lang="fi-FI" sz="2000" dirty="0" err="1"/>
              <a:t>theories</a:t>
            </a:r>
            <a:endParaRPr lang="fi-FI" sz="2000" dirty="0"/>
          </a:p>
          <a:p>
            <a:endParaRPr lang="fi-FI" sz="2000" dirty="0"/>
          </a:p>
          <a:p>
            <a:pPr marL="0" indent="0">
              <a:buNone/>
            </a:pPr>
            <a:r>
              <a:rPr lang="fi-FI" sz="2000" dirty="0" err="1"/>
              <a:t>Find</a:t>
            </a:r>
            <a:r>
              <a:rPr lang="fi-FI" sz="2000" b="1" dirty="0"/>
              <a:t> </a:t>
            </a:r>
            <a:r>
              <a:rPr lang="fi-FI" sz="2000" b="1" dirty="0" err="1"/>
              <a:t>previous</a:t>
            </a:r>
            <a:r>
              <a:rPr lang="fi-FI" sz="2000" b="1" dirty="0"/>
              <a:t> </a:t>
            </a:r>
            <a:r>
              <a:rPr lang="fi-FI" sz="2000" b="1" dirty="0" err="1"/>
              <a:t>researches</a:t>
            </a:r>
            <a:r>
              <a:rPr lang="fi-FI" sz="2000" b="1" dirty="0"/>
              <a:t> </a:t>
            </a:r>
            <a:r>
              <a:rPr lang="fi-FI" sz="2000" dirty="0"/>
              <a:t>on the </a:t>
            </a:r>
            <a:r>
              <a:rPr lang="fi-FI" sz="2000" dirty="0" err="1"/>
              <a:t>topic</a:t>
            </a:r>
            <a:r>
              <a:rPr lang="fi-FI" sz="2000" dirty="0"/>
              <a:t>  and </a:t>
            </a:r>
            <a:r>
              <a:rPr lang="fi-FI" sz="2000" dirty="0" err="1"/>
              <a:t>ask</a:t>
            </a:r>
            <a:r>
              <a:rPr lang="fi-FI" sz="2000" dirty="0"/>
              <a:t> </a:t>
            </a:r>
            <a:r>
              <a:rPr lang="fi-FI" sz="2000" dirty="0" err="1"/>
              <a:t>yourself</a:t>
            </a:r>
            <a:r>
              <a:rPr lang="fi-FI" sz="2000" dirty="0"/>
              <a:t>  </a:t>
            </a:r>
            <a:r>
              <a:rPr lang="fi-FI" sz="2000" dirty="0" err="1"/>
              <a:t>what</a:t>
            </a:r>
            <a:r>
              <a:rPr lang="fi-FI" sz="2000" dirty="0"/>
              <a:t> new </a:t>
            </a:r>
            <a:r>
              <a:rPr lang="fi-FI" sz="2000" dirty="0" err="1"/>
              <a:t>information</a:t>
            </a:r>
            <a:r>
              <a:rPr lang="fi-FI" sz="2000" dirty="0"/>
              <a:t>  </a:t>
            </a:r>
            <a:r>
              <a:rPr lang="fi-FI" sz="2000" dirty="0" err="1"/>
              <a:t>your</a:t>
            </a:r>
            <a:r>
              <a:rPr lang="fi-FI" sz="2000" dirty="0"/>
              <a:t> </a:t>
            </a:r>
            <a:r>
              <a:rPr lang="fi-FI" sz="2000" dirty="0" err="1"/>
              <a:t>research</a:t>
            </a:r>
            <a:r>
              <a:rPr lang="fi-FI" sz="2000" dirty="0"/>
              <a:t> </a:t>
            </a:r>
            <a:r>
              <a:rPr lang="fi-FI" sz="2000" dirty="0" err="1"/>
              <a:t>will</a:t>
            </a:r>
            <a:r>
              <a:rPr lang="fi-FI" sz="2000" dirty="0"/>
              <a:t> </a:t>
            </a:r>
            <a:r>
              <a:rPr lang="fi-FI" sz="2000" dirty="0" err="1"/>
              <a:t>bring</a:t>
            </a:r>
            <a:r>
              <a:rPr lang="fi-FI" sz="2000" dirty="0"/>
              <a:t> to </a:t>
            </a:r>
            <a:r>
              <a:rPr lang="fi-FI" sz="2000" dirty="0" err="1"/>
              <a:t>this</a:t>
            </a:r>
            <a:r>
              <a:rPr lang="fi-FI" sz="2000" dirty="0"/>
              <a:t> </a:t>
            </a:r>
            <a:r>
              <a:rPr lang="fi-FI" sz="2000" dirty="0" err="1"/>
              <a:t>topic</a:t>
            </a:r>
            <a:r>
              <a:rPr lang="fi-FI" sz="2000" dirty="0"/>
              <a:t> (</a:t>
            </a:r>
            <a:r>
              <a:rPr lang="fi-FI" sz="2000" dirty="0" err="1"/>
              <a:t>added</a:t>
            </a:r>
            <a:r>
              <a:rPr lang="fi-FI" sz="2000" dirty="0"/>
              <a:t> </a:t>
            </a:r>
            <a:r>
              <a:rPr lang="fi-FI" sz="2000" dirty="0" err="1"/>
              <a:t>value</a:t>
            </a:r>
            <a:r>
              <a:rPr lang="fi-FI" sz="2000" dirty="0"/>
              <a:t> of </a:t>
            </a:r>
            <a:r>
              <a:rPr lang="fi-FI" sz="2000" dirty="0" err="1"/>
              <a:t>your</a:t>
            </a:r>
            <a:r>
              <a:rPr lang="fi-FI" sz="2000" dirty="0"/>
              <a:t> </a:t>
            </a:r>
            <a:r>
              <a:rPr lang="fi-FI" sz="2000" dirty="0" err="1"/>
              <a:t>research</a:t>
            </a:r>
            <a:r>
              <a:rPr lang="fi-FI" sz="2000" dirty="0"/>
              <a:t>)</a:t>
            </a: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 err="1"/>
              <a:t>Formulate</a:t>
            </a:r>
            <a:r>
              <a:rPr lang="fi-FI" sz="2000" dirty="0"/>
              <a:t> the </a:t>
            </a:r>
            <a:r>
              <a:rPr lang="fi-FI" sz="2000" b="1" dirty="0" err="1"/>
              <a:t>research</a:t>
            </a:r>
            <a:r>
              <a:rPr lang="fi-FI" sz="2000" b="1" dirty="0"/>
              <a:t> </a:t>
            </a:r>
            <a:r>
              <a:rPr lang="fi-FI" sz="2000" b="1" dirty="0" err="1"/>
              <a:t>questions</a:t>
            </a:r>
            <a:endParaRPr lang="fi-FI" sz="2000" b="1" dirty="0"/>
          </a:p>
          <a:p>
            <a:pPr marL="0" indent="0">
              <a:buNone/>
            </a:pPr>
            <a:endParaRPr lang="fi-FI" sz="2000" b="1" dirty="0"/>
          </a:p>
          <a:p>
            <a:pPr marL="0" indent="0">
              <a:buNone/>
            </a:pPr>
            <a:r>
              <a:rPr lang="fi-FI" sz="2000" dirty="0" err="1"/>
              <a:t>Choose</a:t>
            </a:r>
            <a:r>
              <a:rPr lang="fi-FI" sz="2000" dirty="0"/>
              <a:t> </a:t>
            </a:r>
            <a:r>
              <a:rPr lang="fi-FI" sz="2000" b="1" dirty="0" err="1"/>
              <a:t>research</a:t>
            </a:r>
            <a:r>
              <a:rPr lang="fi-FI" sz="2000" b="1" dirty="0"/>
              <a:t> </a:t>
            </a:r>
            <a:r>
              <a:rPr lang="fi-FI" sz="2000" b="1" dirty="0" err="1"/>
              <a:t>target</a:t>
            </a:r>
            <a:r>
              <a:rPr lang="fi-FI" sz="2000" b="1" dirty="0"/>
              <a:t> </a:t>
            </a:r>
            <a:r>
              <a:rPr lang="fi-FI" sz="2000" b="1" dirty="0" err="1"/>
              <a:t>group/groups</a:t>
            </a:r>
            <a:r>
              <a:rPr lang="fi-FI" sz="2000" b="1" dirty="0"/>
              <a:t> </a:t>
            </a:r>
            <a:r>
              <a:rPr lang="fi-FI" sz="2000" dirty="0"/>
              <a:t>and the </a:t>
            </a:r>
            <a:r>
              <a:rPr lang="fi-FI" sz="2000" b="1" dirty="0" err="1"/>
              <a:t>number</a:t>
            </a:r>
            <a:r>
              <a:rPr lang="fi-FI" sz="2000" dirty="0"/>
              <a:t> of </a:t>
            </a:r>
            <a:r>
              <a:rPr lang="fi-FI" sz="2000" dirty="0" err="1"/>
              <a:t>them</a:t>
            </a: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 err="1"/>
              <a:t>Plan</a:t>
            </a:r>
            <a:r>
              <a:rPr lang="fi-FI" sz="2000" dirty="0"/>
              <a:t> </a:t>
            </a:r>
            <a:r>
              <a:rPr lang="fi-FI" sz="2000" dirty="0" err="1"/>
              <a:t>how</a:t>
            </a:r>
            <a:r>
              <a:rPr lang="fi-FI" sz="2000" dirty="0"/>
              <a:t> to </a:t>
            </a:r>
            <a:r>
              <a:rPr lang="fi-FI" sz="2000" dirty="0" err="1"/>
              <a:t>gather</a:t>
            </a:r>
            <a:r>
              <a:rPr lang="fi-FI" sz="2000" dirty="0"/>
              <a:t> </a:t>
            </a:r>
            <a:r>
              <a:rPr lang="fi-FI" sz="2000" b="1" dirty="0"/>
              <a:t>data</a:t>
            </a:r>
          </a:p>
          <a:p>
            <a:endParaRPr lang="fi-FI" sz="2000" dirty="0"/>
          </a:p>
          <a:p>
            <a:pPr marL="0" indent="0">
              <a:buNone/>
            </a:pPr>
            <a:r>
              <a:rPr lang="fi-FI" sz="2000" dirty="0" err="1"/>
              <a:t>Estimate</a:t>
            </a:r>
            <a:r>
              <a:rPr lang="fi-FI" sz="2000" dirty="0"/>
              <a:t> the </a:t>
            </a:r>
            <a:r>
              <a:rPr lang="fi-FI" sz="2000" b="1" dirty="0" err="1"/>
              <a:t>resources</a:t>
            </a:r>
            <a:r>
              <a:rPr lang="fi-FI" sz="2000" dirty="0"/>
              <a:t> </a:t>
            </a:r>
            <a:r>
              <a:rPr lang="fi-FI" sz="2000" dirty="0" err="1"/>
              <a:t>needed</a:t>
            </a: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/>
              <a:t>Set </a:t>
            </a:r>
            <a:r>
              <a:rPr lang="fi-FI" sz="2000" b="1" dirty="0" err="1"/>
              <a:t>timetable</a:t>
            </a:r>
            <a:endParaRPr lang="fi-FI" sz="2000" b="1" dirty="0"/>
          </a:p>
          <a:p>
            <a:endParaRPr lang="fi-FI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0EF789-3783-103D-9D4D-8336AB1EA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2686656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err="1"/>
              <a:t>Different</a:t>
            </a:r>
            <a:r>
              <a:rPr lang="fi-FI" sz="2400" dirty="0"/>
              <a:t> </a:t>
            </a:r>
            <a:r>
              <a:rPr lang="fi-FI" sz="2400" dirty="0" err="1"/>
              <a:t>research</a:t>
            </a:r>
            <a:r>
              <a:rPr lang="fi-FI" sz="2400" dirty="0"/>
              <a:t> </a:t>
            </a:r>
            <a:r>
              <a:rPr lang="fi-FI" sz="2400" dirty="0" err="1"/>
              <a:t>strategies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1600" dirty="0" err="1"/>
              <a:t>Objective</a:t>
            </a:r>
            <a:endParaRPr lang="fi-FI" sz="1600" dirty="0"/>
          </a:p>
          <a:p>
            <a:pPr marL="0" indent="0">
              <a:buNone/>
            </a:pPr>
            <a:r>
              <a:rPr lang="fi-FI" sz="1600" dirty="0" err="1"/>
              <a:t>perspective</a:t>
            </a:r>
            <a:r>
              <a:rPr lang="fi-FI" sz="1600" dirty="0"/>
              <a:t> 																																																																																															</a:t>
            </a:r>
          </a:p>
          <a:p>
            <a:pPr marL="0" indent="0">
              <a:buNone/>
            </a:pPr>
            <a:endParaRPr lang="fi-FI" sz="1600" dirty="0"/>
          </a:p>
          <a:p>
            <a:pPr marL="0" indent="0">
              <a:buNone/>
            </a:pPr>
            <a:endParaRPr lang="fi-FI" sz="1600" dirty="0"/>
          </a:p>
          <a:p>
            <a:pPr marL="0" indent="0">
              <a:buNone/>
            </a:pPr>
            <a:endParaRPr lang="fi-FI" sz="1600" dirty="0"/>
          </a:p>
          <a:p>
            <a:pPr marL="0" indent="0">
              <a:buNone/>
            </a:pPr>
            <a:endParaRPr lang="fi-FI" sz="1600" dirty="0"/>
          </a:p>
          <a:p>
            <a:pPr marL="0" indent="0">
              <a:buNone/>
            </a:pPr>
            <a:endParaRPr lang="fi-FI" sz="1600" dirty="0"/>
          </a:p>
          <a:p>
            <a:pPr marL="0" indent="0">
              <a:buNone/>
            </a:pPr>
            <a:r>
              <a:rPr lang="fi-FI" sz="1600" dirty="0" err="1"/>
              <a:t>Free</a:t>
            </a:r>
            <a:r>
              <a:rPr lang="fi-FI" sz="1600" dirty="0"/>
              <a:t> </a:t>
            </a:r>
            <a:r>
              <a:rPr lang="fi-FI" sz="1600" dirty="0" err="1"/>
              <a:t>research</a:t>
            </a:r>
            <a:r>
              <a:rPr lang="fi-FI" sz="1600" dirty="0"/>
              <a:t> </a:t>
            </a:r>
            <a:r>
              <a:rPr lang="fi-FI" sz="1600" dirty="0" err="1"/>
              <a:t>frame</a:t>
            </a:r>
            <a:r>
              <a:rPr lang="fi-FI" sz="1600" dirty="0"/>
              <a:t>                                                                            							                                                                            </a:t>
            </a:r>
          </a:p>
        </p:txBody>
      </p:sp>
      <p:sp>
        <p:nvSpPr>
          <p:cNvPr id="4" name="Suorakulmio 3"/>
          <p:cNvSpPr/>
          <p:nvPr/>
        </p:nvSpPr>
        <p:spPr>
          <a:xfrm>
            <a:off x="3192042" y="1628800"/>
            <a:ext cx="139179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schemeClr val="bg1"/>
                </a:solidFill>
              </a:rPr>
              <a:t>Empirical</a:t>
            </a:r>
            <a:endParaRPr lang="fi-FI" dirty="0">
              <a:solidFill>
                <a:schemeClr val="bg1"/>
              </a:solidFill>
            </a:endParaRPr>
          </a:p>
          <a:p>
            <a:pPr algn="ctr"/>
            <a:r>
              <a:rPr lang="fi-FI" dirty="0" err="1">
                <a:solidFill>
                  <a:schemeClr val="bg1"/>
                </a:solidFill>
              </a:rPr>
              <a:t>research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6" name="Suorakulmio 5"/>
          <p:cNvSpPr/>
          <p:nvPr/>
        </p:nvSpPr>
        <p:spPr>
          <a:xfrm>
            <a:off x="5479352" y="1844824"/>
            <a:ext cx="1336728" cy="880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Formal</a:t>
            </a:r>
            <a:r>
              <a:rPr lang="fi-FI" dirty="0"/>
              <a:t> and </a:t>
            </a:r>
          </a:p>
          <a:p>
            <a:pPr algn="ctr"/>
            <a:r>
              <a:rPr lang="fi-FI" dirty="0" err="1"/>
              <a:t>structured</a:t>
            </a:r>
            <a:r>
              <a:rPr lang="fi-FI" dirty="0"/>
              <a:t> </a:t>
            </a:r>
            <a:r>
              <a:rPr lang="fi-FI" dirty="0" err="1"/>
              <a:t>surveys</a:t>
            </a:r>
            <a:endParaRPr lang="fi-FI" dirty="0"/>
          </a:p>
        </p:txBody>
      </p:sp>
      <p:sp>
        <p:nvSpPr>
          <p:cNvPr id="7" name="Suorakulmio 6"/>
          <p:cNvSpPr/>
          <p:nvPr/>
        </p:nvSpPr>
        <p:spPr>
          <a:xfrm>
            <a:off x="7617532" y="1772817"/>
            <a:ext cx="1358788" cy="7828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Formal</a:t>
            </a:r>
            <a:r>
              <a:rPr lang="fi-FI" dirty="0"/>
              <a:t> and</a:t>
            </a:r>
          </a:p>
          <a:p>
            <a:pPr algn="ctr"/>
            <a:r>
              <a:rPr lang="fi-FI" dirty="0" err="1"/>
              <a:t>structural</a:t>
            </a:r>
            <a:endParaRPr lang="fi-FI" dirty="0"/>
          </a:p>
          <a:p>
            <a:pPr algn="ctr"/>
            <a:r>
              <a:rPr lang="fi-FI" dirty="0" err="1"/>
              <a:t>interviews</a:t>
            </a:r>
            <a:endParaRPr lang="fi-FI" dirty="0"/>
          </a:p>
        </p:txBody>
      </p:sp>
      <p:sp>
        <p:nvSpPr>
          <p:cNvPr id="8" name="Suorakulmio 7"/>
          <p:cNvSpPr/>
          <p:nvPr/>
        </p:nvSpPr>
        <p:spPr>
          <a:xfrm>
            <a:off x="3359696" y="3068960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Focused</a:t>
            </a:r>
            <a:r>
              <a:rPr lang="fi-FI" dirty="0"/>
              <a:t>/</a:t>
            </a:r>
          </a:p>
          <a:p>
            <a:pPr algn="ctr"/>
            <a:r>
              <a:rPr lang="fi-FI" dirty="0" err="1"/>
              <a:t>thematic</a:t>
            </a:r>
            <a:endParaRPr lang="fi-FI" dirty="0"/>
          </a:p>
          <a:p>
            <a:pPr algn="ctr"/>
            <a:r>
              <a:rPr lang="fi-FI" dirty="0" err="1"/>
              <a:t>interviews</a:t>
            </a:r>
            <a:endParaRPr lang="fi-FI" dirty="0"/>
          </a:p>
        </p:txBody>
      </p:sp>
      <p:sp>
        <p:nvSpPr>
          <p:cNvPr id="10" name="Suorakulmio 9"/>
          <p:cNvSpPr/>
          <p:nvPr/>
        </p:nvSpPr>
        <p:spPr>
          <a:xfrm>
            <a:off x="5231904" y="3284985"/>
            <a:ext cx="1584176" cy="896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Systematical</a:t>
            </a:r>
            <a:endParaRPr lang="fi-FI" dirty="0"/>
          </a:p>
          <a:p>
            <a:pPr algn="ctr"/>
            <a:r>
              <a:rPr lang="fi-FI" dirty="0" err="1"/>
              <a:t>observation</a:t>
            </a:r>
            <a:endParaRPr lang="fi-FI" dirty="0"/>
          </a:p>
        </p:txBody>
      </p:sp>
      <p:sp>
        <p:nvSpPr>
          <p:cNvPr id="11" name="Suorakulmio 10"/>
          <p:cNvSpPr/>
          <p:nvPr/>
        </p:nvSpPr>
        <p:spPr>
          <a:xfrm>
            <a:off x="7574136" y="3284984"/>
            <a:ext cx="147419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Open, </a:t>
            </a:r>
            <a:r>
              <a:rPr lang="fi-FI" dirty="0" err="1"/>
              <a:t>non-structural</a:t>
            </a:r>
            <a:endParaRPr lang="fi-FI" dirty="0"/>
          </a:p>
          <a:p>
            <a:pPr algn="ctr"/>
            <a:r>
              <a:rPr lang="fi-FI" dirty="0" err="1"/>
              <a:t>enquiries</a:t>
            </a:r>
            <a:endParaRPr lang="fi-FI" dirty="0"/>
          </a:p>
        </p:txBody>
      </p:sp>
      <p:sp>
        <p:nvSpPr>
          <p:cNvPr id="12" name="Suorakulmio 11"/>
          <p:cNvSpPr/>
          <p:nvPr/>
        </p:nvSpPr>
        <p:spPr>
          <a:xfrm>
            <a:off x="2423592" y="4293096"/>
            <a:ext cx="162018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Free</a:t>
            </a:r>
            <a:r>
              <a:rPr lang="fi-FI" dirty="0"/>
              <a:t> </a:t>
            </a:r>
            <a:r>
              <a:rPr lang="fi-FI" dirty="0" err="1"/>
              <a:t>discussions</a:t>
            </a:r>
            <a:endParaRPr lang="fi-FI" dirty="0"/>
          </a:p>
        </p:txBody>
      </p:sp>
      <p:sp>
        <p:nvSpPr>
          <p:cNvPr id="13" name="Suorakulmio 12"/>
          <p:cNvSpPr/>
          <p:nvPr/>
        </p:nvSpPr>
        <p:spPr>
          <a:xfrm>
            <a:off x="4697410" y="4689140"/>
            <a:ext cx="1563884" cy="937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Diaries</a:t>
            </a:r>
            <a:r>
              <a:rPr lang="fi-FI" dirty="0"/>
              <a:t>, </a:t>
            </a:r>
            <a:r>
              <a:rPr lang="fi-FI" dirty="0" err="1"/>
              <a:t>letters</a:t>
            </a:r>
            <a:r>
              <a:rPr lang="fi-FI" dirty="0"/>
              <a:t>, </a:t>
            </a:r>
            <a:r>
              <a:rPr lang="fi-FI" dirty="0" err="1"/>
              <a:t>autographies</a:t>
            </a:r>
            <a:endParaRPr lang="fi-FI" dirty="0"/>
          </a:p>
        </p:txBody>
      </p:sp>
      <p:sp>
        <p:nvSpPr>
          <p:cNvPr id="14" name="Suorakulmio 13"/>
          <p:cNvSpPr/>
          <p:nvPr/>
        </p:nvSpPr>
        <p:spPr>
          <a:xfrm>
            <a:off x="7172907" y="4509120"/>
            <a:ext cx="1398279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err="1"/>
              <a:t>Participative</a:t>
            </a:r>
            <a:endParaRPr lang="fi-FI" sz="1400" dirty="0"/>
          </a:p>
          <a:p>
            <a:pPr algn="ctr"/>
            <a:r>
              <a:rPr lang="fi-FI" sz="1400" dirty="0" err="1"/>
              <a:t>observations</a:t>
            </a:r>
            <a:endParaRPr lang="fi-FI" sz="14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919536" y="1628800"/>
            <a:ext cx="0" cy="3998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991544" y="6093296"/>
            <a:ext cx="7200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4649D9B7-F926-5A1E-F7CA-59F21D655126}"/>
              </a:ext>
            </a:extLst>
          </p:cNvPr>
          <p:cNvSpPr/>
          <p:nvPr/>
        </p:nvSpPr>
        <p:spPr>
          <a:xfrm>
            <a:off x="7574136" y="894950"/>
            <a:ext cx="1474192" cy="6476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err="1">
                <a:solidFill>
                  <a:schemeClr val="tx1"/>
                </a:solidFill>
              </a:rPr>
              <a:t>Formal</a:t>
            </a:r>
            <a:r>
              <a:rPr lang="fi-FI" sz="1200" dirty="0">
                <a:solidFill>
                  <a:schemeClr val="tx1"/>
                </a:solidFill>
              </a:rPr>
              <a:t>, </a:t>
            </a:r>
            <a:r>
              <a:rPr lang="fi-FI" sz="1200" dirty="0" err="1">
                <a:solidFill>
                  <a:schemeClr val="tx1"/>
                </a:solidFill>
              </a:rPr>
              <a:t>structured</a:t>
            </a:r>
            <a:r>
              <a:rPr lang="fi-FI" sz="1200" dirty="0">
                <a:solidFill>
                  <a:schemeClr val="tx1"/>
                </a:solidFill>
              </a:rPr>
              <a:t> </a:t>
            </a:r>
            <a:r>
              <a:rPr lang="fi-FI" sz="1200" dirty="0" err="1">
                <a:solidFill>
                  <a:schemeClr val="tx1"/>
                </a:solidFill>
              </a:rPr>
              <a:t>research</a:t>
            </a:r>
            <a:r>
              <a:rPr lang="fi-FI" sz="1200" dirty="0">
                <a:solidFill>
                  <a:schemeClr val="tx1"/>
                </a:solidFill>
              </a:rPr>
              <a:t> </a:t>
            </a:r>
            <a:r>
              <a:rPr lang="fi-FI" sz="1200" dirty="0" err="1">
                <a:solidFill>
                  <a:schemeClr val="tx1"/>
                </a:solidFill>
              </a:rPr>
              <a:t>frame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54B1EDBC-427F-26B6-85FF-3D9B3A896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1881299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2800" dirty="0"/>
              <a:t>In a </a:t>
            </a:r>
            <a:r>
              <a:rPr lang="fi-FI" sz="2800" dirty="0" err="1"/>
              <a:t>research</a:t>
            </a:r>
            <a:r>
              <a:rPr lang="fi-FI" sz="2800" dirty="0"/>
              <a:t> (</a:t>
            </a:r>
            <a:r>
              <a:rPr lang="fi-FI" sz="2800" dirty="0" err="1"/>
              <a:t>quantitative</a:t>
            </a:r>
            <a:r>
              <a:rPr lang="fi-FI" sz="2800" dirty="0"/>
              <a:t> </a:t>
            </a:r>
            <a:r>
              <a:rPr lang="fi-FI" sz="2800" dirty="0" err="1"/>
              <a:t>or</a:t>
            </a:r>
            <a:r>
              <a:rPr lang="fi-FI" sz="2800" dirty="0"/>
              <a:t> </a:t>
            </a:r>
            <a:r>
              <a:rPr lang="fi-FI" sz="2800" dirty="0" err="1"/>
              <a:t>qualitative</a:t>
            </a:r>
            <a:r>
              <a:rPr lang="fi-FI" sz="2800" dirty="0"/>
              <a:t> </a:t>
            </a:r>
            <a:r>
              <a:rPr lang="fi-FI" sz="2800" dirty="0" err="1"/>
              <a:t>or</a:t>
            </a:r>
            <a:r>
              <a:rPr lang="fi-FI" sz="2800" dirty="0"/>
              <a:t> </a:t>
            </a:r>
            <a:r>
              <a:rPr lang="fi-FI" sz="2800" dirty="0" err="1"/>
              <a:t>combined</a:t>
            </a:r>
            <a:r>
              <a:rPr lang="fi-FI" sz="2800" dirty="0"/>
              <a:t>) </a:t>
            </a:r>
            <a:r>
              <a:rPr lang="fi-FI" sz="2800" dirty="0" err="1"/>
              <a:t>we</a:t>
            </a:r>
            <a:r>
              <a:rPr lang="fi-FI" sz="2800" dirty="0"/>
              <a:t> </a:t>
            </a:r>
            <a:r>
              <a:rPr lang="fi-FI" sz="2800" dirty="0" err="1"/>
              <a:t>have</a:t>
            </a:r>
            <a:r>
              <a:rPr lang="fi-FI" sz="2800" dirty="0"/>
              <a:t> to </a:t>
            </a:r>
            <a:r>
              <a:rPr lang="fi-FI" sz="2800" dirty="0" err="1"/>
              <a:t>divide</a:t>
            </a:r>
            <a:r>
              <a:rPr lang="fi-FI" sz="2800" dirty="0"/>
              <a:t> the </a:t>
            </a:r>
            <a:r>
              <a:rPr lang="fi-FI" sz="2800" dirty="0" err="1"/>
              <a:t>phenomenal</a:t>
            </a:r>
            <a:r>
              <a:rPr lang="fi-FI" sz="2800" dirty="0"/>
              <a:t> and the </a:t>
            </a:r>
            <a:r>
              <a:rPr lang="fi-FI" sz="2800" dirty="0" err="1"/>
              <a:t>methodology</a:t>
            </a:r>
            <a:r>
              <a:rPr lang="fi-FI" sz="2800" dirty="0"/>
              <a:t> </a:t>
            </a:r>
            <a:r>
              <a:rPr lang="fi-FI" sz="2800" dirty="0" err="1"/>
              <a:t>level</a:t>
            </a:r>
            <a:r>
              <a:rPr lang="fi-FI" sz="2800" dirty="0"/>
              <a:t>:</a:t>
            </a:r>
            <a:br>
              <a:rPr lang="fi-FI" sz="2800" dirty="0"/>
            </a:b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2000" dirty="0" err="1"/>
              <a:t>Quantitative</a:t>
            </a:r>
            <a:r>
              <a:rPr lang="fi-FI" sz="2000" dirty="0"/>
              <a:t> </a:t>
            </a:r>
            <a:r>
              <a:rPr lang="fi-FI" sz="2000" dirty="0" err="1"/>
              <a:t>research</a:t>
            </a:r>
            <a:r>
              <a:rPr lang="fi-FI" sz="2000" dirty="0"/>
              <a:t>:  </a:t>
            </a:r>
            <a:r>
              <a:rPr lang="fi-FI" sz="2000" dirty="0" err="1"/>
              <a:t>Causative</a:t>
            </a:r>
            <a:r>
              <a:rPr lang="fi-FI" sz="2000" dirty="0"/>
              <a:t> </a:t>
            </a:r>
            <a:r>
              <a:rPr lang="fi-FI" sz="2000" dirty="0" err="1"/>
              <a:t>connections</a:t>
            </a:r>
            <a:r>
              <a:rPr lang="fi-FI" sz="2000" dirty="0"/>
              <a:t> </a:t>
            </a:r>
            <a:r>
              <a:rPr lang="fi-FI" sz="2000" dirty="0" err="1"/>
              <a:t>are</a:t>
            </a:r>
            <a:r>
              <a:rPr lang="fi-FI" sz="2000" dirty="0"/>
              <a:t> </a:t>
            </a:r>
            <a:r>
              <a:rPr lang="fi-FI" sz="2000" dirty="0" err="1"/>
              <a:t>expected</a:t>
            </a:r>
            <a:endParaRPr lang="fi-FI" sz="2000" dirty="0"/>
          </a:p>
        </p:txBody>
      </p:sp>
      <p:sp>
        <p:nvSpPr>
          <p:cNvPr id="5" name="Suorakulmio 4"/>
          <p:cNvSpPr/>
          <p:nvPr/>
        </p:nvSpPr>
        <p:spPr>
          <a:xfrm>
            <a:off x="3215680" y="2492896"/>
            <a:ext cx="6480720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dirty="0" err="1"/>
              <a:t>Phenomenal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:</a:t>
            </a:r>
          </a:p>
          <a:p>
            <a:r>
              <a:rPr lang="fi-FI" dirty="0" err="1"/>
              <a:t>Pedagogical</a:t>
            </a:r>
            <a:r>
              <a:rPr lang="fi-FI" dirty="0"/>
              <a:t> </a:t>
            </a:r>
            <a:r>
              <a:rPr lang="fi-FI" dirty="0" err="1"/>
              <a:t>methods</a:t>
            </a:r>
            <a:r>
              <a:rPr lang="fi-FI" dirty="0"/>
              <a:t>                       </a:t>
            </a:r>
            <a:r>
              <a:rPr lang="fi-FI" dirty="0" err="1"/>
              <a:t>Childrens</a:t>
            </a:r>
            <a:r>
              <a:rPr lang="fi-FI" dirty="0"/>
              <a:t>` </a:t>
            </a:r>
            <a:r>
              <a:rPr lang="fi-FI" dirty="0" err="1"/>
              <a:t>self</a:t>
            </a:r>
            <a:r>
              <a:rPr lang="fi-FI" dirty="0"/>
              <a:t> image</a:t>
            </a:r>
          </a:p>
          <a:p>
            <a:r>
              <a:rPr lang="fi-FI" dirty="0"/>
              <a:t>of </a:t>
            </a:r>
            <a:r>
              <a:rPr lang="fi-FI" dirty="0" err="1"/>
              <a:t>parents</a:t>
            </a:r>
            <a:endParaRPr lang="fi-FI" dirty="0"/>
          </a:p>
          <a:p>
            <a:endParaRPr lang="fi-FI" dirty="0"/>
          </a:p>
          <a:p>
            <a:r>
              <a:rPr lang="fi-FI" dirty="0" err="1"/>
              <a:t>Methodology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:</a:t>
            </a:r>
          </a:p>
          <a:p>
            <a:r>
              <a:rPr lang="fi-FI" dirty="0" err="1"/>
              <a:t>Interviews</a:t>
            </a:r>
            <a:r>
              <a:rPr lang="fi-FI" dirty="0"/>
              <a:t> of </a:t>
            </a:r>
            <a:r>
              <a:rPr lang="fi-FI" dirty="0" err="1"/>
              <a:t>parents</a:t>
            </a:r>
            <a:r>
              <a:rPr lang="fi-FI" dirty="0"/>
              <a:t>                       </a:t>
            </a:r>
            <a:r>
              <a:rPr lang="fi-FI" dirty="0" err="1"/>
              <a:t>Self</a:t>
            </a:r>
            <a:r>
              <a:rPr lang="fi-FI" dirty="0"/>
              <a:t> image </a:t>
            </a:r>
            <a:r>
              <a:rPr lang="fi-FI" dirty="0" err="1"/>
              <a:t>survey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                                                 									Rogers</a:t>
            </a:r>
          </a:p>
        </p:txBody>
      </p:sp>
      <p:sp>
        <p:nvSpPr>
          <p:cNvPr id="6" name="Nuoli oikealle 5"/>
          <p:cNvSpPr/>
          <p:nvPr/>
        </p:nvSpPr>
        <p:spPr>
          <a:xfrm>
            <a:off x="5375920" y="3580796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Nuoli oikealle 6"/>
          <p:cNvSpPr/>
          <p:nvPr/>
        </p:nvSpPr>
        <p:spPr>
          <a:xfrm>
            <a:off x="5528320" y="4293096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B1A1ED-A7F8-9A45-3062-B1173FCFE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maija.makinen@jamk.fi</a:t>
            </a:r>
          </a:p>
        </p:txBody>
      </p:sp>
    </p:spTree>
    <p:extLst>
      <p:ext uri="{BB962C8B-B14F-4D97-AF65-F5344CB8AC3E}">
        <p14:creationId xmlns:p14="http://schemas.microsoft.com/office/powerpoint/2010/main" val="18257733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119</TotalTime>
  <Words>2731</Words>
  <Application>Microsoft Office PowerPoint</Application>
  <PresentationFormat>Widescreen</PresentationFormat>
  <Paragraphs>375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Trebuchet MS</vt:lpstr>
      <vt:lpstr>Wingdings 3</vt:lpstr>
      <vt:lpstr>Facet</vt:lpstr>
      <vt:lpstr>Empowering interview Listening to people – participatory methods in special needs education.  Interview as an example</vt:lpstr>
      <vt:lpstr>Content</vt:lpstr>
      <vt:lpstr>Goals </vt:lpstr>
      <vt:lpstr>Research strategies</vt:lpstr>
      <vt:lpstr>Research strategies, continues</vt:lpstr>
      <vt:lpstr>Research strategies, continues</vt:lpstr>
      <vt:lpstr>How to do a research plan (in a quantitative or qualitative research)?</vt:lpstr>
      <vt:lpstr>Different research strategies</vt:lpstr>
      <vt:lpstr>In a research (quantitative or qualitative or combined) we have to divide the phenomenal and the methodology level: </vt:lpstr>
      <vt:lpstr>The phenomenal and the methodology level, continues</vt:lpstr>
      <vt:lpstr>Seven research stages</vt:lpstr>
      <vt:lpstr>Thematizing an interview study</vt:lpstr>
      <vt:lpstr>Designing an interview study (How?) An example of a grade study (Kvale 2008)</vt:lpstr>
      <vt:lpstr>From research questions to interview questions </vt:lpstr>
      <vt:lpstr>From research questions to interview questions/practice</vt:lpstr>
      <vt:lpstr>1. Different surveys</vt:lpstr>
      <vt:lpstr>Questions of a survey enquiry </vt:lpstr>
      <vt:lpstr>2. Different interview types</vt:lpstr>
      <vt:lpstr>Advantages of an interview</vt:lpstr>
      <vt:lpstr>Disadvantages of an interview</vt:lpstr>
      <vt:lpstr>Interview situation</vt:lpstr>
      <vt:lpstr>Interview situation/practice</vt:lpstr>
      <vt:lpstr>Types of interview questions</vt:lpstr>
      <vt:lpstr>Types of interview questions, continues</vt:lpstr>
      <vt:lpstr>Types of interview questions/practice</vt:lpstr>
      <vt:lpstr>Interview situation/practice</vt:lpstr>
      <vt:lpstr>Analysis of an interview</vt:lpstr>
      <vt:lpstr>Analysis of an interview, continues</vt:lpstr>
      <vt:lpstr>Thematic grouping</vt:lpstr>
      <vt:lpstr>Typological grouping</vt:lpstr>
      <vt:lpstr>Structuring an Interview Report</vt:lpstr>
      <vt:lpstr>Ethical issues at seven research stages (Kvale 2008)</vt:lpstr>
    </vt:vector>
  </TitlesOfParts>
  <Company>JAMK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Hirvonen Maija</dc:creator>
  <cp:lastModifiedBy>Mäkinen Maija</cp:lastModifiedBy>
  <cp:revision>13</cp:revision>
  <dcterms:created xsi:type="dcterms:W3CDTF">2014-01-08T13:44:20Z</dcterms:created>
  <dcterms:modified xsi:type="dcterms:W3CDTF">2023-03-30T09:42:32Z</dcterms:modified>
</cp:coreProperties>
</file>