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323" r:id="rId3"/>
    <p:sldId id="265" r:id="rId4"/>
    <p:sldId id="284" r:id="rId5"/>
    <p:sldId id="324" r:id="rId6"/>
    <p:sldId id="285" r:id="rId7"/>
    <p:sldId id="325" r:id="rId8"/>
    <p:sldId id="286" r:id="rId9"/>
    <p:sldId id="287" r:id="rId10"/>
    <p:sldId id="326" r:id="rId11"/>
    <p:sldId id="307" r:id="rId12"/>
    <p:sldId id="319" r:id="rId13"/>
    <p:sldId id="333" r:id="rId14"/>
    <p:sldId id="340" r:id="rId15"/>
    <p:sldId id="341" r:id="rId16"/>
    <p:sldId id="342" r:id="rId17"/>
    <p:sldId id="34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8"/>
    <p:restoredTop sz="95617"/>
  </p:normalViewPr>
  <p:slideViewPr>
    <p:cSldViewPr snapToGrid="0" snapToObjects="1">
      <p:cViewPr varScale="1">
        <p:scale>
          <a:sx n="82" d="100"/>
          <a:sy n="82" d="100"/>
        </p:scale>
        <p:origin x="184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78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08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76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47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9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16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36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27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86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66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9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5D6F9-FCC8-A74F-89C5-A56ADA91B1BE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6ABCFC1-1898-9242-8643-DE8CA0FA852E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55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75" name="Picture 45060" descr="Barevné carvedé obrázky lidí">
            <a:extLst>
              <a:ext uri="{FF2B5EF4-FFF2-40B4-BE49-F238E27FC236}">
                <a16:creationId xmlns:a16="http://schemas.microsoft.com/office/drawing/2014/main" id="{4BF12960-43C0-A1A6-B9AF-DBCA1AF193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051" r="-1" b="-1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45076" name="Rectangle 45064">
            <a:extLst>
              <a:ext uri="{FF2B5EF4-FFF2-40B4-BE49-F238E27FC236}">
                <a16:creationId xmlns:a16="http://schemas.microsoft.com/office/drawing/2014/main" id="{6A0FFA78-985C-4F50-B21A-77045C7DF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077" name="Straight Connector 45066">
            <a:extLst>
              <a:ext uri="{FF2B5EF4-FFF2-40B4-BE49-F238E27FC236}">
                <a16:creationId xmlns:a16="http://schemas.microsoft.com/office/drawing/2014/main" id="{65409EC7-69B1-45CC-8FB7-1964C1AB6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F39C1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338" name="Rectangle 4">
            <a:extLst>
              <a:ext uri="{FF2B5EF4-FFF2-40B4-BE49-F238E27FC236}">
                <a16:creationId xmlns:a16="http://schemas.microsoft.com/office/drawing/2014/main" id="{621161FE-3823-574D-BD0E-5574E4ABA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538" y="5373688"/>
            <a:ext cx="4824412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cs-CZ" altLang="cs-CZ" sz="2000">
                <a:latin typeface="+mn-lt"/>
              </a:rPr>
              <a:t>              </a:t>
            </a:r>
            <a:endParaRPr lang="cs-CZ" altLang="cs-CZ" sz="2000" b="1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CF3E864-EC74-5F8E-35E1-17618CD8A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5509" y="3233878"/>
            <a:ext cx="8637073" cy="139881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altLang="cs-CZ" sz="2000" dirty="0">
                <a:solidFill>
                  <a:srgbClr val="FFFFFE"/>
                </a:solidFill>
                <a:latin typeface="Cambria" panose="02040503050406030204" pitchFamily="18" charset="0"/>
              </a:rPr>
              <a:t>Rizikové a ochranné faktory</a:t>
            </a:r>
            <a:br>
              <a:rPr lang="cs-CZ" altLang="cs-CZ" sz="2000" dirty="0">
                <a:solidFill>
                  <a:srgbClr val="FFFFFE"/>
                </a:solidFill>
                <a:latin typeface="Cambria" panose="02040503050406030204" pitchFamily="18" charset="0"/>
              </a:rPr>
            </a:br>
            <a:r>
              <a:rPr lang="cs-CZ" altLang="cs-CZ" sz="2000" dirty="0">
                <a:solidFill>
                  <a:srgbClr val="FFFFFE"/>
                </a:solidFill>
                <a:latin typeface="Cambria" panose="02040503050406030204" pitchFamily="18" charset="0"/>
              </a:rPr>
              <a:t>Teorie </a:t>
            </a:r>
            <a:r>
              <a:rPr lang="cs-CZ" altLang="cs-CZ" sz="2000" dirty="0" err="1">
                <a:solidFill>
                  <a:srgbClr val="FFFFFE"/>
                </a:solidFill>
                <a:latin typeface="Cambria" panose="02040503050406030204" pitchFamily="18" charset="0"/>
              </a:rPr>
              <a:t>resilience</a:t>
            </a:r>
            <a:br>
              <a:rPr lang="cs-CZ" altLang="cs-CZ" sz="2000" dirty="0">
                <a:solidFill>
                  <a:srgbClr val="FFFFFE"/>
                </a:solidFill>
                <a:latin typeface="Cambria" panose="02040503050406030204" pitchFamily="18" charset="0"/>
              </a:rPr>
            </a:br>
            <a:r>
              <a:rPr lang="cs-CZ" altLang="cs-CZ" sz="2000" dirty="0">
                <a:solidFill>
                  <a:srgbClr val="FFFFFE"/>
                </a:solidFill>
                <a:latin typeface="Cambria" panose="02040503050406030204" pitchFamily="18" charset="0"/>
              </a:rPr>
              <a:t>Raný vývoj dítěte a vliv na jeho vývoj a chování </a:t>
            </a:r>
            <a:endParaRPr lang="cs-CZ" sz="239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029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6256F87-03D8-FF43-8CD2-9EBF6655EE5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68648006"/>
              </p:ext>
            </p:extLst>
          </p:nvPr>
        </p:nvGraphicFramePr>
        <p:xfrm>
          <a:off x="643467" y="904674"/>
          <a:ext cx="10905067" cy="5048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7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0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930"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 marL="82765" marR="82765" marT="41382" marB="4138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kern="1200"/>
                        <a:t>Rizikové faktory</a:t>
                      </a:r>
                      <a:endParaRPr lang="cs-CZ" sz="2200"/>
                    </a:p>
                  </a:txBody>
                  <a:tcPr marL="82765" marR="82765" marT="41382" marB="4138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kern="1200" err="1"/>
                        <a:t>Protektivní</a:t>
                      </a:r>
                      <a:r>
                        <a:rPr lang="cs-CZ" sz="2200" kern="1200"/>
                        <a:t> faktory</a:t>
                      </a:r>
                      <a:endParaRPr lang="cs-CZ" sz="2200"/>
                    </a:p>
                  </a:txBody>
                  <a:tcPr marL="82765" marR="82765" marT="41382" marB="4138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636">
                <a:tc rowSpan="2">
                  <a:txBody>
                    <a:bodyPr/>
                    <a:lstStyle/>
                    <a:p>
                      <a:r>
                        <a:rPr lang="cs-CZ" sz="2200" b="1"/>
                        <a:t>ŠKOLA</a:t>
                      </a:r>
                    </a:p>
                  </a:txBody>
                  <a:tcPr marL="82765" marR="82765" marT="41382" marB="41382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Problematický</a:t>
                      </a:r>
                      <a:r>
                        <a:rPr lang="cs-CZ" sz="1800" baseline="0"/>
                        <a:t> vztah ke škole, nízká motivace, slabý školní výkon</a:t>
                      </a:r>
                      <a:endParaRPr lang="cs-CZ" sz="1800"/>
                    </a:p>
                  </a:txBody>
                  <a:tcPr marL="82765" marR="82765" marT="41382" marB="41382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Vysoká hodnota vzdělání, závazek ke škole</a:t>
                      </a:r>
                    </a:p>
                  </a:txBody>
                  <a:tcPr marL="82765" marR="82765" marT="41382" marB="4138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Opakovaný neúspěch</a:t>
                      </a:r>
                    </a:p>
                    <a:p>
                      <a:r>
                        <a:rPr lang="cs-CZ" sz="1800"/>
                        <a:t>Syndrom</a:t>
                      </a:r>
                      <a:r>
                        <a:rPr lang="cs-CZ" sz="1800" baseline="0"/>
                        <a:t> naučené bezmocnosti</a:t>
                      </a:r>
                    </a:p>
                    <a:p>
                      <a:r>
                        <a:rPr lang="cs-CZ" sz="1800" baseline="0"/>
                        <a:t>Nepodporující učitel</a:t>
                      </a:r>
                    </a:p>
                    <a:p>
                      <a:r>
                        <a:rPr lang="cs-CZ" sz="1800" baseline="0"/>
                        <a:t>Vyčlenění z kolektivu spolužáků</a:t>
                      </a:r>
                      <a:endParaRPr lang="cs-CZ" sz="1800"/>
                    </a:p>
                  </a:txBody>
                  <a:tcPr marL="82765" marR="82765" marT="41382" marB="41382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Úspěch, uznání a účast v</a:t>
                      </a:r>
                      <a:r>
                        <a:rPr lang="cs-CZ" sz="1800" baseline="0"/>
                        <a:t> aktivitách</a:t>
                      </a:r>
                    </a:p>
                    <a:p>
                      <a:r>
                        <a:rPr lang="cs-CZ" sz="1800" baseline="0"/>
                        <a:t>Prožívání školy jako akceptující a smysluplné</a:t>
                      </a:r>
                    </a:p>
                    <a:p>
                      <a:r>
                        <a:rPr lang="cs-CZ" sz="1800" baseline="0"/>
                        <a:t>Podporující učitel</a:t>
                      </a:r>
                      <a:endParaRPr lang="cs-CZ" sz="1800"/>
                    </a:p>
                  </a:txBody>
                  <a:tcPr marL="82765" marR="82765" marT="41382" marB="4138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5284">
                <a:tc>
                  <a:txBody>
                    <a:bodyPr/>
                    <a:lstStyle/>
                    <a:p>
                      <a:r>
                        <a:rPr lang="cs-CZ" sz="2200" b="1"/>
                        <a:t>VRSTEVNÍCI</a:t>
                      </a:r>
                    </a:p>
                  </a:txBody>
                  <a:tcPr marL="82765" marR="82765" marT="41382" marB="41382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Role odmítaného</a:t>
                      </a:r>
                    </a:p>
                    <a:p>
                      <a:r>
                        <a:rPr lang="cs-CZ" sz="1800"/>
                        <a:t>Oslabené sociální vazby</a:t>
                      </a:r>
                    </a:p>
                    <a:p>
                      <a:r>
                        <a:rPr lang="cs-CZ" sz="1800"/>
                        <a:t>Nevhodné trávení</a:t>
                      </a:r>
                      <a:r>
                        <a:rPr lang="cs-CZ" sz="1800" baseline="0"/>
                        <a:t> volného času, nuda</a:t>
                      </a:r>
                    </a:p>
                    <a:p>
                      <a:r>
                        <a:rPr lang="cs-CZ" sz="1800" baseline="0"/>
                        <a:t>Delikventní  vrstevníci</a:t>
                      </a:r>
                    </a:p>
                    <a:p>
                      <a:r>
                        <a:rPr lang="cs-CZ" sz="1800" baseline="0"/>
                        <a:t>Členství v gangu</a:t>
                      </a:r>
                      <a:endParaRPr lang="cs-CZ" sz="1800"/>
                    </a:p>
                  </a:txBody>
                  <a:tcPr marL="82765" marR="82765" marT="41382" marB="41382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Přátelské vztahy s vrstevníky (zapojení v aktivitách)</a:t>
                      </a:r>
                    </a:p>
                  </a:txBody>
                  <a:tcPr marL="82765" marR="82765" marT="41382" marB="4138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402">
                <a:tc>
                  <a:txBody>
                    <a:bodyPr/>
                    <a:lstStyle/>
                    <a:p>
                      <a:r>
                        <a:rPr lang="cs-CZ" sz="2200" b="1"/>
                        <a:t>KOMUNITA</a:t>
                      </a:r>
                    </a:p>
                  </a:txBody>
                  <a:tcPr marL="82765" marR="82765" marT="41382" marB="41382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Restriktivně a negativně formulované právní i neformální očekávání chování</a:t>
                      </a:r>
                    </a:p>
                    <a:p>
                      <a:r>
                        <a:rPr lang="cs-CZ" sz="1800"/>
                        <a:t>Kriminalita a drogy v okolí</a:t>
                      </a:r>
                    </a:p>
                    <a:p>
                      <a:r>
                        <a:rPr lang="cs-CZ" sz="1800"/>
                        <a:t>Špatné životní prostředí</a:t>
                      </a:r>
                    </a:p>
                  </a:txBody>
                  <a:tcPr marL="82765" marR="82765" marT="41382" marB="41382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Existence a dostupnost sociální</a:t>
                      </a:r>
                      <a:r>
                        <a:rPr lang="cs-CZ" sz="1800" baseline="0"/>
                        <a:t> opory</a:t>
                      </a:r>
                    </a:p>
                    <a:p>
                      <a:r>
                        <a:rPr lang="cs-CZ" sz="1800" baseline="0"/>
                        <a:t>Dovednost mobilizace zdrojů sociální sítě</a:t>
                      </a:r>
                      <a:endParaRPr lang="cs-CZ" sz="1800"/>
                    </a:p>
                  </a:txBody>
                  <a:tcPr marL="82765" marR="82765" marT="41382" marB="4138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344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1" name="Rectangle 5737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7373" name="Picture 5737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7375" name="Straight Connector 5737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77" name="Straight Connector 57376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57379" name="Rectangle 57378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381" name="Straight Connector 57380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Nadpis 4">
            <a:extLst>
              <a:ext uri="{FF2B5EF4-FFF2-40B4-BE49-F238E27FC236}">
                <a16:creationId xmlns:a16="http://schemas.microsoft.com/office/drawing/2014/main" id="{8894B3F6-C82A-B042-BA67-EBF88ED28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br>
              <a:rPr lang="en-US" sz="2200">
                <a:latin typeface="Cambria" panose="02040503050406030204" pitchFamily="18" charset="0"/>
              </a:rPr>
            </a:br>
            <a:r>
              <a:rPr lang="en-US" sz="2200">
                <a:latin typeface="Cambria" panose="02040503050406030204" pitchFamily="18" charset="0"/>
              </a:rPr>
              <a:t>Resilience  („odolnost“)</a:t>
            </a:r>
            <a:br>
              <a:rPr lang="en-US" sz="2200">
                <a:latin typeface="Cambria" panose="02040503050406030204" pitchFamily="18" charset="0"/>
              </a:rPr>
            </a:br>
            <a:endParaRPr lang="en-US" sz="2200">
              <a:latin typeface="Cambria" panose="02040503050406030204" pitchFamily="18" charset="0"/>
            </a:endParaRPr>
          </a:p>
        </p:txBody>
      </p:sp>
      <p:sp>
        <p:nvSpPr>
          <p:cNvPr id="57383" name="Rectangle 57382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7347" name="Zástupný symbol pro obsah 11">
            <a:extLst>
              <a:ext uri="{FF2B5EF4-FFF2-40B4-BE49-F238E27FC236}">
                <a16:creationId xmlns:a16="http://schemas.microsoft.com/office/drawing/2014/main" id="{57DF05BE-8CF3-714D-9DB1-681B5829D9A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51581" y="2015732"/>
            <a:ext cx="4172212" cy="345061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cs-CZ" sz="1100" b="1">
                <a:latin typeface="Cambria" panose="02040503050406030204" pitchFamily="18" charset="0"/>
              </a:rPr>
              <a:t>Schopnost jedinců, navzdory vystavení nepříznivým individuálním či sociálním okolnostem, směřovat k využívání zdrojů zdraví, včetně využívání  příležitostí zažívat zkušenost životní spokojenosti</a:t>
            </a:r>
            <a:r>
              <a:rPr lang="en-US" altLang="cs-CZ" sz="1100">
                <a:latin typeface="Cambria" panose="02040503050406030204" pitchFamily="18" charset="0"/>
              </a:rPr>
              <a:t>, </a:t>
            </a:r>
          </a:p>
          <a:p>
            <a:pPr>
              <a:lnSpc>
                <a:spcPct val="110000"/>
              </a:lnSpc>
            </a:pPr>
            <a:r>
              <a:rPr lang="en-US" altLang="cs-CZ" sz="1100">
                <a:latin typeface="Cambria" panose="02040503050406030204" pitchFamily="18" charset="0"/>
              </a:rPr>
              <a:t>jednak schopnost rodiny, </a:t>
            </a:r>
          </a:p>
          <a:p>
            <a:pPr>
              <a:lnSpc>
                <a:spcPct val="110000"/>
              </a:lnSpc>
            </a:pPr>
            <a:r>
              <a:rPr lang="en-US" altLang="cs-CZ" sz="1100">
                <a:latin typeface="Cambria" panose="02040503050406030204" pitchFamily="18" charset="0"/>
              </a:rPr>
              <a:t>komunity a kultury tyto zdroje </a:t>
            </a:r>
          </a:p>
          <a:p>
            <a:pPr>
              <a:lnSpc>
                <a:spcPct val="110000"/>
              </a:lnSpc>
            </a:pPr>
            <a:r>
              <a:rPr lang="en-US" altLang="cs-CZ" sz="1100">
                <a:latin typeface="Cambria" panose="02040503050406030204" pitchFamily="18" charset="0"/>
              </a:rPr>
              <a:t>zdraví a příležitosti k prožívání </a:t>
            </a:r>
          </a:p>
          <a:p>
            <a:pPr>
              <a:lnSpc>
                <a:spcPct val="110000"/>
              </a:lnSpc>
            </a:pPr>
            <a:r>
              <a:rPr lang="en-US" altLang="cs-CZ" sz="1100">
                <a:latin typeface="Cambria" panose="02040503050406030204" pitchFamily="18" charset="0"/>
              </a:rPr>
              <a:t>životní spokojenosti </a:t>
            </a:r>
          </a:p>
          <a:p>
            <a:pPr>
              <a:lnSpc>
                <a:spcPct val="110000"/>
              </a:lnSpc>
            </a:pPr>
            <a:r>
              <a:rPr lang="en-US" altLang="cs-CZ" sz="1100">
                <a:latin typeface="Cambria" panose="02040503050406030204" pitchFamily="18" charset="0"/>
              </a:rPr>
              <a:t>jedinci poskytnout </a:t>
            </a:r>
          </a:p>
          <a:p>
            <a:pPr>
              <a:lnSpc>
                <a:spcPct val="110000"/>
              </a:lnSpc>
            </a:pPr>
            <a:r>
              <a:rPr lang="en-US" altLang="cs-CZ" sz="1100">
                <a:latin typeface="Cambria" panose="02040503050406030204" pitchFamily="18" charset="0"/>
              </a:rPr>
              <a:t>způsobem </a:t>
            </a:r>
          </a:p>
          <a:p>
            <a:pPr>
              <a:lnSpc>
                <a:spcPct val="110000"/>
              </a:lnSpc>
            </a:pPr>
            <a:r>
              <a:rPr lang="en-US" altLang="cs-CZ" sz="1100">
                <a:latin typeface="Cambria" panose="02040503050406030204" pitchFamily="18" charset="0"/>
              </a:rPr>
              <a:t>pro danou kulturu přiléhajícím.</a:t>
            </a:r>
          </a:p>
        </p:txBody>
      </p:sp>
      <p:pic>
        <p:nvPicPr>
          <p:cNvPr id="57345" name="Picture 2">
            <a:extLst>
              <a:ext uri="{FF2B5EF4-FFF2-40B4-BE49-F238E27FC236}">
                <a16:creationId xmlns:a16="http://schemas.microsoft.com/office/drawing/2014/main" id="{BB397BD9-F6AE-624B-95EC-12C250509EF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1" y="1244795"/>
            <a:ext cx="4960442" cy="3782337"/>
          </a:xfrm>
          <a:prstGeom prst="rect">
            <a:avLst/>
          </a:prstGeom>
        </p:spPr>
      </p:pic>
      <p:pic>
        <p:nvPicPr>
          <p:cNvPr id="57385" name="Picture 57384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7387" name="Straight Connector 57386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776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391" name="Rectangle 58390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393" name="Straight Connector 58392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Nadpis 4">
            <a:extLst>
              <a:ext uri="{FF2B5EF4-FFF2-40B4-BE49-F238E27FC236}">
                <a16:creationId xmlns:a16="http://schemas.microsoft.com/office/drawing/2014/main" id="{7F5C3072-3819-6543-AB17-A3393C273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000" b="1" err="1">
                <a:latin typeface="Cambria" panose="02040503050406030204" pitchFamily="18" charset="0"/>
              </a:rPr>
              <a:t>Resilience</a:t>
            </a:r>
            <a:r>
              <a:rPr lang="cs-CZ" sz="3000" b="1">
                <a:latin typeface="Cambria" panose="02040503050406030204" pitchFamily="18" charset="0"/>
              </a:rPr>
              <a:t> - charakteristika</a:t>
            </a:r>
          </a:p>
        </p:txBody>
      </p:sp>
      <p:sp>
        <p:nvSpPr>
          <p:cNvPr id="58395" name="Rectangle 58394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8370" name="Zástupný symbol pro obsah 5">
            <a:extLst>
              <a:ext uri="{FF2B5EF4-FFF2-40B4-BE49-F238E27FC236}">
                <a16:creationId xmlns:a16="http://schemas.microsoft.com/office/drawing/2014/main" id="{B9E00EE0-BE6B-2147-81A8-23DE68D951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cs-CZ" altLang="cs-CZ" sz="1700">
                <a:latin typeface="Cambria" panose="02040503050406030204" pitchFamily="18" charset="0"/>
              </a:rPr>
              <a:t>Má </a:t>
            </a:r>
            <a:r>
              <a:rPr lang="cs-CZ" altLang="cs-CZ" sz="1700" b="1">
                <a:latin typeface="Cambria" panose="02040503050406030204" pitchFamily="18" charset="0"/>
              </a:rPr>
              <a:t>dynamickou</a:t>
            </a:r>
            <a:r>
              <a:rPr lang="cs-CZ" altLang="cs-CZ" sz="1700">
                <a:latin typeface="Cambria" panose="02040503050406030204" pitchFamily="18" charset="0"/>
              </a:rPr>
              <a:t> povahu v tom smyslu, že nikdo není obdařen absolutní odolností, ale že jde o víceúrovňový jev, který se liší: </a:t>
            </a:r>
          </a:p>
          <a:p>
            <a:pPr lvl="1" eaLnBrk="1" hangingPunct="1">
              <a:lnSpc>
                <a:spcPct val="110000"/>
              </a:lnSpc>
            </a:pPr>
            <a:r>
              <a:rPr lang="cs-CZ" altLang="cs-CZ" sz="1700">
                <a:latin typeface="Cambria" panose="02040503050406030204" pitchFamily="18" charset="0"/>
              </a:rPr>
              <a:t>interindividuálně, </a:t>
            </a:r>
          </a:p>
          <a:p>
            <a:pPr lvl="1" eaLnBrk="1" hangingPunct="1">
              <a:lnSpc>
                <a:spcPct val="110000"/>
              </a:lnSpc>
            </a:pPr>
            <a:r>
              <a:rPr lang="cs-CZ" altLang="cs-CZ" sz="1700">
                <a:latin typeface="Cambria" panose="02040503050406030204" pitchFamily="18" charset="0"/>
              </a:rPr>
              <a:t>situačně, </a:t>
            </a:r>
          </a:p>
          <a:p>
            <a:pPr lvl="1" eaLnBrk="1" hangingPunct="1">
              <a:lnSpc>
                <a:spcPct val="110000"/>
              </a:lnSpc>
            </a:pPr>
            <a:r>
              <a:rPr lang="pl-PL" altLang="cs-CZ" sz="1700">
                <a:latin typeface="Cambria" panose="02040503050406030204" pitchFamily="18" charset="0"/>
              </a:rPr>
              <a:t>nachází svůj zdroj jednak v jedinci, jednak v sociálním kontextu, </a:t>
            </a:r>
          </a:p>
          <a:p>
            <a:pPr lvl="1" eaLnBrk="1" hangingPunct="1">
              <a:lnSpc>
                <a:spcPct val="110000"/>
              </a:lnSpc>
            </a:pPr>
            <a:r>
              <a:rPr lang="cs-CZ" altLang="cs-CZ" sz="1700">
                <a:latin typeface="Cambria" panose="02040503050406030204" pitchFamily="18" charset="0"/>
              </a:rPr>
              <a:t>podléhá vývoji stejně jako jiné charakteristiky</a:t>
            </a:r>
          </a:p>
          <a:p>
            <a:pPr eaLnBrk="1" hangingPunct="1">
              <a:lnSpc>
                <a:spcPct val="110000"/>
              </a:lnSpc>
            </a:pPr>
            <a:endParaRPr lang="cs-CZ" altLang="cs-CZ" sz="1700">
              <a:latin typeface="Cambria" panose="02040503050406030204" pitchFamily="18" charset="0"/>
            </a:endParaRPr>
          </a:p>
        </p:txBody>
      </p:sp>
      <p:pic>
        <p:nvPicPr>
          <p:cNvPr id="58372" name="Picture 58371" descr="Jeden v davu">
            <a:extLst>
              <a:ext uri="{FF2B5EF4-FFF2-40B4-BE49-F238E27FC236}">
                <a16:creationId xmlns:a16="http://schemas.microsoft.com/office/drawing/2014/main" id="{F1EABDDF-7984-D346-FB6C-345FDDD6E9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33" r="-1" b="17265"/>
          <a:stretch/>
        </p:blipFill>
        <p:spPr>
          <a:xfrm>
            <a:off x="6094411" y="1740816"/>
            <a:ext cx="4960442" cy="2790295"/>
          </a:xfrm>
          <a:prstGeom prst="rect">
            <a:avLst/>
          </a:prstGeom>
        </p:spPr>
      </p:pic>
      <p:pic>
        <p:nvPicPr>
          <p:cNvPr id="58397" name="Picture 58396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8399" name="Straight Connector 58398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572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414" name="Rectangle 59413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416" name="Straight Connector 59415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788E8378-CE84-394B-AEE0-3DC78EC04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>
                <a:latin typeface="Cambria" panose="02040503050406030204" pitchFamily="18" charset="0"/>
              </a:rPr>
              <a:t>Citová vazba </a:t>
            </a:r>
            <a:br>
              <a:rPr lang="cs-CZ" b="1">
                <a:latin typeface="Cambria" panose="02040503050406030204" pitchFamily="18" charset="0"/>
              </a:rPr>
            </a:br>
            <a:r>
              <a:rPr lang="cs-CZ" b="1">
                <a:latin typeface="Cambria" panose="02040503050406030204" pitchFamily="18" charset="0"/>
              </a:rPr>
              <a:t>(</a:t>
            </a:r>
            <a:r>
              <a:rPr lang="cs-CZ" b="1" err="1">
                <a:latin typeface="Cambria" panose="02040503050406030204" pitchFamily="18" charset="0"/>
              </a:rPr>
              <a:t>attachment</a:t>
            </a:r>
            <a:r>
              <a:rPr lang="cs-CZ" b="1"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59418" name="Rectangle 59417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E16972-1488-3248-832E-DE6872BE8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1100">
                <a:latin typeface="Cambria" panose="02040503050406030204" pitchFamily="18" charset="0"/>
              </a:rPr>
              <a:t> připoutání, přimknutí, citová vazba, citové pouto či přilnutí, </a:t>
            </a:r>
            <a:r>
              <a:rPr lang="cs-CZ" sz="1100" err="1">
                <a:latin typeface="Cambria" panose="02040503050406030204" pitchFamily="18" charset="0"/>
              </a:rPr>
              <a:t>attachment</a:t>
            </a:r>
            <a:r>
              <a:rPr lang="cs-CZ" sz="1100">
                <a:latin typeface="Cambria" panose="02040503050406030204" pitchFamily="18" charset="0"/>
              </a:rPr>
              <a:t> 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1100">
                <a:latin typeface="Cambria" panose="02040503050406030204" pitchFamily="18" charset="0"/>
              </a:rPr>
              <a:t>hypotetický konstrukt vyjadřující „trvalé emoční pouto, charakterizované potřebou vyhledávat a udržovat blízkost s určitou osobou, zejména v podmínkách stresu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1100" b="1">
                <a:latin typeface="Cambria" panose="02040503050406030204" pitchFamily="18" charset="0"/>
              </a:rPr>
              <a:t>klíčová osoba </a:t>
            </a:r>
            <a:r>
              <a:rPr lang="cs-CZ" sz="1100">
                <a:latin typeface="Cambria" panose="02040503050406030204" pitchFamily="18" charset="0"/>
              </a:rPr>
              <a:t>bývá vnímána jako moudřejší a silnější a nedá se jednoduše nahradit jinou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1100">
                <a:latin typeface="Cambria" panose="02040503050406030204" pitchFamily="18" charset="0"/>
              </a:rPr>
              <a:t>biologická funkce vazby: ochrana, její zformování je jedním z předpokladů přežití a zdravého vývoje jedince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1100">
                <a:latin typeface="Cambria" panose="02040503050406030204" pitchFamily="18" charset="0"/>
              </a:rPr>
              <a:t>jak efektivní je ochrana a emoční podpora, závisí od kvality vazbových interakcí potažmo citové vazby 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1100">
                <a:latin typeface="Cambria" panose="02040503050406030204" pitchFamily="18" charset="0"/>
              </a:rPr>
              <a:t>(</a:t>
            </a:r>
            <a:r>
              <a:rPr lang="cs-CZ" sz="1100" err="1">
                <a:latin typeface="Cambria" panose="02040503050406030204" pitchFamily="18" charset="0"/>
              </a:rPr>
              <a:t>Bowlby</a:t>
            </a:r>
            <a:r>
              <a:rPr lang="cs-CZ" sz="1100">
                <a:latin typeface="Cambria" panose="02040503050406030204" pitchFamily="18" charset="0"/>
              </a:rPr>
              <a:t>, J. 1982) 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1100">
              <a:latin typeface="Cambria" panose="02040503050406030204" pitchFamily="18" charset="0"/>
            </a:endParaRPr>
          </a:p>
        </p:txBody>
      </p:sp>
      <p:pic>
        <p:nvPicPr>
          <p:cNvPr id="59395" name="Picture 2" descr="http://www.kardiochirurgie.cz/dbpic/kojeni-250">
            <a:extLst>
              <a:ext uri="{FF2B5EF4-FFF2-40B4-BE49-F238E27FC236}">
                <a16:creationId xmlns:a16="http://schemas.microsoft.com/office/drawing/2014/main" id="{CE992D33-0CD2-4840-BDB2-E3E36D40F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11" y="1479176"/>
            <a:ext cx="4960442" cy="331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20" name="Picture 59419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9422" name="Straight Connector 59421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96" name="TextovéPole 4">
            <a:extLst>
              <a:ext uri="{FF2B5EF4-FFF2-40B4-BE49-F238E27FC236}">
                <a16:creationId xmlns:a16="http://schemas.microsoft.com/office/drawing/2014/main" id="{B430C78A-238A-FA46-ACB8-F06F4755E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36195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endParaRPr lang="cs-CZ" altLang="cs-CZ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6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036D7-E61C-B54D-AC9F-D6495BD00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accent1"/>
                </a:solidFill>
                <a:latin typeface="Cambria" panose="02040503050406030204" pitchFamily="18" charset="0"/>
              </a:rPr>
              <a:t>Důsledky narušení vazby a možné souvislosti s rozvojem PCHE</a:t>
            </a:r>
            <a:endParaRPr lang="cs-CZ" sz="3200" dirty="0">
              <a:latin typeface="Cambria" panose="02040503050406030204" pitchFamily="18" charset="0"/>
            </a:endParaRPr>
          </a:p>
        </p:txBody>
      </p:sp>
      <p:sp>
        <p:nvSpPr>
          <p:cNvPr id="63489" name="Zástupný symbol pro obsah 2">
            <a:extLst>
              <a:ext uri="{FF2B5EF4-FFF2-40B4-BE49-F238E27FC236}">
                <a16:creationId xmlns:a16="http://schemas.microsoft.com/office/drawing/2014/main" id="{B963E05E-9008-A74E-8E56-C9B90A2F08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cs-CZ" altLang="cs-CZ" sz="1800" dirty="0">
                <a:latin typeface="Cambria" panose="02040503050406030204" pitchFamily="18" charset="0"/>
              </a:rPr>
              <a:t>dítě </a:t>
            </a:r>
            <a:r>
              <a:rPr lang="cs-CZ" altLang="cs-CZ" sz="1800" dirty="0" err="1">
                <a:latin typeface="Cambria" panose="02040503050406030204" pitchFamily="18" charset="0"/>
              </a:rPr>
              <a:t>vulnerabilní</a:t>
            </a:r>
            <a:r>
              <a:rPr lang="cs-CZ" altLang="cs-CZ" sz="1800" dirty="0">
                <a:latin typeface="Cambria" panose="02040503050406030204" pitchFamily="18" charset="0"/>
              </a:rPr>
              <a:t> vůči psychopatologickým vlivům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1800" dirty="0">
                <a:latin typeface="Cambria" panose="02040503050406030204" pitchFamily="18" charset="0"/>
              </a:rPr>
              <a:t> poruchové a agresivní chování (</a:t>
            </a:r>
            <a:r>
              <a:rPr lang="cs-CZ" altLang="cs-CZ" sz="1800" dirty="0" err="1">
                <a:latin typeface="Cambria" panose="02040503050406030204" pitchFamily="18" charset="0"/>
              </a:rPr>
              <a:t>Lyons</a:t>
            </a:r>
            <a:r>
              <a:rPr lang="cs-CZ" altLang="cs-CZ" sz="1800" dirty="0">
                <a:latin typeface="Cambria" panose="02040503050406030204" pitchFamily="18" charset="0"/>
              </a:rPr>
              <a:t>-Ruth ,1996) 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1800" dirty="0">
                <a:latin typeface="Cambria" panose="02040503050406030204" pitchFamily="18" charset="0"/>
              </a:rPr>
              <a:t>chybí </a:t>
            </a:r>
            <a:r>
              <a:rPr lang="cs-CZ" altLang="cs-CZ" sz="1800" dirty="0">
                <a:solidFill>
                  <a:schemeClr val="accent2"/>
                </a:solidFill>
                <a:latin typeface="Cambria" panose="02040503050406030204" pitchFamily="18" charset="0"/>
              </a:rPr>
              <a:t>konzistentní strategie zvládání zátěže</a:t>
            </a:r>
            <a:r>
              <a:rPr lang="cs-CZ" altLang="cs-CZ" sz="1800" dirty="0">
                <a:latin typeface="Cambria" panose="02040503050406030204" pitchFamily="18" charset="0"/>
              </a:rPr>
              <a:t>(</a:t>
            </a:r>
            <a:r>
              <a:rPr lang="cs-CZ" altLang="cs-CZ" sz="1800" dirty="0" err="1">
                <a:latin typeface="Cambria" panose="02040503050406030204" pitchFamily="18" charset="0"/>
              </a:rPr>
              <a:t>Greenberg</a:t>
            </a:r>
            <a:r>
              <a:rPr lang="cs-CZ" altLang="cs-CZ" sz="1800" dirty="0">
                <a:latin typeface="Cambria" panose="02040503050406030204" pitchFamily="18" charset="0"/>
              </a:rPr>
              <a:t>, M. T., </a:t>
            </a:r>
            <a:r>
              <a:rPr lang="cs-CZ" altLang="cs-CZ" sz="1800" dirty="0" err="1">
                <a:latin typeface="Cambria" panose="02040503050406030204" pitchFamily="18" charset="0"/>
              </a:rPr>
              <a:t>Speltz</a:t>
            </a:r>
            <a:r>
              <a:rPr lang="cs-CZ" altLang="cs-CZ" sz="1800" dirty="0">
                <a:latin typeface="Cambria" panose="02040503050406030204" pitchFamily="18" charset="0"/>
              </a:rPr>
              <a:t> M. L., De </a:t>
            </a:r>
            <a:r>
              <a:rPr lang="cs-CZ" altLang="cs-CZ" sz="1800" dirty="0" err="1">
                <a:latin typeface="Cambria" panose="02040503050406030204" pitchFamily="18" charset="0"/>
              </a:rPr>
              <a:t>Klyen,M</a:t>
            </a:r>
            <a:r>
              <a:rPr lang="cs-CZ" altLang="cs-CZ" sz="1800" dirty="0">
                <a:latin typeface="Cambria" panose="02040503050406030204" pitchFamily="18" charset="0"/>
              </a:rPr>
              <a:t>. 1993)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1800" dirty="0">
                <a:latin typeface="Cambria" panose="02040503050406030204" pitchFamily="18" charset="0"/>
              </a:rPr>
              <a:t>významné vztahy vyhýbavého typu citové vazby a dezorganizace s delikvencí a zneužíváním drog v adolescenci (</a:t>
            </a:r>
            <a:r>
              <a:rPr lang="cs-CZ" altLang="cs-CZ" sz="1800" dirty="0" err="1">
                <a:latin typeface="Cambria" panose="02040503050406030204" pitchFamily="18" charset="0"/>
              </a:rPr>
              <a:t>Greenberg</a:t>
            </a:r>
            <a:r>
              <a:rPr lang="cs-CZ" altLang="cs-CZ" sz="1800" dirty="0">
                <a:latin typeface="Cambria" panose="02040503050406030204" pitchFamily="18" charset="0"/>
              </a:rPr>
              <a:t>, M. T. 1999)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1800" dirty="0">
                <a:latin typeface="Cambria" panose="02040503050406030204" pitchFamily="18" charset="0"/>
              </a:rPr>
              <a:t>neexistují specifické přímé vztahy mezi určitým raným typem citové vazby a určitou diagnózou (tj. diferencované vývojové trajektorie)    </a:t>
            </a:r>
          </a:p>
          <a:p>
            <a:pPr eaLnBrk="1" hangingPunct="1">
              <a:lnSpc>
                <a:spcPct val="150000"/>
              </a:lnSpc>
              <a:buFont typeface="Wingdings 2" pitchFamily="2" charset="2"/>
              <a:buNone/>
            </a:pPr>
            <a:r>
              <a:rPr lang="cs-CZ" altLang="cs-CZ" sz="1800" dirty="0">
                <a:latin typeface="Cambria" panose="02040503050406030204" pitchFamily="18" charset="0"/>
              </a:rPr>
              <a:t>     nejistá citová vazba je důležitým, ale nespecifickým rizikovým faktorem pro některé formy psychopatologie (srov. </a:t>
            </a:r>
            <a:r>
              <a:rPr lang="cs-CZ" altLang="cs-CZ" sz="1800" dirty="0" err="1">
                <a:latin typeface="Cambria" panose="02040503050406030204" pitchFamily="18" charset="0"/>
              </a:rPr>
              <a:t>Greenberg</a:t>
            </a:r>
            <a:r>
              <a:rPr lang="cs-CZ" altLang="cs-CZ" sz="1800" dirty="0">
                <a:latin typeface="Cambria" panose="02040503050406030204" pitchFamily="18" charset="0"/>
              </a:rPr>
              <a:t>, M. T. 1999; </a:t>
            </a:r>
            <a:r>
              <a:rPr lang="cs-CZ" altLang="cs-CZ" sz="1800" dirty="0" err="1">
                <a:latin typeface="Cambria" panose="02040503050406030204" pitchFamily="18" charset="0"/>
              </a:rPr>
              <a:t>Zeanah</a:t>
            </a:r>
            <a:r>
              <a:rPr lang="cs-CZ" altLang="cs-CZ" sz="1800" dirty="0">
                <a:latin typeface="Cambria" panose="02040503050406030204" pitchFamily="18" charset="0"/>
              </a:rPr>
              <a:t>, C. H.,  </a:t>
            </a:r>
            <a:r>
              <a:rPr lang="cs-CZ" altLang="cs-CZ" sz="1800" dirty="0" err="1">
                <a:latin typeface="Cambria" panose="02040503050406030204" pitchFamily="18" charset="0"/>
              </a:rPr>
              <a:t>Scheeringa</a:t>
            </a:r>
            <a:r>
              <a:rPr lang="cs-CZ" altLang="cs-CZ" sz="1800" dirty="0">
                <a:latin typeface="Cambria" panose="02040503050406030204" pitchFamily="18" charset="0"/>
              </a:rPr>
              <a:t>, M. N., Heller, W. B., </a:t>
            </a:r>
            <a:r>
              <a:rPr lang="cs-CZ" altLang="cs-CZ" sz="1800" dirty="0" err="1">
                <a:latin typeface="Cambria" panose="02040503050406030204" pitchFamily="18" charset="0"/>
              </a:rPr>
              <a:t>Smykes</a:t>
            </a:r>
            <a:r>
              <a:rPr lang="cs-CZ" altLang="cs-CZ" sz="1800" dirty="0">
                <a:latin typeface="Cambria" panose="02040503050406030204" pitchFamily="18" charset="0"/>
              </a:rPr>
              <a:t>, S. S.,  </a:t>
            </a:r>
            <a:r>
              <a:rPr lang="cs-CZ" altLang="cs-CZ" sz="1800" dirty="0" err="1">
                <a:latin typeface="Cambria" panose="02040503050406030204" pitchFamily="18" charset="0"/>
              </a:rPr>
              <a:t>Trapani</a:t>
            </a:r>
            <a:r>
              <a:rPr lang="cs-CZ" altLang="cs-CZ" sz="1800" dirty="0">
                <a:latin typeface="Cambria" panose="02040503050406030204" pitchFamily="18" charset="0"/>
              </a:rPr>
              <a:t>, J. 2004)</a:t>
            </a:r>
          </a:p>
          <a:p>
            <a:pPr eaLnBrk="1" hangingPunct="1"/>
            <a:endParaRPr lang="cs-CZ" altLang="cs-CZ" dirty="0">
              <a:latin typeface="Cambria" panose="02040503050406030204" pitchFamily="18" charset="0"/>
            </a:endParaRPr>
          </a:p>
        </p:txBody>
      </p:sp>
      <p:sp>
        <p:nvSpPr>
          <p:cNvPr id="4" name="Šipka doprava 3">
            <a:extLst>
              <a:ext uri="{FF2B5EF4-FFF2-40B4-BE49-F238E27FC236}">
                <a16:creationId xmlns:a16="http://schemas.microsoft.com/office/drawing/2014/main" id="{BE23CA05-E2AA-A744-A590-CBC6317A2CA0}"/>
              </a:ext>
            </a:extLst>
          </p:cNvPr>
          <p:cNvSpPr/>
          <p:nvPr/>
        </p:nvSpPr>
        <p:spPr>
          <a:xfrm>
            <a:off x="443517" y="4860578"/>
            <a:ext cx="1008062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8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19372-2186-914B-B9DC-A1E23831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>
                <a:latin typeface="Cambria" panose="02040503050406030204" pitchFamily="18" charset="0"/>
              </a:rPr>
              <a:t>Následky raných traumatických událostí </a:t>
            </a:r>
            <a:r>
              <a:rPr lang="cs-CZ" sz="2000" dirty="0">
                <a:latin typeface="Cambria" panose="02040503050406030204" pitchFamily="18" charset="0"/>
              </a:rPr>
              <a:t>(dle </a:t>
            </a:r>
            <a:r>
              <a:rPr lang="cs-CZ" sz="2000" dirty="0" err="1">
                <a:latin typeface="Cambria" panose="02040503050406030204" pitchFamily="18" charset="0"/>
              </a:rPr>
              <a:t>Pöthe</a:t>
            </a:r>
            <a:r>
              <a:rPr lang="cs-CZ" sz="2000" dirty="0">
                <a:latin typeface="Cambria" panose="02040503050406030204" pitchFamily="18" charset="0"/>
              </a:rPr>
              <a:t>, P. 2010) 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64514" name="Zástupný symbol pro obsah 2">
            <a:extLst>
              <a:ext uri="{FF2B5EF4-FFF2-40B4-BE49-F238E27FC236}">
                <a16:creationId xmlns:a16="http://schemas.microsoft.com/office/drawing/2014/main" id="{E3C4B8AD-C9FE-F440-A969-A0F8C05806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cs-CZ" altLang="cs-CZ" sz="100" dirty="0">
                <a:latin typeface="Cambria" panose="02040503050406030204" pitchFamily="18" charset="0"/>
              </a:rPr>
              <a:t>poruchy paměti (amnézie jako vytěsnění negativních emocí spojených se vzpomínkou na situaci),</a:t>
            </a:r>
          </a:p>
          <a:p>
            <a:pPr eaLnBrk="1" hangingPunct="1"/>
            <a:r>
              <a:rPr lang="cs-CZ" altLang="cs-CZ" sz="2000" dirty="0">
                <a:latin typeface="Cambria" panose="02040503050406030204" pitchFamily="18" charset="0"/>
              </a:rPr>
              <a:t>závislostní vztah na idealizovaných, odštěpených částech objektu (který je zdrojem traumatizace)</a:t>
            </a:r>
          </a:p>
          <a:p>
            <a:pPr eaLnBrk="1" hangingPunct="1"/>
            <a:r>
              <a:rPr lang="cs-CZ" altLang="cs-CZ" sz="2000" dirty="0">
                <a:latin typeface="Cambria" panose="02040503050406030204" pitchFamily="18" charset="0"/>
              </a:rPr>
              <a:t>zaplavení emocemi</a:t>
            </a:r>
          </a:p>
          <a:p>
            <a:pPr eaLnBrk="1" hangingPunct="1"/>
            <a:r>
              <a:rPr lang="cs-CZ" altLang="cs-CZ" sz="2000" dirty="0">
                <a:latin typeface="Cambria" panose="02040503050406030204" pitchFamily="18" charset="0"/>
              </a:rPr>
              <a:t>agrese při setkání s traumatickou vzpomínkou (rizikové odehrávání emočních konfliktů)</a:t>
            </a:r>
          </a:p>
          <a:p>
            <a:pPr eaLnBrk="1" hangingPunct="1"/>
            <a:r>
              <a:rPr lang="cs-CZ" altLang="cs-CZ" sz="2000" dirty="0">
                <a:latin typeface="Cambria" panose="02040503050406030204" pitchFamily="18" charset="0"/>
              </a:rPr>
              <a:t>sociální izolace</a:t>
            </a:r>
          </a:p>
          <a:p>
            <a:pPr eaLnBrk="1" hangingPunct="1"/>
            <a:r>
              <a:rPr lang="cs-CZ" altLang="cs-CZ" sz="2000" dirty="0">
                <a:latin typeface="Cambria" panose="02040503050406030204" pitchFamily="18" charset="0"/>
              </a:rPr>
              <a:t>strach ze separace</a:t>
            </a:r>
          </a:p>
          <a:p>
            <a:pPr eaLnBrk="1" hangingPunct="1"/>
            <a:r>
              <a:rPr lang="cs-CZ" altLang="cs-CZ" sz="2000" dirty="0">
                <a:latin typeface="Cambria" panose="02040503050406030204" pitchFamily="18" charset="0"/>
              </a:rPr>
              <a:t>nerozvinutí schopnosti mentalizace -  schopnost vžívat se do duševního stavu sebe i druhých lidí, odvíjí se od schopnosti reflektovat vlastní emoční a kognitivní procesy (</a:t>
            </a:r>
            <a:r>
              <a:rPr lang="cs-CZ" altLang="cs-CZ" sz="2000" dirty="0" err="1">
                <a:latin typeface="Cambria" panose="02040503050406030204" pitchFamily="18" charset="0"/>
              </a:rPr>
              <a:t>Fonagy</a:t>
            </a:r>
            <a:r>
              <a:rPr lang="cs-CZ" altLang="cs-CZ" sz="2000" dirty="0">
                <a:latin typeface="Cambria" panose="02040503050406030204" pitchFamily="18" charset="0"/>
              </a:rPr>
              <a:t> et al . , 1998 in </a:t>
            </a:r>
            <a:r>
              <a:rPr lang="cs-CZ" altLang="cs-CZ" sz="2000" dirty="0" err="1">
                <a:latin typeface="Cambria" panose="02040503050406030204" pitchFamily="18" charset="0"/>
              </a:rPr>
              <a:t>Pöthe</a:t>
            </a:r>
            <a:r>
              <a:rPr lang="cs-CZ" altLang="cs-CZ" sz="2000" dirty="0">
                <a:latin typeface="Cambria" panose="02040503050406030204" pitchFamily="18" charset="0"/>
              </a:rPr>
              <a:t>, P. 2001) </a:t>
            </a:r>
          </a:p>
          <a:p>
            <a:pPr lvl="1" eaLnBrk="1" hangingPunct="1"/>
            <a:r>
              <a:rPr lang="cs-CZ" altLang="cs-CZ" sz="2000" dirty="0">
                <a:latin typeface="Cambria" panose="02040503050406030204" pitchFamily="18" charset="0"/>
              </a:rPr>
              <a:t>podmiňuje vznik morálního cítění, snižuje motivaci ke kriminálnímu chování a inhibuje agresivní chování</a:t>
            </a:r>
          </a:p>
          <a:p>
            <a:pPr lvl="1" eaLnBrk="1" hangingPunct="1"/>
            <a:r>
              <a:rPr lang="cs-CZ" altLang="cs-CZ" sz="2000" dirty="0">
                <a:latin typeface="Cambria" panose="02040503050406030204" pitchFamily="18" charset="0"/>
              </a:rPr>
              <a:t>úzce souvisí se schopností porozumět významu vlastního chování i chování druhých lidí, zobecnit své zkušenosti a anticipovat následky svého chování (</a:t>
            </a:r>
            <a:r>
              <a:rPr lang="cs-CZ" altLang="cs-CZ" sz="2000" dirty="0" err="1">
                <a:latin typeface="Cambria" panose="02040503050406030204" pitchFamily="18" charset="0"/>
              </a:rPr>
              <a:t>Pöthe</a:t>
            </a:r>
            <a:r>
              <a:rPr lang="cs-CZ" altLang="cs-CZ" sz="2000" dirty="0">
                <a:latin typeface="Cambria" panose="02040503050406030204" pitchFamily="18" charset="0"/>
              </a:rPr>
              <a:t>, P. 2001)</a:t>
            </a:r>
          </a:p>
          <a:p>
            <a:pPr eaLnBrk="1" hangingPunct="1"/>
            <a:endParaRPr lang="cs-CZ" altLang="cs-CZ" sz="1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898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B71BD7C-CC81-6B1B-CEF5-8CAFC25F91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16200000">
            <a:off x="3784440" y="-3609"/>
            <a:ext cx="5317289" cy="8152109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03D8C4B-BE81-9F4C-C84C-30BED30D1214}"/>
              </a:ext>
            </a:extLst>
          </p:cNvPr>
          <p:cNvSpPr txBox="1"/>
          <p:nvPr/>
        </p:nvSpPr>
        <p:spPr>
          <a:xfrm>
            <a:off x="389561" y="245407"/>
            <a:ext cx="7602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Cambria" panose="02040503050406030204" pitchFamily="18" charset="0"/>
              </a:rPr>
              <a:t>POTŘEBY DĚTÍ (NEJEN S PCHE) VE ŠKOLE</a:t>
            </a:r>
          </a:p>
        </p:txBody>
      </p:sp>
    </p:spTree>
    <p:extLst>
      <p:ext uri="{BB962C8B-B14F-4D97-AF65-F5344CB8AC3E}">
        <p14:creationId xmlns:p14="http://schemas.microsoft.com/office/powerpoint/2010/main" val="2661988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FFC01-848E-8E82-A37A-E25CD65F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Protektivní potenciál školy </a:t>
            </a:r>
            <a:br>
              <a:rPr lang="cs-CZ" dirty="0">
                <a:latin typeface="Cambria" panose="02040503050406030204" pitchFamily="18" charset="0"/>
              </a:rPr>
            </a:br>
            <a:br>
              <a:rPr lang="cs-CZ" dirty="0">
                <a:latin typeface="Cambria" panose="02040503050406030204" pitchFamily="18" charset="0"/>
              </a:rPr>
            </a:br>
            <a:r>
              <a:rPr lang="cs-CZ" sz="1600" dirty="0">
                <a:latin typeface="Cambria" panose="02040503050406030204" pitchFamily="18" charset="0"/>
              </a:rPr>
              <a:t>co můžeme jako učitel v běžné třídě podporovat</a:t>
            </a:r>
            <a:br>
              <a:rPr lang="cs-CZ" dirty="0">
                <a:latin typeface="Cambria" panose="02040503050406030204" pitchFamily="18" charset="0"/>
              </a:rPr>
            </a:b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75AB21-BC99-7F00-E5D8-366F9506E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739" y="2148563"/>
            <a:ext cx="9603275" cy="3450613"/>
          </a:xfrm>
        </p:spPr>
        <p:txBody>
          <a:bodyPr/>
          <a:lstStyle/>
          <a:p>
            <a:r>
              <a:rPr lang="cs-CZ" dirty="0" err="1">
                <a:latin typeface="Cambria" panose="02040503050406030204" pitchFamily="18" charset="0"/>
              </a:rPr>
              <a:t>Bezpečne</a:t>
            </a:r>
            <a:r>
              <a:rPr lang="cs-CZ" dirty="0">
                <a:latin typeface="Cambria" panose="02040503050406030204" pitchFamily="18" charset="0"/>
              </a:rPr>
              <a:t>́ </a:t>
            </a:r>
            <a:r>
              <a:rPr lang="cs-CZ" dirty="0" err="1">
                <a:latin typeface="Cambria" panose="02040503050406030204" pitchFamily="18" charset="0"/>
              </a:rPr>
              <a:t>prostředi</a:t>
            </a:r>
            <a:r>
              <a:rPr lang="cs-CZ" dirty="0">
                <a:latin typeface="Cambria" panose="02040503050406030204" pitchFamily="18" charset="0"/>
              </a:rPr>
              <a:t>́ </a:t>
            </a:r>
            <a:r>
              <a:rPr lang="cs-CZ" dirty="0" err="1">
                <a:latin typeface="Cambria" panose="02040503050406030204" pitchFamily="18" charset="0"/>
              </a:rPr>
              <a:t>školy</a:t>
            </a:r>
            <a:r>
              <a:rPr lang="cs-CZ" dirty="0">
                <a:latin typeface="Cambria" panose="02040503050406030204" pitchFamily="18" charset="0"/>
              </a:rPr>
              <a:t> </a:t>
            </a:r>
          </a:p>
          <a:p>
            <a:r>
              <a:rPr lang="cs-CZ" dirty="0" err="1">
                <a:latin typeface="Cambria" panose="02040503050406030204" pitchFamily="18" charset="0"/>
              </a:rPr>
              <a:t>Víra</a:t>
            </a:r>
            <a:r>
              <a:rPr lang="cs-CZ" dirty="0">
                <a:latin typeface="Cambria" panose="02040503050406030204" pitchFamily="18" charset="0"/>
              </a:rPr>
              <a:t> v </a:t>
            </a:r>
            <a:r>
              <a:rPr lang="cs-CZ" dirty="0" err="1">
                <a:latin typeface="Cambria" panose="02040503050406030204" pitchFamily="18" charset="0"/>
              </a:rPr>
              <a:t>potenciál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každého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žáka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err="1">
                <a:latin typeface="Cambria" panose="02040503050406030204" pitchFamily="18" charset="0"/>
              </a:rPr>
              <a:t>Příležitost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zažít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úspěch</a:t>
            </a:r>
            <a:r>
              <a:rPr lang="cs-CZ" dirty="0">
                <a:latin typeface="Cambria" panose="02040503050406030204" pitchFamily="18" charset="0"/>
              </a:rPr>
              <a:t> (</a:t>
            </a:r>
            <a:r>
              <a:rPr lang="cs-CZ" dirty="0" err="1">
                <a:latin typeface="Cambria" panose="02040503050406030204" pitchFamily="18" charset="0"/>
              </a:rPr>
              <a:t>opakovany</a:t>
            </a:r>
            <a:r>
              <a:rPr lang="cs-CZ" dirty="0">
                <a:latin typeface="Cambria" panose="02040503050406030204" pitchFamily="18" charset="0"/>
              </a:rPr>
              <a:t>́ </a:t>
            </a:r>
            <a:r>
              <a:rPr lang="cs-CZ" dirty="0" err="1">
                <a:latin typeface="Cambria" panose="02040503050406030204" pitchFamily="18" charset="0"/>
              </a:rPr>
              <a:t>neúspěch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začne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žák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připisovat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vnitřním</a:t>
            </a:r>
            <a:r>
              <a:rPr lang="cs-CZ" dirty="0">
                <a:latin typeface="Cambria" panose="02040503050406030204" pitchFamily="18" charset="0"/>
              </a:rPr>
              <a:t>, </a:t>
            </a:r>
            <a:r>
              <a:rPr lang="cs-CZ" dirty="0" err="1">
                <a:latin typeface="Cambria" panose="02040503050406030204" pitchFamily="18" charset="0"/>
              </a:rPr>
              <a:t>stabilním</a:t>
            </a:r>
            <a:r>
              <a:rPr lang="cs-CZ" dirty="0">
                <a:latin typeface="Cambria" panose="02040503050406030204" pitchFamily="18" charset="0"/>
              </a:rPr>
              <a:t> a </a:t>
            </a:r>
            <a:r>
              <a:rPr lang="cs-CZ" dirty="0" err="1">
                <a:latin typeface="Cambria" panose="02040503050406030204" pitchFamily="18" charset="0"/>
              </a:rPr>
              <a:t>globálním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příčinám</a:t>
            </a:r>
            <a:r>
              <a:rPr lang="cs-CZ" dirty="0">
                <a:latin typeface="Cambria" panose="02040503050406030204" pitchFamily="18" charset="0"/>
              </a:rPr>
              <a:t>) </a:t>
            </a:r>
          </a:p>
          <a:p>
            <a:r>
              <a:rPr lang="cs-CZ" dirty="0" err="1">
                <a:latin typeface="Cambria" panose="02040503050406030204" pitchFamily="18" charset="0"/>
              </a:rPr>
              <a:t>Kvalitni</a:t>
            </a:r>
            <a:r>
              <a:rPr lang="cs-CZ" dirty="0">
                <a:latin typeface="Cambria" panose="02040503050406030204" pitchFamily="18" charset="0"/>
              </a:rPr>
              <a:t>́ vazby mezi </a:t>
            </a:r>
            <a:r>
              <a:rPr lang="cs-CZ" dirty="0" err="1">
                <a:latin typeface="Cambria" panose="02040503050406030204" pitchFamily="18" charset="0"/>
              </a:rPr>
              <a:t>spolužáky</a:t>
            </a:r>
            <a:r>
              <a:rPr lang="cs-CZ" dirty="0">
                <a:latin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9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E90AE-8DEE-A44D-8473-F8373E5D0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>
                <a:latin typeface="Cambria" panose="02040503050406030204" pitchFamily="18" charset="0"/>
              </a:rPr>
              <a:t>Multifaktoriální teorie kauzalit</a:t>
            </a:r>
            <a:br>
              <a:rPr lang="cs-CZ" sz="2400" b="1" dirty="0">
                <a:latin typeface="Cambria" panose="02040503050406030204" pitchFamily="18" charset="0"/>
              </a:rPr>
            </a:br>
            <a:r>
              <a:rPr lang="cs-CZ" sz="2400" b="1" dirty="0">
                <a:latin typeface="Cambria" panose="02040503050406030204" pitchFamily="18" charset="0"/>
              </a:rPr>
              <a:t>Teorie </a:t>
            </a:r>
            <a:r>
              <a:rPr lang="cs-CZ" sz="2400" b="1" dirty="0" err="1">
                <a:latin typeface="Cambria" panose="02040503050406030204" pitchFamily="18" charset="0"/>
              </a:rPr>
              <a:t>resilience</a:t>
            </a:r>
            <a:endParaRPr lang="cs-CZ" sz="2400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20BD8F-D774-6F49-B30A-C8CEA8E28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Na vznik a vývoj poruchy chování mají vliv faktory</a:t>
            </a:r>
          </a:p>
          <a:p>
            <a:pPr lvl="2" eaLnBrk="1" hangingPunct="1">
              <a:defRPr/>
            </a:pPr>
            <a:r>
              <a:rPr lang="cs-CZ" sz="2400" b="1" dirty="0">
                <a:solidFill>
                  <a:schemeClr val="accent6"/>
                </a:solidFill>
                <a:latin typeface="Cambria" panose="02040503050406030204" pitchFamily="18" charset="0"/>
              </a:rPr>
              <a:t>RIZIKOVÉ</a:t>
            </a:r>
          </a:p>
          <a:p>
            <a:pPr lvl="3" eaLnBrk="1" hangingPunct="1">
              <a:defRPr/>
            </a:pPr>
            <a:r>
              <a:rPr lang="cs-CZ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Zvyšují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cs-CZ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pravděpodobnost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cs-CZ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vzniku PCH</a:t>
            </a:r>
          </a:p>
          <a:p>
            <a:pPr lvl="3" eaLnBrk="1" hangingPunct="1">
              <a:defRPr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Ochranný skleník?</a:t>
            </a:r>
          </a:p>
          <a:p>
            <a:pPr lvl="2" eaLnBrk="1" hangingPunct="1">
              <a:defRPr/>
            </a:pPr>
            <a:r>
              <a:rPr lang="cs-CZ" sz="2400" b="1" dirty="0">
                <a:solidFill>
                  <a:schemeClr val="accent6"/>
                </a:solidFill>
                <a:latin typeface="Cambria" panose="02040503050406030204" pitchFamily="18" charset="0"/>
              </a:rPr>
              <a:t>PROTEKTIVNÍ</a:t>
            </a:r>
          </a:p>
          <a:p>
            <a:pPr lvl="3" eaLnBrk="1" hangingPunct="1">
              <a:defRPr/>
            </a:pPr>
            <a:r>
              <a:rPr lang="cs-CZ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Tlumí dopad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 či mohou omezit a vyloučit vliv </a:t>
            </a:r>
            <a:r>
              <a:rPr lang="cs-CZ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faktorů rizikových</a:t>
            </a:r>
          </a:p>
          <a:p>
            <a:pPr lvl="3" eaLnBrk="1" hangingPunct="1">
              <a:defRPr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Tlumiče, nárazníky proti nepřízním</a:t>
            </a:r>
          </a:p>
          <a:p>
            <a:pPr lvl="3" eaLnBrk="1" hangingPunct="1">
              <a:defRPr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Potřeba je posilovat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Žádný z faktorů sám o sobě, izolovaně nelze pokládat za příčinu poruchy chování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Faktory interagují a kumulují se</a:t>
            </a:r>
          </a:p>
          <a:p>
            <a:pPr eaLnBrk="1" hangingPunct="1">
              <a:defRPr/>
            </a:pP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  <a:p>
            <a:pPr lvl="3" eaLnBrk="1" hangingPunct="1">
              <a:defRPr/>
            </a:pP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14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Rectangle 4915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9162" name="Picture 4916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9164" name="Straight Connector 4916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66" name="Straight Connector 4916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49168" name="Rectangle 49167">
            <a:extLst>
              <a:ext uri="{FF2B5EF4-FFF2-40B4-BE49-F238E27FC236}">
                <a16:creationId xmlns:a16="http://schemas.microsoft.com/office/drawing/2014/main" id="{8BC298DB-2D5C-40A1-9A78-6B4A12198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70" name="Rectangle 49169">
            <a:extLst>
              <a:ext uri="{FF2B5EF4-FFF2-40B4-BE49-F238E27FC236}">
                <a16:creationId xmlns:a16="http://schemas.microsoft.com/office/drawing/2014/main" id="{35C2355B-7CE9-4192-9142-A41CA0A0C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673" name="Rectangle 2">
            <a:extLst>
              <a:ext uri="{FF2B5EF4-FFF2-40B4-BE49-F238E27FC236}">
                <a16:creationId xmlns:a16="http://schemas.microsoft.com/office/drawing/2014/main" id="{048E129D-85BC-344E-B2A8-E7217EF40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200" y="967167"/>
            <a:ext cx="4151306" cy="2374516"/>
          </a:xfrm>
        </p:spPr>
        <p:txBody>
          <a:bodyPr vert="horz" lIns="91440" tIns="45720" rIns="91440" bIns="0" rtlCol="0" anchor="b">
            <a:normAutofit/>
          </a:bodyPr>
          <a:lstStyle/>
          <a:p>
            <a:pPr>
              <a:defRPr/>
            </a:pPr>
            <a:br>
              <a:rPr lang="en-US" altLang="cs-CZ" sz="1900" dirty="0"/>
            </a:br>
            <a:r>
              <a:rPr lang="en-US" altLang="cs-CZ" sz="1900" dirty="0"/>
              <a:t> </a:t>
            </a:r>
            <a:br>
              <a:rPr lang="en-US" altLang="cs-CZ" sz="1900" dirty="0"/>
            </a:br>
            <a:r>
              <a:rPr lang="en-US" altLang="cs-CZ" sz="1900" cap="none" dirty="0">
                <a:latin typeface="Cambria" panose="02040503050406030204" pitchFamily="18" charset="0"/>
              </a:rPr>
              <a:t>Bio – psycho – </a:t>
            </a:r>
            <a:r>
              <a:rPr lang="en-US" altLang="cs-CZ" sz="1900" cap="none" dirty="0" err="1">
                <a:latin typeface="Cambria" panose="02040503050406030204" pitchFamily="18" charset="0"/>
              </a:rPr>
              <a:t>sociální</a:t>
            </a:r>
            <a:r>
              <a:rPr lang="en-US" altLang="cs-CZ" sz="1900" cap="none" dirty="0">
                <a:latin typeface="Cambria" panose="02040503050406030204" pitchFamily="18" charset="0"/>
              </a:rPr>
              <a:t> model </a:t>
            </a:r>
            <a:r>
              <a:rPr lang="en-US" altLang="cs-CZ" sz="1900" cap="none" dirty="0" err="1">
                <a:latin typeface="Cambria" panose="02040503050406030204" pitchFamily="18" charset="0"/>
              </a:rPr>
              <a:t>funkčnosti</a:t>
            </a:r>
            <a:r>
              <a:rPr lang="en-US" altLang="cs-CZ" sz="1900" cap="none" dirty="0">
                <a:latin typeface="Cambria" panose="02040503050406030204" pitchFamily="18" charset="0"/>
              </a:rPr>
              <a:t>  </a:t>
            </a:r>
            <a:br>
              <a:rPr lang="en-US" altLang="cs-CZ" sz="1900" cap="none" dirty="0">
                <a:latin typeface="Cambria" panose="02040503050406030204" pitchFamily="18" charset="0"/>
              </a:rPr>
            </a:br>
            <a:r>
              <a:rPr lang="en-US" altLang="cs-CZ" sz="1900" cap="none" dirty="0">
                <a:latin typeface="Cambria" panose="02040503050406030204" pitchFamily="18" charset="0"/>
              </a:rPr>
              <a:t> </a:t>
            </a:r>
            <a:r>
              <a:rPr lang="en-US" altLang="cs-CZ" sz="1900" cap="none" dirty="0" err="1">
                <a:latin typeface="Cambria" panose="02040503050406030204" pitchFamily="18" charset="0"/>
              </a:rPr>
              <a:t>fungování</a:t>
            </a:r>
            <a:r>
              <a:rPr lang="en-US" altLang="cs-CZ" sz="1900" cap="none" dirty="0">
                <a:latin typeface="Cambria" panose="02040503050406030204" pitchFamily="18" charset="0"/>
              </a:rPr>
              <a:t> a </a:t>
            </a:r>
            <a:r>
              <a:rPr lang="en-US" altLang="cs-CZ" sz="1900" cap="none" dirty="0" err="1">
                <a:latin typeface="Cambria" panose="02040503050406030204" pitchFamily="18" charset="0"/>
              </a:rPr>
              <a:t>postižení</a:t>
            </a:r>
            <a:r>
              <a:rPr lang="en-US" altLang="cs-CZ" sz="1900" cap="none" dirty="0">
                <a:latin typeface="Cambria" panose="02040503050406030204" pitchFamily="18" charset="0"/>
              </a:rPr>
              <a:t> </a:t>
            </a:r>
            <a:r>
              <a:rPr lang="en-US" altLang="cs-CZ" sz="1900" cap="none" dirty="0" err="1">
                <a:latin typeface="Cambria" panose="02040503050406030204" pitchFamily="18" charset="0"/>
              </a:rPr>
              <a:t>chápe</a:t>
            </a:r>
            <a:r>
              <a:rPr lang="en-US" altLang="cs-CZ" sz="1900" cap="none" dirty="0">
                <a:latin typeface="Cambria" panose="02040503050406030204" pitchFamily="18" charset="0"/>
              </a:rPr>
              <a:t> </a:t>
            </a:r>
            <a:r>
              <a:rPr lang="en-US" altLang="cs-CZ" sz="1900" cap="none" dirty="0" err="1">
                <a:latin typeface="Cambria" panose="02040503050406030204" pitchFamily="18" charset="0"/>
              </a:rPr>
              <a:t>jako</a:t>
            </a:r>
            <a:r>
              <a:rPr lang="en-US" altLang="cs-CZ" sz="1900" cap="none" dirty="0">
                <a:latin typeface="Cambria" panose="02040503050406030204" pitchFamily="18" charset="0"/>
              </a:rPr>
              <a:t> </a:t>
            </a:r>
            <a:r>
              <a:rPr lang="en-US" altLang="cs-CZ" sz="1900" cap="none" dirty="0" err="1">
                <a:latin typeface="Cambria" panose="02040503050406030204" pitchFamily="18" charset="0"/>
              </a:rPr>
              <a:t>výsledek</a:t>
            </a:r>
            <a:r>
              <a:rPr lang="en-US" altLang="cs-CZ" sz="1900" cap="none" dirty="0">
                <a:latin typeface="Cambria" panose="02040503050406030204" pitchFamily="18" charset="0"/>
              </a:rPr>
              <a:t>  </a:t>
            </a:r>
            <a:r>
              <a:rPr lang="en-US" altLang="cs-CZ" sz="1900" cap="none" dirty="0" err="1">
                <a:latin typeface="Cambria" panose="02040503050406030204" pitchFamily="18" charset="0"/>
              </a:rPr>
              <a:t>interakce</a:t>
            </a:r>
            <a:r>
              <a:rPr lang="en-US" altLang="cs-CZ" sz="1900" cap="none" dirty="0">
                <a:latin typeface="Cambria" panose="02040503050406030204" pitchFamily="18" charset="0"/>
              </a:rPr>
              <a:t>  (WHO, ICF,2001)</a:t>
            </a:r>
            <a:br>
              <a:rPr lang="en-US" altLang="cs-CZ" sz="1900" cap="none" dirty="0">
                <a:latin typeface="Cambria" panose="02040503050406030204" pitchFamily="18" charset="0"/>
              </a:rPr>
            </a:br>
            <a:endParaRPr lang="en-US" altLang="cs-CZ" sz="1900" dirty="0">
              <a:latin typeface="Cambria" panose="02040503050406030204" pitchFamily="18" charset="0"/>
            </a:endParaRPr>
          </a:p>
        </p:txBody>
      </p:sp>
      <p:pic>
        <p:nvPicPr>
          <p:cNvPr id="49155" name="Picture 4">
            <a:extLst>
              <a:ext uri="{FF2B5EF4-FFF2-40B4-BE49-F238E27FC236}">
                <a16:creationId xmlns:a16="http://schemas.microsoft.com/office/drawing/2014/main" id="{9F79CEF5-D9EE-8144-B53F-646851364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0029" y="1303884"/>
            <a:ext cx="4960442" cy="366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172" name="Straight Connector 49171">
            <a:extLst>
              <a:ext uri="{FF2B5EF4-FFF2-40B4-BE49-F238E27FC236}">
                <a16:creationId xmlns:a16="http://schemas.microsoft.com/office/drawing/2014/main" id="{06D05ED8-39E4-42F8-92CB-704C2BD0D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79647" y="3526496"/>
            <a:ext cx="414993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9174" name="Picture 49173">
            <a:extLst>
              <a:ext uri="{FF2B5EF4-FFF2-40B4-BE49-F238E27FC236}">
                <a16:creationId xmlns:a16="http://schemas.microsoft.com/office/drawing/2014/main" id="{45CE2E7C-6AA3-4710-825D-4CDDF788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9176" name="Straight Connector 49175">
            <a:extLst>
              <a:ext uri="{FF2B5EF4-FFF2-40B4-BE49-F238E27FC236}">
                <a16:creationId xmlns:a16="http://schemas.microsoft.com/office/drawing/2014/main" id="{3256C6C3-0EDC-4651-AB37-9F26CFAA6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54" name="Text Box 51">
            <a:extLst>
              <a:ext uri="{FF2B5EF4-FFF2-40B4-BE49-F238E27FC236}">
                <a16:creationId xmlns:a16="http://schemas.microsoft.com/office/drawing/2014/main" id="{8A261E99-30BA-DB42-86BA-D417BD765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1900" y="19812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endParaRPr lang="cs-CZ" altLang="cs-CZ" sz="240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02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0" name="Rectangle 8199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DFCCB0E-ADF3-114D-A299-3026906740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b="1">
                <a:latin typeface="Cambria" panose="02040503050406030204" pitchFamily="18" charset="0"/>
              </a:rPr>
              <a:t>Rizika spojená </a:t>
            </a:r>
            <a:br>
              <a:rPr lang="cs-CZ" b="1">
                <a:latin typeface="Cambria" panose="02040503050406030204" pitchFamily="18" charset="0"/>
              </a:rPr>
            </a:br>
            <a:r>
              <a:rPr lang="cs-CZ" b="1">
                <a:latin typeface="Cambria" panose="02040503050406030204" pitchFamily="18" charset="0"/>
              </a:rPr>
              <a:t>s osobností dítěte</a:t>
            </a:r>
            <a:br>
              <a:rPr lang="cs-CZ" b="1">
                <a:latin typeface="Cambria" panose="02040503050406030204" pitchFamily="18" charset="0"/>
              </a:rPr>
            </a:br>
            <a:endParaRPr lang="cs-CZ" b="1">
              <a:latin typeface="Cambria" panose="02040503050406030204" pitchFamily="18" charset="0"/>
            </a:endParaRPr>
          </a:p>
        </p:txBody>
      </p:sp>
      <p:cxnSp>
        <p:nvCxnSpPr>
          <p:cNvPr id="8202" name="Straight Connector 8201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5" name="Rectangle 3">
            <a:extLst>
              <a:ext uri="{FF2B5EF4-FFF2-40B4-BE49-F238E27FC236}">
                <a16:creationId xmlns:a16="http://schemas.microsoft.com/office/drawing/2014/main" id="{E319033D-82DF-3E4F-99D9-FE78014CC3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rtlCol="0" anchor="ctr">
            <a:normAutofit/>
          </a:bodyPr>
          <a:lstStyle/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váží se na fyzickou, psychickou konstituci a sociální zkušenost</a:t>
            </a:r>
          </a:p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patří sem</a:t>
            </a:r>
          </a:p>
          <a:p>
            <a:pPr lvl="1" indent="-182880">
              <a:buFont typeface="Courier New" panose="02070309020205020404" pitchFamily="49" charset="0"/>
              <a:buChar char="o"/>
              <a:defRPr/>
            </a:pPr>
            <a:r>
              <a:rPr lang="cs-CZ">
                <a:latin typeface="Cambria" panose="02040503050406030204" pitchFamily="18" charset="0"/>
              </a:rPr>
              <a:t>faktory fyzického zdraví – nedonošenost, nízká porodní váha, postižení, nemoc, porodní úraz, chronická onemocnění</a:t>
            </a:r>
          </a:p>
          <a:p>
            <a:pPr marL="502920" lvl="1" indent="0">
              <a:buNone/>
              <a:defRPr/>
            </a:pPr>
            <a:endParaRPr lang="cs-CZ">
              <a:latin typeface="Cambria" panose="02040503050406030204" pitchFamily="18" charset="0"/>
            </a:endParaRPr>
          </a:p>
          <a:p>
            <a:pPr lvl="1" indent="-182880">
              <a:buFont typeface="Courier New" panose="02070309020205020404" pitchFamily="49" charset="0"/>
              <a:buChar char="o"/>
              <a:defRPr/>
            </a:pPr>
            <a:r>
              <a:rPr lang="cs-CZ">
                <a:latin typeface="Cambria" panose="02040503050406030204" pitchFamily="18" charset="0"/>
              </a:rPr>
              <a:t>faktory vnitřních dispozic – nízká inteligence, obtížný temperament, hyperaktivita, impulzivita</a:t>
            </a:r>
          </a:p>
          <a:p>
            <a:pPr marL="182880" indent="-182880">
              <a:defRPr/>
            </a:pPr>
            <a:endParaRPr lang="cs-CZ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1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C7219E4B-88BF-C547-ACAC-ADF151CEB37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04717493"/>
              </p:ext>
            </p:extLst>
          </p:nvPr>
        </p:nvGraphicFramePr>
        <p:xfrm>
          <a:off x="643467" y="810413"/>
          <a:ext cx="10905067" cy="52371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0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2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1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263">
                <a:tc>
                  <a:txBody>
                    <a:bodyPr/>
                    <a:lstStyle/>
                    <a:p>
                      <a:endParaRPr lang="cs-CZ" sz="1500"/>
                    </a:p>
                  </a:txBody>
                  <a:tcPr marL="78012" marR="78012" marT="39006" marB="39006"/>
                </a:tc>
                <a:tc>
                  <a:txBody>
                    <a:bodyPr/>
                    <a:lstStyle/>
                    <a:p>
                      <a:r>
                        <a:rPr lang="cs-CZ" sz="2000" kern="1200"/>
                        <a:t>Rizikové faktory</a:t>
                      </a:r>
                      <a:endParaRPr lang="cs-CZ" sz="2000"/>
                    </a:p>
                  </a:txBody>
                  <a:tcPr marL="78012" marR="78012" marT="39006" marB="39006"/>
                </a:tc>
                <a:tc>
                  <a:txBody>
                    <a:bodyPr/>
                    <a:lstStyle/>
                    <a:p>
                      <a:r>
                        <a:rPr lang="cs-CZ" sz="2000" kern="1200" err="1"/>
                        <a:t>Protektivní</a:t>
                      </a:r>
                      <a:r>
                        <a:rPr lang="cs-CZ" sz="2000" kern="1200"/>
                        <a:t> faktory</a:t>
                      </a:r>
                      <a:endParaRPr lang="cs-CZ" sz="2000"/>
                    </a:p>
                  </a:txBody>
                  <a:tcPr marL="78012" marR="78012" marT="39006" marB="390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9370">
                <a:tc rowSpan="6">
                  <a:txBody>
                    <a:bodyPr/>
                    <a:lstStyle/>
                    <a:p>
                      <a:r>
                        <a:rPr lang="cs-CZ" sz="2000" b="1"/>
                        <a:t>INDIVIDUÁLNÍ</a:t>
                      </a:r>
                    </a:p>
                  </a:txBody>
                  <a:tcPr marL="78012" marR="78012" marT="39006" marB="39006" vert="wordArtVert" anchor="ctr"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Komplikované těhotenství a porod</a:t>
                      </a:r>
                    </a:p>
                    <a:p>
                      <a:r>
                        <a:rPr lang="cs-CZ" sz="1700" kern="1200"/>
                        <a:t>Neurologické problémy</a:t>
                      </a:r>
                    </a:p>
                    <a:p>
                      <a:r>
                        <a:rPr lang="cs-CZ" sz="1700" kern="1200"/>
                        <a:t>Raný deprivační syndrom </a:t>
                      </a:r>
                    </a:p>
                    <a:p>
                      <a:r>
                        <a:rPr lang="cs-CZ" sz="1700" kern="1200"/>
                        <a:t>Psychické trauma</a:t>
                      </a:r>
                      <a:endParaRPr lang="cs-CZ" sz="1700"/>
                    </a:p>
                  </a:txBody>
                  <a:tcPr marL="78012" marR="78012" marT="39006" marB="39006"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Pozitivní temperament</a:t>
                      </a:r>
                    </a:p>
                    <a:p>
                      <a:r>
                        <a:rPr lang="cs-CZ" sz="1700" kern="1200"/>
                        <a:t>Odolný neurobiologický systém</a:t>
                      </a:r>
                      <a:endParaRPr lang="cs-CZ" sz="1700"/>
                    </a:p>
                  </a:txBody>
                  <a:tcPr marL="78012" marR="78012" marT="39006" marB="390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94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Raná poškození CNS, ADHD, neklid, impulzivita, poruchy koncentrace</a:t>
                      </a:r>
                    </a:p>
                    <a:p>
                      <a:r>
                        <a:rPr lang="cs-CZ" sz="1700" kern="1200"/>
                        <a:t>Zvýšená pohotovost k agresi</a:t>
                      </a:r>
                    </a:p>
                    <a:p>
                      <a:r>
                        <a:rPr lang="cs-CZ" sz="1700" kern="1200"/>
                        <a:t>Nedostatečná sebekontrola</a:t>
                      </a:r>
                    </a:p>
                    <a:p>
                      <a:r>
                        <a:rPr lang="cs-CZ" sz="1700" kern="1200"/>
                        <a:t>Zvýšená potřeba extrémních zážitků</a:t>
                      </a:r>
                    </a:p>
                    <a:p>
                      <a:r>
                        <a:rPr lang="cs-CZ" sz="1700" kern="1200"/>
                        <a:t>Emoční labilita</a:t>
                      </a:r>
                      <a:endParaRPr lang="cs-CZ" sz="1700"/>
                    </a:p>
                  </a:txBody>
                  <a:tcPr marL="78012" marR="78012" marT="39006" marB="39006"/>
                </a:tc>
                <a:tc>
                  <a:txBody>
                    <a:bodyPr/>
                    <a:lstStyle/>
                    <a:p>
                      <a:r>
                        <a:rPr lang="cs-CZ" sz="1700" kern="1200" err="1"/>
                        <a:t>Prosociální</a:t>
                      </a:r>
                      <a:r>
                        <a:rPr lang="cs-CZ" sz="1700" kern="1200"/>
                        <a:t> orientace</a:t>
                      </a:r>
                    </a:p>
                    <a:p>
                      <a:r>
                        <a:rPr lang="cs-CZ" sz="1700" kern="1200"/>
                        <a:t>Pozitivní </a:t>
                      </a:r>
                      <a:r>
                        <a:rPr lang="cs-CZ" sz="1700" kern="1200" err="1"/>
                        <a:t>sebepojetí</a:t>
                      </a:r>
                      <a:r>
                        <a:rPr lang="cs-CZ" sz="1700" kern="1200"/>
                        <a:t>, sebekontrola</a:t>
                      </a:r>
                    </a:p>
                    <a:p>
                      <a:r>
                        <a:rPr lang="cs-CZ" sz="1700" kern="1200"/>
                        <a:t>Smysl pro humor</a:t>
                      </a:r>
                    </a:p>
                    <a:p>
                      <a:r>
                        <a:rPr lang="cs-CZ" sz="1700" kern="1200"/>
                        <a:t>Pozitivní orientace do budoucnosti </a:t>
                      </a:r>
                    </a:p>
                    <a:p>
                      <a:r>
                        <a:rPr lang="cs-CZ" sz="1700" kern="1200"/>
                        <a:t>Emoční stabilita</a:t>
                      </a:r>
                    </a:p>
                    <a:p>
                      <a:r>
                        <a:rPr lang="cs-CZ" sz="1700" kern="1200"/>
                        <a:t>Frustrační tolerance</a:t>
                      </a:r>
                      <a:endParaRPr lang="cs-CZ" sz="1700"/>
                    </a:p>
                  </a:txBody>
                  <a:tcPr marL="78012" marR="78012" marT="39006" marB="390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2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Mužské pohlaví</a:t>
                      </a:r>
                      <a:endParaRPr lang="cs-CZ" sz="1700"/>
                    </a:p>
                  </a:txBody>
                  <a:tcPr marL="78012" marR="78012" marT="39006" marB="39006"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Ženské pohlaví</a:t>
                      </a:r>
                      <a:endParaRPr lang="cs-CZ" sz="1700"/>
                    </a:p>
                  </a:txBody>
                  <a:tcPr marL="78012" marR="78012" marT="39006" marB="390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Rizikové chování </a:t>
                      </a:r>
                    </a:p>
                    <a:p>
                      <a:r>
                        <a:rPr lang="cs-CZ" sz="1700" kern="1200"/>
                        <a:t>Expozice mediálnímu násilí</a:t>
                      </a:r>
                      <a:endParaRPr lang="cs-CZ" sz="1700"/>
                    </a:p>
                  </a:txBody>
                  <a:tcPr marL="78012" marR="78012" marT="39006" marB="39006"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Intolerantní postoj k delikvenci</a:t>
                      </a:r>
                    </a:p>
                    <a:p>
                      <a:r>
                        <a:rPr lang="cs-CZ" sz="1700" kern="1200"/>
                        <a:t>Hodnotový systém, úroveň morálky </a:t>
                      </a:r>
                      <a:endParaRPr lang="cs-CZ" sz="1700"/>
                    </a:p>
                  </a:txBody>
                  <a:tcPr marL="78012" marR="78012" marT="39006" marB="390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Nízká úroveň kognitivních dispozic a potencialit k učení, jazyková bariéra, sociální nezralost</a:t>
                      </a:r>
                      <a:endParaRPr lang="cs-CZ" sz="1700"/>
                    </a:p>
                  </a:txBody>
                  <a:tcPr marL="78012" marR="78012" marT="39006" marB="39006"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Kognitivní potenciál</a:t>
                      </a:r>
                    </a:p>
                    <a:p>
                      <a:r>
                        <a:rPr lang="cs-CZ" sz="1700" kern="1200"/>
                        <a:t>Komunikační dovednosti</a:t>
                      </a:r>
                      <a:endParaRPr lang="cs-CZ" sz="1700"/>
                    </a:p>
                  </a:txBody>
                  <a:tcPr marL="78012" marR="78012" marT="39006" marB="390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2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Nízká schopnost empatie</a:t>
                      </a:r>
                      <a:endParaRPr lang="cs-CZ" sz="1700"/>
                    </a:p>
                  </a:txBody>
                  <a:tcPr marL="78012" marR="78012" marT="39006" marB="39006"/>
                </a:tc>
                <a:tc>
                  <a:txBody>
                    <a:bodyPr/>
                    <a:lstStyle/>
                    <a:p>
                      <a:r>
                        <a:rPr lang="cs-CZ" sz="1700" kern="1200"/>
                        <a:t>Empatie a citlivost k druhým</a:t>
                      </a:r>
                      <a:endParaRPr lang="cs-CZ" sz="1700"/>
                    </a:p>
                  </a:txBody>
                  <a:tcPr marL="78012" marR="78012" marT="39006" marB="390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756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4" name="Rectangle 9223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2080F69-23D9-754E-848C-F2399ADAC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b="1">
                <a:latin typeface="Cambria" panose="02040503050406030204" pitchFamily="18" charset="0"/>
              </a:rPr>
              <a:t>Rizika spojená </a:t>
            </a:r>
            <a:br>
              <a:rPr lang="cs-CZ" b="1">
                <a:latin typeface="Cambria" panose="02040503050406030204" pitchFamily="18" charset="0"/>
              </a:rPr>
            </a:br>
            <a:r>
              <a:rPr lang="cs-CZ" b="1">
                <a:latin typeface="Cambria" panose="02040503050406030204" pitchFamily="18" charset="0"/>
              </a:rPr>
              <a:t>s rodinou dítěte</a:t>
            </a:r>
            <a:br>
              <a:rPr lang="cs-CZ">
                <a:latin typeface="Cambria" panose="02040503050406030204" pitchFamily="18" charset="0"/>
              </a:rPr>
            </a:br>
            <a:endParaRPr lang="cs-CZ">
              <a:latin typeface="Cambria" panose="02040503050406030204" pitchFamily="18" charset="0"/>
            </a:endParaRPr>
          </a:p>
        </p:txBody>
      </p:sp>
      <p:cxnSp>
        <p:nvCxnSpPr>
          <p:cNvPr id="9226" name="Straight Connector 9225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9" name="Rectangle 3">
            <a:extLst>
              <a:ext uri="{FF2B5EF4-FFF2-40B4-BE49-F238E27FC236}">
                <a16:creationId xmlns:a16="http://schemas.microsoft.com/office/drawing/2014/main" id="{AD3A0927-E991-8043-ABB8-3E87419B19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rtlCol="0" anchor="ctr">
            <a:normAutofit/>
          </a:bodyPr>
          <a:lstStyle/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základní rizika spočívají v nedostatku „vřelosti – lidského tepla“</a:t>
            </a:r>
          </a:p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patří sem</a:t>
            </a:r>
          </a:p>
          <a:p>
            <a:pPr lvl="1" indent="-182880">
              <a:buFont typeface="Courier New" panose="02070309020205020404" pitchFamily="49" charset="0"/>
              <a:buChar char="o"/>
              <a:defRPr/>
            </a:pPr>
            <a:r>
              <a:rPr lang="cs-CZ">
                <a:latin typeface="Cambria" panose="02040503050406030204" pitchFamily="18" charset="0"/>
              </a:rPr>
              <a:t>rodinné </a:t>
            </a:r>
            <a:r>
              <a:rPr lang="cs-CZ" err="1">
                <a:latin typeface="Cambria" panose="02040503050406030204" pitchFamily="18" charset="0"/>
              </a:rPr>
              <a:t>stresory</a:t>
            </a:r>
            <a:r>
              <a:rPr lang="cs-CZ">
                <a:latin typeface="Cambria" panose="02040503050406030204" pitchFamily="18" charset="0"/>
              </a:rPr>
              <a:t> – konflikty mezi rodiči, postnatální deprese, nízká vzdělanost, tísnivá finanční situace</a:t>
            </a:r>
          </a:p>
          <a:p>
            <a:pPr lvl="1" indent="-182880">
              <a:buFont typeface="Courier New" panose="02070309020205020404" pitchFamily="49" charset="0"/>
              <a:buChar char="o"/>
              <a:defRPr/>
            </a:pPr>
            <a:r>
              <a:rPr lang="cs-CZ">
                <a:latin typeface="Cambria" panose="02040503050406030204" pitchFamily="18" charset="0"/>
              </a:rPr>
              <a:t>nastavení rodinného systému – struktura a hierarchie rodiny (neúplná rodina, nezletilá matka, nezaměstnanost rodičů atd.)</a:t>
            </a:r>
          </a:p>
          <a:p>
            <a:pPr marL="182880" indent="-182880">
              <a:defRPr/>
            </a:pPr>
            <a:endParaRPr lang="cs-CZ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9C67FFD-7FF8-5C48-9A05-34DEA77367D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84187220"/>
              </p:ext>
            </p:extLst>
          </p:nvPr>
        </p:nvGraphicFramePr>
        <p:xfrm>
          <a:off x="1585975" y="643467"/>
          <a:ext cx="9020051" cy="55710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8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4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6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8084">
                <a:tc>
                  <a:txBody>
                    <a:bodyPr/>
                    <a:lstStyle/>
                    <a:p>
                      <a:endParaRPr lang="cs-CZ" sz="1500"/>
                    </a:p>
                  </a:txBody>
                  <a:tcPr marL="77423" marR="77423" marT="38711" marB="3871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/>
                        <a:t>Rizikové faktory</a:t>
                      </a:r>
                      <a:endParaRPr lang="cs-CZ" sz="2000"/>
                    </a:p>
                  </a:txBody>
                  <a:tcPr marL="77423" marR="77423" marT="38711" marB="3871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err="1"/>
                        <a:t>Protektivní</a:t>
                      </a:r>
                      <a:r>
                        <a:rPr lang="cs-CZ" sz="2000" kern="1200" baseline="0"/>
                        <a:t> </a:t>
                      </a:r>
                      <a:r>
                        <a:rPr lang="cs-CZ" sz="2000" kern="1200"/>
                        <a:t>faktory</a:t>
                      </a:r>
                      <a:endParaRPr lang="cs-CZ" sz="2000"/>
                    </a:p>
                  </a:txBody>
                  <a:tcPr marL="77423" marR="77423" marT="38711" marB="38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597">
                <a:tc rowSpan="5">
                  <a:txBody>
                    <a:bodyPr/>
                    <a:lstStyle/>
                    <a:p>
                      <a:r>
                        <a:rPr lang="cs-CZ" sz="2000" b="1"/>
                        <a:t>RODINNÝ SYSTÉM</a:t>
                      </a:r>
                    </a:p>
                  </a:txBody>
                  <a:tcPr marL="77423" marR="77423" marT="38711" marB="38711" vert="wordArtVert" anchor="ctr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Slabá nebo chybějící vazba (</a:t>
                      </a:r>
                      <a:r>
                        <a:rPr lang="cs-CZ" sz="1700" err="1"/>
                        <a:t>attachment</a:t>
                      </a:r>
                      <a:r>
                        <a:rPr lang="cs-CZ" sz="1700"/>
                        <a:t>)</a:t>
                      </a:r>
                    </a:p>
                    <a:p>
                      <a:r>
                        <a:rPr lang="cs-CZ" sz="1700"/>
                        <a:t>Negativní emoční vztah rodič – dítě (odmítání)</a:t>
                      </a:r>
                    </a:p>
                  </a:txBody>
                  <a:tcPr marL="77423" marR="77423" marT="38711" marB="38711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Jistá vazba (</a:t>
                      </a:r>
                      <a:r>
                        <a:rPr lang="cs-CZ" sz="1700" err="1"/>
                        <a:t>attachment</a:t>
                      </a:r>
                      <a:r>
                        <a:rPr lang="cs-CZ" sz="1700"/>
                        <a:t>)</a:t>
                      </a:r>
                    </a:p>
                    <a:p>
                      <a:r>
                        <a:rPr lang="cs-CZ" sz="1700"/>
                        <a:t>Pozitivní akceptující vztah rodič – </a:t>
                      </a:r>
                      <a:r>
                        <a:rPr lang="cs-CZ" sz="1700" err="1"/>
                        <a:t>díte</a:t>
                      </a:r>
                      <a:endParaRPr lang="cs-CZ" sz="1700"/>
                    </a:p>
                    <a:p>
                      <a:r>
                        <a:rPr lang="cs-CZ" sz="1700"/>
                        <a:t>Pečující klíčová osoba</a:t>
                      </a:r>
                    </a:p>
                  </a:txBody>
                  <a:tcPr marL="77423" marR="77423" marT="38711" marB="38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86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Trestající, laxní nebo nekonzistentní disciplína</a:t>
                      </a:r>
                    </a:p>
                    <a:p>
                      <a:r>
                        <a:rPr lang="cs-CZ" sz="1700"/>
                        <a:t>Nízká supervize a participace</a:t>
                      </a:r>
                    </a:p>
                    <a:p>
                      <a:r>
                        <a:rPr lang="cs-CZ" sz="1700"/>
                        <a:t>Život v sociálně vyloučené lokalitě</a:t>
                      </a:r>
                    </a:p>
                  </a:txBody>
                  <a:tcPr marL="77423" marR="77423" marT="38711" marB="38711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Přiměřená rodičovská supervize</a:t>
                      </a:r>
                    </a:p>
                    <a:p>
                      <a:r>
                        <a:rPr lang="cs-CZ" sz="1700"/>
                        <a:t>Důsledná disciplína s jasnými pravidly</a:t>
                      </a:r>
                    </a:p>
                  </a:txBody>
                  <a:tcPr marL="77423" marR="77423" marT="38711" marB="38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5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Dlouhodobý rodinný konflikt</a:t>
                      </a:r>
                    </a:p>
                  </a:txBody>
                  <a:tcPr marL="77423" marR="77423" marT="38711" marB="38711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Manželská</a:t>
                      </a:r>
                      <a:r>
                        <a:rPr lang="cs-CZ" sz="1700" baseline="0"/>
                        <a:t> opora</a:t>
                      </a:r>
                    </a:p>
                    <a:p>
                      <a:r>
                        <a:rPr lang="cs-CZ" sz="1700" baseline="0"/>
                        <a:t>Funkční komunikační systém</a:t>
                      </a:r>
                      <a:endParaRPr lang="cs-CZ" sz="1700"/>
                    </a:p>
                  </a:txBody>
                  <a:tcPr marL="77423" marR="77423" marT="38711" marB="38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05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Nestabilita rodinného prostředí</a:t>
                      </a:r>
                    </a:p>
                    <a:p>
                      <a:r>
                        <a:rPr lang="cs-CZ" sz="1700"/>
                        <a:t>Separace</a:t>
                      </a:r>
                      <a:r>
                        <a:rPr lang="cs-CZ" sz="1700" baseline="0"/>
                        <a:t> od rodičů, úmrtí</a:t>
                      </a:r>
                    </a:p>
                    <a:p>
                      <a:r>
                        <a:rPr lang="cs-CZ" sz="1700" baseline="0"/>
                        <a:t>Nedostatečně diferencované role</a:t>
                      </a:r>
                      <a:endParaRPr lang="cs-CZ" sz="1700"/>
                    </a:p>
                  </a:txBody>
                  <a:tcPr marL="77423" marR="77423" marT="38711" marB="38711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Rodičovská participace a pozitivní hodnocení</a:t>
                      </a:r>
                    </a:p>
                    <a:p>
                      <a:r>
                        <a:rPr lang="cs-CZ" sz="1700"/>
                        <a:t>Jasné vymezení rolí</a:t>
                      </a:r>
                    </a:p>
                  </a:txBody>
                  <a:tcPr marL="77423" marR="77423" marT="38711" marB="38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05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Nízký SES, chudoba,</a:t>
                      </a:r>
                      <a:r>
                        <a:rPr lang="cs-CZ" sz="1700" baseline="0"/>
                        <a:t> nezaměstnanost</a:t>
                      </a:r>
                    </a:p>
                    <a:p>
                      <a:r>
                        <a:rPr lang="cs-CZ" sz="1700" baseline="0"/>
                        <a:t>Kriminální chování, závislosti, zanedbávání, týrání v rodině</a:t>
                      </a:r>
                      <a:endParaRPr lang="cs-CZ" sz="1700"/>
                    </a:p>
                  </a:txBody>
                  <a:tcPr marL="77423" marR="77423" marT="38711" marB="38711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Vřelá</a:t>
                      </a:r>
                      <a:r>
                        <a:rPr lang="cs-CZ" sz="1700" baseline="0"/>
                        <a:t> emoční a podporující výchova</a:t>
                      </a:r>
                      <a:endParaRPr lang="cs-CZ" sz="1700"/>
                    </a:p>
                  </a:txBody>
                  <a:tcPr marL="77423" marR="77423" marT="38711" marB="38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80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6" name="Rectangle 7175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6FB4FC1D-F579-6B41-A9E1-C213E4666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b="1">
                <a:latin typeface="Cambria" panose="02040503050406030204" pitchFamily="18" charset="0"/>
              </a:rPr>
              <a:t>Školní rizika</a:t>
            </a:r>
            <a:br>
              <a:rPr lang="cs-CZ">
                <a:latin typeface="Cambria" panose="02040503050406030204" pitchFamily="18" charset="0"/>
              </a:rPr>
            </a:br>
            <a:endParaRPr lang="cs-CZ">
              <a:latin typeface="Cambria" panose="02040503050406030204" pitchFamily="18" charset="0"/>
            </a:endParaRPr>
          </a:p>
        </p:txBody>
      </p:sp>
      <p:cxnSp>
        <p:nvCxnSpPr>
          <p:cNvPr id="7178" name="Straight Connector 7177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1" name="Rectangle 3">
            <a:extLst>
              <a:ext uri="{FF2B5EF4-FFF2-40B4-BE49-F238E27FC236}">
                <a16:creationId xmlns:a16="http://schemas.microsoft.com/office/drawing/2014/main" id="{A9F00AC5-D733-FA4A-A857-D8C9BEF249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rtlCol="0" anchor="ctr">
            <a:normAutofit/>
          </a:bodyPr>
          <a:lstStyle/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nepřipravenost na vstup do školy + neschopnost přizpůsobit se požadavkům </a:t>
            </a:r>
          </a:p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nedostatek pozitivní interakce se spolužáky a učiteli</a:t>
            </a:r>
          </a:p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neúspěch a izolace</a:t>
            </a:r>
          </a:p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vyhledávání ostatních dětí s podobnými potížemi (problémové vrstevnické party)</a:t>
            </a:r>
          </a:p>
          <a:p>
            <a:pPr marL="182880" indent="-182880">
              <a:defRPr/>
            </a:pPr>
            <a:r>
              <a:rPr lang="cs-CZ" b="1">
                <a:latin typeface="Cambria" panose="02040503050406030204" pitchFamily="18" charset="0"/>
              </a:rPr>
              <a:t>bludný kruh neúspěchu</a:t>
            </a:r>
          </a:p>
          <a:p>
            <a:pPr marL="182880" indent="-182880">
              <a:defRPr/>
            </a:pPr>
            <a:endParaRPr lang="cs-CZ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6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6" name="Rectangle 17415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54D5F00B-21DB-6044-891C-72976730F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b="1">
                <a:latin typeface="Cambria" panose="02040503050406030204" pitchFamily="18" charset="0"/>
              </a:rPr>
              <a:t>Rizika spojená se společností</a:t>
            </a:r>
            <a:br>
              <a:rPr lang="cs-CZ" b="1">
                <a:latin typeface="Cambria" panose="02040503050406030204" pitchFamily="18" charset="0"/>
              </a:rPr>
            </a:br>
            <a:endParaRPr lang="cs-CZ" b="1">
              <a:latin typeface="Cambria" panose="02040503050406030204" pitchFamily="18" charset="0"/>
            </a:endParaRPr>
          </a:p>
        </p:txBody>
      </p:sp>
      <p:cxnSp>
        <p:nvCxnSpPr>
          <p:cNvPr id="17418" name="Straight Connector 17417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E7BDDE2-5A8D-5C44-A8F5-8C8AAC049F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rtlCol="0" anchor="ctr">
            <a:normAutofit/>
          </a:bodyPr>
          <a:lstStyle/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Životním podmínky – socioekonomické znevýhodnění, hustota zalidnění a materiální životní podmínky, místo bydliště</a:t>
            </a:r>
          </a:p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Patologické formy chování v okolí – násilí, kriminální činnost…</a:t>
            </a:r>
          </a:p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Kulturní a morální hodnoty – sociální nebo kulturní diskriminace, násilí v médiích</a:t>
            </a:r>
          </a:p>
          <a:p>
            <a:pPr marL="182880" indent="-182880">
              <a:defRPr/>
            </a:pPr>
            <a:r>
              <a:rPr lang="cs-CZ">
                <a:latin typeface="Cambria" panose="02040503050406030204" pitchFamily="18" charset="0"/>
              </a:rPr>
              <a:t>Konflikt aktuálních a historických socializačních požadavků (odlišnost požadavků rodiny, školy…)</a:t>
            </a:r>
          </a:p>
          <a:p>
            <a:pPr marL="182880" indent="-182880">
              <a:defRPr/>
            </a:pPr>
            <a:endParaRPr lang="cs-CZ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69118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{42D2E3DC-D869-9A4E-B656-72ABCE44E190}tf10001119</Template>
  <TotalTime>24</TotalTime>
  <Words>1197</Words>
  <Application>Microsoft Macintosh PowerPoint</Application>
  <PresentationFormat>Širokoúhlá obrazovka</PresentationFormat>
  <Paragraphs>161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Cambria</vt:lpstr>
      <vt:lpstr>Courier New</vt:lpstr>
      <vt:lpstr>Gill Sans MT</vt:lpstr>
      <vt:lpstr>Wingdings 2</vt:lpstr>
      <vt:lpstr>Galerie</vt:lpstr>
      <vt:lpstr>Rizikové a ochranné faktory Teorie resilience Raný vývoj dítěte a vliv na jeho vývoj a chování </vt:lpstr>
      <vt:lpstr>Multifaktoriální teorie kauzalit Teorie resilience</vt:lpstr>
      <vt:lpstr>   Bio – psycho – sociální model funkčnosti    fungování a postižení chápe jako výsledek  interakce  (WHO, ICF,2001) </vt:lpstr>
      <vt:lpstr>Rizika spojená  s osobností dítěte </vt:lpstr>
      <vt:lpstr>Prezentace aplikace PowerPoint</vt:lpstr>
      <vt:lpstr>Rizika spojená  s rodinou dítěte </vt:lpstr>
      <vt:lpstr>Prezentace aplikace PowerPoint</vt:lpstr>
      <vt:lpstr>Školní rizika </vt:lpstr>
      <vt:lpstr>Rizika spojená se společností </vt:lpstr>
      <vt:lpstr>Prezentace aplikace PowerPoint</vt:lpstr>
      <vt:lpstr> Resilience  („odolnost“) </vt:lpstr>
      <vt:lpstr>Resilience - charakteristika</vt:lpstr>
      <vt:lpstr>Citová vazba  (attachment)</vt:lpstr>
      <vt:lpstr>Důsledky narušení vazby a možné souvislosti s rozvojem PCHE</vt:lpstr>
      <vt:lpstr>Následky raných traumatických událostí (dle Pöthe, P. 2010) </vt:lpstr>
      <vt:lpstr>Prezentace aplikace PowerPoint</vt:lpstr>
      <vt:lpstr>Protektivní potenciál školy   co můžeme jako učitel v běžné třídě podporovat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Věra Linhartová</dc:creator>
  <cp:lastModifiedBy>Věra Linhartová</cp:lastModifiedBy>
  <cp:revision>9</cp:revision>
  <dcterms:created xsi:type="dcterms:W3CDTF">2021-03-09T19:19:15Z</dcterms:created>
  <dcterms:modified xsi:type="dcterms:W3CDTF">2023-03-23T12:38:02Z</dcterms:modified>
</cp:coreProperties>
</file>