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48" r:id="rId3"/>
    <p:sldId id="349" r:id="rId4"/>
    <p:sldId id="327" r:id="rId5"/>
    <p:sldId id="300" r:id="rId6"/>
    <p:sldId id="296" r:id="rId7"/>
    <p:sldId id="326" r:id="rId8"/>
    <p:sldId id="350" r:id="rId9"/>
    <p:sldId id="352" r:id="rId10"/>
    <p:sldId id="354" r:id="rId11"/>
    <p:sldId id="351" r:id="rId12"/>
    <p:sldId id="353" r:id="rId13"/>
    <p:sldId id="346" r:id="rId14"/>
    <p:sldId id="285" r:id="rId15"/>
    <p:sldId id="347" r:id="rId16"/>
    <p:sldId id="286" r:id="rId17"/>
    <p:sldId id="290" r:id="rId18"/>
    <p:sldId id="291" r:id="rId19"/>
    <p:sldId id="344" r:id="rId20"/>
    <p:sldId id="341" r:id="rId21"/>
    <p:sldId id="345" r:id="rId22"/>
    <p:sldId id="355" r:id="rId23"/>
    <p:sldId id="35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>
      <p:cViewPr varScale="1">
        <p:scale>
          <a:sx n="59" d="100"/>
          <a:sy n="59" d="100"/>
        </p:scale>
        <p:origin x="154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8CB1-ECE0-41BC-A691-59FD39CBB509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8E4B-7545-405F-9938-1DC97CF96B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9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2006, International </a:t>
            </a:r>
            <a:r>
              <a:rPr lang="cs-CZ" dirty="0" err="1"/>
              <a:t>astronomical</a:t>
            </a:r>
            <a:r>
              <a:rPr lang="cs-CZ" dirty="0"/>
              <a:t> </a:t>
            </a:r>
            <a:r>
              <a:rPr lang="cs-CZ" dirty="0" err="1"/>
              <a:t>associaton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F8E4B-7545-405F-9938-1DC97CF96B3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95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1A92F-70DC-42D0-AC54-33F3CD2D8E61}" type="slidenum">
              <a:rPr lang="cs-CZ" altLang="cs-CZ" smtClean="0"/>
              <a:pPr eaLnBrk="1" hangingPunct="1"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79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114DB2-140A-4075-A45A-D014A5C39E6F}" type="slidenum">
              <a:rPr lang="cs-CZ" altLang="cs-CZ" smtClean="0"/>
              <a:pPr eaLnBrk="1" hangingPunct="1"/>
              <a:t>7</a:t>
            </a:fld>
            <a:endParaRPr lang="cs-CZ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5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b="1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FEEBE3-7CAE-491D-9923-8F934BBB5A03}" type="slidenum">
              <a:rPr lang="cs-CZ" altLang="cs-CZ" smtClean="0"/>
              <a:pPr eaLnBrk="1" hangingPunct="1"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043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49E-9E15-4080-9255-9D5BC5D915EF}" type="datetime1">
              <a:rPr lang="cs-CZ" smtClean="0"/>
              <a:t>24.02.2023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0479-A67E-441A-B46E-D492244DECA0}" type="datetime1">
              <a:rPr lang="cs-CZ" smtClean="0"/>
              <a:t>24.02.2023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3996-9F24-4066-B762-7B2FF06E7F73}" type="datetime1">
              <a:rPr lang="cs-CZ" smtClean="0"/>
              <a:t>24.02.2023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3FCA-296D-48B2-8D3D-2F38B786CC9E}" type="datetime1">
              <a:rPr lang="cs-CZ" smtClean="0"/>
              <a:t>24.02.2023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A15-A58F-4D23-AF0A-C2883A663D2A}" type="datetime1">
              <a:rPr lang="cs-CZ" smtClean="0"/>
              <a:t>24.02.2023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DF4B-D63F-4E57-B073-74762D725593}" type="datetime1">
              <a:rPr lang="cs-CZ" smtClean="0"/>
              <a:t>24.02.2023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059A-7F22-4EEE-982B-499F5BDCF3A7}" type="datetime1">
              <a:rPr lang="cs-CZ" smtClean="0"/>
              <a:t>24.02.2023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E03-DCF4-47B2-9AD9-5AE78B2370C9}" type="datetime1">
              <a:rPr lang="cs-CZ" smtClean="0"/>
              <a:t>24.02.2023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B1C1-4E5A-4F0E-A533-235D2FCFBF63}" type="datetime1">
              <a:rPr lang="cs-CZ" smtClean="0"/>
              <a:t>24.02.2023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C30-0F55-4D96-9C1A-76D9C247067E}" type="datetime1">
              <a:rPr lang="cs-CZ" smtClean="0"/>
              <a:t>24.02.2023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752D-062F-4FBF-AB05-7AD9A774A8F6}" type="datetime1">
              <a:rPr lang="cs-CZ" smtClean="0"/>
              <a:t>24.02.2023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98B0-6E4F-4F81-BA97-B9D9B634C455}" type="datetime1">
              <a:rPr lang="cs-CZ" smtClean="0"/>
              <a:t>24.02.2023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Metodologie 2</a:t>
            </a:r>
            <a:br>
              <a:rPr lang="cs-CZ" altLang="cs-CZ" dirty="0"/>
            </a:br>
            <a:r>
              <a:rPr lang="cs-CZ" altLang="cs-CZ" dirty="0"/>
              <a:t>Lekce 1</a:t>
            </a:r>
            <a:endParaRPr lang="cs-CZ" alt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Lenka Slepičková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8869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209FD-1712-4D86-B894-30297E94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Příklad: Komunikační angažovanost žáka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515C049-030B-47D4-9EA0-A1A668C75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58" t="30861" r="23151" b="38910"/>
          <a:stretch/>
        </p:blipFill>
        <p:spPr>
          <a:xfrm>
            <a:off x="1115616" y="2132856"/>
            <a:ext cx="7397875" cy="2304256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DD747C-3128-49EA-9544-1EEAB74A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8DC5ECD-FED6-43B0-AFF4-73CAFC090758}"/>
              </a:ext>
            </a:extLst>
          </p:cNvPr>
          <p:cNvSpPr txBox="1"/>
          <p:nvPr/>
        </p:nvSpPr>
        <p:spPr>
          <a:xfrm>
            <a:off x="3707904" y="4941168"/>
            <a:ext cx="4805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Šeďová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K., &amp; Švaříček, R. (2010).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Agažovanost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žáků ve výukové komunikaci na druhém stupni základní školy. 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Pedagogická orientace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24-48.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90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E753552-9874-4FE1-8021-C18B13C4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Kvalita života v obcích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000C3F-6656-4C15-B8C7-C26A7FED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https://www.obcevdatech.cz/o-indexech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4C933D-40FB-43CF-BAC7-9C5258CC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61174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CB45F-4ECB-486E-9B06-01034F11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Gender </a:t>
            </a:r>
            <a:r>
              <a:rPr lang="cs-CZ" dirty="0" err="1"/>
              <a:t>equality</a:t>
            </a:r>
            <a:r>
              <a:rPr lang="cs-CZ" dirty="0"/>
              <a:t> index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A3E27-02B2-4E73-8413-2687FA02F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https://eige.europa.eu/gender-equality-index/about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E6B340-6E58-4BE6-9CBD-1404AD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87796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89BD9-6B75-4950-AD25-DF8748C5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KORELACE VS KAUZALITA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627C28-7B28-4C0D-AB79-B83FCE07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3532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Zvyšování prodeje biopotravin souvisí se zvyšujícím se počtem dětí s autismem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8889" r="36336" b="13028"/>
          <a:stretch>
            <a:fillRect/>
          </a:stretch>
        </p:blipFill>
        <p:spPr>
          <a:xfrm>
            <a:off x="467544" y="1412776"/>
            <a:ext cx="5257800" cy="4953000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6156177" y="1772816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Korelace = statistický vztah mezi proměnnými</a:t>
            </a:r>
          </a:p>
          <a:p>
            <a:r>
              <a:rPr lang="cs-CZ" altLang="cs-CZ" dirty="0"/>
              <a:t>Kauzalita = příčinná souvislost mezi proměnnými (je nutné splnit podmínky kauzálního vztahu)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50061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8A37E-9B82-435A-AF94-06ED6366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VĚDY, ZABÝVAJÍCÍ SE ČLOVĚKEM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38D8B8-C524-4739-B232-FC366FAA8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3200" dirty="0"/>
              <a:t>Obtížné nalezení důkazů o kauzalitě (obtížné naplnění podmínek kauzality)</a:t>
            </a:r>
            <a:br>
              <a:rPr lang="cs-CZ" altLang="cs-CZ" sz="3200" dirty="0"/>
            </a:br>
            <a:endParaRPr lang="cs-CZ" altLang="cs-CZ" sz="3200" dirty="0"/>
          </a:p>
          <a:p>
            <a:pPr eaLnBrk="1" hangingPunct="1">
              <a:buFontTx/>
              <a:buNone/>
            </a:pPr>
            <a:r>
              <a:rPr lang="cs-CZ" altLang="cs-CZ" sz="3200" dirty="0"/>
              <a:t>						(</a:t>
            </a:r>
            <a:r>
              <a:rPr lang="cs-CZ" altLang="cs-CZ" sz="3200" dirty="0" err="1"/>
              <a:t>Disman</a:t>
            </a:r>
            <a:r>
              <a:rPr lang="cs-CZ" altLang="cs-CZ" sz="3200" dirty="0"/>
              <a:t>, 1998:15)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A01539-35CD-497F-9AD3-9A0DEADA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2483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0713" t="12606" r="32275" b="5602"/>
          <a:stretch/>
        </p:blipFill>
        <p:spPr>
          <a:xfrm>
            <a:off x="1907704" y="836712"/>
            <a:ext cx="3888432" cy="48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2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Pomůže nám experiment?</a:t>
            </a:r>
            <a:endParaRPr lang="sk-SK" altLang="cs-CZ" b="1">
              <a:solidFill>
                <a:srgbClr val="97221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/>
              <a:t>Experiment = jediná výzkumná metoda, která umí dokázat kauzální vztahy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/>
              <a:t>Výzkumník manipuluje s nezávislou proměnnou </a:t>
            </a:r>
            <a:r>
              <a:rPr lang="sk-SK" altLang="cs-CZ" sz="2000"/>
              <a:t>(např. metoda výuky, tréninkový plán, léčba, vystavení sledování programu s násilným obsahem, intenzita osvětlení)  </a:t>
            </a:r>
            <a:r>
              <a:rPr lang="sk-SK" altLang="cs-CZ"/>
              <a:t>a zjišťuje, jaký to má důsledek na závisle proměnnou </a:t>
            </a:r>
            <a:r>
              <a:rPr lang="sk-SK" altLang="cs-CZ" sz="2000"/>
              <a:t>(např. množství znalostí, uběhnutá rychlost, zdravotní stav, agresivita, pracovní výkon)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z="20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624342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Klasický experiment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u="sng" dirty="0"/>
              <a:t>Náhodné</a:t>
            </a:r>
            <a:r>
              <a:rPr lang="cs-CZ" sz="2800" dirty="0"/>
              <a:t> rozdělení do experimentální a kontrolní skupiny </a:t>
            </a:r>
            <a:r>
              <a:rPr lang="cs-CZ" sz="2400" dirty="0"/>
              <a:t>(experiment porovnává účinky!)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/>
              <a:t>Měření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/>
              <a:t>Vystavení experimentální skupiny experimentální proměnné (</a:t>
            </a:r>
            <a:r>
              <a:rPr lang="cs-CZ" sz="2800" u="sng" dirty="0"/>
              <a:t>kontrolované výzkumníkem</a:t>
            </a:r>
            <a:r>
              <a:rPr lang="cs-CZ" sz="2800" dirty="0"/>
              <a:t>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/>
              <a:t>Měření – existuje statisticky významný rozdíl mezi skupinami?</a:t>
            </a:r>
          </a:p>
          <a:p>
            <a:pPr eaLnBrk="1" hangingPunct="1">
              <a:buFontTx/>
              <a:buNone/>
              <a:defRPr/>
            </a:pPr>
            <a:endParaRPr lang="cs-CZ" sz="2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302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1E04D2C-12FD-4246-B9BA-DAAF7FF80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7" t="18133" r="2568" b="5499"/>
          <a:stretch/>
        </p:blipFill>
        <p:spPr>
          <a:xfrm>
            <a:off x="611560" y="620688"/>
            <a:ext cx="7920880" cy="4752528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816139-2B44-4894-B217-E9E2250D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713572-36F5-46CC-9A76-8F4909B61AEE}"/>
              </a:ext>
            </a:extLst>
          </p:cNvPr>
          <p:cNvSpPr txBox="1"/>
          <p:nvPr/>
        </p:nvSpPr>
        <p:spPr>
          <a:xfrm>
            <a:off x="6588224" y="55892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Biostatisticka.cz</a:t>
            </a:r>
          </a:p>
        </p:txBody>
      </p:sp>
    </p:spTree>
    <p:extLst>
      <p:ext uri="{BB962C8B-B14F-4D97-AF65-F5344CB8AC3E}">
        <p14:creationId xmlns:p14="http://schemas.microsoft.com/office/powerpoint/2010/main" val="10836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D5CE7-2253-41E8-AD6C-E53413E8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 jako způsob poznávání světa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0D88AF-BE81-4F42-85DA-5F997DD6B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je to věda?</a:t>
            </a:r>
          </a:p>
          <a:p>
            <a:pPr marL="0" indent="0">
              <a:buNone/>
            </a:pPr>
            <a:r>
              <a:rPr lang="cs-CZ" dirty="0"/>
              <a:t>Co ji definuje ve vztahu k jiným metodám poznávání světa?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EB73D4-4173-495E-9DAA-854362E4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729736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DD8A8-84AD-4D86-B7BC-56863F90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Vědy zabývající se člověkem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BA87DC-7F11-44EB-A980-C8F0504AE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3200" dirty="0"/>
              <a:t>„Jen“</a:t>
            </a:r>
          </a:p>
          <a:p>
            <a:pPr eaLnBrk="1" hangingPunct="1">
              <a:buFontTx/>
              <a:buNone/>
            </a:pPr>
            <a:endParaRPr lang="cs-CZ" altLang="cs-CZ" sz="3200" dirty="0"/>
          </a:p>
          <a:p>
            <a:pPr eaLnBrk="1" hangingPunct="1">
              <a:buFontTx/>
              <a:buNone/>
            </a:pPr>
            <a:r>
              <a:rPr lang="cs-CZ" altLang="cs-CZ" sz="3200" dirty="0"/>
              <a:t>Pravděpodobnostní závěry</a:t>
            </a:r>
          </a:p>
          <a:p>
            <a:pPr eaLnBrk="1" hangingPunct="1">
              <a:buFontTx/>
              <a:buNone/>
            </a:pPr>
            <a:r>
              <a:rPr lang="cs-CZ" altLang="cs-CZ" sz="3200" dirty="0"/>
              <a:t>Omezená platnost závěrů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FF065B-40FA-4D00-9F2D-F6D74C48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481677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C7DF01-BEF1-4CA0-A491-35DFCFBF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7E2468-8FD2-4220-98BE-4076436901A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1518" t="29270" r="32006" b="29365"/>
          <a:stretch/>
        </p:blipFill>
        <p:spPr>
          <a:xfrm>
            <a:off x="251520" y="1124744"/>
            <a:ext cx="8280920" cy="410445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6F17A1C-4CBD-4D17-AEE6-03905BD214AA}"/>
              </a:ext>
            </a:extLst>
          </p:cNvPr>
          <p:cNvSpPr txBox="1"/>
          <p:nvPr/>
        </p:nvSpPr>
        <p:spPr>
          <a:xfrm>
            <a:off x="5580112" y="558924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Novotná, Šťovíčková </a:t>
            </a:r>
            <a:r>
              <a:rPr lang="cs-CZ" i="1" dirty="0" err="1"/>
              <a:t>Jantulová</a:t>
            </a:r>
            <a:r>
              <a:rPr lang="cs-CZ" i="1" dirty="0"/>
              <a:t>, Špaček, 2020: 214</a:t>
            </a:r>
          </a:p>
        </p:txBody>
      </p:sp>
    </p:spTree>
    <p:extLst>
      <p:ext uri="{BB962C8B-B14F-4D97-AF65-F5344CB8AC3E}">
        <p14:creationId xmlns:p14="http://schemas.microsoft.com/office/powerpoint/2010/main" val="308750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A64A9-EFB5-4850-4E4C-C3C3FF54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Byla prokázána kauzální souvislost?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00138-CC68-EBA0-F097-7F4001017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0" i="0" dirty="0">
                <a:solidFill>
                  <a:srgbClr val="222222"/>
                </a:solidFill>
                <a:effectLst/>
                <a:latin typeface="Inter"/>
              </a:rPr>
              <a:t>Cílem dánského vědeckého týmu bylo zjistit, zda je užívání hormonální antikoncepce spojeno s následným nasazením antidepresiv a případně potvrzením diagnózy deprese. Celkem bylo do prospektivní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ter"/>
              </a:rPr>
              <a:t>kohortové</a:t>
            </a:r>
            <a:r>
              <a:rPr lang="cs-CZ" b="0" i="0" dirty="0">
                <a:solidFill>
                  <a:srgbClr val="222222"/>
                </a:solidFill>
                <a:effectLst/>
                <a:latin typeface="Inter"/>
              </a:rPr>
              <a:t> studie, která probíhala od roku 1995 do roku 2015, zahrnuto 1 061 997 žen ve věku od 15 do 34 let. Průměrný věk zkoumaných žen byl 24,4 let. Ze studie byly vyjmuty ženy s předchozí psychiatrickou diagnózou, včetně deprese, s onkologickým onemocněním, chorobami žil či s léčbou neplodnosti. Studie pak zkoumala dopady různých typů hormonální antikoncepce, jako je kombinovaná hormonální antikoncepce, pouze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ter"/>
              </a:rPr>
              <a:t>gestagenní</a:t>
            </a:r>
            <a:r>
              <a:rPr lang="cs-CZ" b="0" i="0" dirty="0">
                <a:solidFill>
                  <a:srgbClr val="222222"/>
                </a:solidFill>
                <a:effectLst/>
                <a:latin typeface="Inter"/>
              </a:rPr>
              <a:t> hormonální antikoncepce, vaginální kroužek a hormonální nitroděložní systém (tělísko). Podle závěrů studie bylo u žen užívajících některou z forem hormonální studie častější užívání antidepresiv. Relativní riziko, že ženě budou předepsána antidepresiva, pak klesalo s věkem. Nejvyšší tedy bylo u dospívajících dívek. „Užívání hormonální antikoncepce, zejména u dospívajících žen, bylo spojeno s následným užíváním antidepresiv a diagnózou deprese, což ukazuje na depresi jako na nepříznivý účinek hormonální antikoncepce,“ konstatuje autorský tým.</a:t>
            </a:r>
          </a:p>
          <a:p>
            <a:pPr marL="0" indent="0">
              <a:buNone/>
            </a:pPr>
            <a:r>
              <a:rPr lang="cs-CZ" dirty="0">
                <a:solidFill>
                  <a:srgbClr val="222222"/>
                </a:solidFill>
                <a:latin typeface="Inter"/>
              </a:rPr>
              <a:t>								(Hamplová, 2016)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2639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A3F15-BF1D-99BC-81CE-B7F68E94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7228"/>
            <a:ext cx="8515350" cy="1228039"/>
          </a:xfrm>
        </p:spPr>
        <p:txBody>
          <a:bodyPr>
            <a:normAutofit/>
          </a:bodyPr>
          <a:lstStyle/>
          <a:p>
            <a:r>
              <a:rPr lang="cs-CZ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Skovlund</a:t>
            </a:r>
            <a:r>
              <a:rPr lang="cs-CZ" sz="1350" dirty="0">
                <a:solidFill>
                  <a:srgbClr val="222222"/>
                </a:solidFill>
                <a:latin typeface="Arial" panose="020B0604020202020204" pitchFamily="34" charset="0"/>
              </a:rPr>
              <a:t>, C. W., </a:t>
            </a:r>
            <a:r>
              <a:rPr lang="cs-CZ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Mørch</a:t>
            </a:r>
            <a:r>
              <a:rPr lang="cs-CZ" sz="1350" dirty="0">
                <a:solidFill>
                  <a:srgbClr val="222222"/>
                </a:solidFill>
                <a:latin typeface="Arial" panose="020B0604020202020204" pitchFamily="34" charset="0"/>
              </a:rPr>
              <a:t>, L. S., </a:t>
            </a:r>
            <a:r>
              <a:rPr lang="cs-CZ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Kessing</a:t>
            </a:r>
            <a:r>
              <a:rPr lang="cs-CZ" sz="1350" dirty="0">
                <a:solidFill>
                  <a:srgbClr val="222222"/>
                </a:solidFill>
                <a:latin typeface="Arial" panose="020B0604020202020204" pitchFamily="34" charset="0"/>
              </a:rPr>
              <a:t>, L. V., &amp; </a:t>
            </a:r>
            <a:r>
              <a:rPr lang="cs-CZ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Lidegaard</a:t>
            </a:r>
            <a:r>
              <a:rPr lang="cs-CZ" sz="1350" dirty="0">
                <a:solidFill>
                  <a:srgbClr val="222222"/>
                </a:solidFill>
                <a:latin typeface="Arial" panose="020B0604020202020204" pitchFamily="34" charset="0"/>
              </a:rPr>
              <a:t>, Ø. (2016). </a:t>
            </a:r>
            <a:r>
              <a:rPr lang="cs-CZ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Association</a:t>
            </a:r>
            <a:r>
              <a:rPr lang="cs-CZ" sz="135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of</a:t>
            </a:r>
            <a:r>
              <a:rPr lang="cs-CZ" sz="135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hormonal</a:t>
            </a:r>
            <a:r>
              <a:rPr lang="cs-CZ" sz="135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contraception</a:t>
            </a:r>
            <a:r>
              <a:rPr lang="cs-CZ" sz="135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with</a:t>
            </a:r>
            <a:r>
              <a:rPr lang="cs-CZ" sz="135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depression</a:t>
            </a:r>
            <a:r>
              <a:rPr lang="cs-CZ" sz="1350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cs-CZ" sz="1350" i="1" dirty="0">
                <a:solidFill>
                  <a:srgbClr val="222222"/>
                </a:solidFill>
                <a:latin typeface="Arial" panose="020B0604020202020204" pitchFamily="34" charset="0"/>
              </a:rPr>
              <a:t>JAMA psychiatry</a:t>
            </a:r>
            <a:r>
              <a:rPr lang="cs-CZ" sz="135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cs-CZ" sz="1350" i="1" dirty="0">
                <a:solidFill>
                  <a:srgbClr val="222222"/>
                </a:solidFill>
                <a:latin typeface="Arial" panose="020B0604020202020204" pitchFamily="34" charset="0"/>
              </a:rPr>
              <a:t>73</a:t>
            </a:r>
            <a:r>
              <a:rPr lang="cs-CZ" sz="1350" dirty="0">
                <a:solidFill>
                  <a:srgbClr val="222222"/>
                </a:solidFill>
                <a:latin typeface="Arial" panose="020B0604020202020204" pitchFamily="34" charset="0"/>
              </a:rPr>
              <a:t>(11), 1154-1162.</a:t>
            </a:r>
            <a:endParaRPr lang="cs-CZ" sz="1350" b="1" dirty="0">
              <a:solidFill>
                <a:srgbClr val="FF0000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2BBA1A0-0F7D-2748-8102-C229593D6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4856" y="3851077"/>
            <a:ext cx="14288" cy="1428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53B82D-6DAB-81FD-35DC-CE814706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56" y="3421856"/>
            <a:ext cx="14288" cy="142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A38C8A6-2E5F-8AE0-B642-F03A201E3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22" r="21083" b="54500"/>
          <a:stretch/>
        </p:blipFill>
        <p:spPr>
          <a:xfrm>
            <a:off x="0" y="1860129"/>
            <a:ext cx="5318760" cy="13374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F4781FF-BFA6-1830-48E4-0F378EFCC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17" t="10222" r="29166" b="21926"/>
          <a:stretch/>
        </p:blipFill>
        <p:spPr>
          <a:xfrm>
            <a:off x="5150167" y="3421857"/>
            <a:ext cx="3642837" cy="261699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554F195-98FC-4176-73CE-811C8ECD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1" t="10222" r="2417" b="23852"/>
          <a:stretch/>
        </p:blipFill>
        <p:spPr>
          <a:xfrm>
            <a:off x="105728" y="3561398"/>
            <a:ext cx="4886325" cy="203381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FFD6D99-F348-B3A5-E9E5-BCB3D59F5D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3" t="20889" r="17250" b="37333"/>
          <a:stretch/>
        </p:blipFill>
        <p:spPr>
          <a:xfrm>
            <a:off x="5150167" y="1794510"/>
            <a:ext cx="3995158" cy="14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8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AB95AC-A9EE-4DB9-8DC3-7D979E5B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FF9F9E-64BF-445B-A07A-87B25983E6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0" y="476672"/>
            <a:ext cx="814224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1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Věda jako sociální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„Kritéria rozlišující to, co je a co není věda, se utvářejí uvnitř jednotlivých společenství vědců.“ (</a:t>
            </a:r>
            <a:r>
              <a:rPr lang="cs-CZ" dirty="0" err="1"/>
              <a:t>Hendl</a:t>
            </a:r>
            <a:r>
              <a:rPr lang="cs-CZ" dirty="0"/>
              <a:t>, 2005, s. 31).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" ... věda je to, co za vědu považují vědci v daném </a:t>
            </a:r>
            <a:r>
              <a:rPr lang="cs-CZ" dirty="0"/>
              <a:t>oboru.“ (</a:t>
            </a:r>
            <a:r>
              <a:rPr lang="cs-CZ" dirty="0" err="1"/>
              <a:t>Disman</a:t>
            </a:r>
            <a:r>
              <a:rPr lang="cs-CZ" dirty="0"/>
              <a:t>, 1993, s. 13)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43224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Vědecké zkoumání 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/>
              <a:t>Empirické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Přinášející zobecňující vysvětlení – </a:t>
            </a:r>
            <a:r>
              <a:rPr lang="cs-CZ" altLang="cs-CZ" sz="2800" b="1" dirty="0"/>
              <a:t>teorie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/>
              <a:t>……………………………..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Systematické, organizované, plánované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Respektující pravidla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Objektivní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Verifikovatelné a opakovatelné (vědecká tvrzení je možné ověřit a dokázat)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Otevřené kontrole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Kumulativní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/>
              <a:t>  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0512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Přírodní vs. sociální 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pt-BR" altLang="cs-CZ" sz="2400" dirty="0"/>
              <a:t>4 FeS + 7 O</a:t>
            </a:r>
            <a:r>
              <a:rPr lang="pt-BR" altLang="cs-CZ" sz="2400" baseline="-25000" dirty="0"/>
              <a:t>2</a:t>
            </a:r>
            <a:r>
              <a:rPr lang="pt-BR" altLang="cs-CZ" sz="2400" dirty="0"/>
              <a:t>(g) → 4 SO</a:t>
            </a:r>
            <a:r>
              <a:rPr lang="pt-BR" altLang="cs-CZ" sz="2400" baseline="-25000" dirty="0"/>
              <a:t>2</a:t>
            </a:r>
            <a:r>
              <a:rPr lang="pt-BR" altLang="cs-CZ" sz="2400" dirty="0"/>
              <a:t>(g) + 2 Fe</a:t>
            </a:r>
            <a:r>
              <a:rPr lang="pt-BR" altLang="cs-CZ" sz="2400" baseline="-25000" dirty="0"/>
              <a:t>2</a:t>
            </a:r>
            <a:r>
              <a:rPr lang="pt-BR" altLang="cs-CZ" sz="2400" dirty="0"/>
              <a:t>O</a:t>
            </a:r>
            <a:r>
              <a:rPr lang="pt-BR" altLang="cs-CZ" sz="2400" baseline="-25000" dirty="0"/>
              <a:t>3</a:t>
            </a:r>
            <a:r>
              <a:rPr lang="pt-BR" altLang="cs-CZ" sz="2400" dirty="0"/>
              <a:t>(s)</a:t>
            </a: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pt-BR" altLang="cs-CZ" sz="2400" dirty="0"/>
              <a:t>an = a1 + (n </a:t>
            </a:r>
            <a:r>
              <a:rPr lang="cs-CZ" altLang="cs-CZ" sz="2400" dirty="0"/>
              <a:t>-</a:t>
            </a:r>
            <a:r>
              <a:rPr lang="pt-BR" altLang="cs-CZ" sz="2400" dirty="0"/>
              <a:t> 1)d</a:t>
            </a: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2400" dirty="0"/>
              <a:t>s = v . t</a:t>
            </a:r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6534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Proč to je ve vědách, zabývajících se člověkem, tak složité?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90000"/>
              </a:lnSpc>
            </a:pPr>
            <a:endParaRPr lang="cs-CZ" altLang="cs-CZ" sz="28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/>
              <a:t>Rozsáhlost přirozených systémů</a:t>
            </a:r>
            <a:r>
              <a:rPr lang="cs-CZ" altLang="cs-CZ" sz="2800" dirty="0"/>
              <a:t> v soc. vědách (mnoho faktorů, různé typy zkreslení), vždy pracujeme s redukovaným popisem reality. 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800" dirty="0">
              <a:sym typeface="Wingdings 3" pitchFamily="18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dirty="0">
                <a:sym typeface="Wingdings 3" pitchFamily="18" charset="2"/>
              </a:rPr>
              <a:t>Redukce se týká 4 prvků výzkumu 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altLang="cs-CZ" sz="2800" dirty="0">
                <a:sym typeface="Wingdings 3" pitchFamily="18" charset="2"/>
              </a:rPr>
              <a:t>počtu pozorovaných proměnných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altLang="cs-CZ" sz="2800" dirty="0">
                <a:sym typeface="Wingdings 3" pitchFamily="18" charset="2"/>
              </a:rPr>
              <a:t>vztahů mezi nimi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altLang="cs-CZ" sz="2800" dirty="0">
                <a:sym typeface="Wingdings 3" pitchFamily="18" charset="2"/>
              </a:rPr>
              <a:t>časového kontinua na 1 bod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altLang="cs-CZ" sz="2800" dirty="0">
                <a:sym typeface="Wingdings 3" pitchFamily="18" charset="2"/>
              </a:rPr>
              <a:t> populace na vzorek</a:t>
            </a:r>
            <a:endParaRPr lang="cs-CZ" altLang="cs-CZ" sz="2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8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>
                <a:sym typeface="Wingdings 3" pitchFamily="18" charset="2"/>
              </a:rPr>
              <a:t>	</a:t>
            </a:r>
            <a:endParaRPr lang="cs-CZ" altLang="cs-CZ" sz="2800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1259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AF7EF-7596-460A-8B10-7B8DD2BC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důvody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7C7989-77B1-4002-B595-065DF7ABC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3200" b="1" dirty="0"/>
              <a:t>Aktér</a:t>
            </a:r>
            <a:r>
              <a:rPr lang="cs-CZ" altLang="cs-CZ" sz="3200" dirty="0"/>
              <a:t>, který má své motivy, záměry, cíle (subjektivita aktéra)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3200" b="1" dirty="0"/>
              <a:t>Výzkumník</a:t>
            </a:r>
            <a:r>
              <a:rPr lang="cs-CZ" altLang="cs-CZ" sz="3200" dirty="0"/>
              <a:t> jako součást zkoumaného světa (subjektivita výzkumníka)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3200" dirty="0"/>
              <a:t>Nemůžeme </a:t>
            </a:r>
            <a:r>
              <a:rPr lang="cs-CZ" altLang="cs-CZ" sz="3200" b="1" dirty="0"/>
              <a:t>manipulovat s lidmi </a:t>
            </a:r>
            <a:r>
              <a:rPr lang="cs-CZ" altLang="cs-CZ" sz="3200" dirty="0"/>
              <a:t>nebo na nich činit pokusy</a:t>
            </a:r>
          </a:p>
          <a:p>
            <a:pPr marL="533400" indent="-533400">
              <a:lnSpc>
                <a:spcPct val="90000"/>
              </a:lnSpc>
            </a:pPr>
            <a:r>
              <a:rPr lang="cs-CZ" altLang="cs-CZ" sz="3200" dirty="0"/>
              <a:t>Většinu jevů nelze zkoumat přímo, ale </a:t>
            </a:r>
            <a:r>
              <a:rPr lang="cs-CZ" altLang="cs-CZ" sz="3200" b="1" dirty="0"/>
              <a:t>zprostředkovaně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3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FB8BCD-780C-4F82-B1B9-FD42C1D3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66235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4DBF79-BEBC-417E-9D4D-F250FA532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Pozorovaný jev  </a:t>
            </a:r>
            <a:r>
              <a:rPr lang="cs-CZ" dirty="0"/>
              <a:t>                  Měření    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1F8D2A-4E22-4BF8-A10C-80275E6B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3A06400-491E-4626-AEDA-527DECBF9EBE}"/>
              </a:ext>
            </a:extLst>
          </p:cNvPr>
          <p:cNvSpPr/>
          <p:nvPr/>
        </p:nvSpPr>
        <p:spPr>
          <a:xfrm>
            <a:off x="3563888" y="1772816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5045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1041</Words>
  <Application>Microsoft Office PowerPoint</Application>
  <PresentationFormat>Předvádění na obrazovce (4:3)</PresentationFormat>
  <Paragraphs>102</Paragraphs>
  <Slides>23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Inter</vt:lpstr>
      <vt:lpstr>Motiv sady Office</vt:lpstr>
      <vt:lpstr>Metodologie 2 Lekce 1</vt:lpstr>
      <vt:lpstr>Věda jako způsob poznávání světa</vt:lpstr>
      <vt:lpstr>Prezentace aplikace PowerPoint</vt:lpstr>
      <vt:lpstr>Věda jako sociální aktivita</vt:lpstr>
      <vt:lpstr>Vědecké zkoumání je</vt:lpstr>
      <vt:lpstr>Přírodní vs. sociální věda</vt:lpstr>
      <vt:lpstr>Proč to je ve vědách, zabývajících se člověkem, tak složité?</vt:lpstr>
      <vt:lpstr>Další důvody</vt:lpstr>
      <vt:lpstr>Prezentace aplikace PowerPoint</vt:lpstr>
      <vt:lpstr>Příklad: Komunikační angažovanost žáka </vt:lpstr>
      <vt:lpstr>Příklad: Kvalita života v obcích</vt:lpstr>
      <vt:lpstr>Příklad: Gender equality index</vt:lpstr>
      <vt:lpstr>Prezentace aplikace PowerPoint</vt:lpstr>
      <vt:lpstr>Zvyšování prodeje biopotravin souvisí se zvyšujícím se počtem dětí s autismem</vt:lpstr>
      <vt:lpstr>VĚDY, ZABÝVAJÍCÍ SE ČLOVĚKEM</vt:lpstr>
      <vt:lpstr>Prezentace aplikace PowerPoint</vt:lpstr>
      <vt:lpstr>Pomůže nám experiment?</vt:lpstr>
      <vt:lpstr>Klasický experiment</vt:lpstr>
      <vt:lpstr>Prezentace aplikace PowerPoint</vt:lpstr>
      <vt:lpstr>Vědy zabývající se člověkem</vt:lpstr>
      <vt:lpstr>Prezentace aplikace PowerPoint</vt:lpstr>
      <vt:lpstr>Byla prokázána kauzální souvislost?</vt:lpstr>
      <vt:lpstr>Skovlund, C. W., Mørch, L. S., Kessing, L. V., &amp; Lidegaard, Ø. (2016). Association of hormonal contraception with depression. JAMA psychiatry, 73(11), 1154-1162.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2</dc:title>
  <dc:creator>Lenka Slepičková</dc:creator>
  <cp:lastModifiedBy>Lenka Slepičková</cp:lastModifiedBy>
  <cp:revision>18</cp:revision>
  <dcterms:created xsi:type="dcterms:W3CDTF">2015-03-11T09:58:23Z</dcterms:created>
  <dcterms:modified xsi:type="dcterms:W3CDTF">2023-02-24T16:55:45Z</dcterms:modified>
</cp:coreProperties>
</file>