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EA0FC0-7E11-45C9-B37E-28B8F8744DAE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B0562B6-B94D-4DC9-91EE-2117DB72B9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71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64C0F-8243-49E6-B534-545B417A7D32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AB48F-7E05-4063-A633-650AA41276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35B3-5FD2-483B-9E31-A3DCF1D4F327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85E95-F1A9-4728-9394-4A5130BDD6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8550D-B874-4375-A353-B9706113439D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00BC-A8F7-4D40-99E0-B91E604CE9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C1CB-6924-4043-B225-5B85C02CEAFD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6C880-C044-4238-953F-AFFE425B62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5263-A48E-49C9-9E0C-13AD52E7B11C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9AF4-B7D4-4190-8A0D-9A3A3DF593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B13-5AFD-4165-B2B5-0C3D3DBC74E7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807B-78D2-4122-B12E-CEE92BB2FF0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0A86-34CA-4C71-AB17-07F8CC980AA3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DF30B-3392-4809-92E0-0A0DBAC4E9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CAB-3DD2-445A-8FA5-E14102E9B8B4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B5931-DC25-488F-A49F-2253DC6451C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E91F-A9FA-44BB-A996-8741A6336A02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11F1-CE57-4E90-95CF-67BB3F85E7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18240-9676-496C-A95C-2771AFDB0F07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9EEA-E94A-4E2B-97FB-CF7474D350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18DC-B50A-4C74-845D-2CDCD59A3D57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FC6A-6C00-49AC-87CB-9802ABC3CEB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63BEF4-12FA-4453-9F26-90CCE2A70DC5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C4464-8E99-4E3D-8E67-290B1D22F6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2160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VZDĚLÁVÁNÍ  </a:t>
            </a:r>
            <a:br>
              <a:rPr lang="cs-CZ" u="sng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</a:b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dětí  s Downovým  syndromem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81333" y="-16885"/>
            <a:ext cx="3672408" cy="108011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A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30007C6-3C33-F776-1C3F-6BBB7288CAA2}"/>
              </a:ext>
            </a:extLst>
          </p:cNvPr>
          <p:cNvSpPr txBox="1"/>
          <p:nvPr/>
        </p:nvSpPr>
        <p:spPr>
          <a:xfrm>
            <a:off x="755576" y="2132856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/>
              <a:t>Podpůrný studijní </a:t>
            </a:r>
            <a:r>
              <a:rPr lang="cs-CZ" sz="1800" b="1" dirty="0" err="1"/>
              <a:t>materiál_Nedovoluje</a:t>
            </a:r>
            <a:r>
              <a:rPr lang="cs-CZ" sz="1800" b="1" dirty="0"/>
              <a:t> se šířit bez souhlasu mimo studující předmětu</a:t>
            </a:r>
          </a:p>
          <a:p>
            <a:r>
              <a:rPr lang="cs-CZ" sz="1800" b="1" dirty="0"/>
              <a:t>Autorka studijní opory: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Kateřina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Heislerová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Ph.D. 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Vyučující předmětu: Pavel Sochor, Ph.D.</a:t>
            </a:r>
            <a:endParaRPr lang="cs-CZ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896545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relaxační koutek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není klasické uspořádání lavic, hodně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názorných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pomůcek, speciální metody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čtení, psaní, počty, věcné učení, smyslová výchova, pracovní a výtvarná výchova, tělesná výchova, hudební výchova, řečová výchova, zdravotní tělesná výchova,dramatická výchova, práce s počítačem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Dle RVP pro obor vzdělání ZŠ Speciální (RVP ZŠS – I. a II. díl dle stupně MP)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Má tzv.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přípravný stupeň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3 roky, pro žáky s těžkým postižením)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69269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VLIV VZDĚLÁNÍ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5736" y="620688"/>
            <a:ext cx="6948264" cy="60486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 vývoj, komunikaci, sociální rozvoj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 motivaci k učení,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rozumové schopnosti, sebevědomí,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sebehodnocení, seberealizaci,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emocionalitu, orientaci v sociálních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vztazích (role…), trávení volného času,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okruh přátel, budoucí zaměstnání 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sociální začlenění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5229200"/>
            <a:ext cx="3923928" cy="1628800"/>
          </a:xfrm>
          <a:prstGeom prst="rect">
            <a:avLst/>
          </a:prstGeom>
        </p:spPr>
      </p:pic>
      <p:pic>
        <p:nvPicPr>
          <p:cNvPr id="5" name="Obrázek 4" descr="dh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348880"/>
            <a:ext cx="201622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278688" cy="792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MOŽNOSTI VZDĚLÁVÁNÍ</a:t>
            </a:r>
            <a:b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fr-CA" sz="3600" dirty="0">
              <a:solidFill>
                <a:srgbClr val="C0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627784" y="764704"/>
            <a:ext cx="6516216" cy="6093296"/>
          </a:xfrm>
        </p:spPr>
        <p:txBody>
          <a:bodyPr/>
          <a:lstStyle/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INKLUZE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(PODPŮRNÁ OPATŘENÍ: IVP, Asistent pedagoga, hodiny </a:t>
            </a:r>
            <a:r>
              <a:rPr lang="cs-CZ" sz="23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spec.ped</a:t>
            </a: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péče…)</a:t>
            </a:r>
          </a:p>
          <a:p>
            <a:pPr algn="l">
              <a:buFont typeface="Arial" pitchFamily="34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individuální - skupinová</a:t>
            </a:r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SPECIÁLNÍ ŠKOLSTVÍ</a:t>
            </a:r>
          </a:p>
          <a:p>
            <a:pPr algn="l">
              <a:buFont typeface="Arial" charset="0"/>
              <a:buChar char="•"/>
            </a:pPr>
            <a:r>
              <a:rPr lang="cs-CZ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MŠ speciální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ZŠ dle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 16 odst. 9 </a:t>
            </a:r>
            <a:r>
              <a:rPr lang="cs-CZ" sz="20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šk.zákona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(dříve ZŠ praktická)</a:t>
            </a:r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Základní škola speciální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Odborné učiliště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Praktická škola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Večerní kurzy</a:t>
            </a:r>
          </a:p>
          <a:p>
            <a:pPr algn="l">
              <a:buFont typeface="Arial" charset="0"/>
              <a:buChar char="•"/>
            </a:pPr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Kurzy k doplnění vzdělání</a:t>
            </a:r>
          </a:p>
          <a:p>
            <a:endParaRPr lang="cs-CZ" sz="2300" dirty="0"/>
          </a:p>
        </p:txBody>
      </p:sp>
      <p:pic>
        <p:nvPicPr>
          <p:cNvPr id="4" name="Zástupný symbol pro obsah 3" descr="365_richard_bailey_2005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1844675"/>
            <a:ext cx="2483768" cy="30972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90872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PŘEDŠKOLNÍ VZDĚLÁVÁNÍ </a:t>
            </a:r>
            <a:endParaRPr lang="fr-CA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9654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Rodina x dětský domov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Poradenství: SRP, SPC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 speciální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Speciální třída při mateřské škole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Mateřská škola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RVP PV </a:t>
            </a:r>
          </a:p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------------------</a:t>
            </a:r>
          </a:p>
          <a:p>
            <a:pPr lvl="0">
              <a:buFontTx/>
              <a:buChar char="-"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 podpůrnými opatřeními </a:t>
            </a:r>
          </a:p>
          <a:p>
            <a:pPr marL="0" lvl="0" indent="0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 3. stupně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ázek 3" descr="donation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356992"/>
            <a:ext cx="4067944" cy="35010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RODINA</a:t>
            </a:r>
            <a:endParaRPr lang="fr-CA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1840" y="0"/>
            <a:ext cx="601216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Základní a prvotní sociální prostředí dítěte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Bezprostředně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ovlivňuje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 vývoj a dovednosti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Pro děti s postižením má ještě </a:t>
            </a:r>
            <a:r>
              <a:rPr lang="cs-CZ" sz="3300" b="1" dirty="0" err="1">
                <a:latin typeface="Times New Roman" pitchFamily="18" charset="0"/>
                <a:cs typeface="Times New Roman" pitchFamily="18" charset="0"/>
              </a:rPr>
              <a:t>zásadnější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 vliv </a:t>
            </a: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než u dětí intaktních, ale klade velké požadavky na rodinu (čas, trpělivost, psychika, metody…)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300" dirty="0">
                <a:latin typeface="Times New Roman" pitchFamily="18" charset="0"/>
                <a:cs typeface="Times New Roman" pitchFamily="18" charset="0"/>
              </a:rPr>
              <a:t>Funkce: </a:t>
            </a:r>
            <a:r>
              <a:rPr lang="cs-CZ" sz="3300" b="1" dirty="0">
                <a:latin typeface="Times New Roman" pitchFamily="18" charset="0"/>
                <a:cs typeface="Times New Roman" pitchFamily="18" charset="0"/>
              </a:rPr>
              <a:t>Sociálně-ekonomická, reprodukční, emocionální a kulturně výchovná</a:t>
            </a:r>
            <a:endParaRPr lang="fr-CA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imageszb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3203848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126876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MATEŘSKÁ ŠKOLA , MATEŘSKÁ ŠKOLA SPECIÁLNÍ</a:t>
            </a:r>
            <a:endParaRPr lang="fr-CA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43924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Děti od 3 do 6 let (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7 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pro předškolní vzdělávání (RVP PV)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Žák se SVP má podpůrná opatření dle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vyhl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. 27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Cíle: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Rozvíjení dítěte, jeho učení a poznání, Osvojení hodnot, Získání osobnostních postojů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Rozvoj: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Socializace, komunikace,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fyzických schopností, motoriky, kognitivních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fcí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(dříve </a:t>
            </a:r>
            <a:r>
              <a:rPr lang="cs-CZ" sz="3200" b="1" u="sng" cap="all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zš</a:t>
            </a:r>
            <a:r>
              <a:rPr lang="cs-CZ" sz="32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praktická)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968551"/>
          </a:xfrm>
        </p:spPr>
        <p:txBody>
          <a:bodyPr rtlCol="0"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itchFamily="18" charset="0"/>
              </a:rPr>
              <a:t>Dnes ZŠ pro žáky s LMP řídící se dle § 16 odst. 9 školského zákona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Žák získá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vzdělání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9letá (často až do škol roku kdy žák dosáhne 17 let)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Max. 14 žáků, většinou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6-8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 nebo známkami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RVP ZV (žák s LMP plní minimální výstupy)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764704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br>
              <a:rPr lang="cs-CZ" sz="2800" b="1" u="sng" cap="all" dirty="0"/>
            </a:br>
            <a:r>
              <a:rPr lang="cs-CZ" sz="40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br>
              <a:rPr lang="cs-CZ" sz="2800" dirty="0"/>
            </a:b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32859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10letá docházka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Dělí se na dva stupně v RVP, ale je 4 stupňová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nižší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(3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vyšší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 roky)</a:t>
            </a:r>
          </a:p>
          <a:p>
            <a:pPr lvl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pracovní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(2 roky)</a:t>
            </a:r>
          </a:p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zvládnutí trivia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(čtení, psaní, počty),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sebeobsluhy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, osobní hygieny, osvojení si pracovních dovedností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učí se v 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blocích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cs-CZ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96752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sz="2800" b="1" u="sng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škola speciální</a:t>
            </a:r>
            <a:endParaRPr lang="fr-CA" sz="28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Hodnocení hlavně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slovní, doplňkově známkami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středně těžké MP,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těžké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hluboké MP 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 vědomosti, dovednosti a návyky, potřebné k orientaci v okolním světě,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 k dosažení maximální možné míry samostatnosti a nezávislosti na péči druhých osob a k zapojení do společenského života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243</TotalTime>
  <Words>562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Times New Roman</vt:lpstr>
      <vt:lpstr>80</vt:lpstr>
      <vt:lpstr>VZDĚLÁVÁNÍ   dětí  s Downovým  syndromem</vt:lpstr>
      <vt:lpstr>VLIV VZDĚLÁNÍ</vt:lpstr>
      <vt:lpstr>MOŽNOSTI VZDĚLÁVÁNÍ </vt:lpstr>
      <vt:lpstr>PŘEDŠKOLNÍ VZDĚLÁVÁNÍ </vt:lpstr>
      <vt:lpstr>RODINA</vt:lpstr>
      <vt:lpstr>MATEŘSKÁ ŠKOLA , MATEŘSKÁ ŠKOLA SPECIÁLNÍ</vt:lpstr>
      <vt:lpstr>Základní škola (dříve zš praktická) </vt:lpstr>
      <vt:lpstr> Základní škola speciální </vt:lpstr>
      <vt:lpstr>Základní škola speciální</vt:lpstr>
      <vt:lpstr>Základní škola speciální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  dětí  s Downovým  syndromem</dc:title>
  <dc:creator>Katka</dc:creator>
  <cp:lastModifiedBy>Pavel Sochor</cp:lastModifiedBy>
  <cp:revision>31</cp:revision>
  <dcterms:created xsi:type="dcterms:W3CDTF">2012-03-18T21:50:59Z</dcterms:created>
  <dcterms:modified xsi:type="dcterms:W3CDTF">2023-04-20T22:26:15Z</dcterms:modified>
</cp:coreProperties>
</file>