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75" r:id="rId5"/>
    <p:sldId id="261" r:id="rId6"/>
    <p:sldId id="262" r:id="rId7"/>
    <p:sldId id="263" r:id="rId8"/>
    <p:sldId id="264" r:id="rId9"/>
    <p:sldId id="270" r:id="rId10"/>
    <p:sldId id="271" r:id="rId11"/>
    <p:sldId id="273" r:id="rId12"/>
    <p:sldId id="274" r:id="rId13"/>
    <p:sldId id="272" r:id="rId14"/>
    <p:sldId id="265" r:id="rId15"/>
    <p:sldId id="266" r:id="rId16"/>
    <p:sldId id="268" r:id="rId17"/>
    <p:sldId id="269"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5984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7017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574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9697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oborově předmětová – učitel je schopen v rámci své aprobace transformovat poznatky příslušných oborů do vzdělávacích obsahů vyučovacích hodin. Dovede integrovat mezioborové poznatky a vytvářet mezioborové vztahy.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didaktická/psychodidaktická – ovládá strategie vyučování a učení, dovede využívat metodický repertoár, který je schopen přizpůsobit individuálním potřebám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pedagogická – ovládá procesy a podmínky výchovy, je schopen podporovat rozvoj individuálních kvalit žáků, má znalosti o právech dítěte a respektuje je ve své práci.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manažerská – má znalosti o podmínkách a procesech fungování školy, ovládá administrativní úkony spojené s evidencí žáků, má organizační schopnosti pro mimovýukové aktivity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diagnostická, hodnotící – dovede použít prostředky pedagogické diagnostiky, je schopen identifikovat žáky se specifickými poruchami učení.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sociální – ovládá prostředky utváření pozitivního učebního klimatu.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prosociální – ovládá prostředky socializace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komunikativní – ovládá prostředky pedagogické komunikace, dovede uplatnit efektivní způsoby komunikace a spolupráce s rodiči a ostatními sociálními partnery.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intervenční – ovládá intervenční prostředky k zajištění kázně, je schopný rozpoznat sociálně patologické projevy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osobnostní – psychická a fyzická zdatnost a odolnost, dobrý aktuální zdravotní stav, mravní bezúhonnost.</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osobnostně kultivující – má znalosti všeobecného rozhledu, umí vystupovat jako reprezentant své profese, má osobnostní předpoklady pro kooperaci s kolegy, je schopen reflektovat vzdělávací potřeby a zájmy žáků.</a:t>
            </a:r>
            <a:endParaRPr/>
          </a:p>
          <a:p>
            <a:pPr marL="0" marR="0" lvl="0" indent="0" algn="l" rtl="0">
              <a:spcBef>
                <a:spcPts val="0"/>
              </a:spcBef>
              <a:spcAft>
                <a:spcPts val="0"/>
              </a:spcAft>
              <a:buNone/>
            </a:pPr>
            <a:endParaRPr sz="1110" b="0" i="0" u="none" strike="noStrike" cap="none">
              <a:solidFill>
                <a:schemeClr val="dk1"/>
              </a:solidFill>
              <a:latin typeface="Calibri"/>
              <a:ea typeface="Calibri"/>
              <a:cs typeface="Calibri"/>
              <a:sym typeface="Calibri"/>
            </a:endParaRPr>
          </a:p>
        </p:txBody>
      </p:sp>
      <p:sp>
        <p:nvSpPr>
          <p:cNvPr id="221" name="Google Shape;221;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Calibri"/>
                <a:ea typeface="Calibri"/>
                <a:cs typeface="Calibri"/>
                <a:sym typeface="Calibri"/>
              </a:rPr>
              <a:t>14</a:t>
            </a:fld>
            <a:endParaRPr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6" name="Google Shape;246;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1576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859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í snímek" type="title">
  <p:cSld name="TITLE">
    <p:bg>
      <p:bgPr>
        <a:solidFill>
          <a:schemeClr val="lt2"/>
        </a:solidFill>
        <a:effectLst/>
      </p:bgPr>
    </p:bg>
    <p:spTree>
      <p:nvGrpSpPr>
        <p:cNvPr id="1" name="Shape 24"/>
        <p:cNvGrpSpPr/>
        <p:nvPr/>
      </p:nvGrpSpPr>
      <p:grpSpPr>
        <a:xfrm>
          <a:off x="0" y="0"/>
          <a:ext cx="0" cy="0"/>
          <a:chOff x="0" y="0"/>
          <a:chExt cx="0" cy="0"/>
        </a:xfrm>
      </p:grpSpPr>
      <p:sp>
        <p:nvSpPr>
          <p:cNvPr id="25" name="Google Shape;25;p2"/>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6" name="Google Shape;26;p2"/>
          <p:cNvSpPr/>
          <p:nvPr/>
        </p:nvSpPr>
        <p:spPr>
          <a:xfrm>
            <a:off x="8991600" y="3048"/>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7" name="Google Shape;27;p2"/>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8" name="Google Shape;28;p2"/>
          <p:cNvSpPr/>
          <p:nvPr/>
        </p:nvSpPr>
        <p:spPr>
          <a:xfrm>
            <a:off x="0" y="0"/>
            <a:ext cx="9144000" cy="25146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9" name="Google Shape;29;p2"/>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30" name="Google Shape;30;p2"/>
          <p:cNvSpPr txBox="1">
            <a:spLocks noGrp="1"/>
          </p:cNvSpPr>
          <p:nvPr>
            <p:ph type="subTitle" idx="1"/>
          </p:nvPr>
        </p:nvSpPr>
        <p:spPr>
          <a:xfrm>
            <a:off x="1371600" y="2819400"/>
            <a:ext cx="6400800" cy="1752600"/>
          </a:xfrm>
          <a:prstGeom prst="rect">
            <a:avLst/>
          </a:prstGeom>
          <a:noFill/>
          <a:ln>
            <a:noFill/>
          </a:ln>
        </p:spPr>
        <p:txBody>
          <a:bodyPr spcFirstLastPara="1" wrap="square" lIns="91425" tIns="45700" rIns="91425" bIns="45700" anchor="t" anchorCtr="0">
            <a:noAutofit/>
          </a:bodyPr>
          <a:lstStyle>
            <a:lvl1pPr marR="0" lvl="0" algn="ctr" rtl="0">
              <a:spcBef>
                <a:spcPts val="320"/>
              </a:spcBef>
              <a:spcAft>
                <a:spcPts val="0"/>
              </a:spcAft>
              <a:buClr>
                <a:schemeClr val="accent1"/>
              </a:buClr>
              <a:buSzPts val="1360"/>
              <a:buFont typeface="Noto Sans Symbols"/>
              <a:buNone/>
              <a:defRPr sz="1600" b="1" i="0" u="none" strike="noStrike" cap="none">
                <a:solidFill>
                  <a:schemeClr val="dk2"/>
                </a:solidFill>
                <a:latin typeface="Georgia"/>
                <a:ea typeface="Georgia"/>
                <a:cs typeface="Georgia"/>
                <a:sym typeface="Georgia"/>
              </a:defRPr>
            </a:lvl1pPr>
            <a:lvl2pPr marR="0" lvl="1" algn="ctr" rtl="0">
              <a:spcBef>
                <a:spcPts val="440"/>
              </a:spcBef>
              <a:spcAft>
                <a:spcPts val="0"/>
              </a:spcAft>
              <a:buClr>
                <a:schemeClr val="accent2"/>
              </a:buClr>
              <a:buSzPts val="1540"/>
              <a:buFont typeface="Noto Sans Symbols"/>
              <a:buNone/>
              <a:defRPr sz="2200" b="0" i="0" u="none" strike="noStrike" cap="none">
                <a:solidFill>
                  <a:schemeClr val="dk2"/>
                </a:solidFill>
                <a:latin typeface="Georgia"/>
                <a:ea typeface="Georgia"/>
                <a:cs typeface="Georgia"/>
                <a:sym typeface="Georgia"/>
              </a:defRPr>
            </a:lvl2pPr>
            <a:lvl3pPr marR="0" lvl="2" algn="ctr" rtl="0">
              <a:spcBef>
                <a:spcPts val="400"/>
              </a:spcBef>
              <a:spcAft>
                <a:spcPts val="0"/>
              </a:spcAft>
              <a:buClr>
                <a:schemeClr val="accent3"/>
              </a:buClr>
              <a:buSzPts val="1500"/>
              <a:buFont typeface="Noto Sans Symbols"/>
              <a:buNone/>
              <a:defRPr sz="2000" b="0" i="0" u="none" strike="noStrike" cap="none">
                <a:solidFill>
                  <a:schemeClr val="dk1"/>
                </a:solidFill>
                <a:latin typeface="Georgia"/>
                <a:ea typeface="Georgia"/>
                <a:cs typeface="Georgia"/>
                <a:sym typeface="Georgia"/>
              </a:defRPr>
            </a:lvl3pPr>
            <a:lvl4pPr marR="0" lvl="3" algn="ctr" rtl="0">
              <a:spcBef>
                <a:spcPts val="400"/>
              </a:spcBef>
              <a:spcAft>
                <a:spcPts val="0"/>
              </a:spcAft>
              <a:buClr>
                <a:schemeClr val="accent4"/>
              </a:buClr>
              <a:buSzPts val="1400"/>
              <a:buFont typeface="Noto Sans Symbols"/>
              <a:buNone/>
              <a:defRPr sz="2000" b="0" i="0" u="none" strike="noStrike" cap="none">
                <a:solidFill>
                  <a:schemeClr val="dk2"/>
                </a:solidFill>
                <a:latin typeface="Georgia"/>
                <a:ea typeface="Georgia"/>
                <a:cs typeface="Georgia"/>
                <a:sym typeface="Georgia"/>
              </a:defRPr>
            </a:lvl4pPr>
            <a:lvl5pPr marR="0" lvl="4" algn="ctr" rtl="0">
              <a:spcBef>
                <a:spcPts val="360"/>
              </a:spcBef>
              <a:spcAft>
                <a:spcPts val="0"/>
              </a:spcAft>
              <a:buClr>
                <a:schemeClr val="accent5"/>
              </a:buClr>
              <a:buSzPts val="1800"/>
              <a:buFont typeface="Georgia"/>
              <a:buNone/>
              <a:defRPr sz="1800" b="0" i="0" u="none" strike="noStrike" cap="none">
                <a:solidFill>
                  <a:schemeClr val="dk1"/>
                </a:solidFill>
                <a:latin typeface="Georgia"/>
                <a:ea typeface="Georgia"/>
                <a:cs typeface="Georgia"/>
                <a:sym typeface="Georgia"/>
              </a:defRPr>
            </a:lvl5pPr>
            <a:lvl6pPr marR="0" lvl="5" algn="ctr" rtl="0">
              <a:spcBef>
                <a:spcPts val="360"/>
              </a:spcBef>
              <a:spcAft>
                <a:spcPts val="0"/>
              </a:spcAft>
              <a:buClr>
                <a:schemeClr val="accent6"/>
              </a:buClr>
              <a:buSzPts val="1440"/>
              <a:buFont typeface="Noto Sans Symbols"/>
              <a:buNone/>
              <a:defRPr sz="1800" b="0" i="0" u="none" strike="noStrike" cap="none">
                <a:solidFill>
                  <a:schemeClr val="dk1"/>
                </a:solidFill>
                <a:latin typeface="Georgia"/>
                <a:ea typeface="Georgia"/>
                <a:cs typeface="Georgia"/>
                <a:sym typeface="Georgia"/>
              </a:defRPr>
            </a:lvl6pPr>
            <a:lvl7pPr marR="0" lvl="6" algn="ctr" rtl="0">
              <a:spcBef>
                <a:spcPts val="320"/>
              </a:spcBef>
              <a:spcAft>
                <a:spcPts val="0"/>
              </a:spcAft>
              <a:buClr>
                <a:srgbClr val="278EA7"/>
              </a:buClr>
              <a:buSzPts val="1440"/>
              <a:buFont typeface="Georgia"/>
              <a:buNone/>
              <a:defRPr sz="1600" b="0" i="0" u="none" strike="noStrike" cap="none">
                <a:solidFill>
                  <a:schemeClr val="dk1"/>
                </a:solidFill>
                <a:latin typeface="Georgia"/>
                <a:ea typeface="Georgia"/>
                <a:cs typeface="Georgia"/>
                <a:sym typeface="Georgia"/>
              </a:defRPr>
            </a:lvl7pPr>
            <a:lvl8pPr marR="0" lvl="7" algn="ctr" rtl="0">
              <a:spcBef>
                <a:spcPts val="320"/>
              </a:spcBef>
              <a:spcAft>
                <a:spcPts val="0"/>
              </a:spcAft>
              <a:buClr>
                <a:srgbClr val="325689"/>
              </a:buClr>
              <a:buSzPts val="1600"/>
              <a:buFont typeface="Georgia"/>
              <a:buNone/>
              <a:defRPr sz="1600" b="0" i="0" u="none" strike="noStrike" cap="none">
                <a:solidFill>
                  <a:schemeClr val="dk1"/>
                </a:solidFill>
                <a:latin typeface="Georgia"/>
                <a:ea typeface="Georgia"/>
                <a:cs typeface="Georgia"/>
                <a:sym typeface="Georgia"/>
              </a:defRPr>
            </a:lvl8pPr>
            <a:lvl9pPr marR="0" lvl="8" algn="ctr" rtl="0">
              <a:spcBef>
                <a:spcPts val="280"/>
              </a:spcBef>
              <a:spcAft>
                <a:spcPts val="0"/>
              </a:spcAft>
              <a:buClr>
                <a:srgbClr val="BF1B23"/>
              </a:buClr>
              <a:buSzPts val="1260"/>
              <a:buFont typeface="Georgia"/>
              <a:buNone/>
              <a:defRPr sz="1400" b="0" i="0" u="none" strike="noStrike" cap="none">
                <a:solidFill>
                  <a:schemeClr val="dk1"/>
                </a:solidFill>
                <a:latin typeface="Georgia"/>
                <a:ea typeface="Georgia"/>
                <a:cs typeface="Georgia"/>
                <a:sym typeface="Georgia"/>
              </a:defRPr>
            </a:lvl9pPr>
          </a:lstStyle>
          <a:p>
            <a:endParaRPr/>
          </a:p>
        </p:txBody>
      </p:sp>
      <p:sp>
        <p:nvSpPr>
          <p:cNvPr id="31" name="Google Shape;31;p2"/>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32" name="Google Shape;32;p2"/>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33" name="Google Shape;33;p2"/>
          <p:cNvCxnSpPr/>
          <p:nvPr/>
        </p:nvCxnSpPr>
        <p:spPr>
          <a:xfrm>
            <a:off x="155448" y="2420112"/>
            <a:ext cx="8833104" cy="0"/>
          </a:xfrm>
          <a:prstGeom prst="straightConnector1">
            <a:avLst/>
          </a:prstGeom>
          <a:noFill/>
          <a:ln w="11425" cap="flat" cmpd="sng">
            <a:solidFill>
              <a:srgbClr val="CE5717"/>
            </a:solidFill>
            <a:prstDash val="dash"/>
            <a:round/>
            <a:headEnd type="none" w="sm" len="sm"/>
            <a:tailEnd type="none" w="sm" len="sm"/>
          </a:ln>
        </p:spPr>
      </p:cxnSp>
      <p:sp>
        <p:nvSpPr>
          <p:cNvPr id="34" name="Google Shape;34;p2"/>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35" name="Google Shape;35;p2"/>
          <p:cNvSpPr/>
          <p:nvPr/>
        </p:nvSpPr>
        <p:spPr>
          <a:xfrm>
            <a:off x="4267200" y="2115312"/>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36" name="Google Shape;36;p2"/>
          <p:cNvSpPr/>
          <p:nvPr/>
        </p:nvSpPr>
        <p:spPr>
          <a:xfrm>
            <a:off x="4361688" y="2209800"/>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37" name="Google Shape;37;p2"/>
          <p:cNvSpPr txBox="1">
            <a:spLocks noGrp="1"/>
          </p:cNvSpPr>
          <p:nvPr>
            <p:ph type="sldNum" idx="12"/>
          </p:nvPr>
        </p:nvSpPr>
        <p:spPr>
          <a:xfrm>
            <a:off x="4343400" y="219945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38" name="Google Shape;38;p2"/>
          <p:cNvSpPr txBox="1">
            <a:spLocks noGrp="1"/>
          </p:cNvSpPr>
          <p:nvPr>
            <p:ph type="ctrTitle"/>
          </p:nvPr>
        </p:nvSpPr>
        <p:spPr>
          <a:xfrm>
            <a:off x="685800" y="381000"/>
            <a:ext cx="7772400" cy="17526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chemeClr val="accent1"/>
              </a:buClr>
              <a:buSzPts val="4200"/>
              <a:buFont typeface="Georgia"/>
              <a:buNone/>
              <a:defRPr sz="4200" b="0" i="0" u="none" strike="noStrike" cap="none">
                <a:solidFill>
                  <a:schemeClr val="accen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dpis a svislý text" type="vertTx">
  <p:cSld name="VERTICAL_TEXT">
    <p:bg>
      <p:bgPr>
        <a:solidFill>
          <a:schemeClr val="lt2"/>
        </a:solidFill>
        <a:effectLst/>
      </p:bgPr>
    </p:bg>
    <p:spTree>
      <p:nvGrpSpPr>
        <p:cNvPr id="1" name="Shape 141"/>
        <p:cNvGrpSpPr/>
        <p:nvPr/>
      </p:nvGrpSpPr>
      <p:grpSpPr>
        <a:xfrm>
          <a:off x="0" y="0"/>
          <a:ext cx="0" cy="0"/>
          <a:chOff x="0" y="0"/>
          <a:chExt cx="0" cy="0"/>
        </a:xfrm>
      </p:grpSpPr>
      <p:sp>
        <p:nvSpPr>
          <p:cNvPr id="142" name="Google Shape;142;p1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3" name="Google Shape;143;p11"/>
          <p:cNvSpPr txBox="1">
            <a:spLocks noGrp="1"/>
          </p:cNvSpPr>
          <p:nvPr>
            <p:ph type="body" idx="1"/>
          </p:nvPr>
        </p:nvSpPr>
        <p:spPr>
          <a:xfrm rot="5400000">
            <a:off x="2269236" y="-443484"/>
            <a:ext cx="4599432" cy="8534400"/>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44" name="Google Shape;144;p11"/>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5" name="Google Shape;145;p11"/>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6" name="Google Shape;146;p11"/>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Svislý nadpis a text" type="vertTitleAndTx">
  <p:cSld name="VERTICAL_TITLE_AND_VERTICAL_TEXT">
    <p:bg>
      <p:bgPr>
        <a:solidFill>
          <a:schemeClr val="lt2"/>
        </a:solidFill>
        <a:effectLst/>
      </p:bgPr>
    </p:bg>
    <p:spTree>
      <p:nvGrpSpPr>
        <p:cNvPr id="1" name="Shape 147"/>
        <p:cNvGrpSpPr/>
        <p:nvPr/>
      </p:nvGrpSpPr>
      <p:grpSpPr>
        <a:xfrm>
          <a:off x="0" y="0"/>
          <a:ext cx="0" cy="0"/>
          <a:chOff x="0" y="0"/>
          <a:chExt cx="0" cy="0"/>
        </a:xfrm>
      </p:grpSpPr>
      <p:sp>
        <p:nvSpPr>
          <p:cNvPr id="148" name="Google Shape;148;p12"/>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49" name="Google Shape;149;p12"/>
          <p:cNvSpPr/>
          <p:nvPr/>
        </p:nvSpPr>
        <p:spPr>
          <a:xfrm>
            <a:off x="7010400" y="0"/>
            <a:ext cx="21336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0" name="Google Shape;150;p12"/>
          <p:cNvSpPr/>
          <p:nvPr/>
        </p:nvSpPr>
        <p:spPr>
          <a:xfrm>
            <a:off x="0" y="0"/>
            <a:ext cx="9144000" cy="155448"/>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1" name="Google Shape;151;p12"/>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2" name="Google Shape;152;p12"/>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3" name="Google Shape;153;p12"/>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54" name="Google Shape;154;p12"/>
          <p:cNvCxnSpPr/>
          <p:nvPr/>
        </p:nvCxnSpPr>
        <p:spPr>
          <a:xfrm rot="5400000">
            <a:off x="4021836" y="3278124"/>
            <a:ext cx="6245352" cy="0"/>
          </a:xfrm>
          <a:prstGeom prst="straightConnector1">
            <a:avLst/>
          </a:prstGeom>
          <a:noFill/>
          <a:ln w="9525" cap="flat" cmpd="sng">
            <a:solidFill>
              <a:srgbClr val="CE5717"/>
            </a:solidFill>
            <a:prstDash val="dash"/>
            <a:round/>
            <a:headEnd type="none" w="sm" len="sm"/>
            <a:tailEnd type="none" w="sm" len="sm"/>
          </a:ln>
        </p:spPr>
      </p:cxnSp>
      <p:sp>
        <p:nvSpPr>
          <p:cNvPr id="155" name="Google Shape;155;p12"/>
          <p:cNvSpPr/>
          <p:nvPr/>
        </p:nvSpPr>
        <p:spPr>
          <a:xfrm>
            <a:off x="6839712" y="2925763"/>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56" name="Google Shape;156;p12"/>
          <p:cNvSpPr/>
          <p:nvPr/>
        </p:nvSpPr>
        <p:spPr>
          <a:xfrm>
            <a:off x="6934200" y="3020251"/>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57" name="Google Shape;157;p12"/>
          <p:cNvSpPr txBox="1">
            <a:spLocks noGrp="1"/>
          </p:cNvSpPr>
          <p:nvPr>
            <p:ph type="sldNum" idx="12"/>
          </p:nvPr>
        </p:nvSpPr>
        <p:spPr>
          <a:xfrm>
            <a:off x="6915912" y="3009901"/>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58" name="Google Shape;158;p12"/>
          <p:cNvSpPr txBox="1">
            <a:spLocks noGrp="1"/>
          </p:cNvSpPr>
          <p:nvPr>
            <p:ph type="body" idx="1"/>
          </p:nvPr>
        </p:nvSpPr>
        <p:spPr>
          <a:xfrm rot="5400000">
            <a:off x="670717" y="-61117"/>
            <a:ext cx="5821366" cy="6553200"/>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59" name="Google Shape;159;p12"/>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0" name="Google Shape;160;p12"/>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1" name="Google Shape;161;p12"/>
          <p:cNvSpPr txBox="1">
            <a:spLocks noGrp="1"/>
          </p:cNvSpPr>
          <p:nvPr>
            <p:ph type="title"/>
          </p:nvPr>
        </p:nvSpPr>
        <p:spPr>
          <a:xfrm rot="5400000">
            <a:off x="5189537" y="2506664"/>
            <a:ext cx="5851525" cy="14478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type="obj">
  <p:cSld name="OBJECT">
    <p:bg>
      <p:bgPr>
        <a:solidFill>
          <a:schemeClr val="lt2"/>
        </a:solidFill>
        <a:effectLst/>
      </p:bgPr>
    </p:bg>
    <p:spTree>
      <p:nvGrpSpPr>
        <p:cNvPr id="1" name="Shape 39"/>
        <p:cNvGrpSpPr/>
        <p:nvPr/>
      </p:nvGrpSpPr>
      <p:grpSpPr>
        <a:xfrm>
          <a:off x="0" y="0"/>
          <a:ext cx="0" cy="0"/>
          <a:chOff x="0" y="0"/>
          <a:chExt cx="0" cy="0"/>
        </a:xfrm>
      </p:grpSpPr>
      <p:sp>
        <p:nvSpPr>
          <p:cNvPr id="40" name="Google Shape;40;p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3"/>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42" name="Google Shape;42;p3"/>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43" name="Google Shape;43;p3"/>
          <p:cNvSpPr txBox="1">
            <a:spLocks noGrp="1"/>
          </p:cNvSpPr>
          <p:nvPr>
            <p:ph type="sldNum" idx="12"/>
          </p:nvPr>
        </p:nvSpPr>
        <p:spPr>
          <a:xfrm>
            <a:off x="4361688" y="1026372"/>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44" name="Google Shape;44;p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Záhlaví části"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4"/>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7" name="Google Shape;47;p4"/>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8" name="Google Shape;48;p4"/>
          <p:cNvSpPr/>
          <p:nvPr/>
        </p:nvSpPr>
        <p:spPr>
          <a:xfrm>
            <a:off x="0" y="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9" name="Google Shape;49;p4"/>
          <p:cNvSpPr/>
          <p:nvPr/>
        </p:nvSpPr>
        <p:spPr>
          <a:xfrm>
            <a:off x="8991600" y="1905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0" name="Google Shape;50;p4"/>
          <p:cNvSpPr/>
          <p:nvPr/>
        </p:nvSpPr>
        <p:spPr>
          <a:xfrm>
            <a:off x="152400" y="2286000"/>
            <a:ext cx="8833104" cy="3048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1" name="Google Shape;51;p4"/>
          <p:cNvSpPr/>
          <p:nvPr/>
        </p:nvSpPr>
        <p:spPr>
          <a:xfrm>
            <a:off x="155448" y="142352"/>
            <a:ext cx="8833104" cy="213969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2" name="Google Shape;52;p4"/>
          <p:cNvSpPr txBox="1">
            <a:spLocks noGrp="1"/>
          </p:cNvSpPr>
          <p:nvPr>
            <p:ph type="body" idx="1"/>
          </p:nvPr>
        </p:nvSpPr>
        <p:spPr>
          <a:xfrm>
            <a:off x="1368426" y="2743200"/>
            <a:ext cx="6480174" cy="1673225"/>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320"/>
              </a:spcBef>
              <a:spcAft>
                <a:spcPts val="0"/>
              </a:spcAft>
              <a:buClr>
                <a:schemeClr val="accent1"/>
              </a:buClr>
              <a:buSzPts val="1360"/>
              <a:buFont typeface="Noto Sans Symbols"/>
              <a:buNone/>
              <a:defRPr sz="1600" b="1" i="0" u="none" strike="noStrike" cap="none">
                <a:solidFill>
                  <a:schemeClr val="dk2"/>
                </a:solidFill>
                <a:latin typeface="Georgia"/>
                <a:ea typeface="Georgia"/>
                <a:cs typeface="Georgia"/>
                <a:sym typeface="Georgia"/>
              </a:defRPr>
            </a:lvl1pPr>
            <a:lvl2pPr marL="914400" marR="0" lvl="1" indent="-228600" algn="l" rtl="0">
              <a:spcBef>
                <a:spcPts val="360"/>
              </a:spcBef>
              <a:spcAft>
                <a:spcPts val="0"/>
              </a:spcAft>
              <a:buClr>
                <a:schemeClr val="accent2"/>
              </a:buClr>
              <a:buSzPts val="1260"/>
              <a:buFont typeface="Noto Sans Symbols"/>
              <a:buNone/>
              <a:defRPr sz="1800" b="0" i="0" u="none" strike="noStrike" cap="none">
                <a:solidFill>
                  <a:srgbClr val="888888"/>
                </a:solidFill>
                <a:latin typeface="Georgia"/>
                <a:ea typeface="Georgia"/>
                <a:cs typeface="Georgia"/>
                <a:sym typeface="Georgia"/>
              </a:defRPr>
            </a:lvl2pPr>
            <a:lvl3pPr marL="1371600" marR="0" lvl="2" indent="-228600" algn="l" rtl="0">
              <a:spcBef>
                <a:spcPts val="320"/>
              </a:spcBef>
              <a:spcAft>
                <a:spcPts val="0"/>
              </a:spcAft>
              <a:buClr>
                <a:schemeClr val="accent3"/>
              </a:buClr>
              <a:buSzPts val="1200"/>
              <a:buFont typeface="Noto Sans Symbols"/>
              <a:buNone/>
              <a:defRPr sz="1600" b="0" i="0" u="none" strike="noStrike" cap="none">
                <a:solidFill>
                  <a:srgbClr val="888888"/>
                </a:solidFill>
                <a:latin typeface="Georgia"/>
                <a:ea typeface="Georgia"/>
                <a:cs typeface="Georgia"/>
                <a:sym typeface="Georgia"/>
              </a:defRPr>
            </a:lvl3pPr>
            <a:lvl4pPr marL="1828800" marR="0" lvl="3" indent="-228600" algn="l" rtl="0">
              <a:spcBef>
                <a:spcPts val="280"/>
              </a:spcBef>
              <a:spcAft>
                <a:spcPts val="0"/>
              </a:spcAft>
              <a:buClr>
                <a:schemeClr val="accent4"/>
              </a:buClr>
              <a:buSzPts val="980"/>
              <a:buFont typeface="Noto Sans Symbols"/>
              <a:buNone/>
              <a:defRPr sz="1400" b="0" i="0" u="none" strike="noStrike" cap="none">
                <a:solidFill>
                  <a:srgbClr val="888888"/>
                </a:solidFill>
                <a:latin typeface="Georgia"/>
                <a:ea typeface="Georgia"/>
                <a:cs typeface="Georgia"/>
                <a:sym typeface="Georgia"/>
              </a:defRPr>
            </a:lvl4pPr>
            <a:lvl5pPr marL="2286000" marR="0" lvl="4" indent="-228600" algn="l" rtl="0">
              <a:spcBef>
                <a:spcPts val="280"/>
              </a:spcBef>
              <a:spcAft>
                <a:spcPts val="0"/>
              </a:spcAft>
              <a:buClr>
                <a:schemeClr val="accent5"/>
              </a:buClr>
              <a:buSzPts val="1400"/>
              <a:buFont typeface="Georgia"/>
              <a:buNone/>
              <a:defRPr sz="1400" b="0" i="0" u="none" strike="noStrike" cap="none">
                <a:solidFill>
                  <a:srgbClr val="888888"/>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53" name="Google Shape;53;p4"/>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4" name="Google Shape;54;p4"/>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5" name="Google Shape;55;p4"/>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56" name="Google Shape;56;p4"/>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57" name="Google Shape;57;p4"/>
          <p:cNvCxnSpPr/>
          <p:nvPr/>
        </p:nvCxnSpPr>
        <p:spPr>
          <a:xfrm>
            <a:off x="152400" y="2438400"/>
            <a:ext cx="8833104" cy="0"/>
          </a:xfrm>
          <a:prstGeom prst="straightConnector1">
            <a:avLst/>
          </a:prstGeom>
          <a:noFill/>
          <a:ln w="11425" cap="flat" cmpd="sng">
            <a:solidFill>
              <a:srgbClr val="CE5717"/>
            </a:solidFill>
            <a:prstDash val="dash"/>
            <a:round/>
            <a:headEnd type="none" w="sm" len="sm"/>
            <a:tailEnd type="none" w="sm" len="sm"/>
          </a:ln>
        </p:spPr>
      </p:cxnSp>
      <p:sp>
        <p:nvSpPr>
          <p:cNvPr id="58" name="Google Shape;58;p4"/>
          <p:cNvSpPr/>
          <p:nvPr/>
        </p:nvSpPr>
        <p:spPr>
          <a:xfrm>
            <a:off x="4267200" y="2115312"/>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59" name="Google Shape;59;p4"/>
          <p:cNvSpPr/>
          <p:nvPr/>
        </p:nvSpPr>
        <p:spPr>
          <a:xfrm>
            <a:off x="4361688" y="2209800"/>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60" name="Google Shape;60;p4"/>
          <p:cNvSpPr txBox="1">
            <a:spLocks noGrp="1"/>
          </p:cNvSpPr>
          <p:nvPr>
            <p:ph type="sldNum" idx="12"/>
          </p:nvPr>
        </p:nvSpPr>
        <p:spPr>
          <a:xfrm>
            <a:off x="4343400" y="219945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61" name="Google Shape;61;p4"/>
          <p:cNvSpPr txBox="1">
            <a:spLocks noGrp="1"/>
          </p:cNvSpPr>
          <p:nvPr>
            <p:ph type="title"/>
          </p:nvPr>
        </p:nvSpPr>
        <p:spPr>
          <a:xfrm>
            <a:off x="722313" y="533400"/>
            <a:ext cx="7772400" cy="15240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FFFFFF"/>
              </a:buClr>
              <a:buSzPts val="4200"/>
              <a:buFont typeface="Georgia"/>
              <a:buNone/>
              <a:defRPr sz="4200" b="0" i="0" u="none" strike="noStrike" cap="none">
                <a:solidFill>
                  <a:srgbClr val="FFFFFF"/>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bg>
      <p:bgPr>
        <a:solidFill>
          <a:schemeClr val="lt2"/>
        </a:solidFill>
        <a:effectLst/>
      </p:bgPr>
    </p:bg>
    <p:spTree>
      <p:nvGrpSpPr>
        <p:cNvPr id="1" name="Shape 62"/>
        <p:cNvGrpSpPr/>
        <p:nvPr/>
      </p:nvGrpSpPr>
      <p:grpSpPr>
        <a:xfrm>
          <a:off x="0" y="0"/>
          <a:ext cx="0" cy="0"/>
          <a:chOff x="0" y="0"/>
          <a:chExt cx="0" cy="0"/>
        </a:xfrm>
      </p:grpSpPr>
      <p:sp>
        <p:nvSpPr>
          <p:cNvPr id="63" name="Google Shape;63;p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4" name="Google Shape;64;p5"/>
          <p:cNvSpPr txBox="1">
            <a:spLocks noGrp="1"/>
          </p:cNvSpPr>
          <p:nvPr>
            <p:ph type="dt" idx="10"/>
          </p:nvPr>
        </p:nvSpPr>
        <p:spPr>
          <a:xfrm>
            <a:off x="5791200" y="640994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65" name="Google Shape;65;p5"/>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66" name="Google Shape;66;p5"/>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cxnSp>
        <p:nvCxnSpPr>
          <p:cNvPr id="67" name="Google Shape;67;p5"/>
          <p:cNvCxnSpPr/>
          <p:nvPr/>
        </p:nvCxnSpPr>
        <p:spPr>
          <a:xfrm rot="10800000" flipH="1">
            <a:off x="4563080" y="1575652"/>
            <a:ext cx="8921" cy="4819557"/>
          </a:xfrm>
          <a:prstGeom prst="straightConnector1">
            <a:avLst/>
          </a:prstGeom>
          <a:noFill/>
          <a:ln w="9525" cap="flat" cmpd="sng">
            <a:solidFill>
              <a:schemeClr val="dk2"/>
            </a:solidFill>
            <a:prstDash val="dash"/>
            <a:round/>
            <a:headEnd type="none" w="sm" len="sm"/>
            <a:tailEnd type="none" w="sm" len="sm"/>
          </a:ln>
        </p:spPr>
      </p:cxnSp>
      <p:sp>
        <p:nvSpPr>
          <p:cNvPr id="68" name="Google Shape;68;p5"/>
          <p:cNvSpPr txBox="1">
            <a:spLocks noGrp="1"/>
          </p:cNvSpPr>
          <p:nvPr>
            <p:ph type="body" idx="1"/>
          </p:nvPr>
        </p:nvSpPr>
        <p:spPr>
          <a:xfrm>
            <a:off x="301752" y="1371600"/>
            <a:ext cx="4038600" cy="4681728"/>
          </a:xfrm>
          <a:prstGeom prst="rect">
            <a:avLst/>
          </a:prstGeom>
          <a:noFill/>
          <a:ln>
            <a:noFill/>
          </a:ln>
        </p:spPr>
        <p:txBody>
          <a:bodyPr spcFirstLastPara="1" wrap="square" lIns="91425" tIns="45700" rIns="91425" bIns="45700" anchor="t" anchorCtr="0">
            <a:noAutofit/>
          </a:bodyPr>
          <a:lstStyle>
            <a:lvl1pPr marL="457200" marR="0" lvl="0" indent="-363537" algn="l" rtl="0">
              <a:spcBef>
                <a:spcPts val="500"/>
              </a:spcBef>
              <a:spcAft>
                <a:spcPts val="0"/>
              </a:spcAft>
              <a:buClr>
                <a:schemeClr val="accent1"/>
              </a:buClr>
              <a:buSzPts val="2125"/>
              <a:buFont typeface="Noto Sans Symbols"/>
              <a:buChar char="●"/>
              <a:defRPr sz="25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69" name="Google Shape;69;p5"/>
          <p:cNvSpPr txBox="1">
            <a:spLocks noGrp="1"/>
          </p:cNvSpPr>
          <p:nvPr>
            <p:ph type="body" idx="2"/>
          </p:nvPr>
        </p:nvSpPr>
        <p:spPr>
          <a:xfrm>
            <a:off x="4800600" y="1371600"/>
            <a:ext cx="4038600" cy="4681728"/>
          </a:xfrm>
          <a:prstGeom prst="rect">
            <a:avLst/>
          </a:prstGeom>
          <a:noFill/>
          <a:ln>
            <a:noFill/>
          </a:ln>
        </p:spPr>
        <p:txBody>
          <a:bodyPr spcFirstLastPara="1" wrap="square" lIns="91425" tIns="45700" rIns="91425" bIns="45700" anchor="t" anchorCtr="0">
            <a:noAutofit/>
          </a:bodyPr>
          <a:lstStyle>
            <a:lvl1pPr marL="457200" marR="0" lvl="0" indent="-363537" algn="l" rtl="0">
              <a:spcBef>
                <a:spcPts val="500"/>
              </a:spcBef>
              <a:spcAft>
                <a:spcPts val="0"/>
              </a:spcAft>
              <a:buClr>
                <a:schemeClr val="accent1"/>
              </a:buClr>
              <a:buSzPts val="2125"/>
              <a:buFont typeface="Noto Sans Symbols"/>
              <a:buChar char="●"/>
              <a:defRPr sz="25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Porovnání" type="twoTxTwoObj">
  <p:cSld name="TWO_OBJECTS_WITH_TEXT">
    <p:bg>
      <p:bgPr>
        <a:solidFill>
          <a:schemeClr val="lt2"/>
        </a:solidFill>
        <a:effectLst/>
      </p:bgPr>
    </p:bg>
    <p:spTree>
      <p:nvGrpSpPr>
        <p:cNvPr id="1" name="Shape 70"/>
        <p:cNvGrpSpPr/>
        <p:nvPr/>
      </p:nvGrpSpPr>
      <p:grpSpPr>
        <a:xfrm>
          <a:off x="0" y="0"/>
          <a:ext cx="0" cy="0"/>
          <a:chOff x="0" y="0"/>
          <a:chExt cx="0" cy="0"/>
        </a:xfrm>
      </p:grpSpPr>
      <p:cxnSp>
        <p:nvCxnSpPr>
          <p:cNvPr id="71" name="Google Shape;71;p6"/>
          <p:cNvCxnSpPr/>
          <p:nvPr/>
        </p:nvCxnSpPr>
        <p:spPr>
          <a:xfrm rot="10800000">
            <a:off x="4572000" y="2200275"/>
            <a:ext cx="0" cy="4187952"/>
          </a:xfrm>
          <a:prstGeom prst="straightConnector1">
            <a:avLst/>
          </a:prstGeom>
          <a:noFill/>
          <a:ln w="9525" cap="flat" cmpd="sng">
            <a:solidFill>
              <a:schemeClr val="dk2"/>
            </a:solidFill>
            <a:prstDash val="dash"/>
            <a:round/>
            <a:headEnd type="none" w="sm" len="sm"/>
            <a:tailEnd type="none" w="sm" len="sm"/>
          </a:ln>
        </p:spPr>
      </p:cxnSp>
      <p:sp>
        <p:nvSpPr>
          <p:cNvPr id="72" name="Google Shape;72;p6"/>
          <p:cNvSpPr/>
          <p:nvPr/>
        </p:nvSpPr>
        <p:spPr>
          <a:xfrm>
            <a:off x="0" y="0"/>
            <a:ext cx="9144000" cy="14478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3" name="Google Shape;73;p6"/>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4" name="Google Shape;74;p6"/>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5" name="Google Shape;75;p6"/>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6" name="Google Shape;76;p6"/>
          <p:cNvSpPr/>
          <p:nvPr/>
        </p:nvSpPr>
        <p:spPr>
          <a:xfrm>
            <a:off x="152400" y="1371600"/>
            <a:ext cx="8833104" cy="914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77" name="Google Shape;77;p6"/>
          <p:cNvSpPr/>
          <p:nvPr/>
        </p:nvSpPr>
        <p:spPr>
          <a:xfrm>
            <a:off x="145923" y="6391656"/>
            <a:ext cx="8833104" cy="310896"/>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8" name="Google Shape;78;p6"/>
          <p:cNvSpPr txBox="1">
            <a:spLocks noGrp="1"/>
          </p:cNvSpPr>
          <p:nvPr>
            <p:ph type="body" idx="1"/>
          </p:nvPr>
        </p:nvSpPr>
        <p:spPr>
          <a:xfrm>
            <a:off x="301752" y="1524000"/>
            <a:ext cx="4040188" cy="732974"/>
          </a:xfrm>
          <a:prstGeom prst="rect">
            <a:avLst/>
          </a:prstGeom>
          <a:noFill/>
          <a:ln>
            <a:noFill/>
          </a:ln>
          <a:effectLst>
            <a:outerShdw blurRad="50800" dist="25400" dir="5400000" rotWithShape="0">
              <a:srgbClr val="000000">
                <a:alpha val="34901"/>
              </a:srgbClr>
            </a:outerShdw>
          </a:effectLst>
        </p:spPr>
        <p:txBody>
          <a:bodyPr spcFirstLastPara="1" wrap="square" lIns="91425" tIns="45700" rIns="91425" bIns="45700" anchor="ctr" anchorCtr="0">
            <a:noAutofit/>
          </a:bodyPr>
          <a:lstStyle>
            <a:lvl1pPr marL="457200" marR="0" lvl="0" indent="-228600" algn="l" rtl="0">
              <a:spcBef>
                <a:spcPts val="440"/>
              </a:spcBef>
              <a:spcAft>
                <a:spcPts val="0"/>
              </a:spcAft>
              <a:buClr>
                <a:schemeClr val="accent1"/>
              </a:buClr>
              <a:buSzPts val="1870"/>
              <a:buFont typeface="Noto Sans Symbols"/>
              <a:buNone/>
              <a:defRPr sz="2200" b="1" i="0" u="none" strike="noStrike" cap="none">
                <a:solidFill>
                  <a:srgbClr val="FFFFFF"/>
                </a:solidFill>
                <a:latin typeface="Georgia"/>
                <a:ea typeface="Georgia"/>
                <a:cs typeface="Georgia"/>
                <a:sym typeface="Georgia"/>
              </a:defRPr>
            </a:lvl1pPr>
            <a:lvl2pPr marL="914400" marR="0" lvl="1" indent="-228600" algn="l" rtl="0">
              <a:spcBef>
                <a:spcPts val="400"/>
              </a:spcBef>
              <a:spcAft>
                <a:spcPts val="0"/>
              </a:spcAft>
              <a:buClr>
                <a:schemeClr val="accent2"/>
              </a:buClr>
              <a:buSzPts val="1400"/>
              <a:buFont typeface="Noto Sans Symbols"/>
              <a:buNone/>
              <a:defRPr sz="2000" b="1" i="0" u="none" strike="noStrike" cap="none">
                <a:solidFill>
                  <a:schemeClr val="dk2"/>
                </a:solidFill>
                <a:latin typeface="Georgia"/>
                <a:ea typeface="Georgia"/>
                <a:cs typeface="Georgia"/>
                <a:sym typeface="Georgia"/>
              </a:defRPr>
            </a:lvl2pPr>
            <a:lvl3pPr marL="1371600" marR="0" lvl="2" indent="-228600" algn="l" rtl="0">
              <a:spcBef>
                <a:spcPts val="360"/>
              </a:spcBef>
              <a:spcAft>
                <a:spcPts val="0"/>
              </a:spcAft>
              <a:buClr>
                <a:schemeClr val="accent3"/>
              </a:buClr>
              <a:buSzPts val="1350"/>
              <a:buFont typeface="Noto Sans Symbols"/>
              <a:buNone/>
              <a:defRPr sz="1800" b="1" i="0" u="none" strike="noStrike" cap="none">
                <a:solidFill>
                  <a:schemeClr val="dk1"/>
                </a:solidFill>
                <a:latin typeface="Georgia"/>
                <a:ea typeface="Georgia"/>
                <a:cs typeface="Georgia"/>
                <a:sym typeface="Georgia"/>
              </a:defRPr>
            </a:lvl3pPr>
            <a:lvl4pPr marL="1828800" marR="0" lvl="3" indent="-228600" algn="l" rtl="0">
              <a:spcBef>
                <a:spcPts val="320"/>
              </a:spcBef>
              <a:spcAft>
                <a:spcPts val="0"/>
              </a:spcAft>
              <a:buClr>
                <a:schemeClr val="accent4"/>
              </a:buClr>
              <a:buSzPts val="1120"/>
              <a:buFont typeface="Noto Sans Symbols"/>
              <a:buNone/>
              <a:defRPr sz="1600" b="1" i="0" u="none" strike="noStrike" cap="none">
                <a:solidFill>
                  <a:schemeClr val="dk2"/>
                </a:solidFill>
                <a:latin typeface="Georgia"/>
                <a:ea typeface="Georgia"/>
                <a:cs typeface="Georgia"/>
                <a:sym typeface="Georgia"/>
              </a:defRPr>
            </a:lvl4pPr>
            <a:lvl5pPr marL="2286000" marR="0" lvl="4" indent="-228600" algn="l" rtl="0">
              <a:spcBef>
                <a:spcPts val="320"/>
              </a:spcBef>
              <a:spcAft>
                <a:spcPts val="0"/>
              </a:spcAft>
              <a:buClr>
                <a:schemeClr val="accent5"/>
              </a:buClr>
              <a:buSzPts val="1600"/>
              <a:buFont typeface="Georgia"/>
              <a:buNone/>
              <a:defRPr sz="1600" b="1"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79" name="Google Shape;79;p6"/>
          <p:cNvSpPr txBox="1">
            <a:spLocks noGrp="1"/>
          </p:cNvSpPr>
          <p:nvPr>
            <p:ph type="body" idx="2"/>
          </p:nvPr>
        </p:nvSpPr>
        <p:spPr>
          <a:xfrm>
            <a:off x="4791330" y="1524000"/>
            <a:ext cx="4041775" cy="731520"/>
          </a:xfrm>
          <a:prstGeom prst="rect">
            <a:avLst/>
          </a:prstGeom>
          <a:noFill/>
          <a:ln>
            <a:noFill/>
          </a:ln>
          <a:effectLst>
            <a:outerShdw blurRad="50800" dist="25400" dir="5400000" rotWithShape="0">
              <a:srgbClr val="000000">
                <a:alpha val="34901"/>
              </a:srgbClr>
            </a:outerShdw>
          </a:effectLst>
        </p:spPr>
        <p:txBody>
          <a:bodyPr spcFirstLastPara="1" wrap="square" lIns="91425" tIns="45700" rIns="91425" bIns="45700" anchor="ctr" anchorCtr="0">
            <a:noAutofit/>
          </a:bodyPr>
          <a:lstStyle>
            <a:lvl1pPr marL="457200" marR="0" lvl="0" indent="-228600" algn="l" rtl="0">
              <a:spcBef>
                <a:spcPts val="440"/>
              </a:spcBef>
              <a:spcAft>
                <a:spcPts val="0"/>
              </a:spcAft>
              <a:buClr>
                <a:schemeClr val="accent1"/>
              </a:buClr>
              <a:buSzPts val="1870"/>
              <a:buFont typeface="Noto Sans Symbols"/>
              <a:buNone/>
              <a:defRPr sz="2200" b="1" i="0" u="none" strike="noStrike" cap="none">
                <a:solidFill>
                  <a:schemeClr val="dk1"/>
                </a:solidFill>
                <a:latin typeface="Georgia"/>
                <a:ea typeface="Georgia"/>
                <a:cs typeface="Georgia"/>
                <a:sym typeface="Georgia"/>
              </a:defRPr>
            </a:lvl1pPr>
            <a:lvl2pPr marL="914400" marR="0" lvl="1" indent="-228600" algn="l" rtl="0">
              <a:spcBef>
                <a:spcPts val="400"/>
              </a:spcBef>
              <a:spcAft>
                <a:spcPts val="0"/>
              </a:spcAft>
              <a:buClr>
                <a:schemeClr val="accent2"/>
              </a:buClr>
              <a:buSzPts val="1400"/>
              <a:buFont typeface="Noto Sans Symbols"/>
              <a:buNone/>
              <a:defRPr sz="2000" b="1" i="0" u="none" strike="noStrike" cap="none">
                <a:solidFill>
                  <a:schemeClr val="dk2"/>
                </a:solidFill>
                <a:latin typeface="Georgia"/>
                <a:ea typeface="Georgia"/>
                <a:cs typeface="Georgia"/>
                <a:sym typeface="Georgia"/>
              </a:defRPr>
            </a:lvl2pPr>
            <a:lvl3pPr marL="1371600" marR="0" lvl="2" indent="-228600" algn="l" rtl="0">
              <a:spcBef>
                <a:spcPts val="360"/>
              </a:spcBef>
              <a:spcAft>
                <a:spcPts val="0"/>
              </a:spcAft>
              <a:buClr>
                <a:schemeClr val="accent3"/>
              </a:buClr>
              <a:buSzPts val="1350"/>
              <a:buFont typeface="Noto Sans Symbols"/>
              <a:buNone/>
              <a:defRPr sz="1800" b="1" i="0" u="none" strike="noStrike" cap="none">
                <a:solidFill>
                  <a:schemeClr val="dk1"/>
                </a:solidFill>
                <a:latin typeface="Georgia"/>
                <a:ea typeface="Georgia"/>
                <a:cs typeface="Georgia"/>
                <a:sym typeface="Georgia"/>
              </a:defRPr>
            </a:lvl3pPr>
            <a:lvl4pPr marL="1828800" marR="0" lvl="3" indent="-228600" algn="l" rtl="0">
              <a:spcBef>
                <a:spcPts val="320"/>
              </a:spcBef>
              <a:spcAft>
                <a:spcPts val="0"/>
              </a:spcAft>
              <a:buClr>
                <a:schemeClr val="accent4"/>
              </a:buClr>
              <a:buSzPts val="1120"/>
              <a:buFont typeface="Noto Sans Symbols"/>
              <a:buNone/>
              <a:defRPr sz="1600" b="1" i="0" u="none" strike="noStrike" cap="none">
                <a:solidFill>
                  <a:schemeClr val="dk2"/>
                </a:solidFill>
                <a:latin typeface="Georgia"/>
                <a:ea typeface="Georgia"/>
                <a:cs typeface="Georgia"/>
                <a:sym typeface="Georgia"/>
              </a:defRPr>
            </a:lvl4pPr>
            <a:lvl5pPr marL="2286000" marR="0" lvl="4" indent="-228600" algn="l" rtl="0">
              <a:spcBef>
                <a:spcPts val="320"/>
              </a:spcBef>
              <a:spcAft>
                <a:spcPts val="0"/>
              </a:spcAft>
              <a:buClr>
                <a:schemeClr val="accent5"/>
              </a:buClr>
              <a:buSzPts val="1600"/>
              <a:buFont typeface="Georgia"/>
              <a:buNone/>
              <a:defRPr sz="1600" b="1"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0" name="Google Shape;80;p6"/>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81" name="Google Shape;81;p6"/>
          <p:cNvSpPr txBox="1">
            <a:spLocks noGrp="1"/>
          </p:cNvSpPr>
          <p:nvPr>
            <p:ph type="ftr" idx="11"/>
          </p:nvPr>
        </p:nvSpPr>
        <p:spPr>
          <a:xfrm>
            <a:off x="304800" y="6409944"/>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82" name="Google Shape;82;p6"/>
          <p:cNvCxnSpPr/>
          <p:nvPr/>
        </p:nvCxnSpPr>
        <p:spPr>
          <a:xfrm>
            <a:off x="152400" y="1280160"/>
            <a:ext cx="8833104" cy="0"/>
          </a:xfrm>
          <a:prstGeom prst="straightConnector1">
            <a:avLst/>
          </a:prstGeom>
          <a:noFill/>
          <a:ln w="11425" cap="flat" cmpd="sng">
            <a:solidFill>
              <a:srgbClr val="CE5717"/>
            </a:solidFill>
            <a:prstDash val="dash"/>
            <a:round/>
            <a:headEnd type="none" w="sm" len="sm"/>
            <a:tailEnd type="none" w="sm" len="sm"/>
          </a:ln>
        </p:spPr>
      </p:cxnSp>
      <p:sp>
        <p:nvSpPr>
          <p:cNvPr id="83" name="Google Shape;83;p6"/>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84" name="Google Shape;84;p6"/>
          <p:cNvSpPr txBox="1">
            <a:spLocks noGrp="1"/>
          </p:cNvSpPr>
          <p:nvPr>
            <p:ph type="body" idx="3"/>
          </p:nvPr>
        </p:nvSpPr>
        <p:spPr>
          <a:xfrm>
            <a:off x="301752" y="2471383"/>
            <a:ext cx="4041648" cy="3818404"/>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5" name="Google Shape;85;p6"/>
          <p:cNvSpPr txBox="1">
            <a:spLocks noGrp="1"/>
          </p:cNvSpPr>
          <p:nvPr>
            <p:ph type="body" idx="4"/>
          </p:nvPr>
        </p:nvSpPr>
        <p:spPr>
          <a:xfrm>
            <a:off x="4800600" y="2471383"/>
            <a:ext cx="4038600" cy="3822192"/>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6" name="Google Shape;86;p6"/>
          <p:cNvSpPr/>
          <p:nvPr/>
        </p:nvSpPr>
        <p:spPr>
          <a:xfrm>
            <a:off x="4267200" y="956036"/>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87" name="Google Shape;87;p6"/>
          <p:cNvSpPr/>
          <p:nvPr/>
        </p:nvSpPr>
        <p:spPr>
          <a:xfrm>
            <a:off x="4361688" y="1050524"/>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88" name="Google Shape;88;p6"/>
          <p:cNvSpPr txBox="1">
            <a:spLocks noGrp="1"/>
          </p:cNvSpPr>
          <p:nvPr>
            <p:ph type="sldNum" idx="12"/>
          </p:nvPr>
        </p:nvSpPr>
        <p:spPr>
          <a:xfrm>
            <a:off x="4343400" y="1042416"/>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89" name="Google Shape;89;p6"/>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ouze nadpis" type="titleOnly">
  <p:cSld name="TITLE_ONLY">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7"/>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93" name="Google Shape;93;p7"/>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94" name="Google Shape;94;p7"/>
          <p:cNvSpPr txBox="1">
            <a:spLocks noGrp="1"/>
          </p:cNvSpPr>
          <p:nvPr>
            <p:ph type="sldNum" idx="12"/>
          </p:nvPr>
        </p:nvSpPr>
        <p:spPr>
          <a:xfrm>
            <a:off x="4343400" y="103602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rázdný" type="blank">
  <p:cSld name="BLANK">
    <p:spTree>
      <p:nvGrpSpPr>
        <p:cNvPr id="1" name="Shape 95"/>
        <p:cNvGrpSpPr/>
        <p:nvPr/>
      </p:nvGrpSpPr>
      <p:grpSpPr>
        <a:xfrm>
          <a:off x="0" y="0"/>
          <a:ext cx="0" cy="0"/>
          <a:chOff x="0" y="0"/>
          <a:chExt cx="0" cy="0"/>
        </a:xfrm>
      </p:grpSpPr>
      <p:sp>
        <p:nvSpPr>
          <p:cNvPr id="96" name="Google Shape;96;p8"/>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7" name="Google Shape;97;p8"/>
          <p:cNvSpPr/>
          <p:nvPr/>
        </p:nvSpPr>
        <p:spPr>
          <a:xfrm>
            <a:off x="0" y="0"/>
            <a:ext cx="9144000" cy="155448"/>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8" name="Google Shape;98;p8"/>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9" name="Google Shape;99;p8"/>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0" name="Google Shape;100;p8"/>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1" name="Google Shape;101;p8"/>
          <p:cNvSpPr/>
          <p:nvPr/>
        </p:nvSpPr>
        <p:spPr>
          <a:xfrm>
            <a:off x="152400" y="158496"/>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2" name="Google Shape;102;p8"/>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03" name="Google Shape;103;p8"/>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04" name="Google Shape;104;p8"/>
          <p:cNvSpPr txBox="1">
            <a:spLocks noGrp="1"/>
          </p:cNvSpPr>
          <p:nvPr>
            <p:ph type="sldNum" idx="12"/>
          </p:nvPr>
        </p:nvSpPr>
        <p:spPr>
          <a:xfrm>
            <a:off x="4267200" y="6324600"/>
            <a:ext cx="609600" cy="441324"/>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FFFFFF"/>
                </a:solidFill>
                <a:latin typeface="Georgia"/>
                <a:ea typeface="Georgia"/>
                <a:cs typeface="Georgia"/>
                <a:sym typeface="Georgia"/>
              </a:defRPr>
            </a:lvl1pPr>
            <a:lvl2pPr marL="0" marR="0" lvl="1" indent="0" algn="ctr" rtl="0">
              <a:spcBef>
                <a:spcPts val="0"/>
              </a:spcBef>
              <a:buNone/>
              <a:defRPr sz="1600">
                <a:solidFill>
                  <a:srgbClr val="FFFFFF"/>
                </a:solidFill>
                <a:latin typeface="Georgia"/>
                <a:ea typeface="Georgia"/>
                <a:cs typeface="Georgia"/>
                <a:sym typeface="Georgia"/>
              </a:defRPr>
            </a:lvl2pPr>
            <a:lvl3pPr marL="0" marR="0" lvl="2" indent="0" algn="ctr" rtl="0">
              <a:spcBef>
                <a:spcPts val="0"/>
              </a:spcBef>
              <a:buNone/>
              <a:defRPr sz="1600">
                <a:solidFill>
                  <a:srgbClr val="FFFFFF"/>
                </a:solidFill>
                <a:latin typeface="Georgia"/>
                <a:ea typeface="Georgia"/>
                <a:cs typeface="Georgia"/>
                <a:sym typeface="Georgia"/>
              </a:defRPr>
            </a:lvl3pPr>
            <a:lvl4pPr marL="0" marR="0" lvl="3" indent="0" algn="ctr" rtl="0">
              <a:spcBef>
                <a:spcPts val="0"/>
              </a:spcBef>
              <a:buNone/>
              <a:defRPr sz="1600">
                <a:solidFill>
                  <a:srgbClr val="FFFFFF"/>
                </a:solidFill>
                <a:latin typeface="Georgia"/>
                <a:ea typeface="Georgia"/>
                <a:cs typeface="Georgia"/>
                <a:sym typeface="Georgia"/>
              </a:defRPr>
            </a:lvl4pPr>
            <a:lvl5pPr marL="0" marR="0" lvl="4" indent="0" algn="ctr" rtl="0">
              <a:spcBef>
                <a:spcPts val="0"/>
              </a:spcBef>
              <a:buNone/>
              <a:defRPr sz="1600">
                <a:solidFill>
                  <a:srgbClr val="FFFFFF"/>
                </a:solidFill>
                <a:latin typeface="Georgia"/>
                <a:ea typeface="Georgia"/>
                <a:cs typeface="Georgia"/>
                <a:sym typeface="Georgia"/>
              </a:defRPr>
            </a:lvl5pPr>
            <a:lvl6pPr marL="0" marR="0" lvl="5" indent="0" algn="ctr" rtl="0">
              <a:spcBef>
                <a:spcPts val="0"/>
              </a:spcBef>
              <a:buNone/>
              <a:defRPr sz="1600">
                <a:solidFill>
                  <a:srgbClr val="FFFFFF"/>
                </a:solidFill>
                <a:latin typeface="Georgia"/>
                <a:ea typeface="Georgia"/>
                <a:cs typeface="Georgia"/>
                <a:sym typeface="Georgia"/>
              </a:defRPr>
            </a:lvl6pPr>
            <a:lvl7pPr marL="0" marR="0" lvl="6" indent="0" algn="ctr" rtl="0">
              <a:spcBef>
                <a:spcPts val="0"/>
              </a:spcBef>
              <a:buNone/>
              <a:defRPr sz="1600">
                <a:solidFill>
                  <a:srgbClr val="FFFFFF"/>
                </a:solidFill>
                <a:latin typeface="Georgia"/>
                <a:ea typeface="Georgia"/>
                <a:cs typeface="Georgia"/>
                <a:sym typeface="Georgia"/>
              </a:defRPr>
            </a:lvl7pPr>
            <a:lvl8pPr marL="0" marR="0" lvl="7" indent="0" algn="ctr" rtl="0">
              <a:spcBef>
                <a:spcPts val="0"/>
              </a:spcBef>
              <a:buNone/>
              <a:defRPr sz="1600">
                <a:solidFill>
                  <a:srgbClr val="FFFFFF"/>
                </a:solidFill>
                <a:latin typeface="Georgia"/>
                <a:ea typeface="Georgia"/>
                <a:cs typeface="Georgia"/>
                <a:sym typeface="Georgia"/>
              </a:defRPr>
            </a:lvl8pPr>
            <a:lvl9pPr marL="0" marR="0" lvl="8" indent="0" algn="ctr" rtl="0">
              <a:spcBef>
                <a:spcPts val="0"/>
              </a:spcBef>
              <a:buNone/>
              <a:defRPr sz="1600">
                <a:solidFill>
                  <a:srgbClr val="FFFFFF"/>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Obsah s titulkem" type="objTx">
  <p:cSld name="OBJECT_WITH_CAPTION_TEXT">
    <p:bg>
      <p:bgPr>
        <a:solidFill>
          <a:schemeClr val="lt1"/>
        </a:solidFill>
        <a:effectLst/>
      </p:bgPr>
    </p:bg>
    <p:spTree>
      <p:nvGrpSpPr>
        <p:cNvPr id="1" name="Shape 105"/>
        <p:cNvGrpSpPr/>
        <p:nvPr/>
      </p:nvGrpSpPr>
      <p:grpSpPr>
        <a:xfrm>
          <a:off x="0" y="0"/>
          <a:ext cx="0" cy="0"/>
          <a:chOff x="0" y="0"/>
          <a:chExt cx="0" cy="0"/>
        </a:xfrm>
      </p:grpSpPr>
      <p:sp>
        <p:nvSpPr>
          <p:cNvPr id="106" name="Google Shape;106;p9"/>
          <p:cNvSpPr/>
          <p:nvPr/>
        </p:nvSpPr>
        <p:spPr>
          <a:xfrm>
            <a:off x="152400" y="152400"/>
            <a:ext cx="8833104" cy="3048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7" name="Google Shape;107;p9"/>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8" name="Google Shape;108;p9"/>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9" name="Google Shape;109;p9"/>
          <p:cNvSpPr/>
          <p:nvPr/>
        </p:nvSpPr>
        <p:spPr>
          <a:xfrm>
            <a:off x="0" y="0"/>
            <a:ext cx="9144000" cy="118872"/>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0" name="Google Shape;110;p9"/>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1" name="Google Shape;111;p9"/>
          <p:cNvSpPr/>
          <p:nvPr/>
        </p:nvSpPr>
        <p:spPr>
          <a:xfrm>
            <a:off x="152400" y="609600"/>
            <a:ext cx="2743200" cy="586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2" name="Google Shape;112;p9"/>
          <p:cNvSpPr txBox="1">
            <a:spLocks noGrp="1"/>
          </p:cNvSpPr>
          <p:nvPr>
            <p:ph type="title"/>
          </p:nvPr>
        </p:nvSpPr>
        <p:spPr>
          <a:xfrm>
            <a:off x="381000" y="914400"/>
            <a:ext cx="2362200" cy="9906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Clr>
                <a:srgbClr val="FFFFFF"/>
              </a:buClr>
              <a:buSzPts val="2200"/>
              <a:buFont typeface="Georgia"/>
              <a:buNone/>
              <a:defRPr sz="2200" b="1" i="0" u="none" strike="noStrike" cap="none">
                <a:solidFill>
                  <a:srgbClr val="FFFFFF"/>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3" name="Google Shape;113;p9"/>
          <p:cNvSpPr txBox="1">
            <a:spLocks noGrp="1"/>
          </p:cNvSpPr>
          <p:nvPr>
            <p:ph type="body" idx="1"/>
          </p:nvPr>
        </p:nvSpPr>
        <p:spPr>
          <a:xfrm>
            <a:off x="381000" y="1981200"/>
            <a:ext cx="2362200" cy="41449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accent1"/>
              </a:buClr>
              <a:buSzPts val="1360"/>
              <a:buFont typeface="Noto Sans Symbols"/>
              <a:buNone/>
              <a:defRPr sz="1600" b="0" i="0" u="none" strike="noStrike" cap="none">
                <a:solidFill>
                  <a:srgbClr val="FFFFFF"/>
                </a:solidFill>
                <a:latin typeface="Georgia"/>
                <a:ea typeface="Georgia"/>
                <a:cs typeface="Georgia"/>
                <a:sym typeface="Georgia"/>
              </a:defRPr>
            </a:lvl1pPr>
            <a:lvl2pPr marL="914400" marR="0" lvl="1" indent="-228600" algn="l" rtl="0">
              <a:spcBef>
                <a:spcPts val="1000"/>
              </a:spcBef>
              <a:spcAft>
                <a:spcPts val="0"/>
              </a:spcAft>
              <a:buClr>
                <a:schemeClr val="accent2"/>
              </a:buClr>
              <a:buSzPts val="840"/>
              <a:buFont typeface="Noto Sans Symbols"/>
              <a:buNone/>
              <a:defRPr sz="1200" b="0" i="0" u="none" strike="noStrike" cap="none">
                <a:solidFill>
                  <a:schemeClr val="dk2"/>
                </a:solidFill>
                <a:latin typeface="Georgia"/>
                <a:ea typeface="Georgia"/>
                <a:cs typeface="Georgia"/>
                <a:sym typeface="Georgia"/>
              </a:defRPr>
            </a:lvl2pPr>
            <a:lvl3pPr marL="1371600" marR="0" lvl="2" indent="-228600" algn="l" rtl="0">
              <a:spcBef>
                <a:spcPts val="200"/>
              </a:spcBef>
              <a:spcAft>
                <a:spcPts val="0"/>
              </a:spcAft>
              <a:buClr>
                <a:schemeClr val="accent3"/>
              </a:buClr>
              <a:buSzPts val="750"/>
              <a:buFont typeface="Noto Sans Symbols"/>
              <a:buNone/>
              <a:defRPr sz="1000" b="0" i="0" u="none" strike="noStrike" cap="none">
                <a:solidFill>
                  <a:schemeClr val="dk1"/>
                </a:solidFill>
                <a:latin typeface="Georgia"/>
                <a:ea typeface="Georgia"/>
                <a:cs typeface="Georgia"/>
                <a:sym typeface="Georgia"/>
              </a:defRPr>
            </a:lvl3pPr>
            <a:lvl4pPr marL="1828800" marR="0" lvl="3" indent="-228600" algn="l" rtl="0">
              <a:spcBef>
                <a:spcPts val="180"/>
              </a:spcBef>
              <a:spcAft>
                <a:spcPts val="0"/>
              </a:spcAft>
              <a:buClr>
                <a:schemeClr val="accent4"/>
              </a:buClr>
              <a:buSzPts val="630"/>
              <a:buFont typeface="Noto Sans Symbols"/>
              <a:buNone/>
              <a:defRPr sz="900" b="0" i="0" u="none" strike="noStrike" cap="none">
                <a:solidFill>
                  <a:schemeClr val="dk2"/>
                </a:solidFill>
                <a:latin typeface="Georgia"/>
                <a:ea typeface="Georgia"/>
                <a:cs typeface="Georgia"/>
                <a:sym typeface="Georgia"/>
              </a:defRPr>
            </a:lvl4pPr>
            <a:lvl5pPr marL="2286000" marR="0" lvl="4" indent="-228600" algn="l" rtl="0">
              <a:spcBef>
                <a:spcPts val="180"/>
              </a:spcBef>
              <a:spcAft>
                <a:spcPts val="0"/>
              </a:spcAft>
              <a:buClr>
                <a:schemeClr val="accent5"/>
              </a:buClr>
              <a:buSzPts val="900"/>
              <a:buFont typeface="Georgia"/>
              <a:buNone/>
              <a:defRPr sz="9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14" name="Google Shape;114;p9"/>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15" name="Google Shape;115;p9"/>
          <p:cNvCxnSpPr/>
          <p:nvPr/>
        </p:nvCxnSpPr>
        <p:spPr>
          <a:xfrm>
            <a:off x="152400" y="533400"/>
            <a:ext cx="8833104" cy="0"/>
          </a:xfrm>
          <a:prstGeom prst="straightConnector1">
            <a:avLst/>
          </a:prstGeom>
          <a:noFill/>
          <a:ln w="11425" cap="flat" cmpd="sng">
            <a:solidFill>
              <a:srgbClr val="CE5717"/>
            </a:solidFill>
            <a:prstDash val="dash"/>
            <a:round/>
            <a:headEnd type="none" w="sm" len="sm"/>
            <a:tailEnd type="none" w="sm" len="sm"/>
          </a:ln>
        </p:spPr>
      </p:cxnSp>
      <p:sp>
        <p:nvSpPr>
          <p:cNvPr id="116" name="Google Shape;116;p9"/>
          <p:cNvSpPr txBox="1">
            <a:spLocks noGrp="1"/>
          </p:cNvSpPr>
          <p:nvPr>
            <p:ph type="body" idx="2"/>
          </p:nvPr>
        </p:nvSpPr>
        <p:spPr>
          <a:xfrm>
            <a:off x="3124200" y="685800"/>
            <a:ext cx="5638800" cy="5410200"/>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17" name="Google Shape;117;p9"/>
          <p:cNvSpPr/>
          <p:nvPr/>
        </p:nvSpPr>
        <p:spPr>
          <a:xfrm>
            <a:off x="1295400" y="228600"/>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8" name="Google Shape;118;p9"/>
          <p:cNvSpPr/>
          <p:nvPr/>
        </p:nvSpPr>
        <p:spPr>
          <a:xfrm>
            <a:off x="1389888" y="323088"/>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9" name="Google Shape;119;p9"/>
          <p:cNvSpPr txBox="1">
            <a:spLocks noGrp="1"/>
          </p:cNvSpPr>
          <p:nvPr>
            <p:ph type="sldNum" idx="12"/>
          </p:nvPr>
        </p:nvSpPr>
        <p:spPr>
          <a:xfrm>
            <a:off x="1371600" y="312738"/>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20" name="Google Shape;120;p9"/>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1" name="Google Shape;121;p9"/>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22" name="Google Shape;122;p9"/>
          <p:cNvSpPr txBox="1">
            <a:spLocks noGrp="1"/>
          </p:cNvSpPr>
          <p:nvPr>
            <p:ph type="ftr" idx="11"/>
          </p:nvPr>
        </p:nvSpPr>
        <p:spPr>
          <a:xfrm>
            <a:off x="301752" y="6410848"/>
            <a:ext cx="338328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Obrázek s titulkem" type="picTx">
  <p:cSld name="PICTURE_WITH_CAPTION_TEXT">
    <p:spTree>
      <p:nvGrpSpPr>
        <p:cNvPr id="1" name="Shape 123"/>
        <p:cNvGrpSpPr/>
        <p:nvPr/>
      </p:nvGrpSpPr>
      <p:grpSpPr>
        <a:xfrm>
          <a:off x="0" y="0"/>
          <a:ext cx="0" cy="0"/>
          <a:chOff x="0" y="0"/>
          <a:chExt cx="0" cy="0"/>
        </a:xfrm>
      </p:grpSpPr>
      <p:cxnSp>
        <p:nvCxnSpPr>
          <p:cNvPr id="124" name="Google Shape;124;p10"/>
          <p:cNvCxnSpPr/>
          <p:nvPr/>
        </p:nvCxnSpPr>
        <p:spPr>
          <a:xfrm>
            <a:off x="152400" y="533400"/>
            <a:ext cx="8833104" cy="0"/>
          </a:xfrm>
          <a:prstGeom prst="straightConnector1">
            <a:avLst/>
          </a:prstGeom>
          <a:noFill/>
          <a:ln w="11425" cap="flat" cmpd="sng">
            <a:solidFill>
              <a:srgbClr val="CE5717"/>
            </a:solidFill>
            <a:prstDash val="dash"/>
            <a:round/>
            <a:headEnd type="none" w="sm" len="sm"/>
            <a:tailEnd type="none" w="sm" len="sm"/>
          </a:ln>
        </p:spPr>
      </p:cxnSp>
      <p:sp>
        <p:nvSpPr>
          <p:cNvPr id="125" name="Google Shape;125;p10"/>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6" name="Google Shape;126;p10"/>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7" name="Google Shape;127;p10"/>
          <p:cNvSpPr/>
          <p:nvPr/>
        </p:nvSpPr>
        <p:spPr>
          <a:xfrm>
            <a:off x="0" y="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8" name="Google Shape;128;p10"/>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9" name="Google Shape;129;p10"/>
          <p:cNvSpPr/>
          <p:nvPr/>
        </p:nvSpPr>
        <p:spPr>
          <a:xfrm>
            <a:off x="152400" y="152400"/>
            <a:ext cx="8833104" cy="301752"/>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0" name="Google Shape;130;p10"/>
          <p:cNvSpPr/>
          <p:nvPr/>
        </p:nvSpPr>
        <p:spPr>
          <a:xfrm>
            <a:off x="152400" y="609600"/>
            <a:ext cx="2743200" cy="586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1" name="Google Shape;131;p10"/>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2" name="Google Shape;132;p10"/>
          <p:cNvSpPr/>
          <p:nvPr/>
        </p:nvSpPr>
        <p:spPr>
          <a:xfrm>
            <a:off x="1295400" y="228600"/>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3" name="Google Shape;133;p10"/>
          <p:cNvSpPr/>
          <p:nvPr/>
        </p:nvSpPr>
        <p:spPr>
          <a:xfrm>
            <a:off x="1389888" y="323088"/>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4" name="Google Shape;134;p10"/>
          <p:cNvSpPr txBox="1">
            <a:spLocks noGrp="1"/>
          </p:cNvSpPr>
          <p:nvPr>
            <p:ph type="sldNum" idx="12"/>
          </p:nvPr>
        </p:nvSpPr>
        <p:spPr>
          <a:xfrm>
            <a:off x="1371600" y="312738"/>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35" name="Google Shape;135;p10"/>
          <p:cNvSpPr txBox="1">
            <a:spLocks noGrp="1"/>
          </p:cNvSpPr>
          <p:nvPr>
            <p:ph type="title"/>
          </p:nvPr>
        </p:nvSpPr>
        <p:spPr>
          <a:xfrm>
            <a:off x="3000375" y="5029200"/>
            <a:ext cx="5867400" cy="1219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dk2"/>
              </a:buClr>
              <a:buSzPts val="2400"/>
              <a:buFont typeface="Georgia"/>
              <a:buNone/>
              <a:defRPr sz="2400" b="1" i="0" u="none" strike="noStrike" cap="none">
                <a:solidFill>
                  <a:schemeClr val="dk2"/>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6" name="Google Shape;136;p10"/>
          <p:cNvSpPr>
            <a:spLocks noGrp="1"/>
          </p:cNvSpPr>
          <p:nvPr>
            <p:ph type="pic" idx="2"/>
          </p:nvPr>
        </p:nvSpPr>
        <p:spPr>
          <a:xfrm>
            <a:off x="3000375" y="609600"/>
            <a:ext cx="5867400" cy="42672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accent1"/>
              </a:buClr>
              <a:buSzPts val="2720"/>
              <a:buFont typeface="Noto Sans Symbols"/>
              <a:buNone/>
              <a:defRPr sz="3200" b="0" i="0" u="none" strike="noStrike" cap="none">
                <a:solidFill>
                  <a:schemeClr val="dk1"/>
                </a:solidFill>
                <a:latin typeface="Georgia"/>
                <a:ea typeface="Georgia"/>
                <a:cs typeface="Georgia"/>
                <a:sym typeface="Georgia"/>
              </a:defRPr>
            </a:lvl1pPr>
            <a:lvl2pPr marR="0" lvl="1"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R="0" lvl="2"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R="0" lvl="3"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R="0" lvl="4"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R="0" lvl="5"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R="0" lvl="6"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R="0" lvl="7"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R="0" lvl="8"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37" name="Google Shape;137;p10"/>
          <p:cNvSpPr txBox="1">
            <a:spLocks noGrp="1"/>
          </p:cNvSpPr>
          <p:nvPr>
            <p:ph type="body" idx="1"/>
          </p:nvPr>
        </p:nvSpPr>
        <p:spPr>
          <a:xfrm>
            <a:off x="381000" y="990600"/>
            <a:ext cx="2438400" cy="5257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accent1"/>
              </a:buClr>
              <a:buSzPts val="1360"/>
              <a:buFont typeface="Noto Sans Symbols"/>
              <a:buNone/>
              <a:defRPr sz="1600" b="0" i="0" u="none" strike="noStrike" cap="none">
                <a:solidFill>
                  <a:srgbClr val="FFFFFF"/>
                </a:solidFill>
                <a:latin typeface="Georgia"/>
                <a:ea typeface="Georgia"/>
                <a:cs typeface="Georgia"/>
                <a:sym typeface="Georgia"/>
              </a:defRPr>
            </a:lvl1pPr>
            <a:lvl2pPr marL="914400" marR="0" lvl="1" indent="-281940" algn="l" rtl="0">
              <a:spcBef>
                <a:spcPts val="1000"/>
              </a:spcBef>
              <a:spcAft>
                <a:spcPts val="0"/>
              </a:spcAft>
              <a:buClr>
                <a:schemeClr val="accent2"/>
              </a:buClr>
              <a:buSzPts val="840"/>
              <a:buFont typeface="Noto Sans Symbols"/>
              <a:buChar char="○"/>
              <a:defRPr sz="1200" b="0" i="0" u="none" strike="noStrike" cap="none">
                <a:solidFill>
                  <a:schemeClr val="dk2"/>
                </a:solidFill>
                <a:latin typeface="Georgia"/>
                <a:ea typeface="Georgia"/>
                <a:cs typeface="Georgia"/>
                <a:sym typeface="Georgia"/>
              </a:defRPr>
            </a:lvl2pPr>
            <a:lvl3pPr marL="1371600" marR="0" lvl="2" indent="-276225" algn="l" rtl="0">
              <a:spcBef>
                <a:spcPts val="200"/>
              </a:spcBef>
              <a:spcAft>
                <a:spcPts val="0"/>
              </a:spcAft>
              <a:buClr>
                <a:schemeClr val="accent3"/>
              </a:buClr>
              <a:buSzPts val="750"/>
              <a:buFont typeface="Noto Sans Symbols"/>
              <a:buChar char="•"/>
              <a:defRPr sz="1000" b="0" i="0" u="none" strike="noStrike" cap="none">
                <a:solidFill>
                  <a:schemeClr val="dk1"/>
                </a:solidFill>
                <a:latin typeface="Georgia"/>
                <a:ea typeface="Georgia"/>
                <a:cs typeface="Georgia"/>
                <a:sym typeface="Georgia"/>
              </a:defRPr>
            </a:lvl3pPr>
            <a:lvl4pPr marL="1828800" marR="0" lvl="3" indent="-268605" algn="l" rtl="0">
              <a:spcBef>
                <a:spcPts val="180"/>
              </a:spcBef>
              <a:spcAft>
                <a:spcPts val="0"/>
              </a:spcAft>
              <a:buClr>
                <a:schemeClr val="accent4"/>
              </a:buClr>
              <a:buSzPts val="630"/>
              <a:buFont typeface="Noto Sans Symbols"/>
              <a:buChar char="•"/>
              <a:defRPr sz="900" b="0" i="0" u="none" strike="noStrike" cap="none">
                <a:solidFill>
                  <a:schemeClr val="dk2"/>
                </a:solidFill>
                <a:latin typeface="Georgia"/>
                <a:ea typeface="Georgia"/>
                <a:cs typeface="Georgia"/>
                <a:sym typeface="Georgia"/>
              </a:defRPr>
            </a:lvl4pPr>
            <a:lvl5pPr marL="2286000" marR="0" lvl="4" indent="-285750" algn="l" rtl="0">
              <a:spcBef>
                <a:spcPts val="180"/>
              </a:spcBef>
              <a:spcAft>
                <a:spcPts val="0"/>
              </a:spcAft>
              <a:buClr>
                <a:schemeClr val="accent5"/>
              </a:buClr>
              <a:buSzPts val="900"/>
              <a:buFont typeface="Georgia"/>
              <a:buChar char="•"/>
              <a:defRPr sz="9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38" name="Google Shape;138;p10"/>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9" name="Google Shape;139;p10"/>
          <p:cNvSpPr txBox="1">
            <a:spLocks noGrp="1"/>
          </p:cNvSpPr>
          <p:nvPr>
            <p:ph type="dt" idx="10"/>
          </p:nvPr>
        </p:nvSpPr>
        <p:spPr>
          <a:xfrm>
            <a:off x="5788152"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0" name="Google Shape;140;p10"/>
          <p:cNvSpPr txBox="1">
            <a:spLocks noGrp="1"/>
          </p:cNvSpPr>
          <p:nvPr>
            <p:ph type="ftr" idx="11"/>
          </p:nvPr>
        </p:nvSpPr>
        <p:spPr>
          <a:xfrm>
            <a:off x="301752" y="6410848"/>
            <a:ext cx="3584448"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 name="Google Shape;11;p1"/>
          <p:cNvSpPr/>
          <p:nvPr/>
        </p:nvSpPr>
        <p:spPr>
          <a:xfrm>
            <a:off x="0" y="0"/>
            <a:ext cx="9144000" cy="1393371"/>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 name="Google Shape;12;p1"/>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 name="Google Shape;13;p1"/>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4" name="Google Shape;14;p1"/>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 name="Google Shape;15;p1"/>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 name="Google Shape;16;p1"/>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7" name="Google Shape;17;p1"/>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8" name="Google Shape;18;p1"/>
          <p:cNvCxnSpPr/>
          <p:nvPr/>
        </p:nvCxnSpPr>
        <p:spPr>
          <a:xfrm>
            <a:off x="152400" y="1276743"/>
            <a:ext cx="8833104" cy="0"/>
          </a:xfrm>
          <a:prstGeom prst="straightConnector1">
            <a:avLst/>
          </a:prstGeom>
          <a:noFill/>
          <a:ln w="9525" cap="flat" cmpd="sng">
            <a:solidFill>
              <a:srgbClr val="CE5717"/>
            </a:solidFill>
            <a:prstDash val="dash"/>
            <a:round/>
            <a:headEnd type="none" w="sm" len="sm"/>
            <a:tailEnd type="none" w="sm" len="sm"/>
          </a:ln>
        </p:spPr>
      </p:cxnSp>
      <p:sp>
        <p:nvSpPr>
          <p:cNvPr id="19" name="Google Shape;19;p1"/>
          <p:cNvSpPr/>
          <p:nvPr/>
        </p:nvSpPr>
        <p:spPr>
          <a:xfrm>
            <a:off x="4267200" y="956036"/>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0" name="Google Shape;20;p1"/>
          <p:cNvSpPr/>
          <p:nvPr/>
        </p:nvSpPr>
        <p:spPr>
          <a:xfrm>
            <a:off x="4361688" y="1050524"/>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1" name="Google Shape;21;p1"/>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b="0" u="none">
                <a:solidFill>
                  <a:srgbClr val="CE5717"/>
                </a:solidFill>
                <a:latin typeface="Georgia"/>
                <a:ea typeface="Georgia"/>
                <a:cs typeface="Georgia"/>
                <a:sym typeface="Georgia"/>
              </a:defRPr>
            </a:lvl1pPr>
            <a:lvl2pPr marL="0" marR="0" lvl="1" indent="0" algn="ctr" rtl="0">
              <a:spcBef>
                <a:spcPts val="0"/>
              </a:spcBef>
              <a:buNone/>
              <a:defRPr sz="1600" b="0" u="none">
                <a:solidFill>
                  <a:srgbClr val="CE5717"/>
                </a:solidFill>
                <a:latin typeface="Georgia"/>
                <a:ea typeface="Georgia"/>
                <a:cs typeface="Georgia"/>
                <a:sym typeface="Georgia"/>
              </a:defRPr>
            </a:lvl2pPr>
            <a:lvl3pPr marL="0" marR="0" lvl="2" indent="0" algn="ctr" rtl="0">
              <a:spcBef>
                <a:spcPts val="0"/>
              </a:spcBef>
              <a:buNone/>
              <a:defRPr sz="1600" b="0" u="none">
                <a:solidFill>
                  <a:srgbClr val="CE5717"/>
                </a:solidFill>
                <a:latin typeface="Georgia"/>
                <a:ea typeface="Georgia"/>
                <a:cs typeface="Georgia"/>
                <a:sym typeface="Georgia"/>
              </a:defRPr>
            </a:lvl3pPr>
            <a:lvl4pPr marL="0" marR="0" lvl="3" indent="0" algn="ctr" rtl="0">
              <a:spcBef>
                <a:spcPts val="0"/>
              </a:spcBef>
              <a:buNone/>
              <a:defRPr sz="1600" b="0" u="none">
                <a:solidFill>
                  <a:srgbClr val="CE5717"/>
                </a:solidFill>
                <a:latin typeface="Georgia"/>
                <a:ea typeface="Georgia"/>
                <a:cs typeface="Georgia"/>
                <a:sym typeface="Georgia"/>
              </a:defRPr>
            </a:lvl4pPr>
            <a:lvl5pPr marL="0" marR="0" lvl="4" indent="0" algn="ctr" rtl="0">
              <a:spcBef>
                <a:spcPts val="0"/>
              </a:spcBef>
              <a:buNone/>
              <a:defRPr sz="1600" b="0" u="none">
                <a:solidFill>
                  <a:srgbClr val="CE5717"/>
                </a:solidFill>
                <a:latin typeface="Georgia"/>
                <a:ea typeface="Georgia"/>
                <a:cs typeface="Georgia"/>
                <a:sym typeface="Georgia"/>
              </a:defRPr>
            </a:lvl5pPr>
            <a:lvl6pPr marL="0" marR="0" lvl="5" indent="0" algn="ctr" rtl="0">
              <a:spcBef>
                <a:spcPts val="0"/>
              </a:spcBef>
              <a:buNone/>
              <a:defRPr sz="1600" b="0" u="none">
                <a:solidFill>
                  <a:srgbClr val="CE5717"/>
                </a:solidFill>
                <a:latin typeface="Georgia"/>
                <a:ea typeface="Georgia"/>
                <a:cs typeface="Georgia"/>
                <a:sym typeface="Georgia"/>
              </a:defRPr>
            </a:lvl6pPr>
            <a:lvl7pPr marL="0" marR="0" lvl="6" indent="0" algn="ctr" rtl="0">
              <a:spcBef>
                <a:spcPts val="0"/>
              </a:spcBef>
              <a:buNone/>
              <a:defRPr sz="1600" b="0" u="none">
                <a:solidFill>
                  <a:srgbClr val="CE5717"/>
                </a:solidFill>
                <a:latin typeface="Georgia"/>
                <a:ea typeface="Georgia"/>
                <a:cs typeface="Georgia"/>
                <a:sym typeface="Georgia"/>
              </a:defRPr>
            </a:lvl7pPr>
            <a:lvl8pPr marL="0" marR="0" lvl="7" indent="0" algn="ctr" rtl="0">
              <a:spcBef>
                <a:spcPts val="0"/>
              </a:spcBef>
              <a:buNone/>
              <a:defRPr sz="1600" b="0" u="none">
                <a:solidFill>
                  <a:srgbClr val="CE5717"/>
                </a:solidFill>
                <a:latin typeface="Georgia"/>
                <a:ea typeface="Georgia"/>
                <a:cs typeface="Georgia"/>
                <a:sym typeface="Georgia"/>
              </a:defRPr>
            </a:lvl8pPr>
            <a:lvl9pPr marL="0" marR="0" lvl="8" indent="0" algn="ctr" rtl="0">
              <a:spcBef>
                <a:spcPts val="0"/>
              </a:spcBef>
              <a:buNone/>
              <a:defRPr sz="1600" b="0" u="none">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22" name="Google Shape;22;p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Google Shape;23;p1"/>
          <p:cNvSpPr txBox="1">
            <a:spLocks noGrp="1"/>
          </p:cNvSpPr>
          <p:nvPr>
            <p:ph type="body" idx="1"/>
          </p:nvPr>
        </p:nvSpPr>
        <p:spPr>
          <a:xfrm>
            <a:off x="301752" y="1524000"/>
            <a:ext cx="8534400" cy="4599432"/>
          </a:xfrm>
          <a:prstGeom prst="rect">
            <a:avLst/>
          </a:prstGeom>
          <a:noFill/>
          <a:ln>
            <a:noFill/>
          </a:ln>
        </p:spPr>
        <p:txBody>
          <a:bodyPr spcFirstLastPara="1" wrap="square" lIns="91425" tIns="45700" rIns="91425" bIns="45700" anchor="t" anchorCtr="0">
            <a:noAutofit/>
          </a:bodyPr>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smt.cz/vzdelavani/skolstvi-v-cr/strategie-vzdelavaci-politiky-2020-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igifolio.rvp.cz/view/artefact.php?artefact=69183&amp;view=1042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smt.c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sicr.cz/"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csicr.cz/cz/Dokumenty/Inspekcni-zpravy?page=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3"/>
          <p:cNvSpPr txBox="1">
            <a:spLocks noGrp="1"/>
          </p:cNvSpPr>
          <p:nvPr>
            <p:ph type="subTitle" idx="1"/>
          </p:nvPr>
        </p:nvSpPr>
        <p:spPr>
          <a:xfrm>
            <a:off x="1371600" y="2819400"/>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360"/>
              <a:buFont typeface="Noto Sans Symbols"/>
              <a:buNone/>
            </a:pPr>
            <a:r>
              <a:rPr lang="cs-CZ" sz="1600" b="1" i="0" u="none" strike="noStrike" cap="none" dirty="0" smtClean="0">
                <a:solidFill>
                  <a:schemeClr val="dk2"/>
                </a:solidFill>
                <a:latin typeface="Georgia"/>
                <a:ea typeface="Georgia"/>
                <a:cs typeface="Georgia"/>
                <a:sym typeface="Georgia"/>
              </a:rPr>
              <a:t>MGR. DANA VESELÁ, </a:t>
            </a:r>
            <a:r>
              <a:rPr lang="cs-CZ" sz="1600" b="1" i="0" u="none" strike="noStrike" cap="none" dirty="0">
                <a:solidFill>
                  <a:schemeClr val="dk2"/>
                </a:solidFill>
                <a:latin typeface="Georgia"/>
                <a:ea typeface="Georgia"/>
                <a:cs typeface="Georgia"/>
                <a:sym typeface="Georgia"/>
              </a:rPr>
              <a:t>PH.D.</a:t>
            </a:r>
            <a:endParaRPr dirty="0"/>
          </a:p>
          <a:p>
            <a:pPr marL="0" marR="0" lvl="0" indent="0" algn="ctr" rtl="0">
              <a:spcBef>
                <a:spcPts val="320"/>
              </a:spcBef>
              <a:spcAft>
                <a:spcPts val="0"/>
              </a:spcAft>
              <a:buClr>
                <a:schemeClr val="accent1"/>
              </a:buClr>
              <a:buSzPts val="1360"/>
              <a:buFont typeface="Noto Sans Symbols"/>
              <a:buNone/>
            </a:pPr>
            <a:endParaRPr sz="1600" b="1" i="0" u="none" strike="noStrike" cap="none" dirty="0">
              <a:solidFill>
                <a:schemeClr val="dk2"/>
              </a:solidFill>
              <a:latin typeface="Georgia"/>
              <a:ea typeface="Georgia"/>
              <a:cs typeface="Georgia"/>
              <a:sym typeface="Georgia"/>
            </a:endParaRPr>
          </a:p>
          <a:p>
            <a:pPr marL="0" marR="0" lvl="0" indent="0" algn="ctr" rtl="0">
              <a:spcBef>
                <a:spcPts val="320"/>
              </a:spcBef>
              <a:spcAft>
                <a:spcPts val="0"/>
              </a:spcAft>
              <a:buClr>
                <a:schemeClr val="accent1"/>
              </a:buClr>
              <a:buSzPts val="1360"/>
              <a:buFont typeface="Noto Sans Symbols"/>
              <a:buNone/>
            </a:pPr>
            <a:r>
              <a:rPr lang="cs-CZ" sz="1600" b="1" i="0" u="none" strike="noStrike" cap="none" dirty="0">
                <a:solidFill>
                  <a:schemeClr val="dk2"/>
                </a:solidFill>
                <a:latin typeface="Georgia"/>
                <a:ea typeface="Georgia"/>
                <a:cs typeface="Georgia"/>
                <a:sym typeface="Georgia"/>
              </a:rPr>
              <a:t>KATEDRA </a:t>
            </a:r>
            <a:r>
              <a:rPr lang="cs-CZ" sz="1600" b="1" i="0" u="none" strike="noStrike" cap="none" dirty="0" smtClean="0">
                <a:solidFill>
                  <a:schemeClr val="dk2"/>
                </a:solidFill>
                <a:latin typeface="Georgia"/>
                <a:ea typeface="Georgia"/>
                <a:cs typeface="Georgia"/>
                <a:sym typeface="Georgia"/>
              </a:rPr>
              <a:t>PEDAGOGIKY</a:t>
            </a:r>
            <a:endParaRPr sz="1600" b="1" i="0" u="none" strike="noStrike" cap="none" dirty="0">
              <a:solidFill>
                <a:schemeClr val="dk2"/>
              </a:solidFill>
              <a:latin typeface="Georgia"/>
              <a:ea typeface="Georgia"/>
              <a:cs typeface="Georgia"/>
              <a:sym typeface="Georgia"/>
            </a:endParaRPr>
          </a:p>
          <a:p>
            <a:pPr marL="0" lvl="0" indent="0"/>
            <a:r>
              <a:rPr lang="cs-CZ" b="0" dirty="0"/>
              <a:t>10656@mail.muni.cz</a:t>
            </a:r>
            <a:endParaRPr sz="1600" b="1" i="0" u="none" strike="noStrike" cap="none" dirty="0">
              <a:solidFill>
                <a:schemeClr val="dk2"/>
              </a:solidFill>
              <a:latin typeface="Georgia"/>
              <a:ea typeface="Georgia"/>
              <a:cs typeface="Georgia"/>
              <a:sym typeface="Georgia"/>
            </a:endParaRPr>
          </a:p>
        </p:txBody>
      </p:sp>
      <p:sp>
        <p:nvSpPr>
          <p:cNvPr id="167" name="Google Shape;167;p13"/>
          <p:cNvSpPr txBox="1">
            <a:spLocks noGrp="1"/>
          </p:cNvSpPr>
          <p:nvPr>
            <p:ph type="ctrTitle"/>
          </p:nvPr>
        </p:nvSpPr>
        <p:spPr>
          <a:xfrm>
            <a:off x="685800" y="381000"/>
            <a:ext cx="7772400" cy="17526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accent1"/>
              </a:buClr>
              <a:buSzPts val="4200"/>
              <a:buFont typeface="Georgia"/>
              <a:buNone/>
            </a:pPr>
            <a:r>
              <a:rPr lang="cs-CZ" sz="4200" b="0" i="0" u="none" strike="noStrike" cap="none">
                <a:solidFill>
                  <a:schemeClr val="accent1"/>
                </a:solidFill>
                <a:latin typeface="Georgia"/>
                <a:ea typeface="Georgia"/>
                <a:cs typeface="Georgia"/>
                <a:sym typeface="Georgia"/>
              </a:rPr>
              <a:t>Školský a školní management</a:t>
            </a:r>
            <a:endParaRPr sz="4200" b="0" i="0" u="none" strike="noStrike" cap="none">
              <a:solidFill>
                <a:schemeClr val="accent1"/>
              </a:solidFill>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Vzdělávací politika</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r>
              <a:rPr lang="cs-CZ" sz="1400" dirty="0"/>
              <a:t>Vzdělávací politika není tvořena a realizována pouze na úrovni národního státu. Existují globální a nadnárodní legislativní rámce a nařízení, které jsou pro národní státy závazné. Přitom je třeba mít na paměti, že vzdělávací politika funguje na principu subsidiarity, podle něhož se rozhodování a zodpovědnost ve veřejných záležitostech má odehrávat na tom nejnižším stupni veřejné správy, který je nejblíže občanům. Aby bylo možné pochopit širší rámec prostředí, ve kterém se učitel každodenně pohybuje, je třeba rozlišit následující úrovně vzdělávací politiky:</a:t>
            </a:r>
          </a:p>
          <a:p>
            <a:pPr lvl="1"/>
            <a:r>
              <a:rPr lang="cs-CZ" b="1" dirty="0"/>
              <a:t>globální</a:t>
            </a:r>
            <a:r>
              <a:rPr lang="cs-CZ" dirty="0"/>
              <a:t> – vzdělávací dokumenty OECD, světové banky, UNESCO;</a:t>
            </a:r>
            <a:endParaRPr lang="cs-CZ" sz="2000" dirty="0"/>
          </a:p>
          <a:p>
            <a:pPr lvl="1"/>
            <a:r>
              <a:rPr lang="cs-CZ" b="1" dirty="0"/>
              <a:t>nadnárodní</a:t>
            </a:r>
            <a:r>
              <a:rPr lang="cs-CZ" dirty="0"/>
              <a:t> – vzdělávací dokumenty EU (např. Lisabonská strategie);</a:t>
            </a:r>
            <a:endParaRPr lang="cs-CZ" sz="2000" dirty="0"/>
          </a:p>
          <a:p>
            <a:pPr lvl="1"/>
            <a:r>
              <a:rPr lang="cs-CZ" b="1" dirty="0"/>
              <a:t>národní</a:t>
            </a:r>
            <a:r>
              <a:rPr lang="cs-CZ" dirty="0"/>
              <a:t> – vzdělávací koncepce, institucionální uspořádání vzdělávací soustavy;</a:t>
            </a:r>
            <a:endParaRPr lang="cs-CZ" sz="2000" dirty="0"/>
          </a:p>
          <a:p>
            <a:pPr lvl="1"/>
            <a:r>
              <a:rPr lang="cs-CZ" b="1" dirty="0"/>
              <a:t>regionální </a:t>
            </a:r>
            <a:r>
              <a:rPr lang="cs-CZ" dirty="0"/>
              <a:t>(krajská);</a:t>
            </a:r>
            <a:endParaRPr lang="cs-CZ" sz="2000" dirty="0"/>
          </a:p>
          <a:p>
            <a:pPr lvl="1"/>
            <a:r>
              <a:rPr lang="cs-CZ" b="1" dirty="0"/>
              <a:t>lokální </a:t>
            </a:r>
            <a:r>
              <a:rPr lang="cs-CZ" dirty="0"/>
              <a:t>(obecní);</a:t>
            </a:r>
            <a:endParaRPr lang="cs-CZ" sz="2000" dirty="0"/>
          </a:p>
          <a:p>
            <a:pPr lvl="1"/>
            <a:r>
              <a:rPr lang="cs-CZ" b="1" dirty="0"/>
              <a:t>školní a univerzitní</a:t>
            </a:r>
            <a:r>
              <a:rPr lang="cs-CZ" dirty="0"/>
              <a:t>.</a:t>
            </a:r>
            <a:endParaRPr lang="cs-CZ" sz="2000" dirty="0"/>
          </a:p>
          <a:p>
            <a:pPr marL="0" marR="0" lvl="0" indent="0" algn="l" rtl="0">
              <a:spcBef>
                <a:spcPts val="0"/>
              </a:spcBef>
              <a:spcAft>
                <a:spcPts val="0"/>
              </a:spcAft>
              <a:buClr>
                <a:schemeClr val="accent1"/>
              </a:buClr>
              <a:buSzPts val="2295"/>
              <a:buNone/>
            </a:pPr>
            <a:endParaRPr sz="2700"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321539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Vzdělávací politika</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2295"/>
              <a:buNone/>
            </a:pPr>
            <a:r>
              <a:rPr lang="cs-CZ" sz="2400" b="1" i="0" u="none" strike="noStrike" cap="none" dirty="0" smtClean="0">
                <a:solidFill>
                  <a:schemeClr val="dk1"/>
                </a:solidFill>
                <a:latin typeface="Georgia"/>
                <a:ea typeface="Georgia"/>
                <a:cs typeface="Georgia"/>
                <a:sym typeface="Georgia"/>
              </a:rPr>
              <a:t>Strategie vzdělávací politiky do r. 2020</a:t>
            </a:r>
          </a:p>
          <a:p>
            <a:pPr marL="0" lvl="0" indent="0">
              <a:spcBef>
                <a:spcPts val="0"/>
              </a:spcBef>
              <a:buNone/>
            </a:pPr>
            <a:r>
              <a:rPr lang="cs-CZ" sz="2000" dirty="0">
                <a:hlinkClick r:id="rId3"/>
              </a:rPr>
              <a:t>https://</a:t>
            </a:r>
            <a:r>
              <a:rPr lang="cs-CZ" sz="2000" dirty="0" smtClean="0">
                <a:hlinkClick r:id="rId3"/>
              </a:rPr>
              <a:t>www.msmt.cz/vzdelavani/skolstvi-v-cr/strategie-vzdelavaci-politiky-2020-1</a:t>
            </a:r>
            <a:endParaRPr lang="cs-CZ" sz="2000" dirty="0" smtClean="0"/>
          </a:p>
          <a:p>
            <a:pPr marL="0" lvl="0" indent="0">
              <a:spcBef>
                <a:spcPts val="0"/>
              </a:spcBef>
              <a:buNone/>
            </a:pPr>
            <a:r>
              <a:rPr lang="cs-CZ" sz="2400" dirty="0" smtClean="0"/>
              <a:t>-</a:t>
            </a:r>
            <a:r>
              <a:rPr lang="cs-CZ" sz="2400" dirty="0"/>
              <a:t>snižování nerovností ve </a:t>
            </a:r>
            <a:r>
              <a:rPr lang="cs-CZ" sz="2400" dirty="0" smtClean="0"/>
              <a:t>vzdělávání</a:t>
            </a:r>
          </a:p>
          <a:p>
            <a:pPr marL="0" lvl="0" indent="0">
              <a:spcBef>
                <a:spcPts val="0"/>
              </a:spcBef>
              <a:buNone/>
            </a:pPr>
            <a:r>
              <a:rPr lang="cs-CZ" sz="2000" dirty="0" smtClean="0"/>
              <a:t>(povinný předškolní ročník v MŠ, snížit počet odkladů – rozvinout síť přípravných tříd, zlepšit kvalitu výuky směrem k individualizaci, povinně zařadit maturitní </a:t>
            </a:r>
            <a:r>
              <a:rPr lang="cs-CZ" sz="2000" dirty="0" err="1" smtClean="0"/>
              <a:t>zk</a:t>
            </a:r>
            <a:r>
              <a:rPr lang="cs-CZ" sz="2000" dirty="0" smtClean="0"/>
              <a:t> z M)</a:t>
            </a:r>
          </a:p>
          <a:p>
            <a:pPr marL="0" lvl="0" indent="0">
              <a:spcBef>
                <a:spcPts val="0"/>
              </a:spcBef>
              <a:buNone/>
            </a:pPr>
            <a:endParaRPr lang="cs-CZ" sz="2000" dirty="0" smtClean="0"/>
          </a:p>
          <a:p>
            <a:pPr marL="0" lvl="0" indent="0">
              <a:spcBef>
                <a:spcPts val="0"/>
              </a:spcBef>
              <a:buNone/>
            </a:pPr>
            <a:r>
              <a:rPr lang="cs-CZ" sz="2000" dirty="0" smtClean="0"/>
              <a:t>-</a:t>
            </a:r>
            <a:r>
              <a:rPr lang="cs-CZ" sz="2400" dirty="0"/>
              <a:t>podpora kvalitní výuky a </a:t>
            </a:r>
            <a:r>
              <a:rPr lang="cs-CZ" sz="2400" dirty="0" smtClean="0"/>
              <a:t>učitele </a:t>
            </a:r>
            <a:r>
              <a:rPr lang="cs-CZ" sz="2000" dirty="0" smtClean="0"/>
              <a:t>(kariérní systém, kvalitní výuka, zlepšení přípravy budoucích pedagogů na ZŠ)</a:t>
            </a:r>
          </a:p>
          <a:p>
            <a:pPr marL="0" lvl="0" indent="0">
              <a:spcBef>
                <a:spcPts val="0"/>
              </a:spcBef>
              <a:buNone/>
            </a:pPr>
            <a:endParaRPr lang="cs-CZ" sz="2000" dirty="0" smtClean="0"/>
          </a:p>
          <a:p>
            <a:pPr marL="0" lvl="0" indent="0">
              <a:spcBef>
                <a:spcPts val="0"/>
              </a:spcBef>
              <a:buNone/>
            </a:pPr>
            <a:r>
              <a:rPr lang="cs-CZ" sz="2000" dirty="0" smtClean="0"/>
              <a:t>-</a:t>
            </a:r>
            <a:r>
              <a:rPr lang="cs-CZ" sz="2400" dirty="0"/>
              <a:t>odpovědné a efektivní řízení vzdělávacího systému</a:t>
            </a:r>
          </a:p>
          <a:p>
            <a:pPr marL="0" marR="0" lvl="0" indent="0" algn="l" rtl="0">
              <a:spcBef>
                <a:spcPts val="0"/>
              </a:spcBef>
              <a:spcAft>
                <a:spcPts val="0"/>
              </a:spcAft>
              <a:buClr>
                <a:schemeClr val="accent1"/>
              </a:buClr>
              <a:buSzPts val="2295"/>
              <a:buNone/>
            </a:pPr>
            <a:endParaRPr sz="2000" b="0" i="0" u="none" strike="noStrike" cap="none" dirty="0">
              <a:solidFill>
                <a:schemeClr val="dk1"/>
              </a:solidFill>
              <a:sym typeface="Georgia"/>
            </a:endParaRPr>
          </a:p>
        </p:txBody>
      </p:sp>
    </p:spTree>
    <p:extLst>
      <p:ext uri="{BB962C8B-B14F-4D97-AF65-F5344CB8AC3E}">
        <p14:creationId xmlns:p14="http://schemas.microsoft.com/office/powerpoint/2010/main" val="2084308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Vzdělávací politika</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cs-CZ" sz="2400" b="1" dirty="0"/>
              <a:t>Strategie vzdělávací politiky ČR do roku 2030+ </a:t>
            </a:r>
            <a:endParaRPr lang="cs-CZ" sz="2400" b="1" dirty="0" smtClean="0"/>
          </a:p>
          <a:p>
            <a:pPr marL="0" indent="0">
              <a:spcBef>
                <a:spcPts val="0"/>
              </a:spcBef>
              <a:buNone/>
            </a:pPr>
            <a:r>
              <a:rPr lang="cs-CZ" sz="1800" dirty="0" smtClean="0"/>
              <a:t>(</a:t>
            </a:r>
            <a:r>
              <a:rPr lang="cs-CZ" sz="1800" dirty="0"/>
              <a:t>byla schválena </a:t>
            </a:r>
            <a:r>
              <a:rPr lang="cs-CZ" sz="1800" dirty="0" smtClean="0"/>
              <a:t>19.10.2020)</a:t>
            </a:r>
            <a:endParaRPr lang="cs-CZ" sz="1800" dirty="0"/>
          </a:p>
          <a:p>
            <a:pPr marL="0" indent="0">
              <a:spcBef>
                <a:spcPts val="0"/>
              </a:spcBef>
              <a:buNone/>
            </a:pPr>
            <a:r>
              <a:rPr lang="cs-CZ" sz="1800" dirty="0"/>
              <a:t>https://www.msmt.cz/vzdelavani/skolstvi-v-cr/strategie-2030</a:t>
            </a:r>
          </a:p>
          <a:p>
            <a:pPr marL="0" lvl="0" indent="0">
              <a:spcBef>
                <a:spcPts val="0"/>
              </a:spcBef>
              <a:buNone/>
            </a:pPr>
            <a:endParaRPr lang="pl-PL" sz="1800" dirty="0"/>
          </a:p>
          <a:p>
            <a:pPr marL="0" lvl="0" indent="0">
              <a:spcBef>
                <a:spcPts val="0"/>
              </a:spcBef>
              <a:buNone/>
            </a:pPr>
            <a:r>
              <a:rPr lang="pl-PL" dirty="0"/>
              <a:t>-</a:t>
            </a:r>
            <a:r>
              <a:rPr lang="cs-CZ" sz="2800" i="1" dirty="0"/>
              <a:t>Zaměřit vzdělávání více na získání kompetencí potřebných pro aktivní občanský, profesní i osobní život</a:t>
            </a:r>
          </a:p>
          <a:p>
            <a:pPr marL="0" lvl="0" indent="0">
              <a:spcBef>
                <a:spcPts val="0"/>
              </a:spcBef>
              <a:buNone/>
            </a:pPr>
            <a:r>
              <a:rPr lang="cs-CZ" sz="2800" i="1" dirty="0"/>
              <a:t>- Snížit nerovnosti v přístupu ke kvalitnímu vzdělávání a umožnit maximální rozvoj potenciálu žáků a studentů</a:t>
            </a:r>
            <a:endParaRPr lang="pl-PL" sz="2800" i="1" dirty="0"/>
          </a:p>
          <a:p>
            <a:pPr marL="0" marR="0" lvl="0" indent="0" algn="l" rtl="0">
              <a:spcBef>
                <a:spcPts val="0"/>
              </a:spcBef>
              <a:spcAft>
                <a:spcPts val="0"/>
              </a:spcAft>
              <a:buClr>
                <a:schemeClr val="accent1"/>
              </a:buClr>
              <a:buSzPts val="2295"/>
              <a:buNone/>
            </a:pPr>
            <a:endParaRPr sz="2700"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2378500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Vzdělávací politika</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2295"/>
              <a:buNone/>
            </a:pPr>
            <a:endParaRPr sz="2700" b="0" i="0" u="none" strike="noStrike" cap="none" dirty="0">
              <a:solidFill>
                <a:schemeClr val="dk1"/>
              </a:solidFill>
              <a:latin typeface="Georgia"/>
              <a:ea typeface="Georgia"/>
              <a:cs typeface="Georgia"/>
              <a:sym typeface="Georgia"/>
            </a:endParaRPr>
          </a:p>
        </p:txBody>
      </p:sp>
      <p:pic>
        <p:nvPicPr>
          <p:cNvPr id="4" name="Picture 2" descr="https://digifolio.rvp.cz/artefact/file/download.php?file=69183&amp;view=10429&amp;maxwidth=550">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954" y="1527048"/>
            <a:ext cx="8423198" cy="4594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8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2"/>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Kompetence učitele</a:t>
            </a:r>
            <a:endParaRPr sz="3300" b="0" i="0" u="none" strike="noStrike" cap="none">
              <a:solidFill>
                <a:srgbClr val="CE5717"/>
              </a:solidFill>
              <a:latin typeface="Georgia"/>
              <a:ea typeface="Georgia"/>
              <a:cs typeface="Georgia"/>
              <a:sym typeface="Georgia"/>
            </a:endParaRPr>
          </a:p>
        </p:txBody>
      </p:sp>
      <p:sp>
        <p:nvSpPr>
          <p:cNvPr id="224" name="Google Shape;224;p22"/>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lnSpc>
                <a:spcPct val="90000"/>
              </a:lnSpc>
              <a:spcBef>
                <a:spcPts val="0"/>
              </a:spcBef>
              <a:spcAft>
                <a:spcPts val="0"/>
              </a:spcAft>
              <a:buClr>
                <a:schemeClr val="accent1"/>
              </a:buClr>
              <a:buSzPts val="2122"/>
              <a:buFont typeface="Noto Sans Symbols"/>
              <a:buChar char="●"/>
            </a:pPr>
            <a:r>
              <a:rPr lang="cs-CZ" sz="2497" b="0" i="0" u="none" strike="noStrike" cap="none">
                <a:solidFill>
                  <a:schemeClr val="dk1"/>
                </a:solidFill>
                <a:latin typeface="Georgia"/>
                <a:ea typeface="Georgia"/>
                <a:cs typeface="Georgia"/>
                <a:sym typeface="Georgia"/>
              </a:rPr>
              <a:t>Jaké kompetence ve vztahu k různým úrovním managementu by měl mít učitel?</a:t>
            </a:r>
            <a:endParaRPr/>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a:solidFill>
                  <a:schemeClr val="dk2"/>
                </a:solidFill>
                <a:latin typeface="Georgia"/>
                <a:ea typeface="Georgia"/>
                <a:cs typeface="Georgia"/>
                <a:sym typeface="Georgia"/>
              </a:rPr>
              <a:t>Manažerská:</a:t>
            </a:r>
            <a:r>
              <a:rPr lang="cs-CZ" sz="2035" b="0" i="0" u="none" strike="noStrike" cap="none">
                <a:solidFill>
                  <a:schemeClr val="dk2"/>
                </a:solidFill>
                <a:latin typeface="Georgia"/>
                <a:ea typeface="Georgia"/>
                <a:cs typeface="Georgia"/>
                <a:sym typeface="Georgia"/>
              </a:rPr>
              <a:t> má znalosti o podmínkách a procesech fungování školy, ovládá administrativní úkony spojené s evidencí žáků, má organizační schopnosti pro mimovýukové aktivity žáků</a:t>
            </a:r>
            <a:endParaRPr/>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a:solidFill>
                  <a:schemeClr val="dk2"/>
                </a:solidFill>
                <a:latin typeface="Georgia"/>
                <a:ea typeface="Georgia"/>
                <a:cs typeface="Georgia"/>
                <a:sym typeface="Georgia"/>
              </a:rPr>
              <a:t>Komunikativní:</a:t>
            </a:r>
            <a:r>
              <a:rPr lang="cs-CZ" sz="2035" b="0" i="0" u="none" strike="noStrike" cap="none">
                <a:solidFill>
                  <a:schemeClr val="dk2"/>
                </a:solidFill>
                <a:latin typeface="Georgia"/>
                <a:ea typeface="Georgia"/>
                <a:cs typeface="Georgia"/>
                <a:sym typeface="Georgia"/>
              </a:rPr>
              <a:t> ovládá prostředky pedagogické komunikace, dovede uplatnit efektivní způsoby komunikace a spolupráce s rodiči a ostatními sociálními partnery</a:t>
            </a:r>
            <a:endParaRPr/>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a:solidFill>
                  <a:schemeClr val="dk2"/>
                </a:solidFill>
                <a:latin typeface="Georgia"/>
                <a:ea typeface="Georgia"/>
                <a:cs typeface="Georgia"/>
                <a:sym typeface="Georgia"/>
              </a:rPr>
              <a:t>Intervenční: </a:t>
            </a:r>
            <a:r>
              <a:rPr lang="cs-CZ" sz="2035" b="0" i="0" u="none" strike="noStrike" cap="none">
                <a:solidFill>
                  <a:schemeClr val="dk2"/>
                </a:solidFill>
                <a:latin typeface="Georgia"/>
                <a:ea typeface="Georgia"/>
                <a:cs typeface="Georgia"/>
                <a:sym typeface="Georgia"/>
              </a:rPr>
              <a:t>ovládá intervenční prostředky k zajištění kázně, je schopný rozpoznat sociálně patologické projevy žáků</a:t>
            </a:r>
            <a:endParaRPr/>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a:solidFill>
                  <a:schemeClr val="dk2"/>
                </a:solidFill>
                <a:latin typeface="Georgia"/>
                <a:ea typeface="Georgia"/>
                <a:cs typeface="Georgia"/>
                <a:sym typeface="Georgia"/>
              </a:rPr>
              <a:t>Pedagogická: </a:t>
            </a:r>
            <a:r>
              <a:rPr lang="cs-CZ" sz="2035" b="0" i="0" u="none" strike="noStrike" cap="none">
                <a:solidFill>
                  <a:schemeClr val="dk2"/>
                </a:solidFill>
                <a:latin typeface="Georgia"/>
                <a:ea typeface="Georgia"/>
                <a:cs typeface="Georgia"/>
                <a:sym typeface="Georgia"/>
              </a:rPr>
              <a:t>ovládá procesy a podmínky výchovy, je schopen podporovat rozvoj individuálních kvalit žáků, má znalosti o právech dítěte a respektuje je ve své práci</a:t>
            </a:r>
            <a:endParaRPr/>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0" u="none" strike="noStrike" cap="none">
                <a:solidFill>
                  <a:schemeClr val="dk2"/>
                </a:solidFill>
                <a:latin typeface="Georgia"/>
                <a:ea typeface="Georgia"/>
                <a:cs typeface="Georgia"/>
                <a:sym typeface="Georgia"/>
              </a:rPr>
              <a:t>…</a:t>
            </a:r>
            <a:endParaRPr sz="2035" b="0" i="0" u="none" strike="noStrike" cap="none">
              <a:solidFill>
                <a:schemeClr val="dk2"/>
              </a:solidFill>
              <a:latin typeface="Georgia"/>
              <a:ea typeface="Georgia"/>
              <a:cs typeface="Georgia"/>
              <a:sym typeface="Georgia"/>
            </a:endParaRPr>
          </a:p>
          <a:p>
            <a:pPr marL="548640" marR="0" lvl="1" indent="-183864" algn="l" rtl="0">
              <a:lnSpc>
                <a:spcPct val="90000"/>
              </a:lnSpc>
              <a:spcBef>
                <a:spcPts val="407"/>
              </a:spcBef>
              <a:spcAft>
                <a:spcPts val="0"/>
              </a:spcAft>
              <a:buClr>
                <a:schemeClr val="accent2"/>
              </a:buClr>
              <a:buSzPts val="1425"/>
              <a:buFont typeface="Noto Sans Symbols"/>
              <a:buNone/>
            </a:pPr>
            <a:endParaRPr sz="2035" b="0" i="0" u="none" strike="noStrike" cap="none">
              <a:solidFill>
                <a:schemeClr val="dk2"/>
              </a:solidFill>
              <a:latin typeface="Georgia"/>
              <a:ea typeface="Georgia"/>
              <a:cs typeface="Georgia"/>
              <a:sym typeface="Georgia"/>
            </a:endParaRPr>
          </a:p>
          <a:p>
            <a:pPr marL="274320" marR="0" lvl="0" indent="-139544" algn="l" rtl="0">
              <a:lnSpc>
                <a:spcPct val="90000"/>
              </a:lnSpc>
              <a:spcBef>
                <a:spcPts val="499"/>
              </a:spcBef>
              <a:spcAft>
                <a:spcPts val="0"/>
              </a:spcAft>
              <a:buClr>
                <a:schemeClr val="accent1"/>
              </a:buClr>
              <a:buSzPts val="2122"/>
              <a:buFont typeface="Noto Sans Symbols"/>
              <a:buNone/>
            </a:pPr>
            <a:endParaRPr sz="2497" b="0" i="0" u="none" strike="noStrike" cap="none">
              <a:solidFill>
                <a:schemeClr val="dk1"/>
              </a:solidFill>
              <a:latin typeface="Georgia"/>
              <a:ea typeface="Georgia"/>
              <a:cs typeface="Georgia"/>
              <a:sym typeface="Georg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Proč je tento předmět důležitý?</a:t>
            </a:r>
            <a:endParaRPr sz="3300" b="0" i="0" u="none" strike="noStrike" cap="none">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Administrativní zátěž</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Problémové situace</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Spory s rodiči</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Legitimizace postupů</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Strategické uvažování</a:t>
            </a:r>
            <a:endParaRPr/>
          </a:p>
          <a:p>
            <a:pPr marL="274320" marR="0" lvl="0" indent="-128587" algn="l" rtl="0">
              <a:spcBef>
                <a:spcPts val="540"/>
              </a:spcBef>
              <a:spcAft>
                <a:spcPts val="0"/>
              </a:spcAft>
              <a:buClr>
                <a:schemeClr val="accent1"/>
              </a:buClr>
              <a:buSzPts val="2295"/>
              <a:buFont typeface="Noto Sans Symbols"/>
              <a:buNone/>
            </a:pPr>
            <a:endParaRPr sz="2700" b="0" i="0" u="none" strike="noStrike" cap="none">
              <a:solidFill>
                <a:schemeClr val="dk1"/>
              </a:solidFill>
              <a:latin typeface="Georgia"/>
              <a:ea typeface="Georgia"/>
              <a:cs typeface="Georgia"/>
              <a:sym typeface="Georgia"/>
            </a:endParaRPr>
          </a:p>
          <a:p>
            <a:pPr marL="274320" marR="0" lvl="0" indent="-274320" algn="l" rtl="0">
              <a:spcBef>
                <a:spcPts val="480"/>
              </a:spcBef>
              <a:spcAft>
                <a:spcPts val="0"/>
              </a:spcAft>
              <a:buClr>
                <a:schemeClr val="accent1"/>
              </a:buClr>
              <a:buSzPts val="2040"/>
              <a:buFont typeface="Noto Sans Symbols"/>
              <a:buChar char="●"/>
            </a:pPr>
            <a:r>
              <a:rPr lang="cs-CZ" sz="2400" b="0" i="0" u="none" strike="noStrike" cap="none">
                <a:solidFill>
                  <a:schemeClr val="dk1"/>
                </a:solidFill>
                <a:latin typeface="Georgia"/>
                <a:ea typeface="Georgia"/>
                <a:cs typeface="Georgia"/>
                <a:sym typeface="Georgia"/>
              </a:rPr>
              <a:t>Není nutné znát veškerou legislativu, ale umět najít, co potřebuji!</a:t>
            </a:r>
            <a:endParaRPr/>
          </a:p>
          <a:p>
            <a:pPr marL="274320" marR="0" lvl="0" indent="-274320" algn="l" rtl="0">
              <a:spcBef>
                <a:spcPts val="480"/>
              </a:spcBef>
              <a:spcAft>
                <a:spcPts val="0"/>
              </a:spcAft>
              <a:buClr>
                <a:schemeClr val="accent1"/>
              </a:buClr>
              <a:buSzPts val="2040"/>
              <a:buFont typeface="Noto Sans Symbols"/>
              <a:buChar char="●"/>
            </a:pPr>
            <a:r>
              <a:rPr lang="cs-CZ" sz="2400" b="0" i="0" u="none" strike="noStrike" cap="none">
                <a:solidFill>
                  <a:schemeClr val="dk1"/>
                </a:solidFill>
                <a:latin typeface="Georgia"/>
                <a:ea typeface="Georgia"/>
                <a:cs typeface="Georgia"/>
                <a:sym typeface="Georgia"/>
              </a:rPr>
              <a:t>Časté změny legislativy</a:t>
            </a:r>
            <a:endParaRPr sz="2400" b="0" i="0" u="none" strike="noStrike" cap="none">
              <a:solidFill>
                <a:schemeClr val="dk1"/>
              </a:solidFill>
              <a:latin typeface="Georgia"/>
              <a:ea typeface="Georgia"/>
              <a:cs typeface="Georgia"/>
              <a:sym typeface="Georgia"/>
            </a:endParaRPr>
          </a:p>
        </p:txBody>
      </p:sp>
      <p:pic>
        <p:nvPicPr>
          <p:cNvPr id="231" name="Google Shape;231;p23"/>
          <p:cNvPicPr preferRelativeResize="0"/>
          <p:nvPr/>
        </p:nvPicPr>
        <p:blipFill rotWithShape="1">
          <a:blip r:embed="rId3">
            <a:alphaModFix/>
          </a:blip>
          <a:srcRect/>
          <a:stretch/>
        </p:blipFill>
        <p:spPr>
          <a:xfrm>
            <a:off x="8172400" y="4581128"/>
            <a:ext cx="682106" cy="122413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Kvíz - legislativa škol</a:t>
            </a:r>
            <a:endParaRPr sz="3300" b="0" i="0" u="none" strike="noStrike" cap="none">
              <a:solidFill>
                <a:srgbClr val="CE5717"/>
              </a:solidFill>
              <a:latin typeface="Georgia"/>
              <a:ea typeface="Georgia"/>
              <a:cs typeface="Georgia"/>
              <a:sym typeface="Georgia"/>
            </a:endParaRPr>
          </a:p>
        </p:txBody>
      </p:sp>
      <p:sp>
        <p:nvSpPr>
          <p:cNvPr id="243" name="Google Shape;243;p25"/>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514350" marR="0" lvl="0" indent="-514350" algn="l" rtl="0">
              <a:lnSpc>
                <a:spcPct val="80000"/>
              </a:lnSpc>
              <a:spcBef>
                <a:spcPts val="0"/>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1. Podpůrná opatření mají 4 stupně. </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(Vyhláška o vzdělávání žáků se speciálními vzdělávacími potřebami a žáků nadaných - 27/16)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2. Strategický dokument pro vzdělávání je Bílá kniha.</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(web MŠMT)</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3. Podpůrná opatření hradí rodiče a škola podle domluvy.</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4. Podpůrná opatření 1.a 2.stupně uplatňuje škola i bez doporučení ŠPZ.</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5. Před uplatňováním podpůrných opatření 2.-  5.stupně je třeba informovaný souhlas zákonných zástupců, případně zletilého žáka.</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6. Speciálně pedagogickou péči musí zajišťovat pouze škola, kam žák dochází.</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7. PLPP se vytváří pro žáka na 1. stupni podpory.</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8. Pro uplatnění PLPP není třeba písemný informovaný souhlas ZZ nebo zletilého žáka.</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9. O revizi zprávy ŠPZ může požádat škola.</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(Školský zákon)</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1</a:t>
            </a:r>
            <a:r>
              <a:rPr lang="cs-CZ" sz="1225" b="1" i="0" u="none" strike="noStrike" cap="none" dirty="0">
                <a:solidFill>
                  <a:schemeClr val="dk1"/>
                </a:solidFill>
                <a:latin typeface="Georgia"/>
                <a:ea typeface="Georgia"/>
                <a:cs typeface="Georgia"/>
                <a:sym typeface="Georgia"/>
              </a:rPr>
              <a:t>0. IVP vytváří škola na žádost rodičů, může být podpořeno doporučením ŠPZ.</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(Školský zákon)</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11. Doporučení podpůrných opatření může vydat i klinický psycholog.</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NE (Školský zákon)</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12. Jedním z podpůrných opatření může být i tlumočník českého znakového jazyka.</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(Vyhláška 27/16)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1" i="0" u="none" strike="noStrike" cap="none" dirty="0">
                <a:solidFill>
                  <a:schemeClr val="dk1"/>
                </a:solidFill>
                <a:latin typeface="Georgia"/>
                <a:ea typeface="Georgia"/>
                <a:cs typeface="Georgia"/>
                <a:sym typeface="Georgia"/>
              </a:rPr>
              <a:t>13. Školní matrika  obsahuje údaje o znevýhodnění dítěte, žáka nebo studenta uvedeném v § 16.</a:t>
            </a:r>
            <a:endParaRPr dirty="0"/>
          </a:p>
          <a:p>
            <a:pPr marL="514350" marR="0" lvl="0" indent="-514350" algn="l" rtl="0">
              <a:lnSpc>
                <a:spcPct val="80000"/>
              </a:lnSpc>
              <a:spcBef>
                <a:spcPts val="245"/>
              </a:spcBef>
              <a:spcAft>
                <a:spcPts val="0"/>
              </a:spcAft>
              <a:buClr>
                <a:schemeClr val="accent1"/>
              </a:buClr>
              <a:buSzPts val="1041"/>
              <a:buFont typeface="Noto Sans Symbols"/>
              <a:buNone/>
            </a:pPr>
            <a:r>
              <a:rPr lang="cs-CZ" sz="1225" b="0" i="0" u="none" strike="noStrike" cap="none" dirty="0">
                <a:solidFill>
                  <a:schemeClr val="dk1"/>
                </a:solidFill>
                <a:latin typeface="Georgia"/>
                <a:ea typeface="Georgia"/>
                <a:cs typeface="Georgia"/>
                <a:sym typeface="Georgia"/>
              </a:rPr>
              <a:t>ANO (Školský zákon)</a:t>
            </a:r>
            <a:endParaRPr dirty="0"/>
          </a:p>
          <a:p>
            <a:pPr marL="514350" marR="0" lvl="0" indent="-514350" algn="l" rtl="0">
              <a:lnSpc>
                <a:spcPct val="80000"/>
              </a:lnSpc>
              <a:spcBef>
                <a:spcPts val="245"/>
              </a:spcBef>
              <a:spcAft>
                <a:spcPts val="0"/>
              </a:spcAft>
              <a:buClr>
                <a:schemeClr val="accent1"/>
              </a:buClr>
              <a:buSzPts val="1041"/>
              <a:buFont typeface="Noto Sans Symbols"/>
              <a:buNone/>
            </a:pPr>
            <a:endParaRPr sz="1225" b="0" i="0" u="none" strike="noStrike" cap="none" dirty="0">
              <a:solidFill>
                <a:schemeClr val="dk1"/>
              </a:solidFill>
              <a:latin typeface="Georgia"/>
              <a:ea typeface="Georgia"/>
              <a:cs typeface="Georgia"/>
              <a:sym typeface="Georgia"/>
            </a:endParaRPr>
          </a:p>
          <a:p>
            <a:pPr marL="274320" marR="0" lvl="0" indent="-274320" algn="l" rtl="0">
              <a:lnSpc>
                <a:spcPct val="80000"/>
              </a:lnSpc>
              <a:spcBef>
                <a:spcPts val="135"/>
              </a:spcBef>
              <a:spcAft>
                <a:spcPts val="0"/>
              </a:spcAft>
              <a:buClr>
                <a:schemeClr val="accent1"/>
              </a:buClr>
              <a:buSzPts val="574"/>
              <a:buFont typeface="Noto Sans Symbols"/>
              <a:buNone/>
            </a:pPr>
            <a:endParaRPr sz="675" b="0" i="0" u="none" strike="noStrike" cap="none" dirty="0">
              <a:solidFill>
                <a:schemeClr val="dk1"/>
              </a:solidFill>
              <a:latin typeface="Georgia"/>
              <a:ea typeface="Georgia"/>
              <a:cs typeface="Georgia"/>
              <a:sym typeface="Georg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3">
                                            <p:txEl>
                                              <p:pRg st="0" end="0"/>
                                            </p:txEl>
                                          </p:spTgt>
                                        </p:tgtEl>
                                        <p:attrNameLst>
                                          <p:attrName>style.visibility</p:attrName>
                                        </p:attrNameLst>
                                      </p:cBhvr>
                                      <p:to>
                                        <p:strVal val="visible"/>
                                      </p:to>
                                    </p:set>
                                    <p:animEffect transition="in" filter="fade">
                                      <p:cBhvr>
                                        <p:cTn id="7" dur="500"/>
                                        <p:tgtEl>
                                          <p:spTgt spid="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3">
                                            <p:txEl>
                                              <p:pRg st="1" end="1"/>
                                            </p:txEl>
                                          </p:spTgt>
                                        </p:tgtEl>
                                        <p:attrNameLst>
                                          <p:attrName>style.visibility</p:attrName>
                                        </p:attrNameLst>
                                      </p:cBhvr>
                                      <p:to>
                                        <p:strVal val="visible"/>
                                      </p:to>
                                    </p:set>
                                    <p:animEffect transition="in" filter="fade">
                                      <p:cBhvr>
                                        <p:cTn id="12" dur="500"/>
                                        <p:tgtEl>
                                          <p:spTgt spid="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3">
                                            <p:txEl>
                                              <p:pRg st="2" end="2"/>
                                            </p:txEl>
                                          </p:spTgt>
                                        </p:tgtEl>
                                        <p:attrNameLst>
                                          <p:attrName>style.visibility</p:attrName>
                                        </p:attrNameLst>
                                      </p:cBhvr>
                                      <p:to>
                                        <p:strVal val="visible"/>
                                      </p:to>
                                    </p:set>
                                    <p:animEffect transition="in" filter="fade">
                                      <p:cBhvr>
                                        <p:cTn id="17" dur="500"/>
                                        <p:tgtEl>
                                          <p:spTgt spid="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3">
                                            <p:txEl>
                                              <p:pRg st="3" end="3"/>
                                            </p:txEl>
                                          </p:spTgt>
                                        </p:tgtEl>
                                        <p:attrNameLst>
                                          <p:attrName>style.visibility</p:attrName>
                                        </p:attrNameLst>
                                      </p:cBhvr>
                                      <p:to>
                                        <p:strVal val="visible"/>
                                      </p:to>
                                    </p:set>
                                    <p:animEffect transition="in" filter="fade">
                                      <p:cBhvr>
                                        <p:cTn id="22" dur="500"/>
                                        <p:tgtEl>
                                          <p:spTgt spid="2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3">
                                            <p:txEl>
                                              <p:pRg st="4" end="4"/>
                                            </p:txEl>
                                          </p:spTgt>
                                        </p:tgtEl>
                                        <p:attrNameLst>
                                          <p:attrName>style.visibility</p:attrName>
                                        </p:attrNameLst>
                                      </p:cBhvr>
                                      <p:to>
                                        <p:strVal val="visible"/>
                                      </p:to>
                                    </p:set>
                                    <p:animEffect transition="in" filter="fade">
                                      <p:cBhvr>
                                        <p:cTn id="27" dur="500"/>
                                        <p:tgtEl>
                                          <p:spTgt spid="2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3">
                                            <p:txEl>
                                              <p:pRg st="5" end="5"/>
                                            </p:txEl>
                                          </p:spTgt>
                                        </p:tgtEl>
                                        <p:attrNameLst>
                                          <p:attrName>style.visibility</p:attrName>
                                        </p:attrNameLst>
                                      </p:cBhvr>
                                      <p:to>
                                        <p:strVal val="visible"/>
                                      </p:to>
                                    </p:set>
                                    <p:animEffect transition="in" filter="fade">
                                      <p:cBhvr>
                                        <p:cTn id="32" dur="500"/>
                                        <p:tgtEl>
                                          <p:spTgt spid="2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3">
                                            <p:txEl>
                                              <p:pRg st="6" end="6"/>
                                            </p:txEl>
                                          </p:spTgt>
                                        </p:tgtEl>
                                        <p:attrNameLst>
                                          <p:attrName>style.visibility</p:attrName>
                                        </p:attrNameLst>
                                      </p:cBhvr>
                                      <p:to>
                                        <p:strVal val="visible"/>
                                      </p:to>
                                    </p:set>
                                    <p:animEffect transition="in" filter="fade">
                                      <p:cBhvr>
                                        <p:cTn id="37" dur="500"/>
                                        <p:tgtEl>
                                          <p:spTgt spid="2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3">
                                            <p:txEl>
                                              <p:pRg st="7" end="7"/>
                                            </p:txEl>
                                          </p:spTgt>
                                        </p:tgtEl>
                                        <p:attrNameLst>
                                          <p:attrName>style.visibility</p:attrName>
                                        </p:attrNameLst>
                                      </p:cBhvr>
                                      <p:to>
                                        <p:strVal val="visible"/>
                                      </p:to>
                                    </p:set>
                                    <p:animEffect transition="in" filter="fade">
                                      <p:cBhvr>
                                        <p:cTn id="42" dur="500"/>
                                        <p:tgtEl>
                                          <p:spTgt spid="2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43">
                                            <p:txEl>
                                              <p:pRg st="8" end="8"/>
                                            </p:txEl>
                                          </p:spTgt>
                                        </p:tgtEl>
                                        <p:attrNameLst>
                                          <p:attrName>style.visibility</p:attrName>
                                        </p:attrNameLst>
                                      </p:cBhvr>
                                      <p:to>
                                        <p:strVal val="visible"/>
                                      </p:to>
                                    </p:set>
                                    <p:animEffect transition="in" filter="fade">
                                      <p:cBhvr>
                                        <p:cTn id="47" dur="500"/>
                                        <p:tgtEl>
                                          <p:spTgt spid="24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43">
                                            <p:txEl>
                                              <p:pRg st="9" end="9"/>
                                            </p:txEl>
                                          </p:spTgt>
                                        </p:tgtEl>
                                        <p:attrNameLst>
                                          <p:attrName>style.visibility</p:attrName>
                                        </p:attrNameLst>
                                      </p:cBhvr>
                                      <p:to>
                                        <p:strVal val="visible"/>
                                      </p:to>
                                    </p:set>
                                    <p:animEffect transition="in" filter="fade">
                                      <p:cBhvr>
                                        <p:cTn id="52" dur="500"/>
                                        <p:tgtEl>
                                          <p:spTgt spid="24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43">
                                            <p:txEl>
                                              <p:pRg st="10" end="10"/>
                                            </p:txEl>
                                          </p:spTgt>
                                        </p:tgtEl>
                                        <p:attrNameLst>
                                          <p:attrName>style.visibility</p:attrName>
                                        </p:attrNameLst>
                                      </p:cBhvr>
                                      <p:to>
                                        <p:strVal val="visible"/>
                                      </p:to>
                                    </p:set>
                                    <p:animEffect transition="in" filter="fade">
                                      <p:cBhvr>
                                        <p:cTn id="57" dur="500"/>
                                        <p:tgtEl>
                                          <p:spTgt spid="24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43">
                                            <p:txEl>
                                              <p:pRg st="11" end="11"/>
                                            </p:txEl>
                                          </p:spTgt>
                                        </p:tgtEl>
                                        <p:attrNameLst>
                                          <p:attrName>style.visibility</p:attrName>
                                        </p:attrNameLst>
                                      </p:cBhvr>
                                      <p:to>
                                        <p:strVal val="visible"/>
                                      </p:to>
                                    </p:set>
                                    <p:animEffect transition="in" filter="fade">
                                      <p:cBhvr>
                                        <p:cTn id="62" dur="500"/>
                                        <p:tgtEl>
                                          <p:spTgt spid="24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43">
                                            <p:txEl>
                                              <p:pRg st="12" end="12"/>
                                            </p:txEl>
                                          </p:spTgt>
                                        </p:tgtEl>
                                        <p:attrNameLst>
                                          <p:attrName>style.visibility</p:attrName>
                                        </p:attrNameLst>
                                      </p:cBhvr>
                                      <p:to>
                                        <p:strVal val="visible"/>
                                      </p:to>
                                    </p:set>
                                    <p:animEffect transition="in" filter="fade">
                                      <p:cBhvr>
                                        <p:cTn id="67" dur="500"/>
                                        <p:tgtEl>
                                          <p:spTgt spid="24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43">
                                            <p:txEl>
                                              <p:pRg st="13" end="13"/>
                                            </p:txEl>
                                          </p:spTgt>
                                        </p:tgtEl>
                                        <p:attrNameLst>
                                          <p:attrName>style.visibility</p:attrName>
                                        </p:attrNameLst>
                                      </p:cBhvr>
                                      <p:to>
                                        <p:strVal val="visible"/>
                                      </p:to>
                                    </p:set>
                                    <p:animEffect transition="in" filter="fade">
                                      <p:cBhvr>
                                        <p:cTn id="72" dur="500"/>
                                        <p:tgtEl>
                                          <p:spTgt spid="24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43">
                                            <p:txEl>
                                              <p:pRg st="14" end="14"/>
                                            </p:txEl>
                                          </p:spTgt>
                                        </p:tgtEl>
                                        <p:attrNameLst>
                                          <p:attrName>style.visibility</p:attrName>
                                        </p:attrNameLst>
                                      </p:cBhvr>
                                      <p:to>
                                        <p:strVal val="visible"/>
                                      </p:to>
                                    </p:set>
                                    <p:animEffect transition="in" filter="fade">
                                      <p:cBhvr>
                                        <p:cTn id="77" dur="500"/>
                                        <p:tgtEl>
                                          <p:spTgt spid="24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43">
                                            <p:txEl>
                                              <p:pRg st="15" end="15"/>
                                            </p:txEl>
                                          </p:spTgt>
                                        </p:tgtEl>
                                        <p:attrNameLst>
                                          <p:attrName>style.visibility</p:attrName>
                                        </p:attrNameLst>
                                      </p:cBhvr>
                                      <p:to>
                                        <p:strVal val="visible"/>
                                      </p:to>
                                    </p:set>
                                    <p:animEffect transition="in" filter="fade">
                                      <p:cBhvr>
                                        <p:cTn id="82" dur="500"/>
                                        <p:tgtEl>
                                          <p:spTgt spid="24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43">
                                            <p:txEl>
                                              <p:pRg st="16" end="16"/>
                                            </p:txEl>
                                          </p:spTgt>
                                        </p:tgtEl>
                                        <p:attrNameLst>
                                          <p:attrName>style.visibility</p:attrName>
                                        </p:attrNameLst>
                                      </p:cBhvr>
                                      <p:to>
                                        <p:strVal val="visible"/>
                                      </p:to>
                                    </p:set>
                                    <p:animEffect transition="in" filter="fade">
                                      <p:cBhvr>
                                        <p:cTn id="87" dur="500"/>
                                        <p:tgtEl>
                                          <p:spTgt spid="24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243">
                                            <p:txEl>
                                              <p:pRg st="17" end="17"/>
                                            </p:txEl>
                                          </p:spTgt>
                                        </p:tgtEl>
                                        <p:attrNameLst>
                                          <p:attrName>style.visibility</p:attrName>
                                        </p:attrNameLst>
                                      </p:cBhvr>
                                      <p:to>
                                        <p:strVal val="visible"/>
                                      </p:to>
                                    </p:set>
                                    <p:animEffect transition="in" filter="fade">
                                      <p:cBhvr>
                                        <p:cTn id="92" dur="500"/>
                                        <p:tgtEl>
                                          <p:spTgt spid="24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243">
                                            <p:txEl>
                                              <p:pRg st="18" end="18"/>
                                            </p:txEl>
                                          </p:spTgt>
                                        </p:tgtEl>
                                        <p:attrNameLst>
                                          <p:attrName>style.visibility</p:attrName>
                                        </p:attrNameLst>
                                      </p:cBhvr>
                                      <p:to>
                                        <p:strVal val="visible"/>
                                      </p:to>
                                    </p:set>
                                    <p:animEffect transition="in" filter="fade">
                                      <p:cBhvr>
                                        <p:cTn id="97" dur="500"/>
                                        <p:tgtEl>
                                          <p:spTgt spid="24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243">
                                            <p:txEl>
                                              <p:pRg st="19" end="19"/>
                                            </p:txEl>
                                          </p:spTgt>
                                        </p:tgtEl>
                                        <p:attrNameLst>
                                          <p:attrName>style.visibility</p:attrName>
                                        </p:attrNameLst>
                                      </p:cBhvr>
                                      <p:to>
                                        <p:strVal val="visible"/>
                                      </p:to>
                                    </p:set>
                                    <p:animEffect transition="in" filter="fade">
                                      <p:cBhvr>
                                        <p:cTn id="102" dur="500"/>
                                        <p:tgtEl>
                                          <p:spTgt spid="24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243">
                                            <p:txEl>
                                              <p:pRg st="20" end="20"/>
                                            </p:txEl>
                                          </p:spTgt>
                                        </p:tgtEl>
                                        <p:attrNameLst>
                                          <p:attrName>style.visibility</p:attrName>
                                        </p:attrNameLst>
                                      </p:cBhvr>
                                      <p:to>
                                        <p:strVal val="visible"/>
                                      </p:to>
                                    </p:set>
                                    <p:animEffect transition="in" filter="fade">
                                      <p:cBhvr>
                                        <p:cTn id="107" dur="500"/>
                                        <p:tgtEl>
                                          <p:spTgt spid="243">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243">
                                            <p:txEl>
                                              <p:pRg st="21" end="21"/>
                                            </p:txEl>
                                          </p:spTgt>
                                        </p:tgtEl>
                                        <p:attrNameLst>
                                          <p:attrName>style.visibility</p:attrName>
                                        </p:attrNameLst>
                                      </p:cBhvr>
                                      <p:to>
                                        <p:strVal val="visible"/>
                                      </p:to>
                                    </p:set>
                                    <p:animEffect transition="in" filter="fade">
                                      <p:cBhvr>
                                        <p:cTn id="112" dur="500"/>
                                        <p:tgtEl>
                                          <p:spTgt spid="243">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243">
                                            <p:txEl>
                                              <p:pRg st="22" end="22"/>
                                            </p:txEl>
                                          </p:spTgt>
                                        </p:tgtEl>
                                        <p:attrNameLst>
                                          <p:attrName>style.visibility</p:attrName>
                                        </p:attrNameLst>
                                      </p:cBhvr>
                                      <p:to>
                                        <p:strVal val="visible"/>
                                      </p:to>
                                    </p:set>
                                    <p:animEffect transition="in" filter="fade">
                                      <p:cBhvr>
                                        <p:cTn id="117" dur="500"/>
                                        <p:tgtEl>
                                          <p:spTgt spid="243">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243">
                                            <p:txEl>
                                              <p:pRg st="23" end="23"/>
                                            </p:txEl>
                                          </p:spTgt>
                                        </p:tgtEl>
                                        <p:attrNameLst>
                                          <p:attrName>style.visibility</p:attrName>
                                        </p:attrNameLst>
                                      </p:cBhvr>
                                      <p:to>
                                        <p:strVal val="visible"/>
                                      </p:to>
                                    </p:set>
                                    <p:animEffect transition="in" filter="fade">
                                      <p:cBhvr>
                                        <p:cTn id="122" dur="500"/>
                                        <p:tgtEl>
                                          <p:spTgt spid="243">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243">
                                            <p:txEl>
                                              <p:pRg st="24" end="24"/>
                                            </p:txEl>
                                          </p:spTgt>
                                        </p:tgtEl>
                                        <p:attrNameLst>
                                          <p:attrName>style.visibility</p:attrName>
                                        </p:attrNameLst>
                                      </p:cBhvr>
                                      <p:to>
                                        <p:strVal val="visible"/>
                                      </p:to>
                                    </p:set>
                                    <p:animEffect transition="in" filter="fade">
                                      <p:cBhvr>
                                        <p:cTn id="127" dur="500"/>
                                        <p:tgtEl>
                                          <p:spTgt spid="243">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243">
                                            <p:txEl>
                                              <p:pRg st="25" end="25"/>
                                            </p:txEl>
                                          </p:spTgt>
                                        </p:tgtEl>
                                        <p:attrNameLst>
                                          <p:attrName>style.visibility</p:attrName>
                                        </p:attrNameLst>
                                      </p:cBhvr>
                                      <p:to>
                                        <p:strVal val="visible"/>
                                      </p:to>
                                    </p:set>
                                    <p:animEffect transition="in" filter="fade">
                                      <p:cBhvr>
                                        <p:cTn id="132" dur="500"/>
                                        <p:tgtEl>
                                          <p:spTgt spid="243">
                                            <p:txEl>
                                              <p:pRg st="25" end="2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243">
                                            <p:txEl>
                                              <p:pRg st="26" end="26"/>
                                            </p:txEl>
                                          </p:spTgt>
                                        </p:tgtEl>
                                        <p:attrNameLst>
                                          <p:attrName>style.visibility</p:attrName>
                                        </p:attrNameLst>
                                      </p:cBhvr>
                                      <p:to>
                                        <p:strVal val="visible"/>
                                      </p:to>
                                    </p:set>
                                    <p:animEffect transition="in" filter="fade">
                                      <p:cBhvr>
                                        <p:cTn id="137" dur="500"/>
                                        <p:tgtEl>
                                          <p:spTgt spid="243">
                                            <p:txEl>
                                              <p:pRg st="26" end="26"/>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243">
                                            <p:txEl>
                                              <p:pRg st="27" end="27"/>
                                            </p:txEl>
                                          </p:spTgt>
                                        </p:tgtEl>
                                        <p:attrNameLst>
                                          <p:attrName>style.visibility</p:attrName>
                                        </p:attrNameLst>
                                      </p:cBhvr>
                                      <p:to>
                                        <p:strVal val="visible"/>
                                      </p:to>
                                    </p:set>
                                    <p:animEffect transition="in" filter="fade">
                                      <p:cBhvr>
                                        <p:cTn id="142" dur="500"/>
                                        <p:tgtEl>
                                          <p:spTgt spid="243">
                                            <p:txEl>
                                              <p:pRg st="27" end="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6"/>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endParaRPr sz="3300" b="0" i="0" u="none" strike="noStrike" cap="none">
              <a:solidFill>
                <a:srgbClr val="CE5717"/>
              </a:solidFill>
              <a:latin typeface="Georgia"/>
              <a:ea typeface="Georgia"/>
              <a:cs typeface="Georgia"/>
              <a:sym typeface="Georgia"/>
            </a:endParaRPr>
          </a:p>
        </p:txBody>
      </p:sp>
      <p:sp>
        <p:nvSpPr>
          <p:cNvPr id="249" name="Google Shape;249;p26"/>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514350" marR="0" lvl="0" indent="-514350" algn="l" rtl="0">
              <a:lnSpc>
                <a:spcPct val="80000"/>
              </a:lnSpc>
              <a:spcBef>
                <a:spcPts val="0"/>
              </a:spcBef>
              <a:spcAft>
                <a:spcPts val="0"/>
              </a:spcAft>
              <a:buClr>
                <a:schemeClr val="accent1"/>
              </a:buClr>
              <a:buSzPts val="1115"/>
              <a:buFont typeface="Noto Sans Symbols"/>
              <a:buNone/>
            </a:pPr>
            <a:r>
              <a:rPr lang="cs-CZ" sz="1312" b="1" i="0" u="none" strike="noStrike" cap="none" dirty="0">
                <a:solidFill>
                  <a:schemeClr val="dk1"/>
                </a:solidFill>
                <a:latin typeface="Georgia"/>
                <a:ea typeface="Georgia"/>
                <a:cs typeface="Georgia"/>
                <a:sym typeface="Georgia"/>
              </a:rPr>
              <a:t>14. Nejvyšší počet žáků ve třídě je 30.</a:t>
            </a:r>
            <a:endParaRPr dirty="0"/>
          </a:p>
          <a:p>
            <a:pPr marL="514350" marR="0" lvl="0" indent="-514350" algn="l" rtl="0">
              <a:lnSpc>
                <a:spcPct val="80000"/>
              </a:lnSpc>
              <a:spcBef>
                <a:spcPts val="262"/>
              </a:spcBef>
              <a:spcAft>
                <a:spcPts val="0"/>
              </a:spcAft>
              <a:buClr>
                <a:schemeClr val="accent1"/>
              </a:buClr>
              <a:buSzPts val="1115"/>
              <a:buFont typeface="Noto Sans Symbols"/>
              <a:buNone/>
            </a:pPr>
            <a:r>
              <a:rPr lang="cs-CZ" sz="1312" b="0" i="0" u="none" strike="noStrike" cap="none" dirty="0">
                <a:solidFill>
                  <a:schemeClr val="dk1"/>
                </a:solidFill>
                <a:latin typeface="Georgia"/>
                <a:ea typeface="Georgia"/>
                <a:cs typeface="Georgia"/>
                <a:sym typeface="Georgia"/>
              </a:rPr>
              <a:t>ANO (Vyhláška o základním vzdělávání a některých náležitostech plnění povinné školní docházky - 48/2005)</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15. V období školního vyučování může ředitel školy ze závažných důvodů, zejména organizačních a technických, vyhlásit pro žáky nejvýše 6 volných dnů ve školním roce.</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(Školský zákon)</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16. Při akcích konaných mimo místo, kde škola uskutečňuje vzdělávání, nesmí na jednu osobu zajišťující bezpečnost a ochranu zdraví žáků připadnout více než 25 žáků.</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ANO (Vyhláška 48/2005)</a:t>
            </a:r>
            <a:endParaRPr sz="1375" b="0" i="0" u="none" strike="noStrike" cap="none" dirty="0">
              <a:solidFill>
                <a:schemeClr val="dk1"/>
              </a:solidFill>
              <a:latin typeface="Georgia"/>
              <a:ea typeface="Georgia"/>
              <a:cs typeface="Georgia"/>
              <a:sym typeface="Georgia"/>
            </a:endParaRPr>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17. Akci mimo školu oznámí škola rodičům nejpozději dva dny před konáním.</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(Vyhláška 48/2005)</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18. Škola se rozhodne, jaký bude její vyučovací jazyk a oznámí tuto skutečnost zřizovateli.</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(Školský zákon)</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19. V knize úrazů se neuvádí s ohledem na GDPR jméno dítěte, je evidováno pouze pořadové číslo.</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(Vyhláška o evidenci úrazů dětí, žáků a studentů – 64/2005)</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20. Školní družina vykonává svou činnost pouze v období školního vyučování.</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(Vyhláška o zájmovém vzdělávání – 74/2005)</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1" i="0" u="none" strike="noStrike" cap="none" dirty="0">
                <a:solidFill>
                  <a:schemeClr val="dk1"/>
                </a:solidFill>
                <a:latin typeface="Georgia"/>
                <a:ea typeface="Georgia"/>
                <a:cs typeface="Georgia"/>
                <a:sym typeface="Georgia"/>
              </a:rPr>
              <a:t>21. Podzimní prázdniny mohou trvat 2-3 dny.</a:t>
            </a:r>
            <a:endParaRPr dirty="0"/>
          </a:p>
          <a:p>
            <a:pPr marL="514350" marR="0" lvl="0" indent="-514350" algn="l" rtl="0">
              <a:lnSpc>
                <a:spcPct val="80000"/>
              </a:lnSpc>
              <a:spcBef>
                <a:spcPts val="275"/>
              </a:spcBef>
              <a:spcAft>
                <a:spcPts val="0"/>
              </a:spcAft>
              <a:buClr>
                <a:schemeClr val="accent1"/>
              </a:buClr>
              <a:buSzPts val="1169"/>
              <a:buFont typeface="Noto Sans Symbols"/>
              <a:buNone/>
            </a:pPr>
            <a:r>
              <a:rPr lang="cs-CZ" sz="1375" b="0" i="0" u="none" strike="noStrike" cap="none" dirty="0">
                <a:solidFill>
                  <a:schemeClr val="dk1"/>
                </a:solidFill>
                <a:latin typeface="Georgia"/>
                <a:ea typeface="Georgia"/>
                <a:cs typeface="Georgia"/>
                <a:sym typeface="Georgia"/>
              </a:rPr>
              <a:t>NE (Vyhláška o organizaci školního roku – 16/2005) </a:t>
            </a:r>
            <a:endParaRPr lang="cs-CZ" sz="1375" b="0" i="0" u="none" strike="noStrike" cap="none" dirty="0" smtClean="0">
              <a:solidFill>
                <a:schemeClr val="dk1"/>
              </a:solidFill>
              <a:latin typeface="Georgia"/>
              <a:ea typeface="Georgia"/>
              <a:cs typeface="Georgia"/>
              <a:sym typeface="Georgia"/>
            </a:endParaRPr>
          </a:p>
          <a:p>
            <a:pPr marL="514350" marR="0" lvl="0" indent="-514350" algn="l" rtl="0">
              <a:lnSpc>
                <a:spcPct val="80000"/>
              </a:lnSpc>
              <a:spcBef>
                <a:spcPts val="275"/>
              </a:spcBef>
              <a:spcAft>
                <a:spcPts val="0"/>
              </a:spcAft>
              <a:buClr>
                <a:schemeClr val="accent1"/>
              </a:buClr>
              <a:buSzPts val="1169"/>
              <a:buFont typeface="Noto Sans Symbols"/>
              <a:buNone/>
            </a:pPr>
            <a:endParaRPr lang="cs-CZ" sz="1375" dirty="0" smtClean="0"/>
          </a:p>
          <a:p>
            <a:pPr marL="514350" marR="0" lvl="0" indent="-514350" algn="l" rtl="0">
              <a:lnSpc>
                <a:spcPct val="80000"/>
              </a:lnSpc>
              <a:spcBef>
                <a:spcPts val="275"/>
              </a:spcBef>
              <a:spcAft>
                <a:spcPts val="0"/>
              </a:spcAft>
              <a:buClr>
                <a:schemeClr val="accent1"/>
              </a:buClr>
              <a:buSzPts val="1169"/>
              <a:buFont typeface="Noto Sans Symbols"/>
              <a:buNone/>
            </a:pPr>
            <a:endParaRPr lang="cs-CZ" sz="1375" dirty="0" smtClean="0"/>
          </a:p>
          <a:p>
            <a:pPr marL="274320" marR="0" lvl="0" indent="-183264" algn="l" rtl="0">
              <a:lnSpc>
                <a:spcPct val="80000"/>
              </a:lnSpc>
              <a:spcBef>
                <a:spcPts val="337"/>
              </a:spcBef>
              <a:spcAft>
                <a:spcPts val="0"/>
              </a:spcAft>
              <a:buClr>
                <a:schemeClr val="accent1"/>
              </a:buClr>
              <a:buSzPts val="1434"/>
              <a:buFont typeface="Noto Sans Symbols"/>
              <a:buNone/>
            </a:pPr>
            <a:endParaRPr sz="1687" b="0" i="0" u="none" strike="noStrike" cap="none" dirty="0">
              <a:solidFill>
                <a:schemeClr val="dk1"/>
              </a:solidFill>
              <a:latin typeface="Georgia"/>
              <a:ea typeface="Georgia"/>
              <a:cs typeface="Georgia"/>
              <a:sym typeface="Georg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animEffect transition="in" filter="fade">
                                      <p:cBhvr>
                                        <p:cTn id="7" dur="500"/>
                                        <p:tgtEl>
                                          <p:spTgt spid="2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9">
                                            <p:txEl>
                                              <p:pRg st="1" end="1"/>
                                            </p:txEl>
                                          </p:spTgt>
                                        </p:tgtEl>
                                        <p:attrNameLst>
                                          <p:attrName>style.visibility</p:attrName>
                                        </p:attrNameLst>
                                      </p:cBhvr>
                                      <p:to>
                                        <p:strVal val="visible"/>
                                      </p:to>
                                    </p:set>
                                    <p:animEffect transition="in" filter="fade">
                                      <p:cBhvr>
                                        <p:cTn id="12" dur="500"/>
                                        <p:tgtEl>
                                          <p:spTgt spid="2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9">
                                            <p:txEl>
                                              <p:pRg st="2" end="2"/>
                                            </p:txEl>
                                          </p:spTgt>
                                        </p:tgtEl>
                                        <p:attrNameLst>
                                          <p:attrName>style.visibility</p:attrName>
                                        </p:attrNameLst>
                                      </p:cBhvr>
                                      <p:to>
                                        <p:strVal val="visible"/>
                                      </p:to>
                                    </p:set>
                                    <p:animEffect transition="in" filter="fade">
                                      <p:cBhvr>
                                        <p:cTn id="17" dur="500"/>
                                        <p:tgtEl>
                                          <p:spTgt spid="2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9">
                                            <p:txEl>
                                              <p:pRg st="3" end="3"/>
                                            </p:txEl>
                                          </p:spTgt>
                                        </p:tgtEl>
                                        <p:attrNameLst>
                                          <p:attrName>style.visibility</p:attrName>
                                        </p:attrNameLst>
                                      </p:cBhvr>
                                      <p:to>
                                        <p:strVal val="visible"/>
                                      </p:to>
                                    </p:set>
                                    <p:animEffect transition="in" filter="fade">
                                      <p:cBhvr>
                                        <p:cTn id="22" dur="500"/>
                                        <p:tgtEl>
                                          <p:spTgt spid="2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9">
                                            <p:txEl>
                                              <p:pRg st="4" end="4"/>
                                            </p:txEl>
                                          </p:spTgt>
                                        </p:tgtEl>
                                        <p:attrNameLst>
                                          <p:attrName>style.visibility</p:attrName>
                                        </p:attrNameLst>
                                      </p:cBhvr>
                                      <p:to>
                                        <p:strVal val="visible"/>
                                      </p:to>
                                    </p:set>
                                    <p:animEffect transition="in" filter="fade">
                                      <p:cBhvr>
                                        <p:cTn id="27" dur="500"/>
                                        <p:tgtEl>
                                          <p:spTgt spid="2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9">
                                            <p:txEl>
                                              <p:pRg st="5" end="5"/>
                                            </p:txEl>
                                          </p:spTgt>
                                        </p:tgtEl>
                                        <p:attrNameLst>
                                          <p:attrName>style.visibility</p:attrName>
                                        </p:attrNameLst>
                                      </p:cBhvr>
                                      <p:to>
                                        <p:strVal val="visible"/>
                                      </p:to>
                                    </p:set>
                                    <p:animEffect transition="in" filter="fade">
                                      <p:cBhvr>
                                        <p:cTn id="32" dur="500"/>
                                        <p:tgtEl>
                                          <p:spTgt spid="24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9">
                                            <p:txEl>
                                              <p:pRg st="6" end="6"/>
                                            </p:txEl>
                                          </p:spTgt>
                                        </p:tgtEl>
                                        <p:attrNameLst>
                                          <p:attrName>style.visibility</p:attrName>
                                        </p:attrNameLst>
                                      </p:cBhvr>
                                      <p:to>
                                        <p:strVal val="visible"/>
                                      </p:to>
                                    </p:set>
                                    <p:animEffect transition="in" filter="fade">
                                      <p:cBhvr>
                                        <p:cTn id="37" dur="500"/>
                                        <p:tgtEl>
                                          <p:spTgt spid="24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9">
                                            <p:txEl>
                                              <p:pRg st="7" end="7"/>
                                            </p:txEl>
                                          </p:spTgt>
                                        </p:tgtEl>
                                        <p:attrNameLst>
                                          <p:attrName>style.visibility</p:attrName>
                                        </p:attrNameLst>
                                      </p:cBhvr>
                                      <p:to>
                                        <p:strVal val="visible"/>
                                      </p:to>
                                    </p:set>
                                    <p:animEffect transition="in" filter="fade">
                                      <p:cBhvr>
                                        <p:cTn id="42" dur="500"/>
                                        <p:tgtEl>
                                          <p:spTgt spid="24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49">
                                            <p:txEl>
                                              <p:pRg st="8" end="8"/>
                                            </p:txEl>
                                          </p:spTgt>
                                        </p:tgtEl>
                                        <p:attrNameLst>
                                          <p:attrName>style.visibility</p:attrName>
                                        </p:attrNameLst>
                                      </p:cBhvr>
                                      <p:to>
                                        <p:strVal val="visible"/>
                                      </p:to>
                                    </p:set>
                                    <p:animEffect transition="in" filter="fade">
                                      <p:cBhvr>
                                        <p:cTn id="47" dur="500"/>
                                        <p:tgtEl>
                                          <p:spTgt spid="24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49">
                                            <p:txEl>
                                              <p:pRg st="9" end="9"/>
                                            </p:txEl>
                                          </p:spTgt>
                                        </p:tgtEl>
                                        <p:attrNameLst>
                                          <p:attrName>style.visibility</p:attrName>
                                        </p:attrNameLst>
                                      </p:cBhvr>
                                      <p:to>
                                        <p:strVal val="visible"/>
                                      </p:to>
                                    </p:set>
                                    <p:animEffect transition="in" filter="fade">
                                      <p:cBhvr>
                                        <p:cTn id="52" dur="500"/>
                                        <p:tgtEl>
                                          <p:spTgt spid="24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49">
                                            <p:txEl>
                                              <p:pRg st="10" end="10"/>
                                            </p:txEl>
                                          </p:spTgt>
                                        </p:tgtEl>
                                        <p:attrNameLst>
                                          <p:attrName>style.visibility</p:attrName>
                                        </p:attrNameLst>
                                      </p:cBhvr>
                                      <p:to>
                                        <p:strVal val="visible"/>
                                      </p:to>
                                    </p:set>
                                    <p:animEffect transition="in" filter="fade">
                                      <p:cBhvr>
                                        <p:cTn id="57" dur="500"/>
                                        <p:tgtEl>
                                          <p:spTgt spid="24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49">
                                            <p:txEl>
                                              <p:pRg st="11" end="11"/>
                                            </p:txEl>
                                          </p:spTgt>
                                        </p:tgtEl>
                                        <p:attrNameLst>
                                          <p:attrName>style.visibility</p:attrName>
                                        </p:attrNameLst>
                                      </p:cBhvr>
                                      <p:to>
                                        <p:strVal val="visible"/>
                                      </p:to>
                                    </p:set>
                                    <p:animEffect transition="in" filter="fade">
                                      <p:cBhvr>
                                        <p:cTn id="62" dur="500"/>
                                        <p:tgtEl>
                                          <p:spTgt spid="24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49">
                                            <p:txEl>
                                              <p:pRg st="12" end="12"/>
                                            </p:txEl>
                                          </p:spTgt>
                                        </p:tgtEl>
                                        <p:attrNameLst>
                                          <p:attrName>style.visibility</p:attrName>
                                        </p:attrNameLst>
                                      </p:cBhvr>
                                      <p:to>
                                        <p:strVal val="visible"/>
                                      </p:to>
                                    </p:set>
                                    <p:animEffect transition="in" filter="fade">
                                      <p:cBhvr>
                                        <p:cTn id="67" dur="500"/>
                                        <p:tgtEl>
                                          <p:spTgt spid="24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49">
                                            <p:txEl>
                                              <p:pRg st="13" end="13"/>
                                            </p:txEl>
                                          </p:spTgt>
                                        </p:tgtEl>
                                        <p:attrNameLst>
                                          <p:attrName>style.visibility</p:attrName>
                                        </p:attrNameLst>
                                      </p:cBhvr>
                                      <p:to>
                                        <p:strVal val="visible"/>
                                      </p:to>
                                    </p:set>
                                    <p:animEffect transition="in" filter="fade">
                                      <p:cBhvr>
                                        <p:cTn id="72" dur="500"/>
                                        <p:tgtEl>
                                          <p:spTgt spid="24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49">
                                            <p:txEl>
                                              <p:pRg st="14" end="14"/>
                                            </p:txEl>
                                          </p:spTgt>
                                        </p:tgtEl>
                                        <p:attrNameLst>
                                          <p:attrName>style.visibility</p:attrName>
                                        </p:attrNameLst>
                                      </p:cBhvr>
                                      <p:to>
                                        <p:strVal val="visible"/>
                                      </p:to>
                                    </p:set>
                                    <p:animEffect transition="in" filter="fade">
                                      <p:cBhvr>
                                        <p:cTn id="77" dur="500"/>
                                        <p:tgtEl>
                                          <p:spTgt spid="249">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49">
                                            <p:txEl>
                                              <p:pRg st="15" end="15"/>
                                            </p:txEl>
                                          </p:spTgt>
                                        </p:tgtEl>
                                        <p:attrNameLst>
                                          <p:attrName>style.visibility</p:attrName>
                                        </p:attrNameLst>
                                      </p:cBhvr>
                                      <p:to>
                                        <p:strVal val="visible"/>
                                      </p:to>
                                    </p:set>
                                    <p:animEffect transition="in" filter="fade">
                                      <p:cBhvr>
                                        <p:cTn id="82" dur="500"/>
                                        <p:tgtEl>
                                          <p:spTgt spid="24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3" name="Google Shape;173;p14"/>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a:solidFill>
                  <a:srgbClr val="CE5717"/>
                </a:solidFill>
                <a:latin typeface="Georgia"/>
                <a:ea typeface="Georgia"/>
                <a:cs typeface="Georgia"/>
                <a:sym typeface="Georgia"/>
              </a:rPr>
              <a:t>Náplň </a:t>
            </a:r>
            <a:r>
              <a:rPr lang="cs-CZ" sz="3300" b="0" i="0" u="none" strike="noStrike" cap="none" dirty="0" smtClean="0">
                <a:solidFill>
                  <a:srgbClr val="CE5717"/>
                </a:solidFill>
                <a:latin typeface="Georgia"/>
                <a:ea typeface="Georgia"/>
                <a:cs typeface="Georgia"/>
                <a:sym typeface="Georgia"/>
              </a:rPr>
              <a:t>dnešního setkání</a:t>
            </a:r>
            <a:endParaRPr sz="3300" b="0" i="0" u="none" strike="noStrike" cap="none" dirty="0">
              <a:solidFill>
                <a:srgbClr val="CE5717"/>
              </a:solidFill>
              <a:latin typeface="Georgia"/>
              <a:ea typeface="Georgia"/>
              <a:cs typeface="Georgia"/>
              <a:sym typeface="Georgia"/>
            </a:endParaRPr>
          </a:p>
        </p:txBody>
      </p:sp>
      <p:sp>
        <p:nvSpPr>
          <p:cNvPr id="174" name="Google Shape;174;p14"/>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dirty="0">
                <a:solidFill>
                  <a:schemeClr val="dk1"/>
                </a:solidFill>
                <a:latin typeface="Georgia"/>
                <a:ea typeface="Georgia"/>
                <a:cs typeface="Georgia"/>
                <a:sym typeface="Georgia"/>
              </a:rPr>
              <a:t>Organizační </a:t>
            </a:r>
            <a:r>
              <a:rPr lang="cs-CZ" sz="2700" b="0" i="0" u="none" strike="noStrike" cap="none" dirty="0" smtClean="0">
                <a:solidFill>
                  <a:schemeClr val="dk1"/>
                </a:solidFill>
                <a:latin typeface="Georgia"/>
                <a:ea typeface="Georgia"/>
                <a:cs typeface="Georgia"/>
                <a:sym typeface="Georgia"/>
              </a:rPr>
              <a:t>informace</a:t>
            </a:r>
            <a:endParaRPr sz="2700" b="0" i="0" u="none" strike="noStrike" cap="none" dirty="0">
              <a:solidFill>
                <a:schemeClr val="dk1"/>
              </a:solidFill>
              <a:latin typeface="Georgia"/>
              <a:ea typeface="Georgia"/>
              <a:cs typeface="Georgia"/>
              <a:sym typeface="Georgia"/>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smtClean="0">
                <a:solidFill>
                  <a:schemeClr val="dk1"/>
                </a:solidFill>
                <a:latin typeface="Georgia"/>
                <a:ea typeface="Georgia"/>
                <a:cs typeface="Georgia"/>
                <a:sym typeface="Georgia"/>
              </a:rPr>
              <a:t>Úvod </a:t>
            </a:r>
            <a:r>
              <a:rPr lang="cs-CZ" sz="2700" b="0" i="0" u="none" strike="noStrike" cap="none" dirty="0">
                <a:solidFill>
                  <a:schemeClr val="dk1"/>
                </a:solidFill>
                <a:latin typeface="Georgia"/>
                <a:ea typeface="Georgia"/>
                <a:cs typeface="Georgia"/>
                <a:sym typeface="Georgia"/>
              </a:rPr>
              <a:t>ke školskému a školnímu </a:t>
            </a:r>
            <a:r>
              <a:rPr lang="cs-CZ" sz="2700" b="0" i="0" u="none" strike="noStrike" cap="none" dirty="0" smtClean="0">
                <a:solidFill>
                  <a:schemeClr val="dk1"/>
                </a:solidFill>
                <a:latin typeface="Georgia"/>
                <a:ea typeface="Georgia"/>
                <a:cs typeface="Georgia"/>
                <a:sym typeface="Georgia"/>
              </a:rPr>
              <a:t>managementu</a:t>
            </a: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smtClean="0">
                <a:solidFill>
                  <a:schemeClr val="dk1"/>
                </a:solidFill>
                <a:latin typeface="Georgia"/>
                <a:ea typeface="Georgia"/>
                <a:cs typeface="Georgia"/>
                <a:sym typeface="Georgia"/>
              </a:rPr>
              <a:t>Kvíz </a:t>
            </a:r>
            <a:r>
              <a:rPr lang="cs-CZ" sz="2700" b="0" i="0" u="none" strike="noStrike" cap="none" dirty="0">
                <a:solidFill>
                  <a:schemeClr val="dk1"/>
                </a:solidFill>
                <a:latin typeface="Georgia"/>
                <a:ea typeface="Georgia"/>
                <a:cs typeface="Georgia"/>
                <a:sym typeface="Georgia"/>
              </a:rPr>
              <a:t>k </a:t>
            </a:r>
            <a:r>
              <a:rPr lang="cs-CZ" sz="2700" b="0" i="0" u="none" strike="noStrike" cap="none" dirty="0" smtClean="0">
                <a:solidFill>
                  <a:schemeClr val="dk1"/>
                </a:solidFill>
                <a:latin typeface="Georgia"/>
                <a:ea typeface="Georgia"/>
                <a:cs typeface="Georgia"/>
                <a:sym typeface="Georgia"/>
              </a:rPr>
              <a:t>legislativě</a:t>
            </a:r>
          </a:p>
          <a:p>
            <a:pPr marL="274320" marR="0" lvl="0" indent="-274320" algn="l" rtl="0">
              <a:spcBef>
                <a:spcPts val="540"/>
              </a:spcBef>
              <a:spcAft>
                <a:spcPts val="0"/>
              </a:spcAft>
              <a:buClr>
                <a:schemeClr val="accent1"/>
              </a:buClr>
              <a:buSzPts val="2295"/>
              <a:buFont typeface="Noto Sans Symbols"/>
              <a:buChar char="●"/>
            </a:pPr>
            <a:r>
              <a:rPr lang="cs-CZ" dirty="0" smtClean="0"/>
              <a:t>Úraz, pracovní list</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Organizační informace</a:t>
            </a:r>
            <a:endParaRPr sz="3300" b="0" i="0" u="none" strike="noStrike" cap="none">
              <a:solidFill>
                <a:srgbClr val="CE5717"/>
              </a:solidFill>
              <a:latin typeface="Georgia"/>
              <a:ea typeface="Georgia"/>
              <a:cs typeface="Georgia"/>
              <a:sym typeface="Georgia"/>
            </a:endParaRPr>
          </a:p>
        </p:txBody>
      </p:sp>
      <p:sp>
        <p:nvSpPr>
          <p:cNvPr id="180" name="Google Shape;180;p15"/>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128587" algn="l" rtl="0">
              <a:spcBef>
                <a:spcPts val="540"/>
              </a:spcBef>
              <a:spcAft>
                <a:spcPts val="0"/>
              </a:spcAft>
              <a:buClr>
                <a:schemeClr val="accent1"/>
              </a:buClr>
              <a:buSzPts val="2295"/>
              <a:buFont typeface="Noto Sans Symbols"/>
              <a:buNone/>
            </a:pPr>
            <a:endParaRPr lang="cs-CZ" sz="2700" b="0" i="0" u="none" strike="noStrike" cap="none" dirty="0" smtClean="0">
              <a:solidFill>
                <a:schemeClr val="dk1"/>
              </a:solidFill>
              <a:latin typeface="Georgia"/>
              <a:ea typeface="Georgia"/>
              <a:cs typeface="Georgia"/>
              <a:sym typeface="Georgia"/>
            </a:endParaRPr>
          </a:p>
          <a:p>
            <a:pPr marL="274320" marR="0" lvl="0" indent="-128587" algn="l" rtl="0">
              <a:spcBef>
                <a:spcPts val="540"/>
              </a:spcBef>
              <a:spcAft>
                <a:spcPts val="0"/>
              </a:spcAft>
              <a:buClr>
                <a:schemeClr val="accent1"/>
              </a:buClr>
              <a:buSzPts val="2295"/>
              <a:buFont typeface="Noto Sans Symbols"/>
              <a:buNone/>
            </a:pPr>
            <a:r>
              <a:rPr lang="cs-CZ" dirty="0" smtClean="0"/>
              <a:t>Doporučená literatura:</a:t>
            </a:r>
          </a:p>
          <a:p>
            <a:pPr marL="274320" lvl="0" indent="-274320">
              <a:spcBef>
                <a:spcPts val="0"/>
              </a:spcBef>
            </a:pPr>
            <a:r>
              <a:rPr lang="cs-CZ" dirty="0"/>
              <a:t>Obst, O. (2006). </a:t>
            </a:r>
            <a:r>
              <a:rPr lang="cs-CZ" i="1" dirty="0"/>
              <a:t>Manažerské minimum pro učitele</a:t>
            </a:r>
            <a:r>
              <a:rPr lang="cs-CZ" dirty="0"/>
              <a:t>. Olomouc: Univerzita Palackého.</a:t>
            </a:r>
          </a:p>
          <a:p>
            <a:pPr marL="274320" lvl="0" indent="-274320"/>
            <a:r>
              <a:rPr lang="cs-CZ" dirty="0"/>
              <a:t>Školská legislativa: </a:t>
            </a:r>
            <a:r>
              <a:rPr lang="cs-CZ" u="sng" dirty="0">
                <a:solidFill>
                  <a:schemeClr val="hlink"/>
                </a:solidFill>
                <a:hlinkClick r:id="rId3"/>
              </a:rPr>
              <a:t>www.msmt.cz</a:t>
            </a:r>
            <a:r>
              <a:rPr lang="cs-CZ" dirty="0"/>
              <a:t>, </a:t>
            </a:r>
            <a:r>
              <a:rPr lang="cs-CZ" u="sng" dirty="0">
                <a:solidFill>
                  <a:schemeClr val="hlink"/>
                </a:solidFill>
                <a:hlinkClick r:id="rId4"/>
              </a:rPr>
              <a:t>www.csicr.cz</a:t>
            </a:r>
            <a:endParaRPr lang="cs-CZ" dirty="0"/>
          </a:p>
          <a:p>
            <a:pPr marL="274320" marR="0" lvl="0" indent="-128587" algn="l" rtl="0">
              <a:spcBef>
                <a:spcPts val="540"/>
              </a:spcBef>
              <a:spcAft>
                <a:spcPts val="0"/>
              </a:spcAft>
              <a:buClr>
                <a:schemeClr val="accent1"/>
              </a:buClr>
              <a:buSzPts val="2295"/>
              <a:buFont typeface="Noto Sans Symbols"/>
              <a:buNone/>
            </a:pPr>
            <a:endParaRPr lang="cs-CZ" sz="2700" b="0" i="0" u="none" strike="noStrike" cap="none" dirty="0" smtClean="0">
              <a:solidFill>
                <a:schemeClr val="dk1"/>
              </a:solidFill>
              <a:latin typeface="Georgia"/>
              <a:ea typeface="Georgia"/>
              <a:cs typeface="Georgia"/>
              <a:sym typeface="Georgia"/>
            </a:endParaRPr>
          </a:p>
          <a:p>
            <a:pPr marL="274320" marR="0" lvl="0" indent="-128587" algn="l" rtl="0">
              <a:spcBef>
                <a:spcPts val="540"/>
              </a:spcBef>
              <a:spcAft>
                <a:spcPts val="0"/>
              </a:spcAft>
              <a:buClr>
                <a:schemeClr val="accent1"/>
              </a:buClr>
              <a:buSzPts val="2295"/>
              <a:buFont typeface="Noto Sans Symbols"/>
              <a:buNone/>
            </a:pPr>
            <a:r>
              <a:rPr lang="cs-CZ" dirty="0" smtClean="0"/>
              <a:t>-portfoliový úkol</a:t>
            </a:r>
          </a:p>
          <a:p>
            <a:pPr marL="274320" marR="0" lvl="0" indent="-128587" algn="l" rtl="0">
              <a:spcBef>
                <a:spcPts val="540"/>
              </a:spcBef>
              <a:spcAft>
                <a:spcPts val="0"/>
              </a:spcAft>
              <a:buClr>
                <a:schemeClr val="accent1"/>
              </a:buClr>
              <a:buSzPts val="2295"/>
              <a:buFont typeface="Noto Sans Symbols"/>
              <a:buNone/>
            </a:pPr>
            <a:r>
              <a:rPr lang="cs-CZ" sz="2700" b="0" i="0" u="none" strike="noStrike" cap="none" dirty="0" smtClean="0">
                <a:solidFill>
                  <a:schemeClr val="dk1"/>
                </a:solidFill>
                <a:latin typeface="Georgia"/>
                <a:ea typeface="Georgia"/>
                <a:cs typeface="Georgia"/>
                <a:sym typeface="Georgia"/>
              </a:rPr>
              <a:t>-test (70 </a:t>
            </a:r>
            <a:r>
              <a:rPr lang="cs-CZ" sz="2700" b="0" i="0" u="none" strike="noStrike" cap="none" smtClean="0">
                <a:solidFill>
                  <a:schemeClr val="dk1"/>
                </a:solidFill>
                <a:latin typeface="Georgia"/>
                <a:ea typeface="Georgia"/>
                <a:cs typeface="Georgia"/>
                <a:sym typeface="Georgia"/>
              </a:rPr>
              <a:t>% správně)</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Organizační informace</a:t>
            </a:r>
            <a:endParaRPr sz="3300" b="0" i="0" u="none" strike="noStrike" cap="none">
              <a:solidFill>
                <a:srgbClr val="CE5717"/>
              </a:solidFill>
              <a:latin typeface="Georgia"/>
              <a:ea typeface="Georgia"/>
              <a:cs typeface="Georgia"/>
              <a:sym typeface="Georgia"/>
            </a:endParaRPr>
          </a:p>
        </p:txBody>
      </p:sp>
      <p:sp>
        <p:nvSpPr>
          <p:cNvPr id="180" name="Google Shape;180;p15"/>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lvl="0" indent="-128587">
              <a:buNone/>
            </a:pPr>
            <a:r>
              <a:rPr lang="cs-CZ" sz="2000" dirty="0" smtClean="0"/>
              <a:t>Portfoliový úkol</a:t>
            </a:r>
          </a:p>
          <a:p>
            <a:pPr marL="488633" lvl="0" indent="-342900">
              <a:buFontTx/>
              <a:buChar char="-"/>
            </a:pPr>
            <a:r>
              <a:rPr lang="cs-CZ" sz="2000" dirty="0" smtClean="0"/>
              <a:t>vyberte </a:t>
            </a:r>
            <a:r>
              <a:rPr lang="cs-CZ" sz="2000" dirty="0"/>
              <a:t>si školu, se kterou máte osobní zkušenost, nejlépe na ní učíte (</a:t>
            </a:r>
            <a:r>
              <a:rPr lang="cs-CZ" sz="2000" dirty="0" smtClean="0"/>
              <a:t>či pracujete </a:t>
            </a:r>
            <a:r>
              <a:rPr lang="cs-CZ" sz="2000" dirty="0"/>
              <a:t>na jiné pozici), byli jste tam na praxi, víte, jak to tam chodí:)</a:t>
            </a:r>
            <a:br>
              <a:rPr lang="cs-CZ" sz="2000" dirty="0"/>
            </a:br>
            <a:r>
              <a:rPr lang="cs-CZ" sz="2000" dirty="0"/>
              <a:t>- foto školy, název školy, stručná charakteristika</a:t>
            </a:r>
            <a:br>
              <a:rPr lang="cs-CZ" sz="2000" dirty="0"/>
            </a:br>
            <a:r>
              <a:rPr lang="cs-CZ" sz="2000" dirty="0"/>
              <a:t>- vybraná pozitivně hodnocená oblast z hlediska inspekční zprávy ČŠI, odkaz </a:t>
            </a:r>
            <a:r>
              <a:rPr lang="cs-CZ" sz="2000" dirty="0" smtClean="0"/>
              <a:t>na ni</a:t>
            </a:r>
            <a:r>
              <a:rPr lang="cs-CZ" sz="2000" dirty="0"/>
              <a:t/>
            </a:r>
            <a:br>
              <a:rPr lang="cs-CZ" sz="2000" dirty="0"/>
            </a:br>
            <a:r>
              <a:rPr lang="cs-CZ" sz="2000" dirty="0"/>
              <a:t>- výroční zpráva školy ze stejné doby - jak prezentuje svou silnou stránku </a:t>
            </a:r>
            <a:r>
              <a:rPr lang="cs-CZ" sz="2000" dirty="0" smtClean="0"/>
              <a:t>škola - </a:t>
            </a:r>
            <a:r>
              <a:rPr lang="cs-CZ" sz="2000" dirty="0"/>
              <a:t>vnímá ji </a:t>
            </a:r>
            <a:r>
              <a:rPr lang="cs-CZ" sz="2000" dirty="0" smtClean="0"/>
              <a:t>stejně?, </a:t>
            </a:r>
            <a:r>
              <a:rPr lang="cs-CZ" sz="2000" dirty="0"/>
              <a:t>odkaz na ni</a:t>
            </a:r>
            <a:br>
              <a:rPr lang="cs-CZ" sz="2000" dirty="0"/>
            </a:br>
            <a:r>
              <a:rPr lang="cs-CZ" sz="2000" dirty="0"/>
              <a:t>- vaše zkušenost - jak to na škole skutečně je? Jak jste to vnímali během </a:t>
            </a:r>
            <a:r>
              <a:rPr lang="cs-CZ" sz="2000" dirty="0" smtClean="0"/>
              <a:t>své praxe</a:t>
            </a:r>
            <a:r>
              <a:rPr lang="cs-CZ" sz="2000" dirty="0"/>
              <a:t>? Co byste případně ještě doplnili</a:t>
            </a:r>
            <a:r>
              <a:rPr lang="cs-CZ" sz="2000" dirty="0" smtClean="0"/>
              <a:t>?</a:t>
            </a:r>
          </a:p>
          <a:p>
            <a:pPr marL="488633" lvl="0" indent="-342900">
              <a:buFontTx/>
              <a:buChar char="-"/>
            </a:pPr>
            <a:r>
              <a:rPr lang="cs-CZ" sz="2000" b="0" i="0" u="none" strike="noStrike" cap="none" dirty="0" smtClean="0">
                <a:solidFill>
                  <a:schemeClr val="dk1"/>
                </a:solidFill>
                <a:sym typeface="Georgia"/>
              </a:rPr>
              <a:t>SWOT </a:t>
            </a:r>
          </a:p>
          <a:p>
            <a:pPr marL="488633" lvl="0" indent="-342900">
              <a:buFontTx/>
              <a:buChar char="-"/>
            </a:pPr>
            <a:r>
              <a:rPr lang="cs-CZ" sz="2000">
                <a:hlinkClick r:id="rId3"/>
              </a:rPr>
              <a:t>https://</a:t>
            </a:r>
            <a:r>
              <a:rPr lang="cs-CZ" sz="2000" smtClean="0">
                <a:hlinkClick r:id="rId3"/>
              </a:rPr>
              <a:t>www.csicr.cz/cz/Dokumenty/Inspekcni-zpravy?page=1</a:t>
            </a:r>
            <a:endParaRPr lang="cs-CZ" sz="2000" smtClean="0"/>
          </a:p>
          <a:p>
            <a:pPr marL="145733" lvl="0" indent="0">
              <a:buNone/>
            </a:pPr>
            <a:endParaRPr lang="cs-CZ" sz="2000" b="0" i="0" u="none" strike="noStrike" cap="none" dirty="0" smtClean="0">
              <a:solidFill>
                <a:schemeClr val="dk1"/>
              </a:solidFill>
              <a:sym typeface="Georgia"/>
            </a:endParaRPr>
          </a:p>
        </p:txBody>
      </p:sp>
    </p:spTree>
    <p:extLst>
      <p:ext uri="{BB962C8B-B14F-4D97-AF65-F5344CB8AC3E}">
        <p14:creationId xmlns:p14="http://schemas.microsoft.com/office/powerpoint/2010/main" val="370217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8"/>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Očekávání k předmětu</a:t>
            </a:r>
            <a:endParaRPr sz="3300" b="0" i="0" u="none" strike="noStrike" cap="none">
              <a:solidFill>
                <a:srgbClr val="CE5717"/>
              </a:solidFill>
              <a:latin typeface="Georgia"/>
              <a:ea typeface="Georgia"/>
              <a:cs typeface="Georgia"/>
              <a:sym typeface="Georgia"/>
            </a:endParaRPr>
          </a:p>
        </p:txBody>
      </p:sp>
      <p:sp>
        <p:nvSpPr>
          <p:cNvPr id="198" name="Google Shape;198;p18"/>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Co si myslíte, že se zde naučíte?</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Co byste se chtěli dozvědět?</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K čemu Vám to bude?</a:t>
            </a:r>
            <a:endParaRPr sz="2700" b="0" i="0" u="none" strike="noStrike" cap="none">
              <a:solidFill>
                <a:schemeClr val="dk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9"/>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Co je to management?</a:t>
            </a:r>
            <a:endParaRPr sz="3300" b="0" i="0" u="none" strike="noStrike" cap="none">
              <a:solidFill>
                <a:srgbClr val="CE5717"/>
              </a:solidFill>
              <a:latin typeface="Georgia"/>
              <a:ea typeface="Georgia"/>
              <a:cs typeface="Georgia"/>
              <a:sym typeface="Georgia"/>
            </a:endParaRPr>
          </a:p>
        </p:txBody>
      </p:sp>
      <p:sp>
        <p:nvSpPr>
          <p:cNvPr id="205" name="Google Shape;205;p19"/>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Co je obsahem činnosti managementu?</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Jaké roviny managementu v souvislosti se školou znáte?</a:t>
            </a:r>
            <a:endParaRPr/>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a:solidFill>
                  <a:schemeClr val="dk1"/>
                </a:solidFill>
                <a:latin typeface="Georgia"/>
                <a:ea typeface="Georgia"/>
                <a:cs typeface="Georgia"/>
                <a:sym typeface="Georgia"/>
              </a:rPr>
              <a:t>Kdo koho ve škole řídí?</a:t>
            </a:r>
            <a:endParaRPr sz="2700" b="0" i="0" u="none" strike="noStrike" cap="none">
              <a:solidFill>
                <a:schemeClr val="dk1"/>
              </a:solidFill>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0"/>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Management</a:t>
            </a:r>
            <a:endParaRPr sz="3300" b="0" i="0" u="none" strike="noStrike" cap="none">
              <a:solidFill>
                <a:srgbClr val="CE5717"/>
              </a:solidFill>
              <a:latin typeface="Georgia"/>
              <a:ea typeface="Georgia"/>
              <a:cs typeface="Georgia"/>
              <a:sym typeface="Georgia"/>
            </a:endParaRPr>
          </a:p>
        </p:txBody>
      </p:sp>
      <p:sp>
        <p:nvSpPr>
          <p:cNvPr id="211" name="Google Shape;211;p20"/>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380"/>
              <a:buFont typeface="Noto Sans Symbols"/>
              <a:buChar char="●"/>
            </a:pPr>
            <a:r>
              <a:rPr lang="cs-CZ" sz="2800" b="0" i="0" u="none" strike="noStrike" cap="none">
                <a:solidFill>
                  <a:schemeClr val="dk1"/>
                </a:solidFill>
                <a:latin typeface="Georgia"/>
                <a:ea typeface="Georgia"/>
                <a:cs typeface="Georgia"/>
                <a:sym typeface="Georgia"/>
              </a:rPr>
              <a:t>komplexní činnost – řízení školy, od plánování, přes hodnocení, rozhodování k uskutečňování záměrů školy. </a:t>
            </a:r>
            <a:endParaRPr/>
          </a:p>
          <a:p>
            <a:pPr marL="274320" marR="0" lvl="0" indent="-274320" algn="l" rtl="0">
              <a:spcBef>
                <a:spcPts val="560"/>
              </a:spcBef>
              <a:spcAft>
                <a:spcPts val="0"/>
              </a:spcAft>
              <a:buClr>
                <a:schemeClr val="accent1"/>
              </a:buClr>
              <a:buSzPts val="2380"/>
              <a:buFont typeface="Noto Sans Symbols"/>
              <a:buNone/>
            </a:pPr>
            <a:endParaRPr sz="2800" b="0" i="0" u="none" strike="noStrike" cap="none">
              <a:solidFill>
                <a:schemeClr val="dk1"/>
              </a:solidFill>
              <a:latin typeface="Georgia"/>
              <a:ea typeface="Georgia"/>
              <a:cs typeface="Georgia"/>
              <a:sym typeface="Georgia"/>
            </a:endParaRPr>
          </a:p>
          <a:p>
            <a:pPr marL="274320" marR="0" lvl="0" indent="-274320" algn="l" rtl="0">
              <a:spcBef>
                <a:spcPts val="560"/>
              </a:spcBef>
              <a:spcAft>
                <a:spcPts val="0"/>
              </a:spcAft>
              <a:buClr>
                <a:schemeClr val="accent1"/>
              </a:buClr>
              <a:buSzPts val="2380"/>
              <a:buFont typeface="Noto Sans Symbols"/>
              <a:buChar char="●"/>
            </a:pPr>
            <a:r>
              <a:rPr lang="cs-CZ" sz="2800" b="0" i="0" u="none" strike="noStrike" cap="none">
                <a:solidFill>
                  <a:schemeClr val="dk1"/>
                </a:solidFill>
                <a:latin typeface="Georgia"/>
                <a:ea typeface="Georgia"/>
                <a:cs typeface="Georgia"/>
                <a:sym typeface="Georgia"/>
              </a:rPr>
              <a:t>klíčová slova, z nichž se řízení skládá jsou tedy: </a:t>
            </a:r>
            <a:endParaRPr sz="2800" b="1" i="0" u="none" strike="noStrike" cap="none">
              <a:solidFill>
                <a:schemeClr val="dk1"/>
              </a:solidFill>
              <a:latin typeface="Georgia"/>
              <a:ea typeface="Georgia"/>
              <a:cs typeface="Georgia"/>
              <a:sym typeface="Georgia"/>
            </a:endParaRPr>
          </a:p>
          <a:p>
            <a:pPr marL="274320" marR="0" lvl="0" indent="-274320" algn="l" rtl="0">
              <a:spcBef>
                <a:spcPts val="560"/>
              </a:spcBef>
              <a:spcAft>
                <a:spcPts val="0"/>
              </a:spcAft>
              <a:buClr>
                <a:schemeClr val="accent1"/>
              </a:buClr>
              <a:buSzPts val="2380"/>
              <a:buFont typeface="Noto Sans Symbols"/>
              <a:buNone/>
            </a:pPr>
            <a:r>
              <a:rPr lang="cs-CZ" sz="2800" b="1" i="0" u="none" strike="noStrike" cap="none">
                <a:solidFill>
                  <a:schemeClr val="dk1"/>
                </a:solidFill>
                <a:latin typeface="Georgia"/>
                <a:ea typeface="Georgia"/>
                <a:cs typeface="Georgia"/>
                <a:sym typeface="Georgia"/>
              </a:rPr>
              <a:t>    plánování – organizování – výběr a rozmístění pracovníků – vedení lidí - kontrola</a:t>
            </a:r>
            <a:endParaRPr/>
          </a:p>
          <a:p>
            <a:pPr marL="274320" marR="0" lvl="0" indent="-128587" algn="l" rtl="0">
              <a:spcBef>
                <a:spcPts val="540"/>
              </a:spcBef>
              <a:spcAft>
                <a:spcPts val="0"/>
              </a:spcAft>
              <a:buClr>
                <a:schemeClr val="accent1"/>
              </a:buClr>
              <a:buSzPts val="2295"/>
              <a:buFont typeface="Noto Sans Symbols"/>
              <a:buNone/>
            </a:pPr>
            <a:endParaRPr sz="2700" b="0" i="0" u="none" strike="noStrike" cap="none">
              <a:solidFill>
                <a:schemeClr val="dk1"/>
              </a:solidFill>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Management</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1" i="0" u="none" strike="noStrike" cap="none" dirty="0">
                <a:solidFill>
                  <a:schemeClr val="dk1"/>
                </a:solidFill>
                <a:latin typeface="Georgia"/>
                <a:ea typeface="Georgia"/>
                <a:cs typeface="Georgia"/>
                <a:sym typeface="Georgia"/>
              </a:rPr>
              <a:t>Pedagogický management </a:t>
            </a:r>
            <a:r>
              <a:rPr lang="cs-CZ" sz="2700" b="0" i="0" u="none" strike="noStrike" cap="none" dirty="0">
                <a:solidFill>
                  <a:schemeClr val="dk1"/>
                </a:solidFill>
                <a:latin typeface="Georgia"/>
                <a:ea typeface="Georgia"/>
                <a:cs typeface="Georgia"/>
                <a:sym typeface="Georgia"/>
              </a:rPr>
              <a:t>– třídní učitel, administrativa, mimoškolní aktivity, strategie řízení třídy, organizace výuky</a:t>
            </a:r>
            <a:endParaRPr dirty="0"/>
          </a:p>
          <a:p>
            <a:pPr marL="274320" marR="0" lvl="0" indent="-274320" algn="l" rtl="0">
              <a:spcBef>
                <a:spcPts val="540"/>
              </a:spcBef>
              <a:spcAft>
                <a:spcPts val="0"/>
              </a:spcAft>
              <a:buClr>
                <a:schemeClr val="accent1"/>
              </a:buClr>
              <a:buSzPts val="2295"/>
              <a:buFont typeface="Noto Sans Symbols"/>
              <a:buChar char="●"/>
            </a:pPr>
            <a:r>
              <a:rPr lang="cs-CZ" sz="2700" b="1" i="0" u="none" strike="noStrike" cap="none" dirty="0">
                <a:solidFill>
                  <a:schemeClr val="dk1"/>
                </a:solidFill>
                <a:latin typeface="Georgia"/>
                <a:ea typeface="Georgia"/>
                <a:cs typeface="Georgia"/>
                <a:sym typeface="Georgia"/>
              </a:rPr>
              <a:t>Školní management </a:t>
            </a:r>
            <a:r>
              <a:rPr lang="cs-CZ" sz="2700" b="0" i="0" u="none" strike="noStrike" cap="none" dirty="0">
                <a:solidFill>
                  <a:schemeClr val="dk1"/>
                </a:solidFill>
                <a:latin typeface="Georgia"/>
                <a:ea typeface="Georgia"/>
                <a:cs typeface="Georgia"/>
                <a:sym typeface="Georgia"/>
              </a:rPr>
              <a:t>-  správa, řízení a vedení školy, evaluace školy, výběrové řízení na </a:t>
            </a:r>
            <a:r>
              <a:rPr lang="cs-CZ" sz="2700" b="0" i="0" u="none" strike="noStrike" cap="none" dirty="0" smtClean="0">
                <a:solidFill>
                  <a:schemeClr val="dk1"/>
                </a:solidFill>
                <a:latin typeface="Georgia"/>
                <a:ea typeface="Georgia"/>
                <a:cs typeface="Georgia"/>
                <a:sym typeface="Georgia"/>
              </a:rPr>
              <a:t>školách, inovace </a:t>
            </a:r>
            <a:r>
              <a:rPr lang="cs-CZ" sz="2700" b="0" i="0" u="none" strike="noStrike" cap="none" dirty="0">
                <a:solidFill>
                  <a:schemeClr val="dk1"/>
                </a:solidFill>
                <a:latin typeface="Georgia"/>
                <a:ea typeface="Georgia"/>
                <a:cs typeface="Georgia"/>
                <a:sym typeface="Georgia"/>
              </a:rPr>
              <a:t>ve škole, </a:t>
            </a:r>
            <a:r>
              <a:rPr lang="cs-CZ" sz="2700" b="0" i="0" u="none" strike="noStrike" cap="none" dirty="0" smtClean="0">
                <a:solidFill>
                  <a:schemeClr val="dk1"/>
                </a:solidFill>
                <a:latin typeface="Georgia"/>
                <a:ea typeface="Georgia"/>
                <a:cs typeface="Georgia"/>
                <a:sym typeface="Georgia"/>
              </a:rPr>
              <a:t>školská rada</a:t>
            </a:r>
            <a:endParaRPr dirty="0"/>
          </a:p>
          <a:p>
            <a:pPr marL="274320" marR="0" lvl="0" indent="-274320" algn="l" rtl="0">
              <a:spcBef>
                <a:spcPts val="540"/>
              </a:spcBef>
              <a:spcAft>
                <a:spcPts val="0"/>
              </a:spcAft>
              <a:buClr>
                <a:schemeClr val="accent1"/>
              </a:buClr>
              <a:buSzPts val="2295"/>
              <a:buFont typeface="Noto Sans Symbols"/>
              <a:buChar char="●"/>
            </a:pPr>
            <a:r>
              <a:rPr lang="cs-CZ" sz="2700" b="1" i="0" u="none" strike="noStrike" cap="none" dirty="0">
                <a:solidFill>
                  <a:schemeClr val="dk1"/>
                </a:solidFill>
                <a:latin typeface="Georgia"/>
                <a:ea typeface="Georgia"/>
                <a:cs typeface="Georgia"/>
                <a:sym typeface="Georgia"/>
              </a:rPr>
              <a:t>Školský management </a:t>
            </a:r>
            <a:r>
              <a:rPr lang="cs-CZ" sz="2700" b="0" i="0" u="none" strike="noStrike" cap="none" dirty="0">
                <a:solidFill>
                  <a:schemeClr val="dk1"/>
                </a:solidFill>
                <a:latin typeface="Georgia"/>
                <a:ea typeface="Georgia"/>
                <a:cs typeface="Georgia"/>
                <a:sym typeface="Georgia"/>
              </a:rPr>
              <a:t>– vzdělávací politika ČR a EU, </a:t>
            </a:r>
            <a:r>
              <a:rPr lang="cs-CZ" sz="2700" b="0" i="0" u="none" strike="noStrike" cap="none" dirty="0" err="1">
                <a:solidFill>
                  <a:schemeClr val="dk1"/>
                </a:solidFill>
                <a:latin typeface="Georgia"/>
                <a:ea typeface="Georgia"/>
                <a:cs typeface="Georgia"/>
                <a:sym typeface="Georgia"/>
              </a:rPr>
              <a:t>kurikulární</a:t>
            </a:r>
            <a:r>
              <a:rPr lang="cs-CZ" sz="2700" b="0" i="0" u="none" strike="noStrike" cap="none" dirty="0">
                <a:solidFill>
                  <a:schemeClr val="dk1"/>
                </a:solidFill>
                <a:latin typeface="Georgia"/>
                <a:ea typeface="Georgia"/>
                <a:cs typeface="Georgia"/>
                <a:sym typeface="Georgia"/>
              </a:rPr>
              <a:t> dokumenty, školská legislativa, rozvojově-vzdělávací projekty ve škole</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Vzdělávací politika</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82868" indent="0">
              <a:buNone/>
            </a:pPr>
            <a:r>
              <a:rPr lang="cs-CZ" dirty="0"/>
              <a:t> </a:t>
            </a:r>
            <a:r>
              <a:rPr lang="cs-CZ" dirty="0" smtClean="0"/>
              <a:t>   </a:t>
            </a:r>
            <a:r>
              <a:rPr lang="cs-CZ" b="1" dirty="0" smtClean="0"/>
              <a:t>Školský a školní management</a:t>
            </a:r>
          </a:p>
          <a:p>
            <a:r>
              <a:rPr lang="cs-CZ" dirty="0" smtClean="0"/>
              <a:t>Kdo </a:t>
            </a:r>
            <a:r>
              <a:rPr lang="cs-CZ" dirty="0"/>
              <a:t>rozhoduje o tom, co se budou žáci ve školách učit?</a:t>
            </a:r>
          </a:p>
          <a:p>
            <a:r>
              <a:rPr lang="cs-CZ" dirty="0"/>
              <a:t>V jakém rozsahu?</a:t>
            </a:r>
          </a:p>
          <a:p>
            <a:r>
              <a:rPr lang="cs-CZ" dirty="0"/>
              <a:t>Jaké jsou myšlenkové základy, ze kterých vycházíme?</a:t>
            </a:r>
          </a:p>
          <a:p>
            <a:r>
              <a:rPr lang="cs-CZ" dirty="0"/>
              <a:t>Kdo to kontroluje? Kdo objednává? Kdo platí?</a:t>
            </a:r>
          </a:p>
          <a:p>
            <a:endParaRPr lang="cs-CZ" dirty="0"/>
          </a:p>
          <a:p>
            <a:pPr marL="0" marR="0" lvl="0" indent="0" algn="l" rtl="0">
              <a:spcBef>
                <a:spcPts val="0"/>
              </a:spcBef>
              <a:spcAft>
                <a:spcPts val="0"/>
              </a:spcAft>
              <a:buClr>
                <a:schemeClr val="accent1"/>
              </a:buClr>
              <a:buSzPts val="2295"/>
              <a:buNone/>
            </a:pPr>
            <a:endParaRPr sz="2700"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31151555"/>
      </p:ext>
    </p:extLst>
  </p:cSld>
  <p:clrMapOvr>
    <a:masterClrMapping/>
  </p:clrMapOvr>
</p:sld>
</file>

<file path=ppt/theme/theme1.xml><?xml version="1.0" encoding="utf-8"?>
<a:theme xmlns:a="http://schemas.openxmlformats.org/drawingml/2006/main" name="Administrativní">
  <a:themeElements>
    <a:clrScheme name="Shluk">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920</Words>
  <Application>Microsoft Office PowerPoint</Application>
  <PresentationFormat>Předvádění na obrazovce (4:3)</PresentationFormat>
  <Paragraphs>143</Paragraphs>
  <Slides>17</Slides>
  <Notes>17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Georgia</vt:lpstr>
      <vt:lpstr>Noto Sans Symbols</vt:lpstr>
      <vt:lpstr>Administrativní</vt:lpstr>
      <vt:lpstr>Školský a školní management</vt:lpstr>
      <vt:lpstr>Náplň dnešního setkání</vt:lpstr>
      <vt:lpstr>Organizační informace</vt:lpstr>
      <vt:lpstr>Organizační informace</vt:lpstr>
      <vt:lpstr>Očekávání k předmětu</vt:lpstr>
      <vt:lpstr>Co je to management?</vt:lpstr>
      <vt:lpstr>Management</vt:lpstr>
      <vt:lpstr>Management</vt:lpstr>
      <vt:lpstr>Vzdělávací politika</vt:lpstr>
      <vt:lpstr>Vzdělávací politika</vt:lpstr>
      <vt:lpstr>Vzdělávací politika</vt:lpstr>
      <vt:lpstr>Vzdělávací politika</vt:lpstr>
      <vt:lpstr>Vzdělávací politika</vt:lpstr>
      <vt:lpstr>Kompetence učitele</vt:lpstr>
      <vt:lpstr>Proč je tento předmět důležitý?</vt:lpstr>
      <vt:lpstr>Kvíz - legislativa škol</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Školský a školní management</dc:title>
  <dc:creator>Jarmila</dc:creator>
  <cp:lastModifiedBy>Veselá Dana</cp:lastModifiedBy>
  <cp:revision>12</cp:revision>
  <dcterms:modified xsi:type="dcterms:W3CDTF">2020-10-24T08:43:39Z</dcterms:modified>
</cp:coreProperties>
</file>