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7"/>
  </p:notesMasterIdLst>
  <p:handoutMasterIdLst>
    <p:handoutMasterId r:id="rId48"/>
  </p:handoutMasterIdLst>
  <p:sldIdLst>
    <p:sldId id="257" r:id="rId5"/>
    <p:sldId id="363" r:id="rId6"/>
    <p:sldId id="306" r:id="rId7"/>
    <p:sldId id="356" r:id="rId8"/>
    <p:sldId id="258" r:id="rId9"/>
    <p:sldId id="335" r:id="rId10"/>
    <p:sldId id="353" r:id="rId11"/>
    <p:sldId id="275" r:id="rId12"/>
    <p:sldId id="357" r:id="rId13"/>
    <p:sldId id="263" r:id="rId14"/>
    <p:sldId id="348" r:id="rId15"/>
    <p:sldId id="349" r:id="rId16"/>
    <p:sldId id="320" r:id="rId17"/>
    <p:sldId id="352" r:id="rId18"/>
    <p:sldId id="351" r:id="rId19"/>
    <p:sldId id="358" r:id="rId20"/>
    <p:sldId id="354" r:id="rId21"/>
    <p:sldId id="347" r:id="rId22"/>
    <p:sldId id="278" r:id="rId23"/>
    <p:sldId id="271" r:id="rId24"/>
    <p:sldId id="272" r:id="rId25"/>
    <p:sldId id="273" r:id="rId26"/>
    <p:sldId id="274" r:id="rId27"/>
    <p:sldId id="359" r:id="rId28"/>
    <p:sldId id="264" r:id="rId29"/>
    <p:sldId id="360" r:id="rId30"/>
    <p:sldId id="361" r:id="rId31"/>
    <p:sldId id="346" r:id="rId32"/>
    <p:sldId id="355" r:id="rId33"/>
    <p:sldId id="265" r:id="rId34"/>
    <p:sldId id="259" r:id="rId35"/>
    <p:sldId id="260" r:id="rId36"/>
    <p:sldId id="261" r:id="rId37"/>
    <p:sldId id="364" r:id="rId38"/>
    <p:sldId id="365" r:id="rId39"/>
    <p:sldId id="362" r:id="rId40"/>
    <p:sldId id="266" r:id="rId41"/>
    <p:sldId id="267" r:id="rId42"/>
    <p:sldId id="268" r:id="rId43"/>
    <p:sldId id="269" r:id="rId44"/>
    <p:sldId id="343" r:id="rId45"/>
    <p:sldId id="344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8" y="7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15A18-A4EA-4049-86E0-1CF9754C63D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11D2888-AD17-4D85-828B-11704B3B13B8}">
      <dgm:prSet/>
      <dgm:spPr/>
      <dgm:t>
        <a:bodyPr/>
        <a:lstStyle/>
        <a:p>
          <a:r>
            <a:rPr lang="cs-CZ" b="0"/>
            <a:t>postrádá integrovanou, jasnou teorii</a:t>
          </a:r>
          <a:endParaRPr lang="en-US"/>
        </a:p>
      </dgm:t>
    </dgm:pt>
    <dgm:pt modelId="{43FA7509-50A7-4221-847B-AEBA5340A19E}" type="parTrans" cxnId="{143BBF3B-EDAA-4D54-9E22-95A72C697756}">
      <dgm:prSet/>
      <dgm:spPr/>
      <dgm:t>
        <a:bodyPr/>
        <a:lstStyle/>
        <a:p>
          <a:endParaRPr lang="en-US"/>
        </a:p>
      </dgm:t>
    </dgm:pt>
    <dgm:pt modelId="{0B25866B-9282-4E9D-A35C-A22700E7EA10}" type="sibTrans" cxnId="{143BBF3B-EDAA-4D54-9E22-95A72C69775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05EC4B6-C108-43F3-84C0-CF8F4A8E686B}">
      <dgm:prSet/>
      <dgm:spPr/>
      <dgm:t>
        <a:bodyPr/>
        <a:lstStyle/>
        <a:p>
          <a:r>
            <a:rPr lang="cs-CZ" b="0"/>
            <a:t>nedostatečný empirický základ – spíše naznačuje orientaci psychologie</a:t>
          </a:r>
          <a:endParaRPr lang="en-US"/>
        </a:p>
      </dgm:t>
    </dgm:pt>
    <dgm:pt modelId="{88E6D4A2-8107-497E-924E-03D05EFE8DBC}" type="parTrans" cxnId="{42676EAA-47A1-46F8-8288-F91FEBB9AA15}">
      <dgm:prSet/>
      <dgm:spPr/>
      <dgm:t>
        <a:bodyPr/>
        <a:lstStyle/>
        <a:p>
          <a:endParaRPr lang="en-US"/>
        </a:p>
      </dgm:t>
    </dgm:pt>
    <dgm:pt modelId="{6FC0292F-6AC8-426D-87B3-B9E1CD6CCD42}" type="sibTrans" cxnId="{42676EAA-47A1-46F8-8288-F91FEBB9AA1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7B4A56D-D287-4D50-8F9A-41122B496FE1}">
      <dgm:prSet/>
      <dgm:spPr/>
      <dgm:t>
        <a:bodyPr/>
        <a:lstStyle/>
        <a:p>
          <a:r>
            <a:rPr lang="cs-CZ" b="0"/>
            <a:t>důraz na seberealizaci může vést k sebestřednosti</a:t>
          </a:r>
          <a:endParaRPr lang="en-US"/>
        </a:p>
      </dgm:t>
    </dgm:pt>
    <dgm:pt modelId="{D46CE1D2-FE24-4B90-A7B2-C4A88969C465}" type="parTrans" cxnId="{98788B1D-9ECB-4713-82B7-A6A73AA16BD1}">
      <dgm:prSet/>
      <dgm:spPr/>
      <dgm:t>
        <a:bodyPr/>
        <a:lstStyle/>
        <a:p>
          <a:endParaRPr lang="en-US"/>
        </a:p>
      </dgm:t>
    </dgm:pt>
    <dgm:pt modelId="{E0F762DE-5EED-4F15-8BC7-42DEE9C062A7}" type="sibTrans" cxnId="{98788B1D-9ECB-4713-82B7-A6A73AA16BD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80C9669-BAFF-437C-B602-0207195FB872}" type="pres">
      <dgm:prSet presAssocID="{77815A18-A4EA-4049-86E0-1CF9754C63D0}" presName="Name0" presStyleCnt="0">
        <dgm:presLayoutVars>
          <dgm:animLvl val="lvl"/>
          <dgm:resizeHandles val="exact"/>
        </dgm:presLayoutVars>
      </dgm:prSet>
      <dgm:spPr/>
    </dgm:pt>
    <dgm:pt modelId="{9412AE9B-2DD4-4C0E-AC2E-852332481273}" type="pres">
      <dgm:prSet presAssocID="{111D2888-AD17-4D85-828B-11704B3B13B8}" presName="compositeNode" presStyleCnt="0">
        <dgm:presLayoutVars>
          <dgm:bulletEnabled val="1"/>
        </dgm:presLayoutVars>
      </dgm:prSet>
      <dgm:spPr/>
    </dgm:pt>
    <dgm:pt modelId="{274CFC48-0E1A-457D-AC70-1859F3DFBA42}" type="pres">
      <dgm:prSet presAssocID="{111D2888-AD17-4D85-828B-11704B3B13B8}" presName="bgRect" presStyleLbl="bgAccFollowNode1" presStyleIdx="0" presStyleCnt="3"/>
      <dgm:spPr/>
    </dgm:pt>
    <dgm:pt modelId="{56C2FCB8-7F5B-427C-84D0-093ADF2B7894}" type="pres">
      <dgm:prSet presAssocID="{0B25866B-9282-4E9D-A35C-A22700E7EA1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423DB5A-1C97-46EE-9BD5-CB6886EC20B8}" type="pres">
      <dgm:prSet presAssocID="{111D2888-AD17-4D85-828B-11704B3B13B8}" presName="bottomLine" presStyleLbl="alignNode1" presStyleIdx="1" presStyleCnt="6">
        <dgm:presLayoutVars/>
      </dgm:prSet>
      <dgm:spPr/>
    </dgm:pt>
    <dgm:pt modelId="{6A8DC595-9EDE-4B7F-87BC-1878279F663E}" type="pres">
      <dgm:prSet presAssocID="{111D2888-AD17-4D85-828B-11704B3B13B8}" presName="nodeText" presStyleLbl="bgAccFollowNode1" presStyleIdx="0" presStyleCnt="3">
        <dgm:presLayoutVars>
          <dgm:bulletEnabled val="1"/>
        </dgm:presLayoutVars>
      </dgm:prSet>
      <dgm:spPr/>
    </dgm:pt>
    <dgm:pt modelId="{8F72AD7E-8202-4C7B-B888-1E071836EDCD}" type="pres">
      <dgm:prSet presAssocID="{0B25866B-9282-4E9D-A35C-A22700E7EA10}" presName="sibTrans" presStyleCnt="0"/>
      <dgm:spPr/>
    </dgm:pt>
    <dgm:pt modelId="{5949FD7A-EAC8-4CE7-BE11-7E55B734723F}" type="pres">
      <dgm:prSet presAssocID="{805EC4B6-C108-43F3-84C0-CF8F4A8E686B}" presName="compositeNode" presStyleCnt="0">
        <dgm:presLayoutVars>
          <dgm:bulletEnabled val="1"/>
        </dgm:presLayoutVars>
      </dgm:prSet>
      <dgm:spPr/>
    </dgm:pt>
    <dgm:pt modelId="{9C0ADA3F-AD56-4687-84FD-A391B15344C8}" type="pres">
      <dgm:prSet presAssocID="{805EC4B6-C108-43F3-84C0-CF8F4A8E686B}" presName="bgRect" presStyleLbl="bgAccFollowNode1" presStyleIdx="1" presStyleCnt="3"/>
      <dgm:spPr/>
    </dgm:pt>
    <dgm:pt modelId="{D77E064A-9E85-4DFC-B24F-02366BC5CC92}" type="pres">
      <dgm:prSet presAssocID="{6FC0292F-6AC8-426D-87B3-B9E1CD6CCD4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1EF6F74-845C-44F2-8676-B6C3D155B8B0}" type="pres">
      <dgm:prSet presAssocID="{805EC4B6-C108-43F3-84C0-CF8F4A8E686B}" presName="bottomLine" presStyleLbl="alignNode1" presStyleIdx="3" presStyleCnt="6">
        <dgm:presLayoutVars/>
      </dgm:prSet>
      <dgm:spPr/>
    </dgm:pt>
    <dgm:pt modelId="{F1952F28-5DE7-4774-8CD9-5F0DACA5D3E0}" type="pres">
      <dgm:prSet presAssocID="{805EC4B6-C108-43F3-84C0-CF8F4A8E686B}" presName="nodeText" presStyleLbl="bgAccFollowNode1" presStyleIdx="1" presStyleCnt="3">
        <dgm:presLayoutVars>
          <dgm:bulletEnabled val="1"/>
        </dgm:presLayoutVars>
      </dgm:prSet>
      <dgm:spPr/>
    </dgm:pt>
    <dgm:pt modelId="{B47E1E42-8779-40F3-9537-8F7262809FF4}" type="pres">
      <dgm:prSet presAssocID="{6FC0292F-6AC8-426D-87B3-B9E1CD6CCD42}" presName="sibTrans" presStyleCnt="0"/>
      <dgm:spPr/>
    </dgm:pt>
    <dgm:pt modelId="{1601657E-BAAD-4B98-BF5C-F78FC30B1474}" type="pres">
      <dgm:prSet presAssocID="{E7B4A56D-D287-4D50-8F9A-41122B496FE1}" presName="compositeNode" presStyleCnt="0">
        <dgm:presLayoutVars>
          <dgm:bulletEnabled val="1"/>
        </dgm:presLayoutVars>
      </dgm:prSet>
      <dgm:spPr/>
    </dgm:pt>
    <dgm:pt modelId="{D1F1E9A7-3DCB-41EC-A324-820B0D174C3C}" type="pres">
      <dgm:prSet presAssocID="{E7B4A56D-D287-4D50-8F9A-41122B496FE1}" presName="bgRect" presStyleLbl="bgAccFollowNode1" presStyleIdx="2" presStyleCnt="3"/>
      <dgm:spPr/>
    </dgm:pt>
    <dgm:pt modelId="{51E70021-EC31-4613-8016-3A52BDC0DF20}" type="pres">
      <dgm:prSet presAssocID="{E0F762DE-5EED-4F15-8BC7-42DEE9C062A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6EFEAD9-B70B-4461-B313-6C1F850870A5}" type="pres">
      <dgm:prSet presAssocID="{E7B4A56D-D287-4D50-8F9A-41122B496FE1}" presName="bottomLine" presStyleLbl="alignNode1" presStyleIdx="5" presStyleCnt="6">
        <dgm:presLayoutVars/>
      </dgm:prSet>
      <dgm:spPr/>
    </dgm:pt>
    <dgm:pt modelId="{C9ECA389-3E09-479E-A4F4-0C64F0C2F0EB}" type="pres">
      <dgm:prSet presAssocID="{E7B4A56D-D287-4D50-8F9A-41122B496FE1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52A02F01-0ABB-4E02-93D4-1638FBDE9FD9}" type="presOf" srcId="{111D2888-AD17-4D85-828B-11704B3B13B8}" destId="{274CFC48-0E1A-457D-AC70-1859F3DFBA42}" srcOrd="0" destOrd="0" presId="urn:microsoft.com/office/officeart/2016/7/layout/BasicLinearProcessNumbered"/>
    <dgm:cxn modelId="{8A93C40E-7436-4280-B531-54F0D6F28C7A}" type="presOf" srcId="{805EC4B6-C108-43F3-84C0-CF8F4A8E686B}" destId="{F1952F28-5DE7-4774-8CD9-5F0DACA5D3E0}" srcOrd="1" destOrd="0" presId="urn:microsoft.com/office/officeart/2016/7/layout/BasicLinearProcessNumbered"/>
    <dgm:cxn modelId="{98788B1D-9ECB-4713-82B7-A6A73AA16BD1}" srcId="{77815A18-A4EA-4049-86E0-1CF9754C63D0}" destId="{E7B4A56D-D287-4D50-8F9A-41122B496FE1}" srcOrd="2" destOrd="0" parTransId="{D46CE1D2-FE24-4B90-A7B2-C4A88969C465}" sibTransId="{E0F762DE-5EED-4F15-8BC7-42DEE9C062A7}"/>
    <dgm:cxn modelId="{8080A72F-CE5E-4A15-A665-830D24680C45}" type="presOf" srcId="{E7B4A56D-D287-4D50-8F9A-41122B496FE1}" destId="{D1F1E9A7-3DCB-41EC-A324-820B0D174C3C}" srcOrd="0" destOrd="0" presId="urn:microsoft.com/office/officeart/2016/7/layout/BasicLinearProcessNumbered"/>
    <dgm:cxn modelId="{61531032-BBAA-4E1E-B9BF-FE3311B66B84}" type="presOf" srcId="{77815A18-A4EA-4049-86E0-1CF9754C63D0}" destId="{B80C9669-BAFF-437C-B602-0207195FB872}" srcOrd="0" destOrd="0" presId="urn:microsoft.com/office/officeart/2016/7/layout/BasicLinearProcessNumbered"/>
    <dgm:cxn modelId="{143BBF3B-EDAA-4D54-9E22-95A72C697756}" srcId="{77815A18-A4EA-4049-86E0-1CF9754C63D0}" destId="{111D2888-AD17-4D85-828B-11704B3B13B8}" srcOrd="0" destOrd="0" parTransId="{43FA7509-50A7-4221-847B-AEBA5340A19E}" sibTransId="{0B25866B-9282-4E9D-A35C-A22700E7EA10}"/>
    <dgm:cxn modelId="{D1472462-0ADA-45A9-8ABC-E2544DB27177}" type="presOf" srcId="{0B25866B-9282-4E9D-A35C-A22700E7EA10}" destId="{56C2FCB8-7F5B-427C-84D0-093ADF2B7894}" srcOrd="0" destOrd="0" presId="urn:microsoft.com/office/officeart/2016/7/layout/BasicLinearProcessNumbered"/>
    <dgm:cxn modelId="{83FD6C70-4092-46D4-99F2-2191FA7031C0}" type="presOf" srcId="{111D2888-AD17-4D85-828B-11704B3B13B8}" destId="{6A8DC595-9EDE-4B7F-87BC-1878279F663E}" srcOrd="1" destOrd="0" presId="urn:microsoft.com/office/officeart/2016/7/layout/BasicLinearProcessNumbered"/>
    <dgm:cxn modelId="{D1F46D53-C111-415F-9A7F-07A410D9C4D4}" type="presOf" srcId="{E0F762DE-5EED-4F15-8BC7-42DEE9C062A7}" destId="{51E70021-EC31-4613-8016-3A52BDC0DF20}" srcOrd="0" destOrd="0" presId="urn:microsoft.com/office/officeart/2016/7/layout/BasicLinearProcessNumbered"/>
    <dgm:cxn modelId="{5764D778-5FC6-4144-A3C2-C98EB1ACA0D2}" type="presOf" srcId="{E7B4A56D-D287-4D50-8F9A-41122B496FE1}" destId="{C9ECA389-3E09-479E-A4F4-0C64F0C2F0EB}" srcOrd="1" destOrd="0" presId="urn:microsoft.com/office/officeart/2016/7/layout/BasicLinearProcessNumbered"/>
    <dgm:cxn modelId="{42676EAA-47A1-46F8-8288-F91FEBB9AA15}" srcId="{77815A18-A4EA-4049-86E0-1CF9754C63D0}" destId="{805EC4B6-C108-43F3-84C0-CF8F4A8E686B}" srcOrd="1" destOrd="0" parTransId="{88E6D4A2-8107-497E-924E-03D05EFE8DBC}" sibTransId="{6FC0292F-6AC8-426D-87B3-B9E1CD6CCD42}"/>
    <dgm:cxn modelId="{FC2680E6-3BA6-4AC6-B170-CC109BF7DDFB}" type="presOf" srcId="{6FC0292F-6AC8-426D-87B3-B9E1CD6CCD42}" destId="{D77E064A-9E85-4DFC-B24F-02366BC5CC92}" srcOrd="0" destOrd="0" presId="urn:microsoft.com/office/officeart/2016/7/layout/BasicLinearProcessNumbered"/>
    <dgm:cxn modelId="{9DC295F2-0425-4E98-AF92-42F99CF1CEC2}" type="presOf" srcId="{805EC4B6-C108-43F3-84C0-CF8F4A8E686B}" destId="{9C0ADA3F-AD56-4687-84FD-A391B15344C8}" srcOrd="0" destOrd="0" presId="urn:microsoft.com/office/officeart/2016/7/layout/BasicLinearProcessNumbered"/>
    <dgm:cxn modelId="{49896904-C326-479F-A200-874724C15405}" type="presParOf" srcId="{B80C9669-BAFF-437C-B602-0207195FB872}" destId="{9412AE9B-2DD4-4C0E-AC2E-852332481273}" srcOrd="0" destOrd="0" presId="urn:microsoft.com/office/officeart/2016/7/layout/BasicLinearProcessNumbered"/>
    <dgm:cxn modelId="{E386E6FC-9A2C-4B46-A73B-61064E6CAB9E}" type="presParOf" srcId="{9412AE9B-2DD4-4C0E-AC2E-852332481273}" destId="{274CFC48-0E1A-457D-AC70-1859F3DFBA42}" srcOrd="0" destOrd="0" presId="urn:microsoft.com/office/officeart/2016/7/layout/BasicLinearProcessNumbered"/>
    <dgm:cxn modelId="{8F6FC233-F507-4029-A9BB-C96B0668D0B7}" type="presParOf" srcId="{9412AE9B-2DD4-4C0E-AC2E-852332481273}" destId="{56C2FCB8-7F5B-427C-84D0-093ADF2B7894}" srcOrd="1" destOrd="0" presId="urn:microsoft.com/office/officeart/2016/7/layout/BasicLinearProcessNumbered"/>
    <dgm:cxn modelId="{FEC10FE0-157C-418A-B636-F3C90830F920}" type="presParOf" srcId="{9412AE9B-2DD4-4C0E-AC2E-852332481273}" destId="{1423DB5A-1C97-46EE-9BD5-CB6886EC20B8}" srcOrd="2" destOrd="0" presId="urn:microsoft.com/office/officeart/2016/7/layout/BasicLinearProcessNumbered"/>
    <dgm:cxn modelId="{985EABC9-84CF-48E5-95CB-65E4B86F4801}" type="presParOf" srcId="{9412AE9B-2DD4-4C0E-AC2E-852332481273}" destId="{6A8DC595-9EDE-4B7F-87BC-1878279F663E}" srcOrd="3" destOrd="0" presId="urn:microsoft.com/office/officeart/2016/7/layout/BasicLinearProcessNumbered"/>
    <dgm:cxn modelId="{9A304BBD-B2FB-43F8-B669-C898E1F516B9}" type="presParOf" srcId="{B80C9669-BAFF-437C-B602-0207195FB872}" destId="{8F72AD7E-8202-4C7B-B888-1E071836EDCD}" srcOrd="1" destOrd="0" presId="urn:microsoft.com/office/officeart/2016/7/layout/BasicLinearProcessNumbered"/>
    <dgm:cxn modelId="{8C71A0F6-AF6D-4F4F-A9EC-DFCACE13F99E}" type="presParOf" srcId="{B80C9669-BAFF-437C-B602-0207195FB872}" destId="{5949FD7A-EAC8-4CE7-BE11-7E55B734723F}" srcOrd="2" destOrd="0" presId="urn:microsoft.com/office/officeart/2016/7/layout/BasicLinearProcessNumbered"/>
    <dgm:cxn modelId="{1F345740-AA02-4F3F-B885-D3ECE09A2192}" type="presParOf" srcId="{5949FD7A-EAC8-4CE7-BE11-7E55B734723F}" destId="{9C0ADA3F-AD56-4687-84FD-A391B15344C8}" srcOrd="0" destOrd="0" presId="urn:microsoft.com/office/officeart/2016/7/layout/BasicLinearProcessNumbered"/>
    <dgm:cxn modelId="{C4B65EAF-830C-41E4-AE34-15739A529E3B}" type="presParOf" srcId="{5949FD7A-EAC8-4CE7-BE11-7E55B734723F}" destId="{D77E064A-9E85-4DFC-B24F-02366BC5CC92}" srcOrd="1" destOrd="0" presId="urn:microsoft.com/office/officeart/2016/7/layout/BasicLinearProcessNumbered"/>
    <dgm:cxn modelId="{48008F37-6F3B-4F65-B1EE-2384CEE33EBA}" type="presParOf" srcId="{5949FD7A-EAC8-4CE7-BE11-7E55B734723F}" destId="{51EF6F74-845C-44F2-8676-B6C3D155B8B0}" srcOrd="2" destOrd="0" presId="urn:microsoft.com/office/officeart/2016/7/layout/BasicLinearProcessNumbered"/>
    <dgm:cxn modelId="{A2EF7986-180D-4472-AED0-56D56AD16E63}" type="presParOf" srcId="{5949FD7A-EAC8-4CE7-BE11-7E55B734723F}" destId="{F1952F28-5DE7-4774-8CD9-5F0DACA5D3E0}" srcOrd="3" destOrd="0" presId="urn:microsoft.com/office/officeart/2016/7/layout/BasicLinearProcessNumbered"/>
    <dgm:cxn modelId="{AA7D65CF-1909-45C5-9EE3-B4A7CF75C242}" type="presParOf" srcId="{B80C9669-BAFF-437C-B602-0207195FB872}" destId="{B47E1E42-8779-40F3-9537-8F7262809FF4}" srcOrd="3" destOrd="0" presId="urn:microsoft.com/office/officeart/2016/7/layout/BasicLinearProcessNumbered"/>
    <dgm:cxn modelId="{C7921B2B-13E8-4214-95A5-64FAAFC4586A}" type="presParOf" srcId="{B80C9669-BAFF-437C-B602-0207195FB872}" destId="{1601657E-BAAD-4B98-BF5C-F78FC30B1474}" srcOrd="4" destOrd="0" presId="urn:microsoft.com/office/officeart/2016/7/layout/BasicLinearProcessNumbered"/>
    <dgm:cxn modelId="{D8159EC8-CCF4-4A08-BAF4-EBD24C9354DB}" type="presParOf" srcId="{1601657E-BAAD-4B98-BF5C-F78FC30B1474}" destId="{D1F1E9A7-3DCB-41EC-A324-820B0D174C3C}" srcOrd="0" destOrd="0" presId="urn:microsoft.com/office/officeart/2016/7/layout/BasicLinearProcessNumbered"/>
    <dgm:cxn modelId="{0B38535B-4646-4026-8725-6B106EEFB76F}" type="presParOf" srcId="{1601657E-BAAD-4B98-BF5C-F78FC30B1474}" destId="{51E70021-EC31-4613-8016-3A52BDC0DF20}" srcOrd="1" destOrd="0" presId="urn:microsoft.com/office/officeart/2016/7/layout/BasicLinearProcessNumbered"/>
    <dgm:cxn modelId="{9478400C-CDBA-4ECA-9966-B496275DC33E}" type="presParOf" srcId="{1601657E-BAAD-4B98-BF5C-F78FC30B1474}" destId="{66EFEAD9-B70B-4461-B313-6C1F850870A5}" srcOrd="2" destOrd="0" presId="urn:microsoft.com/office/officeart/2016/7/layout/BasicLinearProcessNumbered"/>
    <dgm:cxn modelId="{47876327-4E40-4A89-B97B-270AF3EBA431}" type="presParOf" srcId="{1601657E-BAAD-4B98-BF5C-F78FC30B1474}" destId="{C9ECA389-3E09-479E-A4F4-0C64F0C2F0E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CFC48-0E1A-457D-AC70-1859F3DFBA42}">
      <dsp:nvSpPr>
        <dsp:cNvPr id="0" name=""/>
        <dsp:cNvSpPr/>
      </dsp:nvSpPr>
      <dsp:spPr>
        <a:xfrm>
          <a:off x="0" y="0"/>
          <a:ext cx="3360374" cy="41399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88" tIns="330200" rIns="26198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/>
            <a:t>postrádá integrovanou, jasnou teorii</a:t>
          </a:r>
          <a:endParaRPr lang="en-US" sz="2600" kern="1200"/>
        </a:p>
      </dsp:txBody>
      <dsp:txXfrm>
        <a:off x="0" y="1573199"/>
        <a:ext cx="3360374" cy="2483998"/>
      </dsp:txXfrm>
    </dsp:sp>
    <dsp:sp modelId="{56C2FCB8-7F5B-427C-84D0-093ADF2B7894}">
      <dsp:nvSpPr>
        <dsp:cNvPr id="0" name=""/>
        <dsp:cNvSpPr/>
      </dsp:nvSpPr>
      <dsp:spPr>
        <a:xfrm>
          <a:off x="1059187" y="413999"/>
          <a:ext cx="1241999" cy="1241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831" tIns="12700" rIns="9683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41074" y="595886"/>
        <a:ext cx="878225" cy="878225"/>
      </dsp:txXfrm>
    </dsp:sp>
    <dsp:sp modelId="{1423DB5A-1C97-46EE-9BD5-CB6886EC20B8}">
      <dsp:nvSpPr>
        <dsp:cNvPr id="0" name=""/>
        <dsp:cNvSpPr/>
      </dsp:nvSpPr>
      <dsp:spPr>
        <a:xfrm>
          <a:off x="0" y="4139926"/>
          <a:ext cx="336037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ADA3F-AD56-4687-84FD-A391B15344C8}">
      <dsp:nvSpPr>
        <dsp:cNvPr id="0" name=""/>
        <dsp:cNvSpPr/>
      </dsp:nvSpPr>
      <dsp:spPr>
        <a:xfrm>
          <a:off x="3696412" y="0"/>
          <a:ext cx="3360374" cy="41399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88" tIns="330200" rIns="26198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/>
            <a:t>nedostatečný empirický základ – spíše naznačuje orientaci psychologie</a:t>
          </a:r>
          <a:endParaRPr lang="en-US" sz="2600" kern="1200"/>
        </a:p>
      </dsp:txBody>
      <dsp:txXfrm>
        <a:off x="3696412" y="1573199"/>
        <a:ext cx="3360374" cy="2483998"/>
      </dsp:txXfrm>
    </dsp:sp>
    <dsp:sp modelId="{D77E064A-9E85-4DFC-B24F-02366BC5CC92}">
      <dsp:nvSpPr>
        <dsp:cNvPr id="0" name=""/>
        <dsp:cNvSpPr/>
      </dsp:nvSpPr>
      <dsp:spPr>
        <a:xfrm>
          <a:off x="4755600" y="413999"/>
          <a:ext cx="1241999" cy="1241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831" tIns="12700" rIns="9683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937487" y="595886"/>
        <a:ext cx="878225" cy="878225"/>
      </dsp:txXfrm>
    </dsp:sp>
    <dsp:sp modelId="{51EF6F74-845C-44F2-8676-B6C3D155B8B0}">
      <dsp:nvSpPr>
        <dsp:cNvPr id="0" name=""/>
        <dsp:cNvSpPr/>
      </dsp:nvSpPr>
      <dsp:spPr>
        <a:xfrm>
          <a:off x="3696412" y="4139926"/>
          <a:ext cx="336037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1E9A7-3DCB-41EC-A324-820B0D174C3C}">
      <dsp:nvSpPr>
        <dsp:cNvPr id="0" name=""/>
        <dsp:cNvSpPr/>
      </dsp:nvSpPr>
      <dsp:spPr>
        <a:xfrm>
          <a:off x="7392824" y="0"/>
          <a:ext cx="3360374" cy="41399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88" tIns="330200" rIns="26198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/>
            <a:t>důraz na seberealizaci může vést k sebestřednosti</a:t>
          </a:r>
          <a:endParaRPr lang="en-US" sz="2600" kern="1200"/>
        </a:p>
      </dsp:txBody>
      <dsp:txXfrm>
        <a:off x="7392824" y="1573199"/>
        <a:ext cx="3360374" cy="2483998"/>
      </dsp:txXfrm>
    </dsp:sp>
    <dsp:sp modelId="{51E70021-EC31-4613-8016-3A52BDC0DF20}">
      <dsp:nvSpPr>
        <dsp:cNvPr id="0" name=""/>
        <dsp:cNvSpPr/>
      </dsp:nvSpPr>
      <dsp:spPr>
        <a:xfrm>
          <a:off x="8452012" y="413999"/>
          <a:ext cx="1241999" cy="1241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831" tIns="12700" rIns="9683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633899" y="595886"/>
        <a:ext cx="878225" cy="878225"/>
      </dsp:txXfrm>
    </dsp:sp>
    <dsp:sp modelId="{66EFEAD9-B70B-4461-B313-6C1F850870A5}">
      <dsp:nvSpPr>
        <dsp:cNvPr id="0" name=""/>
        <dsp:cNvSpPr/>
      </dsp:nvSpPr>
      <dsp:spPr>
        <a:xfrm>
          <a:off x="7392824" y="4139926"/>
          <a:ext cx="336037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91506" y="878422"/>
            <a:ext cx="447642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 eaLnBrk="0">
              <a:defRPr>
                <a:solidFill>
                  <a:schemeClr val="bg1"/>
                </a:solidFill>
                <a:latin typeface="Luxi Sans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Luxi Sans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Luxi Sans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Luxi Sans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Luxi Sans" charset="0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Luxi Sans" charset="0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Luxi Sans" charset="0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Luxi Sans" charset="0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Luxi Sans" charset="0"/>
              </a:defRPr>
            </a:lvl9pPr>
          </a:lstStyle>
          <a:p>
            <a:pPr eaLnBrk="1"/>
            <a:endParaRPr lang="cs-CZ" altLang="cs-CZ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1060397" y="4350019"/>
            <a:ext cx="4740088" cy="3513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96E4A7F-150A-E5B2-E57A-974A47544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ABDF90-EE93-437D-AE95-408961FC9F82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68E76A9-3F65-24DB-13A9-D21B75416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D0E5B79-FD8E-9A10-62A8-4A22ED567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2432683-2170-687B-0DA4-C934CEA7E2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EA0BC6-31A0-4784-8CD6-B22702CBA5F5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66C3FFE-2833-F53A-D245-B7CFC088D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BEFABA2-7BE9-D8F5-EA0A-15B0F5EFC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A48220F-9FFE-C04F-2C5A-6C7B0A8F7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2B34B7-332F-414B-8EEC-5B07CED4209F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3EB9324-A237-72DC-173D-B94364D946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E45FE3-528F-8FA1-CB81-363AD671E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C163-D956-49A1-89C3-7DF0122CA6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E4ED5-A4BE-47AC-B530-3B36C0FC89F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0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8514B7-02F6-CF9A-6482-B59A3DCF4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A2B81E-9443-FE0D-0266-E4530A72A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6C8865-F9A1-86AD-2AB9-27760CF82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D00FC-84F3-4CF7-8293-388F1937BE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5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Rogers/therapy.htm" TargetMode="External"/><Relationship Id="rId2" Type="http://schemas.openxmlformats.org/officeDocument/2006/relationships/hyperlink" Target="http://psychclassics.yorku.ca/Maslow/motivatio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sychclassics.yorku.ca/Rogers/personality.htm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uition.org/txt/may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CA58452-9BA1-D030-ACD8-A868082E2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altLang="cs-CZ"/>
              <a:t>HUMANISTICKÁ PSYCHOLOGIE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D4B9C57-598F-DC5B-CF4D-38236A413A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8502" y="4116402"/>
            <a:ext cx="5246518" cy="1700738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altLang="cs-CZ" sz="2800" b="1" dirty="0">
                <a:solidFill>
                  <a:schemeClr val="tx2"/>
                </a:solidFill>
              </a:rPr>
              <a:t>Carl </a:t>
            </a:r>
            <a:r>
              <a:rPr lang="cs-CZ" altLang="cs-CZ" sz="2800" b="1" dirty="0" err="1">
                <a:solidFill>
                  <a:schemeClr val="tx2"/>
                </a:solidFill>
              </a:rPr>
              <a:t>Rogers</a:t>
            </a:r>
            <a:endParaRPr lang="cs-CZ" altLang="cs-CZ" sz="2800" b="1" dirty="0">
              <a:solidFill>
                <a:schemeClr val="tx2"/>
              </a:solidFill>
            </a:endParaRP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altLang="cs-CZ" sz="2800" b="1" dirty="0">
                <a:solidFill>
                  <a:schemeClr val="tx2"/>
                </a:solidFill>
              </a:rPr>
              <a:t>Abraham </a:t>
            </a:r>
            <a:r>
              <a:rPr lang="cs-CZ" altLang="cs-CZ" sz="2800" b="1" dirty="0" err="1">
                <a:solidFill>
                  <a:schemeClr val="tx2"/>
                </a:solidFill>
              </a:rPr>
              <a:t>Maslow</a:t>
            </a:r>
            <a:endParaRPr lang="cs-CZ" altLang="cs-CZ" sz="2800" b="1" dirty="0">
              <a:solidFill>
                <a:schemeClr val="tx2"/>
              </a:solidFill>
            </a:endParaRPr>
          </a:p>
        </p:txBody>
      </p:sp>
      <p:pic>
        <p:nvPicPr>
          <p:cNvPr id="2053" name="Picture 2052" descr="Osamělá cesta">
            <a:extLst>
              <a:ext uri="{FF2B5EF4-FFF2-40B4-BE49-F238E27FC236}">
                <a16:creationId xmlns:a16="http://schemas.microsoft.com/office/drawing/2014/main" id="{A04DC2BB-338A-13C0-C7F3-21DC22C22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3" r="1225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Humanistická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základem: existencialismus (čl. si tvoří svou víru), fenomenologie (vztah dějů navenek s myslí) a </a:t>
            </a:r>
            <a:r>
              <a:rPr lang="cs-CZ" dirty="0" err="1"/>
              <a:t>gestalt</a:t>
            </a:r>
            <a:r>
              <a:rPr lang="cs-CZ" dirty="0"/>
              <a:t> psychologie (možnost volby)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hlavní cíl – ne léčit nemoci, ale pomáhat normálním lidem udržovat a rozvíjet své psychické zdraví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zaměřena více terapeuticky, poradensky a výchovně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Představitelé: </a:t>
            </a:r>
            <a:r>
              <a:rPr lang="cs-CZ" dirty="0" err="1"/>
              <a:t>Rogers</a:t>
            </a:r>
            <a:r>
              <a:rPr lang="cs-CZ" dirty="0"/>
              <a:t>, </a:t>
            </a:r>
            <a:r>
              <a:rPr lang="cs-CZ" dirty="0" err="1"/>
              <a:t>Maslow</a:t>
            </a:r>
            <a:r>
              <a:rPr lang="cs-CZ" dirty="0"/>
              <a:t>, </a:t>
            </a:r>
            <a:r>
              <a:rPr lang="cs-CZ" dirty="0" err="1"/>
              <a:t>Frankl</a:t>
            </a:r>
            <a:r>
              <a:rPr lang="cs-CZ" dirty="0"/>
              <a:t>, May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26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42B6D8A9-B438-0B9A-1CCF-3BB18996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Předchůdci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DCEA8AF1-5B6E-FFE1-94EC-6C614A85C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filozofický existencialismus, fenomenologie (Kierkegaard, Heidegger, Husserl,Dilthey)</a:t>
            </a:r>
          </a:p>
          <a:p>
            <a:pPr eaLnBrk="1" hangingPunct="1"/>
            <a:r>
              <a:rPr lang="cs-CZ" altLang="cs-CZ"/>
              <a:t>psychoanalýza (Jung, Reich, Fromm, Rank, Horneyová, Adler…)</a:t>
            </a:r>
          </a:p>
          <a:p>
            <a:pPr eaLnBrk="1" hangingPunct="1"/>
            <a:r>
              <a:rPr lang="cs-CZ" altLang="cs-CZ"/>
              <a:t>gestalt psychologie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40C6880C-9601-6DDA-F153-41FEF3E2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Pionýři a zakladatelé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331D35BF-1112-C9CF-DF10-3EF5F55C5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Viktor E. Frankl</a:t>
            </a:r>
          </a:p>
          <a:p>
            <a:pPr eaLnBrk="1" hangingPunct="1"/>
            <a:r>
              <a:rPr lang="cs-CZ" altLang="cs-CZ"/>
              <a:t>Ronald David Laing</a:t>
            </a:r>
          </a:p>
          <a:p>
            <a:pPr eaLnBrk="1" hangingPunct="1"/>
            <a:r>
              <a:rPr lang="cs-CZ" altLang="cs-CZ"/>
              <a:t>Medard Boss</a:t>
            </a:r>
          </a:p>
          <a:p>
            <a:pPr eaLnBrk="1" hangingPunct="1"/>
            <a:r>
              <a:rPr lang="cs-CZ" altLang="cs-CZ"/>
              <a:t>Ludwig Binswanger</a:t>
            </a:r>
          </a:p>
          <a:p>
            <a:pPr eaLnBrk="1" hangingPunct="1"/>
            <a:r>
              <a:rPr lang="cs-CZ" altLang="cs-CZ"/>
              <a:t>Abraham Maslow</a:t>
            </a:r>
          </a:p>
          <a:p>
            <a:pPr eaLnBrk="1" hangingPunct="1"/>
            <a:r>
              <a:rPr lang="cs-CZ" altLang="cs-CZ"/>
              <a:t>Carl Rogers</a:t>
            </a:r>
          </a:p>
          <a:p>
            <a:pPr eaLnBrk="1" hangingPunct="1"/>
            <a:r>
              <a:rPr lang="cs-CZ" altLang="cs-CZ"/>
              <a:t>Rollo May</a:t>
            </a:r>
          </a:p>
          <a:p>
            <a:pPr eaLnBrk="1" hangingPunct="1"/>
            <a:r>
              <a:rPr lang="cs-CZ" altLang="cs-CZ"/>
              <a:t>Roberto Assagioli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8C6E4F2-BA45-1ECF-F967-46FEBFFAD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b="1"/>
              <a:t>Viktor Frankl</a:t>
            </a:r>
            <a:r>
              <a:rPr lang="cs-CZ" altLang="cs-CZ"/>
              <a:t> (1905-1997)</a:t>
            </a:r>
          </a:p>
        </p:txBody>
      </p:sp>
      <p:pic>
        <p:nvPicPr>
          <p:cNvPr id="7172" name="Picture 10" descr="frankl">
            <a:extLst>
              <a:ext uri="{FF2B5EF4-FFF2-40B4-BE49-F238E27FC236}">
                <a16:creationId xmlns:a16="http://schemas.microsoft.com/office/drawing/2014/main" id="{57868C54-15EB-509C-9F9D-8A3DDE33C1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r="345" b="-2"/>
          <a:stretch/>
        </p:blipFill>
        <p:spPr>
          <a:xfrm>
            <a:off x="609600" y="1600201"/>
            <a:ext cx="5384800" cy="4530725"/>
          </a:xfrm>
          <a:noFill/>
        </p:spPr>
      </p:pic>
      <p:sp>
        <p:nvSpPr>
          <p:cNvPr id="7171" name="Rectangle 4">
            <a:extLst>
              <a:ext uri="{FF2B5EF4-FFF2-40B4-BE49-F238E27FC236}">
                <a16:creationId xmlns:a16="http://schemas.microsoft.com/office/drawing/2014/main" id="{AB78756C-8F74-3C2C-20A1-954FAF29E47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pl-PL" altLang="cs-CZ" dirty="0"/>
              <a:t>podstatou člověka je touha po smyslu</a:t>
            </a:r>
          </a:p>
          <a:p>
            <a:pPr eaLnBrk="1" hangingPunct="1">
              <a:spcAft>
                <a:spcPts val="600"/>
              </a:spcAft>
            </a:pPr>
            <a:r>
              <a:rPr lang="pl-PL" altLang="cs-CZ" dirty="0"/>
              <a:t>vůle ke smyslu</a:t>
            </a:r>
          </a:p>
          <a:p>
            <a:pPr eaLnBrk="1" hangingPunct="1">
              <a:spcAft>
                <a:spcPts val="600"/>
              </a:spcAft>
            </a:pPr>
            <a:r>
              <a:rPr lang="pl-PL" altLang="cs-CZ" dirty="0"/>
              <a:t>zkušenosti z koncentračního tábora</a:t>
            </a:r>
          </a:p>
          <a:p>
            <a:pPr eaLnBrk="1" hangingPunct="1">
              <a:spcAft>
                <a:spcPts val="600"/>
              </a:spcAft>
            </a:pPr>
            <a:r>
              <a:rPr lang="pl-PL" altLang="cs-CZ" dirty="0"/>
              <a:t>zakladatel logoterapie</a:t>
            </a:r>
          </a:p>
          <a:p>
            <a:pPr eaLnBrk="1" hangingPunct="1"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7177" name="Footer Placeholder 4">
            <a:extLst>
              <a:ext uri="{FF2B5EF4-FFF2-40B4-BE49-F238E27FC236}">
                <a16:creationId xmlns:a16="http://schemas.microsoft.com/office/drawing/2014/main" id="{09F1764D-0472-38B6-072A-FB225BE0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179" name="Slide Number Placeholder 5">
            <a:extLst>
              <a:ext uri="{FF2B5EF4-FFF2-40B4-BE49-F238E27FC236}">
                <a16:creationId xmlns:a16="http://schemas.microsoft.com/office/drawing/2014/main" id="{170613C2-86B1-732F-7CE1-22005196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22D00FC-84F3-4CF7-8293-388F1937BE9D}" type="slidenum">
              <a:rPr lang="cs-CZ" altLang="cs-CZ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78CCFF43-9047-B7AC-45E7-19F50331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anchor="t">
            <a:normAutofit/>
          </a:bodyPr>
          <a:lstStyle/>
          <a:p>
            <a:r>
              <a:rPr lang="cs-CZ" altLang="cs-CZ"/>
              <a:t>Ronald David Laing (1927-1989)</a:t>
            </a:r>
          </a:p>
        </p:txBody>
      </p:sp>
      <p:pic>
        <p:nvPicPr>
          <p:cNvPr id="8197" name="Picture 2" descr="C:\Users\Helena\Documents\fakulta\výuka\dějiny psychologie\!dějiny 2007\d10 humanistická a transpersonální\Laing.jpg">
            <a:extLst>
              <a:ext uri="{FF2B5EF4-FFF2-40B4-BE49-F238E27FC236}">
                <a16:creationId xmlns:a16="http://schemas.microsoft.com/office/drawing/2014/main" id="{77B3CE5A-DA8F-2078-E002-2ED4404CF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r="1746" b="-2"/>
          <a:stretch/>
        </p:blipFill>
        <p:spPr bwMode="auto">
          <a:xfrm>
            <a:off x="609600" y="1600201"/>
            <a:ext cx="5384800" cy="453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B977DD1A-91FE-C799-AD35-57C6F5FDF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/>
              <a:t>jeden z hlavních představitelů existenciální psychoterapie</a:t>
            </a:r>
          </a:p>
          <a:p>
            <a:pPr>
              <a:spcAft>
                <a:spcPts val="600"/>
              </a:spcAft>
            </a:pPr>
            <a:r>
              <a:rPr lang="cs-CZ" altLang="cs-CZ"/>
              <a:t>kritik psychiatrie</a:t>
            </a:r>
          </a:p>
          <a:p>
            <a:pPr>
              <a:spcAft>
                <a:spcPts val="600"/>
              </a:spcAft>
            </a:pPr>
            <a:r>
              <a:rPr lang="cs-CZ" altLang="cs-CZ"/>
              <a:t>terapeutický vztah – autentické setkání dvou lidských bytostí</a:t>
            </a:r>
          </a:p>
        </p:txBody>
      </p:sp>
      <p:sp>
        <p:nvSpPr>
          <p:cNvPr id="8202" name="Footer Placeholder 4">
            <a:extLst>
              <a:ext uri="{FF2B5EF4-FFF2-40B4-BE49-F238E27FC236}">
                <a16:creationId xmlns:a16="http://schemas.microsoft.com/office/drawing/2014/main" id="{405B5F95-56BB-DC5F-5601-20CB47D7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204" name="Slide Number Placeholder 5">
            <a:extLst>
              <a:ext uri="{FF2B5EF4-FFF2-40B4-BE49-F238E27FC236}">
                <a16:creationId xmlns:a16="http://schemas.microsoft.com/office/drawing/2014/main" id="{0AD4DECD-3643-F376-ED70-8ABD5B54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22D00FC-84F3-4CF7-8293-388F1937BE9D}" type="slidenum">
              <a:rPr lang="cs-CZ" altLang="cs-CZ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91407998-CAD4-8933-4A3D-6FA6FF70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anchor="t">
            <a:normAutofit/>
          </a:bodyPr>
          <a:lstStyle/>
          <a:p>
            <a:r>
              <a:rPr lang="cs-CZ" altLang="cs-CZ"/>
              <a:t>George Kelly (1905-1966)</a:t>
            </a:r>
          </a:p>
        </p:txBody>
      </p:sp>
      <p:pic>
        <p:nvPicPr>
          <p:cNvPr id="9220" name="Picture 2" descr="C:\Users\Helena\Documents\fakulta\výuka\dějiny psychologie\!dějiny 2007\d10 humanistická a transpersonální\Kelly.gif">
            <a:extLst>
              <a:ext uri="{FF2B5EF4-FFF2-40B4-BE49-F238E27FC236}">
                <a16:creationId xmlns:a16="http://schemas.microsoft.com/office/drawing/2014/main" id="{A9A4C72B-7697-A1C4-75FA-D1DD98807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263"/>
          <a:stretch/>
        </p:blipFill>
        <p:spPr bwMode="auto">
          <a:xfrm>
            <a:off x="609600" y="1600201"/>
            <a:ext cx="5384800" cy="453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ACCF082B-8BBC-31E2-935A-945691369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/>
              <a:t>přechůdce humanistické psychologie</a:t>
            </a:r>
          </a:p>
          <a:p>
            <a:pPr>
              <a:spcAft>
                <a:spcPts val="600"/>
              </a:spcAft>
            </a:pPr>
            <a:r>
              <a:rPr lang="cs-CZ" altLang="cs-CZ" b="1"/>
              <a:t>teorie osobních konstruktů </a:t>
            </a:r>
            <a:r>
              <a:rPr lang="cs-CZ" altLang="cs-CZ"/>
              <a:t>– jak člověk vytváří, interpretuje nebo dodává význam určitému aspektu světa</a:t>
            </a:r>
          </a:p>
        </p:txBody>
      </p:sp>
      <p:sp>
        <p:nvSpPr>
          <p:cNvPr id="9225" name="Footer Placeholder 4">
            <a:extLst>
              <a:ext uri="{FF2B5EF4-FFF2-40B4-BE49-F238E27FC236}">
                <a16:creationId xmlns:a16="http://schemas.microsoft.com/office/drawing/2014/main" id="{D441A334-B870-A1F5-DE0B-0CD55678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227" name="Slide Number Placeholder 5">
            <a:extLst>
              <a:ext uri="{FF2B5EF4-FFF2-40B4-BE49-F238E27FC236}">
                <a16:creationId xmlns:a16="http://schemas.microsoft.com/office/drawing/2014/main" id="{4FB02D10-FDE9-A846-41FD-086B64F9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22D00FC-84F3-4CF7-8293-388F1937BE9D}" type="slidenum">
              <a:rPr lang="cs-CZ" altLang="cs-CZ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587661"/>
          </a:xfrm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cs-CZ" dirty="0" err="1"/>
              <a:t>Ukázka</a:t>
            </a:r>
            <a:r>
              <a:rPr lang="cs-CZ" altLang="cs-CZ" dirty="0"/>
              <a:t> G. Kelly</a:t>
            </a:r>
            <a:endParaRPr lang="en-GB" altLang="cs-CZ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2428550"/>
          </a:xfrm>
        </p:spPr>
        <p:txBody>
          <a:bodyPr>
            <a:spAutoFit/>
          </a:bodyPr>
          <a:lstStyle/>
          <a:p>
            <a:pPr>
              <a:lnSpc>
                <a:spcPct val="102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cs-CZ" altLang="cs-CZ" dirty="0"/>
              <a:t>Test repertoárových rolí</a:t>
            </a:r>
            <a:endParaRPr lang="en-GB" altLang="cs-CZ" dirty="0"/>
          </a:p>
          <a:p>
            <a:pPr>
              <a:lnSpc>
                <a:spcPct val="102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altLang="cs-CZ" dirty="0" err="1"/>
              <a:t>Návrh</a:t>
            </a:r>
            <a:r>
              <a:rPr lang="en-GB" altLang="cs-CZ" dirty="0"/>
              <a:t> </a:t>
            </a:r>
            <a:r>
              <a:rPr lang="en-GB" altLang="cs-CZ" dirty="0" err="1"/>
              <a:t>postupu</a:t>
            </a:r>
            <a:r>
              <a:rPr lang="en-GB" altLang="cs-CZ" dirty="0"/>
              <a:t>:</a:t>
            </a:r>
          </a:p>
          <a:p>
            <a:pPr lvl="1">
              <a:lnSpc>
                <a:spcPct val="102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altLang="cs-CZ" dirty="0" err="1"/>
              <a:t>Vyberte</a:t>
            </a:r>
            <a:r>
              <a:rPr lang="en-GB" altLang="cs-CZ" dirty="0"/>
              <a:t> 5 </a:t>
            </a:r>
            <a:r>
              <a:rPr lang="en-GB" altLang="cs-CZ" dirty="0" err="1"/>
              <a:t>osob</a:t>
            </a:r>
            <a:r>
              <a:rPr lang="en-GB" altLang="cs-CZ" dirty="0"/>
              <a:t>, </a:t>
            </a:r>
            <a:r>
              <a:rPr lang="en-GB" altLang="cs-CZ" dirty="0" err="1"/>
              <a:t>které</a:t>
            </a:r>
            <a:r>
              <a:rPr lang="en-GB" altLang="cs-CZ" dirty="0"/>
              <a:t> </a:t>
            </a:r>
            <a:r>
              <a:rPr lang="en-GB" altLang="cs-CZ" dirty="0" err="1"/>
              <a:t>jsou</a:t>
            </a:r>
            <a:r>
              <a:rPr lang="en-GB" altLang="cs-CZ" dirty="0"/>
              <a:t> pro </a:t>
            </a:r>
            <a:r>
              <a:rPr lang="en-GB" altLang="cs-CZ" dirty="0" err="1"/>
              <a:t>vás</a:t>
            </a:r>
            <a:r>
              <a:rPr lang="en-GB" altLang="cs-CZ" dirty="0"/>
              <a:t> </a:t>
            </a:r>
            <a:r>
              <a:rPr lang="en-GB" altLang="cs-CZ" dirty="0" err="1"/>
              <a:t>významné</a:t>
            </a:r>
            <a:r>
              <a:rPr lang="en-GB" altLang="cs-CZ" dirty="0"/>
              <a:t> + </a:t>
            </a:r>
            <a:r>
              <a:rPr lang="en-GB" altLang="cs-CZ" dirty="0" err="1"/>
              <a:t>jáské</a:t>
            </a:r>
            <a:r>
              <a:rPr lang="en-GB" altLang="cs-CZ" dirty="0"/>
              <a:t> </a:t>
            </a:r>
            <a:r>
              <a:rPr lang="en-GB" altLang="cs-CZ" dirty="0" err="1"/>
              <a:t>reprezentace</a:t>
            </a:r>
            <a:r>
              <a:rPr lang="en-GB" altLang="cs-CZ" dirty="0"/>
              <a:t> (</a:t>
            </a:r>
            <a:r>
              <a:rPr lang="en-GB" altLang="cs-CZ" i="1" dirty="0" err="1"/>
              <a:t>aktuální</a:t>
            </a:r>
            <a:r>
              <a:rPr lang="en-GB" altLang="cs-CZ" i="1" dirty="0"/>
              <a:t> </a:t>
            </a:r>
            <a:r>
              <a:rPr lang="en-GB" altLang="cs-CZ" i="1" dirty="0" err="1"/>
              <a:t>já</a:t>
            </a:r>
            <a:r>
              <a:rPr lang="en-GB" altLang="cs-CZ" i="1" dirty="0"/>
              <a:t> - </a:t>
            </a:r>
            <a:r>
              <a:rPr lang="en-GB" altLang="cs-CZ" i="1" dirty="0" err="1"/>
              <a:t>jaký</a:t>
            </a:r>
            <a:r>
              <a:rPr lang="en-GB" altLang="cs-CZ" i="1" dirty="0"/>
              <a:t> </a:t>
            </a:r>
            <a:r>
              <a:rPr lang="en-GB" altLang="cs-CZ" i="1" dirty="0" err="1"/>
              <a:t>jsem</a:t>
            </a:r>
            <a:r>
              <a:rPr lang="en-GB" altLang="cs-CZ" i="1" dirty="0"/>
              <a:t> </a:t>
            </a:r>
            <a:r>
              <a:rPr lang="en-GB" altLang="cs-CZ" i="1" dirty="0" err="1"/>
              <a:t>nyní</a:t>
            </a:r>
            <a:r>
              <a:rPr lang="en-GB" altLang="cs-CZ" i="1" dirty="0"/>
              <a:t>, </a:t>
            </a:r>
            <a:r>
              <a:rPr lang="en-GB" altLang="cs-CZ" i="1" dirty="0" err="1"/>
              <a:t>ideální</a:t>
            </a:r>
            <a:r>
              <a:rPr lang="en-GB" altLang="cs-CZ" i="1" dirty="0"/>
              <a:t> </a:t>
            </a:r>
            <a:r>
              <a:rPr lang="en-GB" altLang="cs-CZ" i="1" dirty="0" err="1"/>
              <a:t>já</a:t>
            </a:r>
            <a:r>
              <a:rPr lang="en-GB" altLang="cs-CZ" i="1" dirty="0"/>
              <a:t> - </a:t>
            </a:r>
            <a:r>
              <a:rPr lang="en-GB" altLang="cs-CZ" i="1" dirty="0" err="1"/>
              <a:t>jaký</a:t>
            </a:r>
            <a:r>
              <a:rPr lang="en-GB" altLang="cs-CZ" i="1" dirty="0"/>
              <a:t> </a:t>
            </a:r>
            <a:r>
              <a:rPr lang="en-GB" altLang="cs-CZ" i="1" dirty="0" err="1"/>
              <a:t>bych</a:t>
            </a:r>
            <a:r>
              <a:rPr lang="en-GB" altLang="cs-CZ" i="1" dirty="0"/>
              <a:t> </a:t>
            </a:r>
            <a:r>
              <a:rPr lang="en-GB" altLang="cs-CZ" i="1" dirty="0" err="1"/>
              <a:t>chtěl</a:t>
            </a:r>
            <a:r>
              <a:rPr lang="en-GB" altLang="cs-CZ" i="1" dirty="0"/>
              <a:t> </a:t>
            </a:r>
            <a:r>
              <a:rPr lang="en-GB" altLang="cs-CZ" i="1" dirty="0" err="1"/>
              <a:t>být</a:t>
            </a:r>
            <a:r>
              <a:rPr lang="en-GB" altLang="cs-CZ" i="1" dirty="0"/>
              <a:t>, </a:t>
            </a:r>
            <a:r>
              <a:rPr lang="en-GB" altLang="cs-CZ" i="1" dirty="0" err="1"/>
              <a:t>nechtěné</a:t>
            </a:r>
            <a:r>
              <a:rPr lang="en-GB" altLang="cs-CZ" i="1" dirty="0"/>
              <a:t> </a:t>
            </a:r>
            <a:r>
              <a:rPr lang="en-GB" altLang="cs-CZ" i="1" dirty="0" err="1"/>
              <a:t>já</a:t>
            </a:r>
            <a:r>
              <a:rPr lang="en-GB" altLang="cs-CZ" i="1" dirty="0"/>
              <a:t> - </a:t>
            </a:r>
            <a:r>
              <a:rPr lang="en-GB" altLang="cs-CZ" i="1" dirty="0" err="1"/>
              <a:t>jaký</a:t>
            </a:r>
            <a:r>
              <a:rPr lang="en-GB" altLang="cs-CZ" i="1" dirty="0"/>
              <a:t> </a:t>
            </a:r>
            <a:r>
              <a:rPr lang="en-GB" altLang="cs-CZ" i="1" dirty="0" err="1"/>
              <a:t>bych</a:t>
            </a:r>
            <a:r>
              <a:rPr lang="en-GB" altLang="cs-CZ" i="1" dirty="0"/>
              <a:t> </a:t>
            </a:r>
            <a:r>
              <a:rPr lang="en-GB" altLang="cs-CZ" i="1" dirty="0" err="1"/>
              <a:t>nechtěl</a:t>
            </a:r>
            <a:r>
              <a:rPr lang="en-GB" altLang="cs-CZ" i="1" dirty="0"/>
              <a:t> </a:t>
            </a:r>
            <a:r>
              <a:rPr lang="en-GB" altLang="cs-CZ" i="1" dirty="0" err="1"/>
              <a:t>být</a:t>
            </a:r>
            <a:r>
              <a:rPr lang="en-GB" altLang="cs-CZ" dirty="0"/>
              <a:t>). </a:t>
            </a:r>
            <a:r>
              <a:rPr lang="en-GB" altLang="cs-CZ" dirty="0" err="1"/>
              <a:t>Seřaďte</a:t>
            </a:r>
            <a:r>
              <a:rPr lang="en-GB" altLang="cs-CZ" dirty="0"/>
              <a:t> v </a:t>
            </a:r>
            <a:r>
              <a:rPr lang="en-GB" altLang="cs-CZ" dirty="0" err="1"/>
              <a:t>pořadí</a:t>
            </a:r>
            <a:r>
              <a:rPr lang="en-GB" altLang="cs-CZ" dirty="0"/>
              <a:t> 1. - 8.</a:t>
            </a:r>
          </a:p>
          <a:p>
            <a:pPr lvl="1">
              <a:lnSpc>
                <a:spcPct val="102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altLang="cs-CZ" dirty="0" err="1"/>
              <a:t>Náhodně</a:t>
            </a:r>
            <a:r>
              <a:rPr lang="en-GB" altLang="cs-CZ" dirty="0"/>
              <a:t> </a:t>
            </a:r>
            <a:r>
              <a:rPr lang="en-GB" altLang="cs-CZ" dirty="0" err="1"/>
              <a:t>vytvořit</a:t>
            </a:r>
            <a:r>
              <a:rPr lang="en-GB" altLang="cs-CZ" dirty="0"/>
              <a:t> </a:t>
            </a:r>
            <a:r>
              <a:rPr lang="en-GB" altLang="cs-CZ" dirty="0" err="1"/>
              <a:t>dvojice</a:t>
            </a:r>
            <a:r>
              <a:rPr lang="en-GB" altLang="cs-CZ" dirty="0"/>
              <a:t> (1-5, 2-6, 3-7, 4-8).</a:t>
            </a:r>
          </a:p>
          <a:p>
            <a:pPr lvl="1">
              <a:lnSpc>
                <a:spcPct val="102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altLang="cs-CZ" dirty="0" err="1"/>
              <a:t>Naleznout</a:t>
            </a:r>
            <a:r>
              <a:rPr lang="en-GB" altLang="cs-CZ" dirty="0"/>
              <a:t> </a:t>
            </a:r>
            <a:r>
              <a:rPr lang="en-GB" altLang="cs-CZ" dirty="0" err="1"/>
              <a:t>podobnosti</a:t>
            </a:r>
            <a:r>
              <a:rPr lang="en-GB" altLang="cs-CZ" dirty="0"/>
              <a:t> a </a:t>
            </a:r>
            <a:r>
              <a:rPr lang="en-GB" altLang="cs-CZ" dirty="0" err="1"/>
              <a:t>rozdíly</a:t>
            </a:r>
            <a:r>
              <a:rPr lang="en-GB" altLang="cs-CZ" dirty="0"/>
              <a:t> </a:t>
            </a:r>
            <a:r>
              <a:rPr lang="en-GB" altLang="cs-CZ" dirty="0" err="1"/>
              <a:t>mezi</a:t>
            </a:r>
            <a:r>
              <a:rPr lang="en-GB" altLang="cs-CZ" dirty="0"/>
              <a:t> </a:t>
            </a:r>
            <a:r>
              <a:rPr lang="en-GB" altLang="cs-CZ" dirty="0" err="1"/>
              <a:t>dvojicemi</a:t>
            </a:r>
            <a:r>
              <a:rPr lang="en-GB" altLang="cs-CZ" dirty="0"/>
              <a:t>  -&gt; </a:t>
            </a:r>
            <a:r>
              <a:rPr lang="en-GB" altLang="cs-CZ" dirty="0" err="1"/>
              <a:t>adjektiva</a:t>
            </a:r>
            <a:r>
              <a:rPr lang="en-GB" alt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246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BF212C5-68A3-95DB-05A2-7E304693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anchor="t">
            <a:normAutofit/>
          </a:bodyPr>
          <a:lstStyle/>
          <a:p>
            <a:r>
              <a:rPr lang="cs-CZ" altLang="cs-CZ"/>
              <a:t>James Bugental (1915-2008)</a:t>
            </a:r>
          </a:p>
        </p:txBody>
      </p:sp>
      <p:pic>
        <p:nvPicPr>
          <p:cNvPr id="10244" name="Picture 2" descr="C:\Users\Helena\Documents\fakulta\výuka\dějiny psychologie\!dějiny 2007\d10 humanistická a transpersonální\Bugental.jpg">
            <a:extLst>
              <a:ext uri="{FF2B5EF4-FFF2-40B4-BE49-F238E27FC236}">
                <a16:creationId xmlns:a16="http://schemas.microsoft.com/office/drawing/2014/main" id="{52F92446-25A6-4AF8-5D03-281D88F37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9" b="11643"/>
          <a:stretch/>
        </p:blipFill>
        <p:spPr bwMode="auto">
          <a:xfrm>
            <a:off x="609600" y="1600201"/>
            <a:ext cx="5384800" cy="453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C958D5DC-BB3C-A713-56BD-2900F1250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/>
              <a:t>jeden ze zakladatelů humanistické psychologie</a:t>
            </a:r>
          </a:p>
          <a:p>
            <a:pPr>
              <a:spcAft>
                <a:spcPts val="600"/>
              </a:spcAft>
            </a:pPr>
            <a:r>
              <a:rPr lang="cs-CZ" altLang="cs-CZ"/>
              <a:t>psychoterapie jako „filozofické dobrodružství“</a:t>
            </a:r>
          </a:p>
          <a:p>
            <a:pPr>
              <a:spcAft>
                <a:spcPts val="600"/>
              </a:spcAft>
            </a:pPr>
            <a:r>
              <a:rPr lang="cs-CZ" altLang="cs-CZ"/>
              <a:t>1963</a:t>
            </a:r>
            <a:r>
              <a:rPr lang="cs-CZ" altLang="cs-CZ" i="1"/>
              <a:t> </a:t>
            </a:r>
            <a:r>
              <a:rPr lang="cs-CZ" altLang="cs-CZ"/>
              <a:t>manifest humanistické psychologie </a:t>
            </a:r>
            <a:r>
              <a:rPr lang="en-US" altLang="cs-CZ" i="1"/>
              <a:t>Humanistic Psychology: A new breakthrough</a:t>
            </a:r>
            <a:endParaRPr lang="cs-CZ" altLang="cs-CZ" i="1"/>
          </a:p>
        </p:txBody>
      </p:sp>
      <p:sp>
        <p:nvSpPr>
          <p:cNvPr id="10249" name="Footer Placeholder 4">
            <a:extLst>
              <a:ext uri="{FF2B5EF4-FFF2-40B4-BE49-F238E27FC236}">
                <a16:creationId xmlns:a16="http://schemas.microsoft.com/office/drawing/2014/main" id="{4D27180D-90BF-0FF2-82C1-D526340A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251" name="Slide Number Placeholder 5">
            <a:extLst>
              <a:ext uri="{FF2B5EF4-FFF2-40B4-BE49-F238E27FC236}">
                <a16:creationId xmlns:a16="http://schemas.microsoft.com/office/drawing/2014/main" id="{BAA1FE56-6F9F-E823-75BD-E1C503B4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22D00FC-84F3-4CF7-8293-388F1937BE9D}" type="slidenum">
              <a:rPr lang="cs-CZ" altLang="cs-CZ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6C62717-9E6A-6DF5-F4CB-F01BEC886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Humanistická psychologie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413CD4B-6F8E-4F3D-A1AB-A741287F54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/>
              <a:t>5 základních postulátů </a:t>
            </a:r>
            <a:br>
              <a:rPr lang="cs-CZ" altLang="cs-CZ" b="1" dirty="0"/>
            </a:br>
            <a:r>
              <a:rPr lang="cs-CZ" altLang="cs-CZ" b="1" dirty="0"/>
              <a:t>humanistické psychologie</a:t>
            </a:r>
          </a:p>
          <a:p>
            <a:pPr eaLnBrk="1" hangingPunct="1">
              <a:lnSpc>
                <a:spcPct val="90000"/>
              </a:lnSpc>
            </a:pPr>
            <a:endParaRPr lang="cs-CZ" altLang="cs-CZ" b="1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lidské bytosti nemohou být redukovány na jednotlivé součásti nebo funkce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lidské bytosti existují v jedinečném lidském kontextu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lidské bytosti si uvědomují samy sebe v kontextu ostatních lidí 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lidské bytosti mají možnost volby a tím také odpovědnost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lidské bytosti směřují k určitému cíli, jsou si vědomy, že mohou ovlivnit budoucí události, a hledají smysl, hodnoty a tvořivost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DF2908E-3BA1-FB1E-201A-C4E754860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b="1"/>
              <a:t>Abraham Maslow</a:t>
            </a:r>
            <a:r>
              <a:rPr lang="cs-CZ" altLang="cs-CZ"/>
              <a:t> (1908-1970) </a:t>
            </a:r>
          </a:p>
        </p:txBody>
      </p:sp>
      <p:pic>
        <p:nvPicPr>
          <p:cNvPr id="12291" name="Picture 18" descr="masl">
            <a:extLst>
              <a:ext uri="{FF2B5EF4-FFF2-40B4-BE49-F238E27FC236}">
                <a16:creationId xmlns:a16="http://schemas.microsoft.com/office/drawing/2014/main" id="{CCFC28F1-DD5E-B635-259C-42E8876BD8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r="18349"/>
          <a:stretch/>
        </p:blipFill>
        <p:spPr>
          <a:xfrm>
            <a:off x="609600" y="1600201"/>
            <a:ext cx="5384800" cy="4530725"/>
          </a:xfrm>
          <a:noFill/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B8D88726-B3C4-A067-4E31-2C7D7422AAC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dirty="0"/>
              <a:t>teoretik, výzkumník</a:t>
            </a:r>
          </a:p>
          <a:p>
            <a:pPr>
              <a:spcAft>
                <a:spcPts val="600"/>
              </a:spcAft>
            </a:pPr>
            <a:r>
              <a:rPr lang="cs-CZ" altLang="cs-CZ" dirty="0"/>
              <a:t>duševní choroby pochopíme za předpokladu, že pochopíme duševní zdraví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zkoumání seberealizovaných jedinců, výzkum vrcholných zážitků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teorie motivace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hierarchizace lidských potřeb</a:t>
            </a:r>
          </a:p>
          <a:p>
            <a:pPr eaLnBrk="1" hangingPunct="1"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12297" name="Footer Placeholder 4">
            <a:extLst>
              <a:ext uri="{FF2B5EF4-FFF2-40B4-BE49-F238E27FC236}">
                <a16:creationId xmlns:a16="http://schemas.microsoft.com/office/drawing/2014/main" id="{0E81E929-08AC-394F-492E-09945C29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299" name="Slide Number Placeholder 5">
            <a:extLst>
              <a:ext uri="{FF2B5EF4-FFF2-40B4-BE49-F238E27FC236}">
                <a16:creationId xmlns:a16="http://schemas.microsoft.com/office/drawing/2014/main" id="{B39E0303-3D62-CAF6-9AC0-8D8D609C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22D00FC-84F3-4CF7-8293-388F1937BE9D}" type="slidenum">
              <a:rPr lang="cs-CZ" altLang="cs-CZ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CC72ED-5CCB-5ADA-7543-BA7F8F148E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B7674B0-6320-8E1A-3751-6087CBA029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AD4E741C-4506-510A-D3C9-7EF79E17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Pozdrav dr. </a:t>
            </a:r>
            <a:r>
              <a:rPr lang="cs-CZ" dirty="0" err="1"/>
              <a:t>Šafárové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A417285-9DFC-54DD-18C4-3AF3F8D99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72000" indent="0">
              <a:buNone/>
            </a:pPr>
            <a:r>
              <a:rPr lang="cs-CZ" dirty="0"/>
              <a:t>Milé kolegyně a kolego,</a:t>
            </a:r>
          </a:p>
          <a:p>
            <a:pPr marL="72000" indent="0">
              <a:buNone/>
            </a:pPr>
            <a:r>
              <a:rPr lang="cs-CZ" dirty="0"/>
              <a:t>zadala jsem do </a:t>
            </a:r>
            <a:r>
              <a:rPr lang="cs-CZ" dirty="0" err="1"/>
              <a:t>ISu</a:t>
            </a:r>
            <a:r>
              <a:rPr lang="cs-CZ" dirty="0"/>
              <a:t> termín on-line testu. Je to první nahozený termín (z mé strany nejdřívější). Termín jsem zadávala do </a:t>
            </a:r>
            <a:r>
              <a:rPr lang="cs-CZ" dirty="0" err="1"/>
              <a:t>ISu</a:t>
            </a:r>
            <a:r>
              <a:rPr lang="cs-CZ" dirty="0"/>
              <a:t>, aby jste měli alespoň jeden vypsaný termín. Na dalších termínech se už můžeme domluvit. Klidně se domluvte na příští přednášce s dr. Marešem, je o všem informován a přípravy jsme ladili spolu. V prvním termínu jsem upravila jenom čas testu na 18:00, jelikož mě Vaše kolegyně upozornila na nesoulad mezi časem testu a oknem pro možné vyplnění testu. Za tento </a:t>
            </a:r>
            <a:r>
              <a:rPr lang="cs-CZ" dirty="0" err="1"/>
              <a:t>překlik</a:t>
            </a:r>
            <a:r>
              <a:rPr lang="cs-CZ" dirty="0"/>
              <a:t> se omlouvám a kolegyni tímto děkuji za upozornění. Kdyby Vám to nevyhovovalo, můžete se pak přehlásit na jiný termín, který si domluvíte s kolegou v sobotu. Přeji hezký zbytek týdne.</a:t>
            </a:r>
          </a:p>
        </p:txBody>
      </p:sp>
    </p:spTree>
    <p:extLst>
      <p:ext uri="{BB962C8B-B14F-4D97-AF65-F5344CB8AC3E}">
        <p14:creationId xmlns:p14="http://schemas.microsoft.com/office/powerpoint/2010/main" val="105453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b="1"/>
              <a:t>A. Maslow – pyramida potřeb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54" y="1600201"/>
            <a:ext cx="5299092" cy="453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  <a:defRPr/>
            </a:pPr>
            <a:r>
              <a:rPr lang="cs-CZ" sz="2400" b="1" dirty="0"/>
              <a:t>Potřeby 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defRPr/>
            </a:pPr>
            <a:r>
              <a:rPr lang="cs-CZ" sz="2400" dirty="0"/>
              <a:t>D (deficitní) - nedostatkové 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defRPr/>
            </a:pPr>
            <a:r>
              <a:rPr lang="cs-CZ" sz="2400" dirty="0"/>
              <a:t>B (</a:t>
            </a:r>
            <a:r>
              <a:rPr lang="cs-CZ" sz="2400" dirty="0" err="1"/>
              <a:t>being</a:t>
            </a:r>
            <a:r>
              <a:rPr lang="cs-CZ" sz="2400" dirty="0"/>
              <a:t>) – růstové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defRPr/>
            </a:pPr>
            <a:endParaRPr lang="cs-CZ" sz="2400" dirty="0"/>
          </a:p>
          <a:p>
            <a:pPr>
              <a:lnSpc>
                <a:spcPct val="104000"/>
              </a:lnSpc>
              <a:spcAft>
                <a:spcPts val="600"/>
              </a:spcAft>
              <a:defRPr/>
            </a:pPr>
            <a:r>
              <a:rPr lang="cs-CZ" sz="2400" b="1" dirty="0"/>
              <a:t>Láska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defRPr/>
            </a:pPr>
            <a:r>
              <a:rPr lang="cs-CZ" sz="2400" dirty="0"/>
              <a:t>D (deficitní) – z potřeby něčeho, co nám chybí (sebeúcta, sex, obava ze samoty) 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defRPr/>
            </a:pPr>
            <a:r>
              <a:rPr lang="cs-CZ" sz="2400" dirty="0"/>
              <a:t>B (jsoucí) – navzdory nedokonalosti druhého; stimuluje vývoj</a:t>
            </a:r>
          </a:p>
        </p:txBody>
      </p:sp>
      <p:sp>
        <p:nvSpPr>
          <p:cNvPr id="11276" name="Footer Placeholder 4">
            <a:extLst>
              <a:ext uri="{FF2B5EF4-FFF2-40B4-BE49-F238E27FC236}">
                <a16:creationId xmlns:a16="http://schemas.microsoft.com/office/drawing/2014/main" id="{C2DE093D-B7E7-B024-C6A9-FBD65BDB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278" name="Slide Number Placeholder 5">
            <a:extLst>
              <a:ext uri="{FF2B5EF4-FFF2-40B4-BE49-F238E27FC236}">
                <a16:creationId xmlns:a16="http://schemas.microsoft.com/office/drawing/2014/main" id="{8BD5E418-7C71-F950-326F-7B2605BA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22D00FC-84F3-4CF7-8293-388F1937BE9D}" type="slidenum">
              <a:rPr lang="cs-CZ" altLang="cs-CZ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687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b="1"/>
              <a:t>Potřeba seberealizace</a:t>
            </a:r>
          </a:p>
        </p:txBody>
      </p:sp>
      <p:pic>
        <p:nvPicPr>
          <p:cNvPr id="9218" name="Picture 2" descr="Lidi motivuje seberealizace, chtějí víc než jen výplatu | Hospodářské  noviny (HN.cz)">
            <a:extLst>
              <a:ext uri="{FF2B5EF4-FFF2-40B4-BE49-F238E27FC236}">
                <a16:creationId xmlns:a16="http://schemas.microsoft.com/office/drawing/2014/main" id="{F44C5E0F-B632-F235-6A7F-C7BCE57D4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r="19387" b="1"/>
          <a:stretch/>
        </p:blipFill>
        <p:spPr bwMode="auto">
          <a:xfrm>
            <a:off x="609600" y="1600201"/>
            <a:ext cx="5384800" cy="45307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Zástupný symbol pro obsah 6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>
            <a:normAutofit/>
          </a:bodyPr>
          <a:lstStyle/>
          <a:p>
            <a:pPr marL="0" indent="0">
              <a:lnSpc>
                <a:spcPct val="104000"/>
              </a:lnSpc>
              <a:spcAft>
                <a:spcPts val="600"/>
              </a:spcAft>
              <a:buNone/>
              <a:defRPr/>
            </a:pPr>
            <a:r>
              <a:rPr lang="cs-CZ" sz="2200"/>
              <a:t>„Čím člověk může být, tím také musí být. Musí být věrný své přirozenosti… Na této úrovni jsou rozdíly mezi jednotlivci největší.“ </a:t>
            </a:r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  <a:defRPr/>
            </a:pPr>
            <a:r>
              <a:rPr lang="cs-CZ" sz="2200" i="1"/>
              <a:t> A. </a:t>
            </a:r>
            <a:r>
              <a:rPr lang="cs-CZ" sz="2200" i="1" err="1"/>
              <a:t>Maslow</a:t>
            </a:r>
            <a:endParaRPr lang="cs-CZ" sz="2200" i="1"/>
          </a:p>
          <a:p>
            <a:pPr marL="457200" indent="-457200">
              <a:lnSpc>
                <a:spcPct val="104000"/>
              </a:lnSpc>
              <a:spcAft>
                <a:spcPts val="600"/>
              </a:spcAft>
              <a:buFont typeface="Arial" charset="0"/>
              <a:buAutoNum type="alphaUcPeriod"/>
              <a:defRPr/>
            </a:pPr>
            <a:endParaRPr lang="cs-CZ" sz="2200"/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  <a:defRPr/>
            </a:pPr>
            <a:r>
              <a:rPr lang="cs-CZ" sz="2200"/>
              <a:t>"A dokud se nestaneš tím,</a:t>
            </a:r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  <a:defRPr/>
            </a:pPr>
            <a:r>
              <a:rPr lang="cs-CZ" sz="2200"/>
              <a:t>čím po smrti můžeš se stát,</a:t>
            </a:r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  <a:defRPr/>
            </a:pPr>
            <a:r>
              <a:rPr lang="cs-CZ" sz="2200"/>
              <a:t>budeš v nostalgii žít</a:t>
            </a:r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  <a:defRPr/>
            </a:pPr>
            <a:r>
              <a:rPr lang="cs-CZ" sz="2200"/>
              <a:t>a nocí putovat."</a:t>
            </a:r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  <a:defRPr/>
            </a:pPr>
            <a:r>
              <a:rPr lang="cs-CZ" sz="2200" i="1"/>
              <a:t>Goethe - z básně Posvátná touha</a:t>
            </a:r>
          </a:p>
        </p:txBody>
      </p:sp>
      <p:sp>
        <p:nvSpPr>
          <p:cNvPr id="12304" name="Footer Placeholder 4">
            <a:extLst>
              <a:ext uri="{FF2B5EF4-FFF2-40B4-BE49-F238E27FC236}">
                <a16:creationId xmlns:a16="http://schemas.microsoft.com/office/drawing/2014/main" id="{1391D208-D006-884F-A35F-9F49EFA6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299" name="Slide Number Placeholder 5">
            <a:extLst>
              <a:ext uri="{FF2B5EF4-FFF2-40B4-BE49-F238E27FC236}">
                <a16:creationId xmlns:a16="http://schemas.microsoft.com/office/drawing/2014/main" id="{E2EE93E3-42D8-BD29-08BC-58BCB943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422D00FC-84F3-4CF7-8293-388F1937BE9D}" type="slidenum">
              <a:rPr lang="cs-CZ" altLang="cs-CZ"/>
              <a:pPr>
                <a:spcAft>
                  <a:spcPts val="600"/>
                </a:spcAft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0499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b="1"/>
              <a:t>Vlastnosti seberealizujících se lidí</a:t>
            </a:r>
          </a:p>
        </p:txBody>
      </p:sp>
      <p:pic>
        <p:nvPicPr>
          <p:cNvPr id="14338" name="Picture 2" descr="Cesta k seberealizaci může být poměrně dlouhá a namáhavá.">
            <a:extLst>
              <a:ext uri="{FF2B5EF4-FFF2-40B4-BE49-F238E27FC236}">
                <a16:creationId xmlns:a16="http://schemas.microsoft.com/office/drawing/2014/main" id="{9E173502-971B-A909-264D-0DE4C93A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057528"/>
            <a:ext cx="5384800" cy="36160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318" name="Zástupný symbol pro obsah 7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800"/>
              <a:t>vítají fakta a skutečnosti místo aby se jim vyhýbali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800"/>
              <a:t>jsou spontánní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800"/>
              <a:t>jejich motivace vyrůstá z jejich potřeby růstu a uskutečnění svého potenciálu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800"/>
              <a:t>nejsou konformní, ale ani nekonformní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800"/>
              <a:t>jsou tvořiví a originální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800"/>
              <a:t>cítí blízkost k druhým lidem a váží si života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800"/>
              <a:t>prožívají hluboké lidské vztahy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800"/>
              <a:t>mají potřebu samoty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800"/>
              <a:t>jsou otevřeni hlubokým mystickým zážitkům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800"/>
              <a:t>neobávají se neznáma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endParaRPr lang="cs-CZ" altLang="cs-CZ" sz="1800"/>
          </a:p>
        </p:txBody>
      </p:sp>
      <p:sp>
        <p:nvSpPr>
          <p:cNvPr id="14343" name="Footer Placeholder 4">
            <a:extLst>
              <a:ext uri="{FF2B5EF4-FFF2-40B4-BE49-F238E27FC236}">
                <a16:creationId xmlns:a16="http://schemas.microsoft.com/office/drawing/2014/main" id="{0BA487D4-82C3-3484-46F6-5F7714E8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326" name="Slide Number Placeholder 5">
            <a:extLst>
              <a:ext uri="{FF2B5EF4-FFF2-40B4-BE49-F238E27FC236}">
                <a16:creationId xmlns:a16="http://schemas.microsoft.com/office/drawing/2014/main" id="{6C21CFEB-4DD2-24D8-D8E8-DD8563B5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422D00FC-84F3-4CF7-8293-388F1937BE9D}" type="slidenum">
              <a:rPr lang="cs-CZ" altLang="cs-CZ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959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Footer Placeholder 1">
            <a:extLst>
              <a:ext uri="{FF2B5EF4-FFF2-40B4-BE49-F238E27FC236}">
                <a16:creationId xmlns:a16="http://schemas.microsoft.com/office/drawing/2014/main" id="{9FEF1BE2-4DF2-7E1D-5496-BB3AAAAEA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4346" name="Slide Number Placeholder 2">
            <a:extLst>
              <a:ext uri="{FF2B5EF4-FFF2-40B4-BE49-F238E27FC236}">
                <a16:creationId xmlns:a16="http://schemas.microsoft.com/office/drawing/2014/main" id="{219A6E4C-12DB-CC68-8E79-8B2209E29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23</a:t>
            </a:fld>
            <a:endParaRPr lang="cs-CZ" altLang="cs-CZ"/>
          </a:p>
        </p:txBody>
      </p:sp>
      <p:sp>
        <p:nvSpPr>
          <p:cNvPr id="14338" name="Nadpis 6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200" b="1" dirty="0"/>
              <a:t>Výzkumy seberealizace</a:t>
            </a:r>
          </a:p>
        </p:txBody>
      </p:sp>
      <p:sp>
        <p:nvSpPr>
          <p:cNvPr id="14339" name="Zástupný symbol pro obsah 7"/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2200" dirty="0"/>
              <a:t>průměrný čl. vyhovuje svých potřebám: 85% </a:t>
            </a:r>
            <a:r>
              <a:rPr lang="cs-CZ" altLang="cs-CZ" sz="2200" dirty="0" err="1"/>
              <a:t>fyz</a:t>
            </a:r>
            <a:r>
              <a:rPr lang="cs-CZ" altLang="cs-CZ" sz="2200" dirty="0"/>
              <a:t>., 70% jistoty, 50% lásky, 40% sebeúcty, 10% seberealizace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200" dirty="0"/>
              <a:t>největší pociťované deficity: v </a:t>
            </a:r>
            <a:r>
              <a:rPr lang="cs-CZ" altLang="cs-CZ" sz="2200" b="1" dirty="0"/>
              <a:t>sociální rovině - v potřebě lásky a sounáležitosti </a:t>
            </a:r>
            <a:r>
              <a:rPr lang="cs-CZ" altLang="cs-CZ" sz="2200" dirty="0"/>
              <a:t>(37%), </a:t>
            </a:r>
            <a:r>
              <a:rPr lang="cs-CZ" altLang="cs-CZ" sz="2200" b="1" dirty="0"/>
              <a:t>v pocitu uznání a ocenění </a:t>
            </a:r>
            <a:r>
              <a:rPr lang="cs-CZ" altLang="cs-CZ" sz="2200" dirty="0"/>
              <a:t>(25%) a </a:t>
            </a:r>
            <a:r>
              <a:rPr lang="cs-CZ" altLang="cs-CZ" sz="2200" b="1" dirty="0"/>
              <a:t>v uspokojení růstových potřeb </a:t>
            </a:r>
            <a:r>
              <a:rPr lang="cs-CZ" altLang="cs-CZ" sz="2200" dirty="0"/>
              <a:t>(21%)</a:t>
            </a:r>
          </a:p>
        </p:txBody>
      </p:sp>
    </p:spTree>
    <p:extLst>
      <p:ext uri="{BB962C8B-B14F-4D97-AF65-F5344CB8AC3E}">
        <p14:creationId xmlns:p14="http://schemas.microsoft.com/office/powerpoint/2010/main" val="2560541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766BE0-4BF1-B803-867C-A1B2C7437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0575BD-38D1-DEB6-1A2B-3140D75F1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130092-9128-C3DF-B3E0-9FB3EA5C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452437"/>
            <a:ext cx="76581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58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28D4CC0-70C9-82D4-9E59-E0DD5E0BE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latin typeface="Calibri" panose="020F0502020204030204" pitchFamily="34" charset="0"/>
                <a:cs typeface="Calibri" panose="020F0502020204030204" pitchFamily="34" charset="0"/>
              </a:rPr>
              <a:t>Nejnápadnější projevy psychické deprivace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C1DDD30-1720-FFDC-A717-0B82464F11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U dětí </a:t>
            </a:r>
            <a:r>
              <a:rPr lang="cs-CZ" altLang="cs-CZ" sz="2100" b="1" dirty="0"/>
              <a:t>raného věku</a:t>
            </a:r>
            <a:r>
              <a:rPr lang="cs-CZ" altLang="cs-CZ" sz="2100" dirty="0"/>
              <a:t> (do 3 let) celkové opožďování psychomotorického vývoje; též nediferencovanost citů, špatná nálada, „nedětský“ výraz, výrazně ochuzený </a:t>
            </a:r>
            <a:r>
              <a:rPr lang="cs-CZ" altLang="cs-CZ" sz="2100" b="1" dirty="0"/>
              <a:t>řečový projev</a:t>
            </a:r>
            <a:r>
              <a:rPr lang="cs-CZ" altLang="cs-CZ" sz="2100" dirty="0"/>
              <a:t> (ze všech funkcí komunikace se omezuje často jen na obranu)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b="1" dirty="0"/>
              <a:t>Předškolní věk:</a:t>
            </a:r>
            <a:r>
              <a:rPr lang="cs-CZ" altLang="cs-CZ" sz="2100" dirty="0"/>
              <a:t> povrchnost citových vztahů, současně velká potřeba „k někomu patřit“; může přetrvávat opoždění vývoje řeči (často až do 5 let), i potom řeč neodpovídá mladšímu dítěti – postrádá zvědavost, hravost…; často nezralost pro školu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b="1" dirty="0"/>
              <a:t>Školní věk:</a:t>
            </a:r>
            <a:r>
              <a:rPr lang="cs-CZ" altLang="cs-CZ" sz="2100" dirty="0"/>
              <a:t> často špatné školní výsledky, které neodpovídají školnímu nadání; nápadnosti a výkyvy v chování, v sociálních vztazích, mohou se rozvíjet neurotické potíže, citová otupělost, nedůvěra k lidem, agresivita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b="1" dirty="0"/>
              <a:t>Dospívání:</a:t>
            </a:r>
            <a:r>
              <a:rPr lang="cs-CZ" altLang="cs-CZ" sz="2100" dirty="0"/>
              <a:t> problémy se mohou projevovat v kolektivu – nespokojenost s rolí, neadekvátní sebehodnocení („zraněný narcismus“), posunutá hierarchie hodnot, vyšší riziko rizikového chování, vzniku závislostí…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Důsledky v </a:t>
            </a:r>
            <a:r>
              <a:rPr lang="cs-CZ" altLang="cs-CZ" sz="2100" b="1" dirty="0"/>
              <a:t>dospělosti:</a:t>
            </a:r>
            <a:r>
              <a:rPr lang="cs-CZ" altLang="cs-CZ" sz="2100" dirty="0"/>
              <a:t> problémy v partnerských vztazích, nejistota při výchově vlastních dětí, poruchy osobnosti, deprivační činitelé často faktorem v pozadí trestné činnosti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20A095F-FE81-204C-B83F-630D758F8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Calibri" panose="020F0502020204030204" pitchFamily="34" charset="0"/>
                <a:cs typeface="Calibri" panose="020F0502020204030204" pitchFamily="34" charset="0"/>
              </a:rPr>
              <a:t>Typy deprivovaných dětí podle charakteristických projevů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7D8DE58-E4B4-FA45-3D4D-6B66BB8514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100" b="1" dirty="0"/>
              <a:t>relativně kladně přizpůsobený typ</a:t>
            </a:r>
            <a:r>
              <a:rPr lang="cs-CZ" altLang="cs-CZ" sz="1700" b="1" dirty="0"/>
              <a:t>:</a:t>
            </a:r>
            <a:r>
              <a:rPr lang="cs-CZ" altLang="cs-CZ" sz="1700" dirty="0"/>
              <a:t> deprivace vedla k pokusům o přizpůsobení přiměřenými prostředky, k určité samostatnosti a k nalezení zdrojů uspokojení sociálně přijatelným způsobem. Dobré přizpůsobení může selhat při přechodu do nových podmínek, na něž dítě není adaptováno a na něž nemusí stačit jeho nerozvinuté schopnosti adaptace..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100" b="1" dirty="0"/>
              <a:t>děti s přímým zvýšením intenzity nenasycených potřeb</a:t>
            </a:r>
            <a:r>
              <a:rPr lang="cs-CZ" altLang="cs-CZ" sz="1700" dirty="0"/>
              <a:t>, projevující se nepřizpůsobivým chováním v oblasti dané potřeby (snaha upoutat pozornost, vtíravost) nebo v chování obecně (celkový neklid, těkavost); většinou jde o deprivaci potřeb emočních a sociálních, jde tedy většinou i o tyto podněty, zájem o věcné okolí, o práci je naopak v úpadku; děti nápadné chováním i špatným prospěchem (který neodpovídá inteligenci).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100" b="1" dirty="0"/>
              <a:t>děti se </a:t>
            </a:r>
            <a:r>
              <a:rPr lang="cs-CZ" altLang="cs-CZ" sz="2100" b="1" dirty="0" err="1"/>
              <a:t>substitutivním</a:t>
            </a:r>
            <a:r>
              <a:rPr lang="cs-CZ" altLang="cs-CZ" sz="2100" b="1" dirty="0"/>
              <a:t> zvýšením intenzity jiných tendencí</a:t>
            </a:r>
            <a:r>
              <a:rPr lang="cs-CZ" altLang="cs-CZ" sz="1700" dirty="0"/>
              <a:t>, projevující se zvláště agresivitou, opozičností, destruktivními tendencemi, výbuchy zlobných afektů i krutostí, zvláštní explorační snahou, zvýšením výživových potřeb…; projevy mezi ostatními skupinami zvláště obtížné, často přestupky zvláštního rázu – „projevy primitivních afektů nekontrolované úzkostí a svědomím“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100" b="1" dirty="0"/>
              <a:t>typ pasivní, apatický, „útlumový“</a:t>
            </a:r>
            <a:r>
              <a:rPr lang="cs-CZ" altLang="cs-CZ" sz="1700" dirty="0"/>
              <a:t> – skupina symptomů regresivní povahy (dumlání, enuréza a </a:t>
            </a:r>
            <a:r>
              <a:rPr lang="cs-CZ" altLang="cs-CZ" sz="1700" dirty="0" err="1"/>
              <a:t>enkopréza</a:t>
            </a:r>
            <a:r>
              <a:rPr lang="cs-CZ" altLang="cs-CZ" sz="1700" dirty="0"/>
              <a:t>, automatismy, anorexie…); děti odtažité, rezervované k pokusům o kontakt, nevýrazné v projevech, někdy „nápadně hodné“; méně postižené děti se jeví jako tiché a </a:t>
            </a:r>
            <a:r>
              <a:rPr lang="cs-CZ" altLang="cs-CZ" sz="1700" dirty="0" err="1"/>
              <a:t>podrobivé</a:t>
            </a:r>
            <a:r>
              <a:rPr lang="cs-CZ" altLang="cs-CZ" sz="1700" dirty="0"/>
              <a:t>, někdy až ustrašené, infantilní, lhostejné k úspěchu i k neúspěchu, bez iniciativy, v těžších případech se mohu jevit i jako retardované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0E78C-5B65-8827-0774-67F234EF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BB7D504F-BE93-F9D6-A7BA-78592CBBCC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100" dirty="0"/>
              <a:t>Mezi dětmi s přímým zvýšením intenzity nenasycených potřeb později autoři rozlišili ještě: </a:t>
            </a:r>
          </a:p>
          <a:p>
            <a:pPr eaLnBrk="1" hangingPunct="1"/>
            <a:r>
              <a:rPr lang="cs-CZ" altLang="cs-CZ" sz="2100" dirty="0"/>
              <a:t>Typ </a:t>
            </a:r>
            <a:r>
              <a:rPr lang="cs-CZ" altLang="cs-CZ" sz="2100" b="1" dirty="0"/>
              <a:t>sociálně hyperaktivní</a:t>
            </a:r>
          </a:p>
          <a:p>
            <a:pPr lvl="1" eaLnBrk="1" hangingPunct="1"/>
            <a:r>
              <a:rPr lang="cs-CZ" altLang="cs-CZ" dirty="0"/>
              <a:t>V rámci celkově </a:t>
            </a:r>
            <a:r>
              <a:rPr lang="cs-CZ" altLang="cs-CZ" dirty="0" err="1"/>
              <a:t>podnětově</a:t>
            </a:r>
            <a:r>
              <a:rPr lang="cs-CZ" altLang="cs-CZ" dirty="0"/>
              <a:t> chudého prostředí se snaží dosáhnout maximálního přísunu sociálních podnětů upoutat pozornost; neznají ale stálost kontaktu, citovou vázanost, sociální zájem je spíše chaoticky rozptýlený, komunikace a sociální chování zůstává na nižší úrovni.</a:t>
            </a:r>
          </a:p>
          <a:p>
            <a:pPr eaLnBrk="1" hangingPunct="1"/>
            <a:r>
              <a:rPr lang="cs-CZ" altLang="cs-CZ" sz="2100" dirty="0"/>
              <a:t>Typ </a:t>
            </a:r>
            <a:r>
              <a:rPr lang="cs-CZ" altLang="cs-CZ" sz="2100" b="1" dirty="0"/>
              <a:t>sociálně provokativní</a:t>
            </a:r>
          </a:p>
          <a:p>
            <a:pPr lvl="1" eaLnBrk="1" hangingPunct="1"/>
            <a:r>
              <a:rPr lang="cs-CZ" altLang="cs-CZ" dirty="0"/>
              <a:t>Snaha po pozornosti a navázání kontaktu se projevuje rušivým nebo násilným způsobem vůči vychovatelům, často agresí vůči druhým dětem (jako konkurentům); mohou se jevit jako vzdorovité, „neovladatelné“, ale o samotě s vychovatelem mohou působit „jako vyměněné“ – hodné až přítulné. Později mají tendence vytvářet si neúnosné životní situace.</a:t>
            </a:r>
          </a:p>
          <a:p>
            <a:pPr eaLnBrk="1" hangingPunct="1"/>
            <a:endParaRPr lang="cs-CZ" altLang="cs-CZ" sz="21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80BBD87-D7C0-C20F-4BEC-26FF17F47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Rollo May</a:t>
            </a:r>
            <a:r>
              <a:rPr lang="cs-CZ" altLang="cs-CZ"/>
              <a:t> (1909-1994)</a:t>
            </a:r>
          </a:p>
        </p:txBody>
      </p:sp>
      <p:pic>
        <p:nvPicPr>
          <p:cNvPr id="14339" name="Picture 6" descr="May">
            <a:extLst>
              <a:ext uri="{FF2B5EF4-FFF2-40B4-BE49-F238E27FC236}">
                <a16:creationId xmlns:a16="http://schemas.microsoft.com/office/drawing/2014/main" id="{F24350C0-E8BB-1F8A-48A2-B71E9B8AB4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447800"/>
            <a:ext cx="3094038" cy="4648200"/>
          </a:xfrm>
        </p:spPr>
      </p:pic>
      <p:sp>
        <p:nvSpPr>
          <p:cNvPr id="14340" name="Rectangle 7">
            <a:extLst>
              <a:ext uri="{FF2B5EF4-FFF2-40B4-BE49-F238E27FC236}">
                <a16:creationId xmlns:a16="http://schemas.microsoft.com/office/drawing/2014/main" id="{7E425D6C-F153-4DE6-4415-D87ECD56ED9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00201"/>
            <a:ext cx="5257800" cy="4530725"/>
          </a:xfrm>
        </p:spPr>
        <p:txBody>
          <a:bodyPr/>
          <a:lstStyle/>
          <a:p>
            <a:pPr eaLnBrk="1" hangingPunct="1"/>
            <a:r>
              <a:rPr lang="cs-CZ" altLang="cs-CZ" sz="2400"/>
              <a:t>čerpal z psychoanalýzy </a:t>
            </a:r>
            <a:br>
              <a:rPr lang="cs-CZ" altLang="cs-CZ" sz="2400"/>
            </a:br>
            <a:r>
              <a:rPr lang="cs-CZ" altLang="cs-CZ" sz="2400"/>
              <a:t>a z existencionalismu</a:t>
            </a:r>
          </a:p>
          <a:p>
            <a:pPr eaLnBrk="1" hangingPunct="1"/>
            <a:r>
              <a:rPr lang="cs-CZ" altLang="cs-CZ" sz="2400"/>
              <a:t>teorie motivace</a:t>
            </a:r>
          </a:p>
          <a:p>
            <a:pPr eaLnBrk="1" hangingPunct="1"/>
            <a:r>
              <a:rPr lang="cs-CZ" altLang="cs-CZ" sz="2400"/>
              <a:t>významný psychoterapeut</a:t>
            </a:r>
          </a:p>
        </p:txBody>
      </p:sp>
    </p:spTree>
    <p:extLst>
      <p:ext uri="{BB962C8B-B14F-4D97-AF65-F5344CB8AC3E}">
        <p14:creationId xmlns:p14="http://schemas.microsoft.com/office/powerpoint/2010/main" val="2835596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1C3B977-576F-B63A-70BD-EB422162A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sv-SE" altLang="cs-CZ" b="1"/>
              <a:t>Carl Rogers</a:t>
            </a:r>
            <a:r>
              <a:rPr lang="sv-SE" altLang="cs-CZ"/>
              <a:t> (1902</a:t>
            </a:r>
            <a:r>
              <a:rPr lang="cs-CZ" altLang="cs-CZ"/>
              <a:t>-</a:t>
            </a:r>
            <a:r>
              <a:rPr lang="sv-SE" altLang="cs-CZ"/>
              <a:t>1987)</a:t>
            </a:r>
            <a:endParaRPr lang="cs-CZ" altLang="cs-CZ"/>
          </a:p>
        </p:txBody>
      </p:sp>
      <p:pic>
        <p:nvPicPr>
          <p:cNvPr id="13316" name="Picture 23" descr="ccrogers">
            <a:extLst>
              <a:ext uri="{FF2B5EF4-FFF2-40B4-BE49-F238E27FC236}">
                <a16:creationId xmlns:a16="http://schemas.microsoft.com/office/drawing/2014/main" id="{9C578E13-4375-427C-0461-57B97A0922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2" r="-1" b="11967"/>
          <a:stretch/>
        </p:blipFill>
        <p:spPr>
          <a:xfrm>
            <a:off x="609600" y="1600201"/>
            <a:ext cx="5384800" cy="4530725"/>
          </a:xfrm>
          <a:noFill/>
        </p:spPr>
      </p:pic>
      <p:sp>
        <p:nvSpPr>
          <p:cNvPr id="13315" name="Rectangle 21">
            <a:extLst>
              <a:ext uri="{FF2B5EF4-FFF2-40B4-BE49-F238E27FC236}">
                <a16:creationId xmlns:a16="http://schemas.microsoft.com/office/drawing/2014/main" id="{F898B46F-2B96-1F4D-2912-ED36E7BD479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dirty="0"/>
              <a:t>terapeut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1951 </a:t>
            </a:r>
            <a:r>
              <a:rPr lang="cs-CZ" altLang="cs-CZ" dirty="0" err="1"/>
              <a:t>Client</a:t>
            </a:r>
            <a:r>
              <a:rPr lang="cs-CZ" altLang="cs-CZ" dirty="0"/>
              <a:t> </a:t>
            </a:r>
            <a:r>
              <a:rPr lang="cs-CZ" altLang="cs-CZ" dirty="0" err="1"/>
              <a:t>Centered</a:t>
            </a:r>
            <a:r>
              <a:rPr lang="cs-CZ" altLang="cs-CZ" dirty="0"/>
              <a:t> </a:t>
            </a:r>
            <a:r>
              <a:rPr lang="cs-CZ" altLang="cs-CZ" dirty="0" err="1"/>
              <a:t>Therapy</a:t>
            </a:r>
            <a:r>
              <a:rPr lang="cs-CZ" altLang="cs-CZ" dirty="0"/>
              <a:t> (</a:t>
            </a:r>
            <a:r>
              <a:rPr lang="cs-CZ" altLang="cs-CZ" b="1" dirty="0"/>
              <a:t>na klienta zaměřená terapie</a:t>
            </a:r>
            <a:r>
              <a:rPr lang="cs-CZ" altLang="cs-CZ" dirty="0"/>
              <a:t>)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klient </a:t>
            </a:r>
            <a:r>
              <a:rPr lang="cs-CZ" altLang="cs-CZ" b="1" dirty="0"/>
              <a:t>subjektem</a:t>
            </a:r>
            <a:r>
              <a:rPr lang="cs-CZ" altLang="cs-CZ" dirty="0"/>
              <a:t> léčby </a:t>
            </a:r>
          </a:p>
          <a:p>
            <a:pPr>
              <a:spcAft>
                <a:spcPts val="600"/>
              </a:spcAft>
            </a:pPr>
            <a:r>
              <a:rPr lang="cs-CZ" altLang="cs-CZ" dirty="0"/>
              <a:t>člověk jako neustále vyvíjející se proces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potřeba sebeúcty, kladného přijetí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já vs. ideální já</a:t>
            </a:r>
          </a:p>
          <a:p>
            <a:pPr eaLnBrk="1" hangingPunct="1"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13321" name="Footer Placeholder 4">
            <a:extLst>
              <a:ext uri="{FF2B5EF4-FFF2-40B4-BE49-F238E27FC236}">
                <a16:creationId xmlns:a16="http://schemas.microsoft.com/office/drawing/2014/main" id="{7EE542F7-9D8F-D292-5C6E-E7918B3E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323" name="Slide Number Placeholder 5">
            <a:extLst>
              <a:ext uri="{FF2B5EF4-FFF2-40B4-BE49-F238E27FC236}">
                <a16:creationId xmlns:a16="http://schemas.microsoft.com/office/drawing/2014/main" id="{C873B7E9-E02A-C61E-68FA-D66F2290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22D00FC-84F3-4CF7-8293-388F1937BE9D}" type="slidenum">
              <a:rPr lang="cs-CZ" altLang="cs-CZ"/>
              <a:pPr>
                <a:spcAft>
                  <a:spcPts val="600"/>
                </a:spcAft>
              </a:pPr>
              <a:t>29</a:t>
            </a:fld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CED2CF1-5FE7-107B-501C-2D52C2837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Humanistická a existenciální psychologie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575813F-DFA3-A331-5939-BCAB93D4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třetí proud psychologického myšlení (po psychoanalýze a behaviorismu)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1962 - Společnost pro humanistickou psychologii v USA (Abraham </a:t>
            </a:r>
            <a:r>
              <a:rPr lang="cs-CZ" dirty="0" err="1"/>
              <a:t>Maslow</a:t>
            </a:r>
            <a:r>
              <a:rPr lang="cs-CZ" dirty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nechtějí být psychology považujícími člověka za velkou, bílou krysu, pomalý počítač nebo uzlíček pudů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důraz na jedinečnost, kapacitu, potencialitu, aktivitu k rozvoji osobnosti, p</a:t>
            </a:r>
            <a:r>
              <a:rPr lang="cs-CZ" altLang="cs-CZ" dirty="0"/>
              <a:t>ovznášení a zdůraznění typicky lidských aspektů (tvořivost, láska, subjektivnost člověka, aktivita, seberealizace, autentičnost…)</a:t>
            </a:r>
          </a:p>
          <a:p>
            <a:r>
              <a:rPr lang="cs-CZ" altLang="cs-CZ" dirty="0"/>
              <a:t>největší rozkvět v 60. a 70. letech </a:t>
            </a:r>
            <a:br>
              <a:rPr lang="cs-CZ" altLang="cs-CZ" dirty="0"/>
            </a:br>
            <a:r>
              <a:rPr lang="cs-CZ" altLang="cs-CZ" dirty="0"/>
              <a:t>20. století v USA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C. R. </a:t>
            </a:r>
            <a:r>
              <a:rPr lang="cs-CZ" altLang="cs-CZ" b="1" dirty="0" err="1"/>
              <a:t>Rogers</a:t>
            </a:r>
            <a:endParaRPr lang="cs-CZ" alt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čl. se vyvíjí dle obrazu sebe sama (</a:t>
            </a:r>
            <a:r>
              <a:rPr lang="cs-CZ" dirty="0" err="1"/>
              <a:t>self</a:t>
            </a:r>
            <a:r>
              <a:rPr lang="cs-CZ" dirty="0"/>
              <a:t>-image), vnímá své ideální a reálné já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důraz na individualitu a svobodu svázanou s normami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terapeut – základní vztahová nabídka:	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chemeClr val="tx2"/>
                </a:solidFill>
              </a:rPr>
              <a:t>   autenticita, akceptace, empatie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70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EB5AA05-532D-8A60-4875-EFD83CD8D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Carl </a:t>
            </a:r>
            <a:r>
              <a:rPr lang="cs-CZ" altLang="cs-CZ" sz="20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Rogers</a:t>
            </a:r>
            <a:r>
              <a:rPr lang="cs-CZ" altLang="cs-CZ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 (1902 – 1987)</a:t>
            </a:r>
            <a:br>
              <a:rPr lang="cs-CZ" altLang="cs-CZ" sz="2000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cs-CZ" altLang="cs-CZ" sz="3200" dirty="0">
              <a:latin typeface="Arial Black" panose="020B0A040201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7485A5C-8BBD-ACB8-4FDB-6C94C8C71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b="1" u="sng" dirty="0">
                <a:solidFill>
                  <a:schemeClr val="tx2"/>
                </a:solidFill>
                <a:latin typeface="Arial Black" panose="020B0A04020102020204" pitchFamily="34" charset="0"/>
              </a:rPr>
              <a:t>Hlavní body </a:t>
            </a:r>
            <a:r>
              <a:rPr lang="cs-CZ" altLang="cs-CZ" sz="2400" b="1" u="sng" dirty="0" err="1">
                <a:solidFill>
                  <a:schemeClr val="tx2"/>
                </a:solidFill>
                <a:latin typeface="Arial Black" panose="020B0A04020102020204" pitchFamily="34" charset="0"/>
              </a:rPr>
              <a:t>R.teorie</a:t>
            </a:r>
            <a:endParaRPr lang="cs-CZ" altLang="cs-CZ" sz="2400" b="1" u="sng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cs-CZ" altLang="cs-CZ" sz="2400" dirty="0"/>
              <a:t>důraz na existenci a svobodu</a:t>
            </a:r>
          </a:p>
          <a:p>
            <a:r>
              <a:rPr lang="cs-CZ" altLang="cs-CZ" sz="2400" dirty="0"/>
              <a:t>člověk jako proces, ne jako hotový výtvor → člověk má možnost volby (rozhodování)</a:t>
            </a:r>
          </a:p>
          <a:p>
            <a:r>
              <a:rPr lang="cs-CZ" altLang="cs-CZ" sz="2400" dirty="0"/>
              <a:t>optimistický pohled na člověka</a:t>
            </a:r>
          </a:p>
          <a:p>
            <a:r>
              <a:rPr lang="cs-CZ" altLang="cs-CZ" sz="2400" dirty="0"/>
              <a:t>vnitřní vztažný rámec → vidět věci z hlediska klienta </a:t>
            </a:r>
          </a:p>
          <a:p>
            <a:r>
              <a:rPr lang="cs-CZ" altLang="cs-CZ" sz="2400" dirty="0"/>
              <a:t>tendence člověka k sebeaktualizaci – spojení s emocemi</a:t>
            </a:r>
          </a:p>
          <a:p>
            <a:r>
              <a:rPr lang="cs-CZ" altLang="cs-CZ" sz="2400" dirty="0"/>
              <a:t>chování je motivováno přítomnými potřebami</a:t>
            </a:r>
            <a:r>
              <a:rPr lang="cs-CZ" alt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6390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BA15BC4-7576-3800-3C99-072162112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solidFill>
                  <a:schemeClr val="tx2"/>
                </a:solidFill>
                <a:latin typeface="Arial Black" panose="020B0A04020102020204" pitchFamily="34" charset="0"/>
              </a:rPr>
              <a:t>Carl </a:t>
            </a:r>
            <a:r>
              <a:rPr lang="cs-CZ" altLang="cs-CZ" sz="32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Rogers</a:t>
            </a:r>
            <a:r>
              <a:rPr lang="cs-CZ" altLang="cs-CZ" sz="3200" b="1" dirty="0">
                <a:solidFill>
                  <a:schemeClr val="tx2"/>
                </a:solidFill>
                <a:latin typeface="Arial Black" panose="020B0A04020102020204" pitchFamily="34" charset="0"/>
              </a:rPr>
              <a:t> (1902 – 1987)</a:t>
            </a:r>
            <a:endParaRPr lang="cs-CZ" altLang="cs-CZ" sz="3200" dirty="0">
              <a:latin typeface="Arial Black" panose="020B0A040201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426DFD-4FD2-6423-E6AA-B1B420E47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b="1" u="sng" dirty="0"/>
              <a:t>Základní pojem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tx2"/>
                </a:solidFill>
              </a:rPr>
              <a:t>SELF (JÁ)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cs-CZ" altLang="cs-CZ" sz="2400" dirty="0"/>
              <a:t>utváří se postupně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cs-CZ" altLang="cs-CZ" sz="2400" dirty="0"/>
              <a:t>skládá se ze všech myšlenek, vjemů a hodnot, které charakterizují „JÁ“ (vědomí „co jsem“, „co dokážu“)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cs-CZ" altLang="cs-CZ" sz="2400" dirty="0"/>
              <a:t>„JÁ“ vstupuje do vztahu k prožitkům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/>
              <a:t>1. přijme prožitek jako část já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/>
              <a:t>2. popře jej, protože svou povahou „JÁ“ neodpovídá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dirty="0"/>
              <a:t>3. zkreslí jej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8693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41425E9-1DE9-9938-848F-529C644EA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solidFill>
                  <a:schemeClr val="tx2"/>
                </a:solidFill>
                <a:latin typeface="Arial Black" panose="020B0A04020102020204" pitchFamily="34" charset="0"/>
              </a:rPr>
              <a:t>Carl </a:t>
            </a:r>
            <a:r>
              <a:rPr lang="cs-CZ" altLang="cs-CZ" sz="32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Rogers</a:t>
            </a:r>
            <a:r>
              <a:rPr lang="cs-CZ" altLang="cs-CZ" sz="3200" b="1" dirty="0">
                <a:solidFill>
                  <a:schemeClr val="tx2"/>
                </a:solidFill>
                <a:latin typeface="Arial Black" panose="020B0A04020102020204" pitchFamily="34" charset="0"/>
              </a:rPr>
              <a:t> (1902 – 1987)</a:t>
            </a:r>
            <a:endParaRPr lang="cs-CZ" altLang="cs-CZ" sz="3200" dirty="0">
              <a:latin typeface="Arial Black" panose="020B0A04020102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9693565-E663-25E7-075E-DD0F1E329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Ideální </a:t>
            </a:r>
            <a:r>
              <a:rPr lang="cs-CZ" altLang="cs-CZ" sz="2000" b="1" dirty="0" err="1">
                <a:solidFill>
                  <a:schemeClr val="tx2"/>
                </a:solidFill>
              </a:rPr>
              <a:t>self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dirty="0">
                <a:solidFill>
                  <a:schemeClr val="tx2"/>
                </a:solidFill>
              </a:rPr>
              <a:t>= jací chceme být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Reálné </a:t>
            </a:r>
            <a:r>
              <a:rPr lang="cs-CZ" altLang="cs-CZ" sz="2000" b="1" dirty="0" err="1">
                <a:solidFill>
                  <a:schemeClr val="tx2"/>
                </a:solidFill>
              </a:rPr>
              <a:t>self</a:t>
            </a:r>
            <a:r>
              <a:rPr lang="cs-CZ" altLang="cs-CZ" sz="2000" dirty="0">
                <a:solidFill>
                  <a:schemeClr val="tx2"/>
                </a:solidFill>
              </a:rPr>
              <a:t> = jací jsme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→ čím blíže si jsou, tím jsme šťastnější a spokojenější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 dirty="0"/>
              <a:t>Důležité pro výchovu: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tx2"/>
                </a:solidFill>
              </a:rPr>
              <a:t>nepodmíněné pozitivní přijetí </a:t>
            </a:r>
            <a:r>
              <a:rPr lang="cs-CZ" altLang="cs-CZ" sz="2000" dirty="0"/>
              <a:t>= pokud dítě cítí, že rodiče ho pozitivně oceňují i tehdy, když jejich pocity, postoje a chování nejsou ideální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b="1" dirty="0"/>
              <a:t>X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tx2"/>
                </a:solidFill>
              </a:rPr>
              <a:t>podmíněné pozitivní přijetí </a:t>
            </a:r>
            <a:r>
              <a:rPr lang="cs-CZ" altLang="cs-CZ" sz="2000" dirty="0"/>
              <a:t>= rodiče dítě oceňují pouze tehdy, když se chová a myslí nebo cítí správně → pokřivené sebepojetí dítěte</a:t>
            </a:r>
            <a:endParaRPr lang="cs-CZ" altLang="cs-CZ" sz="2000" b="1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95999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9F163D-E532-EF9E-C711-90A92C1F5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536FED-EE18-0E09-E0DE-2F7124523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7B201A-72BD-4022-8D43-DB538A5C6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Self</a:t>
            </a:r>
            <a:r>
              <a:rPr lang="cs-CZ" dirty="0"/>
              <a:t> (Jáství)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C34BD2-BF87-717B-3346-6E90780DF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Nejdůležitější otázkou pro </a:t>
            </a:r>
            <a:r>
              <a:rPr lang="cs-CZ" dirty="0" err="1"/>
              <a:t>Rogerse</a:t>
            </a:r>
            <a:r>
              <a:rPr lang="cs-CZ" dirty="0"/>
              <a:t> je otázka „Kdo jsem?“ , i proto se </a:t>
            </a:r>
            <a:r>
              <a:rPr lang="cs-CZ" dirty="0" err="1"/>
              <a:t>Rogersův</a:t>
            </a:r>
            <a:r>
              <a:rPr lang="cs-CZ" dirty="0"/>
              <a:t> přístup někdy označuje jako </a:t>
            </a:r>
            <a:r>
              <a:rPr lang="cs-CZ" b="1" dirty="0"/>
              <a:t>teorie </a:t>
            </a:r>
            <a:r>
              <a:rPr lang="cs-CZ" b="1" dirty="0" err="1"/>
              <a:t>Self</a:t>
            </a:r>
            <a:r>
              <a:rPr lang="cs-CZ" dirty="0"/>
              <a:t>. </a:t>
            </a:r>
            <a:r>
              <a:rPr lang="cs-CZ" dirty="0" err="1"/>
              <a:t>Self</a:t>
            </a:r>
            <a:r>
              <a:rPr lang="cs-CZ" dirty="0"/>
              <a:t> </a:t>
            </a:r>
            <a:r>
              <a:rPr lang="cs-CZ" dirty="0" err="1"/>
              <a:t>Rogers</a:t>
            </a:r>
            <a:r>
              <a:rPr lang="cs-CZ" dirty="0"/>
              <a:t> definuje jako organizovaný, konzistentní konceptuální „</a:t>
            </a:r>
            <a:r>
              <a:rPr lang="cs-CZ" dirty="0" err="1"/>
              <a:t>gestalt</a:t>
            </a:r>
            <a:r>
              <a:rPr lang="cs-CZ" dirty="0"/>
              <a:t>“ soustředěný na percepci rysů Já a na percepci vztahů Já k druhým lidem a k rozmanitým aspektům života. Skládá se ze tří hlavních částí, který vede buď ke kongruenci, anebo naopak k inkongruenci, ta v podstatě znamená obsažení značných rozporů mezi dílčími složkami, což vede k ochromení sebeaktualizace.</a:t>
            </a:r>
          </a:p>
          <a:p>
            <a:r>
              <a:rPr lang="cs-CZ" dirty="0"/>
              <a:t>V </a:t>
            </a:r>
            <a:r>
              <a:rPr lang="cs-CZ" dirty="0" err="1"/>
              <a:t>Rogersově</a:t>
            </a:r>
            <a:r>
              <a:rPr lang="cs-CZ" dirty="0"/>
              <a:t> teorie se osobnost dělí na tři hlavní složky:</a:t>
            </a:r>
          </a:p>
          <a:p>
            <a:pPr lvl="1"/>
            <a:r>
              <a:rPr lang="cs-CZ" dirty="0"/>
              <a:t>(1) </a:t>
            </a:r>
            <a:r>
              <a:rPr lang="cs-CZ" b="1" dirty="0"/>
              <a:t>Sebeúctu</a:t>
            </a:r>
            <a:r>
              <a:rPr lang="cs-CZ" dirty="0"/>
              <a:t> - určena právě vztahem mezi tím jakým člověkem jsem, a jakým člověkem bych chtěl být.</a:t>
            </a:r>
          </a:p>
          <a:p>
            <a:pPr lvl="1"/>
            <a:r>
              <a:rPr lang="cs-CZ" dirty="0"/>
              <a:t>(2) </a:t>
            </a:r>
            <a:r>
              <a:rPr lang="cs-CZ" b="1" dirty="0"/>
              <a:t>Sebeobraz (vědomé sebepojetí) </a:t>
            </a:r>
            <a:r>
              <a:rPr lang="cs-CZ" dirty="0"/>
              <a:t>- utváří se v aktivní interakci s jinými lidmi od raného dětství. Vychází z (1) potřeby prožívat sebe sama v souladu s tímto pojetím, (2) z potřeby kladného přijetí druhými, (3) z potřeby kladného přijetí sebou samým.</a:t>
            </a:r>
          </a:p>
          <a:p>
            <a:pPr lvl="1"/>
            <a:r>
              <a:rPr lang="cs-CZ" dirty="0"/>
              <a:t>(3) </a:t>
            </a:r>
            <a:r>
              <a:rPr lang="cs-CZ" b="1" dirty="0"/>
              <a:t>Ideální </a:t>
            </a:r>
            <a:r>
              <a:rPr lang="cs-CZ" b="1" dirty="0" err="1"/>
              <a:t>Self</a:t>
            </a:r>
            <a:r>
              <a:rPr lang="cs-CZ" b="1" dirty="0"/>
              <a:t> (Já-Ideál) </a:t>
            </a:r>
            <a:r>
              <a:rPr lang="cs-CZ" dirty="0"/>
              <a:t>- to, jací bychom mohli, resp. chtěli být. Vlastnosti, které bychom chtěli mít.</a:t>
            </a:r>
          </a:p>
        </p:txBody>
      </p:sp>
    </p:spTree>
    <p:extLst>
      <p:ext uri="{BB962C8B-B14F-4D97-AF65-F5344CB8AC3E}">
        <p14:creationId xmlns:p14="http://schemas.microsoft.com/office/powerpoint/2010/main" val="408910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2465E1-1030-5E2B-581B-3D99B1DB38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9D9D29-FB02-4C48-5B23-C217033DF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7D3867-E4C9-23A5-03C4-4632093A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zdravě fungující osobnosti podle </a:t>
            </a:r>
            <a:r>
              <a:rPr lang="cs-CZ" dirty="0" err="1"/>
              <a:t>Rogerse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1162EC-2F65-30DA-3E5A-5CA826067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20000"/>
              </a:lnSpc>
            </a:pPr>
            <a:r>
              <a:rPr lang="cs-CZ" sz="1050" dirty="0"/>
              <a:t>Jedná se o způsoby chování, které osoba volí, a které jsou shodné s jejím vnímáním sebe sama, s úsilím dosáhnout co největšího souladu mezi svým sebepojetím a žitou zkušeností. Pro minimalizaci nesrovnalostí v </a:t>
            </a:r>
            <a:r>
              <a:rPr lang="cs-CZ" sz="1050" dirty="0" err="1"/>
              <a:t>Self</a:t>
            </a:r>
            <a:r>
              <a:rPr lang="cs-CZ" sz="1050" dirty="0"/>
              <a:t> pak každý jedinec disponuje dvěma mechanismy obrany:</a:t>
            </a:r>
          </a:p>
          <a:p>
            <a:pPr>
              <a:lnSpc>
                <a:spcPct val="220000"/>
              </a:lnSpc>
            </a:pPr>
            <a:r>
              <a:rPr lang="cs-CZ" sz="1050" b="1" dirty="0"/>
              <a:t>(1) Zkřiveným (selektivním) vnímáním, (2) Popřením</a:t>
            </a:r>
            <a:r>
              <a:rPr lang="cs-CZ" sz="1050" dirty="0"/>
              <a:t>.</a:t>
            </a:r>
          </a:p>
          <a:p>
            <a:pPr>
              <a:lnSpc>
                <a:spcPct val="220000"/>
              </a:lnSpc>
            </a:pPr>
            <a:r>
              <a:rPr lang="cs-CZ" sz="1050" dirty="0"/>
              <a:t>Podle </a:t>
            </a:r>
            <a:r>
              <a:rPr lang="cs-CZ" sz="1050" dirty="0" err="1"/>
              <a:t>Rogerse</a:t>
            </a:r>
            <a:r>
              <a:rPr lang="cs-CZ" sz="1050" dirty="0"/>
              <a:t> se plně funkční osobnost vyznačuje pěti hlavními znaky:</a:t>
            </a:r>
          </a:p>
          <a:p>
            <a:pPr>
              <a:lnSpc>
                <a:spcPct val="220000"/>
              </a:lnSpc>
            </a:pPr>
            <a:r>
              <a:rPr lang="cs-CZ" sz="1050" dirty="0"/>
              <a:t>1. Otevřenost vůči zkušenosti</a:t>
            </a:r>
          </a:p>
          <a:p>
            <a:pPr lvl="1">
              <a:lnSpc>
                <a:spcPct val="220000"/>
              </a:lnSpc>
            </a:pPr>
            <a:r>
              <a:rPr lang="cs-CZ" sz="900" dirty="0"/>
              <a:t>Spočívá v akceptování jak pozitivních, tak i negativních myšlenek a pocitů člověka.</a:t>
            </a:r>
          </a:p>
          <a:p>
            <a:pPr>
              <a:lnSpc>
                <a:spcPct val="220000"/>
              </a:lnSpc>
            </a:pPr>
            <a:r>
              <a:rPr lang="cs-CZ" sz="1050" dirty="0"/>
              <a:t>2. Existenciální život</a:t>
            </a:r>
          </a:p>
          <a:p>
            <a:pPr lvl="1">
              <a:lnSpc>
                <a:spcPct val="220000"/>
              </a:lnSpc>
            </a:pPr>
            <a:r>
              <a:rPr lang="cs-CZ" sz="900" dirty="0"/>
              <a:t>Schopnost žít v přítomnosti bez přehnaného zaměření na minulost či budoucnost. Pojímání života takový jaký je, bez konceptualizování a předsudků.</a:t>
            </a:r>
          </a:p>
          <a:p>
            <a:pPr>
              <a:lnSpc>
                <a:spcPct val="220000"/>
              </a:lnSpc>
            </a:pPr>
            <a:r>
              <a:rPr lang="cs-CZ" sz="1050" dirty="0"/>
              <a:t>3. Důvěra v pocity</a:t>
            </a:r>
          </a:p>
          <a:p>
            <a:pPr lvl="1">
              <a:lnSpc>
                <a:spcPct val="220000"/>
              </a:lnSpc>
            </a:pPr>
            <a:r>
              <a:rPr lang="cs-CZ" sz="900" dirty="0"/>
              <a:t>K pocitům a instinktům je třeba přistupovat vážně a důvěřovat jim. Rozhodnutí lidí jsou ta správná, a stejně tak abychom sami učinili správná rozhodnutí, měli bychom si v nich důvěřovat.</a:t>
            </a:r>
          </a:p>
          <a:p>
            <a:pPr>
              <a:lnSpc>
                <a:spcPct val="220000"/>
              </a:lnSpc>
            </a:pPr>
            <a:r>
              <a:rPr lang="cs-CZ" sz="1050" dirty="0"/>
              <a:t>4. Kreativita</a:t>
            </a:r>
          </a:p>
          <a:p>
            <a:pPr lvl="1">
              <a:lnSpc>
                <a:spcPct val="220000"/>
              </a:lnSpc>
            </a:pPr>
            <a:r>
              <a:rPr lang="cs-CZ" sz="900" dirty="0"/>
              <a:t>Tvořivost a riskování patří k životu. To zahrnuje jedincovu schopnost přizpůsobit se a vyhledávat nové.</a:t>
            </a:r>
          </a:p>
          <a:p>
            <a:pPr>
              <a:lnSpc>
                <a:spcPct val="220000"/>
              </a:lnSpc>
            </a:pPr>
            <a:r>
              <a:rPr lang="cs-CZ" sz="1050" dirty="0"/>
              <a:t>5. Naplněný život</a:t>
            </a:r>
          </a:p>
          <a:p>
            <a:pPr lvl="1">
              <a:lnSpc>
                <a:spcPct val="220000"/>
              </a:lnSpc>
            </a:pPr>
            <a:r>
              <a:rPr lang="cs-CZ" sz="900" dirty="0"/>
              <a:t>Osobnost je šťastná a spokojená se svým životem, vyhledává nové </a:t>
            </a:r>
            <a:r>
              <a:rPr lang="cs-CZ" sz="900" dirty="0" err="1"/>
              <a:t>nové</a:t>
            </a:r>
            <a:r>
              <a:rPr lang="cs-CZ" sz="900" dirty="0"/>
              <a:t> výzvy a zkušenosti</a:t>
            </a:r>
            <a:r>
              <a:rPr lang="cs-CZ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809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8C683A-9402-E99D-E82D-4AA2F00C1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40B429-C4EB-E4EE-86D9-ED6D25AF5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36</a:t>
            </a:fld>
            <a:endParaRPr lang="cs-CZ" altLang="cs-CZ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B0A45ED-67EB-7EA1-A0A2-A74B3AD7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Self</a:t>
            </a:r>
            <a:r>
              <a:rPr lang="cs-CZ" dirty="0"/>
              <a:t> (Jáství) a současná psychologie</a:t>
            </a:r>
            <a:endParaRPr lang="en-US" dirty="0"/>
          </a:p>
        </p:txBody>
      </p:sp>
      <p:pic>
        <p:nvPicPr>
          <p:cNvPr id="5" name="Picture 4" descr="File:The constituent on one&amp;#39;s self.png - Wikimedia Commons">
            <a:extLst>
              <a:ext uri="{FF2B5EF4-FFF2-40B4-BE49-F238E27FC236}">
                <a16:creationId xmlns:a16="http://schemas.microsoft.com/office/drawing/2014/main" id="{319ABE9A-0BC9-5367-C293-B2C07569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0000" y="1701505"/>
            <a:ext cx="4139998" cy="413999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2" descr="Motivation and emotion/Book/2019/Self-concept clarity - Wikiversity">
            <a:extLst>
              <a:ext uri="{FF2B5EF4-FFF2-40B4-BE49-F238E27FC236}">
                <a16:creationId xmlns:a16="http://schemas.microsoft.com/office/drawing/2014/main" id="{640D1A5F-7DAE-904D-FB94-ACAACBCC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1814005"/>
            <a:ext cx="5219998" cy="3914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22924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/>
              <a:t>Trénink empatie</a:t>
            </a: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13106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Jak naslouchat vstřícně ?</a:t>
            </a:r>
            <a:br>
              <a:rPr lang="cs-CZ" dirty="0"/>
            </a:br>
            <a:endParaRPr 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Nemluvte, aniž byste požádali o dovolení.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Poslouchejte soustředěně a aktivně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Poskytujte zpětnou vazbu.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Používejte otevřené otázky.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Neřešte problém. Klient si jej vyřeší sám.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Poskytujte podporu.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Akceptujte pocity druhého.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„Naslouchejte pocitům.“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Vyvarujte se komunikačních bloků.</a:t>
            </a:r>
          </a:p>
        </p:txBody>
      </p:sp>
    </p:spTree>
    <p:extLst>
      <p:ext uri="{BB962C8B-B14F-4D97-AF65-F5344CB8AC3E}">
        <p14:creationId xmlns:p14="http://schemas.microsoft.com/office/powerpoint/2010/main" val="4226773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Přehled komunikačních bloků</a:t>
            </a:r>
            <a:br>
              <a:rPr lang="cs-CZ" dirty="0"/>
            </a:br>
            <a:endParaRPr 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cs-CZ" altLang="cs-CZ"/>
              <a:t>odmítání pocitů</a:t>
            </a:r>
          </a:p>
          <a:p>
            <a:pPr marL="812800" indent="-812800">
              <a:lnSpc>
                <a:spcPct val="90000"/>
              </a:lnSpc>
            </a:pPr>
            <a:r>
              <a:rPr lang="cs-CZ" altLang="cs-CZ"/>
              <a:t>filozofování</a:t>
            </a:r>
          </a:p>
          <a:p>
            <a:pPr marL="812800" indent="-812800">
              <a:lnSpc>
                <a:spcPct val="90000"/>
              </a:lnSpc>
            </a:pPr>
            <a:r>
              <a:rPr lang="cs-CZ" altLang="cs-CZ"/>
              <a:t>rady</a:t>
            </a:r>
          </a:p>
          <a:p>
            <a:pPr marL="812800" indent="-812800">
              <a:lnSpc>
                <a:spcPct val="90000"/>
              </a:lnSpc>
            </a:pPr>
            <a:r>
              <a:rPr lang="cs-CZ" altLang="cs-CZ"/>
              <a:t>vyptávání</a:t>
            </a:r>
          </a:p>
          <a:p>
            <a:pPr marL="812800" indent="-812800">
              <a:lnSpc>
                <a:spcPct val="90000"/>
              </a:lnSpc>
            </a:pPr>
            <a:r>
              <a:rPr lang="cs-CZ" altLang="cs-CZ"/>
              <a:t>obhajování druhých</a:t>
            </a:r>
          </a:p>
          <a:p>
            <a:pPr marL="812800" indent="-812800">
              <a:lnSpc>
                <a:spcPct val="90000"/>
              </a:lnSpc>
            </a:pPr>
            <a:r>
              <a:rPr lang="cs-CZ" altLang="cs-CZ"/>
              <a:t>utěšování a litování </a:t>
            </a:r>
          </a:p>
          <a:p>
            <a:pPr marL="812800" indent="-812800">
              <a:lnSpc>
                <a:spcPct val="90000"/>
              </a:lnSpc>
            </a:pPr>
            <a:r>
              <a:rPr lang="cs-CZ" altLang="cs-CZ"/>
              <a:t>„psychologická analýza“</a:t>
            </a:r>
          </a:p>
          <a:p>
            <a:pPr marL="812800" indent="-812800">
              <a:lnSpc>
                <a:spcPct val="90000"/>
              </a:lnSpc>
            </a:pPr>
            <a:r>
              <a:rPr lang="cs-CZ" altLang="cs-CZ"/>
              <a:t>zesměšnění a sarkasmus</a:t>
            </a:r>
          </a:p>
        </p:txBody>
      </p:sp>
    </p:spTree>
    <p:extLst>
      <p:ext uri="{BB962C8B-B14F-4D97-AF65-F5344CB8AC3E}">
        <p14:creationId xmlns:p14="http://schemas.microsoft.com/office/powerpoint/2010/main" val="140092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C200A07-3EA8-8A21-2C48-69658982A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anchor="t">
            <a:normAutofit/>
          </a:bodyPr>
          <a:lstStyle/>
          <a:p>
            <a:r>
              <a:rPr lang="cs-CZ" altLang="cs-CZ" dirty="0"/>
              <a:t>Základní témata humanistické </a:t>
            </a:r>
            <a:r>
              <a:rPr lang="cs-CZ" altLang="cs-CZ" dirty="0" err="1"/>
              <a:t>ps</a:t>
            </a:r>
            <a:r>
              <a:rPr lang="cs-CZ" altLang="cs-CZ" dirty="0"/>
              <a:t>.</a:t>
            </a:r>
          </a:p>
        </p:txBody>
      </p:sp>
      <p:pic>
        <p:nvPicPr>
          <p:cNvPr id="1026" name="Picture 2" descr="Vitruvian Man Člověk Da Vinci - Vektorová grafika zdarma na Pixabay -  Pixabay">
            <a:extLst>
              <a:ext uri="{FF2B5EF4-FFF2-40B4-BE49-F238E27FC236}">
                <a16:creationId xmlns:a16="http://schemas.microsoft.com/office/drawing/2014/main" id="{B0DACA59-277D-1EFD-0D02-DFC9CC1B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637" y="1600201"/>
            <a:ext cx="4530725" cy="45307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C35BBC11-3432-372D-3F34-1FEAE7F586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dirty="0"/>
              <a:t>Jací jsme coby lidské bytosti?</a:t>
            </a:r>
            <a:endParaRPr lang="cs-CZ" altLang="cs-CZ"/>
          </a:p>
          <a:p>
            <a:pPr>
              <a:spcAft>
                <a:spcPts val="600"/>
              </a:spcAft>
            </a:pPr>
            <a:r>
              <a:rPr lang="cs-CZ" altLang="cs-CZ" dirty="0"/>
              <a:t>Jaká je povaha subjektivního prožívání?</a:t>
            </a:r>
            <a:endParaRPr lang="cs-CZ" altLang="cs-CZ"/>
          </a:p>
          <a:p>
            <a:pPr>
              <a:spcAft>
                <a:spcPts val="600"/>
              </a:spcAft>
            </a:pPr>
            <a:r>
              <a:rPr lang="cs-CZ" altLang="cs-CZ" dirty="0"/>
              <a:t>Jaký je náš potenciál?</a:t>
            </a:r>
            <a:endParaRPr lang="cs-CZ" altLang="cs-CZ"/>
          </a:p>
          <a:p>
            <a:pPr>
              <a:spcAft>
                <a:spcPts val="600"/>
              </a:spcAft>
            </a:pPr>
            <a:r>
              <a:rPr lang="cs-CZ" altLang="cs-CZ" dirty="0"/>
              <a:t>Jak můžeme nejlépe podpořit změnu a osobní růst?</a:t>
            </a:r>
            <a:endParaRPr lang="cs-CZ" altLang="cs-CZ"/>
          </a:p>
          <a:p>
            <a:pPr>
              <a:spcAft>
                <a:spcPts val="600"/>
              </a:spcAft>
            </a:pPr>
            <a:r>
              <a:rPr lang="cs-CZ" altLang="cs-CZ" dirty="0"/>
              <a:t>Čeho jsme součástí?</a:t>
            </a:r>
            <a:endParaRPr lang="cs-CZ" altLang="cs-CZ"/>
          </a:p>
          <a:p>
            <a:pPr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altLang="cs-CZ" dirty="0"/>
              <a:t>(podle </a:t>
            </a:r>
            <a:r>
              <a:rPr lang="cs-CZ" altLang="cs-CZ" dirty="0" err="1"/>
              <a:t>Hiles</a:t>
            </a:r>
            <a:r>
              <a:rPr lang="cs-CZ" altLang="cs-CZ" dirty="0"/>
              <a:t>, 2000)</a:t>
            </a:r>
            <a:endParaRPr lang="cs-CZ" altLang="cs-CZ"/>
          </a:p>
        </p:txBody>
      </p:sp>
      <p:sp>
        <p:nvSpPr>
          <p:cNvPr id="15368" name="Footer Placeholder 4">
            <a:extLst>
              <a:ext uri="{FF2B5EF4-FFF2-40B4-BE49-F238E27FC236}">
                <a16:creationId xmlns:a16="http://schemas.microsoft.com/office/drawing/2014/main" id="{E167F789-09E4-F9B9-E559-85433F16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370" name="Slide Number Placeholder 5">
            <a:extLst>
              <a:ext uri="{FF2B5EF4-FFF2-40B4-BE49-F238E27FC236}">
                <a16:creationId xmlns:a16="http://schemas.microsoft.com/office/drawing/2014/main" id="{C239FD97-47B2-6FC2-53B2-C5344396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22D00FC-84F3-4CF7-8293-388F1937BE9D}" type="slidenum">
              <a:rPr lang="cs-CZ" altLang="cs-CZ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214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Rozhovor orientovaného na žáka (klienta)</a:t>
            </a:r>
            <a:endParaRPr lang="cs-CZ" u="sng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u="sng" dirty="0"/>
              <a:t>Znepokojivý výrok klienta: (doplňte)</a:t>
            </a:r>
            <a:endParaRPr lang="cs-CZ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dirty="0"/>
              <a:t>……………………………………………………………………………………………………………………………………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dirty="0"/>
              <a:t>První nápad (často brzdící reakce pedagoga):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dirty="0"/>
              <a:t>Naladění na prožitky žáka/klienta: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dirty="0"/>
              <a:t>Podpůrná reakce pedagoga:</a:t>
            </a:r>
          </a:p>
        </p:txBody>
      </p:sp>
    </p:spTree>
    <p:extLst>
      <p:ext uri="{BB962C8B-B14F-4D97-AF65-F5344CB8AC3E}">
        <p14:creationId xmlns:p14="http://schemas.microsoft.com/office/powerpoint/2010/main" val="3838265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AD09A31-BC6B-7610-43FB-4DB6CB5EB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Doplňující literatura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177FADE-FE4F-C1A4-B1BF-C23FFC6371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Maslow, Abraham H.</a:t>
            </a:r>
            <a:r>
              <a:rPr lang="cs-CZ" altLang="cs-CZ"/>
              <a:t> (1943). </a:t>
            </a:r>
            <a:r>
              <a:rPr lang="cs-CZ" altLang="cs-CZ">
                <a:hlinkClick r:id="rId2"/>
              </a:rPr>
              <a:t>A theory of human motivation</a:t>
            </a:r>
            <a:r>
              <a:rPr lang="cs-CZ" altLang="cs-CZ"/>
              <a:t>. </a:t>
            </a:r>
            <a:r>
              <a:rPr lang="cs-CZ" altLang="cs-CZ" i="1"/>
              <a:t>Psychological Review</a:t>
            </a:r>
            <a:r>
              <a:rPr lang="cs-CZ" altLang="cs-CZ"/>
              <a:t>, </a:t>
            </a:r>
            <a:r>
              <a:rPr lang="cs-CZ" altLang="cs-CZ" i="1"/>
              <a:t>50</a:t>
            </a:r>
            <a:r>
              <a:rPr lang="cs-CZ" altLang="cs-CZ"/>
              <a:t>, 370-396. </a:t>
            </a:r>
            <a:endParaRPr lang="cs-CZ" altLang="cs-CZ" b="1"/>
          </a:p>
          <a:p>
            <a:pPr eaLnBrk="1" hangingPunct="1"/>
            <a:r>
              <a:rPr lang="cs-CZ" altLang="cs-CZ" b="1"/>
              <a:t>Rogers, Carl R.</a:t>
            </a:r>
            <a:r>
              <a:rPr lang="cs-CZ" altLang="cs-CZ"/>
              <a:t>. (1946). </a:t>
            </a:r>
            <a:r>
              <a:rPr lang="cs-CZ" altLang="cs-CZ">
                <a:hlinkClick r:id="rId3"/>
              </a:rPr>
              <a:t>Significant aspects of client-centered therapy</a:t>
            </a:r>
            <a:r>
              <a:rPr lang="cs-CZ" altLang="cs-CZ"/>
              <a:t>. </a:t>
            </a:r>
            <a:r>
              <a:rPr lang="cs-CZ" altLang="cs-CZ" i="1"/>
              <a:t>American Psychologist</a:t>
            </a:r>
            <a:r>
              <a:rPr lang="cs-CZ" altLang="cs-CZ"/>
              <a:t>, </a:t>
            </a:r>
            <a:r>
              <a:rPr lang="cs-CZ" altLang="cs-CZ" i="1"/>
              <a:t>1</a:t>
            </a:r>
            <a:r>
              <a:rPr lang="cs-CZ" altLang="cs-CZ"/>
              <a:t>, 415-422. </a:t>
            </a:r>
            <a:endParaRPr lang="cs-CZ" altLang="cs-CZ" b="1"/>
          </a:p>
          <a:p>
            <a:pPr eaLnBrk="1" hangingPunct="1"/>
            <a:r>
              <a:rPr lang="cs-CZ" altLang="cs-CZ" b="1"/>
              <a:t>Rogers, Carl R.</a:t>
            </a:r>
            <a:r>
              <a:rPr lang="cs-CZ" altLang="cs-CZ"/>
              <a:t> (1947). </a:t>
            </a:r>
            <a:r>
              <a:rPr lang="cs-CZ" altLang="cs-CZ">
                <a:hlinkClick r:id="rId4"/>
              </a:rPr>
              <a:t>Some observations on the organization of personality</a:t>
            </a:r>
            <a:r>
              <a:rPr lang="cs-CZ" altLang="cs-CZ"/>
              <a:t>. </a:t>
            </a:r>
            <a:r>
              <a:rPr lang="cs-CZ" altLang="cs-CZ" i="1"/>
              <a:t>American Psychologist</a:t>
            </a:r>
            <a:r>
              <a:rPr lang="cs-CZ" altLang="cs-CZ"/>
              <a:t>, </a:t>
            </a:r>
            <a:r>
              <a:rPr lang="cs-CZ" altLang="cs-CZ" i="1"/>
              <a:t>2</a:t>
            </a:r>
            <a:r>
              <a:rPr lang="cs-CZ" altLang="cs-CZ"/>
              <a:t>, 358-368. 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098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D03A39E-62DC-9358-FF60-F8877E1FA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Doplňující literatura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63EF16E-0402-A464-9CA6-3A9DFECD24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i="1" dirty="0" err="1">
                <a:hlinkClick r:id="rId2" tooltip="http://www.intuition.org/txt/may.htm"/>
              </a:rPr>
              <a:t>Thinking</a:t>
            </a:r>
            <a:r>
              <a:rPr lang="cs-CZ" altLang="cs-CZ" b="1" i="1" dirty="0">
                <a:hlinkClick r:id="rId2" tooltip="http://www.intuition.org/txt/may.htm"/>
              </a:rPr>
              <a:t> </a:t>
            </a:r>
            <a:r>
              <a:rPr lang="cs-CZ" altLang="cs-CZ" b="1" i="1" dirty="0" err="1">
                <a:hlinkClick r:id="rId2" tooltip="http://www.intuition.org/txt/may.htm"/>
              </a:rPr>
              <a:t>Allowed</a:t>
            </a:r>
            <a:r>
              <a:rPr lang="cs-CZ" altLang="cs-CZ" b="1" dirty="0">
                <a:hlinkClick r:id="rId2" tooltip="http://www.intuition.org/txt/may.htm"/>
              </a:rPr>
              <a:t> </a:t>
            </a:r>
            <a:r>
              <a:rPr lang="cs-CZ" altLang="cs-CZ" dirty="0">
                <a:hlinkClick r:id="rId2" tooltip="http://www.intuition.org/txt/may.htm"/>
              </a:rPr>
              <a:t>- Interview </a:t>
            </a:r>
            <a:r>
              <a:rPr lang="cs-CZ" altLang="cs-CZ" dirty="0" err="1">
                <a:hlinkClick r:id="rId2" tooltip="http://www.intuition.org/txt/may.htm"/>
              </a:rPr>
              <a:t>with</a:t>
            </a:r>
            <a:r>
              <a:rPr lang="cs-CZ" altLang="cs-CZ" b="1" dirty="0">
                <a:hlinkClick r:id="rId2" tooltip="http://www.intuition.org/txt/may.htm"/>
              </a:rPr>
              <a:t> </a:t>
            </a:r>
            <a:r>
              <a:rPr lang="cs-CZ" altLang="cs-CZ" b="1" dirty="0" err="1">
                <a:hlinkClick r:id="rId2" tooltip="http://www.intuition.org/txt/may.htm"/>
              </a:rPr>
              <a:t>Rollo</a:t>
            </a:r>
            <a:r>
              <a:rPr lang="cs-CZ" altLang="cs-CZ" b="1" dirty="0">
                <a:hlinkClick r:id="rId2" tooltip="http://www.intuition.org/txt/may.htm"/>
              </a:rPr>
              <a:t> May</a:t>
            </a:r>
            <a:endParaRPr lang="cs-CZ" altLang="cs-CZ" b="1" dirty="0"/>
          </a:p>
          <a:p>
            <a:pPr eaLnBrk="1" hangingPunct="1"/>
            <a:r>
              <a:rPr lang="cs-CZ" altLang="cs-CZ" b="1" dirty="0"/>
              <a:t>http://www.intuition.org/txt/bugental.htm</a:t>
            </a:r>
          </a:p>
          <a:p>
            <a:pPr eaLnBrk="1" hangingPunct="1"/>
            <a:r>
              <a:rPr lang="cs-CZ" altLang="cs-CZ" b="1" dirty="0" err="1"/>
              <a:t>Frankl</a:t>
            </a:r>
            <a:r>
              <a:rPr lang="cs-CZ" altLang="cs-CZ" b="1" dirty="0"/>
              <a:t>, Viktor E.</a:t>
            </a:r>
            <a:r>
              <a:rPr lang="cs-CZ" altLang="cs-CZ" dirty="0"/>
              <a:t> (1994).</a:t>
            </a:r>
            <a:r>
              <a:rPr lang="cs-CZ" altLang="cs-CZ" i="1" dirty="0"/>
              <a:t> Člověk hledá smysl.</a:t>
            </a:r>
            <a:r>
              <a:rPr lang="cs-CZ" altLang="cs-CZ" dirty="0"/>
              <a:t> </a:t>
            </a:r>
            <a:r>
              <a:rPr lang="cs-CZ" altLang="cs-CZ" i="1" dirty="0"/>
              <a:t>Úvod do logoterapie</a:t>
            </a:r>
            <a:r>
              <a:rPr lang="cs-CZ" altLang="cs-CZ" dirty="0"/>
              <a:t>. Praha: Psychoanalytické nakladatelství. </a:t>
            </a:r>
          </a:p>
          <a:p>
            <a:pPr eaLnBrk="1" hangingPunct="1"/>
            <a:r>
              <a:rPr lang="cs-CZ" altLang="cs-CZ" b="1" dirty="0" err="1"/>
              <a:t>Frankl</a:t>
            </a:r>
            <a:r>
              <a:rPr lang="cs-CZ" altLang="cs-CZ" b="1" dirty="0"/>
              <a:t>, Viktor E.</a:t>
            </a:r>
            <a:r>
              <a:rPr lang="cs-CZ" altLang="cs-CZ" dirty="0"/>
              <a:t> (1997).</a:t>
            </a:r>
            <a:r>
              <a:rPr lang="cs-CZ" altLang="cs-CZ" i="1" dirty="0"/>
              <a:t> Co v mých knihách není. Autobiografie.</a:t>
            </a:r>
            <a:r>
              <a:rPr lang="cs-CZ" altLang="cs-CZ" dirty="0"/>
              <a:t> Brno: Cesta.</a:t>
            </a:r>
          </a:p>
          <a:p>
            <a:pPr marL="72000" indent="0" eaLnBrk="1" hangingPunct="1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4134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6DDF2F49-9C3A-2B7A-33A1-A497BA304351}"/>
              </a:ext>
            </a:extLst>
          </p:cNvPr>
          <p:cNvSpPr>
            <a:spLocks noGrp="1" noChangeArrowheads="1"/>
          </p:cNvSpPr>
          <p:nvPr>
            <p:ph type="body" sz="quarter" idx="26"/>
          </p:nvPr>
        </p:nvSpPr>
        <p:spPr>
          <a:xfrm>
            <a:off x="720724" y="1296001"/>
            <a:ext cx="10750553" cy="271576"/>
          </a:xfrm>
        </p:spPr>
        <p:txBody>
          <a:bodyPr/>
          <a:lstStyle/>
          <a:p>
            <a:r>
              <a:rPr lang="cs-CZ" altLang="cs-CZ" sz="2000" dirty="0"/>
              <a:t>1962 – založena Společnost pro humanistickou psychologii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cs-CZ" altLang="cs-CZ" sz="2000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2CF801E-BA19-7896-68CD-67E765A07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latin typeface="Arial Black" panose="020B0A04020102020204" pitchFamily="34" charset="0"/>
              </a:rPr>
              <a:t>HUMANISTICKÁ PSYCHOLOGIE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0D388B-3C7B-08A9-0A32-222A7168C09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800" b="1" dirty="0">
                <a:solidFill>
                  <a:schemeClr val="tx2"/>
                </a:solidFill>
              </a:rPr>
              <a:t>4 principy: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800" dirty="0"/>
              <a:t>zaměření na prožívající osobnost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800" dirty="0"/>
              <a:t>lidé mají svůj subjektivní pohled na svět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800" dirty="0"/>
              <a:t>nejdůležitější otázka: Kdo jsem?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800" dirty="0"/>
              <a:t>psycholog je partnerem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6F1643-CEE6-9850-F9F8-4B36388DE9D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cs-CZ" altLang="cs-CZ" sz="2800" dirty="0"/>
              <a:t>témata výzkumu – rozhodování člověka, jeho tvořivost, sebeaktualizace člověka, důraz na smysluplnost výzkumu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cs-CZ" altLang="cs-CZ" sz="2800" dirty="0"/>
              <a:t>nejvyšší hodnota – důstojnost člověka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cs-CZ" altLang="cs-CZ" sz="2800" dirty="0"/>
              <a:t>předpoklad – lidé jsou v zásadě dobří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cs-CZ" altLang="cs-CZ" sz="2800" dirty="0"/>
              <a:t>cílem – pochopit člověka, ne jej kontrolovat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85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Footer Placeholder 1">
            <a:extLst>
              <a:ext uri="{FF2B5EF4-FFF2-40B4-BE49-F238E27FC236}">
                <a16:creationId xmlns:a16="http://schemas.microsoft.com/office/drawing/2014/main" id="{A5A51860-E229-02FF-C5C7-698D9D6F54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6395" name="Slide Number Placeholder 2">
            <a:extLst>
              <a:ext uri="{FF2B5EF4-FFF2-40B4-BE49-F238E27FC236}">
                <a16:creationId xmlns:a16="http://schemas.microsoft.com/office/drawing/2014/main" id="{4774B2A0-412C-BABD-1798-0C78BA030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B7862B9-F249-F24C-CB16-E07AEA1FE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hangingPunct="1"/>
            <a:r>
              <a:rPr lang="cs-CZ" altLang="cs-CZ" sz="2800" dirty="0"/>
              <a:t>Kritika humanistické psychologie</a:t>
            </a:r>
          </a:p>
        </p:txBody>
      </p:sp>
      <p:graphicFrame>
        <p:nvGraphicFramePr>
          <p:cNvPr id="16389" name="Rectangle 3">
            <a:extLst>
              <a:ext uri="{FF2B5EF4-FFF2-40B4-BE49-F238E27FC236}">
                <a16:creationId xmlns:a16="http://schemas.microsoft.com/office/drawing/2014/main" id="{E7DD5743-4A0E-179C-9B2D-7433896D79B3}"/>
              </a:ext>
            </a:extLst>
          </p:cNvPr>
          <p:cNvGraphicFramePr/>
          <p:nvPr/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53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Footer Placeholder 1">
            <a:extLst>
              <a:ext uri="{FF2B5EF4-FFF2-40B4-BE49-F238E27FC236}">
                <a16:creationId xmlns:a16="http://schemas.microsoft.com/office/drawing/2014/main" id="{2BE6F1D8-A47D-2A8E-A619-122B91B3C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7418" name="Slide Number Placeholder 2">
            <a:extLst>
              <a:ext uri="{FF2B5EF4-FFF2-40B4-BE49-F238E27FC236}">
                <a16:creationId xmlns:a16="http://schemas.microsoft.com/office/drawing/2014/main" id="{758BF866-C5E6-FDA6-1DDF-3361A500C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17410" name="Nadpis 1">
            <a:extLst>
              <a:ext uri="{FF2B5EF4-FFF2-40B4-BE49-F238E27FC236}">
                <a16:creationId xmlns:a16="http://schemas.microsoft.com/office/drawing/2014/main" id="{F40FFCB8-34D7-C58D-5724-D4C0FECD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altLang="cs-CZ" sz="3600" dirty="0"/>
              <a:t>Přínos humanistické psychologie 1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61C905C8-35A9-F4ED-8364-B01F805474FF}"/>
              </a:ext>
            </a:extLst>
          </p:cNvPr>
          <p:cNvSpPr>
            <a:spLocks noGrp="1" noChangeArrowheads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dirty="0"/>
              <a:t>nová témata do psychologie, kritika redukcionistických přístupů – až posun paradigmatu</a:t>
            </a:r>
          </a:p>
          <a:p>
            <a:pPr>
              <a:spcAft>
                <a:spcPts val="600"/>
              </a:spcAft>
            </a:pPr>
            <a:r>
              <a:rPr lang="cs-CZ" altLang="cs-CZ" dirty="0"/>
              <a:t>nové metody psychoterapie</a:t>
            </a:r>
          </a:p>
          <a:p>
            <a:pPr>
              <a:spcAft>
                <a:spcPts val="600"/>
              </a:spcAft>
            </a:pPr>
            <a:r>
              <a:rPr lang="cs-CZ" altLang="cs-CZ" dirty="0"/>
              <a:t>Přínos pro další směry  - např. pozitivní psychologii</a:t>
            </a:r>
          </a:p>
        </p:txBody>
      </p:sp>
      <p:pic>
        <p:nvPicPr>
          <p:cNvPr id="7170" name="Picture 2" descr="Opravdové štěstí - Pozitivní psychologie v praxi | Euromedia">
            <a:extLst>
              <a:ext uri="{FF2B5EF4-FFF2-40B4-BE49-F238E27FC236}">
                <a16:creationId xmlns:a16="http://schemas.microsoft.com/office/drawing/2014/main" id="{E75B64BC-0428-DA5B-150A-06AAF529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9301" y="1701505"/>
            <a:ext cx="2603956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1218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Footer Placeholder 4">
            <a:extLst>
              <a:ext uri="{FF2B5EF4-FFF2-40B4-BE49-F238E27FC236}">
                <a16:creationId xmlns:a16="http://schemas.microsoft.com/office/drawing/2014/main" id="{F264072F-B0FF-B2EA-9D41-99AC03030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371" name="Slide Number Placeholder 5">
            <a:extLst>
              <a:ext uri="{FF2B5EF4-FFF2-40B4-BE49-F238E27FC236}">
                <a16:creationId xmlns:a16="http://schemas.microsoft.com/office/drawing/2014/main" id="{F881E4F7-9859-4521-29DF-08D69701C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22D00FC-84F3-4CF7-8293-388F1937BE9D}" type="slidenum">
              <a:rPr lang="cs-CZ" altLang="cs-CZ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hangingPunct="1"/>
            <a:r>
              <a:rPr lang="cs-CZ" altLang="cs-CZ" sz="4000" dirty="0"/>
              <a:t>Přínos humanistické psychologie 2</a:t>
            </a:r>
            <a:endParaRPr lang="cs-CZ" alt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4000"/>
              </a:lnSpc>
              <a:spcAft>
                <a:spcPts val="600"/>
              </a:spcAft>
              <a:defRPr/>
            </a:pPr>
            <a:r>
              <a:rPr lang="cs-CZ" sz="2200"/>
              <a:t>obrat k pozitivnímu, k individualitě, k lidskému potenciálu a svobodě volby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defRPr/>
            </a:pPr>
            <a:r>
              <a:rPr lang="cs-CZ" sz="2200"/>
              <a:t>víra v přirozenou dobrotu člověka</a:t>
            </a:r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  <a:defRPr/>
            </a:pPr>
            <a:endParaRPr lang="cs-CZ" sz="2200"/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  <a:defRPr/>
            </a:pPr>
            <a:r>
              <a:rPr lang="cs-CZ" sz="2200" b="1"/>
              <a:t>Kritika humanistických přístupů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defRPr/>
            </a:pPr>
            <a:r>
              <a:rPr lang="cs-CZ" sz="2200"/>
              <a:t>přecenění lidské svobody, nevědeckost (introspekce), 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defRPr/>
            </a:pPr>
            <a:r>
              <a:rPr lang="cs-CZ" sz="2200"/>
              <a:t>výhrady k platnosti pyramidy potřeb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defRPr/>
            </a:pPr>
            <a:r>
              <a:rPr lang="cs-CZ" sz="2200"/>
              <a:t>zaměření na ambiciózní muže západního světa (</a:t>
            </a:r>
            <a:r>
              <a:rPr lang="cs-CZ" sz="2200" err="1"/>
              <a:t>Gilliganová</a:t>
            </a:r>
            <a:r>
              <a:rPr lang="cs-CZ" sz="2200"/>
              <a:t>, Plháková)</a:t>
            </a:r>
          </a:p>
        </p:txBody>
      </p:sp>
    </p:spTree>
    <p:extLst>
      <p:ext uri="{BB962C8B-B14F-4D97-AF65-F5344CB8AC3E}">
        <p14:creationId xmlns:p14="http://schemas.microsoft.com/office/powerpoint/2010/main" val="425688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497AE861-E40B-50B9-5B70-10E64969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anchor="t">
            <a:normAutofit/>
          </a:bodyPr>
          <a:lstStyle/>
          <a:p>
            <a:r>
              <a:rPr lang="cs-CZ" altLang="cs-CZ"/>
              <a:t>Zařazení humanistické psychologie vzhledem k Watsonovým dimenzím</a:t>
            </a:r>
          </a:p>
        </p:txBody>
      </p:sp>
      <p:pic>
        <p:nvPicPr>
          <p:cNvPr id="8194" name="Picture 2" descr="Základy psychoterapie">
            <a:extLst>
              <a:ext uri="{FF2B5EF4-FFF2-40B4-BE49-F238E27FC236}">
                <a16:creationId xmlns:a16="http://schemas.microsoft.com/office/drawing/2014/main" id="{4EC3BA17-DFA3-82E1-12D5-95651979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214475"/>
            <a:ext cx="5384800" cy="33021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435" name="Rectangle 5">
            <a:extLst>
              <a:ext uri="{FF2B5EF4-FFF2-40B4-BE49-F238E27FC236}">
                <a16:creationId xmlns:a16="http://schemas.microsoft.com/office/drawing/2014/main" id="{946DB718-EA1A-502B-C402-2072DD98D9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/>
              <a:t>vědomý mentalismus</a:t>
            </a:r>
          </a:p>
          <a:p>
            <a:pPr>
              <a:spcAft>
                <a:spcPts val="600"/>
              </a:spcAft>
            </a:pPr>
            <a:r>
              <a:rPr lang="cs-CZ" altLang="cs-CZ"/>
              <a:t>obsahový subjektivismus</a:t>
            </a:r>
          </a:p>
          <a:p>
            <a:pPr>
              <a:spcAft>
                <a:spcPts val="600"/>
              </a:spcAft>
            </a:pPr>
            <a:r>
              <a:rPr lang="cs-CZ" altLang="cs-CZ"/>
              <a:t>indeterminismus</a:t>
            </a:r>
          </a:p>
          <a:p>
            <a:pPr>
              <a:spcAft>
                <a:spcPts val="600"/>
              </a:spcAft>
            </a:pPr>
            <a:r>
              <a:rPr lang="cs-CZ" altLang="cs-CZ"/>
              <a:t>molární přístup</a:t>
            </a:r>
          </a:p>
          <a:p>
            <a:pPr>
              <a:spcAft>
                <a:spcPts val="600"/>
              </a:spcAft>
            </a:pPr>
            <a:r>
              <a:rPr lang="cs-CZ" altLang="cs-CZ"/>
              <a:t>idiografický přístup</a:t>
            </a:r>
          </a:p>
          <a:p>
            <a:pPr>
              <a:spcAft>
                <a:spcPts val="600"/>
              </a:spcAft>
            </a:pPr>
            <a:r>
              <a:rPr lang="cs-CZ" altLang="cs-CZ"/>
              <a:t>utilitarismus</a:t>
            </a:r>
          </a:p>
          <a:p>
            <a:pPr>
              <a:spcAft>
                <a:spcPts val="600"/>
              </a:spcAft>
            </a:pPr>
            <a:r>
              <a:rPr lang="cs-CZ" altLang="cs-CZ"/>
              <a:t>kvalitativní přístup</a:t>
            </a:r>
          </a:p>
          <a:p>
            <a:pPr>
              <a:spcAft>
                <a:spcPts val="600"/>
              </a:spcAft>
            </a:pPr>
            <a:r>
              <a:rPr lang="cs-CZ" altLang="cs-CZ"/>
              <a:t>dynamický přístup</a:t>
            </a:r>
          </a:p>
        </p:txBody>
      </p:sp>
      <p:sp>
        <p:nvSpPr>
          <p:cNvPr id="18440" name="Footer Placeholder 4">
            <a:extLst>
              <a:ext uri="{FF2B5EF4-FFF2-40B4-BE49-F238E27FC236}">
                <a16:creationId xmlns:a16="http://schemas.microsoft.com/office/drawing/2014/main" id="{7ABFEED1-149E-E18C-43F3-E7E86D4E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8442" name="Slide Number Placeholder 5">
            <a:extLst>
              <a:ext uri="{FF2B5EF4-FFF2-40B4-BE49-F238E27FC236}">
                <a16:creationId xmlns:a16="http://schemas.microsoft.com/office/drawing/2014/main" id="{63BBEC73-92C6-A608-B36E-1B329D07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22D00FC-84F3-4CF7-8293-388F1937BE9D}" type="slidenum">
              <a:rPr lang="cs-CZ" altLang="cs-CZ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203646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423D5E-35B8-4710-91D4-21AC8B4DA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F61946-3FDA-4F05-BEFB-BE32E92EBA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EA7152-3439-43A3-A72C-333E598F11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69</TotalTime>
  <Words>2638</Words>
  <Application>Microsoft Office PowerPoint</Application>
  <PresentationFormat>Širokoúhlá obrazovka</PresentationFormat>
  <Paragraphs>296</Paragraphs>
  <Slides>42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Calibri</vt:lpstr>
      <vt:lpstr>Luxi Sans</vt:lpstr>
      <vt:lpstr>Tahoma</vt:lpstr>
      <vt:lpstr>Times New Roman</vt:lpstr>
      <vt:lpstr>Wingdings</vt:lpstr>
      <vt:lpstr>Prezentace_MU_CZ</vt:lpstr>
      <vt:lpstr>HUMANISTICKÁ PSYCHOLOGIE</vt:lpstr>
      <vt:lpstr>Pozdrav dr. Šafárové</vt:lpstr>
      <vt:lpstr>Humanistická a existenciální psychologie</vt:lpstr>
      <vt:lpstr>Základní témata humanistické ps.</vt:lpstr>
      <vt:lpstr>HUMANISTICKÁ PSYCHOLOGIE</vt:lpstr>
      <vt:lpstr>Kritika humanistické psychologie</vt:lpstr>
      <vt:lpstr>Přínos humanistické psychologie 1</vt:lpstr>
      <vt:lpstr>Přínos humanistické psychologie 2</vt:lpstr>
      <vt:lpstr>Zařazení humanistické psychologie vzhledem k Watsonovým dimenzím</vt:lpstr>
      <vt:lpstr>Humanistická psychologie</vt:lpstr>
      <vt:lpstr>Předchůdci</vt:lpstr>
      <vt:lpstr>Pionýři a zakladatelé</vt:lpstr>
      <vt:lpstr>Viktor Frankl (1905-1997)</vt:lpstr>
      <vt:lpstr>Ronald David Laing (1927-1989)</vt:lpstr>
      <vt:lpstr>George Kelly (1905-1966)</vt:lpstr>
      <vt:lpstr>Ukázka G. Kelly</vt:lpstr>
      <vt:lpstr>James Bugental (1915-2008)</vt:lpstr>
      <vt:lpstr>Humanistická psychologie</vt:lpstr>
      <vt:lpstr>Abraham Maslow (1908-1970) </vt:lpstr>
      <vt:lpstr>A. Maslow – pyramida potřeb</vt:lpstr>
      <vt:lpstr>Potřeba seberealizace</vt:lpstr>
      <vt:lpstr>Vlastnosti seberealizujících se lidí</vt:lpstr>
      <vt:lpstr>Výzkumy seberealizace</vt:lpstr>
      <vt:lpstr>Prezentace aplikace PowerPoint</vt:lpstr>
      <vt:lpstr>Nejnápadnější projevy psychické deprivace</vt:lpstr>
      <vt:lpstr>Typy deprivovaných dětí podle charakteristických projevů</vt:lpstr>
      <vt:lpstr>Prezentace aplikace PowerPoint</vt:lpstr>
      <vt:lpstr>Rollo May (1909-1994)</vt:lpstr>
      <vt:lpstr>Carl Rogers (1902-1987)</vt:lpstr>
      <vt:lpstr>C. R. Rogers</vt:lpstr>
      <vt:lpstr>Carl Rogers (1902 – 1987) </vt:lpstr>
      <vt:lpstr>Carl Rogers (1902 – 1987)</vt:lpstr>
      <vt:lpstr>Carl Rogers (1902 – 1987)</vt:lpstr>
      <vt:lpstr>Self (Jáství)</vt:lpstr>
      <vt:lpstr>Charakteristika zdravě fungující osobnosti podle Rogerse</vt:lpstr>
      <vt:lpstr>Self (Jáství) a současná psychologie</vt:lpstr>
      <vt:lpstr> Trénink empatie </vt:lpstr>
      <vt:lpstr>Jak naslouchat vstřícně ? </vt:lpstr>
      <vt:lpstr>Přehled komunikačních bloků </vt:lpstr>
      <vt:lpstr>Rozhovor orientovaného na žáka (klienta)</vt:lpstr>
      <vt:lpstr>Doplňující literatura</vt:lpstr>
      <vt:lpstr>Doplňující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HUMANISTICKÁ PSYCHOLOGIE</dc:title>
  <dc:creator>Jan Mareš</dc:creator>
  <cp:lastModifiedBy>Jan Mareš</cp:lastModifiedBy>
  <cp:revision>4</cp:revision>
  <cp:lastPrinted>1601-01-01T00:00:00Z</cp:lastPrinted>
  <dcterms:created xsi:type="dcterms:W3CDTF">2023-05-26T08:03:21Z</dcterms:created>
  <dcterms:modified xsi:type="dcterms:W3CDTF">2023-05-27T06:45:30Z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