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8" r:id="rId3"/>
    <p:sldId id="282" r:id="rId4"/>
    <p:sldId id="283" r:id="rId5"/>
    <p:sldId id="273" r:id="rId6"/>
    <p:sldId id="281" r:id="rId7"/>
    <p:sldId id="274" r:id="rId8"/>
    <p:sldId id="276" r:id="rId9"/>
    <p:sldId id="279" r:id="rId10"/>
    <p:sldId id="280" r:id="rId11"/>
    <p:sldId id="294" r:id="rId12"/>
    <p:sldId id="295" r:id="rId13"/>
    <p:sldId id="296" r:id="rId14"/>
    <p:sldId id="288" r:id="rId15"/>
    <p:sldId id="489" r:id="rId1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F7300"/>
    <a:srgbClr val="D77300"/>
    <a:srgbClr val="B9006E"/>
    <a:srgbClr val="4BC8FF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33" autoAdjust="0"/>
    <p:restoredTop sz="96754" autoAdjust="0"/>
  </p:normalViewPr>
  <p:slideViewPr>
    <p:cSldViewPr snapToGrid="0">
      <p:cViewPr varScale="1">
        <p:scale>
          <a:sx n="83" d="100"/>
          <a:sy n="83" d="100"/>
        </p:scale>
        <p:origin x="67" y="13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Den otevřených dveří 25. 1. 2020 / katedra primární pedagogiky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86CC774-E8F2-443B-8104-C23B78C588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5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Den otevřených dveří 25. 1. 2020 / katedra primární pedagogiky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9A9B9871-9EBA-4393-84B7-3D9DDE1A65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Den otevřených dveří 25. 1. 2020 / katedra primární pedagogiky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D3B27E1-04C4-44E6-8DD2-879D33954A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Den otevřených dveří 25. 1. 2020 / katedra primární pedagogiky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B067BC3-E77A-4F93-8E39-6559029C6D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872" y="6053204"/>
            <a:ext cx="855744" cy="59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PED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1A0BEB84-E013-4810-A1F4-DBB607A8B7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712" y="2019299"/>
            <a:ext cx="4114367" cy="2838914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FF7300"/>
                </a:solidFill>
              </a:defRPr>
            </a:lvl1pPr>
          </a:lstStyle>
          <a:p>
            <a:r>
              <a:rPr lang="cs-CZ"/>
              <a:t>Den otevřených dveří 25. 1. 2020 / katedra primární pedagogiky</a:t>
            </a:r>
            <a:endParaRPr lang="cs-CZ" dirty="0"/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FF7300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325E9DFA-90AD-4BAC-8ACE-80E1EDF9A6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Den otevřených dveří 25. 1. 2020 / katedra primární pedagogiky</a:t>
            </a:r>
            <a:endParaRPr lang="cs-CZ" dirty="0"/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938657D1-8B54-4E06-BB80-F452B998A0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Den otevřených dveří 25. 1. 2020 / katedra primární pedagogiky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391DB9A3-3792-41D4-AB78-F1910E62BE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Den otevřených dveří 25. 1. 2020 / katedra primární pedagogiky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3E27AE8-8344-46DF-95A1-57C7ED3DEA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4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Den otevřených dveří 25. 1. 2020 / katedra primární pedagogiky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21103F4D-0D61-472A-BAFF-19EFE6D636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Den otevřených dveří 25. 1. 2020 / katedra primární pedagogiky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3AB41CB1-F6A4-458D-85DF-FC3E822971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Den otevřených dveří 25. 1. 2020 / katedra primární pedagogiky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53D9C202-1E0C-49A0-BD44-0FABFFADA1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Den otevřených dveří 25. 1. 2020 / katedra primární pedagogiky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C8521D5E-C1D4-49AD-9477-8C693D7590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Den otevřených dveří 25. 1. 2020 / katedra primární pedagogiky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5C946900-B034-4346-94F7-4849AECA0E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Den otevřených dveří 25. 1. 2020 / katedra primární pedagogiky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1ECF861-1DA0-4682-8B9C-824D212364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7797" y="6060455"/>
            <a:ext cx="840542" cy="5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Den otevřených dveří 25. 1. 2020 / katedra primární pedagogiky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7882E3B-6FC6-4F85-A6F4-8368171C00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9C1B824-6DE8-497E-86BE-1D8825213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5231" y="973123"/>
            <a:ext cx="9711537" cy="1719743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cs-CZ" altLang="cs-CZ" sz="3600" dirty="0"/>
              <a:t>Formulování cílů a propojení </a:t>
            </a:r>
            <a:br>
              <a:rPr lang="cs-CZ" altLang="cs-CZ" sz="3600" dirty="0"/>
            </a:br>
            <a:r>
              <a:rPr lang="cs-CZ" altLang="cs-CZ" sz="3600" dirty="0"/>
              <a:t>s obsahem vzdělávání</a:t>
            </a:r>
            <a:br>
              <a:rPr lang="cs-CZ" altLang="cs-CZ" sz="4000" dirty="0"/>
            </a:br>
            <a:endParaRPr lang="cs-CZ" sz="40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C9178F1-311B-8977-CED2-8E34ECCFA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78" y="2308194"/>
            <a:ext cx="12200878" cy="371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488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A509E7-F108-41D4-8433-0D5334D260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AD218AC-8FBE-4010-B3AA-FF7BAD348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Očekávané výstupy a jejich konkretizace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DBEE550-18DC-4C76-9830-ED316815BB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dirty="0"/>
              <a:t>Aktivní slovesa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dirty="0"/>
              <a:t>Využívání vyšších úrovní </a:t>
            </a:r>
            <a:r>
              <a:rPr lang="cs-CZ" altLang="cs-CZ" dirty="0" err="1"/>
              <a:t>Bloomovy</a:t>
            </a:r>
            <a:r>
              <a:rPr lang="cs-CZ" altLang="cs-CZ" dirty="0"/>
              <a:t> taxonomie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dirty="0"/>
              <a:t>Využití všech domén (kognitivní, afektivní, psychomotorickou a osobnostně-sociální)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dirty="0"/>
              <a:t>Propojení s tématem</a:t>
            </a:r>
          </a:p>
          <a:p>
            <a:pPr marL="720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92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A509E7-F108-41D4-8433-0D5334D260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pic>
        <p:nvPicPr>
          <p:cNvPr id="9" name="Picture 2" descr="10.6 Bloomova taxonomie">
            <a:extLst>
              <a:ext uri="{FF2B5EF4-FFF2-40B4-BE49-F238E27FC236}">
                <a16:creationId xmlns:a16="http://schemas.microsoft.com/office/drawing/2014/main" id="{63D00BDE-F7AC-E9A3-928B-AF8A87A98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745" y="346075"/>
            <a:ext cx="5246255" cy="628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461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A509E7-F108-41D4-8433-0D5334D260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AD218AC-8FBE-4010-B3AA-FF7BAD348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Definice obsahu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DBEE550-18DC-4C76-9830-ED316815BB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s-CZ" sz="2000" dirty="0"/>
              <a:t>Obsah vzdělávání je jeden ze základních didaktických pojmů = náplň věcně konkretizovaného učebního cíle zpředmětněného v </a:t>
            </a:r>
            <a:r>
              <a:rPr lang="cs-CZ" sz="2000" dirty="0">
                <a:solidFill>
                  <a:srgbClr val="FF0000"/>
                </a:solidFill>
              </a:rPr>
              <a:t>učivu (činnostech).</a:t>
            </a:r>
            <a:endParaRPr lang="cs-CZ" sz="2000" dirty="0"/>
          </a:p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s-CZ" sz="2000" dirty="0"/>
              <a:t>Obsah činností: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000" dirty="0"/>
              <a:t>fakta, </a:t>
            </a:r>
            <a:r>
              <a:rPr lang="cs-CZ" sz="2000" b="1" dirty="0"/>
              <a:t>informace</a:t>
            </a:r>
            <a:r>
              <a:rPr lang="cs-CZ" sz="2000" dirty="0"/>
              <a:t>, poučky, vědecké poznatky (vzděláváním se stávají </a:t>
            </a:r>
            <a:r>
              <a:rPr lang="cs-CZ" sz="2000" dirty="0">
                <a:solidFill>
                  <a:srgbClr val="FF0000"/>
                </a:solidFill>
              </a:rPr>
              <a:t>vědomostmi</a:t>
            </a:r>
            <a:r>
              <a:rPr lang="cs-CZ" sz="2000" dirty="0"/>
              <a:t>);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000" dirty="0"/>
              <a:t>výkony, činnosti, operace, praktické aktivity technické, umělecké, vědecké (dokonalým zvládnutím se stávají </a:t>
            </a:r>
            <a:r>
              <a:rPr lang="cs-CZ" sz="2000" dirty="0">
                <a:solidFill>
                  <a:srgbClr val="FF0000"/>
                </a:solidFill>
              </a:rPr>
              <a:t>dovednostmi</a:t>
            </a:r>
            <a:r>
              <a:rPr lang="cs-CZ" sz="2000" dirty="0"/>
              <a:t>);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000" dirty="0"/>
              <a:t>složité poznávací procesy – procesy myšlení, pozornosti, vnímání atp. (postupným rozvíjením ve vzdělávacím procesu se z nich stávají intelektuální  </a:t>
            </a:r>
            <a:r>
              <a:rPr lang="cs-CZ" sz="2000" dirty="0">
                <a:solidFill>
                  <a:srgbClr val="FF0000"/>
                </a:solidFill>
              </a:rPr>
              <a:t>schopnosti</a:t>
            </a:r>
            <a:r>
              <a:rPr lang="cs-CZ" sz="2000" dirty="0"/>
              <a:t>);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000" b="1" dirty="0"/>
              <a:t>poznatky,</a:t>
            </a:r>
            <a:r>
              <a:rPr lang="cs-CZ" sz="2000" dirty="0"/>
              <a:t> poučky, hodnoty (vzdělávacím a výchovným působením se mění v </a:t>
            </a:r>
            <a:r>
              <a:rPr lang="cs-CZ" sz="2000" dirty="0">
                <a:solidFill>
                  <a:srgbClr val="FF0000"/>
                </a:solidFill>
              </a:rPr>
              <a:t>postoje</a:t>
            </a:r>
            <a:r>
              <a:rPr lang="cs-CZ" sz="2000" dirty="0"/>
              <a:t>).</a:t>
            </a:r>
          </a:p>
          <a:p>
            <a:pPr marL="72000" indent="0" algn="just">
              <a:spcBef>
                <a:spcPts val="1200"/>
              </a:spcBef>
              <a:buNone/>
            </a:pPr>
            <a:r>
              <a:rPr lang="cs-CZ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endParaRPr lang="en-US" sz="18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marL="720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041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A509E7-F108-41D4-8433-0D5334D260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AD218AC-8FBE-4010-B3AA-FF7BAD348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 předškolního vzdělávání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DBEE550-18DC-4C76-9830-ED316815BB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s-CZ" altLang="cs-CZ" dirty="0">
                <a:solidFill>
                  <a:srgbClr val="FF0000"/>
                </a:solidFill>
              </a:rPr>
              <a:t>Na úrovni školy </a:t>
            </a:r>
            <a:r>
              <a:rPr lang="cs-CZ" altLang="cs-CZ" dirty="0"/>
              <a:t>(obecnější) = INTEGROVANÉ BLOKY</a:t>
            </a:r>
          </a:p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s-CZ" altLang="cs-CZ" dirty="0">
                <a:solidFill>
                  <a:srgbClr val="FF0000"/>
                </a:solidFill>
              </a:rPr>
              <a:t>Na úrovni třídy </a:t>
            </a:r>
            <a:r>
              <a:rPr lang="cs-CZ" altLang="cs-CZ" dirty="0"/>
              <a:t>(konkrétnější) = VZDĚLÁVACÍ NABÍDKA (činnosti)</a:t>
            </a:r>
          </a:p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s-CZ" altLang="cs-CZ" dirty="0"/>
              <a:t>Aby každá činnost nesměřovala k jiným poznatkům (informacím) propojujeme je nějakým společným tématem – </a:t>
            </a:r>
            <a:r>
              <a:rPr lang="cs-CZ" altLang="cs-CZ" b="1" dirty="0">
                <a:solidFill>
                  <a:srgbClr val="FF0000"/>
                </a:solidFill>
              </a:rPr>
              <a:t>integrujícím prvkem</a:t>
            </a:r>
            <a:r>
              <a:rPr lang="cs-CZ" altLang="cs-CZ" dirty="0"/>
              <a:t>.</a:t>
            </a:r>
          </a:p>
          <a:p>
            <a:pPr marL="0" indent="0" algn="ctr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s-CZ" altLang="cs-CZ" b="1" dirty="0">
                <a:solidFill>
                  <a:srgbClr val="FF0000"/>
                </a:solidFill>
              </a:rPr>
              <a:t>Děti pak mají možnost učit se v souvislostech.</a:t>
            </a:r>
          </a:p>
          <a:p>
            <a:pPr marL="720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381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61666BD-606B-4AF2-AB5B-9DEF9714C0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E6D6584-FCF1-482F-BA5E-E05D96C3D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RVP PV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ECDC7C1-27AB-4B8E-8BE5-F9B3B25DE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29305"/>
            <a:ext cx="10753200" cy="4402695"/>
          </a:xfrm>
        </p:spPr>
        <p:txBody>
          <a:bodyPr/>
          <a:lstStyle/>
          <a:p>
            <a:pPr marL="0" indent="0" algn="just" fontAlgn="auto">
              <a:spcAft>
                <a:spcPts val="0"/>
              </a:spcAft>
              <a:buNone/>
              <a:defRPr/>
            </a:pPr>
            <a:r>
              <a:rPr lang="cs-CZ" altLang="cs-CZ" sz="1800" dirty="0"/>
              <a:t>V předškolním vzdělávání je třeba uplatňovat </a:t>
            </a:r>
            <a:r>
              <a:rPr lang="cs-CZ" altLang="cs-CZ" sz="1800" i="1" dirty="0"/>
              <a:t>integrovaný přístup</a:t>
            </a:r>
            <a:r>
              <a:rPr lang="cs-CZ" altLang="cs-CZ" sz="1800" dirty="0"/>
              <a:t>. Vzdělávání probíhá na základě </a:t>
            </a:r>
            <a:r>
              <a:rPr lang="cs-CZ" altLang="cs-CZ" sz="1800" i="1" dirty="0"/>
              <a:t>integrovaných bloků, </a:t>
            </a:r>
            <a:r>
              <a:rPr lang="cs-CZ" altLang="cs-CZ" sz="1800" dirty="0"/>
              <a:t>které nerozlišují „vzdělávací oblasti“ či „složky“, ale které nabízejí dítěti vzdělávací obsah v přirozených souvislostech, </a:t>
            </a:r>
            <a:r>
              <a:rPr lang="cs-CZ" altLang="cs-CZ" sz="1800" b="1" dirty="0">
                <a:solidFill>
                  <a:srgbClr val="FF0000"/>
                </a:solidFill>
              </a:rPr>
              <a:t>vazbách a vztazích</a:t>
            </a:r>
            <a:r>
              <a:rPr lang="cs-CZ" altLang="cs-CZ" sz="1800" b="1" dirty="0"/>
              <a:t>. </a:t>
            </a:r>
            <a:r>
              <a:rPr lang="cs-CZ" altLang="cs-CZ" sz="1800" dirty="0"/>
              <a:t>Obsah bloků vychází ze života dítěte, je pro ně smysluplný, zajímavý a užitečný. Realizace takovýchto bloků poskytuje dítěti širokou škálu různých aktivit a nabízí mu hlubší prožitek. Dítě tak nezískává jen izolované poznatky či jednoduché dovednosti, získaná zkušenost je komplexnější a stává se pro dítě snáze uchopitelnou a prakticky využitelnou.</a:t>
            </a:r>
            <a:r>
              <a:rPr lang="cs-CZ" altLang="cs-CZ" sz="1800" baseline="30000" dirty="0"/>
              <a:t> </a:t>
            </a:r>
            <a:r>
              <a:rPr lang="cs-CZ" altLang="cs-CZ" sz="1800" dirty="0"/>
              <a:t>Dítě získává skutečné činnostní výstupy – kompetence.</a:t>
            </a:r>
          </a:p>
          <a:p>
            <a:pPr marL="0" indent="0" algn="r" fontAlgn="auto">
              <a:spcAft>
                <a:spcPts val="0"/>
              </a:spcAft>
              <a:buNone/>
              <a:defRPr/>
            </a:pPr>
            <a:r>
              <a:rPr lang="cs-CZ" altLang="cs-CZ" sz="1800" dirty="0"/>
              <a:t>(RVP PV, 2021, s. 8)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cs-CZ" altLang="cs-CZ" sz="1800" b="1" dirty="0">
                <a:solidFill>
                  <a:srgbClr val="FF0000"/>
                </a:solidFill>
              </a:rPr>
              <a:t>Znamená to smysluplné propojování všeho, co bývalo uměle členěno do „výchovných složek“. </a:t>
            </a:r>
          </a:p>
          <a:p>
            <a:pPr marL="72000" indent="0">
              <a:spcAft>
                <a:spcPts val="0"/>
              </a:spcAft>
              <a:buNone/>
            </a:pPr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6846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494B932-DB53-47DE-A51E-D3224A6C13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847CC65-2D1F-46B1-B639-800BBFE0A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Charakteristické znaky tem. části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4A5DB72-6F7B-41DE-B1DF-CF6C1C7DA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69002"/>
            <a:ext cx="10753200" cy="4162998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endParaRPr lang="cs-CZ" altLang="cs-CZ" sz="2000" dirty="0">
              <a:solidFill>
                <a:srgbClr val="FF0000"/>
              </a:solidFill>
            </a:endParaRP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cs-CZ" altLang="cs-CZ" sz="3200" b="1">
                <a:solidFill>
                  <a:srgbClr val="0000DC"/>
                </a:solidFill>
              </a:rPr>
              <a:t>V </a:t>
            </a:r>
            <a:r>
              <a:rPr lang="cs-CZ" altLang="cs-CZ" sz="3200" b="1" dirty="0">
                <a:solidFill>
                  <a:srgbClr val="0000DC"/>
                </a:solidFill>
              </a:rPr>
              <a:t>mateřské škole (předškolním vzdělávání) se obsahem vzdělávání stává zvolené TÉMA, které se promítá do </a:t>
            </a:r>
            <a:r>
              <a:rPr lang="cs-CZ" altLang="cs-CZ" sz="3200" b="1">
                <a:solidFill>
                  <a:srgbClr val="0000DC"/>
                </a:solidFill>
              </a:rPr>
              <a:t>jednotlivých činností.</a:t>
            </a:r>
            <a:endParaRPr lang="cs-CZ" altLang="cs-CZ" sz="3200" b="1" dirty="0">
              <a:solidFill>
                <a:srgbClr val="0000DC"/>
              </a:solidFill>
            </a:endParaRPr>
          </a:p>
          <a:p>
            <a:pPr marL="72000" indent="0" algn="just">
              <a:buNone/>
            </a:pPr>
            <a:endParaRPr lang="cs-CZ" sz="1800" b="1" dirty="0"/>
          </a:p>
        </p:txBody>
      </p:sp>
    </p:spTree>
    <p:extLst>
      <p:ext uri="{BB962C8B-B14F-4D97-AF65-F5344CB8AC3E}">
        <p14:creationId xmlns:p14="http://schemas.microsoft.com/office/powerpoint/2010/main" val="247036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B859E13-C3AB-4FC2-A74C-E51E7772E6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842A0345-7A02-4AE7-87BE-67DE31EC1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RVP PV</a:t>
            </a:r>
            <a:endParaRPr lang="en-US" dirty="0"/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0BB3EA66-58B2-19DD-7C9C-DA1D28B3CD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20000" y="1395166"/>
            <a:ext cx="8584255" cy="483283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099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B859E13-C3AB-4FC2-A74C-E51E7772E6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6DA53175-8D98-4E7F-B58C-03C2577AD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Font typeface="Wingdings" panose="05000000000000000000" pitchFamily="2" charset="2"/>
              <a:buNone/>
            </a:pPr>
            <a:r>
              <a:rPr lang="cs-CZ" altLang="cs-CZ" sz="1800" dirty="0"/>
              <a:t> </a:t>
            </a:r>
          </a:p>
          <a:p>
            <a:pPr marL="0" indent="0" algn="r">
              <a:buFont typeface="Wingdings" panose="05000000000000000000" pitchFamily="2" charset="2"/>
              <a:buNone/>
            </a:pPr>
            <a:endParaRPr lang="cs-CZ" altLang="cs-CZ" sz="1800" b="1" i="1" dirty="0"/>
          </a:p>
          <a:p>
            <a:pPr>
              <a:buFontTx/>
              <a:buChar char="-"/>
            </a:pPr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D6ABBAE-FEA5-D680-693F-5390F23B1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693" y="782424"/>
            <a:ext cx="8493550" cy="544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063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D044A26-CD1F-4FCB-928A-2126DA4A6B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CA33A69-49A5-4D40-AD88-D7C128847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Kurikulum PZMŠ</a:t>
            </a:r>
            <a:endParaRPr lang="en-US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7E4AD2F9-EA98-A4A5-F040-E20666531B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9999" y="1366886"/>
            <a:ext cx="8367439" cy="4861113"/>
          </a:xfrm>
        </p:spPr>
      </p:pic>
    </p:spTree>
    <p:extLst>
      <p:ext uri="{BB962C8B-B14F-4D97-AF65-F5344CB8AC3E}">
        <p14:creationId xmlns:p14="http://schemas.microsoft.com/office/powerpoint/2010/main" val="3901769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171EBFB-646D-46D4-8807-D6B896123B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C11B5A7-61D7-41F4-895C-8DFF4BD56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Konzistentnost cílů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A953E24-EFF3-4E01-A46E-DE148CAD1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altLang="cs-CZ" dirty="0"/>
              <a:t>            soudržnost cílů, která je zajištěna provázaností se zvoleným tématem jako klíčem k jejich volbě a konkretizaci (viz zpracování jednotlivých kompetencí v </a:t>
            </a:r>
            <a:r>
              <a:rPr lang="cs-CZ" altLang="cs-CZ" i="1" dirty="0"/>
              <a:t>Kurikulu PZMŠ</a:t>
            </a:r>
            <a:r>
              <a:rPr lang="cs-CZ" altLang="cs-CZ" dirty="0"/>
              <a:t>).</a:t>
            </a:r>
            <a:endParaRPr lang="en-US" dirty="0"/>
          </a:p>
        </p:txBody>
      </p:sp>
      <p:sp>
        <p:nvSpPr>
          <p:cNvPr id="2" name="Šipka: doprava 1">
            <a:extLst>
              <a:ext uri="{FF2B5EF4-FFF2-40B4-BE49-F238E27FC236}">
                <a16:creationId xmlns:a16="http://schemas.microsoft.com/office/drawing/2014/main" id="{0420E261-9964-FAF1-8B90-EA679DBF86DB}"/>
              </a:ext>
            </a:extLst>
          </p:cNvPr>
          <p:cNvSpPr/>
          <p:nvPr/>
        </p:nvSpPr>
        <p:spPr bwMode="auto">
          <a:xfrm>
            <a:off x="807867" y="1828800"/>
            <a:ext cx="97840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949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171EBFB-646D-46D4-8807-D6B896123B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C11B5A7-61D7-41F4-895C-8DFF4BD56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sz="4000" dirty="0" err="1"/>
              <a:t>Komlexnost</a:t>
            </a:r>
            <a:r>
              <a:rPr lang="cs-CZ" altLang="en-US" sz="4000" dirty="0"/>
              <a:t> cílů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A953E24-EFF3-4E01-A46E-DE148CAD1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cs-CZ" altLang="en-US" sz="2400" b="1" dirty="0"/>
              <a:t> - Kognitivní doména </a:t>
            </a:r>
            <a:r>
              <a:rPr lang="cs-CZ" altLang="en-US" sz="2400" dirty="0"/>
              <a:t>- co se má dítě naučit (jaké znalosti si z tématu odnesu). </a:t>
            </a:r>
          </a:p>
          <a:p>
            <a:pPr marL="0" indent="0">
              <a:buNone/>
              <a:defRPr/>
            </a:pPr>
            <a:r>
              <a:rPr lang="cs-CZ" altLang="en-US" sz="2400" b="1" dirty="0"/>
              <a:t>-  Afektivní doména </a:t>
            </a:r>
            <a:r>
              <a:rPr lang="cs-CZ" altLang="en-US" sz="2400" dirty="0"/>
              <a:t>– jak postoje mají děti získat, jak téma ovlivní jejich hodnotovou orientaci. </a:t>
            </a:r>
          </a:p>
          <a:p>
            <a:pPr marL="0" indent="0">
              <a:buNone/>
              <a:defRPr/>
            </a:pPr>
            <a:r>
              <a:rPr lang="cs-CZ" altLang="en-US" sz="2400" b="1" dirty="0"/>
              <a:t>- Psychomotorická doména </a:t>
            </a:r>
            <a:r>
              <a:rPr lang="cs-CZ" altLang="en-US" sz="2400" dirty="0"/>
              <a:t>- jaké dovednosti mají děti získat. </a:t>
            </a:r>
          </a:p>
          <a:p>
            <a:pPr marL="0" indent="0">
              <a:buFontTx/>
              <a:buNone/>
              <a:defRPr/>
            </a:pPr>
            <a:endParaRPr lang="cs-CZ" altLang="en-US" sz="2400" dirty="0"/>
          </a:p>
          <a:p>
            <a:pPr marL="0" indent="0">
              <a:buFontTx/>
              <a:buNone/>
              <a:defRPr/>
            </a:pPr>
            <a:r>
              <a:rPr lang="cs-CZ" altLang="en-US" sz="2400" dirty="0"/>
              <a:t>Povinností učitele je systematická práce se všemi třemi dimenzemi vzdělávacích cílů a akceptace jejich vzájemné souvislosti. </a:t>
            </a:r>
          </a:p>
          <a:p>
            <a:pPr marL="720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108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22F4C25-E58A-4DEE-9C37-B0813CAA4D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0252F27-83B6-4FA0-924F-90D444989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Kompetence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CE499B0-8CBC-232A-1342-426F858C5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s-CZ" altLang="cs-CZ" dirty="0"/>
              <a:t>Jako dlouhodobé cíle spojují </a:t>
            </a:r>
            <a:r>
              <a:rPr lang="cs-CZ" altLang="cs-CZ" dirty="0">
                <a:solidFill>
                  <a:srgbClr val="FF0000"/>
                </a:solidFill>
              </a:rPr>
              <a:t>obsah vzdělávání </a:t>
            </a:r>
            <a:r>
              <a:rPr lang="cs-CZ" altLang="cs-CZ" dirty="0"/>
              <a:t>(konkrétní poznání naší společnosti - kultury, přírody atd., sebe a druhých) s konkrétními – </a:t>
            </a:r>
            <a:r>
              <a:rPr lang="cs-CZ" altLang="cs-CZ" dirty="0">
                <a:solidFill>
                  <a:srgbClr val="FF0000"/>
                </a:solidFill>
              </a:rPr>
              <a:t>krátkodobými cli!</a:t>
            </a:r>
          </a:p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s-CZ" altLang="cs-CZ" dirty="0"/>
              <a:t>Současně slouží jako </a:t>
            </a:r>
            <a:r>
              <a:rPr lang="cs-CZ" altLang="cs-CZ" dirty="0">
                <a:solidFill>
                  <a:srgbClr val="FF0000"/>
                </a:solidFill>
              </a:rPr>
              <a:t>východisko pro volbu vhodných vzdělávacích strategií </a:t>
            </a:r>
            <a:r>
              <a:rPr lang="cs-CZ" altLang="cs-CZ" dirty="0"/>
              <a:t>při promýšlení vzdělávací nabídky.</a:t>
            </a:r>
          </a:p>
          <a:p>
            <a:pPr marL="720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905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C016C6C-AEAD-4FDF-BD9F-3D851D6345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BB76B05-3F04-4652-8739-958527233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Kompetence v RVP PV </a:t>
            </a:r>
            <a:endParaRPr lang="en-US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815A32-707C-4D62-ABF7-C9C342BA3B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s-CZ" altLang="cs-CZ" dirty="0"/>
              <a:t>Soubor klíčových </a:t>
            </a:r>
            <a:r>
              <a:rPr lang="cs-CZ" altLang="cs-CZ" b="1" dirty="0">
                <a:solidFill>
                  <a:srgbClr val="FF0000"/>
                </a:solidFill>
              </a:rPr>
              <a:t>kompetencí</a:t>
            </a:r>
            <a:r>
              <a:rPr lang="cs-CZ" altLang="cs-CZ" dirty="0"/>
              <a:t> nabízí pedagogům poměrně jasnou představu, kam směřovat, oč usilovat. Slouží především k vymezení odpovídajícího </a:t>
            </a:r>
            <a:r>
              <a:rPr lang="cs-CZ" altLang="cs-CZ" b="1" dirty="0">
                <a:solidFill>
                  <a:srgbClr val="FF0000"/>
                </a:solidFill>
              </a:rPr>
              <a:t>vzdělávacího obsahu</a:t>
            </a:r>
            <a:r>
              <a:rPr lang="cs-CZ" altLang="cs-CZ" dirty="0">
                <a:solidFill>
                  <a:srgbClr val="FF0000"/>
                </a:solidFill>
              </a:rPr>
              <a:t> </a:t>
            </a:r>
            <a:r>
              <a:rPr lang="cs-CZ" altLang="cs-CZ" dirty="0"/>
              <a:t>jako prostředku k jejich vytváření.</a:t>
            </a:r>
          </a:p>
          <a:p>
            <a:pPr marL="0" indent="0" algn="r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cs-CZ" altLang="cs-CZ" dirty="0"/>
          </a:p>
          <a:p>
            <a:pPr marL="0" indent="0" algn="r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s-CZ" altLang="cs-CZ" dirty="0"/>
              <a:t>(RVP PV, 2021, s. 13)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160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93C07D5-C42B-41A0-93F9-E400384FBD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9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4273129-DD1B-4384-8065-7A091AF57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Autofit/>
          </a:bodyPr>
          <a:lstStyle/>
          <a:p>
            <a:r>
              <a:rPr lang="cs-CZ" sz="3600" dirty="0"/>
              <a:t>Třívrstvý model</a:t>
            </a:r>
            <a:endParaRPr lang="en-US" sz="3600" dirty="0"/>
          </a:p>
        </p:txBody>
      </p:sp>
      <p:pic>
        <p:nvPicPr>
          <p:cNvPr id="2" name="Zástupný obsah 4">
            <a:extLst>
              <a:ext uri="{FF2B5EF4-FFF2-40B4-BE49-F238E27FC236}">
                <a16:creationId xmlns:a16="http://schemas.microsoft.com/office/drawing/2014/main" id="{20AF1EED-5D8C-8F6E-5706-D56AB6F6D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955" y="122548"/>
            <a:ext cx="5400348" cy="657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600616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EDU-CZ.potx" id="{8FD1629D-3839-4F88-8028-8A89168F1D21}" vid="{6F6C369B-0563-478E-9F77-48BCECFDEE8C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Prezentace-EDU-CZ (1)</Template>
  <TotalTime>486</TotalTime>
  <Words>544</Words>
  <Application>Microsoft Office PowerPoint</Application>
  <PresentationFormat>Širokoúhlá obrazovka</PresentationFormat>
  <Paragraphs>60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Tahoma</vt:lpstr>
      <vt:lpstr>Wingdings</vt:lpstr>
      <vt:lpstr>Prezentace_MU_CZ</vt:lpstr>
      <vt:lpstr>Formulování cílů a propojení  s obsahem vzdělávání </vt:lpstr>
      <vt:lpstr>RVP PV</vt:lpstr>
      <vt:lpstr>Prezentace aplikace PowerPoint</vt:lpstr>
      <vt:lpstr>Kurikulum PZMŠ</vt:lpstr>
      <vt:lpstr>Konzistentnost cílů</vt:lpstr>
      <vt:lpstr>Komlexnost cílů</vt:lpstr>
      <vt:lpstr>Kompetence</vt:lpstr>
      <vt:lpstr>Kompetence v RVP PV </vt:lpstr>
      <vt:lpstr>Třívrstvý model</vt:lpstr>
      <vt:lpstr>Očekávané výstupy a jejich konkretizace</vt:lpstr>
      <vt:lpstr>Prezentace aplikace PowerPoint</vt:lpstr>
      <vt:lpstr>Definice obsahu</vt:lpstr>
      <vt:lpstr>Obsah předškolního vzdělávání</vt:lpstr>
      <vt:lpstr>RVP PV</vt:lpstr>
      <vt:lpstr>Charakteristické znaky tem. části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Učitelství pro mateřské školy  Učitelství pro 1. stupeň základní školy</dc:title>
  <dc:creator>Najvarova</dc:creator>
  <cp:lastModifiedBy>Syslová Zora</cp:lastModifiedBy>
  <cp:revision>64</cp:revision>
  <cp:lastPrinted>1601-01-01T00:00:00Z</cp:lastPrinted>
  <dcterms:created xsi:type="dcterms:W3CDTF">2020-01-22T12:46:27Z</dcterms:created>
  <dcterms:modified xsi:type="dcterms:W3CDTF">2023-02-19T08:18:37Z</dcterms:modified>
</cp:coreProperties>
</file>