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82" r:id="rId4"/>
    <p:sldId id="283" r:id="rId5"/>
    <p:sldId id="273" r:id="rId6"/>
    <p:sldId id="281" r:id="rId7"/>
    <p:sldId id="274" r:id="rId8"/>
    <p:sldId id="276" r:id="rId9"/>
    <p:sldId id="279" r:id="rId10"/>
    <p:sldId id="293" r:id="rId11"/>
    <p:sldId id="280" r:id="rId12"/>
    <p:sldId id="294" r:id="rId13"/>
    <p:sldId id="295" r:id="rId14"/>
    <p:sldId id="296" r:id="rId15"/>
    <p:sldId id="288" r:id="rId16"/>
    <p:sldId id="486" r:id="rId17"/>
    <p:sldId id="291" r:id="rId18"/>
    <p:sldId id="487" r:id="rId19"/>
    <p:sldId id="488" r:id="rId20"/>
    <p:sldId id="489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D77300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6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882E3B-6FC6-4F85-A6F4-8368171C0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1B824-6DE8-497E-86BE-1D882521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31" y="973123"/>
            <a:ext cx="9711537" cy="17197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3200" dirty="0"/>
              <a:t>Teoretická východiska projektování </a:t>
            </a:r>
            <a:r>
              <a:rPr lang="cs-CZ" altLang="cs-CZ" sz="3200" dirty="0"/>
              <a:t> </a:t>
            </a:r>
            <a:br>
              <a:rPr lang="cs-CZ" altLang="cs-CZ" sz="4000" dirty="0"/>
            </a:br>
            <a:endParaRPr lang="cs-CZ" sz="4000" dirty="0"/>
          </a:p>
        </p:txBody>
      </p:sp>
      <p:pic>
        <p:nvPicPr>
          <p:cNvPr id="2" name="Picture 3" descr="F:\ZORKA\5.jpg">
            <a:extLst>
              <a:ext uri="{FF2B5EF4-FFF2-40B4-BE49-F238E27FC236}">
                <a16:creationId xmlns:a16="http://schemas.microsoft.com/office/drawing/2014/main" id="{9E308043-D4A2-7D9C-FCB1-3F9F34F4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115" y="2692866"/>
            <a:ext cx="6892413" cy="2810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4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Projektová výuka v praxi MŠ</a:t>
            </a:r>
            <a:endParaRPr lang="en-US" dirty="0"/>
          </a:p>
        </p:txBody>
      </p:sp>
      <p:pic>
        <p:nvPicPr>
          <p:cNvPr id="2" name="Zástupný obsah 3">
            <a:extLst>
              <a:ext uri="{FF2B5EF4-FFF2-40B4-BE49-F238E27FC236}">
                <a16:creationId xmlns:a16="http://schemas.microsoft.com/office/drawing/2014/main" id="{9143DD3C-DB50-1E2B-2E8B-D62B53852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0" y="1692275"/>
            <a:ext cx="9039264" cy="4140200"/>
          </a:xfrm>
        </p:spPr>
      </p:pic>
    </p:spTree>
    <p:extLst>
      <p:ext uri="{BB962C8B-B14F-4D97-AF65-F5344CB8AC3E}">
        <p14:creationId xmlns:p14="http://schemas.microsoft.com/office/powerpoint/2010/main" val="109438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projektové výuky v MŠ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využívá svých již nabytých znalostí a dovedností, zároveň získává nové praktickou činností a experimentováním, </a:t>
            </a:r>
          </a:p>
          <a:p>
            <a:r>
              <a:rPr lang="cs-CZ" altLang="cs-CZ" sz="1800" dirty="0"/>
              <a:t>rozvíjí svoji tvořivost, fantazii, aktivitu </a:t>
            </a:r>
          </a:p>
          <a:p>
            <a:r>
              <a:rPr lang="cs-CZ" altLang="cs-CZ" sz="1800" dirty="0"/>
              <a:t>uvědomuje si své místo ve skupině, své hodnoty, </a:t>
            </a:r>
          </a:p>
          <a:p>
            <a:r>
              <a:rPr lang="cs-CZ" altLang="cs-CZ" sz="1800" dirty="0"/>
              <a:t>učí se spolupracovat, respektovat společné zájmy </a:t>
            </a:r>
          </a:p>
          <a:p>
            <a:r>
              <a:rPr lang="cs-CZ" altLang="cs-CZ" sz="1800" dirty="0"/>
              <a:t>rozvíjí své komunikativní dovednosti. </a:t>
            </a:r>
          </a:p>
          <a:p>
            <a:r>
              <a:rPr lang="cs-CZ" altLang="cs-CZ" sz="1800" dirty="0"/>
              <a:t>v učení převažuje činnostní povaha, </a:t>
            </a:r>
          </a:p>
          <a:p>
            <a:r>
              <a:rPr lang="cs-CZ" altLang="cs-CZ" sz="1800" dirty="0"/>
              <a:t>proces učení respektuje individualitu dítěte, rozvíjí celou jeho osobnost, </a:t>
            </a:r>
          </a:p>
          <a:p>
            <a:r>
              <a:rPr lang="cs-CZ" altLang="cs-CZ" sz="1800" dirty="0"/>
              <a:t>jde o přirozený, nenásilný proces, který je podpořen zájmem dítěte, </a:t>
            </a:r>
          </a:p>
          <a:p>
            <a:r>
              <a:rPr lang="cs-CZ" altLang="cs-CZ" sz="1800" dirty="0"/>
              <a:t>vzniká partnerský vztah mezi dítětem a učitelem</a:t>
            </a:r>
            <a:endParaRPr lang="en-US" sz="1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Projektová výuka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Projektovou výukou se stává ta výuka, kde je uplatněna projektová metoda. </a:t>
            </a:r>
          </a:p>
          <a:p>
            <a:r>
              <a:rPr lang="cs-CZ" altLang="cs-CZ" sz="2400" dirty="0"/>
              <a:t>Hlavním znakem takovéto výuky/vzdělávání je </a:t>
            </a:r>
            <a:r>
              <a:rPr lang="cs-CZ" altLang="cs-CZ" sz="2400" dirty="0">
                <a:solidFill>
                  <a:srgbClr val="FF0000"/>
                </a:solidFill>
              </a:rPr>
              <a:t>vlastní realizace dětmi/žáky</a:t>
            </a:r>
            <a:r>
              <a:rPr lang="cs-CZ" altLang="cs-CZ" sz="2400" dirty="0"/>
              <a:t>, od jejího plánování až po konkrétní výstup a následné předávání získaných zkušeností druhým. </a:t>
            </a:r>
          </a:p>
          <a:p>
            <a:r>
              <a:rPr lang="cs-CZ" altLang="cs-CZ" sz="2400" dirty="0"/>
              <a:t>Učitel v projektové výuce zaujímá zvláštní postavení. Ustupuje jeho dominantní role, do popředí je postavena </a:t>
            </a:r>
            <a:r>
              <a:rPr lang="cs-CZ" altLang="cs-CZ" sz="2400" dirty="0">
                <a:solidFill>
                  <a:srgbClr val="FF0000"/>
                </a:solidFill>
              </a:rPr>
              <a:t>komunikace mezi dětmi/žáky</a:t>
            </a:r>
            <a:r>
              <a:rPr lang="cs-CZ" altLang="cs-CZ" sz="2400" dirty="0"/>
              <a:t>. Učitel by měl také věnovat nemalou pozornost vytváření </a:t>
            </a:r>
            <a:r>
              <a:rPr lang="cs-CZ" altLang="cs-CZ" sz="2400" dirty="0">
                <a:solidFill>
                  <a:srgbClr val="FF0000"/>
                </a:solidFill>
              </a:rPr>
              <a:t>vhodného klimatu třídy</a:t>
            </a:r>
            <a:r>
              <a:rPr lang="cs-CZ" altLang="cs-CZ" sz="2400" dirty="0"/>
              <a:t>, což je nezbytná podmínka úspěšné realizace projektu.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6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Projektová metoda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altLang="cs-CZ" sz="1600" dirty="0"/>
          </a:p>
          <a:p>
            <a:pPr marL="72000" indent="0">
              <a:buNone/>
            </a:pPr>
            <a:r>
              <a:rPr lang="cs-CZ" altLang="cs-CZ" sz="1600" dirty="0"/>
              <a:t>                    </a:t>
            </a:r>
            <a:r>
              <a:rPr lang="cs-CZ" altLang="cs-CZ" sz="2400" dirty="0"/>
              <a:t>uspořádaný systém činností učitele a žáků, kde </a:t>
            </a:r>
            <a:r>
              <a:rPr lang="cs-CZ" altLang="cs-CZ" sz="2400" dirty="0">
                <a:solidFill>
                  <a:srgbClr val="FF0000"/>
                </a:solidFill>
              </a:rPr>
              <a:t>dominantní roli zaujímají děti/žáci</a:t>
            </a:r>
            <a:r>
              <a:rPr lang="cs-CZ" altLang="cs-CZ" sz="2400" dirty="0"/>
              <a:t>. Učitel je postaven do role rádce, pomocníka, pozorovatele, </a:t>
            </a:r>
            <a:r>
              <a:rPr lang="cs-CZ" altLang="cs-CZ" sz="2400" dirty="0">
                <a:solidFill>
                  <a:srgbClr val="FF0000"/>
                </a:solidFill>
              </a:rPr>
              <a:t>facilitátora</a:t>
            </a:r>
            <a:r>
              <a:rPr lang="cs-CZ" altLang="cs-CZ" sz="2400" dirty="0"/>
              <a:t>. Stává se tak přirozeným průvodcem dítěte za poznáním. </a:t>
            </a:r>
          </a:p>
          <a:p>
            <a:pPr marL="72000" indent="0" algn="just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0EA0280-6D0C-20CD-AA62-4F594E87CE8A}"/>
              </a:ext>
            </a:extLst>
          </p:cNvPr>
          <p:cNvSpPr/>
          <p:nvPr/>
        </p:nvSpPr>
        <p:spPr bwMode="auto">
          <a:xfrm>
            <a:off x="852256" y="213064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41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Integrovaná tematická výuka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   spojována s pojmy: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cs-CZ" sz="2400" dirty="0"/>
              <a:t>konsolidování učiva,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cs-CZ" sz="2400" dirty="0"/>
              <a:t>koncentrování učiva,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cs-CZ" sz="2400" dirty="0"/>
              <a:t>koordinace učiva.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   znamená soustředit činnosti kolem jádra (problému), jímž je určité </a:t>
            </a:r>
            <a:r>
              <a:rPr lang="cs-CZ" sz="2400" dirty="0">
                <a:solidFill>
                  <a:srgbClr val="FF0000"/>
                </a:solidFill>
              </a:rPr>
              <a:t>téma.</a:t>
            </a:r>
            <a:r>
              <a:rPr lang="cs-CZ" sz="2400" dirty="0"/>
              <a:t> </a:t>
            </a:r>
          </a:p>
          <a:p>
            <a:pPr marL="72000" indent="0" algn="just"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403DD38-FF4A-4798-8198-B519D9816BAF}"/>
              </a:ext>
            </a:extLst>
          </p:cNvPr>
          <p:cNvSpPr/>
          <p:nvPr/>
        </p:nvSpPr>
        <p:spPr bwMode="auto">
          <a:xfrm>
            <a:off x="718800" y="177190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DA5B5E0D-3E0E-6108-0722-648CA2CEE4D2}"/>
              </a:ext>
            </a:extLst>
          </p:cNvPr>
          <p:cNvSpPr/>
          <p:nvPr/>
        </p:nvSpPr>
        <p:spPr bwMode="auto">
          <a:xfrm>
            <a:off x="728319" y="4513983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8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1666BD-606B-4AF2-AB5B-9DEF9714C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6D6584-FCF1-482F-BA5E-E05D96C3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pohled na vzdělávání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CDC7C1-27AB-4B8E-8BE5-F9B3B25D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9305"/>
            <a:ext cx="10753200" cy="440269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1800" dirty="0"/>
              <a:t>1. Cílem vzdělávání je zachování demokracie.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1800" dirty="0"/>
              <a:t>2. Skutečný život je tím nejlepším kurikulem pro děti, kurikulum musí být založeno na skutečnosti, nikoliv na vyučovacích předmětech a učebnicích.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1800" dirty="0"/>
              <a:t>3. Učení je individuální záležitostí.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1800" dirty="0"/>
              <a:t>4. Kurikulum by mělo sestávat z pojmů, dovedností a postojů (hodnot), které může žák získat přímou zkušeností.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1800" dirty="0"/>
              <a:t>5. Výukové postupy by měly poskytovat žákům možnost volit si to, co je v souladu s jejich jedinečnými způsoby učení.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1800" dirty="0"/>
              <a:t>6. Kurikulum by mělo obsahovat daleko méně výkladu „o“ a mělo by být založeno na prozkoumávání, objevování a používání pojmů ve skutečném světě.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altLang="en-US" sz="1800" dirty="0"/>
              <a:t>7. Hodnocení by mělo být založeno na realitě. </a:t>
            </a:r>
          </a:p>
          <a:p>
            <a:pPr>
              <a:spcAft>
                <a:spcPts val="0"/>
              </a:spcAft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4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60A71-C968-5254-1E54-479D96EB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03" y="319028"/>
            <a:ext cx="9932633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Rozdíly mezi projektovou výukovou a ITV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CDF8893-2381-A0F8-B4B1-4993E485D47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1871583"/>
              </p:ext>
            </p:extLst>
          </p:nvPr>
        </p:nvGraphicFramePr>
        <p:xfrm>
          <a:off x="816747" y="941033"/>
          <a:ext cx="8951142" cy="5728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Projektová výuka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Tematická výuka (ITV)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Čí je to plán?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Je to „podnik“ žáků.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Je to „podnik“ učitele.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 jsou stanoveny cíle?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Cíle se stanovují postupně, rozvíjejí se spolu s průběhem projektu.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Cíle jsou stanoveny dopředu, jsou zcela konkrétní.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Co je výstupem?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Produkt, výsledek – který je znám od počátku projektu.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Osvojení si tématu, drobnější dílčí výtvory při plnění různých učebních úloh.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Jak je to s motivací?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Spontánní, bezděčná motivace, podporována vlastním zájmem žáků o projekt a jeho výstup.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Motivace závislá na atraktivnosti tématu a učebních úloh.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Jak je to s činnostmi žáků?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Odvíjejí se od výstupu projektu, žáci činnosti navrhují, plánují, realizují.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Vycházejí z aplikačních úkolů, které učitel žákům předkládá.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 jaké roli je učitel?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Poradce, učitel je v pozadí.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Řídí činnosti dětí, současně plní poradenskou roli při jejich realizaci.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 čem spočívá náročnost?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 organizaci, řízení a poskytování zpětné vazby.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 přípravě tématu – jeho rozpracování do učebních úloh.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RVP PV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V předškolním vzdělávání je třeba uplatňovat </a:t>
            </a:r>
            <a:r>
              <a:rPr lang="cs-CZ" altLang="cs-CZ" sz="2400" i="1" dirty="0"/>
              <a:t>integrovaný přístup</a:t>
            </a:r>
            <a:r>
              <a:rPr lang="cs-CZ" altLang="cs-CZ" sz="2400" dirty="0"/>
              <a:t>. Vzdělávání by mělo probíhat na základě </a:t>
            </a:r>
            <a:r>
              <a:rPr lang="cs-CZ" altLang="cs-CZ" sz="2400" i="1" dirty="0"/>
              <a:t>integrovaných bloků, </a:t>
            </a:r>
            <a:r>
              <a:rPr lang="cs-CZ" altLang="cs-CZ" sz="2400" dirty="0"/>
              <a:t>které nerozlišují „vzdělávací oblasti“ či „složky“, ale které nabízejí dítěti vzdělávací obsah v přirozených souvislostech, vazbách a vztazích (znamená to smysluplné propojování všeho, co bývalo uměle členěno do  „výchovných složek“)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RVP PV, 2021, s. 7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6553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 jinými slovy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dirty="0"/>
              <a:t>Při integrované výuce je třeba uvážlivě volit jednotlivá témata, aby nově koncipovaný obsah tvořil určitou soustavu poznatků, které jsou pro děti významné, motivující a také</a:t>
            </a:r>
            <a:r>
              <a:rPr lang="cs-CZ" altLang="cs-CZ" sz="2400" i="1" dirty="0"/>
              <a:t>  </a:t>
            </a:r>
            <a:r>
              <a:rPr lang="cs-CZ" altLang="cs-CZ" sz="2400" dirty="0"/>
              <a:t>upotřebitelné.</a:t>
            </a:r>
            <a:r>
              <a:rPr lang="cs-CZ" altLang="cs-CZ" sz="2400" i="1" dirty="0"/>
              <a:t> </a:t>
            </a:r>
            <a:r>
              <a:rPr lang="cs-CZ" altLang="cs-CZ" sz="2400" dirty="0"/>
              <a:t>Při koncipování pojetí integrované výuky je nutné stanovit referenční rámce učiva (činností), které umožní transformovat, integrovat a osvojovat různorodé informace a způsoby prezentování integrovaných vědních oborů.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 sz="2400" dirty="0"/>
              <a:t>Kratochvílová, 2014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4824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témat. částí v MŠ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Jde spíše o tzv. integrovanou tematickou výuku, ale směřujeme ji k projektové výuce (přebírání zodpovědnosti dětí za svůj rozvoj, sebehodnocení, aktivita dětí atd.).</a:t>
            </a:r>
          </a:p>
          <a:p>
            <a:r>
              <a:rPr lang="cs-CZ" altLang="cs-CZ" sz="2400" dirty="0"/>
              <a:t>Plánování vzdělávací nabídky můžeme označit za projektování, neboť naplňuje jeho znaky a zejména postupy.</a:t>
            </a:r>
          </a:p>
          <a:p>
            <a:r>
              <a:rPr lang="cs-CZ" altLang="cs-CZ" sz="2400" dirty="0"/>
              <a:t>V rámci ITV si mohou zejména starší děti plánovat/projektovat některé činnosti samy, včetně výstupu a představení ostatním dětem.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5105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59E13-C3AB-4FC2-A74C-E51E7772E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42A0345-7A02-4AE7-87BE-67DE31EC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pojmy: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DA53175-8D98-4E7F-B58C-03C2577AD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Školní vzdělávací program</a:t>
            </a:r>
          </a:p>
          <a:p>
            <a:pPr>
              <a:defRPr/>
            </a:pPr>
            <a:r>
              <a:rPr lang="cs-CZ" dirty="0"/>
              <a:t>Třídní vzdělávací program</a:t>
            </a:r>
          </a:p>
          <a:p>
            <a:pPr>
              <a:defRPr/>
            </a:pPr>
            <a:r>
              <a:rPr lang="cs-CZ" dirty="0"/>
              <a:t>Tematická část</a:t>
            </a:r>
          </a:p>
          <a:p>
            <a:pPr>
              <a:defRPr/>
            </a:pPr>
            <a:r>
              <a:rPr lang="cs-CZ" dirty="0"/>
              <a:t>Projekt</a:t>
            </a:r>
          </a:p>
          <a:p>
            <a:pPr>
              <a:defRPr/>
            </a:pPr>
            <a:r>
              <a:rPr lang="cs-CZ" dirty="0"/>
              <a:t>Projektování</a:t>
            </a:r>
          </a:p>
          <a:p>
            <a:pPr>
              <a:defRPr/>
            </a:pPr>
            <a:r>
              <a:rPr lang="cs-CZ" dirty="0"/>
              <a:t>Projektová výuka</a:t>
            </a:r>
          </a:p>
          <a:p>
            <a:pPr>
              <a:defRPr/>
            </a:pPr>
            <a:r>
              <a:rPr lang="cs-CZ" dirty="0"/>
              <a:t>Integrovaná tematická výuka</a:t>
            </a:r>
          </a:p>
        </p:txBody>
      </p:sp>
    </p:spTree>
    <p:extLst>
      <p:ext uri="{BB962C8B-B14F-4D97-AF65-F5344CB8AC3E}">
        <p14:creationId xmlns:p14="http://schemas.microsoft.com/office/powerpoint/2010/main" val="120209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znaky tem. části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r>
              <a:rPr lang="cs-CZ" altLang="en-US" sz="2000" dirty="0"/>
              <a:t>TČ se zabývá zvolenou problematikou (tématem) </a:t>
            </a:r>
            <a:r>
              <a:rPr lang="cs-CZ" altLang="en-US" sz="2000" b="1" dirty="0"/>
              <a:t>komplexně</a:t>
            </a:r>
            <a:r>
              <a:rPr lang="cs-CZ" altLang="en-US" sz="2000" dirty="0"/>
              <a:t>, </a:t>
            </a:r>
          </a:p>
          <a:p>
            <a:r>
              <a:rPr lang="cs-CZ" altLang="en-US" sz="2000" dirty="0"/>
              <a:t>TČ reaguje na </a:t>
            </a:r>
            <a:r>
              <a:rPr lang="cs-CZ" altLang="en-US" sz="2000" b="1" dirty="0"/>
              <a:t>aktuální životní situace dětí</a:t>
            </a:r>
            <a:r>
              <a:rPr lang="cs-CZ" altLang="en-US" sz="2000" dirty="0"/>
              <a:t>, </a:t>
            </a:r>
          </a:p>
          <a:p>
            <a:r>
              <a:rPr lang="cs-CZ" altLang="en-US" sz="2000" dirty="0"/>
              <a:t>TČ je realizována v činnostech připravených učitelem, ale i v činnostech, které si děti samy navrhují, a do kterých se zapojují na základě </a:t>
            </a:r>
            <a:r>
              <a:rPr lang="cs-CZ" altLang="en-US" sz="2000" b="1" dirty="0"/>
              <a:t>vnitřní motivace</a:t>
            </a:r>
            <a:r>
              <a:rPr lang="cs-CZ" altLang="en-US" sz="2000" dirty="0"/>
              <a:t>, </a:t>
            </a:r>
          </a:p>
          <a:p>
            <a:r>
              <a:rPr lang="cs-CZ" altLang="en-US" sz="2000" dirty="0"/>
              <a:t>TČ je koncipována tak, aby přinesla dětem nové znalosti a dovednosti získané </a:t>
            </a:r>
            <a:r>
              <a:rPr lang="cs-CZ" altLang="en-US" sz="2000" b="1" dirty="0"/>
              <a:t>přímou zkušeností</a:t>
            </a:r>
            <a:r>
              <a:rPr lang="cs-CZ" altLang="en-US" sz="2000" dirty="0"/>
              <a:t>, </a:t>
            </a:r>
          </a:p>
          <a:p>
            <a:r>
              <a:rPr lang="cs-CZ" altLang="en-US" sz="2000" dirty="0"/>
              <a:t>TČ počítá s průběžným (</a:t>
            </a:r>
            <a:r>
              <a:rPr lang="cs-CZ" altLang="en-US" sz="2000" b="1" dirty="0"/>
              <a:t>formativním</a:t>
            </a:r>
            <a:r>
              <a:rPr lang="cs-CZ" altLang="en-US" sz="2000" dirty="0"/>
              <a:t>) a závěrečným (</a:t>
            </a:r>
            <a:r>
              <a:rPr lang="cs-CZ" altLang="en-US" sz="2000" b="1" dirty="0" err="1"/>
              <a:t>sumativním</a:t>
            </a:r>
            <a:r>
              <a:rPr lang="cs-CZ" altLang="en-US" sz="2000" dirty="0"/>
              <a:t>) hodnocením. 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703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59E13-C3AB-4FC2-A74C-E51E7772E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42A0345-7A02-4AE7-87BE-67DE31EC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vzdělávací program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DA53175-8D98-4E7F-B58C-03C2577AD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i="1" dirty="0"/>
              <a:t>ŠVP je </a:t>
            </a:r>
            <a:r>
              <a:rPr lang="cs-CZ" altLang="cs-CZ" sz="1800" b="1" i="1" dirty="0"/>
              <a:t>povinný dokument školy</a:t>
            </a:r>
            <a:r>
              <a:rPr lang="cs-CZ" altLang="cs-CZ" sz="1800" i="1" dirty="0"/>
              <a:t>, na jehož základě konkrétní škola pracuje. Měl by být </a:t>
            </a:r>
            <a:r>
              <a:rPr lang="cs-CZ" altLang="cs-CZ" sz="1800" b="1" i="1" dirty="0"/>
              <a:t>obsahově i formálně upravený podle daných pravidel</a:t>
            </a:r>
            <a:r>
              <a:rPr lang="cs-CZ" altLang="cs-CZ" sz="1800" i="1" dirty="0"/>
              <a:t>, ucelený, relativně uzavřený, ztvárněný v kultivované písemné podobě. Jeho smyslem je vymezit především koncepci (vizi) školy, popsat podmínky vzdělávacího prostředí, charakterizovat vzdělávací obsah a vymezit práva i povinnosti jednotlivých učitelek. </a:t>
            </a:r>
            <a:r>
              <a:rPr lang="cs-CZ" altLang="cs-CZ" sz="1800" b="1" i="1" dirty="0"/>
              <a:t>Vystihuje tedy to, co by mělo být společné pro celou mateřskou školu</a:t>
            </a:r>
            <a:r>
              <a:rPr lang="cs-CZ" altLang="cs-CZ" sz="1800" i="1" dirty="0"/>
              <a:t>, pro všechny třídy, resp. učitelky. Pro pracovníky školy </a:t>
            </a:r>
            <a:r>
              <a:rPr lang="cs-CZ" altLang="cs-CZ" sz="1800" b="1" i="1" dirty="0"/>
              <a:t>je závazný</a:t>
            </a:r>
            <a:r>
              <a:rPr lang="cs-CZ" altLang="cs-CZ" sz="1800" i="1" dirty="0"/>
              <a:t>. Jako oficiální dokument školy by měl být veřejně přístupný.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 sz="1800" dirty="0"/>
              <a:t> 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 sz="1800" dirty="0"/>
              <a:t>Smolíková, 2006, s. 5 </a:t>
            </a:r>
            <a:endParaRPr lang="cs-CZ" altLang="cs-CZ" sz="1800" b="1" i="1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6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044A26-CD1F-4FCB-928A-2126DA4A6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A33A69-49A5-4D40-AD88-D7C12884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Třídní vzdělávací program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B1AADA-F87A-482A-9CD6-189A90D5D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i="1" dirty="0"/>
              <a:t>Nezávazný dokument, ve kterém učitel rozpracovává konkrétní vzdělávací nabídku popsanou ve ŠVP.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 sz="2000" dirty="0"/>
              <a:t> RVP PV, 2021, s. 49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i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i="1" dirty="0"/>
              <a:t>Od „školního vzdělávacího programu“ se svou povahou výrazně liší. TVP není ucelený a písemně zpracovaný dokument (jako je ŠVP), ale otevřený pracovní plán pedagoga, který je vytvářený, resp. dotvářený, postupně.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 sz="2000" dirty="0"/>
              <a:t>Smolíková, 2005, s. 18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6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Související pojmy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53E24-EFF3-4E01-A46E-DE148CA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Tematický celek</a:t>
            </a:r>
          </a:p>
          <a:p>
            <a:r>
              <a:rPr lang="cs-CZ" altLang="cs-CZ" dirty="0"/>
              <a:t>Integrovaný blok</a:t>
            </a:r>
          </a:p>
          <a:p>
            <a:r>
              <a:rPr lang="cs-CZ" altLang="cs-CZ" dirty="0"/>
              <a:t>Pedagogický projekt</a:t>
            </a:r>
          </a:p>
          <a:p>
            <a:r>
              <a:rPr lang="cs-CZ" altLang="cs-CZ" dirty="0"/>
              <a:t>Vzdělávací program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Tematická část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4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část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53E24-EFF3-4E01-A46E-DE148CA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3200" dirty="0"/>
              <a:t>Tematická část je výsečí z tematického celku (integrovaného bloku) školního vzdělávacího programu.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32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3200" dirty="0"/>
              <a:t>Jde o krátkodobý projekt třídního vzdělávacího programu.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0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2F4C25-E58A-4DEE-9C37-B0813CAA4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252F27-83B6-4FA0-924F-90D44498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E499B0-8CBC-232A-1342-426F858C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r>
              <a:rPr lang="cs-CZ" i="1" dirty="0"/>
              <a:t>Projekt je komplexní úkol (problém), spjatý s životní realitou, s nímž se žák identifikuje a přebírá za něj odpovědnost, aby svou teoretickou i praktickou činností dosáhl výsledného žádoucího produktu (výstupu) projektu, pro jehož obhajobu a hodnocení má argumenty, které vycházejí z nově získané zkušenosti. 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sz="2400" dirty="0"/>
              <a:t>Kratochvílová, 2007, s. 66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0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016C6C-AEAD-4FDF-BD9F-3D851D634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B76B05-3F04-4652-8739-95852723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v MŠ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815A32-707C-4D62-ABF7-C9C342BA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r>
              <a:rPr lang="cs-CZ" i="1" dirty="0"/>
              <a:t>Projektem v mateřské škole myslíme problém, který mají děti řešit nebo konkrétní situace spjatá s životní realitou, kterou mají děti prostřednictvím praktických činností poznat, pochopit a získat tak nové zkušenosti využitelné v dalším životě. </a:t>
            </a:r>
          </a:p>
          <a:p>
            <a:pPr>
              <a:defRPr/>
            </a:pPr>
            <a:endParaRPr lang="cs-CZ" i="1" dirty="0"/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dirty="0"/>
              <a:t>Syslová, Štěpánková, 2017, s. 10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6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3C07D5-C42B-41A0-93F9-E400384FB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273129-DD1B-4384-8065-7A091AF5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/>
              <a:t>Projektování</a:t>
            </a:r>
            <a:endParaRPr lang="en-US" sz="3600" dirty="0"/>
          </a:p>
        </p:txBody>
      </p:sp>
      <p:sp>
        <p:nvSpPr>
          <p:cNvPr id="22" name="Zástupný obsah 4">
            <a:extLst>
              <a:ext uri="{FF2B5EF4-FFF2-40B4-BE49-F238E27FC236}">
                <a16:creationId xmlns:a16="http://schemas.microsoft.com/office/drawing/2014/main" id="{E1CDB6D5-9FE6-6B18-FEDC-E24A319F6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/>
              <a:t>Projektování = činnost učitele. </a:t>
            </a: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/>
              <a:t>Plánování a projektování jsou SYNONYMA. </a:t>
            </a: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/>
              <a:t>Projektování/plánování vede k vytvoření PROJEKTU. </a:t>
            </a:r>
          </a:p>
          <a:p>
            <a:pPr marL="72000" indent="0">
              <a:spcAft>
                <a:spcPts val="60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0061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 (1)</Template>
  <TotalTime>1015</TotalTime>
  <Words>1256</Words>
  <Application>Microsoft Office PowerPoint</Application>
  <PresentationFormat>Širokoúhlá obrazovka</PresentationFormat>
  <Paragraphs>139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Prezentace_MU_CZ</vt:lpstr>
      <vt:lpstr>Teoretická východiska projektování   </vt:lpstr>
      <vt:lpstr>Základní pojmy:</vt:lpstr>
      <vt:lpstr>Školní vzdělávací program</vt:lpstr>
      <vt:lpstr>Třídní vzdělávací program</vt:lpstr>
      <vt:lpstr>Související pojmy</vt:lpstr>
      <vt:lpstr>Tematická část</vt:lpstr>
      <vt:lpstr>Projekt</vt:lpstr>
      <vt:lpstr>Projekt v MŠ</vt:lpstr>
      <vt:lpstr>Projektování</vt:lpstr>
      <vt:lpstr>Projektová výuka v praxi MŠ</vt:lpstr>
      <vt:lpstr>Přínosy projektové výuky v MŠ</vt:lpstr>
      <vt:lpstr>Projektová výuka</vt:lpstr>
      <vt:lpstr>Projektová metoda</vt:lpstr>
      <vt:lpstr>Integrovaná tematická výuka</vt:lpstr>
      <vt:lpstr>Nový pohled na vzdělávání</vt:lpstr>
      <vt:lpstr>Rozdíly mezi projektovou výukovou a ITV</vt:lpstr>
      <vt:lpstr>RVP PV</vt:lpstr>
      <vt:lpstr>… jinými slovy</vt:lpstr>
      <vt:lpstr>Plánování témat. částí v MŠ</vt:lpstr>
      <vt:lpstr>Charakteristické znaky tem. části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Učitelství pro mateřské školy  Učitelství pro 1. stupeň základní školy</dc:title>
  <dc:creator>Najvarova</dc:creator>
  <cp:lastModifiedBy>Syslová Zora</cp:lastModifiedBy>
  <cp:revision>51</cp:revision>
  <cp:lastPrinted>1601-01-01T00:00:00Z</cp:lastPrinted>
  <dcterms:created xsi:type="dcterms:W3CDTF">2020-01-22T12:46:27Z</dcterms:created>
  <dcterms:modified xsi:type="dcterms:W3CDTF">2023-02-19T17:55:08Z</dcterms:modified>
</cp:coreProperties>
</file>