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50"/>
  </p:notesMasterIdLst>
  <p:handoutMasterIdLst>
    <p:handoutMasterId r:id="rId51"/>
  </p:handoutMasterIdLst>
  <p:sldIdLst>
    <p:sldId id="256" r:id="rId4"/>
    <p:sldId id="456" r:id="rId5"/>
    <p:sldId id="457" r:id="rId6"/>
    <p:sldId id="460" r:id="rId7"/>
    <p:sldId id="324" r:id="rId8"/>
    <p:sldId id="364" r:id="rId9"/>
    <p:sldId id="365" r:id="rId10"/>
    <p:sldId id="298" r:id="rId11"/>
    <p:sldId id="341" r:id="rId12"/>
    <p:sldId id="322" r:id="rId13"/>
    <p:sldId id="302" r:id="rId14"/>
    <p:sldId id="309" r:id="rId15"/>
    <p:sldId id="467" r:id="rId16"/>
    <p:sldId id="350" r:id="rId17"/>
    <p:sldId id="351" r:id="rId18"/>
    <p:sldId id="304" r:id="rId19"/>
    <p:sldId id="313" r:id="rId20"/>
    <p:sldId id="321" r:id="rId21"/>
    <p:sldId id="305" r:id="rId22"/>
    <p:sldId id="462" r:id="rId23"/>
    <p:sldId id="455" r:id="rId24"/>
    <p:sldId id="353" r:id="rId25"/>
    <p:sldId id="361" r:id="rId26"/>
    <p:sldId id="463" r:id="rId27"/>
    <p:sldId id="464" r:id="rId28"/>
    <p:sldId id="352" r:id="rId29"/>
    <p:sldId id="366" r:id="rId30"/>
    <p:sldId id="354" r:id="rId31"/>
    <p:sldId id="466" r:id="rId32"/>
    <p:sldId id="355" r:id="rId33"/>
    <p:sldId id="356" r:id="rId34"/>
    <p:sldId id="358" r:id="rId35"/>
    <p:sldId id="306" r:id="rId36"/>
    <p:sldId id="458" r:id="rId37"/>
    <p:sldId id="337" r:id="rId38"/>
    <p:sldId id="326" r:id="rId39"/>
    <p:sldId id="264" r:id="rId40"/>
    <p:sldId id="461" r:id="rId41"/>
    <p:sldId id="333" r:id="rId42"/>
    <p:sldId id="276" r:id="rId43"/>
    <p:sldId id="424" r:id="rId44"/>
    <p:sldId id="425" r:id="rId45"/>
    <p:sldId id="465" r:id="rId46"/>
    <p:sldId id="335" r:id="rId47"/>
    <p:sldId id="362" r:id="rId48"/>
    <p:sldId id="336" r:id="rId49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A8E4C-5395-47AA-8B80-69D53F46BCEC}" type="datetimeFigureOut">
              <a:rPr lang="cs-CZ" smtClean="0"/>
              <a:t>26.03.2023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D9B0F-6FDD-4FA1-B232-17C7E3EF2E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092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body"/>
          </p:nvPr>
        </p:nvSpPr>
        <p:spPr>
          <a:xfrm>
            <a:off x="749350" y="5513192"/>
            <a:ext cx="5994443" cy="5222819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komentářů</a:t>
            </a:r>
          </a:p>
        </p:txBody>
      </p:sp>
      <p:sp>
        <p:nvSpPr>
          <p:cNvPr id="8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51822" cy="579966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&lt;záhlaví&gt;</a:t>
            </a:r>
          </a:p>
        </p:txBody>
      </p:sp>
      <p:sp>
        <p:nvSpPr>
          <p:cNvPr id="86" name="PlaceHolder 3"/>
          <p:cNvSpPr>
            <a:spLocks noGrp="1"/>
          </p:cNvSpPr>
          <p:nvPr>
            <p:ph type="dt"/>
          </p:nvPr>
        </p:nvSpPr>
        <p:spPr>
          <a:xfrm>
            <a:off x="4241321" y="0"/>
            <a:ext cx="3251822" cy="579966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&lt;datum/čas&gt;</a:t>
            </a:r>
          </a:p>
        </p:txBody>
      </p:sp>
      <p:sp>
        <p:nvSpPr>
          <p:cNvPr id="87" name="PlaceHolder 4"/>
          <p:cNvSpPr>
            <a:spLocks noGrp="1"/>
          </p:cNvSpPr>
          <p:nvPr>
            <p:ph type="ftr"/>
          </p:nvPr>
        </p:nvSpPr>
        <p:spPr>
          <a:xfrm>
            <a:off x="0" y="11026775"/>
            <a:ext cx="3251822" cy="579966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&lt;zápatí&gt;</a:t>
            </a:r>
          </a:p>
        </p:txBody>
      </p:sp>
      <p:sp>
        <p:nvSpPr>
          <p:cNvPr id="88" name="PlaceHolder 5"/>
          <p:cNvSpPr>
            <a:spLocks noGrp="1"/>
          </p:cNvSpPr>
          <p:nvPr>
            <p:ph type="sldNum"/>
          </p:nvPr>
        </p:nvSpPr>
        <p:spPr>
          <a:xfrm>
            <a:off x="4241321" y="11026775"/>
            <a:ext cx="3251822" cy="579966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875C4C3-86BD-4B4A-BA98-279A1C66F186}" type="slidenum"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4077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875C4C3-86BD-4B4A-BA98-279A1C66F186}" type="slidenum">
              <a:rPr lang="cs-CZ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17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671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419112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41" name="Obrázek 40"/>
          <p:cNvPicPr/>
          <p:nvPr/>
        </p:nvPicPr>
        <p:blipFill>
          <a:blip r:embed="rId2" cstate="print"/>
          <a:stretch/>
        </p:blipFill>
        <p:spPr>
          <a:xfrm>
            <a:off x="1673280" y="1775160"/>
            <a:ext cx="5796720" cy="4625280"/>
          </a:xfrm>
          <a:prstGeom prst="rect">
            <a:avLst/>
          </a:prstGeom>
          <a:ln>
            <a:noFill/>
          </a:ln>
        </p:spPr>
      </p:pic>
      <p:pic>
        <p:nvPicPr>
          <p:cNvPr id="42" name="Obrázek 41"/>
          <p:cNvPicPr/>
          <p:nvPr/>
        </p:nvPicPr>
        <p:blipFill>
          <a:blip r:embed="rId2" cstate="print"/>
          <a:stretch/>
        </p:blipFill>
        <p:spPr>
          <a:xfrm>
            <a:off x="1673280" y="1775160"/>
            <a:ext cx="5796720" cy="462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155520"/>
            <a:ext cx="8229240" cy="580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419112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419112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7424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82" name="Obrázek 81"/>
          <p:cNvPicPr/>
          <p:nvPr/>
        </p:nvPicPr>
        <p:blipFill>
          <a:blip r:embed="rId2" cstate="print"/>
          <a:stretch/>
        </p:blipFill>
        <p:spPr>
          <a:xfrm>
            <a:off x="1673280" y="1775160"/>
            <a:ext cx="5796720" cy="4625280"/>
          </a:xfrm>
          <a:prstGeom prst="rect">
            <a:avLst/>
          </a:prstGeom>
          <a:ln>
            <a:noFill/>
          </a:ln>
        </p:spPr>
      </p:pic>
      <p:pic>
        <p:nvPicPr>
          <p:cNvPr id="83" name="Obrázek 82"/>
          <p:cNvPicPr/>
          <p:nvPr/>
        </p:nvPicPr>
        <p:blipFill>
          <a:blip r:embed="rId2" cstate="print"/>
          <a:stretch/>
        </p:blipFill>
        <p:spPr>
          <a:xfrm>
            <a:off x="1673280" y="1775160"/>
            <a:ext cx="5796720" cy="462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26.03.2023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4626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48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8298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855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61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6550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977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9416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288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060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9697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155520"/>
            <a:ext cx="8229240" cy="580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419112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 hidden="1"/>
          <p:cNvSpPr/>
          <p:nvPr/>
        </p:nvSpPr>
        <p:spPr>
          <a:xfrm>
            <a:off x="0" y="1436040"/>
            <a:ext cx="9143640" cy="4536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CustomShape 2" hidden="1"/>
          <p:cNvSpPr/>
          <p:nvPr/>
        </p:nvSpPr>
        <p:spPr>
          <a:xfrm>
            <a:off x="0" y="0"/>
            <a:ext cx="9143640" cy="1433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0"/>
            <a:ext cx="9143640" cy="51350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85800" y="3355920"/>
            <a:ext cx="8076960" cy="1672920"/>
          </a:xfrm>
          <a:prstGeom prst="rect">
            <a:avLst/>
          </a:prstGeom>
        </p:spPr>
        <p:txBody>
          <a:bodyPr tIns="0" rIns="45720" bIns="0"/>
          <a:lstStyle/>
          <a:p>
            <a:pPr>
              <a:lnSpc>
                <a:spcPct val="100000"/>
              </a:lnSpc>
            </a:pPr>
            <a:r>
              <a:rPr lang="cs-CZ" sz="4700" b="1" strike="noStrike" spc="-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Kliknutím lze upravit styl.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457200" y="6477120"/>
            <a:ext cx="2133360" cy="273960"/>
          </a:xfrm>
          <a:prstGeom prst="rect">
            <a:avLst/>
          </a:prstGeom>
        </p:spPr>
        <p:txBody>
          <a:bodyPr lIns="109800" tIns="45000" rIns="45720" bIns="0" anchor="b"/>
          <a:lstStyle/>
          <a:p>
            <a:pPr>
              <a:lnSpc>
                <a:spcPct val="100000"/>
              </a:lnSpc>
            </a:pPr>
            <a:r>
              <a:rPr lang="cs-CZ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9. 4. 2017</a:t>
            </a:r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2640600" y="6477120"/>
            <a:ext cx="5507280" cy="273960"/>
          </a:xfrm>
          <a:prstGeom prst="rect">
            <a:avLst/>
          </a:prstGeom>
        </p:spPr>
        <p:txBody>
          <a:bodyPr lIns="45720" tIns="45000" rIns="45720" bIns="0" anchor="b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8204400" y="6477120"/>
            <a:ext cx="733680" cy="273960"/>
          </a:xfrm>
          <a:prstGeom prst="rect">
            <a:avLst/>
          </a:prstGeom>
        </p:spPr>
        <p:txBody>
          <a:bodyPr lIns="90000" tIns="45000" rIns="90000" bIns="0" anchor="b"/>
          <a:lstStyle/>
          <a:p>
            <a:pPr algn="r">
              <a:lnSpc>
                <a:spcPct val="100000"/>
              </a:lnSpc>
            </a:pPr>
            <a:fld id="{25DFBD8C-BB97-4A23-8FF4-45CDE3BD8921}" type="slidenum">
              <a:rPr lang="cs-CZ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pPr algn="r">
                <a:lnSpc>
                  <a:spcPct val="100000"/>
                </a:lnSpc>
              </a:pPr>
              <a:t>‹#›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CustomShape 8"/>
          <p:cNvSpPr/>
          <p:nvPr/>
        </p:nvSpPr>
        <p:spPr>
          <a:xfrm>
            <a:off x="0" y="5128200"/>
            <a:ext cx="9143640" cy="4536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Klikněte pro úpravu formátu textu osnovy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Druhá úroveň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Třetí úroveň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Čtvrtá úroveň osnovy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Pátá úroveň osnovy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Šestá úroveň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0" y="1436040"/>
            <a:ext cx="9143640" cy="4536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CustomShape 2"/>
          <p:cNvSpPr/>
          <p:nvPr/>
        </p:nvSpPr>
        <p:spPr>
          <a:xfrm>
            <a:off x="0" y="0"/>
            <a:ext cx="9143640" cy="1433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PlaceHolder 3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Kliknutím lze upravit styl.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54720" tIns="91440" rIns="90000" bIns="4500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Klikněte pro úpravu formátu textu osnovy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Druhá úroveň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Třetí úroveň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Čtvrtá úroveň osnovy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Pátá úroveň osnovy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Šestá úroveň</a:t>
            </a:r>
          </a:p>
          <a:p>
            <a:pPr marL="438840" indent="-31968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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Sedmá úroveňKliknutím lze upravit styly předlohy textu.</a:t>
            </a:r>
          </a:p>
          <a:p>
            <a:pPr marL="731520" lvl="1" indent="-273960">
              <a:lnSpc>
                <a:spcPct val="100000"/>
              </a:lnSpc>
              <a:buClr>
                <a:srgbClr val="60B5CC"/>
              </a:buClr>
              <a:buSzPct val="90000"/>
              <a:buFont typeface="Wingdings" charset="2"/>
              <a:buChar char=""/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Druhá úroveň</a:t>
            </a:r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996840" lvl="2" indent="-228240">
              <a:lnSpc>
                <a:spcPct val="100000"/>
              </a:lnSpc>
              <a:buClr>
                <a:srgbClr val="E66C7D"/>
              </a:buClr>
              <a:buFont typeface="Arial"/>
              <a:buChar char="▪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Třetí úroveň</a:t>
            </a:r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216080" lvl="3" indent="-182520">
              <a:lnSpc>
                <a:spcPct val="100000"/>
              </a:lnSpc>
              <a:buClr>
                <a:srgbClr val="6BB76D"/>
              </a:buClr>
              <a:buFont typeface="Arial"/>
              <a:buChar char="▪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Čtvrtá úroveň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426320" lvl="4" indent="-182520">
              <a:lnSpc>
                <a:spcPct val="100000"/>
              </a:lnSpc>
              <a:buClr>
                <a:srgbClr val="E88651"/>
              </a:buClr>
              <a:buFont typeface="Wingdings 3" charset="2"/>
              <a:buChar char="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Pátá úroveň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dt"/>
          </p:nvPr>
        </p:nvSpPr>
        <p:spPr>
          <a:xfrm>
            <a:off x="457200" y="6477120"/>
            <a:ext cx="2133360" cy="273960"/>
          </a:xfrm>
          <a:prstGeom prst="rect">
            <a:avLst/>
          </a:prstGeom>
        </p:spPr>
        <p:txBody>
          <a:bodyPr lIns="109800" tIns="45000" rIns="45720" bIns="0" anchor="b"/>
          <a:lstStyle/>
          <a:p>
            <a:pPr>
              <a:lnSpc>
                <a:spcPct val="100000"/>
              </a:lnSpc>
            </a:pPr>
            <a:r>
              <a:rPr lang="cs-CZ" sz="1200" b="0" strike="noStrike" spc="-1">
                <a:solidFill>
                  <a:srgbClr val="454545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9. 4. 2017</a:t>
            </a:r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ftr"/>
          </p:nvPr>
        </p:nvSpPr>
        <p:spPr>
          <a:xfrm>
            <a:off x="2640600" y="6477120"/>
            <a:ext cx="5507280" cy="273960"/>
          </a:xfrm>
          <a:prstGeom prst="rect">
            <a:avLst/>
          </a:prstGeom>
        </p:spPr>
        <p:txBody>
          <a:bodyPr lIns="45720" tIns="45000" rIns="45720" bIns="0" anchor="b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sldNum"/>
          </p:nvPr>
        </p:nvSpPr>
        <p:spPr>
          <a:xfrm>
            <a:off x="8204400" y="6477120"/>
            <a:ext cx="733680" cy="273960"/>
          </a:xfrm>
          <a:prstGeom prst="rect">
            <a:avLst/>
          </a:prstGeom>
        </p:spPr>
        <p:txBody>
          <a:bodyPr lIns="90000" tIns="45000" rIns="90000" bIns="0" anchor="b"/>
          <a:lstStyle/>
          <a:p>
            <a:pPr algn="r">
              <a:lnSpc>
                <a:spcPct val="100000"/>
              </a:lnSpc>
            </a:pPr>
            <a:fld id="{8FBCBEF5-F890-42EA-AFBD-548BFD095C50}" type="slidenum">
              <a:rPr lang="cs-CZ" sz="1200" b="0" strike="noStrike" spc="-1">
                <a:solidFill>
                  <a:srgbClr val="454545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pPr algn="r">
                <a:lnSpc>
                  <a:spcPct val="100000"/>
                </a:lnSpc>
              </a:pPr>
              <a:t>‹#›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86" r:id="rId13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65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7-rYp-BQJQ" TargetMode="Externa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683568" y="2636912"/>
            <a:ext cx="8076960" cy="1672920"/>
          </a:xfrm>
          <a:prstGeom prst="rect">
            <a:avLst/>
          </a:prstGeom>
          <a:noFill/>
          <a:ln>
            <a:noFill/>
          </a:ln>
        </p:spPr>
        <p:txBody>
          <a:bodyPr tIns="0" rIns="45720" bIns="0"/>
          <a:lstStyle/>
          <a:p>
            <a:pPr algn="ctr">
              <a:lnSpc>
                <a:spcPct val="100000"/>
              </a:lnSpc>
            </a:pPr>
            <a:r>
              <a:rPr lang="cs-CZ" sz="47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Sociální psychologie 3
</a:t>
            </a:r>
            <a:r>
              <a:rPr lang="cs-CZ" sz="40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Modularita mysli </a:t>
            </a:r>
          </a:p>
          <a:p>
            <a:pPr algn="ctr">
              <a:lnSpc>
                <a:spcPct val="100000"/>
              </a:lnSpc>
            </a:pPr>
            <a:r>
              <a:rPr lang="cs-CZ" sz="40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 zdroje kognitivního zkreslení</a:t>
            </a:r>
            <a:endParaRPr lang="cs-CZ" sz="1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611640" y="5229200"/>
            <a:ext cx="8076960" cy="1427560"/>
          </a:xfrm>
          <a:prstGeom prst="rect">
            <a:avLst/>
          </a:prstGeom>
          <a:noFill/>
          <a:ln>
            <a:noFill/>
          </a:ln>
        </p:spPr>
        <p:txBody>
          <a:bodyPr lIns="118800" tIns="0" rIns="45720" bIns="0" anchor="t"/>
          <a:lstStyle/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cs-CZ" sz="2000" dirty="0"/>
              <a:t>Jan Krása</a:t>
            </a:r>
          </a:p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cs-CZ" sz="2000" dirty="0"/>
              <a:t>Katedra psychologie, Pedagogická fakulta, MU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775191"/>
            <a:ext cx="5770984" cy="4625609"/>
          </a:xfrm>
          <a:prstGeom prst="rect">
            <a:avLst/>
          </a:prstGeom>
        </p:spPr>
        <p:txBody>
          <a:bodyPr/>
          <a:lstStyle/>
          <a:p>
            <a:pPr marL="118800" lvl="0" indent="0">
              <a:buClrTx/>
              <a:buSzTx/>
              <a:buNone/>
              <a:defRPr/>
            </a:pP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Jerry </a:t>
            </a:r>
            <a:r>
              <a:rPr lang="cs-CZ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Fodor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 (1935 - 2017)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 panose="020B0503020204020204" pitchFamily="34" charset="0"/>
            </a:endParaRPr>
          </a:p>
          <a:p>
            <a:pPr marL="118800">
              <a:defRPr/>
            </a:pP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J. </a:t>
            </a:r>
            <a:r>
              <a:rPr lang="cs-CZ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Fodor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 (1983, 1985) jako první rozpracoval myšlenku </a:t>
            </a:r>
            <a:r>
              <a:rPr lang="cs-CZ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modularity mysli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, tj.: lidský nervový systém je složen z mnoha </a:t>
            </a:r>
            <a:r>
              <a:rPr lang="cs-CZ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kognitivních modulů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. </a:t>
            </a:r>
          </a:p>
          <a:p>
            <a:pPr marL="118800">
              <a:defRPr/>
            </a:pP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Kognitivní moduly vznikly za různých okolností, vyvíjely se navzájem nezávisle a jsou určeny pro specifickou oblast adaptace.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r>
              <a:rPr lang="cs-CZ" sz="4000" b="1" dirty="0">
                <a:solidFill>
                  <a:srgbClr val="FFC000"/>
                </a:solidFill>
              </a:rPr>
              <a:t>Modularita mysli</a:t>
            </a:r>
          </a:p>
        </p:txBody>
      </p:sp>
      <p:pic>
        <p:nvPicPr>
          <p:cNvPr id="1028" name="Picture 4" descr="Výsledek obrázku pro jerry fo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044" y="2268842"/>
            <a:ext cx="2602272" cy="363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17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556793"/>
            <a:ext cx="8435280" cy="4536504"/>
          </a:xfrm>
          <a:prstGeom prst="rect">
            <a:avLst/>
          </a:prstGeom>
        </p:spPr>
        <p:txBody>
          <a:bodyPr/>
          <a:lstStyle/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Mluví se o </a:t>
            </a: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dvou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 skupinách modulů a procesů: 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 panose="020B0503020204020204" pitchFamily="34" charset="0"/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1. doménově</a:t>
            </a: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 specifické 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(</a:t>
            </a:r>
            <a:r>
              <a:rPr lang="cs-CZ" sz="27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domain-specific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) procesy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	(týkají s jen úzkého výseku situací) = </a:t>
            </a: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systém 1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.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7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 panose="020B0503020204020204" pitchFamily="34" charset="0"/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2. doménově</a:t>
            </a: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 obecné 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(</a:t>
            </a:r>
            <a:r>
              <a:rPr lang="cs-CZ" sz="27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domain-general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) procesy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	(mohou se týkat všech situací a domén) 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	= </a:t>
            </a: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systém 2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.</a:t>
            </a:r>
          </a:p>
        </p:txBody>
      </p:sp>
      <p:sp>
        <p:nvSpPr>
          <p:cNvPr id="5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r>
              <a:rPr lang="cs-CZ" sz="4000" b="1" dirty="0">
                <a:solidFill>
                  <a:srgbClr val="FFC000"/>
                </a:solidFill>
              </a:rPr>
              <a:t>Modularita mysli</a:t>
            </a:r>
          </a:p>
        </p:txBody>
      </p:sp>
    </p:spTree>
    <p:extLst>
      <p:ext uri="{BB962C8B-B14F-4D97-AF65-F5344CB8AC3E}">
        <p14:creationId xmlns:p14="http://schemas.microsoft.com/office/powerpoint/2010/main" val="2961286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</a:rPr>
              <a:t>Teorie duálního procesu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628800"/>
            <a:ext cx="4834880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dirty="0"/>
              <a:t>Daniel </a:t>
            </a:r>
            <a:r>
              <a:rPr lang="cs-CZ" sz="2200" dirty="0" err="1"/>
              <a:t>Kahneman</a:t>
            </a:r>
            <a:r>
              <a:rPr lang="cs-CZ" sz="2200" dirty="0"/>
              <a:t> (2002) a </a:t>
            </a:r>
            <a:r>
              <a:rPr lang="cs-CZ" sz="2200" b="1" i="1" dirty="0" err="1"/>
              <a:t>dual</a:t>
            </a:r>
            <a:r>
              <a:rPr lang="cs-CZ" sz="2200" b="1" i="1" dirty="0"/>
              <a:t> </a:t>
            </a:r>
            <a:r>
              <a:rPr lang="cs-CZ" sz="2200" b="1" i="1" dirty="0" err="1"/>
              <a:t>process</a:t>
            </a:r>
            <a:r>
              <a:rPr lang="cs-CZ" sz="2200" b="1" i="1" dirty="0"/>
              <a:t> </a:t>
            </a:r>
            <a:r>
              <a:rPr lang="cs-CZ" sz="2200" b="1" i="1" dirty="0" err="1"/>
              <a:t>theory</a:t>
            </a:r>
            <a:r>
              <a:rPr lang="cs-CZ" sz="2200" dirty="0"/>
              <a:t> popisuje zmíněné dva typy procesů jako </a:t>
            </a:r>
            <a:r>
              <a:rPr lang="cs-CZ" sz="2200" b="1" dirty="0"/>
              <a:t>systém 1 a systém 2</a:t>
            </a:r>
            <a:r>
              <a:rPr lang="cs-CZ" sz="2200" dirty="0"/>
              <a:t>.</a:t>
            </a:r>
          </a:p>
          <a:p>
            <a:r>
              <a:rPr lang="cs-CZ" sz="2200" b="1" i="1" dirty="0"/>
              <a:t>Systém 1</a:t>
            </a:r>
            <a:r>
              <a:rPr lang="cs-CZ" sz="2200" dirty="0"/>
              <a:t>: </a:t>
            </a:r>
            <a:r>
              <a:rPr lang="cs-CZ" sz="2200" dirty="0" err="1"/>
              <a:t>domain-specific</a:t>
            </a:r>
            <a:r>
              <a:rPr lang="cs-CZ" sz="2200" dirty="0"/>
              <a:t>, implicitní, rychlé a automatické (tzv. </a:t>
            </a:r>
            <a:r>
              <a:rPr lang="cs-CZ" sz="2200" b="1" dirty="0"/>
              <a:t>intuitivní</a:t>
            </a:r>
            <a:r>
              <a:rPr lang="cs-CZ" sz="2200" dirty="0"/>
              <a:t>) procesy.</a:t>
            </a:r>
          </a:p>
          <a:p>
            <a:r>
              <a:rPr lang="cs-CZ" sz="2200" b="1" i="1" dirty="0"/>
              <a:t>Systém 2</a:t>
            </a:r>
            <a:r>
              <a:rPr lang="cs-CZ" sz="2200" dirty="0"/>
              <a:t>: </a:t>
            </a:r>
            <a:r>
              <a:rPr lang="cs-CZ" sz="2200" dirty="0" err="1"/>
              <a:t>domain-general</a:t>
            </a:r>
            <a:r>
              <a:rPr lang="cs-CZ" sz="2200" dirty="0"/>
              <a:t>, vědomé, pomalé a záměrné procesy přemýšlení. </a:t>
            </a:r>
          </a:p>
          <a:p>
            <a:r>
              <a:rPr lang="cs-CZ" sz="2200" dirty="0"/>
              <a:t>Systému 1 je třeba dlouhý čas a úsilí ke změnám (pokud vůbec), systém 2 je rychleji ovlivnitelný. Systém 1 je přímo spojen s emocemi, systém 2 je ovládán pravidly.</a:t>
            </a:r>
          </a:p>
        </p:txBody>
      </p:sp>
      <p:pic>
        <p:nvPicPr>
          <p:cNvPr id="2050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06277"/>
            <a:ext cx="4828860" cy="361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342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407960"/>
            <a:ext cx="8784976" cy="4685337"/>
          </a:xfrm>
          <a:prstGeom prst="rect">
            <a:avLst/>
          </a:prstGeom>
        </p:spPr>
        <p:txBody>
          <a:bodyPr/>
          <a:lstStyle/>
          <a:p>
            <a:pPr marL="118800" lvl="0">
              <a:buClrTx/>
              <a:buSzTx/>
              <a:defRPr/>
            </a:pPr>
            <a:r>
              <a:rPr lang="cs-CZ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Je vlastně velmi nepříjemné uznat, že existuje něco jako systém 1 uvnitř naší mysli (systém 1 přitom tvoří její větší a evolučně starší část!).</a:t>
            </a:r>
          </a:p>
          <a:p>
            <a:pPr marL="576000" lvl="0" indent="-4572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cs-CZ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Po Koperníkovi (1543), který zbavil výsadnosti naší Zemi, </a:t>
            </a:r>
          </a:p>
          <a:p>
            <a:pPr marL="576000" lvl="0" indent="-4572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cs-CZ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po Darwinovi (1859), který odhalil, že jsme zvířetem podobným opicím (z řádu Primátů),</a:t>
            </a:r>
          </a:p>
          <a:p>
            <a:pPr marL="576000" lvl="0" indent="-4572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cs-CZ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po genetických výzkumech, které ukazují, že muži jsou to slabší pohlaví,</a:t>
            </a:r>
          </a:p>
          <a:p>
            <a:pPr marL="576000" lvl="0" indent="-4572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cs-CZ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máme najednou uznat i to, že nejsme pány ve vlastní mysli (jak to už naznačil Freud (1899).</a:t>
            </a:r>
          </a:p>
          <a:p>
            <a:pPr marL="576000" lvl="0" indent="-457200">
              <a:buClrTx/>
              <a:buSzTx/>
              <a:buFont typeface="Arial" panose="020B0604020202020204" pitchFamily="34" charset="0"/>
              <a:buChar char="•"/>
              <a:defRPr/>
            </a:pPr>
            <a:endParaRPr lang="cs-CZ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 panose="020B0503020204020204" pitchFamily="34" charset="0"/>
            </a:endParaRPr>
          </a:p>
          <a:p>
            <a:pPr marL="118800" lvl="0">
              <a:buClrTx/>
              <a:buSzTx/>
              <a:defRPr/>
            </a:pPr>
            <a:r>
              <a:rPr lang="cs-CZ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To není nijak lehké uznat – staví se proti tomu příliš mnoho obran a zkreslení.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 panose="020B0503020204020204" pitchFamily="34" charset="0"/>
            </a:endParaRPr>
          </a:p>
        </p:txBody>
      </p:sp>
      <p:sp>
        <p:nvSpPr>
          <p:cNvPr id="5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r>
              <a:rPr lang="cs-CZ" sz="4000" b="1" dirty="0">
                <a:solidFill>
                  <a:srgbClr val="FFC000"/>
                </a:solidFill>
              </a:rPr>
              <a:t>Potíže se systémem 1</a:t>
            </a:r>
          </a:p>
        </p:txBody>
      </p:sp>
    </p:spTree>
    <p:extLst>
      <p:ext uri="{BB962C8B-B14F-4D97-AF65-F5344CB8AC3E}">
        <p14:creationId xmlns:p14="http://schemas.microsoft.com/office/powerpoint/2010/main" val="242066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lvl="0">
              <a:defRPr/>
            </a:pPr>
            <a:r>
              <a:rPr lang="cs-CZ" sz="4500" b="1" dirty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Modularita mysli: Systém 1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7200" y="1556792"/>
            <a:ext cx="8229240" cy="511256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lvl="0">
              <a:defRPr/>
            </a:pPr>
            <a:r>
              <a:rPr lang="cs-CZ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Doménově specifické 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</a:t>
            </a:r>
            <a:r>
              <a:rPr lang="cs-CZ" sz="2400" b="1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domain-specific</a:t>
            </a:r>
            <a:r>
              <a:rPr lang="cs-CZ" sz="24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lang="cs-CZ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systém 1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kognitivní moduly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jsou: </a:t>
            </a:r>
          </a:p>
          <a:p>
            <a:pPr marL="461700" indent="-342900">
              <a:buFont typeface="Arial" panose="020B0604020202020204" pitchFamily="34" charset="0"/>
              <a:buChar char="•"/>
              <a:defRPr/>
            </a:pP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zaměřené na relativně </a:t>
            </a:r>
            <a:r>
              <a:rPr lang="cs-CZ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úzkou výseč 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vstupů (rozpoznání tváří, hlasu, úleková reakce),</a:t>
            </a: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relativně</a:t>
            </a:r>
            <a:r>
              <a:rPr kumimoji="0" lang="cs-CZ" sz="2400" b="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rychlé </a:t>
            </a:r>
            <a:r>
              <a:rPr kumimoji="0" lang="cs-CZ" sz="240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(milisekundy</a:t>
            </a:r>
            <a:r>
              <a:rPr kumimoji="0" lang="cs-CZ" sz="240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až sekundy)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automatické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: člověk si je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nemůže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vypnout (viz zrakové klamy a výsledky </a:t>
            </a:r>
            <a:r>
              <a:rPr kumimoji="0" lang="cs-CZ" sz="240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sociální percepce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), </a:t>
            </a:r>
          </a:p>
          <a:p>
            <a:pPr marL="461700" indent="-342900">
              <a:buFont typeface="Arial" panose="020B0604020202020204" pitchFamily="34" charset="0"/>
              <a:buChar char="•"/>
              <a:defRPr/>
            </a:pP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jsou (kognitivně) </a:t>
            </a:r>
            <a:r>
              <a:rPr lang="cs-CZ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málo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přístupné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:  často nelze proces uvnitř doménově specifického modulu jemněji diferencovat (nevíme, jak poznáme něčí tvář, prostě ji poznáme),</a:t>
            </a:r>
            <a:endParaRPr kumimoji="0" lang="cs-CZ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jejich výstupy mají </a:t>
            </a:r>
            <a:r>
              <a:rPr kumimoji="0" lang="cs-CZ" sz="2400" b="1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specifický</a:t>
            </a:r>
            <a:r>
              <a:rPr kumimoji="0" lang="cs-CZ" sz="240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(často velmi jednoduchý) </a:t>
            </a:r>
            <a:r>
              <a:rPr kumimoji="0" lang="cs-CZ" sz="2400" b="1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formát </a:t>
            </a:r>
            <a:r>
              <a:rPr kumimoji="0" lang="cs-CZ" sz="240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(např. znám/neznám; OK/pozor! apod.).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Většinou jsou napojeny na emoční systém.</a:t>
            </a:r>
            <a:endParaRPr kumimoji="0" lang="cs-CZ" sz="2400" b="1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5385781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lvl="0">
              <a:defRPr/>
            </a:pPr>
            <a:r>
              <a:rPr lang="cs-CZ" sz="4500" b="1" dirty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Zrakové iluze (ZI)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7200" y="1556792"/>
            <a:ext cx="8229240" cy="511256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Je několik typů ZI:</a:t>
            </a:r>
            <a:r>
              <a:rPr kumimoji="0" lang="cs-CZ" sz="3200" b="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1. a 2. typ.</a:t>
            </a:r>
            <a:endParaRPr kumimoji="0" lang="cs-CZ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ZI 1. typu </a:t>
            </a:r>
            <a:r>
              <a:rPr lang="cs-CZ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jsou projevem </a:t>
            </a: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určitého druhu </a:t>
            </a:r>
            <a:r>
              <a:rPr lang="cs-CZ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automatického zpracování.</a:t>
            </a:r>
          </a:p>
          <a:p>
            <a:pPr marL="118800" lvl="0">
              <a:defRPr/>
            </a:pPr>
            <a:endParaRPr lang="cs-CZ" sz="3200" spc="-1" noProof="0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7131011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Müller-</a:t>
            </a:r>
            <a:r>
              <a:rPr kumimoji="0" lang="cs-CZ" sz="4500" b="1" i="0" u="none" strike="noStrike" kern="1200" cap="none" spc="-1" normalizeH="0" baseline="0" noProof="0" dirty="0" err="1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Lyerova</a:t>
            </a: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iluze</a:t>
            </a:r>
            <a:br>
              <a:rPr kumimoji="0" lang="cs-CZ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</a:br>
            <a:r>
              <a:rPr lang="cs-CZ" dirty="0"/>
              <a:t>ze</a:t>
            </a:r>
          </a:p>
        </p:txBody>
      </p:sp>
      <p:pic>
        <p:nvPicPr>
          <p:cNvPr id="4" name="Picture 6"/>
          <p:cNvPicPr/>
          <p:nvPr/>
        </p:nvPicPr>
        <p:blipFill>
          <a:blip r:embed="rId2" cstate="print"/>
          <a:stretch/>
        </p:blipFill>
        <p:spPr>
          <a:xfrm>
            <a:off x="1849351" y="2420888"/>
            <a:ext cx="5444937" cy="338437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3331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r>
              <a:rPr kumimoji="0" lang="cs-CZ" sz="4500" b="1" i="0" u="none" strike="noStrike" kern="1200" cap="none" spc="-1" normalizeH="0" baseline="0" noProof="0" dirty="0" err="1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Vertikální-horizontální</a:t>
            </a: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iluze</a:t>
            </a:r>
            <a:endParaRPr lang="cs-CZ" dirty="0"/>
          </a:p>
        </p:txBody>
      </p:sp>
      <p:sp>
        <p:nvSpPr>
          <p:cNvPr id="4" name="AutoShape 4" descr="Výsledek obrázku pro ponzo illu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Picture 2" descr="VÃ½sledek obrÃ¡zku pro vertical horizontal illu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460" y="1844824"/>
            <a:ext cx="423672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979712" y="5661248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Jsou kulturně specifické (</a:t>
            </a:r>
            <a:r>
              <a:rPr lang="cs-CZ" dirty="0" err="1"/>
              <a:t>culture-specific</a:t>
            </a:r>
            <a:r>
              <a:rPr lang="cs-CZ" dirty="0"/>
              <a:t>), tj. nejsou univerzální.</a:t>
            </a:r>
          </a:p>
        </p:txBody>
      </p:sp>
    </p:spTree>
    <p:extLst>
      <p:ext uri="{BB962C8B-B14F-4D97-AF65-F5344CB8AC3E}">
        <p14:creationId xmlns:p14="http://schemas.microsoft.com/office/powerpoint/2010/main" val="4042979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r>
              <a:rPr kumimoji="0" lang="cs-CZ" sz="4500" b="1" i="0" u="none" strike="noStrike" kern="1200" cap="none" spc="-1" normalizeH="0" baseline="0" noProof="0" dirty="0" err="1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Ponzova</a:t>
            </a: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iluze</a:t>
            </a:r>
            <a:br>
              <a:rPr kumimoji="0" lang="cs-CZ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lang="cs-CZ" dirty="0"/>
          </a:p>
        </p:txBody>
      </p:sp>
      <p:pic>
        <p:nvPicPr>
          <p:cNvPr id="2056" name="Picture 8" descr="Výsledek obrázku pro ponzo illu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528887"/>
            <a:ext cx="5436096" cy="51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72533"/>
            <a:ext cx="3698837" cy="508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208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lvl="0">
              <a:defRPr/>
            </a:pPr>
            <a:r>
              <a:rPr lang="cs-CZ" sz="4500" b="1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Mřížková iluze (</a:t>
            </a:r>
            <a:r>
              <a:rPr lang="cs-CZ" sz="4500" b="1" spc="-1" dirty="0" err="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grid</a:t>
            </a:r>
            <a:r>
              <a:rPr lang="cs-CZ" sz="4500" b="1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4500" b="1" spc="-1" dirty="0" err="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illusion</a:t>
            </a:r>
            <a:r>
              <a:rPr lang="cs-CZ" sz="4500" b="1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</a:t>
            </a:r>
            <a:b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99" name="Picture 2"/>
          <p:cNvPicPr/>
          <p:nvPr/>
        </p:nvPicPr>
        <p:blipFill>
          <a:blip r:embed="rId2" cstate="print"/>
          <a:stretch/>
        </p:blipFill>
        <p:spPr>
          <a:xfrm>
            <a:off x="1103760" y="1774800"/>
            <a:ext cx="6936480" cy="4625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23414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 minula: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62060" indent="-342900">
              <a:buClr>
                <a:srgbClr val="F0AD00"/>
              </a:buClr>
              <a:buFont typeface="Arial" panose="020B0604020202020204" pitchFamily="34" charset="0"/>
              <a:buChar char="•"/>
            </a:pP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Když jsme se minule bavili o observačním učení a experimentech, které dělal A. Bandura, tak to mohlo navodit dojem, že veškerá agrese je pouze získaná skrze sociální učení.</a:t>
            </a:r>
          </a:p>
          <a:p>
            <a:pPr marL="462060" indent="-342900">
              <a:buClr>
                <a:srgbClr val="F0AD00"/>
              </a:buClr>
              <a:buFont typeface="Arial" panose="020B0604020202020204" pitchFamily="34" charset="0"/>
              <a:buChar char="•"/>
            </a:pP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Tak tomu ale v žádném případě není. </a:t>
            </a:r>
            <a:r>
              <a:rPr lang="cs-CZ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Agresivita je z velké části biologické povahy a je vrozená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 Je patrná již u kojenců (souvisí např. s temperamentem či s mírou frustrační tolerance).</a:t>
            </a:r>
          </a:p>
          <a:p>
            <a:pPr marL="462060" indent="-342900">
              <a:buClr>
                <a:srgbClr val="F0AD00"/>
              </a:buClr>
              <a:buFont typeface="Arial" panose="020B0604020202020204" pitchFamily="34" charset="0"/>
              <a:buChar char="•"/>
            </a:pP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Agrese je přirozenou reakcí na situace frustrace a je biologicky účelná.</a:t>
            </a:r>
          </a:p>
          <a:p>
            <a:pPr marL="462060" indent="-342900">
              <a:buClr>
                <a:srgbClr val="F0AD00"/>
              </a:buClr>
              <a:buFont typeface="Arial" panose="020B0604020202020204" pitchFamily="34" charset="0"/>
              <a:buChar char="•"/>
            </a:pP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Socializace se snaží agresivitu (vedle jiných vrozených vlastností jedince) zmírnit a sublimovat (např. do sportovních aktivit apod.) nebo naopak zesílit (Sparťané, </a:t>
            </a:r>
            <a:r>
              <a:rPr lang="cs-CZ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Janomamové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nacistické Německo).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9082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0B874C-6292-07C1-0471-2DF7FDEA5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1B8E3E1-7345-6F64-BA89-651D0B375612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033934C-6F7F-B575-60A2-CB3C49A34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715907"/>
            <a:ext cx="6696744" cy="573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02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63216E-B7CD-439E-A927-FF33EA445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>
                <a:solidFill>
                  <a:srgbClr val="FFC000"/>
                </a:solidFill>
              </a:rPr>
              <a:t>Color</a:t>
            </a:r>
            <a:r>
              <a:rPr lang="cs-CZ" sz="4000" dirty="0">
                <a:solidFill>
                  <a:srgbClr val="FFC000"/>
                </a:solidFill>
              </a:rPr>
              <a:t> </a:t>
            </a:r>
            <a:r>
              <a:rPr lang="cs-CZ" sz="4000" dirty="0" err="1">
                <a:solidFill>
                  <a:srgbClr val="FFC000"/>
                </a:solidFill>
              </a:rPr>
              <a:t>grid</a:t>
            </a:r>
            <a:r>
              <a:rPr lang="cs-CZ" sz="4000" dirty="0">
                <a:solidFill>
                  <a:srgbClr val="FFC000"/>
                </a:solidFill>
              </a:rPr>
              <a:t> </a:t>
            </a:r>
            <a:r>
              <a:rPr lang="cs-CZ" sz="4000" dirty="0" err="1">
                <a:solidFill>
                  <a:srgbClr val="FFC000"/>
                </a:solidFill>
              </a:rPr>
              <a:t>illusion</a:t>
            </a:r>
            <a:endParaRPr lang="cs-CZ" sz="4000" dirty="0">
              <a:solidFill>
                <a:srgbClr val="FFC000"/>
              </a:solidFill>
            </a:endParaRPr>
          </a:p>
        </p:txBody>
      </p:sp>
      <p:pic>
        <p:nvPicPr>
          <p:cNvPr id="2050" name="Picture 2" descr="This Black-and-White Photo Uses Color Grid Lines to Trick Your Brain |  PetaPixel">
            <a:extLst>
              <a:ext uri="{FF2B5EF4-FFF2-40B4-BE49-F238E27FC236}">
                <a16:creationId xmlns:a16="http://schemas.microsoft.com/office/drawing/2014/main" id="{14C6A97D-E6B7-44C3-A308-45860CB8F9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84" y="1772816"/>
            <a:ext cx="891527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644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z="4500" b="1" i="0" u="none" strike="noStrike" kern="1200" cap="none" spc="-1" normalizeH="0" baseline="0" noProof="0" dirty="0" err="1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Zöllnerova</a:t>
            </a: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iluze</a:t>
            </a:r>
            <a:endParaRPr lang="cs-CZ" dirty="0"/>
          </a:p>
        </p:txBody>
      </p:sp>
      <p:pic>
        <p:nvPicPr>
          <p:cNvPr id="1026" name="Picture 2" descr="Image result for line illusion">
            <a:extLst>
              <a:ext uri="{FF2B5EF4-FFF2-40B4-BE49-F238E27FC236}">
                <a16:creationId xmlns:a16="http://schemas.microsoft.com/office/drawing/2014/main" id="{7A071FF3-59B5-423C-9258-6E3D5F427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635" y="1844824"/>
            <a:ext cx="6510370" cy="461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963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102C3D-5491-4943-8F6A-4763248AC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B08F56E-B6C1-46C3-A0EC-653B2D1FE936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Image result for line illusion">
            <a:extLst>
              <a:ext uri="{FF2B5EF4-FFF2-40B4-BE49-F238E27FC236}">
                <a16:creationId xmlns:a16="http://schemas.microsoft.com/office/drawing/2014/main" id="{DF61458B-244C-4689-8B5B-9344F0A7C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623888"/>
            <a:ext cx="5619750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16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0F2628-D500-E051-8C53-F067243C7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>
                <a:solidFill>
                  <a:srgbClr val="FFC000"/>
                </a:solidFill>
              </a:rPr>
              <a:t>The</a:t>
            </a:r>
            <a:r>
              <a:rPr lang="cs-CZ" sz="3600" dirty="0">
                <a:solidFill>
                  <a:srgbClr val="FFC000"/>
                </a:solidFill>
              </a:rPr>
              <a:t> </a:t>
            </a:r>
            <a:r>
              <a:rPr lang="cs-CZ" sz="3600" dirty="0" err="1">
                <a:solidFill>
                  <a:srgbClr val="FFC000"/>
                </a:solidFill>
              </a:rPr>
              <a:t>dress</a:t>
            </a:r>
            <a:r>
              <a:rPr lang="cs-CZ" sz="3600" dirty="0">
                <a:solidFill>
                  <a:srgbClr val="FFC000"/>
                </a:solidFill>
              </a:rPr>
              <a:t> (2015)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410B604-57C8-0496-A26A-A48BDADFFB84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54B3EDD-99ED-229B-D3AD-94CC75045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18301"/>
            <a:ext cx="3420380" cy="519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088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94B647-AE37-F2A0-7D1B-966976B8D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BB45DEF-2160-47A6-F949-73272CC752A0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200" y="5886464"/>
            <a:ext cx="8229240" cy="883208"/>
          </a:xfrm>
        </p:spPr>
        <p:txBody>
          <a:bodyPr/>
          <a:lstStyle/>
          <a:p>
            <a:r>
              <a:rPr lang="en-US" dirty="0"/>
              <a:t>Figure design by </a:t>
            </a:r>
            <a:r>
              <a:rPr lang="en-US" dirty="0" err="1"/>
              <a:t>Kasuga~jawiki</a:t>
            </a:r>
            <a:r>
              <a:rPr lang="en-US" dirty="0"/>
              <a:t>; vectorization by Editor at Large; "The dress" modification by </a:t>
            </a:r>
            <a:r>
              <a:rPr lang="en-US" dirty="0" err="1"/>
              <a:t>Jahobr</a:t>
            </a:r>
            <a:r>
              <a:rPr lang="en-US" dirty="0"/>
              <a:t>, CC BY-SA 3.0, https://commons.wikimedia.org/w/index.php?curid=59279133</a:t>
            </a:r>
            <a:endParaRPr lang="cs-CZ" dirty="0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4FC76E10-3848-2418-B978-F82F29022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5906" y="964564"/>
            <a:ext cx="6571828" cy="492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90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cs-CZ" sz="45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Složitější specifické moduly: modul čtení: </a:t>
            </a:r>
            <a:r>
              <a:rPr lang="cs-CZ" sz="4500" b="1" kern="1200" spc="-1" dirty="0" err="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Stroopův</a:t>
            </a:r>
            <a:r>
              <a:rPr lang="cs-CZ" sz="45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test</a:t>
            </a:r>
            <a:b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lang="cs-C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3A00F99-98F7-5050-DE8F-D924D8521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90" y="1826588"/>
            <a:ext cx="7792020" cy="487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533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lvl="0">
              <a:defRPr/>
            </a:pPr>
            <a:r>
              <a:rPr lang="cs-CZ" sz="4500" b="1" dirty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Zrakové iluze druhého typu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7200" y="1556792"/>
            <a:ext cx="8229240" cy="511256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lvl="0">
              <a:defRPr/>
            </a:pPr>
            <a:endParaRPr lang="cs-CZ" sz="3200" spc="-1" noProof="0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r>
              <a:rPr kumimoji="0" lang="cs-CZ" sz="3200" i="0" u="none" strike="noStrike" kern="1200" cap="none" spc="-1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Nesouvisí tolik s automatickým zpracováním.</a:t>
            </a:r>
          </a:p>
          <a:p>
            <a:pPr marL="118800" lvl="0">
              <a:defRPr/>
            </a:pPr>
            <a:endParaRPr kumimoji="0" lang="cs-CZ" sz="3200" i="0" u="none" strike="noStrike" kern="1200" cap="none" spc="-1" normalizeH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2692178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cs-CZ" sz="45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Iluze 2. typu</a:t>
            </a:r>
            <a:b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lang="cs-CZ" dirty="0"/>
          </a:p>
        </p:txBody>
      </p:sp>
      <p:pic>
        <p:nvPicPr>
          <p:cNvPr id="1032" name="Picture 8" descr="VÃ½sledek obrÃ¡zku pro illusions neverending stai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423796" cy="488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807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cs-CZ" sz="45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Iluze 2. typu</a:t>
            </a:r>
            <a:b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lang="cs-CZ" dirty="0"/>
          </a:p>
        </p:txBody>
      </p:sp>
      <p:pic>
        <p:nvPicPr>
          <p:cNvPr id="4" name="Obrázek 3" descr="Obsah obrázku text">
            <a:extLst>
              <a:ext uri="{FF2B5EF4-FFF2-40B4-BE49-F238E27FC236}">
                <a16:creationId xmlns:a16="http://schemas.microsoft.com/office/drawing/2014/main" id="{BF2F57A0-69A8-22DF-A5DA-CD4960F82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481" y="2420888"/>
            <a:ext cx="6102678" cy="348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5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Úvod k tématu </a:t>
            </a:r>
            <a:r>
              <a:rPr lang="cs-CZ" b="1" dirty="0"/>
              <a:t>chyby v sociální percepci</a:t>
            </a:r>
            <a:r>
              <a:rPr lang="cs-CZ" dirty="0"/>
              <a:t>.</a:t>
            </a:r>
          </a:p>
          <a:p>
            <a:r>
              <a:rPr lang="cs-CZ" dirty="0"/>
              <a:t>Jak je ustrojena lidská mysl.</a:t>
            </a:r>
          </a:p>
          <a:p>
            <a:r>
              <a:rPr lang="cs-CZ" dirty="0"/>
              <a:t>Jaké části lidská mysl obsahuje.</a:t>
            </a:r>
          </a:p>
          <a:p>
            <a:r>
              <a:rPr lang="cs-CZ" dirty="0"/>
              <a:t>Co je to </a:t>
            </a:r>
            <a:r>
              <a:rPr lang="cs-CZ" b="1" dirty="0"/>
              <a:t>teorie dvojího procesu</a:t>
            </a:r>
            <a:r>
              <a:rPr lang="cs-CZ" dirty="0"/>
              <a:t> (</a:t>
            </a:r>
            <a:r>
              <a:rPr lang="cs-CZ" dirty="0" err="1"/>
              <a:t>dual</a:t>
            </a:r>
            <a:r>
              <a:rPr lang="cs-CZ" dirty="0"/>
              <a:t> 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theory</a:t>
            </a:r>
            <a:r>
              <a:rPr lang="cs-CZ" dirty="0"/>
              <a:t>).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této prezentace:</a:t>
            </a:r>
          </a:p>
        </p:txBody>
      </p:sp>
    </p:spTree>
    <p:extLst>
      <p:ext uri="{BB962C8B-B14F-4D97-AF65-F5344CB8AC3E}">
        <p14:creationId xmlns:p14="http://schemas.microsoft.com/office/powerpoint/2010/main" val="42917758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cs-CZ" sz="45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Iluze 2. typu</a:t>
            </a:r>
            <a:b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lang="cs-CZ" dirty="0"/>
          </a:p>
        </p:txBody>
      </p:sp>
      <p:pic>
        <p:nvPicPr>
          <p:cNvPr id="2050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64066"/>
            <a:ext cx="3507779" cy="494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Ã½sledek obrÃ¡zku pro illusions neverending stai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64066"/>
            <a:ext cx="3682380" cy="431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549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cs-CZ" sz="45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Iluze 2. typu</a:t>
            </a:r>
            <a:b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lang="cs-CZ" dirty="0"/>
          </a:p>
        </p:txBody>
      </p:sp>
      <p:pic>
        <p:nvPicPr>
          <p:cNvPr id="4098" name="Picture 2" descr="VÃ½sledek obrÃ¡zku pro optical illus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3838575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Ã½sledek obrÃ¡zku pro devils f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177" y="2526228"/>
            <a:ext cx="4200401" cy="315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2375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lvl="0">
              <a:defRPr/>
            </a:pPr>
            <a:r>
              <a:rPr lang="cs-CZ" sz="4500" b="1" dirty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Zrakové iluze (ZI)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7200" y="1556792"/>
            <a:ext cx="8229240" cy="511256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lvl="0">
              <a:defRPr/>
            </a:pPr>
            <a:endParaRPr lang="cs-CZ" sz="3200" spc="-1" noProof="0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r>
              <a:rPr kumimoji="0" lang="cs-CZ" sz="3200" i="0" u="none" strike="noStrike" kern="1200" cap="none" spc="-1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ZI</a:t>
            </a:r>
            <a:r>
              <a:rPr kumimoji="0" lang="cs-CZ" sz="3200" i="0" u="none" strike="noStrike" kern="1200" cap="none" spc="-1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1. typu ukazují často omezenost („chyby“) zpracování.</a:t>
            </a: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endParaRPr kumimoji="0" lang="cs-CZ" sz="3200" i="0" u="none" strike="noStrike" kern="1200" cap="none" spc="-1" normalizeH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r>
              <a:rPr kumimoji="0" lang="cs-CZ" sz="3200" i="0" u="none" strike="noStrike" kern="1200" cap="none" spc="-1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Jedná se však o velmi specifický problém, který často nijak viditelně nesnižuje naši adaptaci. (Dokonce ZI není jednoduché objevit.)</a:t>
            </a:r>
          </a:p>
          <a:p>
            <a:pPr marL="118800" lvl="0">
              <a:defRPr/>
            </a:pP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8836159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Lidský rozum je </a:t>
            </a:r>
            <a:r>
              <a:rPr kumimoji="0" lang="cs-CZ" sz="4500" b="1" i="0" u="none" strike="noStrike" kern="1200" cap="none" spc="-1" normalizeH="0" baseline="0" noProof="0" dirty="0" err="1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domain</a:t>
            </a:r>
            <a:r>
              <a:rPr lang="cs-CZ" sz="4500" b="1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-</a:t>
            </a:r>
            <a:r>
              <a:rPr lang="cs-CZ" sz="4500" b="1" spc="-1" dirty="0" err="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general</a:t>
            </a:r>
            <a:r>
              <a:rPr lang="cs-CZ" sz="4500" b="1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(systém 2)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478284" y="1628800"/>
            <a:ext cx="8229240" cy="4625280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lvl="0"/>
            <a:r>
              <a:rPr kumimoji="0" lang="cs-CZ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Fodor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popsal také </a:t>
            </a:r>
            <a:r>
              <a:rPr kumimoji="0" lang="cs-CZ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domain-general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procesy,</a:t>
            </a:r>
            <a:r>
              <a:rPr kumimoji="0" lang="cs-CZ" sz="2400" b="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které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jsou (oproti</a:t>
            </a:r>
            <a:r>
              <a:rPr kumimoji="0" lang="cs-CZ" sz="2400" b="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400" b="0" i="0" u="none" strike="noStrike" kern="1200" cap="none" spc="-1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domain-specific</a:t>
            </a:r>
            <a:r>
              <a:rPr kumimoji="0" lang="cs-CZ" sz="2400" b="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procesům)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: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pomalé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neautomatické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řízené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většinou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vědomé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mohou se vztahovat</a:t>
            </a:r>
            <a:r>
              <a:rPr kumimoji="0" lang="cs-CZ" sz="2400" b="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relativně k jakékoli oblasti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a jsou ovlivněné globálními cíli jedince. </a:t>
            </a:r>
          </a:p>
          <a:p>
            <a:pPr marL="118800" lvl="0"/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Jsou mj.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omezeny rozsahem pracovní paměti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!!</a:t>
            </a:r>
          </a:p>
          <a:p>
            <a:pPr marL="118800" lvl="0"/>
            <a:endParaRPr kumimoji="0" lang="cs-CZ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Centrální jednotka (vědomá mysl, systém 2) dostává data z                                                    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systému 1)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ve formátu obecné reprezentace nazývané </a:t>
            </a:r>
            <a:r>
              <a:rPr kumimoji="0" lang="cs-CZ" sz="24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jazyk myšlení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Dle </a:t>
            </a:r>
            <a:r>
              <a:rPr kumimoji="0" lang="cs-CZ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Fodora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je vše </a:t>
            </a:r>
            <a:r>
              <a:rPr kumimoji="0" lang="cs-CZ" sz="24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hard-</a:t>
            </a:r>
            <a:r>
              <a:rPr kumimoji="0" lang="cs-CZ" sz="2400" b="0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wired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a geneticky </a:t>
            </a:r>
            <a:r>
              <a:rPr kumimoji="0" lang="cs-CZ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předchystáno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. Ke skutečnému vývoji kognitivních modulů během ontogeneze vlastně nedochází.</a:t>
            </a:r>
          </a:p>
        </p:txBody>
      </p:sp>
    </p:spTree>
    <p:extLst>
      <p:ext uri="{BB962C8B-B14F-4D97-AF65-F5344CB8AC3E}">
        <p14:creationId xmlns:p14="http://schemas.microsoft.com/office/powerpoint/2010/main" val="1978961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 descr="Figure 1 (a) Illustration of the categorical view of automatic and controlled processes as applied to brain function. The positions of the arrows illustrate the conflation of bottom-up processing with automaticity, and top-down processing with control. (b) Illustration of what is implied by a dual-system view, in which regions of the brain are assigned to one of two system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21" y="1700808"/>
            <a:ext cx="656147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7073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156754"/>
            <a:ext cx="2972657" cy="1251206"/>
          </a:xfrm>
        </p:spPr>
        <p:txBody>
          <a:bodyPr/>
          <a:lstStyle/>
          <a:p>
            <a:r>
              <a:rPr lang="cs-CZ" sz="3600" spc="-1" dirty="0" err="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</a:rPr>
              <a:t>Evans</a:t>
            </a:r>
            <a:r>
              <a:rPr lang="cs-CZ" sz="36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</a:rPr>
              <a:t> (2015)</a:t>
            </a:r>
            <a:endParaRPr lang="cs-CZ" sz="3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856" y="289270"/>
            <a:ext cx="5534632" cy="656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836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Systém 1 a různá kognitivní zkreslení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251520" y="1484784"/>
            <a:ext cx="8640960" cy="4915656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/>
            <a:r>
              <a:rPr lang="cs-CZ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Různá </a:t>
            </a:r>
            <a:r>
              <a:rPr lang="cs-CZ" sz="4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kognitivní</a:t>
            </a:r>
            <a:r>
              <a:rPr lang="cs-CZ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4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zkreslení</a:t>
            </a:r>
            <a:r>
              <a:rPr lang="cs-CZ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</a:t>
            </a:r>
            <a:r>
              <a:rPr lang="cs-CZ" sz="40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cognitive</a:t>
            </a:r>
            <a:r>
              <a:rPr lang="cs-CZ" sz="4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4000" b="1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biases</a:t>
            </a:r>
            <a:r>
              <a:rPr lang="cs-CZ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), kterými se budeme zabývat v následující prezentaci, jsou dokladem automatického fungování implicitních procesů </a:t>
            </a:r>
            <a:r>
              <a:rPr lang="cs-CZ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systému 1</a:t>
            </a:r>
            <a:r>
              <a:rPr lang="cs-CZ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</a:p>
          <a:p>
            <a:pPr marL="118800">
              <a:lnSpc>
                <a:spcPct val="100000"/>
              </a:lnSpc>
            </a:pPr>
            <a:endParaRPr lang="cs-CZ" sz="1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3960340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Lidská mysl a emocionalita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251520" y="1556792"/>
            <a:ext cx="8640960" cy="484364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/>
            <a:r>
              <a:rPr lang="cs-CZ" sz="2600" dirty="0">
                <a:solidFill>
                  <a:prstClr val="black"/>
                </a:solidFill>
                <a:latin typeface="Calibri"/>
              </a:rPr>
              <a:t>Většina modulů ze</a:t>
            </a:r>
            <a:r>
              <a:rPr lang="cs-CZ" sz="2600" b="1" dirty="0">
                <a:solidFill>
                  <a:prstClr val="black"/>
                </a:solidFill>
                <a:latin typeface="Calibri"/>
              </a:rPr>
              <a:t> systému 1 </a:t>
            </a:r>
            <a:r>
              <a:rPr lang="cs-CZ" sz="2600" dirty="0">
                <a:solidFill>
                  <a:prstClr val="black"/>
                </a:solidFill>
                <a:latin typeface="Calibri"/>
              </a:rPr>
              <a:t>je přímo napojena skrze limbický systém na náš </a:t>
            </a:r>
            <a:r>
              <a:rPr lang="cs-CZ" sz="2600" b="1" dirty="0">
                <a:solidFill>
                  <a:prstClr val="black"/>
                </a:solidFill>
                <a:latin typeface="Calibri"/>
              </a:rPr>
              <a:t>emoční systém </a:t>
            </a:r>
            <a:r>
              <a:rPr lang="cs-CZ" sz="2600" dirty="0">
                <a:solidFill>
                  <a:prstClr val="black"/>
                </a:solidFill>
                <a:latin typeface="Calibri"/>
              </a:rPr>
              <a:t>a skrze něj na náš </a:t>
            </a:r>
            <a:r>
              <a:rPr lang="cs-CZ" sz="2600" b="1" dirty="0">
                <a:solidFill>
                  <a:prstClr val="black"/>
                </a:solidFill>
                <a:latin typeface="Calibri"/>
              </a:rPr>
              <a:t>endokrinní</a:t>
            </a:r>
            <a:r>
              <a:rPr lang="cs-CZ" sz="2600" dirty="0">
                <a:solidFill>
                  <a:prstClr val="black"/>
                </a:solidFill>
                <a:latin typeface="Calibri"/>
              </a:rPr>
              <a:t> a</a:t>
            </a:r>
            <a:r>
              <a:rPr lang="cs-CZ" sz="2600" b="1" dirty="0">
                <a:solidFill>
                  <a:prstClr val="black"/>
                </a:solidFill>
                <a:latin typeface="Calibri"/>
              </a:rPr>
              <a:t> vegetativní systém!!</a:t>
            </a:r>
          </a:p>
          <a:p>
            <a:pPr marL="118800"/>
            <a:r>
              <a:rPr lang="cs-CZ" sz="2600" dirty="0">
                <a:solidFill>
                  <a:prstClr val="black"/>
                </a:solidFill>
                <a:latin typeface="Calibri"/>
              </a:rPr>
              <a:t>To je ta nejpřímější cesta vlivu psychiky na tělo (srov. trajektorii stresové reakce).</a:t>
            </a:r>
          </a:p>
          <a:p>
            <a:pPr marL="118800"/>
            <a:endParaRPr lang="cs-CZ" sz="2600" dirty="0">
              <a:solidFill>
                <a:prstClr val="black"/>
              </a:solidFill>
              <a:latin typeface="Calibri"/>
            </a:endParaRPr>
          </a:p>
          <a:p>
            <a:pPr marL="118800"/>
            <a:r>
              <a:rPr lang="cs-CZ" sz="2600" dirty="0">
                <a:solidFill>
                  <a:prstClr val="black"/>
                </a:solidFill>
                <a:latin typeface="Calibri"/>
              </a:rPr>
              <a:t>Srov. případ </a:t>
            </a:r>
            <a:r>
              <a:rPr lang="cs-CZ" sz="2600" b="1" dirty="0" err="1">
                <a:solidFill>
                  <a:prstClr val="black"/>
                </a:solidFill>
                <a:latin typeface="Calibri"/>
              </a:rPr>
              <a:t>fóbií</a:t>
            </a:r>
            <a:r>
              <a:rPr lang="cs-CZ" sz="2600" dirty="0">
                <a:solidFill>
                  <a:prstClr val="black"/>
                </a:solidFill>
                <a:latin typeface="Calibri"/>
              </a:rPr>
              <a:t> (omezenost na podnět a mohutnou emoční reakci, srov. automatičnost a velkou rychlost vzniku obranných reakcí).</a:t>
            </a:r>
          </a:p>
          <a:p>
            <a:pPr marL="118800"/>
            <a:endParaRPr lang="cs-CZ" sz="2600" dirty="0">
              <a:solidFill>
                <a:prstClr val="black"/>
              </a:solidFill>
              <a:latin typeface="Calibri"/>
            </a:endParaRPr>
          </a:p>
          <a:p>
            <a:pPr marL="118800"/>
            <a:r>
              <a:rPr lang="cs-CZ" sz="2600" dirty="0">
                <a:solidFill>
                  <a:prstClr val="black"/>
                </a:solidFill>
                <a:latin typeface="Calibri"/>
              </a:rPr>
              <a:t>I </a:t>
            </a:r>
            <a:r>
              <a:rPr lang="cs-CZ" sz="2600" b="1" dirty="0">
                <a:solidFill>
                  <a:prstClr val="black"/>
                </a:solidFill>
                <a:latin typeface="Calibri"/>
              </a:rPr>
              <a:t>systém 2 </a:t>
            </a:r>
            <a:r>
              <a:rPr lang="cs-CZ" sz="2600" dirty="0">
                <a:solidFill>
                  <a:prstClr val="black"/>
                </a:solidFill>
                <a:latin typeface="Calibri"/>
              </a:rPr>
              <a:t>může vytvořit emoční a fyziologickou reakci (ale dělá to jinou cestou).</a:t>
            </a:r>
          </a:p>
        </p:txBody>
      </p:sp>
    </p:spTree>
    <p:extLst>
      <p:ext uri="{BB962C8B-B14F-4D97-AF65-F5344CB8AC3E}">
        <p14:creationId xmlns:p14="http://schemas.microsoft.com/office/powerpoint/2010/main" val="32228582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2F8C01-6181-69B5-FB80-9373B05CE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9F4AA04-0E2E-D567-E430-C194D8FAF186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F656649-5C72-DF1D-9596-180CCB815F7E}"/>
              </a:ext>
            </a:extLst>
          </p:cNvPr>
          <p:cNvSpPr txBox="1"/>
          <p:nvPr/>
        </p:nvSpPr>
        <p:spPr>
          <a:xfrm>
            <a:off x="539552" y="1700807"/>
            <a:ext cx="770485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Příklady 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automatických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procesů mimo naši vůli postihující sociální oblast: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Halo efekt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(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sociální) stereotypizace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efekt prvního dojmu, konfirmační zkreslení (</a:t>
            </a:r>
            <a:r>
              <a:rPr lang="cs-CZ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confirmation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bias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), efekt zakotvování (</a:t>
            </a:r>
            <a:r>
              <a:rPr lang="cs-CZ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anchoring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effect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), efekt známosti (</a:t>
            </a:r>
            <a:r>
              <a:rPr lang="cs-CZ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familiarity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effect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 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aj.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Atribuční chyby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heuristiky (= mentální zkratky, které jsou příkladem modularizace).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psychické obrany 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(např. iluze nadřazenosti, naivní realismus… )</a:t>
            </a:r>
          </a:p>
          <a:p>
            <a:pPr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Příklady méně automatických, tedy 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systém 2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procesů (podléhajících však mnoha zkreslením):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Odhadování záměrů a myšlenek druhých (práce s teorií mysli). 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mnoho zkr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  <a:r>
              <a:rPr lang="cs-CZ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souvisí s </a:t>
            </a:r>
            <a:r>
              <a:rPr lang="cs-CZ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ToM</a:t>
            </a:r>
            <a:r>
              <a:rPr lang="cs-CZ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</a:t>
            </a:r>
            <a:r>
              <a:rPr lang="cs-CZ" sz="20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teorie mysli</a:t>
            </a:r>
            <a:r>
              <a:rPr lang="cs-CZ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): iluze transparentnosti, </a:t>
            </a:r>
            <a:r>
              <a:rPr lang="cs-CZ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Forerův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efekt</a:t>
            </a:r>
            <a:r>
              <a:rPr lang="cs-CZ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aj.</a:t>
            </a:r>
          </a:p>
        </p:txBody>
      </p:sp>
    </p:spTree>
    <p:extLst>
      <p:ext uri="{BB962C8B-B14F-4D97-AF65-F5344CB8AC3E}">
        <p14:creationId xmlns:p14="http://schemas.microsoft.com/office/powerpoint/2010/main" val="40356456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Kognitivní moduly? Jak je chápat?</a:t>
            </a:r>
            <a:endParaRPr lang="cs-CZ" sz="1600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457200" y="1556792"/>
            <a:ext cx="8229240" cy="4685336"/>
          </a:xfrm>
        </p:spPr>
        <p:txBody>
          <a:bodyPr anchor="t"/>
          <a:lstStyle/>
          <a:p>
            <a:pPr marL="118800" lvl="0" indent="0">
              <a:buClrTx/>
              <a:buSzTx/>
              <a:buNone/>
              <a:defRPr/>
            </a:pPr>
            <a:r>
              <a:rPr lang="cs-CZ" sz="32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Otázkou je, jaké </a:t>
            </a:r>
            <a:r>
              <a:rPr lang="cs-CZ" sz="3200" b="1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moduly</a:t>
            </a:r>
            <a:r>
              <a:rPr lang="cs-CZ" sz="32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existují (Jak lze definovat kognitivní modul?). 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Příklady kognitivních modulů: 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rozpoznání tváří, rozpoznávání hlasu, rozpoznání: emocí, intonace, </a:t>
            </a:r>
            <a:r>
              <a:rPr lang="cs-CZ" sz="3200" dirty="0"/>
              <a:t>falše,</a:t>
            </a: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3200" dirty="0" err="1"/>
              <a:t>sch</a:t>
            </a:r>
            <a:r>
              <a:rPr lang="cs-CZ" sz="3200" dirty="0"/>
              <a:t>. určit agens dějů… </a:t>
            </a:r>
            <a:r>
              <a:rPr lang="cs-CZ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teorie mysli.</a:t>
            </a: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algn="l" rtl="0">
              <a:defRPr/>
            </a:pPr>
            <a:r>
              <a:rPr lang="cs-CZ" sz="32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Jednotlivé moduly se vyvinuly podobně jako jiné znaky evoluční </a:t>
            </a:r>
            <a:r>
              <a:rPr lang="cs-CZ" sz="32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kompeticí</a:t>
            </a:r>
            <a:r>
              <a:rPr lang="cs-CZ" sz="32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s jinými moduly (srov. např. </a:t>
            </a:r>
            <a:r>
              <a:rPr lang="cs-CZ" sz="32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Inoue</a:t>
            </a:r>
            <a:r>
              <a:rPr lang="cs-CZ" sz="32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&amp; </a:t>
            </a:r>
            <a:r>
              <a:rPr lang="cs-CZ" sz="32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Matsuzawa</a:t>
            </a:r>
            <a:r>
              <a:rPr lang="cs-CZ" sz="32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2007).</a:t>
            </a: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lvl="0" indent="0">
              <a:buClrTx/>
              <a:buSzTx/>
              <a:buNone/>
              <a:defRPr/>
            </a:pP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600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600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246357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56B49A-644E-BF3A-8A2A-11270AAE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DCE99A-5E3D-B090-298C-C5008A7F1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dirty="0"/>
              <a:t>Cílem této prezentace je ukázat, že celá řada i poměrně složitých kognitivních procesů funguje zcela bez naší vědomé pozornosti.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Srov. nevůli biologů až do poloviny osmdesátých let 20. stol. (!) připustit, že si v rámci namlouvání samice </a:t>
            </a:r>
            <a:r>
              <a:rPr lang="cs-CZ" b="1" dirty="0"/>
              <a:t>vybírají</a:t>
            </a:r>
            <a:r>
              <a:rPr lang="cs-CZ" dirty="0"/>
              <a:t> samce podle jejich vzhledu (dle peří ptáků). Podléhali totiž iluzi, že veškerá volba musí být vědomá a aktivní, a proto nemá cenu hledat racionální kritéria  pro volbu partnera – zvířata toho prostě nejsou schopna (</a:t>
            </a:r>
            <a:r>
              <a:rPr lang="cs-CZ" dirty="0" err="1"/>
              <a:t>Ridley</a:t>
            </a:r>
            <a:r>
              <a:rPr lang="cs-CZ" dirty="0"/>
              <a:t>, 1999, s. 112).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79956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FFC000"/>
                </a:solidFill>
              </a:rPr>
              <a:t>Přechod od </a:t>
            </a:r>
            <a:r>
              <a:rPr lang="cs-CZ" sz="3600" dirty="0" err="1">
                <a:solidFill>
                  <a:srgbClr val="FFC000"/>
                </a:solidFill>
              </a:rPr>
              <a:t>blobologie</a:t>
            </a:r>
            <a:r>
              <a:rPr lang="cs-CZ" sz="3600" dirty="0">
                <a:solidFill>
                  <a:srgbClr val="FFC000"/>
                </a:solidFill>
              </a:rPr>
              <a:t> ke </a:t>
            </a:r>
            <a:r>
              <a:rPr lang="cs-CZ" sz="3600" dirty="0" err="1">
                <a:solidFill>
                  <a:srgbClr val="FFC000"/>
                </a:solidFill>
              </a:rPr>
              <a:t>konektomu</a:t>
            </a:r>
            <a:endParaRPr lang="cs-CZ" sz="3600" dirty="0">
              <a:solidFill>
                <a:srgbClr val="FFC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62AB07-8EFA-744E-C120-5C8368DFC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6196159"/>
            <a:ext cx="8229600" cy="494164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 err="1"/>
              <a:t>Gratacós</a:t>
            </a:r>
            <a:r>
              <a:rPr lang="cs-CZ" dirty="0"/>
              <a:t>, 2022, www.ernestoprietogratacos.com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2B8721E-3BE3-1DA2-60E3-D12CA9E49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9" y="1554267"/>
            <a:ext cx="80391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4450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dirty="0" err="1">
                <a:solidFill>
                  <a:srgbClr val="FFC000"/>
                </a:solidFill>
              </a:rPr>
              <a:t>Human</a:t>
            </a:r>
            <a:r>
              <a:rPr lang="cs-CZ" sz="4400" dirty="0">
                <a:solidFill>
                  <a:srgbClr val="FFC000"/>
                </a:solidFill>
              </a:rPr>
              <a:t> </a:t>
            </a:r>
            <a:r>
              <a:rPr lang="cs-CZ" sz="4400" dirty="0" err="1">
                <a:solidFill>
                  <a:srgbClr val="FFC000"/>
                </a:solidFill>
              </a:rPr>
              <a:t>connectom</a:t>
            </a:r>
            <a:r>
              <a:rPr lang="cs-CZ" sz="4400" dirty="0">
                <a:solidFill>
                  <a:srgbClr val="FFC000"/>
                </a:solidFill>
              </a:rPr>
              <a:t> </a:t>
            </a:r>
            <a:r>
              <a:rPr lang="cs-CZ" sz="4400" dirty="0" err="1">
                <a:solidFill>
                  <a:srgbClr val="FFC000"/>
                </a:solidFill>
              </a:rPr>
              <a:t>project</a:t>
            </a:r>
            <a:endParaRPr lang="cs-CZ" sz="4400" dirty="0">
              <a:solidFill>
                <a:srgbClr val="FFC000"/>
              </a:solidFill>
            </a:endParaRPr>
          </a:p>
        </p:txBody>
      </p:sp>
      <p:pic>
        <p:nvPicPr>
          <p:cNvPr id="3074" name="Picture 2" descr="http://www.ritholtz.com/blog/wp-content/uploads/2012/04/my-brain-hurt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41376"/>
            <a:ext cx="648072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6391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sz="36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Ã½sledek obrÃ¡zku pro brain connect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91" y="1340768"/>
            <a:ext cx="7363018" cy="518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8744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78E219-BF2F-940E-923D-C04CBF7A7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dirty="0">
                <a:solidFill>
                  <a:srgbClr val="FFC000"/>
                </a:solidFill>
              </a:rPr>
              <a:t>Default mode network</a:t>
            </a:r>
            <a:endParaRPr lang="cs-CZ" sz="4800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1356B082-8C98-77C6-0405-0D39523F91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538860"/>
            <a:ext cx="7632848" cy="531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60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Steven </a:t>
            </a:r>
            <a:r>
              <a:rPr lang="cs-CZ" sz="4500" b="1" strike="noStrike" spc="-1" dirty="0" err="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Mithen</a:t>
            </a:r>
            <a:r>
              <a:rPr lang="cs-CZ" sz="45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(1996)</a:t>
            </a:r>
          </a:p>
          <a:p>
            <a:pPr>
              <a:lnSpc>
                <a:spcPct val="100000"/>
              </a:lnSpc>
            </a:pPr>
            <a:r>
              <a:rPr lang="cs-CZ" sz="4500" b="1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 teorie vzniku systému 2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107324" y="1510152"/>
            <a:ext cx="8928992" cy="533340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>
              <a:lnSpc>
                <a:spcPct val="100000"/>
              </a:lnSpc>
            </a:pPr>
            <a:r>
              <a:rPr lang="cs-CZ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Postuloval 4 druhy inteligence: </a:t>
            </a:r>
            <a:r>
              <a:rPr lang="cs-CZ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sociální</a:t>
            </a:r>
            <a:r>
              <a:rPr lang="cs-CZ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lang="cs-CZ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technickou</a:t>
            </a:r>
            <a:r>
              <a:rPr lang="cs-CZ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</a:p>
          <a:p>
            <a:pPr marL="118800">
              <a:lnSpc>
                <a:spcPct val="100000"/>
              </a:lnSpc>
            </a:pPr>
            <a:r>
              <a:rPr lang="cs-CZ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přírodní</a:t>
            </a:r>
            <a:r>
              <a:rPr lang="cs-CZ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 </a:t>
            </a:r>
            <a:r>
              <a:rPr lang="cs-CZ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řečovou</a:t>
            </a:r>
            <a:r>
              <a:rPr lang="cs-CZ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</a:p>
          <a:p>
            <a:pPr marL="118800">
              <a:lnSpc>
                <a:spcPct val="100000"/>
              </a:lnSpc>
            </a:pPr>
            <a:endParaRPr lang="cs-CZ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>
              <a:lnSpc>
                <a:spcPct val="100000"/>
              </a:lnSpc>
            </a:pPr>
            <a:r>
              <a:rPr lang="cs-CZ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Zvířata (stejně jako naši předkové) vykazují poměrně malý transfer z jedné domény (inteligence) do druhé. Moderní člověk má domény mnohem propojenější.</a:t>
            </a:r>
          </a:p>
          <a:p>
            <a:pPr marL="118800">
              <a:lnSpc>
                <a:spcPct val="100000"/>
              </a:lnSpc>
            </a:pPr>
            <a:r>
              <a:rPr lang="cs-CZ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Mysl našich předků (</a:t>
            </a:r>
            <a:r>
              <a:rPr lang="cs-CZ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heidelbergů</a:t>
            </a:r>
            <a:r>
              <a:rPr lang="cs-CZ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 neandrtálců) byla prý jako </a:t>
            </a:r>
            <a:r>
              <a:rPr lang="cs-CZ" sz="220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švýcarský nůž</a:t>
            </a:r>
            <a:r>
              <a:rPr lang="cs-CZ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: měla jen speciální nástroje určené konkrétním specifickým oblastem.</a:t>
            </a:r>
          </a:p>
          <a:p>
            <a:pPr marL="118800">
              <a:lnSpc>
                <a:spcPct val="100000"/>
              </a:lnSpc>
            </a:pPr>
            <a:r>
              <a:rPr lang="cs-CZ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Na přechodu mezi středním a mladým paleolitem (před cca 50-40 tisíci lety) došlo k propojení jednotlivých oblastí skrze kapacitu obecné inteligence. </a:t>
            </a:r>
          </a:p>
          <a:p>
            <a:pPr marL="118800">
              <a:lnSpc>
                <a:spcPct val="100000"/>
              </a:lnSpc>
            </a:pPr>
            <a:r>
              <a:rPr lang="cs-CZ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Hlavně díky řeči! – vznikly metafory v řeči a výtvarné umění (tam spojení člověka a zvířete).</a:t>
            </a:r>
          </a:p>
          <a:p>
            <a:pPr marL="118800">
              <a:lnSpc>
                <a:spcPct val="100000"/>
              </a:lnSpc>
            </a:pPr>
            <a:r>
              <a:rPr lang="cs-CZ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Člověk začal uvažovat o zvířatech i neživých věcech jakoby to byli lidé (a naopak). Začala vznikat </a:t>
            </a:r>
            <a:r>
              <a:rPr lang="cs-CZ" sz="2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doménově obecná inteligence (=systém 2)</a:t>
            </a:r>
            <a:r>
              <a:rPr lang="cs-CZ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  <a:endParaRPr lang="cs-CZ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4098" name="Picture 2" descr="VÃ½sledek obrÃ¡zku pro mithen stev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967" y="2952"/>
            <a:ext cx="2155057" cy="263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3940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C18CA1-3FB9-4378-B78E-AB08564FB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dirty="0" err="1">
                <a:solidFill>
                  <a:schemeClr val="bg1">
                    <a:lumMod val="95000"/>
                  </a:schemeClr>
                </a:solidFill>
              </a:rPr>
              <a:t>Theriantropové</a:t>
            </a:r>
            <a:endParaRPr lang="cs-CZ" sz="5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1DD2E6-E2E6-4B20-9601-85E0A1F5E735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Image result for therianthropy trois freres">
            <a:extLst>
              <a:ext uri="{FF2B5EF4-FFF2-40B4-BE49-F238E27FC236}">
                <a16:creationId xmlns:a16="http://schemas.microsoft.com/office/drawing/2014/main" id="{E3A71007-7FD9-4552-8E11-E6E8FA59B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3800475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therianthropy trois freres">
            <a:extLst>
              <a:ext uri="{FF2B5EF4-FFF2-40B4-BE49-F238E27FC236}">
                <a16:creationId xmlns:a16="http://schemas.microsoft.com/office/drawing/2014/main" id="{87D6D100-9F9E-4ED2-834D-13ED0F090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777" y="1556792"/>
            <a:ext cx="4462557" cy="460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3816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Kognitivní domény? Jak je chápat?</a:t>
            </a:r>
            <a:endParaRPr lang="cs-CZ" sz="16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/>
          </p:nvPr>
        </p:nvSpPr>
        <p:spPr>
          <a:xfrm>
            <a:off x="457200" y="1844824"/>
            <a:ext cx="8229240" cy="4625280"/>
          </a:xfrm>
        </p:spPr>
        <p:txBody>
          <a:bodyPr/>
          <a:lstStyle/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Už H. </a:t>
            </a:r>
            <a:r>
              <a:rPr lang="cs-CZ" sz="28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Gardner</a:t>
            </a: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(1983; česky 1999: </a:t>
            </a:r>
            <a:r>
              <a:rPr lang="cs-CZ" sz="2800" i="1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Dimenze myšlení</a:t>
            </a: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 odlišil  osm druhů inteligence – to by mohly být ony domény: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jazykově-verbální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matematicko-logická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zvukově-hudební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tělesně-pohybová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vizuálně-prostorová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vnitřní (intrapersonální, </a:t>
            </a:r>
            <a:r>
              <a:rPr lang="cs-CZ" sz="28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sebereflektivní</a:t>
            </a: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sociální (interpersonální)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přírodní </a:t>
            </a: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hlinkClick r:id="rId2"/>
              </a:rPr>
              <a:t>https://www.youtube.com/watch?v=w7-rYp-BQJQ</a:t>
            </a: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9172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556793"/>
            <a:ext cx="8229600" cy="4536504"/>
          </a:xfrm>
          <a:prstGeom prst="rect">
            <a:avLst/>
          </a:prstGeom>
        </p:spPr>
        <p:txBody>
          <a:bodyPr/>
          <a:lstStyle/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Na počátku stojí otázka: 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 panose="020B0503020204020204" pitchFamily="34" charset="0"/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Je lidská mysl </a:t>
            </a: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jednotnou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, na všechny oblasti života zaměřenou schopností (tzv. obecnou inteligencí), 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nebo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 je lidská mysl </a:t>
            </a: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skupinou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 jednotlivých „modulů“ (procesů) zaměřených na jednotlivé konkrétní problémy? 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 panose="020B0503020204020204" pitchFamily="34" charset="0"/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Teorie modularity mysli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, která je předpokládána většinou soudobých teorií kognice (Schwarzová, 1996, 2009), se kloní ke druhé možnosti.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Jednota fungování mysli je iluzí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. </a:t>
            </a:r>
          </a:p>
        </p:txBody>
      </p:sp>
      <p:sp>
        <p:nvSpPr>
          <p:cNvPr id="5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r>
              <a:rPr lang="cs-CZ" sz="4000" dirty="0">
                <a:solidFill>
                  <a:srgbClr val="FFC000"/>
                </a:solidFill>
                <a:latin typeface="Corbel" panose="020B0503020204020204" pitchFamily="34" charset="0"/>
              </a:rPr>
              <a:t>Jak naše mysl funguje?</a:t>
            </a:r>
          </a:p>
        </p:txBody>
      </p:sp>
    </p:spTree>
    <p:extLst>
      <p:ext uri="{BB962C8B-B14F-4D97-AF65-F5344CB8AC3E}">
        <p14:creationId xmlns:p14="http://schemas.microsoft.com/office/powerpoint/2010/main" val="2215178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25280"/>
          </a:xfrm>
        </p:spPr>
        <p:txBody>
          <a:bodyPr>
            <a:normAutofit/>
          </a:bodyPr>
          <a:lstStyle/>
          <a:p>
            <a:r>
              <a:rPr lang="cs-CZ" dirty="0"/>
              <a:t>Počátky modulárního přístupu: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2602632" cy="4625609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  <a:defRPr/>
            </a:pP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Franz J. Gall (1758 – 1828), zakladatel dnes zamítnuté pseudovědy </a:t>
            </a:r>
            <a:r>
              <a:rPr lang="cs-CZ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frenologie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tvrdil, že kognitivní funkce lze ohraničit a lokalizovat v mozku. </a:t>
            </a:r>
          </a:p>
          <a:p>
            <a:endParaRPr lang="cs-CZ" dirty="0"/>
          </a:p>
        </p:txBody>
      </p:sp>
      <p:pic>
        <p:nvPicPr>
          <p:cNvPr id="4" name="Picture 4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24744"/>
            <a:ext cx="5184576" cy="564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708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2"/>
            <a:ext cx="8229600" cy="1252728"/>
          </a:xfrm>
        </p:spPr>
        <p:txBody>
          <a:bodyPr/>
          <a:lstStyle/>
          <a:p>
            <a:pPr lvl="0"/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Paul </a:t>
            </a:r>
            <a:r>
              <a:rPr lang="cs-CZ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Broca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(1824-1880) a jeho výzkumy (</a:t>
            </a:r>
            <a:r>
              <a:rPr lang="cs-CZ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Brocovo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motorické centrum řeči).</a:t>
            </a:r>
          </a:p>
          <a:p>
            <a:endParaRPr lang="cs-CZ" dirty="0"/>
          </a:p>
        </p:txBody>
      </p:sp>
      <p:pic>
        <p:nvPicPr>
          <p:cNvPr id="1026" name="Picture 2" descr="https://upload.wikimedia.org/wikipedia/commons/4/4a/Broca%27s_area_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21017"/>
            <a:ext cx="3456384" cy="357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C6FFD61E-D0FA-400D-7B43-5AC3F705027D}"/>
              </a:ext>
            </a:extLst>
          </p:cNvPr>
          <p:cNvSpPr txBox="1">
            <a:spLocks/>
          </p:cNvSpPr>
          <p:nvPr/>
        </p:nvSpPr>
        <p:spPr>
          <a:xfrm>
            <a:off x="457200" y="5705612"/>
            <a:ext cx="8229600" cy="1087650"/>
          </a:xfrm>
          <a:prstGeom prst="rect">
            <a:avLst/>
          </a:prstGeom>
        </p:spPr>
        <p:txBody>
          <a:bodyPr vert="horz" lIns="54864" tIns="91440" rtlCol="0">
            <a:normAutofit lnSpcReduction="1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cs-CZ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Pacient „</a:t>
            </a:r>
            <a:r>
              <a:rPr lang="cs-CZ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tan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“ (Louis Victor </a:t>
            </a:r>
            <a:r>
              <a:rPr lang="cs-CZ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Leborgne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0447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Evoluční psychologie 
a modularita lidské mysli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457200" y="1533960"/>
            <a:ext cx="8229240" cy="4343312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72" indent="0">
              <a:buNone/>
            </a:pPr>
            <a:r>
              <a:rPr lang="cs-CZ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Teorie modularity mysli</a:t>
            </a:r>
            <a:r>
              <a:rPr lang="cs-CZ" sz="2800" dirty="0">
                <a:latin typeface="Corbel" panose="020B0503020204020204" pitchFamily="34" charset="0"/>
              </a:rPr>
              <a:t> předpokládá, že lidská kognice (mysl) </a:t>
            </a:r>
            <a:r>
              <a:rPr lang="cs-CZ" sz="2800" b="1" dirty="0">
                <a:latin typeface="Corbel" panose="020B0503020204020204" pitchFamily="34" charset="0"/>
              </a:rPr>
              <a:t>je hierarchický systém, který zahrnuje řadu subsystémů (= kognitivních modulů)</a:t>
            </a:r>
            <a:r>
              <a:rPr lang="cs-CZ" sz="2800" dirty="0">
                <a:latin typeface="Corbel" panose="020B0503020204020204" pitchFamily="34" charset="0"/>
              </a:rPr>
              <a:t>.</a:t>
            </a:r>
          </a:p>
          <a:p>
            <a:pPr marL="118872" indent="0">
              <a:buNone/>
            </a:pPr>
            <a:endParaRPr lang="cs-CZ" sz="2800" dirty="0">
              <a:latin typeface="Corbel" panose="020B0503020204020204" pitchFamily="34" charset="0"/>
            </a:endParaRPr>
          </a:p>
          <a:p>
            <a:pPr marL="118872" indent="0">
              <a:buNone/>
            </a:pPr>
            <a:r>
              <a:rPr lang="cs-CZ" sz="2800" dirty="0">
                <a:latin typeface="Corbel" panose="020B0503020204020204" pitchFamily="34" charset="0"/>
              </a:rPr>
              <a:t>Strukturu a funkci jednoho modulu nelze vysvětlit ze struktury a funkce jiných modulů. </a:t>
            </a:r>
          </a:p>
          <a:p>
            <a:pPr marL="118872" indent="0">
              <a:buNone/>
            </a:pPr>
            <a:endParaRPr lang="cs-CZ" sz="2800" dirty="0">
              <a:latin typeface="Corbel" panose="020B0503020204020204" pitchFamily="34" charset="0"/>
            </a:endParaRPr>
          </a:p>
          <a:p>
            <a:pPr marL="118872" indent="0">
              <a:buNone/>
            </a:pPr>
            <a:r>
              <a:rPr lang="cs-CZ" sz="2800" dirty="0">
                <a:latin typeface="Corbel" panose="020B0503020204020204" pitchFamily="34" charset="0"/>
              </a:rPr>
              <a:t>Moduly mají unikátní vlastnosti a zákonitosti a liší se navzájem ve své struktuře, funkci i pozici v architektonice nervové soustavy.</a:t>
            </a:r>
          </a:p>
          <a:p>
            <a:pPr marL="118872"/>
            <a:endParaRPr lang="cs-CZ" sz="32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2314704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628801"/>
            <a:ext cx="8229600" cy="4772000"/>
          </a:xfrm>
          <a:prstGeom prst="rect">
            <a:avLst/>
          </a:prstGeom>
        </p:spPr>
        <p:txBody>
          <a:bodyPr/>
          <a:lstStyle/>
          <a:p>
            <a:pPr marL="118872"/>
            <a:r>
              <a:rPr lang="cs-CZ" sz="2800" dirty="0">
                <a:latin typeface="Corbel" panose="020B0503020204020204" pitchFamily="34" charset="0"/>
              </a:rPr>
              <a:t>Evolučně je výhodnější, aby jedinec vlastnil řadu jednotlivých subsystémů, než vzájemně podmíněný komplex jediného systému: Když se něco pokazí, většina systému funguje dál</a:t>
            </a:r>
            <a:r>
              <a:rPr lang="cs-CZ" sz="3200" dirty="0">
                <a:latin typeface="Corbel" panose="020B0503020204020204" pitchFamily="34" charset="0"/>
              </a:rPr>
              <a:t>! (</a:t>
            </a:r>
            <a:r>
              <a:rPr lang="cs-CZ" sz="2800" dirty="0" err="1">
                <a:latin typeface="Corbel" panose="020B0503020204020204" pitchFamily="34" charset="0"/>
              </a:rPr>
              <a:t>Marr</a:t>
            </a:r>
            <a:r>
              <a:rPr lang="cs-CZ" sz="2800" dirty="0">
                <a:latin typeface="Corbel" panose="020B0503020204020204" pitchFamily="34" charset="0"/>
              </a:rPr>
              <a:t>, 1976; Schwarzová, 2009, s. 19).</a:t>
            </a:r>
          </a:p>
          <a:p>
            <a:pPr marL="118872" indent="0">
              <a:buNone/>
            </a:pPr>
            <a:endParaRPr lang="cs-CZ" sz="2800" dirty="0">
              <a:latin typeface="Corbel" panose="020B0503020204020204" pitchFamily="34" charset="0"/>
            </a:endParaRPr>
          </a:p>
          <a:p>
            <a:pPr marL="118872" indent="0">
              <a:buNone/>
            </a:pPr>
            <a:r>
              <a:rPr lang="cs-CZ" sz="2800" dirty="0">
                <a:latin typeface="Corbel" panose="020B0503020204020204" pitchFamily="34" charset="0"/>
              </a:rPr>
              <a:t>(srov. vývojovou teorii J. </a:t>
            </a:r>
            <a:r>
              <a:rPr lang="cs-CZ" sz="2800" dirty="0" err="1">
                <a:latin typeface="Corbel" panose="020B0503020204020204" pitchFamily="34" charset="0"/>
              </a:rPr>
              <a:t>Piageta</a:t>
            </a:r>
            <a:r>
              <a:rPr lang="cs-CZ" sz="2800" dirty="0">
                <a:latin typeface="Corbel" panose="020B0503020204020204" pitchFamily="34" charset="0"/>
              </a:rPr>
              <a:t>!)</a:t>
            </a:r>
          </a:p>
          <a:p>
            <a:pPr marL="118872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043877636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19806</TotalTime>
  <Words>1732</Words>
  <Application>Microsoft Office PowerPoint</Application>
  <PresentationFormat>Předvádění na obrazovce (4:3)</PresentationFormat>
  <Paragraphs>159</Paragraphs>
  <Slides>46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46</vt:i4>
      </vt:variant>
    </vt:vector>
  </HeadingPairs>
  <TitlesOfParts>
    <vt:vector size="57" baseType="lpstr">
      <vt:lpstr>Arial</vt:lpstr>
      <vt:lpstr>Calibri</vt:lpstr>
      <vt:lpstr>Corbel</vt:lpstr>
      <vt:lpstr>Symbol</vt:lpstr>
      <vt:lpstr>Times New Roman</vt:lpstr>
      <vt:lpstr>Wingdings</vt:lpstr>
      <vt:lpstr>Wingdings 2</vt:lpstr>
      <vt:lpstr>Wingdings 3</vt:lpstr>
      <vt:lpstr>Office Theme</vt:lpstr>
      <vt:lpstr>Office Theme</vt:lpstr>
      <vt:lpstr>Modul</vt:lpstr>
      <vt:lpstr>Prezentace aplikace PowerPoint</vt:lpstr>
      <vt:lpstr>Z minula:</vt:lpstr>
      <vt:lpstr>Obsah této prezentace:</vt:lpstr>
      <vt:lpstr>Prezentace aplikace PowerPoint</vt:lpstr>
      <vt:lpstr>Jak naše mysl funguje?</vt:lpstr>
      <vt:lpstr>Počátky modulárního přístupu:</vt:lpstr>
      <vt:lpstr>Prezentace aplikace PowerPoint</vt:lpstr>
      <vt:lpstr>Prezentace aplikace PowerPoint</vt:lpstr>
      <vt:lpstr>Prezentace aplikace PowerPoint</vt:lpstr>
      <vt:lpstr>Modularita mysli</vt:lpstr>
      <vt:lpstr>Modularita mysli</vt:lpstr>
      <vt:lpstr>Teorie duálního procesu</vt:lpstr>
      <vt:lpstr>Potíže se systémem 1</vt:lpstr>
      <vt:lpstr>Prezentace aplikace PowerPoint</vt:lpstr>
      <vt:lpstr>Prezentace aplikace PowerPoint</vt:lpstr>
      <vt:lpstr>Müller-Lyerova iluze ze</vt:lpstr>
      <vt:lpstr>Prezentace aplikace PowerPoint</vt:lpstr>
      <vt:lpstr>Prezentace aplikace PowerPoint</vt:lpstr>
      <vt:lpstr>Prezentace aplikace PowerPoint</vt:lpstr>
      <vt:lpstr>Prezentace aplikace PowerPoint</vt:lpstr>
      <vt:lpstr>Color grid illusion</vt:lpstr>
      <vt:lpstr>Zöllnerova iluze</vt:lpstr>
      <vt:lpstr>Prezentace aplikace PowerPoint</vt:lpstr>
      <vt:lpstr>The dress (2015)</vt:lpstr>
      <vt:lpstr>Prezentace aplikace PowerPoint</vt:lpstr>
      <vt:lpstr>Složitější specifické moduly: modul čtení: Stroopův test </vt:lpstr>
      <vt:lpstr>Prezentace aplikace PowerPoint</vt:lpstr>
      <vt:lpstr>Iluze 2. typu </vt:lpstr>
      <vt:lpstr>Iluze 2. typu </vt:lpstr>
      <vt:lpstr>Iluze 2. typu </vt:lpstr>
      <vt:lpstr>Iluze 2. typu </vt:lpstr>
      <vt:lpstr>Prezentace aplikace PowerPoint</vt:lpstr>
      <vt:lpstr>Prezentace aplikace PowerPoint</vt:lpstr>
      <vt:lpstr>Prezentace aplikace PowerPoint</vt:lpstr>
      <vt:lpstr>Evans (2015)</vt:lpstr>
      <vt:lpstr>Prezentace aplikace PowerPoint</vt:lpstr>
      <vt:lpstr>Prezentace aplikace PowerPoint</vt:lpstr>
      <vt:lpstr>Prezentace aplikace PowerPoint</vt:lpstr>
      <vt:lpstr>Kognitivní moduly? Jak je chápat?</vt:lpstr>
      <vt:lpstr>Přechod od blobologie ke konektomu</vt:lpstr>
      <vt:lpstr>Human connectom project</vt:lpstr>
      <vt:lpstr>Prezentace aplikace PowerPoint</vt:lpstr>
      <vt:lpstr>Default mode network</vt:lpstr>
      <vt:lpstr>Prezentace aplikace PowerPoint</vt:lpstr>
      <vt:lpstr>Theriantropové</vt:lpstr>
      <vt:lpstr>Kognitivní domény? Jak je chápat?</vt:lpstr>
    </vt:vector>
  </TitlesOfParts>
  <Company>Pedagogicka fakulta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 1</dc:title>
  <dc:subject/>
  <dc:creator>Krasa</dc:creator>
  <dc:description/>
  <cp:lastModifiedBy>Jan Krása</cp:lastModifiedBy>
  <cp:revision>283</cp:revision>
  <cp:lastPrinted>2017-12-08T12:27:36Z</cp:lastPrinted>
  <dcterms:created xsi:type="dcterms:W3CDTF">2015-10-20T07:43:33Z</dcterms:created>
  <dcterms:modified xsi:type="dcterms:W3CDTF">2023-03-26T19:51:07Z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Pedagogicka fakulta MU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Předvádění na obrazovce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33</vt:i4>
  </property>
</Properties>
</file>