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64"/>
  </p:notesMasterIdLst>
  <p:sldIdLst>
    <p:sldId id="256" r:id="rId3"/>
    <p:sldId id="348" r:id="rId4"/>
    <p:sldId id="458" r:id="rId5"/>
    <p:sldId id="460" r:id="rId6"/>
    <p:sldId id="315" r:id="rId7"/>
    <p:sldId id="335" r:id="rId8"/>
    <p:sldId id="465" r:id="rId9"/>
    <p:sldId id="463" r:id="rId10"/>
    <p:sldId id="464" r:id="rId11"/>
    <p:sldId id="323" r:id="rId12"/>
    <p:sldId id="318" r:id="rId13"/>
    <p:sldId id="330" r:id="rId14"/>
    <p:sldId id="260" r:id="rId15"/>
    <p:sldId id="332" r:id="rId16"/>
    <p:sldId id="468" r:id="rId17"/>
    <p:sldId id="336" r:id="rId18"/>
    <p:sldId id="329" r:id="rId19"/>
    <p:sldId id="297" r:id="rId20"/>
    <p:sldId id="331" r:id="rId21"/>
    <p:sldId id="298" r:id="rId22"/>
    <p:sldId id="319" r:id="rId23"/>
    <p:sldId id="320" r:id="rId24"/>
    <p:sldId id="299" r:id="rId25"/>
    <p:sldId id="300" r:id="rId26"/>
    <p:sldId id="326" r:id="rId27"/>
    <p:sldId id="327" r:id="rId28"/>
    <p:sldId id="301" r:id="rId29"/>
    <p:sldId id="302" r:id="rId30"/>
    <p:sldId id="303" r:id="rId31"/>
    <p:sldId id="304" r:id="rId32"/>
    <p:sldId id="305" r:id="rId33"/>
    <p:sldId id="306" r:id="rId34"/>
    <p:sldId id="317" r:id="rId35"/>
    <p:sldId id="343" r:id="rId36"/>
    <p:sldId id="325" r:id="rId37"/>
    <p:sldId id="307" r:id="rId38"/>
    <p:sldId id="308" r:id="rId39"/>
    <p:sldId id="309" r:id="rId40"/>
    <p:sldId id="310" r:id="rId41"/>
    <p:sldId id="311" r:id="rId42"/>
    <p:sldId id="340" r:id="rId43"/>
    <p:sldId id="321" r:id="rId44"/>
    <p:sldId id="345" r:id="rId45"/>
    <p:sldId id="346" r:id="rId46"/>
    <p:sldId id="347" r:id="rId47"/>
    <p:sldId id="349" r:id="rId48"/>
    <p:sldId id="350" r:id="rId49"/>
    <p:sldId id="351" r:id="rId50"/>
    <p:sldId id="341" r:id="rId51"/>
    <p:sldId id="462" r:id="rId52"/>
    <p:sldId id="342" r:id="rId53"/>
    <p:sldId id="312" r:id="rId54"/>
    <p:sldId id="339" r:id="rId55"/>
    <p:sldId id="313" r:id="rId56"/>
    <p:sldId id="314" r:id="rId57"/>
    <p:sldId id="466" r:id="rId58"/>
    <p:sldId id="467" r:id="rId59"/>
    <p:sldId id="333" r:id="rId60"/>
    <p:sldId id="344" r:id="rId61"/>
    <p:sldId id="284" r:id="rId62"/>
    <p:sldId id="275" r:id="rId6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4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A5A73-B8DD-4612-9E40-8814C33114BF}" type="datetimeFigureOut">
              <a:rPr lang="cs-CZ" smtClean="0"/>
              <a:t>02.04.2023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1E1C0-F9F4-44F2-B87A-124AFABC31ED}" type="slidenum">
              <a:rPr lang="cs-CZ" smtClean="0"/>
              <a:t>‹#›</a:t>
            </a:fld>
            <a:endParaRPr lang="cs-CZ"/>
          </a:p>
        </p:txBody>
      </p:sp>
    </p:spTree>
    <p:extLst>
      <p:ext uri="{BB962C8B-B14F-4D97-AF65-F5344CB8AC3E}">
        <p14:creationId xmlns:p14="http://schemas.microsoft.com/office/powerpoint/2010/main" val="152481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C76EC-BD61-47F1-9B3B-6B57B1D0A4A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2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C76EC-BD61-47F1-9B3B-6B57B1D0A4A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18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lze upravit styl předlohy.</a:t>
            </a:r>
          </a:p>
        </p:txBody>
      </p:sp>
      <p:sp>
        <p:nvSpPr>
          <p:cNvPr id="4" name="Zástupný symbol pro datum 3"/>
          <p:cNvSpPr>
            <a:spLocks noGrp="1"/>
          </p:cNvSpPr>
          <p:nvPr>
            <p:ph type="dt" sz="half" idx="10"/>
          </p:nvPr>
        </p:nvSpPr>
        <p:spPr/>
        <p:txBody>
          <a:bodyPr/>
          <a:lstStyle/>
          <a:p>
            <a:fld id="{D1D6432A-ABED-418C-A579-91CD476DDCBE}" type="datetimeFigureOut">
              <a:rPr lang="cs-CZ" smtClean="0"/>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253673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D6432A-ABED-418C-A579-91CD476DDCBE}" type="datetimeFigureOut">
              <a:rPr lang="cs-CZ" smtClean="0"/>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116925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D6432A-ABED-418C-A579-91CD476DDCBE}" type="datetimeFigureOut">
              <a:rPr lang="cs-CZ" smtClean="0"/>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1846555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155520"/>
            <a:ext cx="8229240" cy="1252440"/>
          </a:xfrm>
          <a:prstGeom prst="rect">
            <a:avLst/>
          </a:prstGeom>
        </p:spPr>
        <p:txBody>
          <a:bodyPr lIns="0" tIns="0" rIns="0" bIns="0" anchor="ctr"/>
          <a:lstStyle/>
          <a:p>
            <a:endParaRPr lang="cs-CZ" sz="1800" b="0" strike="noStrike" spc="-1">
              <a:solidFill>
                <a:srgbClr val="000000"/>
              </a:solidFill>
              <a:uFill>
                <a:solidFill>
                  <a:srgbClr val="FFFFFF"/>
                </a:solidFill>
              </a:uFill>
              <a:latin typeface="Corbel"/>
            </a:endParaRPr>
          </a:p>
        </p:txBody>
      </p:sp>
      <p:sp>
        <p:nvSpPr>
          <p:cNvPr id="51" name="PlaceHolder 2"/>
          <p:cNvSpPr>
            <a:spLocks noGrp="1"/>
          </p:cNvSpPr>
          <p:nvPr>
            <p:ph type="subTitle"/>
          </p:nvPr>
        </p:nvSpPr>
        <p:spPr>
          <a:xfrm>
            <a:off x="457200" y="1775160"/>
            <a:ext cx="8229240" cy="462528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55330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a:t>Kliknutím lze upravit styl.</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a:t>Kliknutím lze upravit styl předlohy.</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06719693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415554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194105305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3553864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2226445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69018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175180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D6432A-ABED-418C-A579-91CD476DDCBE}" type="datetimeFigureOut">
              <a:rPr lang="cs-CZ" smtClean="0"/>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11984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a:t>Kliknutím lze upravit styl.</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110355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a:t>Kliknutím lze upravit styl.</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B8477655-785F-4480-948D-E4C995D59F62}" type="datetimeFigureOut">
              <a:rPr lang="cs-CZ" smtClean="0"/>
              <a:pPr/>
              <a:t>02.04.2023</a:t>
            </a:fld>
            <a:endParaRPr lang="cs-CZ"/>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p>
        </p:txBody>
      </p:sp>
      <p:sp>
        <p:nvSpPr>
          <p:cNvPr id="7" name="Zástupný symbol pro číslo snímku 6"/>
          <p:cNvSpPr>
            <a:spLocks noGrp="1"/>
          </p:cNvSpPr>
          <p:nvPr>
            <p:ph type="sldNum" sz="quarter" idx="12"/>
          </p:nvPr>
        </p:nvSpPr>
        <p:spPr>
          <a:xfrm>
            <a:off x="8339328" y="1170432"/>
            <a:ext cx="733864" cy="201168"/>
          </a:xfrm>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289008001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166889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vislý nadpis 1"/>
          <p:cNvSpPr>
            <a:spLocks noGrp="1"/>
          </p:cNvSpPr>
          <p:nvPr>
            <p:ph type="title" orient="vert"/>
          </p:nvPr>
        </p:nvSpPr>
        <p:spPr>
          <a:xfrm>
            <a:off x="6781800" y="274640"/>
            <a:ext cx="19050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02.04.2023</a:t>
            </a:fld>
            <a:endParaRPr lang="cs-CZ"/>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extLst>
      <p:ext uri="{BB962C8B-B14F-4D97-AF65-F5344CB8AC3E}">
        <p14:creationId xmlns:p14="http://schemas.microsoft.com/office/powerpoint/2010/main" val="271440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1D6432A-ABED-418C-A579-91CD476DDCBE}" type="datetimeFigureOut">
              <a:rPr lang="cs-CZ" smtClean="0"/>
              <a:t>02.04.2023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181920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1D6432A-ABED-418C-A579-91CD476DDCBE}" type="datetimeFigureOut">
              <a:rPr lang="cs-CZ" smtClean="0"/>
              <a:t>02.04.2023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2528165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Kliknutím lze upravit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1D6432A-ABED-418C-A579-91CD476DDCBE}" type="datetimeFigureOut">
              <a:rPr lang="cs-CZ" smtClean="0"/>
              <a:t>02.04.2023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31817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1D6432A-ABED-418C-A579-91CD476DDCBE}" type="datetimeFigureOut">
              <a:rPr lang="cs-CZ" smtClean="0"/>
              <a:t>02.04.2023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38085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1D6432A-ABED-418C-A579-91CD476DDCBE}" type="datetimeFigureOut">
              <a:rPr lang="cs-CZ" smtClean="0"/>
              <a:t>02.04.2023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323730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1D6432A-ABED-418C-A579-91CD476DDCBE}" type="datetimeFigureOut">
              <a:rPr lang="cs-CZ" smtClean="0"/>
              <a:t>02.04.2023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94918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1D6432A-ABED-418C-A579-91CD476DDCBE}" type="datetimeFigureOut">
              <a:rPr lang="cs-CZ" smtClean="0"/>
              <a:t>02.04.2023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ABF2061-F8B4-49B1-9461-1985861C474D}" type="slidenum">
              <a:rPr lang="cs-CZ" smtClean="0"/>
              <a:t>‹#›</a:t>
            </a:fld>
            <a:endParaRPr lang="cs-CZ"/>
          </a:p>
        </p:txBody>
      </p:sp>
    </p:spTree>
    <p:extLst>
      <p:ext uri="{BB962C8B-B14F-4D97-AF65-F5344CB8AC3E}">
        <p14:creationId xmlns:p14="http://schemas.microsoft.com/office/powerpoint/2010/main" val="217998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D6432A-ABED-418C-A579-91CD476DDCBE}" type="datetimeFigureOut">
              <a:rPr lang="cs-CZ" smtClean="0"/>
              <a:t>02.04.2023</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BF2061-F8B4-49B1-9461-1985861C474D}" type="slidenum">
              <a:rPr lang="cs-CZ" smtClean="0"/>
              <a:t>‹#›</a:t>
            </a:fld>
            <a:endParaRPr lang="cs-CZ"/>
          </a:p>
        </p:txBody>
      </p:sp>
    </p:spTree>
    <p:extLst>
      <p:ext uri="{BB962C8B-B14F-4D97-AF65-F5344CB8AC3E}">
        <p14:creationId xmlns:p14="http://schemas.microsoft.com/office/powerpoint/2010/main" val="22156245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cs-CZ"/>
              <a:t>Kliknutím lze upravit styl.</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8477655-785F-4480-948D-E4C995D59F62}" type="datetimeFigureOut">
              <a:rPr lang="cs-CZ" smtClean="0"/>
              <a:pPr/>
              <a:t>02.04.2023</a:t>
            </a:fld>
            <a:endParaRPr lang="cs-CZ"/>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1D48FC0-2378-47BE-812A-337AAB249EB4}" type="slidenum">
              <a:rPr lang="cs-CZ" smtClean="0"/>
              <a:pPr/>
              <a:t>‹#›</a:t>
            </a:fld>
            <a:endParaRPr lang="cs-CZ"/>
          </a:p>
        </p:txBody>
      </p:sp>
    </p:spTree>
    <p:extLst>
      <p:ext uri="{BB962C8B-B14F-4D97-AF65-F5344CB8AC3E}">
        <p14:creationId xmlns:p14="http://schemas.microsoft.com/office/powerpoint/2010/main" val="23841458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en.wikipedia.org/wiki/List_of_cognitive_biase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4.xml"/><Relationship Id="rId5" Type="http://schemas.openxmlformats.org/officeDocument/2006/relationships/image" Target="../media/image27.emf"/><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dkuomtYlZME"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Sociální psychologie</a:t>
            </a:r>
            <a:br>
              <a:rPr lang="cs-CZ" dirty="0"/>
            </a:br>
            <a:r>
              <a:rPr lang="cs-CZ" dirty="0"/>
              <a:t>B</a:t>
            </a:r>
            <a:r>
              <a:rPr lang="cs-CZ" sz="3200" dirty="0"/>
              <a:t>udování dojmu o druhých, halo efekt a Pygmalion efekt</a:t>
            </a:r>
            <a:endParaRPr lang="cs-CZ" dirty="0"/>
          </a:p>
        </p:txBody>
      </p:sp>
      <p:sp>
        <p:nvSpPr>
          <p:cNvPr id="3" name="Podnadpis 2"/>
          <p:cNvSpPr>
            <a:spLocks noGrp="1"/>
          </p:cNvSpPr>
          <p:nvPr>
            <p:ph type="subTitle" idx="1"/>
          </p:nvPr>
        </p:nvSpPr>
        <p:spPr/>
        <p:txBody>
          <a:bodyPr/>
          <a:lstStyle/>
          <a:p>
            <a:r>
              <a:rPr lang="cs-CZ" dirty="0"/>
              <a:t>Jan Krása</a:t>
            </a:r>
          </a:p>
          <a:p>
            <a:r>
              <a:rPr lang="cs-CZ" dirty="0"/>
              <a:t>Katedra psychologie, Pedagogická fakulta, MUNI</a:t>
            </a:r>
          </a:p>
        </p:txBody>
      </p:sp>
    </p:spTree>
    <p:extLst>
      <p:ext uri="{BB962C8B-B14F-4D97-AF65-F5344CB8AC3E}">
        <p14:creationId xmlns:p14="http://schemas.microsoft.com/office/powerpoint/2010/main" val="75467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4E8844FB-7F3D-40D2-83DB-C2458217D537}"/>
              </a:ext>
            </a:extLst>
          </p:cNvPr>
          <p:cNvSpPr txBox="1"/>
          <p:nvPr/>
        </p:nvSpPr>
        <p:spPr>
          <a:xfrm>
            <a:off x="726510" y="1556792"/>
            <a:ext cx="7959930" cy="4625280"/>
          </a:xfrm>
          <a:prstGeom prst="rect">
            <a:avLst/>
          </a:prstGeom>
          <a:noFill/>
          <a:ln>
            <a:noFill/>
          </a:ln>
        </p:spPr>
        <p:txBody>
          <a:bodyPr lIns="54720" tIns="91440" rIns="90000" bIns="45000"/>
          <a:lstStyle/>
          <a:p>
            <a:r>
              <a:rPr lang="cs-CZ" sz="3200" dirty="0"/>
              <a:t>Zcela zásadní také je, že celá řada automaticky fungujících kognitivních modulů (rozpoznávání tváří, halo efekt, stereotypizace, </a:t>
            </a:r>
            <a:r>
              <a:rPr lang="cs-CZ" sz="3200" dirty="0" err="1"/>
              <a:t>labeling</a:t>
            </a:r>
            <a:r>
              <a:rPr lang="cs-CZ" sz="3200" dirty="0"/>
              <a:t> atd.) je přímo </a:t>
            </a:r>
            <a:r>
              <a:rPr lang="cs-CZ" sz="3200" b="1" dirty="0"/>
              <a:t>spojena s emočním systémem </a:t>
            </a:r>
            <a:r>
              <a:rPr lang="cs-CZ" sz="3200" dirty="0"/>
              <a:t>(srov. prezentace Emoce). </a:t>
            </a:r>
          </a:p>
          <a:p>
            <a:endParaRPr lang="cs-CZ" sz="3200" dirty="0"/>
          </a:p>
          <a:p>
            <a:r>
              <a:rPr lang="cs-CZ" sz="3200" dirty="0"/>
              <a:t>Takže, aniž bychom si museli/y svoje úsudky o druhých vůbec uvědomit, reagujeme na druhé ihned zcela automaticky emočně (např. neverbálně).</a:t>
            </a:r>
          </a:p>
          <a:p>
            <a:endParaRPr lang="cs-CZ" sz="2400" dirty="0"/>
          </a:p>
        </p:txBody>
      </p:sp>
      <p:sp>
        <p:nvSpPr>
          <p:cNvPr id="5" name="TextShape 1">
            <a:extLst>
              <a:ext uri="{FF2B5EF4-FFF2-40B4-BE49-F238E27FC236}">
                <a16:creationId xmlns:a16="http://schemas.microsoft.com/office/drawing/2014/main" id="{6BC3BED3-2030-4ECC-8254-980D1862AEDA}"/>
              </a:ext>
            </a:extLst>
          </p:cNvPr>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Budování dojmu o druhých</a:t>
            </a:r>
            <a:endParaRPr lang="cs-CZ"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763555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4E8844FB-7F3D-40D2-83DB-C2458217D537}"/>
              </a:ext>
            </a:extLst>
          </p:cNvPr>
          <p:cNvSpPr txBox="1"/>
          <p:nvPr/>
        </p:nvSpPr>
        <p:spPr>
          <a:xfrm>
            <a:off x="457199" y="1009258"/>
            <a:ext cx="8488017" cy="5462403"/>
          </a:xfrm>
          <a:prstGeom prst="rect">
            <a:avLst/>
          </a:prstGeom>
          <a:noFill/>
          <a:ln>
            <a:noFill/>
          </a:ln>
        </p:spPr>
        <p:txBody>
          <a:bodyPr lIns="54720" tIns="91440" rIns="90000" bIns="45000"/>
          <a:lstStyle/>
          <a:p>
            <a:pPr marL="119160">
              <a:lnSpc>
                <a:spcPct val="100000"/>
              </a:lnSpc>
              <a:buClr>
                <a:srgbClr val="F0AD00"/>
              </a:buClr>
              <a:buSzPct val="80000"/>
            </a:pPr>
            <a:r>
              <a:rPr lang="cs-CZ" sz="2400" b="1" spc="-1" dirty="0">
                <a:solidFill>
                  <a:srgbClr val="000000"/>
                </a:solidFill>
                <a:uFill>
                  <a:solidFill>
                    <a:srgbClr val="FFFFFF"/>
                  </a:solidFill>
                </a:uFill>
                <a:latin typeface="Corbel"/>
              </a:rPr>
              <a:t>Zásadní problém vnímání druhých spočívá mj. v tom, že </a:t>
            </a:r>
            <a:r>
              <a:rPr lang="cs-CZ" sz="2400" spc="-1" dirty="0">
                <a:solidFill>
                  <a:srgbClr val="000000"/>
                </a:solidFill>
                <a:uFill>
                  <a:solidFill>
                    <a:srgbClr val="FFFFFF"/>
                  </a:solidFill>
                </a:uFill>
                <a:latin typeface="Corbel"/>
              </a:rPr>
              <a:t>na nás působí celá řada vlivů, které vůbec nesouvisí s obsahem podnětu. Např.:</a:t>
            </a:r>
          </a:p>
          <a:p>
            <a:pPr marL="576360" indent="-457200">
              <a:lnSpc>
                <a:spcPct val="100000"/>
              </a:lnSpc>
              <a:buClr>
                <a:srgbClr val="F0AD00"/>
              </a:buClr>
              <a:buSzPct val="80000"/>
              <a:buFont typeface="Arial" panose="020B0604020202020204" pitchFamily="34" charset="0"/>
              <a:buChar char="•"/>
            </a:pPr>
            <a:r>
              <a:rPr lang="cs-CZ" sz="2400" b="1" spc="-1" dirty="0">
                <a:solidFill>
                  <a:srgbClr val="000000"/>
                </a:solidFill>
                <a:uFill>
                  <a:solidFill>
                    <a:srgbClr val="FFFFFF"/>
                  </a:solidFill>
                </a:uFill>
                <a:latin typeface="Corbel"/>
              </a:rPr>
              <a:t>v jakém pořadí </a:t>
            </a:r>
            <a:r>
              <a:rPr lang="cs-CZ" sz="2400" spc="-1" dirty="0">
                <a:solidFill>
                  <a:srgbClr val="000000"/>
                </a:solidFill>
                <a:uFill>
                  <a:solidFill>
                    <a:srgbClr val="FFFFFF"/>
                  </a:solidFill>
                </a:uFill>
                <a:latin typeface="Corbel"/>
              </a:rPr>
              <a:t>podnět přichází: první, poslední, uprostřed (efekt prvního dojmu, efekt posledního dojmu), </a:t>
            </a:r>
          </a:p>
          <a:p>
            <a:pPr marL="576360" indent="-457200">
              <a:lnSpc>
                <a:spcPct val="100000"/>
              </a:lnSpc>
              <a:buClr>
                <a:srgbClr val="F0AD00"/>
              </a:buClr>
              <a:buSzPct val="80000"/>
              <a:buFont typeface="Arial" panose="020B0604020202020204" pitchFamily="34" charset="0"/>
              <a:buChar char="•"/>
            </a:pPr>
            <a:r>
              <a:rPr lang="cs-CZ" sz="2400" b="1" spc="-1" dirty="0">
                <a:solidFill>
                  <a:srgbClr val="000000"/>
                </a:solidFill>
                <a:uFill>
                  <a:solidFill>
                    <a:srgbClr val="FFFFFF"/>
                  </a:solidFill>
                </a:uFill>
                <a:latin typeface="Corbel"/>
              </a:rPr>
              <a:t>v jakém kontextu </a:t>
            </a:r>
            <a:r>
              <a:rPr lang="cs-CZ" sz="2400" spc="-1" dirty="0">
                <a:solidFill>
                  <a:srgbClr val="000000"/>
                </a:solidFill>
                <a:uFill>
                  <a:solidFill>
                    <a:srgbClr val="FFFFFF"/>
                  </a:solidFill>
                </a:uFill>
                <a:latin typeface="Corbel"/>
              </a:rPr>
              <a:t>podnět přichází (dotyk v prostoru, zarámování = </a:t>
            </a:r>
            <a:r>
              <a:rPr lang="cs-CZ" sz="2400" spc="-1" dirty="0" err="1">
                <a:solidFill>
                  <a:srgbClr val="000000"/>
                </a:solidFill>
                <a:uFill>
                  <a:solidFill>
                    <a:srgbClr val="FFFFFF"/>
                  </a:solidFill>
                </a:uFill>
                <a:latin typeface="Corbel"/>
              </a:rPr>
              <a:t>framing</a:t>
            </a:r>
            <a:r>
              <a:rPr lang="cs-CZ" sz="2400" spc="-1" dirty="0">
                <a:solidFill>
                  <a:srgbClr val="000000"/>
                </a:solidFill>
                <a:uFill>
                  <a:solidFill>
                    <a:srgbClr val="FFFFFF"/>
                  </a:solidFill>
                </a:uFill>
                <a:latin typeface="Corbel"/>
              </a:rPr>
              <a:t>, </a:t>
            </a:r>
            <a:r>
              <a:rPr lang="cs-CZ" sz="2400" spc="-1" dirty="0" err="1">
                <a:solidFill>
                  <a:srgbClr val="000000"/>
                </a:solidFill>
                <a:uFill>
                  <a:solidFill>
                    <a:srgbClr val="FFFFFF"/>
                  </a:solidFill>
                </a:uFill>
                <a:latin typeface="Corbel"/>
              </a:rPr>
              <a:t>anchoring</a:t>
            </a:r>
            <a:r>
              <a:rPr lang="cs-CZ" sz="2400" spc="-1" dirty="0">
                <a:solidFill>
                  <a:srgbClr val="000000"/>
                </a:solidFill>
                <a:uFill>
                  <a:solidFill>
                    <a:srgbClr val="FFFFFF"/>
                  </a:solidFill>
                </a:uFill>
                <a:latin typeface="Corbel"/>
              </a:rPr>
              <a:t>), </a:t>
            </a:r>
          </a:p>
          <a:p>
            <a:pPr marL="576360" indent="-457200">
              <a:lnSpc>
                <a:spcPct val="100000"/>
              </a:lnSpc>
              <a:buClr>
                <a:srgbClr val="F0AD00"/>
              </a:buClr>
              <a:buSzPct val="80000"/>
              <a:buFont typeface="Arial" panose="020B0604020202020204" pitchFamily="34" charset="0"/>
              <a:buChar char="•"/>
            </a:pPr>
            <a:r>
              <a:rPr lang="cs-CZ" sz="2400" b="1" spc="-1" dirty="0">
                <a:solidFill>
                  <a:srgbClr val="000000"/>
                </a:solidFill>
                <a:uFill>
                  <a:solidFill>
                    <a:srgbClr val="FFFFFF"/>
                  </a:solidFill>
                </a:uFill>
                <a:latin typeface="Corbel"/>
              </a:rPr>
              <a:t>co si o podnětu myslí druzí lidé </a:t>
            </a:r>
            <a:r>
              <a:rPr lang="cs-CZ" sz="2400" spc="-1" dirty="0">
                <a:solidFill>
                  <a:srgbClr val="000000"/>
                </a:solidFill>
                <a:uFill>
                  <a:solidFill>
                    <a:srgbClr val="FFFFFF"/>
                  </a:solidFill>
                </a:uFill>
                <a:latin typeface="Corbel"/>
              </a:rPr>
              <a:t>(sociální konformita, stereotypizace, </a:t>
            </a:r>
            <a:r>
              <a:rPr lang="cs-CZ" sz="2400" spc="-1" dirty="0" err="1">
                <a:solidFill>
                  <a:srgbClr val="000000"/>
                </a:solidFill>
                <a:uFill>
                  <a:solidFill>
                    <a:srgbClr val="FFFFFF"/>
                  </a:solidFill>
                </a:uFill>
                <a:latin typeface="Corbel"/>
              </a:rPr>
              <a:t>labeling</a:t>
            </a:r>
            <a:r>
              <a:rPr lang="cs-CZ" sz="2400" spc="-1" dirty="0">
                <a:solidFill>
                  <a:srgbClr val="000000"/>
                </a:solidFill>
                <a:uFill>
                  <a:solidFill>
                    <a:srgbClr val="FFFFFF"/>
                  </a:solidFill>
                </a:uFill>
                <a:latin typeface="Corbel"/>
              </a:rPr>
              <a:t>), </a:t>
            </a:r>
          </a:p>
          <a:p>
            <a:pPr marL="576360" indent="-457200">
              <a:lnSpc>
                <a:spcPct val="100000"/>
              </a:lnSpc>
              <a:buClr>
                <a:srgbClr val="F0AD00"/>
              </a:buClr>
              <a:buSzPct val="80000"/>
              <a:buFont typeface="Arial" panose="020B0604020202020204" pitchFamily="34" charset="0"/>
              <a:buChar char="•"/>
            </a:pPr>
            <a:r>
              <a:rPr lang="cs-CZ" sz="2400" b="1" spc="-1" dirty="0">
                <a:solidFill>
                  <a:srgbClr val="000000"/>
                </a:solidFill>
                <a:uFill>
                  <a:solidFill>
                    <a:srgbClr val="FFFFFF"/>
                  </a:solidFill>
                </a:uFill>
                <a:latin typeface="Corbel"/>
              </a:rPr>
              <a:t>vlastní názor na podnět</a:t>
            </a:r>
            <a:r>
              <a:rPr lang="cs-CZ" sz="2400" spc="-1" dirty="0">
                <a:solidFill>
                  <a:srgbClr val="000000"/>
                </a:solidFill>
                <a:uFill>
                  <a:solidFill>
                    <a:srgbClr val="FFFFFF"/>
                  </a:solidFill>
                </a:uFill>
                <a:latin typeface="Corbel"/>
              </a:rPr>
              <a:t> (konfirmační zkreslení, Pygmalion efekt, golem efekt)</a:t>
            </a:r>
          </a:p>
          <a:p>
            <a:pPr marL="576360" indent="-457200">
              <a:lnSpc>
                <a:spcPct val="100000"/>
              </a:lnSpc>
              <a:buClr>
                <a:srgbClr val="F0AD00"/>
              </a:buClr>
              <a:buSzPct val="80000"/>
              <a:buFont typeface="Arial" panose="020B0604020202020204" pitchFamily="34" charset="0"/>
              <a:buChar char="•"/>
            </a:pPr>
            <a:r>
              <a:rPr lang="cs-CZ" sz="2400" b="1" spc="-1" dirty="0">
                <a:solidFill>
                  <a:srgbClr val="000000"/>
                </a:solidFill>
                <a:uFill>
                  <a:solidFill>
                    <a:srgbClr val="FFFFFF"/>
                  </a:solidFill>
                </a:uFill>
                <a:latin typeface="Corbel"/>
              </a:rPr>
              <a:t>čemu je podnět podobný: </a:t>
            </a:r>
            <a:r>
              <a:rPr lang="cs-CZ" sz="2400" spc="-1" dirty="0">
                <a:solidFill>
                  <a:srgbClr val="000000"/>
                </a:solidFill>
                <a:uFill>
                  <a:solidFill>
                    <a:srgbClr val="FFFFFF"/>
                  </a:solidFill>
                </a:uFill>
                <a:latin typeface="Corbel"/>
              </a:rPr>
              <a:t>náhodné asociace během života</a:t>
            </a:r>
          </a:p>
          <a:p>
            <a:pPr marL="576360" indent="-457200">
              <a:lnSpc>
                <a:spcPct val="100000"/>
              </a:lnSpc>
              <a:buClr>
                <a:srgbClr val="F0AD00"/>
              </a:buClr>
              <a:buSzPct val="80000"/>
              <a:buFont typeface="Arial" panose="020B0604020202020204" pitchFamily="34" charset="0"/>
              <a:buChar char="•"/>
            </a:pPr>
            <a:r>
              <a:rPr lang="cs-CZ" sz="2400" spc="-1" dirty="0">
                <a:solidFill>
                  <a:srgbClr val="000000"/>
                </a:solidFill>
                <a:uFill>
                  <a:solidFill>
                    <a:srgbClr val="FFFFFF"/>
                  </a:solidFill>
                </a:uFill>
                <a:latin typeface="Corbel"/>
              </a:rPr>
              <a:t>co v naší mysli podnětu časově předcházelo (viz </a:t>
            </a:r>
            <a:r>
              <a:rPr lang="cs-CZ" sz="2400" spc="-1" dirty="0" err="1">
                <a:solidFill>
                  <a:srgbClr val="000000"/>
                </a:solidFill>
                <a:uFill>
                  <a:solidFill>
                    <a:srgbClr val="FFFFFF"/>
                  </a:solidFill>
                </a:uFill>
                <a:latin typeface="Corbel"/>
              </a:rPr>
              <a:t>priming</a:t>
            </a:r>
            <a:r>
              <a:rPr lang="cs-CZ" sz="2400" spc="-1" dirty="0">
                <a:solidFill>
                  <a:srgbClr val="000000"/>
                </a:solidFill>
                <a:uFill>
                  <a:solidFill>
                    <a:srgbClr val="FFFFFF"/>
                  </a:solidFill>
                </a:uFill>
                <a:latin typeface="Corbel"/>
              </a:rPr>
              <a:t>).</a:t>
            </a:r>
          </a:p>
          <a:p>
            <a:pPr marL="119160">
              <a:lnSpc>
                <a:spcPct val="100000"/>
              </a:lnSpc>
              <a:buClr>
                <a:srgbClr val="F0AD00"/>
              </a:buClr>
              <a:buSzPct val="80000"/>
            </a:pPr>
            <a:r>
              <a:rPr lang="cs-CZ" sz="2400" spc="-1" dirty="0">
                <a:solidFill>
                  <a:srgbClr val="000000"/>
                </a:solidFill>
                <a:uFill>
                  <a:solidFill>
                    <a:srgbClr val="FFFFFF"/>
                  </a:solidFill>
                </a:uFill>
                <a:latin typeface="Corbel"/>
              </a:rPr>
              <a:t>Tyto vlivy zkreslují náš úsudek o druhých i o světě, aniž by jakkoli souvisely se samotnými posuzovanými osobami či objekty.</a:t>
            </a:r>
          </a:p>
          <a:p>
            <a:pPr marL="576360" indent="-457200">
              <a:lnSpc>
                <a:spcPct val="100000"/>
              </a:lnSpc>
              <a:buClr>
                <a:srgbClr val="F0AD00"/>
              </a:buClr>
              <a:buSzPct val="80000"/>
              <a:buFont typeface="Arial" panose="020B0604020202020204" pitchFamily="34" charset="0"/>
              <a:buChar char="•"/>
            </a:pPr>
            <a:endParaRPr lang="cs-CZ" sz="2400"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endParaRPr lang="cs-CZ" sz="2400" spc="-1" dirty="0">
              <a:solidFill>
                <a:srgbClr val="000000"/>
              </a:solidFill>
              <a:uFill>
                <a:solidFill>
                  <a:srgbClr val="FFFFFF"/>
                </a:solidFill>
              </a:uFill>
              <a:latin typeface="Corbel"/>
            </a:endParaRPr>
          </a:p>
          <a:p>
            <a:pPr marL="119160">
              <a:lnSpc>
                <a:spcPct val="100000"/>
              </a:lnSpc>
              <a:buClr>
                <a:srgbClr val="F0AD00"/>
              </a:buClr>
              <a:buSzPct val="80000"/>
            </a:pPr>
            <a:endParaRPr lang="cs-CZ" sz="2400" b="0" strike="noStrike" spc="-1" dirty="0">
              <a:solidFill>
                <a:srgbClr val="000000"/>
              </a:solidFill>
              <a:uFill>
                <a:solidFill>
                  <a:srgbClr val="FFFFFF"/>
                </a:solidFill>
              </a:uFill>
              <a:latin typeface="Corbel"/>
            </a:endParaRPr>
          </a:p>
        </p:txBody>
      </p:sp>
      <p:sp>
        <p:nvSpPr>
          <p:cNvPr id="5" name="TextShape 1">
            <a:extLst>
              <a:ext uri="{FF2B5EF4-FFF2-40B4-BE49-F238E27FC236}">
                <a16:creationId xmlns:a16="http://schemas.microsoft.com/office/drawing/2014/main" id="{6BC3BED3-2030-4ECC-8254-980D1862AEDA}"/>
              </a:ext>
            </a:extLst>
          </p:cNvPr>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Budování dojmu o druhých</a:t>
            </a:r>
            <a:endParaRPr lang="cs-CZ"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98005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4E8844FB-7F3D-40D2-83DB-C2458217D537}"/>
              </a:ext>
            </a:extLst>
          </p:cNvPr>
          <p:cNvSpPr txBox="1"/>
          <p:nvPr/>
        </p:nvSpPr>
        <p:spPr>
          <a:xfrm>
            <a:off x="726510" y="1039661"/>
            <a:ext cx="7959930" cy="5067256"/>
          </a:xfrm>
          <a:prstGeom prst="rect">
            <a:avLst/>
          </a:prstGeom>
          <a:noFill/>
          <a:ln>
            <a:noFill/>
          </a:ln>
        </p:spPr>
        <p:txBody>
          <a:bodyPr lIns="54720" tIns="91440" rIns="90000" bIns="45000"/>
          <a:lstStyle/>
          <a:p>
            <a:r>
              <a:rPr lang="cs-CZ" sz="2800" b="1" dirty="0"/>
              <a:t>Shrnutí</a:t>
            </a:r>
            <a:r>
              <a:rPr lang="cs-CZ" sz="2800" dirty="0"/>
              <a:t>:  </a:t>
            </a:r>
          </a:p>
          <a:p>
            <a:pPr marL="457200" indent="-457200">
              <a:buFont typeface="Arial" panose="020B0604020202020204" pitchFamily="34" charset="0"/>
              <a:buChar char="•"/>
            </a:pPr>
            <a:r>
              <a:rPr lang="cs-CZ" sz="2800" dirty="0"/>
              <a:t>do budování dojmu o druhých zasahuje spousta informací mimo empirické vlastnosti posuzovaného (což může posuzovanému uškodit nebo naopak přilepšit, nebo prostě zkreslit);</a:t>
            </a:r>
          </a:p>
          <a:p>
            <a:pPr marL="457200" indent="-457200">
              <a:buFont typeface="Arial" panose="020B0604020202020204" pitchFamily="34" charset="0"/>
              <a:buChar char="•"/>
            </a:pPr>
            <a:r>
              <a:rPr lang="cs-CZ" sz="2800" dirty="0"/>
              <a:t>tento proces budování dojmu o druhých si v mnoha ohledech v podstatě neuvědomujeme (jedná se o procesy systému 1), ale rovnou již na druhé nějak emočně a neverbálně reagujeme. </a:t>
            </a:r>
          </a:p>
          <a:p>
            <a:pPr marL="457200" indent="-457200">
              <a:buFont typeface="Arial" panose="020B0604020202020204" pitchFamily="34" charset="0"/>
              <a:buChar char="•"/>
            </a:pPr>
            <a:endParaRPr lang="cs-CZ" sz="2800" dirty="0"/>
          </a:p>
          <a:p>
            <a:r>
              <a:rPr lang="cs-CZ" sz="2800" dirty="0"/>
              <a:t>Nyní se podíváme na to, proč by to mělo zajímat speciálně učitele a jiné pedagogické pracovníky.</a:t>
            </a:r>
          </a:p>
        </p:txBody>
      </p:sp>
      <p:sp>
        <p:nvSpPr>
          <p:cNvPr id="5" name="TextShape 1">
            <a:extLst>
              <a:ext uri="{FF2B5EF4-FFF2-40B4-BE49-F238E27FC236}">
                <a16:creationId xmlns:a16="http://schemas.microsoft.com/office/drawing/2014/main" id="{6BC3BED3-2030-4ECC-8254-980D1862AEDA}"/>
              </a:ext>
            </a:extLst>
          </p:cNvPr>
          <p:cNvSpPr txBox="1"/>
          <p:nvPr/>
        </p:nvSpPr>
        <p:spPr>
          <a:xfrm>
            <a:off x="457560" y="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Budování dojmu o druhých</a:t>
            </a:r>
            <a:endParaRPr lang="cs-CZ"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2165741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1571625" y="208984"/>
            <a:ext cx="6044600" cy="6487091"/>
          </a:xfrm>
          <a:prstGeom prst="rect">
            <a:avLst/>
          </a:prstGeom>
        </p:spPr>
      </p:pic>
      <p:sp>
        <p:nvSpPr>
          <p:cNvPr id="5" name="TextovéPole 4"/>
          <p:cNvSpPr txBox="1"/>
          <p:nvPr/>
        </p:nvSpPr>
        <p:spPr>
          <a:xfrm>
            <a:off x="4572000" y="5807631"/>
            <a:ext cx="5183688" cy="369332"/>
          </a:xfrm>
          <a:prstGeom prst="rect">
            <a:avLst/>
          </a:prstGeom>
          <a:noFill/>
        </p:spPr>
        <p:txBody>
          <a:bodyPr wrap="square" rtlCol="0">
            <a:spAutoFit/>
          </a:bodyPr>
          <a:lstStyle/>
          <a:p>
            <a:r>
              <a:rPr lang="cs-CZ" dirty="0"/>
              <a:t>Dle Létalová, 2017, cca 600 studentů PED MUNI</a:t>
            </a:r>
          </a:p>
        </p:txBody>
      </p:sp>
      <p:sp>
        <p:nvSpPr>
          <p:cNvPr id="7" name="Ovál 6">
            <a:extLst>
              <a:ext uri="{FF2B5EF4-FFF2-40B4-BE49-F238E27FC236}">
                <a16:creationId xmlns:a16="http://schemas.microsoft.com/office/drawing/2014/main" id="{EBFEE00E-2C46-4E0C-92ED-C308607213DB}"/>
              </a:ext>
            </a:extLst>
          </p:cNvPr>
          <p:cNvSpPr/>
          <p:nvPr/>
        </p:nvSpPr>
        <p:spPr>
          <a:xfrm>
            <a:off x="2451652" y="874643"/>
            <a:ext cx="887896" cy="318053"/>
          </a:xfrm>
          <a:prstGeom prst="ellipse">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cxnSp>
        <p:nvCxnSpPr>
          <p:cNvPr id="8" name="Přímá spojnice se šipkou 7">
            <a:extLst>
              <a:ext uri="{FF2B5EF4-FFF2-40B4-BE49-F238E27FC236}">
                <a16:creationId xmlns:a16="http://schemas.microsoft.com/office/drawing/2014/main" id="{09D2CEB4-75F6-1E58-9062-30591A6EBD8B}"/>
              </a:ext>
            </a:extLst>
          </p:cNvPr>
          <p:cNvCxnSpPr>
            <a:cxnSpLocks/>
          </p:cNvCxnSpPr>
          <p:nvPr/>
        </p:nvCxnSpPr>
        <p:spPr>
          <a:xfrm>
            <a:off x="2451652" y="681037"/>
            <a:ext cx="364119" cy="4467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ovéPole 9">
            <a:extLst>
              <a:ext uri="{FF2B5EF4-FFF2-40B4-BE49-F238E27FC236}">
                <a16:creationId xmlns:a16="http://schemas.microsoft.com/office/drawing/2014/main" id="{8B02B5C3-5276-1E17-7C7D-5AF02A1F9068}"/>
              </a:ext>
            </a:extLst>
          </p:cNvPr>
          <p:cNvSpPr txBox="1"/>
          <p:nvPr/>
        </p:nvSpPr>
        <p:spPr>
          <a:xfrm>
            <a:off x="1044648" y="534962"/>
            <a:ext cx="1480457" cy="261610"/>
          </a:xfrm>
          <a:prstGeom prst="rect">
            <a:avLst/>
          </a:prstGeom>
          <a:noFill/>
        </p:spPr>
        <p:txBody>
          <a:bodyPr wrap="square" rtlCol="0">
            <a:spAutoFit/>
          </a:bodyPr>
          <a:lstStyle/>
          <a:p>
            <a:r>
              <a:rPr lang="cs-CZ" sz="1100" dirty="0"/>
              <a:t>Lépe snad: Charisma?</a:t>
            </a:r>
          </a:p>
        </p:txBody>
      </p:sp>
      <p:cxnSp>
        <p:nvCxnSpPr>
          <p:cNvPr id="12" name="Přímá spojnice 11">
            <a:extLst>
              <a:ext uri="{FF2B5EF4-FFF2-40B4-BE49-F238E27FC236}">
                <a16:creationId xmlns:a16="http://schemas.microsoft.com/office/drawing/2014/main" id="{78717DC8-57CB-D3D7-0A3C-9B923FB6DD1D}"/>
              </a:ext>
            </a:extLst>
          </p:cNvPr>
          <p:cNvCxnSpPr>
            <a:cxnSpLocks/>
          </p:cNvCxnSpPr>
          <p:nvPr/>
        </p:nvCxnSpPr>
        <p:spPr>
          <a:xfrm>
            <a:off x="628650" y="931508"/>
            <a:ext cx="8050893" cy="11139"/>
          </a:xfrm>
          <a:prstGeom prst="line">
            <a:avLst/>
          </a:prstGeom>
        </p:spPr>
        <p:style>
          <a:lnRef idx="1">
            <a:schemeClr val="dk1"/>
          </a:lnRef>
          <a:fillRef idx="0">
            <a:schemeClr val="dk1"/>
          </a:fillRef>
          <a:effectRef idx="0">
            <a:schemeClr val="dk1"/>
          </a:effectRef>
          <a:fontRef idx="minor">
            <a:schemeClr val="tx1"/>
          </a:fontRef>
        </p:style>
      </p:cxnSp>
      <p:sp>
        <p:nvSpPr>
          <p:cNvPr id="15" name="TextovéPole 14">
            <a:extLst>
              <a:ext uri="{FF2B5EF4-FFF2-40B4-BE49-F238E27FC236}">
                <a16:creationId xmlns:a16="http://schemas.microsoft.com/office/drawing/2014/main" id="{D0F4654C-D06C-96FE-6F48-34C703FA9E68}"/>
              </a:ext>
            </a:extLst>
          </p:cNvPr>
          <p:cNvSpPr txBox="1"/>
          <p:nvPr/>
        </p:nvSpPr>
        <p:spPr>
          <a:xfrm>
            <a:off x="672501" y="1378857"/>
            <a:ext cx="1779152" cy="430887"/>
          </a:xfrm>
          <a:prstGeom prst="rect">
            <a:avLst/>
          </a:prstGeom>
          <a:noFill/>
        </p:spPr>
        <p:txBody>
          <a:bodyPr wrap="square" rtlCol="0">
            <a:spAutoFit/>
          </a:bodyPr>
          <a:lstStyle/>
          <a:p>
            <a:r>
              <a:rPr lang="cs-CZ" sz="1100" dirty="0"/>
              <a:t>Když má učitel tyto dole, má i to vrchní</a:t>
            </a:r>
          </a:p>
        </p:txBody>
      </p:sp>
    </p:spTree>
    <p:extLst>
      <p:ext uri="{BB962C8B-B14F-4D97-AF65-F5344CB8AC3E}">
        <p14:creationId xmlns:p14="http://schemas.microsoft.com/office/powerpoint/2010/main" val="31998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457200" y="155520"/>
            <a:ext cx="8229240" cy="909193"/>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Sociální kognice a vzdělávání</a:t>
            </a:r>
            <a:endParaRPr lang="cs-CZ" sz="1800" b="0" strike="noStrike" spc="-1" dirty="0">
              <a:solidFill>
                <a:srgbClr val="000000"/>
              </a:solidFill>
              <a:uFill>
                <a:solidFill>
                  <a:srgbClr val="FFFFFF"/>
                </a:solidFill>
              </a:uFill>
              <a:latin typeface="Corbel"/>
            </a:endParaRPr>
          </a:p>
        </p:txBody>
      </p:sp>
      <p:sp>
        <p:nvSpPr>
          <p:cNvPr id="120" name="TextShape 2"/>
          <p:cNvSpPr txBox="1"/>
          <p:nvPr/>
        </p:nvSpPr>
        <p:spPr>
          <a:xfrm>
            <a:off x="457200" y="951978"/>
            <a:ext cx="8367486" cy="5750501"/>
          </a:xfrm>
          <a:prstGeom prst="rect">
            <a:avLst/>
          </a:prstGeom>
          <a:noFill/>
          <a:ln>
            <a:noFill/>
          </a:ln>
        </p:spPr>
        <p:txBody>
          <a:bodyPr lIns="54720" tIns="91440" rIns="90000" bIns="45000"/>
          <a:lstStyle/>
          <a:p>
            <a:pPr marL="438840" indent="-319680">
              <a:lnSpc>
                <a:spcPct val="100000"/>
              </a:lnSpc>
            </a:pPr>
            <a:r>
              <a:rPr lang="cs-CZ" sz="2500" b="0" strike="noStrike" spc="-1" dirty="0">
                <a:solidFill>
                  <a:srgbClr val="000000"/>
                </a:solidFill>
                <a:uFill>
                  <a:solidFill>
                    <a:srgbClr val="FFFFFF"/>
                  </a:solidFill>
                </a:uFill>
                <a:latin typeface="Corbel"/>
              </a:rPr>
              <a:t>Druhá nejčastěji uváděná vlastnost ideálního učitele je </a:t>
            </a:r>
            <a:r>
              <a:rPr lang="cs-CZ" sz="2500" b="1" strike="noStrike" spc="-1" dirty="0">
                <a:solidFill>
                  <a:srgbClr val="000000"/>
                </a:solidFill>
                <a:uFill>
                  <a:solidFill>
                    <a:srgbClr val="FFFFFF"/>
                  </a:solidFill>
                </a:uFill>
                <a:latin typeface="Corbel"/>
              </a:rPr>
              <a:t>spravedlivost</a:t>
            </a:r>
            <a:r>
              <a:rPr lang="cs-CZ" sz="2500" b="0" strike="noStrike" spc="-1" dirty="0">
                <a:solidFill>
                  <a:srgbClr val="000000"/>
                </a:solidFill>
                <a:uFill>
                  <a:solidFill>
                    <a:srgbClr val="FFFFFF"/>
                  </a:solidFill>
                </a:uFill>
                <a:latin typeface="Corbel"/>
              </a:rPr>
              <a:t> (po poněkud problematické vlastnosti autorita).</a:t>
            </a:r>
          </a:p>
          <a:p>
            <a:pPr marL="438840" indent="-319680">
              <a:lnSpc>
                <a:spcPct val="100000"/>
              </a:lnSpc>
            </a:pPr>
            <a:r>
              <a:rPr lang="cs-CZ" sz="2500" spc="-1" dirty="0">
                <a:solidFill>
                  <a:srgbClr val="000000"/>
                </a:solidFill>
                <a:uFill>
                  <a:solidFill>
                    <a:srgbClr val="FFFFFF"/>
                  </a:solidFill>
                </a:uFill>
                <a:latin typeface="Corbel"/>
              </a:rPr>
              <a:t>Studenti PED MUNI stále uvádějí nespočet příběhů o tom, jak nespravedliví dokážou učitelé (ještě dnes) být.</a:t>
            </a:r>
          </a:p>
          <a:p>
            <a:pPr marL="438840" indent="-319680">
              <a:lnSpc>
                <a:spcPct val="100000"/>
              </a:lnSpc>
            </a:pPr>
            <a:r>
              <a:rPr lang="cs-CZ" sz="2500" spc="-1" dirty="0">
                <a:solidFill>
                  <a:srgbClr val="000000"/>
                </a:solidFill>
                <a:uFill>
                  <a:solidFill>
                    <a:srgbClr val="FFFFFF"/>
                  </a:solidFill>
                </a:uFill>
                <a:latin typeface="Corbel"/>
              </a:rPr>
              <a:t>Nejčastějším příkladem nespravedlivosti učitele jsou příběhy o nadržování a zasednutí si na žáka.</a:t>
            </a:r>
          </a:p>
          <a:p>
            <a:pPr marL="438840" indent="-319680">
              <a:lnSpc>
                <a:spcPct val="100000"/>
              </a:lnSpc>
            </a:pPr>
            <a:r>
              <a:rPr lang="cs-CZ" sz="2500" spc="-1" dirty="0">
                <a:solidFill>
                  <a:srgbClr val="000000"/>
                </a:solidFill>
                <a:uFill>
                  <a:solidFill>
                    <a:srgbClr val="FFFFFF"/>
                  </a:solidFill>
                </a:uFill>
                <a:latin typeface="Corbel"/>
              </a:rPr>
              <a:t>Tyto autentické výpovědi studentů svědčí o tom, že někteří učitelé stále ještě nereflektují některé svoje postoje k žákům, ale prostě automaticky jednají (nespravedlivě). Myslí si, že jednají spravedlivě, ale zvenčí je vidět, že mají klapky na očích. Většinou za to krom jiného mohou chyby v sociální kognici (čili chyby v budování o druhých, čili procesy systému 1).</a:t>
            </a:r>
          </a:p>
        </p:txBody>
      </p:sp>
    </p:spTree>
    <p:extLst>
      <p:ext uri="{BB962C8B-B14F-4D97-AF65-F5344CB8AC3E}">
        <p14:creationId xmlns:p14="http://schemas.microsoft.com/office/powerpoint/2010/main" val="5672638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457200" y="155520"/>
            <a:ext cx="8229240" cy="909193"/>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Sociální kognice a vzdělávání</a:t>
            </a:r>
            <a:endParaRPr lang="cs-CZ" sz="1800" b="0" strike="noStrike" spc="-1" dirty="0">
              <a:solidFill>
                <a:srgbClr val="000000"/>
              </a:solidFill>
              <a:uFill>
                <a:solidFill>
                  <a:srgbClr val="FFFFFF"/>
                </a:solidFill>
              </a:uFill>
              <a:latin typeface="Corbel"/>
            </a:endParaRPr>
          </a:p>
        </p:txBody>
      </p:sp>
      <p:sp>
        <p:nvSpPr>
          <p:cNvPr id="120" name="TextShape 2"/>
          <p:cNvSpPr txBox="1"/>
          <p:nvPr/>
        </p:nvSpPr>
        <p:spPr>
          <a:xfrm>
            <a:off x="457200" y="951978"/>
            <a:ext cx="8367486" cy="5750501"/>
          </a:xfrm>
          <a:prstGeom prst="rect">
            <a:avLst/>
          </a:prstGeom>
          <a:noFill/>
          <a:ln>
            <a:noFill/>
          </a:ln>
        </p:spPr>
        <p:txBody>
          <a:bodyPr lIns="54720" tIns="91440" rIns="90000" bIns="45000"/>
          <a:lstStyle/>
          <a:p>
            <a:pPr marL="438840" indent="-319680">
              <a:lnSpc>
                <a:spcPct val="100000"/>
              </a:lnSpc>
            </a:pPr>
            <a:r>
              <a:rPr lang="cs-CZ" sz="2300" dirty="0"/>
              <a:t>„Doteď si vybavuji, proč jsem do té třídy nechodila tak ráda, jak bych si přála. Moje první paní učitelka třídní byla všechno, jen ne hodící se do třídy pro děti. Je v pořádku být přísný, ale často jí praskaly nervy, často se obořila na žáčka, který něco nechápal, a mě si zaškatulkovala jako tu chytrou, ale velmi tichou a navíc docela nešikovnou. Dávala mi nějakým způsobem najevo, že se mnou je něco špatně, téměř násilně se mě snažila vtlačit do kolektivu, což nikdy nedopadlo dobře, zakázala mi si v keramice vybarvit keramické sluníčko, protože bych se prý zamazala a udělala nepořádek. Svým způsobem mi pošlapala sebevědomí takovým způsobem, že se doteď cítím příšerně, když se mi něco nepovede. Pokud někdo pochopil něco jinak, než ona zadala, byl hlupák ten žáček, nikdy si nepřipustila, že zadání podala špatně ona. Vím určitě, že taková učitelka být nikdy nechci. Z prvního stupně jsem si teda odnesla velký </a:t>
            </a:r>
            <a:r>
              <a:rPr lang="cs-CZ" sz="2300" dirty="0" err="1"/>
              <a:t>antivzor</a:t>
            </a:r>
            <a:r>
              <a:rPr lang="cs-CZ" sz="2300" dirty="0"/>
              <a:t>.“</a:t>
            </a:r>
            <a:endParaRPr lang="cs-CZ" sz="2300"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28999610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457200" y="155520"/>
            <a:ext cx="8229240" cy="909193"/>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Nespravedlivost ve vzdělávání</a:t>
            </a:r>
            <a:endParaRPr lang="cs-CZ" sz="1800" b="0" strike="noStrike" spc="-1" dirty="0">
              <a:solidFill>
                <a:srgbClr val="000000"/>
              </a:solidFill>
              <a:uFill>
                <a:solidFill>
                  <a:srgbClr val="FFFFFF"/>
                </a:solidFill>
              </a:uFill>
              <a:latin typeface="Corbel"/>
            </a:endParaRPr>
          </a:p>
        </p:txBody>
      </p:sp>
      <p:sp>
        <p:nvSpPr>
          <p:cNvPr id="120" name="TextShape 2"/>
          <p:cNvSpPr txBox="1"/>
          <p:nvPr/>
        </p:nvSpPr>
        <p:spPr>
          <a:xfrm>
            <a:off x="457200" y="951979"/>
            <a:ext cx="8229240" cy="5335728"/>
          </a:xfrm>
          <a:prstGeom prst="rect">
            <a:avLst/>
          </a:prstGeom>
          <a:noFill/>
          <a:ln>
            <a:noFill/>
          </a:ln>
        </p:spPr>
        <p:txBody>
          <a:bodyPr lIns="54720" tIns="91440" rIns="90000" bIns="45000"/>
          <a:lstStyle/>
          <a:p>
            <a:pPr marL="438840" indent="-319680">
              <a:lnSpc>
                <a:spcPct val="100000"/>
              </a:lnSpc>
            </a:pPr>
            <a:r>
              <a:rPr lang="cs-CZ" sz="2400" spc="-1" dirty="0">
                <a:solidFill>
                  <a:srgbClr val="000000"/>
                </a:solidFill>
                <a:uFill>
                  <a:solidFill>
                    <a:srgbClr val="FFFFFF"/>
                  </a:solidFill>
                </a:uFill>
                <a:latin typeface="Corbel"/>
              </a:rPr>
              <a:t>Na vině je, kromě jiných důvodů, halo efekt a i opak halo efektu (efekt vypláznutého jazyka = angl. </a:t>
            </a:r>
            <a:r>
              <a:rPr lang="cs-CZ" sz="2400" i="1" spc="-1" dirty="0" err="1">
                <a:solidFill>
                  <a:srgbClr val="000000"/>
                </a:solidFill>
                <a:uFill>
                  <a:solidFill>
                    <a:srgbClr val="FFFFFF"/>
                  </a:solidFill>
                </a:uFill>
                <a:latin typeface="Corbel"/>
              </a:rPr>
              <a:t>horn</a:t>
            </a:r>
            <a:r>
              <a:rPr lang="cs-CZ" sz="2400" i="1" spc="-1" dirty="0">
                <a:solidFill>
                  <a:srgbClr val="000000"/>
                </a:solidFill>
                <a:uFill>
                  <a:solidFill>
                    <a:srgbClr val="FFFFFF"/>
                  </a:solidFill>
                </a:uFill>
                <a:latin typeface="Corbel"/>
              </a:rPr>
              <a:t> </a:t>
            </a:r>
            <a:r>
              <a:rPr lang="cs-CZ" sz="2400" i="1" spc="-1" dirty="0" err="1">
                <a:solidFill>
                  <a:srgbClr val="000000"/>
                </a:solidFill>
                <a:uFill>
                  <a:solidFill>
                    <a:srgbClr val="FFFFFF"/>
                  </a:solidFill>
                </a:uFill>
                <a:latin typeface="Corbel"/>
              </a:rPr>
              <a:t>effect</a:t>
            </a:r>
            <a:r>
              <a:rPr lang="cs-CZ" sz="2400" spc="-1" dirty="0">
                <a:solidFill>
                  <a:srgbClr val="000000"/>
                </a:solidFill>
                <a:uFill>
                  <a:solidFill>
                    <a:srgbClr val="FFFFFF"/>
                  </a:solidFill>
                </a:uFill>
                <a:latin typeface="Corbel"/>
              </a:rPr>
              <a:t>) spojený se stereotypy. Toto výchozí zkreslení je pak podporováno tzv. </a:t>
            </a:r>
            <a:r>
              <a:rPr lang="cs-CZ" sz="2400" b="1" spc="-1" dirty="0">
                <a:solidFill>
                  <a:srgbClr val="000000"/>
                </a:solidFill>
                <a:uFill>
                  <a:solidFill>
                    <a:srgbClr val="FFFFFF"/>
                  </a:solidFill>
                </a:uFill>
                <a:latin typeface="Corbel"/>
              </a:rPr>
              <a:t>konfirmačním zkreslením </a:t>
            </a:r>
            <a:r>
              <a:rPr lang="cs-CZ" sz="2400" spc="-1" dirty="0">
                <a:solidFill>
                  <a:srgbClr val="000000"/>
                </a:solidFill>
                <a:uFill>
                  <a:solidFill>
                    <a:srgbClr val="FFFFFF"/>
                  </a:solidFill>
                </a:uFill>
                <a:latin typeface="Corbel"/>
              </a:rPr>
              <a:t>a </a:t>
            </a:r>
            <a:r>
              <a:rPr lang="cs-CZ" sz="2400" b="1" spc="-1" dirty="0">
                <a:solidFill>
                  <a:srgbClr val="000000"/>
                </a:solidFill>
                <a:uFill>
                  <a:solidFill>
                    <a:srgbClr val="FFFFFF"/>
                  </a:solidFill>
                </a:uFill>
                <a:latin typeface="Corbel"/>
              </a:rPr>
              <a:t>sebenaplňujícím se proroctvím</a:t>
            </a:r>
            <a:r>
              <a:rPr lang="cs-CZ" sz="2400" spc="-1" dirty="0">
                <a:solidFill>
                  <a:srgbClr val="000000"/>
                </a:solidFill>
                <a:uFill>
                  <a:solidFill>
                    <a:srgbClr val="FFFFFF"/>
                  </a:solidFill>
                </a:uFill>
                <a:latin typeface="Corbel"/>
              </a:rPr>
              <a:t>.</a:t>
            </a:r>
          </a:p>
          <a:p>
            <a:pPr marL="438840" indent="-319680">
              <a:lnSpc>
                <a:spcPct val="100000"/>
              </a:lnSpc>
            </a:pPr>
            <a:endParaRPr lang="cs-CZ" sz="2400" spc="-1" dirty="0">
              <a:solidFill>
                <a:srgbClr val="000000"/>
              </a:solidFill>
              <a:uFill>
                <a:solidFill>
                  <a:srgbClr val="FFFFFF"/>
                </a:solidFill>
              </a:uFill>
              <a:latin typeface="Corbel"/>
            </a:endParaRPr>
          </a:p>
          <a:p>
            <a:pPr marL="438840" indent="-319680">
              <a:lnSpc>
                <a:spcPct val="100000"/>
              </a:lnSpc>
            </a:pPr>
            <a:r>
              <a:rPr lang="cs-CZ" sz="2400" spc="-1" dirty="0">
                <a:solidFill>
                  <a:srgbClr val="000000"/>
                </a:solidFill>
                <a:uFill>
                  <a:solidFill>
                    <a:srgbClr val="FFFFFF"/>
                  </a:solidFill>
                </a:uFill>
                <a:latin typeface="Corbel"/>
              </a:rPr>
              <a:t>Na úrovni celé společnosti celý proces nespravedlivosti funguje tak, jak to popisují teorie nálepkování (viz </a:t>
            </a:r>
            <a:r>
              <a:rPr lang="cs-CZ" sz="2400" spc="-1" dirty="0" err="1">
                <a:solidFill>
                  <a:srgbClr val="000000"/>
                </a:solidFill>
                <a:uFill>
                  <a:solidFill>
                    <a:srgbClr val="FFFFFF"/>
                  </a:solidFill>
                </a:uFill>
                <a:latin typeface="Corbel"/>
              </a:rPr>
              <a:t>labeling</a:t>
            </a:r>
            <a:r>
              <a:rPr lang="cs-CZ" sz="2400" spc="-1" dirty="0">
                <a:solidFill>
                  <a:srgbClr val="000000"/>
                </a:solidFill>
                <a:uFill>
                  <a:solidFill>
                    <a:srgbClr val="FFFFFF"/>
                  </a:solidFill>
                </a:uFill>
                <a:latin typeface="Corbel"/>
              </a:rPr>
              <a:t>). Srov. etnické či třídní stereotypy, které v podstatě </a:t>
            </a:r>
            <a:r>
              <a:rPr lang="cs-CZ" sz="2400" spc="-1" dirty="0" err="1">
                <a:solidFill>
                  <a:srgbClr val="000000"/>
                </a:solidFill>
                <a:uFill>
                  <a:solidFill>
                    <a:srgbClr val="FFFFFF"/>
                  </a:solidFill>
                </a:uFill>
                <a:latin typeface="Corbel"/>
              </a:rPr>
              <a:t>vmanipulovávají</a:t>
            </a:r>
            <a:r>
              <a:rPr lang="cs-CZ" sz="2400" spc="-1" dirty="0">
                <a:solidFill>
                  <a:srgbClr val="000000"/>
                </a:solidFill>
                <a:uFill>
                  <a:solidFill>
                    <a:srgbClr val="FFFFFF"/>
                  </a:solidFill>
                </a:uFill>
                <a:latin typeface="Corbel"/>
              </a:rPr>
              <a:t> určité jedince do určitých sociálně nežádoucích pozic.</a:t>
            </a:r>
          </a:p>
        </p:txBody>
      </p:sp>
    </p:spTree>
    <p:extLst>
      <p:ext uri="{BB962C8B-B14F-4D97-AF65-F5344CB8AC3E}">
        <p14:creationId xmlns:p14="http://schemas.microsoft.com/office/powerpoint/2010/main" val="6534205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4E8844FB-7F3D-40D2-83DB-C2458217D537}"/>
              </a:ext>
            </a:extLst>
          </p:cNvPr>
          <p:cNvSpPr txBox="1"/>
          <p:nvPr/>
        </p:nvSpPr>
        <p:spPr>
          <a:xfrm>
            <a:off x="726510" y="1039661"/>
            <a:ext cx="7959930" cy="5067256"/>
          </a:xfrm>
          <a:prstGeom prst="rect">
            <a:avLst/>
          </a:prstGeom>
          <a:noFill/>
          <a:ln>
            <a:noFill/>
          </a:ln>
        </p:spPr>
        <p:txBody>
          <a:bodyPr lIns="54720" tIns="91440" rIns="90000" bIns="45000"/>
          <a:lstStyle/>
          <a:p>
            <a:r>
              <a:rPr lang="cs-CZ" sz="2800" dirty="0"/>
              <a:t>U budování dojmu o druhých jsou empiricky zkoumány především různé </a:t>
            </a:r>
            <a:r>
              <a:rPr lang="cs-CZ" sz="2800" b="1" dirty="0"/>
              <a:t>chyby</a:t>
            </a:r>
            <a:r>
              <a:rPr lang="cs-CZ" sz="2800" dirty="0"/>
              <a:t> a </a:t>
            </a:r>
            <a:r>
              <a:rPr lang="cs-CZ" sz="2800" b="1" dirty="0"/>
              <a:t>zkreslení</a:t>
            </a:r>
            <a:r>
              <a:rPr lang="cs-CZ" sz="2800" dirty="0"/>
              <a:t>, kterých se dopouštíme. </a:t>
            </a:r>
          </a:p>
          <a:p>
            <a:r>
              <a:rPr lang="cs-CZ" sz="2800" dirty="0"/>
              <a:t>Proto se hovoří o </a:t>
            </a:r>
            <a:r>
              <a:rPr lang="cs-CZ" sz="2800" b="1" dirty="0"/>
              <a:t>chybách v percepci</a:t>
            </a:r>
            <a:r>
              <a:rPr lang="cs-CZ" sz="2800" dirty="0"/>
              <a:t>, o </a:t>
            </a:r>
            <a:r>
              <a:rPr lang="cs-CZ" sz="2800" b="1" dirty="0"/>
              <a:t>zkresleních</a:t>
            </a:r>
            <a:r>
              <a:rPr lang="cs-CZ" sz="2800" dirty="0"/>
              <a:t> (angl. </a:t>
            </a:r>
            <a:r>
              <a:rPr lang="cs-CZ" sz="2800" b="1" i="1" dirty="0" err="1"/>
              <a:t>bias</a:t>
            </a:r>
            <a:r>
              <a:rPr lang="cs-CZ" sz="2800" b="1" i="1" dirty="0"/>
              <a:t>, </a:t>
            </a:r>
            <a:r>
              <a:rPr lang="cs-CZ" sz="2800" b="1" i="1" dirty="0" err="1"/>
              <a:t>biases</a:t>
            </a:r>
            <a:r>
              <a:rPr lang="cs-CZ" sz="2800" dirty="0"/>
              <a:t>). </a:t>
            </a:r>
          </a:p>
          <a:p>
            <a:r>
              <a:rPr lang="cs-CZ" sz="2800" dirty="0"/>
              <a:t>Srov. seznam různých zkreslení:</a:t>
            </a:r>
          </a:p>
          <a:p>
            <a:r>
              <a:rPr lang="cs-CZ" sz="2400" u="sng" spc="-1" dirty="0">
                <a:solidFill>
                  <a:srgbClr val="168BBA"/>
                </a:solidFill>
                <a:uFill>
                  <a:solidFill>
                    <a:srgbClr val="FFFFFF"/>
                  </a:solidFill>
                </a:uFill>
                <a:latin typeface="Corbel"/>
                <a:hlinkClick r:id="rId2"/>
              </a:rPr>
              <a:t>https://en.wikipedia.org/wiki/List_of_cognitive_biases</a:t>
            </a:r>
            <a:r>
              <a:rPr lang="cs-CZ" sz="2400" u="sng" spc="-1" dirty="0">
                <a:solidFill>
                  <a:srgbClr val="168BBA"/>
                </a:solidFill>
                <a:uFill>
                  <a:solidFill>
                    <a:srgbClr val="FFFFFF"/>
                  </a:solidFill>
                </a:uFill>
                <a:latin typeface="Corbel"/>
              </a:rPr>
              <a:t> </a:t>
            </a:r>
            <a:endParaRPr lang="cs-CZ" sz="2400" dirty="0"/>
          </a:p>
          <a:p>
            <a:endParaRPr lang="cs-CZ" sz="2800" dirty="0"/>
          </a:p>
          <a:p>
            <a:r>
              <a:rPr lang="cs-CZ" sz="2800" dirty="0"/>
              <a:t>Nyní se podíváme na tři nejznámější a nejčastěji zkoumané chyby v percepci.</a:t>
            </a:r>
          </a:p>
        </p:txBody>
      </p:sp>
      <p:sp>
        <p:nvSpPr>
          <p:cNvPr id="5" name="TextShape 1">
            <a:extLst>
              <a:ext uri="{FF2B5EF4-FFF2-40B4-BE49-F238E27FC236}">
                <a16:creationId xmlns:a16="http://schemas.microsoft.com/office/drawing/2014/main" id="{6BC3BED3-2030-4ECC-8254-980D1862AEDA}"/>
              </a:ext>
            </a:extLst>
          </p:cNvPr>
          <p:cNvSpPr txBox="1"/>
          <p:nvPr/>
        </p:nvSpPr>
        <p:spPr>
          <a:xfrm>
            <a:off x="457560" y="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Budování dojmu o druhých</a:t>
            </a:r>
            <a:endParaRPr lang="cs-CZ"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852888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Efekt prvního dojmu </a:t>
            </a:r>
            <a:endParaRPr lang="cs-CZ" sz="1800" b="0" strike="noStrike" spc="-1" dirty="0">
              <a:solidFill>
                <a:srgbClr val="000000"/>
              </a:solidFill>
              <a:uFill>
                <a:solidFill>
                  <a:srgbClr val="FFFFFF"/>
                </a:solidFill>
              </a:uFill>
              <a:latin typeface="Corbel"/>
            </a:endParaRPr>
          </a:p>
        </p:txBody>
      </p:sp>
      <p:sp>
        <p:nvSpPr>
          <p:cNvPr id="110" name="TextShape 2"/>
          <p:cNvSpPr txBox="1"/>
          <p:nvPr/>
        </p:nvSpPr>
        <p:spPr>
          <a:xfrm>
            <a:off x="195309" y="1177447"/>
            <a:ext cx="8491131" cy="5411243"/>
          </a:xfrm>
          <a:prstGeom prst="rect">
            <a:avLst/>
          </a:prstGeom>
          <a:noFill/>
          <a:ln>
            <a:noFill/>
          </a:ln>
        </p:spPr>
        <p:txBody>
          <a:bodyPr lIns="54720" tIns="91440" rIns="90000" bIns="45000"/>
          <a:lstStyle/>
          <a:p>
            <a:pPr marL="118800"/>
            <a:r>
              <a:rPr lang="cs-CZ" sz="2800" b="1" strike="noStrike" spc="-1" dirty="0">
                <a:solidFill>
                  <a:srgbClr val="000000"/>
                </a:solidFill>
                <a:uFill>
                  <a:solidFill>
                    <a:srgbClr val="FFFFFF"/>
                  </a:solidFill>
                </a:uFill>
                <a:latin typeface="Corbel"/>
              </a:rPr>
              <a:t>Efekt pořadí</a:t>
            </a:r>
            <a:r>
              <a:rPr lang="cs-CZ" sz="2800" b="0" strike="noStrike" spc="-1" dirty="0">
                <a:solidFill>
                  <a:srgbClr val="000000"/>
                </a:solidFill>
                <a:uFill>
                  <a:solidFill>
                    <a:srgbClr val="FFFFFF"/>
                  </a:solidFill>
                </a:uFill>
                <a:latin typeface="Corbel"/>
              </a:rPr>
              <a:t>: působí na nás to, v </a:t>
            </a:r>
            <a:r>
              <a:rPr lang="cs-CZ" sz="2800" b="0" strike="noStrike" spc="-1">
                <a:solidFill>
                  <a:srgbClr val="000000"/>
                </a:solidFill>
                <a:uFill>
                  <a:solidFill>
                    <a:srgbClr val="FFFFFF"/>
                  </a:solidFill>
                </a:uFill>
                <a:latin typeface="Corbel"/>
              </a:rPr>
              <a:t>jakém pořadí </a:t>
            </a:r>
            <a:r>
              <a:rPr lang="cs-CZ" sz="2800" b="0" strike="noStrike" spc="-1" dirty="0">
                <a:solidFill>
                  <a:srgbClr val="000000"/>
                </a:solidFill>
                <a:uFill>
                  <a:solidFill>
                    <a:srgbClr val="FFFFFF"/>
                  </a:solidFill>
                </a:uFill>
                <a:latin typeface="Corbel"/>
              </a:rPr>
              <a:t>jsou informace o někom (o něčem) prezentovány. </a:t>
            </a:r>
          </a:p>
          <a:p>
            <a:pPr marL="118800">
              <a:lnSpc>
                <a:spcPct val="100000"/>
              </a:lnSpc>
            </a:pPr>
            <a:endParaRPr lang="cs-CZ" sz="2800" spc="-1" dirty="0">
              <a:solidFill>
                <a:srgbClr val="000000"/>
              </a:solidFill>
              <a:uFill>
                <a:solidFill>
                  <a:srgbClr val="FFFFFF"/>
                </a:solidFill>
              </a:uFill>
              <a:latin typeface="Corbel"/>
            </a:endParaRPr>
          </a:p>
          <a:p>
            <a:pPr marL="118800">
              <a:lnSpc>
                <a:spcPct val="100000"/>
              </a:lnSpc>
            </a:pPr>
            <a:r>
              <a:rPr lang="cs-CZ" sz="2800" spc="-1" dirty="0">
                <a:solidFill>
                  <a:srgbClr val="000000"/>
                </a:solidFill>
                <a:uFill>
                  <a:solidFill>
                    <a:srgbClr val="FFFFFF"/>
                  </a:solidFill>
                </a:uFill>
                <a:latin typeface="Corbel"/>
              </a:rPr>
              <a:t>Působí na nás </a:t>
            </a:r>
            <a:r>
              <a:rPr lang="cs-CZ" sz="2800" b="1" strike="noStrike" spc="-1" dirty="0">
                <a:solidFill>
                  <a:srgbClr val="000000"/>
                </a:solidFill>
                <a:uFill>
                  <a:solidFill>
                    <a:srgbClr val="FFFFFF"/>
                  </a:solidFill>
                </a:uFill>
                <a:latin typeface="Corbel"/>
              </a:rPr>
              <a:t>efekt prvního dojmu </a:t>
            </a:r>
            <a:r>
              <a:rPr lang="cs-CZ" sz="2800" b="0" strike="noStrike" spc="-1" dirty="0">
                <a:solidFill>
                  <a:srgbClr val="000000"/>
                </a:solidFill>
                <a:uFill>
                  <a:solidFill>
                    <a:srgbClr val="FFFFFF"/>
                  </a:solidFill>
                </a:uFill>
                <a:latin typeface="Corbel"/>
              </a:rPr>
              <a:t>(synonymum </a:t>
            </a:r>
            <a:r>
              <a:rPr lang="cs-CZ" sz="2800" b="1" strike="noStrike" spc="-1" dirty="0">
                <a:solidFill>
                  <a:srgbClr val="000000"/>
                </a:solidFill>
                <a:uFill>
                  <a:solidFill>
                    <a:srgbClr val="FFFFFF"/>
                  </a:solidFill>
                </a:uFill>
                <a:latin typeface="Corbel"/>
              </a:rPr>
              <a:t>efekt</a:t>
            </a:r>
            <a:r>
              <a:rPr lang="cs-CZ" sz="2800" b="0" strike="noStrike" spc="-1" dirty="0">
                <a:solidFill>
                  <a:srgbClr val="000000"/>
                </a:solidFill>
                <a:uFill>
                  <a:solidFill>
                    <a:srgbClr val="FFFFFF"/>
                  </a:solidFill>
                </a:uFill>
                <a:latin typeface="Corbel"/>
              </a:rPr>
              <a:t> </a:t>
            </a:r>
            <a:r>
              <a:rPr lang="cs-CZ" sz="2800" b="1" strike="noStrike" spc="-1" dirty="0" err="1">
                <a:solidFill>
                  <a:srgbClr val="000000"/>
                </a:solidFill>
                <a:uFill>
                  <a:solidFill>
                    <a:srgbClr val="FFFFFF"/>
                  </a:solidFill>
                </a:uFill>
                <a:latin typeface="Corbel"/>
              </a:rPr>
              <a:t>primarity</a:t>
            </a:r>
            <a:r>
              <a:rPr lang="cs-CZ" sz="2800" spc="-1" dirty="0">
                <a:solidFill>
                  <a:srgbClr val="000000"/>
                </a:solidFill>
                <a:uFill>
                  <a:solidFill>
                    <a:srgbClr val="FFFFFF"/>
                  </a:solidFill>
                </a:uFill>
                <a:latin typeface="Corbel"/>
              </a:rPr>
              <a:t>): první informace o někom (něčem) působí mnohem silněji, než informace následující.</a:t>
            </a:r>
          </a:p>
          <a:p>
            <a:pPr marL="118800">
              <a:lnSpc>
                <a:spcPct val="100000"/>
              </a:lnSpc>
            </a:pPr>
            <a:endParaRPr lang="cs-CZ" sz="2800" spc="-1" dirty="0">
              <a:solidFill>
                <a:srgbClr val="000000"/>
              </a:solidFill>
              <a:uFill>
                <a:solidFill>
                  <a:srgbClr val="FFFFFF"/>
                </a:solidFill>
              </a:uFill>
              <a:latin typeface="Corbel"/>
            </a:endParaRPr>
          </a:p>
          <a:p>
            <a:pPr marL="118800">
              <a:lnSpc>
                <a:spcPct val="100000"/>
              </a:lnSpc>
            </a:pPr>
            <a:endParaRPr lang="cs-CZ" sz="2800"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39960442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Efekt prvního dojmu </a:t>
            </a:r>
            <a:endParaRPr lang="cs-CZ" sz="1800" b="0" strike="noStrike" spc="-1" dirty="0">
              <a:solidFill>
                <a:srgbClr val="000000"/>
              </a:solidFill>
              <a:uFill>
                <a:solidFill>
                  <a:srgbClr val="FFFFFF"/>
                </a:solidFill>
              </a:uFill>
              <a:latin typeface="Corbel"/>
            </a:endParaRPr>
          </a:p>
        </p:txBody>
      </p:sp>
      <p:sp>
        <p:nvSpPr>
          <p:cNvPr id="110" name="TextShape 2"/>
          <p:cNvSpPr txBox="1"/>
          <p:nvPr/>
        </p:nvSpPr>
        <p:spPr>
          <a:xfrm>
            <a:off x="195309" y="1000026"/>
            <a:ext cx="8491131" cy="5411243"/>
          </a:xfrm>
          <a:prstGeom prst="rect">
            <a:avLst/>
          </a:prstGeom>
          <a:noFill/>
          <a:ln>
            <a:noFill/>
          </a:ln>
        </p:spPr>
        <p:txBody>
          <a:bodyPr lIns="54720" tIns="91440" rIns="90000" bIns="45000"/>
          <a:lstStyle/>
          <a:p>
            <a:pPr marL="118800"/>
            <a:r>
              <a:rPr lang="cs-CZ" sz="2600" b="1" strike="noStrike" spc="-1" dirty="0" err="1">
                <a:solidFill>
                  <a:srgbClr val="000000"/>
                </a:solidFill>
                <a:uFill>
                  <a:solidFill>
                    <a:srgbClr val="FFFFFF"/>
                  </a:solidFill>
                </a:uFill>
                <a:latin typeface="Corbel"/>
              </a:rPr>
              <a:t>Solomon</a:t>
            </a:r>
            <a:r>
              <a:rPr lang="cs-CZ" sz="2600" b="1" strike="noStrike" spc="-1" dirty="0">
                <a:solidFill>
                  <a:srgbClr val="000000"/>
                </a:solidFill>
                <a:uFill>
                  <a:solidFill>
                    <a:srgbClr val="FFFFFF"/>
                  </a:solidFill>
                </a:uFill>
                <a:latin typeface="Corbel"/>
              </a:rPr>
              <a:t> </a:t>
            </a:r>
            <a:r>
              <a:rPr lang="cs-CZ" sz="2600" b="1" strike="noStrike" spc="-1" dirty="0" err="1">
                <a:solidFill>
                  <a:srgbClr val="000000"/>
                </a:solidFill>
                <a:uFill>
                  <a:solidFill>
                    <a:srgbClr val="FFFFFF"/>
                  </a:solidFill>
                </a:uFill>
                <a:latin typeface="Corbel"/>
              </a:rPr>
              <a:t>Asch</a:t>
            </a:r>
            <a:r>
              <a:rPr lang="cs-CZ" sz="2600" b="1" strike="noStrike" spc="-1" dirty="0">
                <a:solidFill>
                  <a:srgbClr val="000000"/>
                </a:solidFill>
                <a:uFill>
                  <a:solidFill>
                    <a:srgbClr val="FFFFFF"/>
                  </a:solidFill>
                </a:uFill>
                <a:latin typeface="Corbel"/>
              </a:rPr>
              <a:t> </a:t>
            </a:r>
            <a:r>
              <a:rPr lang="cs-CZ" sz="2600" b="0" strike="noStrike" spc="-1" dirty="0">
                <a:solidFill>
                  <a:srgbClr val="000000"/>
                </a:solidFill>
                <a:uFill>
                  <a:solidFill>
                    <a:srgbClr val="FFFFFF"/>
                  </a:solidFill>
                </a:uFill>
                <a:latin typeface="Corbel"/>
              </a:rPr>
              <a:t>(1946) zjistil, že ze stejného seznamu 3+3 atributů druhých osob si vytváříme odlišné představy o nositeli právě podle pořadí atributů.</a:t>
            </a:r>
          </a:p>
          <a:p>
            <a:pPr marL="118800">
              <a:lnSpc>
                <a:spcPct val="100000"/>
              </a:lnSpc>
            </a:pPr>
            <a:endParaRPr lang="cs-CZ" sz="2600" spc="-1" dirty="0">
              <a:solidFill>
                <a:srgbClr val="000000"/>
              </a:solidFill>
              <a:uFill>
                <a:solidFill>
                  <a:srgbClr val="FFFFFF"/>
                </a:solidFill>
              </a:uFill>
              <a:latin typeface="Corbel"/>
            </a:endParaRPr>
          </a:p>
          <a:p>
            <a:pPr marL="118800">
              <a:lnSpc>
                <a:spcPct val="100000"/>
              </a:lnSpc>
            </a:pPr>
            <a:r>
              <a:rPr lang="cs-CZ" sz="2600" b="1" strike="noStrike" spc="-1" dirty="0">
                <a:solidFill>
                  <a:srgbClr val="000000"/>
                </a:solidFill>
                <a:uFill>
                  <a:solidFill>
                    <a:srgbClr val="FFFFFF"/>
                  </a:solidFill>
                </a:uFill>
                <a:latin typeface="Corbel"/>
              </a:rPr>
              <a:t>Srov. roli </a:t>
            </a:r>
            <a:r>
              <a:rPr lang="cs-CZ" sz="2600" b="1" strike="noStrike" spc="-1" dirty="0" err="1">
                <a:solidFill>
                  <a:srgbClr val="000000"/>
                </a:solidFill>
                <a:uFill>
                  <a:solidFill>
                    <a:srgbClr val="FFFFFF"/>
                  </a:solidFill>
                </a:uFill>
                <a:latin typeface="Corbel"/>
              </a:rPr>
              <a:t>primarity</a:t>
            </a:r>
            <a:r>
              <a:rPr lang="cs-CZ" sz="2600" b="1" strike="noStrike" spc="-1" dirty="0">
                <a:solidFill>
                  <a:srgbClr val="000000"/>
                </a:solidFill>
                <a:uFill>
                  <a:solidFill>
                    <a:srgbClr val="FFFFFF"/>
                  </a:solidFill>
                </a:uFill>
                <a:latin typeface="Corbel"/>
              </a:rPr>
              <a:t> ve zpětné vazbě pro žáky (doporučení pro podávání zpětné vazby je PNP, ale jen pro starší žáky)</a:t>
            </a:r>
            <a:r>
              <a:rPr lang="cs-CZ" sz="2600" b="0" strike="noStrike" spc="-1" dirty="0">
                <a:solidFill>
                  <a:srgbClr val="000000"/>
                </a:solidFill>
                <a:uFill>
                  <a:solidFill>
                    <a:srgbClr val="FFFFFF"/>
                  </a:solidFill>
                </a:uFill>
                <a:latin typeface="Corbel"/>
              </a:rPr>
              <a:t>.</a:t>
            </a:r>
          </a:p>
          <a:p>
            <a:pPr marL="118800">
              <a:lnSpc>
                <a:spcPct val="100000"/>
              </a:lnSpc>
            </a:pPr>
            <a:r>
              <a:rPr lang="cs-CZ" sz="2600" b="1" spc="-1" dirty="0">
                <a:solidFill>
                  <a:srgbClr val="000000"/>
                </a:solidFill>
                <a:uFill>
                  <a:solidFill>
                    <a:srgbClr val="FFFFFF"/>
                  </a:solidFill>
                </a:uFill>
                <a:latin typeface="Corbel"/>
              </a:rPr>
              <a:t>Srov. roli </a:t>
            </a:r>
            <a:r>
              <a:rPr lang="cs-CZ" sz="2600" b="1" spc="-1" dirty="0" err="1">
                <a:solidFill>
                  <a:srgbClr val="000000"/>
                </a:solidFill>
                <a:uFill>
                  <a:solidFill>
                    <a:srgbClr val="FFFFFF"/>
                  </a:solidFill>
                </a:uFill>
                <a:latin typeface="Corbel"/>
              </a:rPr>
              <a:t>primarity</a:t>
            </a:r>
            <a:r>
              <a:rPr lang="cs-CZ" sz="2600" b="1" spc="-1" dirty="0">
                <a:solidFill>
                  <a:srgbClr val="000000"/>
                </a:solidFill>
                <a:uFill>
                  <a:solidFill>
                    <a:srgbClr val="FFFFFF"/>
                  </a:solidFill>
                </a:uFill>
                <a:latin typeface="Corbel"/>
              </a:rPr>
              <a:t> v popisu žáků kolegům, tříd, osob druhým lidem, při úvodu hodiny.</a:t>
            </a:r>
          </a:p>
          <a:p>
            <a:pPr marL="118800">
              <a:lnSpc>
                <a:spcPct val="100000"/>
              </a:lnSpc>
            </a:pPr>
            <a:endParaRPr lang="cs-CZ" sz="2600" b="1" spc="-1" dirty="0">
              <a:solidFill>
                <a:srgbClr val="000000"/>
              </a:solidFill>
              <a:uFill>
                <a:solidFill>
                  <a:srgbClr val="FFFFFF"/>
                </a:solidFill>
              </a:uFill>
              <a:latin typeface="Corbel"/>
            </a:endParaRPr>
          </a:p>
          <a:p>
            <a:pPr marL="118800">
              <a:lnSpc>
                <a:spcPct val="100000"/>
              </a:lnSpc>
            </a:pPr>
            <a:r>
              <a:rPr lang="cs-CZ" sz="2600" spc="-1" dirty="0">
                <a:solidFill>
                  <a:srgbClr val="000000"/>
                </a:solidFill>
                <a:uFill>
                  <a:solidFill>
                    <a:srgbClr val="FFFFFF"/>
                  </a:solidFill>
                </a:uFill>
                <a:latin typeface="Corbel"/>
              </a:rPr>
              <a:t>Možné vysvětlení: První informace jsou asi chápány jako </a:t>
            </a:r>
            <a:r>
              <a:rPr lang="cs-CZ" sz="2600" i="1" spc="-1" dirty="0">
                <a:solidFill>
                  <a:srgbClr val="000000"/>
                </a:solidFill>
                <a:uFill>
                  <a:solidFill>
                    <a:srgbClr val="FFFFFF"/>
                  </a:solidFill>
                </a:uFill>
                <a:latin typeface="Corbel"/>
              </a:rPr>
              <a:t>centrální</a:t>
            </a:r>
            <a:r>
              <a:rPr lang="cs-CZ" sz="2600" spc="-1" dirty="0">
                <a:solidFill>
                  <a:srgbClr val="000000"/>
                </a:solidFill>
                <a:uFill>
                  <a:solidFill>
                    <a:srgbClr val="FFFFFF"/>
                  </a:solidFill>
                </a:uFill>
                <a:latin typeface="Corbel"/>
              </a:rPr>
              <a:t> a následující jako </a:t>
            </a:r>
            <a:r>
              <a:rPr lang="cs-CZ" sz="2600" i="1" spc="-1" dirty="0">
                <a:solidFill>
                  <a:srgbClr val="000000"/>
                </a:solidFill>
                <a:uFill>
                  <a:solidFill>
                    <a:srgbClr val="FFFFFF"/>
                  </a:solidFill>
                </a:uFill>
                <a:latin typeface="Corbel"/>
              </a:rPr>
              <a:t>okrajové</a:t>
            </a:r>
            <a:r>
              <a:rPr lang="cs-CZ" sz="2600" spc="-1" dirty="0">
                <a:solidFill>
                  <a:srgbClr val="000000"/>
                </a:solidFill>
                <a:uFill>
                  <a:solidFill>
                    <a:srgbClr val="FFFFFF"/>
                  </a:solidFill>
                </a:uFill>
                <a:latin typeface="Corbel"/>
              </a:rPr>
              <a:t>.</a:t>
            </a:r>
          </a:p>
          <a:p>
            <a:pPr marL="118800">
              <a:lnSpc>
                <a:spcPct val="100000"/>
              </a:lnSpc>
            </a:pPr>
            <a:endParaRPr lang="cs-CZ" sz="2600" spc="-1" dirty="0">
              <a:solidFill>
                <a:srgbClr val="000000"/>
              </a:solidFill>
              <a:uFill>
                <a:solidFill>
                  <a:srgbClr val="FFFFFF"/>
                </a:solidFill>
              </a:uFill>
              <a:latin typeface="Corbel"/>
            </a:endParaRPr>
          </a:p>
          <a:p>
            <a:pPr marL="118800"/>
            <a:r>
              <a:rPr lang="cs-CZ" sz="2600" spc="-1" dirty="0">
                <a:solidFill>
                  <a:srgbClr val="000000"/>
                </a:solidFill>
                <a:uFill>
                  <a:solidFill>
                    <a:srgbClr val="FFFFFF"/>
                  </a:solidFill>
                </a:uFill>
                <a:latin typeface="Corbel"/>
              </a:rPr>
              <a:t>Existuje také analogický </a:t>
            </a:r>
            <a:r>
              <a:rPr lang="cs-CZ" sz="2600" b="1" spc="-1" dirty="0">
                <a:solidFill>
                  <a:srgbClr val="000000"/>
                </a:solidFill>
                <a:uFill>
                  <a:solidFill>
                    <a:srgbClr val="FFFFFF"/>
                  </a:solidFill>
                </a:uFill>
                <a:latin typeface="Corbel"/>
              </a:rPr>
              <a:t>efekt posledního dojmu</a:t>
            </a:r>
            <a:r>
              <a:rPr lang="cs-CZ" sz="2600" spc="-1" dirty="0">
                <a:solidFill>
                  <a:srgbClr val="000000"/>
                </a:solidFill>
                <a:uFill>
                  <a:solidFill>
                    <a:srgbClr val="FFFFFF"/>
                  </a:solidFill>
                </a:uFill>
                <a:latin typeface="Corbel"/>
              </a:rPr>
              <a:t>: </a:t>
            </a:r>
            <a:r>
              <a:rPr lang="cs-CZ" sz="2400" spc="-1" dirty="0">
                <a:solidFill>
                  <a:srgbClr val="000000"/>
                </a:solidFill>
                <a:uFill>
                  <a:solidFill>
                    <a:srgbClr val="FFFFFF"/>
                  </a:solidFill>
                </a:uFill>
                <a:latin typeface="Corbel"/>
              </a:rPr>
              <a:t>poslední informace o někom působí mnohem silněji</a:t>
            </a:r>
            <a:r>
              <a:rPr lang="cs-CZ" sz="2600" spc="-1" dirty="0">
                <a:solidFill>
                  <a:srgbClr val="000000"/>
                </a:solidFill>
                <a:uFill>
                  <a:solidFill>
                    <a:srgbClr val="FFFFFF"/>
                  </a:solidFill>
                </a:uFill>
                <a:latin typeface="Corbel"/>
              </a:rPr>
              <a:t> než jiné informace.</a:t>
            </a:r>
          </a:p>
          <a:p>
            <a:pPr marL="118800">
              <a:lnSpc>
                <a:spcPct val="100000"/>
              </a:lnSpc>
            </a:pPr>
            <a:endParaRPr lang="cs-CZ" sz="26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5855326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Co se dnes dozvíte:</a:t>
            </a:r>
            <a:endParaRPr lang="cs-CZ" spc="-1" dirty="0">
              <a:solidFill>
                <a:srgbClr val="000000"/>
              </a:solidFill>
              <a:uFill>
                <a:solidFill>
                  <a:srgbClr val="FFFFFF"/>
                </a:solidFill>
              </a:uFill>
              <a:latin typeface="Corbel"/>
            </a:endParaRPr>
          </a:p>
        </p:txBody>
      </p:sp>
      <p:sp>
        <p:nvSpPr>
          <p:cNvPr id="112" name="TextShape 2"/>
          <p:cNvSpPr txBox="1"/>
          <p:nvPr/>
        </p:nvSpPr>
        <p:spPr>
          <a:xfrm>
            <a:off x="457200" y="1556792"/>
            <a:ext cx="8229240" cy="4625280"/>
          </a:xfrm>
          <a:prstGeom prst="rect">
            <a:avLst/>
          </a:prstGeom>
          <a:noFill/>
          <a:ln>
            <a:noFill/>
          </a:ln>
        </p:spPr>
        <p:txBody>
          <a:bodyPr lIns="54720" tIns="91440" rIns="90000" bIns="45000"/>
          <a:lstStyle/>
          <a:p>
            <a:pPr marL="119160">
              <a:lnSpc>
                <a:spcPct val="100000"/>
              </a:lnSpc>
              <a:buClr>
                <a:srgbClr val="F0AD00"/>
              </a:buClr>
              <a:buSzPct val="80000"/>
            </a:pPr>
            <a:endParaRPr lang="cs-CZ" sz="3200" b="0" strike="noStrike" spc="-1" dirty="0">
              <a:solidFill>
                <a:srgbClr val="000000"/>
              </a:solidFill>
              <a:uFill>
                <a:solidFill>
                  <a:srgbClr val="FFFFFF"/>
                </a:solidFill>
              </a:uFill>
              <a:latin typeface="Corbel"/>
            </a:endParaRPr>
          </a:p>
        </p:txBody>
      </p:sp>
      <p:sp>
        <p:nvSpPr>
          <p:cNvPr id="4" name="TextShape 2">
            <a:extLst>
              <a:ext uri="{FF2B5EF4-FFF2-40B4-BE49-F238E27FC236}">
                <a16:creationId xmlns:a16="http://schemas.microsoft.com/office/drawing/2014/main" id="{8FEFEDB6-D557-4740-856F-80C6DD664F2C}"/>
              </a:ext>
            </a:extLst>
          </p:cNvPr>
          <p:cNvSpPr txBox="1"/>
          <p:nvPr/>
        </p:nvSpPr>
        <p:spPr>
          <a:xfrm>
            <a:off x="609600" y="1709192"/>
            <a:ext cx="8229240" cy="4625280"/>
          </a:xfrm>
          <a:prstGeom prst="rect">
            <a:avLst/>
          </a:prstGeom>
          <a:noFill/>
          <a:ln>
            <a:noFill/>
          </a:ln>
        </p:spPr>
        <p:txBody>
          <a:bodyPr lIns="54720" tIns="91440" rIns="90000" bIns="45000"/>
          <a:lstStyle/>
          <a:p>
            <a:pPr marL="462060" indent="-342900">
              <a:lnSpc>
                <a:spcPct val="100000"/>
              </a:lnSpc>
              <a:buClr>
                <a:srgbClr val="F0AD00"/>
              </a:buClr>
              <a:buSzPct val="80000"/>
              <a:buFont typeface="Arial" panose="020B0604020202020204" pitchFamily="34" charset="0"/>
              <a:buChar char="•"/>
            </a:pPr>
            <a:r>
              <a:rPr lang="cs-CZ" sz="3200" spc="-1" dirty="0">
                <a:solidFill>
                  <a:srgbClr val="000000"/>
                </a:solidFill>
                <a:uFill>
                  <a:solidFill>
                    <a:srgbClr val="FFFFFF"/>
                  </a:solidFill>
                </a:uFill>
                <a:latin typeface="Corbel"/>
              </a:rPr>
              <a:t>Proč je pro učitele (kohokoli) klíčové reflektovat některé automatické procesy (systém 1) vstupující do našeho budování dojmu o druhých.</a:t>
            </a:r>
          </a:p>
          <a:p>
            <a:pPr marL="462060" indent="-342900">
              <a:lnSpc>
                <a:spcPct val="100000"/>
              </a:lnSpc>
              <a:buClr>
                <a:srgbClr val="F0AD00"/>
              </a:buClr>
              <a:buSzPct val="80000"/>
              <a:buFont typeface="Arial" panose="020B0604020202020204" pitchFamily="34" charset="0"/>
              <a:buChar char="•"/>
            </a:pPr>
            <a:r>
              <a:rPr lang="cs-CZ" sz="3200" spc="-1" dirty="0">
                <a:solidFill>
                  <a:srgbClr val="000000"/>
                </a:solidFill>
                <a:uFill>
                  <a:solidFill>
                    <a:srgbClr val="FFFFFF"/>
                  </a:solidFill>
                </a:uFill>
                <a:latin typeface="Corbel"/>
              </a:rPr>
              <a:t>Co je to: </a:t>
            </a:r>
            <a:r>
              <a:rPr lang="cs-CZ" sz="3200" b="1" spc="-1" dirty="0">
                <a:solidFill>
                  <a:srgbClr val="000000"/>
                </a:solidFill>
                <a:uFill>
                  <a:solidFill>
                    <a:srgbClr val="FFFFFF"/>
                  </a:solidFill>
                </a:uFill>
                <a:latin typeface="Corbel"/>
              </a:rPr>
              <a:t>efekt prvního dojmu</a:t>
            </a:r>
            <a:r>
              <a:rPr lang="cs-CZ" sz="3200" spc="-1" dirty="0">
                <a:solidFill>
                  <a:srgbClr val="000000"/>
                </a:solidFill>
                <a:uFill>
                  <a:solidFill>
                    <a:srgbClr val="FFFFFF"/>
                  </a:solidFill>
                </a:uFill>
                <a:latin typeface="Corbel"/>
              </a:rPr>
              <a:t>, </a:t>
            </a:r>
            <a:r>
              <a:rPr lang="cs-CZ" sz="3200" b="1" spc="-1" dirty="0">
                <a:solidFill>
                  <a:srgbClr val="000000"/>
                </a:solidFill>
                <a:uFill>
                  <a:solidFill>
                    <a:srgbClr val="FFFFFF"/>
                  </a:solidFill>
                </a:uFill>
                <a:latin typeface="Corbel"/>
              </a:rPr>
              <a:t>halo efekt</a:t>
            </a:r>
            <a:r>
              <a:rPr lang="cs-CZ" sz="3200" spc="-1" dirty="0">
                <a:solidFill>
                  <a:srgbClr val="000000"/>
                </a:solidFill>
                <a:uFill>
                  <a:solidFill>
                    <a:srgbClr val="FFFFFF"/>
                  </a:solidFill>
                </a:uFill>
                <a:latin typeface="Corbel"/>
              </a:rPr>
              <a:t>, </a:t>
            </a:r>
            <a:r>
              <a:rPr lang="cs-CZ" sz="3200" b="1" spc="-1" dirty="0">
                <a:solidFill>
                  <a:srgbClr val="000000"/>
                </a:solidFill>
                <a:uFill>
                  <a:solidFill>
                    <a:srgbClr val="FFFFFF"/>
                  </a:solidFill>
                </a:uFill>
                <a:latin typeface="Corbel"/>
              </a:rPr>
              <a:t>konfirmační zkreslení</a:t>
            </a:r>
            <a:r>
              <a:rPr lang="cs-CZ" sz="3200" spc="-1" dirty="0">
                <a:solidFill>
                  <a:srgbClr val="000000"/>
                </a:solidFill>
                <a:uFill>
                  <a:solidFill>
                    <a:srgbClr val="FFFFFF"/>
                  </a:solidFill>
                </a:uFill>
                <a:latin typeface="Corbel"/>
              </a:rPr>
              <a:t>, </a:t>
            </a:r>
            <a:r>
              <a:rPr lang="cs-CZ" sz="3200" b="1" spc="-1" dirty="0">
                <a:solidFill>
                  <a:srgbClr val="000000"/>
                </a:solidFill>
                <a:uFill>
                  <a:solidFill>
                    <a:srgbClr val="FFFFFF"/>
                  </a:solidFill>
                </a:uFill>
                <a:latin typeface="Corbel"/>
              </a:rPr>
              <a:t>Pygmalion efekt </a:t>
            </a:r>
            <a:r>
              <a:rPr lang="cs-CZ" sz="3200" spc="-1" dirty="0">
                <a:solidFill>
                  <a:srgbClr val="000000"/>
                </a:solidFill>
                <a:uFill>
                  <a:solidFill>
                    <a:srgbClr val="FFFFFF"/>
                  </a:solidFill>
                </a:uFill>
                <a:latin typeface="Corbel"/>
              </a:rPr>
              <a:t>a </a:t>
            </a:r>
            <a:r>
              <a:rPr lang="cs-CZ" sz="3200" b="1" spc="-1" dirty="0">
                <a:solidFill>
                  <a:srgbClr val="000000"/>
                </a:solidFill>
                <a:uFill>
                  <a:solidFill>
                    <a:srgbClr val="FFFFFF"/>
                  </a:solidFill>
                </a:uFill>
                <a:latin typeface="Corbel"/>
              </a:rPr>
              <a:t>golem efekt</a:t>
            </a:r>
            <a:r>
              <a:rPr lang="cs-CZ" sz="3200" spc="-1" dirty="0">
                <a:solidFill>
                  <a:srgbClr val="000000"/>
                </a:solidFill>
                <a:uFill>
                  <a:solidFill>
                    <a:srgbClr val="FFFFFF"/>
                  </a:solidFill>
                </a:uFill>
                <a:latin typeface="Corbel"/>
              </a:rPr>
              <a:t>.</a:t>
            </a:r>
          </a:p>
          <a:p>
            <a:pPr marL="462060" indent="-342900">
              <a:lnSpc>
                <a:spcPct val="100000"/>
              </a:lnSpc>
              <a:buClr>
                <a:srgbClr val="F0AD00"/>
              </a:buClr>
              <a:buSzPct val="80000"/>
              <a:buFont typeface="Arial" panose="020B0604020202020204" pitchFamily="34" charset="0"/>
              <a:buChar char="•"/>
            </a:pPr>
            <a:r>
              <a:rPr lang="cs-CZ" sz="3200" spc="-1" dirty="0">
                <a:solidFill>
                  <a:srgbClr val="000000"/>
                </a:solidFill>
                <a:uFill>
                  <a:solidFill>
                    <a:srgbClr val="FFFFFF"/>
                  </a:solidFill>
                </a:uFill>
                <a:latin typeface="Corbel"/>
              </a:rPr>
              <a:t>Jak na lidi působí atraktivita a jak lze atraktivitu definovat.</a:t>
            </a:r>
          </a:p>
          <a:p>
            <a:pPr marL="462060" indent="-342900">
              <a:lnSpc>
                <a:spcPct val="100000"/>
              </a:lnSpc>
              <a:buClr>
                <a:srgbClr val="F0AD00"/>
              </a:buClr>
              <a:buSzPct val="80000"/>
              <a:buFont typeface="Arial" panose="020B0604020202020204" pitchFamily="34" charset="0"/>
              <a:buChar char="•"/>
            </a:pPr>
            <a:endParaRPr lang="cs-CZ" sz="2400"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5599958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457200" y="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Halo efekt</a:t>
            </a:r>
            <a:endParaRPr lang="cs-CZ" sz="1800" b="0" strike="noStrike" spc="-1">
              <a:solidFill>
                <a:srgbClr val="000000"/>
              </a:solidFill>
              <a:uFill>
                <a:solidFill>
                  <a:srgbClr val="FFFFFF"/>
                </a:solidFill>
              </a:uFill>
              <a:latin typeface="Corbel"/>
            </a:endParaRPr>
          </a:p>
        </p:txBody>
      </p:sp>
      <p:sp>
        <p:nvSpPr>
          <p:cNvPr id="112" name="TextShape 2"/>
          <p:cNvSpPr txBox="1"/>
          <p:nvPr/>
        </p:nvSpPr>
        <p:spPr>
          <a:xfrm>
            <a:off x="457200" y="943429"/>
            <a:ext cx="8229240" cy="5653923"/>
          </a:xfrm>
          <a:prstGeom prst="rect">
            <a:avLst/>
          </a:prstGeom>
          <a:noFill/>
          <a:ln>
            <a:noFill/>
          </a:ln>
        </p:spPr>
        <p:txBody>
          <a:bodyPr lIns="54720" tIns="91440" rIns="90000" bIns="45000"/>
          <a:lstStyle/>
          <a:p>
            <a:pPr marL="119160">
              <a:lnSpc>
                <a:spcPct val="100000"/>
              </a:lnSpc>
              <a:buClr>
                <a:srgbClr val="F0AD00"/>
              </a:buClr>
              <a:buSzPct val="80000"/>
            </a:pPr>
            <a:r>
              <a:rPr lang="cs-CZ" sz="2100" b="0" strike="noStrike" spc="-1" dirty="0">
                <a:solidFill>
                  <a:srgbClr val="000000"/>
                </a:solidFill>
                <a:uFill>
                  <a:solidFill>
                    <a:srgbClr val="FFFFFF"/>
                  </a:solidFill>
                </a:uFill>
                <a:latin typeface="Corbel"/>
              </a:rPr>
              <a:t>Ačkoli by málokdo o sobě prohlásil, že se nechá při posuzování druhých svést vnějším zjevem, výzkumy ukazují pravý  opak: dennodenně jsme v područí </a:t>
            </a:r>
            <a:r>
              <a:rPr lang="cs-CZ" sz="2100" b="1" strike="noStrike" spc="-1" dirty="0">
                <a:solidFill>
                  <a:srgbClr val="000000"/>
                </a:solidFill>
                <a:uFill>
                  <a:solidFill>
                    <a:srgbClr val="FFFFFF"/>
                  </a:solidFill>
                </a:uFill>
                <a:latin typeface="Corbel"/>
              </a:rPr>
              <a:t>halo efektu</a:t>
            </a:r>
            <a:r>
              <a:rPr lang="cs-CZ" sz="2100" b="0" strike="noStrike" spc="-1" dirty="0">
                <a:solidFill>
                  <a:srgbClr val="000000"/>
                </a:solidFill>
                <a:uFill>
                  <a:solidFill>
                    <a:srgbClr val="FFFFFF"/>
                  </a:solidFill>
                </a:uFill>
                <a:latin typeface="Corbel"/>
              </a:rPr>
              <a:t>.</a:t>
            </a:r>
          </a:p>
          <a:p>
            <a:pPr marL="119160">
              <a:lnSpc>
                <a:spcPct val="100000"/>
              </a:lnSpc>
              <a:buClr>
                <a:srgbClr val="F0AD00"/>
              </a:buClr>
              <a:buSzPct val="80000"/>
            </a:pPr>
            <a:r>
              <a:rPr lang="cs-CZ" sz="2100" b="0" strike="noStrike" spc="-1" dirty="0">
                <a:solidFill>
                  <a:srgbClr val="000000"/>
                </a:solidFill>
                <a:uFill>
                  <a:solidFill>
                    <a:srgbClr val="FFFFFF"/>
                  </a:solidFill>
                </a:uFill>
                <a:latin typeface="Corbel"/>
              </a:rPr>
              <a:t> </a:t>
            </a:r>
          </a:p>
          <a:p>
            <a:pPr marL="438840" indent="-319680">
              <a:buClr>
                <a:srgbClr val="F0AD00"/>
              </a:buClr>
              <a:buSzPct val="80000"/>
              <a:buFont typeface="Wingdings 2" charset="2"/>
              <a:buChar char=""/>
            </a:pPr>
            <a:r>
              <a:rPr lang="cs-CZ" sz="2100" b="0" strike="noStrike" spc="-1" dirty="0">
                <a:solidFill>
                  <a:srgbClr val="000000"/>
                </a:solidFill>
                <a:uFill>
                  <a:solidFill>
                    <a:srgbClr val="FFFFFF"/>
                  </a:solidFill>
                </a:uFill>
                <a:latin typeface="Corbel"/>
              </a:rPr>
              <a:t>DEF (Halo efektu): jedná se o globální posuzování druhého podle celkového dojmu z něj, bez náležitého posouzení všech ostatní dojmů.</a:t>
            </a:r>
          </a:p>
          <a:p>
            <a:pPr marL="438840" indent="-319680">
              <a:buClr>
                <a:srgbClr val="F0AD00"/>
              </a:buClr>
              <a:buSzPct val="80000"/>
              <a:buFont typeface="Wingdings 2" charset="2"/>
              <a:buChar char=""/>
            </a:pPr>
            <a:r>
              <a:rPr lang="cs-CZ" sz="2100" spc="-1" dirty="0">
                <a:solidFill>
                  <a:srgbClr val="000000"/>
                </a:solidFill>
                <a:uFill>
                  <a:solidFill>
                    <a:srgbClr val="FFFFFF"/>
                  </a:solidFill>
                </a:uFill>
                <a:latin typeface="Corbel"/>
              </a:rPr>
              <a:t>Přítomnost určitého centrálního rysu (např. fyzické </a:t>
            </a:r>
            <a:r>
              <a:rPr lang="cs-CZ" sz="2100" b="1" spc="-1" dirty="0">
                <a:solidFill>
                  <a:srgbClr val="000000"/>
                </a:solidFill>
                <a:uFill>
                  <a:solidFill>
                    <a:srgbClr val="FFFFFF"/>
                  </a:solidFill>
                </a:uFill>
                <a:latin typeface="Corbel"/>
              </a:rPr>
              <a:t>atraktivity</a:t>
            </a:r>
            <a:r>
              <a:rPr lang="cs-CZ" sz="2100" spc="-1" dirty="0">
                <a:solidFill>
                  <a:srgbClr val="000000"/>
                </a:solidFill>
                <a:uFill>
                  <a:solidFill>
                    <a:srgbClr val="FFFFFF"/>
                  </a:solidFill>
                </a:uFill>
                <a:latin typeface="Corbel"/>
              </a:rPr>
              <a:t>) ovlivňuje celkový dojem z </a:t>
            </a:r>
            <a:r>
              <a:rPr lang="cs-CZ" sz="2100" b="1" spc="-1" dirty="0">
                <a:solidFill>
                  <a:srgbClr val="000000"/>
                </a:solidFill>
                <a:uFill>
                  <a:solidFill>
                    <a:srgbClr val="FFFFFF"/>
                  </a:solidFill>
                </a:uFill>
                <a:latin typeface="Corbel"/>
              </a:rPr>
              <a:t>člověka</a:t>
            </a:r>
            <a:r>
              <a:rPr lang="cs-CZ" sz="2100" spc="-1" dirty="0">
                <a:solidFill>
                  <a:srgbClr val="000000"/>
                </a:solidFill>
                <a:uFill>
                  <a:solidFill>
                    <a:srgbClr val="FFFFFF"/>
                  </a:solidFill>
                </a:uFill>
                <a:latin typeface="Corbel"/>
              </a:rPr>
              <a:t>. (bez ohledu na efekt pořadí apod.)</a:t>
            </a:r>
          </a:p>
          <a:p>
            <a:pPr marL="438840" indent="-319680">
              <a:lnSpc>
                <a:spcPct val="100000"/>
              </a:lnSpc>
              <a:buClr>
                <a:srgbClr val="F0AD00"/>
              </a:buClr>
              <a:buSzPct val="80000"/>
              <a:buFont typeface="Wingdings 2" charset="2"/>
              <a:buChar char=""/>
            </a:pPr>
            <a:endParaRPr lang="cs-CZ" sz="2100" b="0" strike="noStrike"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r>
              <a:rPr lang="cs-CZ" sz="2100" b="1" strike="noStrike" spc="-1" dirty="0">
                <a:solidFill>
                  <a:srgbClr val="000000"/>
                </a:solidFill>
                <a:uFill>
                  <a:solidFill>
                    <a:srgbClr val="FFFFFF"/>
                  </a:solidFill>
                </a:uFill>
                <a:latin typeface="Corbel"/>
              </a:rPr>
              <a:t>Edward </a:t>
            </a:r>
            <a:r>
              <a:rPr lang="cs-CZ" sz="2100" b="1" strike="noStrike" spc="-1" dirty="0" err="1">
                <a:solidFill>
                  <a:srgbClr val="000000"/>
                </a:solidFill>
                <a:uFill>
                  <a:solidFill>
                    <a:srgbClr val="FFFFFF"/>
                  </a:solidFill>
                </a:uFill>
                <a:latin typeface="Corbel"/>
              </a:rPr>
              <a:t>Thorndike</a:t>
            </a:r>
            <a:r>
              <a:rPr lang="cs-CZ" sz="2100" b="1" strike="noStrike" spc="-1" dirty="0">
                <a:solidFill>
                  <a:srgbClr val="000000"/>
                </a:solidFill>
                <a:uFill>
                  <a:solidFill>
                    <a:srgbClr val="FFFFFF"/>
                  </a:solidFill>
                </a:uFill>
                <a:latin typeface="Corbel"/>
              </a:rPr>
              <a:t> </a:t>
            </a:r>
            <a:r>
              <a:rPr lang="cs-CZ" sz="2100" b="0" strike="noStrike" spc="-1" dirty="0">
                <a:solidFill>
                  <a:srgbClr val="000000"/>
                </a:solidFill>
                <a:uFill>
                  <a:solidFill>
                    <a:srgbClr val="FFFFFF"/>
                  </a:solidFill>
                </a:uFill>
                <a:latin typeface="Corbel"/>
              </a:rPr>
              <a:t>(1920) první psal o </a:t>
            </a:r>
            <a:r>
              <a:rPr lang="cs-CZ" sz="2100" b="1" i="1" strike="noStrike" spc="-1" dirty="0">
                <a:solidFill>
                  <a:srgbClr val="000000"/>
                </a:solidFill>
                <a:uFill>
                  <a:solidFill>
                    <a:srgbClr val="FFFFFF"/>
                  </a:solidFill>
                </a:uFill>
                <a:latin typeface="Corbel"/>
              </a:rPr>
              <a:t>halo efektu</a:t>
            </a:r>
            <a:r>
              <a:rPr lang="cs-CZ" sz="2100" b="0" strike="noStrike" spc="-1" dirty="0">
                <a:solidFill>
                  <a:srgbClr val="000000"/>
                </a:solidFill>
                <a:uFill>
                  <a:solidFill>
                    <a:srgbClr val="FFFFFF"/>
                  </a:solidFill>
                </a:uFill>
                <a:latin typeface="Corbel"/>
              </a:rPr>
              <a:t> u osob</a:t>
            </a:r>
            <a:r>
              <a:rPr lang="cs-CZ" sz="2100" b="1" i="1" strike="noStrike" spc="-1" dirty="0">
                <a:solidFill>
                  <a:srgbClr val="000000"/>
                </a:solidFill>
                <a:uFill>
                  <a:solidFill>
                    <a:srgbClr val="FFFFFF"/>
                  </a:solidFill>
                </a:uFill>
                <a:latin typeface="Corbel"/>
              </a:rPr>
              <a:t> </a:t>
            </a:r>
            <a:r>
              <a:rPr lang="cs-CZ" sz="2100" b="0" strike="noStrike" spc="-1" dirty="0">
                <a:solidFill>
                  <a:srgbClr val="000000"/>
                </a:solidFill>
                <a:uFill>
                  <a:solidFill>
                    <a:srgbClr val="FFFFFF"/>
                  </a:solidFill>
                </a:uFill>
                <a:latin typeface="Corbel"/>
              </a:rPr>
              <a:t>(</a:t>
            </a:r>
            <a:r>
              <a:rPr lang="cs-CZ" sz="2100" b="0" i="1" strike="noStrike" spc="-1" dirty="0">
                <a:solidFill>
                  <a:srgbClr val="000000"/>
                </a:solidFill>
                <a:uFill>
                  <a:solidFill>
                    <a:srgbClr val="FFFFFF"/>
                  </a:solidFill>
                </a:uFill>
                <a:latin typeface="Corbel"/>
              </a:rPr>
              <a:t>halo, </a:t>
            </a:r>
            <a:r>
              <a:rPr lang="cs-CZ" sz="2100" b="1" spc="-1" dirty="0">
                <a:solidFill>
                  <a:srgbClr val="000000"/>
                </a:solidFill>
                <a:uFill>
                  <a:solidFill>
                    <a:srgbClr val="FFFFFF"/>
                  </a:solidFill>
                </a:uFill>
                <a:latin typeface="Corbel"/>
              </a:rPr>
              <a:t>nikoli haló</a:t>
            </a:r>
            <a:r>
              <a:rPr lang="cs-CZ" sz="2100" spc="-1" dirty="0">
                <a:solidFill>
                  <a:srgbClr val="000000"/>
                </a:solidFill>
                <a:uFill>
                  <a:solidFill>
                    <a:srgbClr val="FFFFFF"/>
                  </a:solidFill>
                </a:uFill>
                <a:latin typeface="Corbel"/>
              </a:rPr>
              <a:t>; odvozeno od</a:t>
            </a:r>
            <a:r>
              <a:rPr lang="cs-CZ" sz="2100" b="0" strike="noStrike" spc="-1" dirty="0">
                <a:solidFill>
                  <a:srgbClr val="000000"/>
                </a:solidFill>
                <a:uFill>
                  <a:solidFill>
                    <a:srgbClr val="FFFFFF"/>
                  </a:solidFill>
                </a:uFill>
                <a:latin typeface="Corbel"/>
              </a:rPr>
              <a:t> náboženského a meteorologického termínu halo).</a:t>
            </a:r>
          </a:p>
          <a:p>
            <a:pPr marL="438840" indent="-319680">
              <a:lnSpc>
                <a:spcPct val="100000"/>
              </a:lnSpc>
              <a:buClr>
                <a:srgbClr val="F0AD00"/>
              </a:buClr>
              <a:buSzPct val="80000"/>
              <a:buFont typeface="Wingdings 2" charset="2"/>
              <a:buChar char=""/>
            </a:pPr>
            <a:endParaRPr lang="cs-CZ" sz="2100" b="0" strike="noStrike"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r>
              <a:rPr lang="cs-CZ" sz="2100" b="0" strike="noStrike" spc="-1" dirty="0">
                <a:solidFill>
                  <a:srgbClr val="000000"/>
                </a:solidFill>
                <a:uFill>
                  <a:solidFill>
                    <a:srgbClr val="FFFFFF"/>
                  </a:solidFill>
                </a:uFill>
                <a:latin typeface="Corbel"/>
              </a:rPr>
              <a:t>Vypozoroval příliš těsné a podobné korelace určitých přiřazovaných vlastností při hodnocení druhých osob</a:t>
            </a:r>
            <a:r>
              <a:rPr lang="cs-CZ" sz="2100" spc="-1" dirty="0">
                <a:solidFill>
                  <a:srgbClr val="000000"/>
                </a:solidFill>
                <a:uFill>
                  <a:solidFill>
                    <a:srgbClr val="FFFFFF"/>
                  </a:solidFill>
                </a:uFill>
                <a:latin typeface="Corbel"/>
              </a:rPr>
              <a:t> (v dotazníku).</a:t>
            </a:r>
            <a:endParaRPr lang="cs-CZ" sz="21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3325293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Sluneční halo, parhelion (sun dogs), září 2020.">
            <a:extLst>
              <a:ext uri="{FF2B5EF4-FFF2-40B4-BE49-F238E27FC236}">
                <a16:creationId xmlns:a16="http://schemas.microsoft.com/office/drawing/2014/main" id="{E077F692-635A-4BA9-B276-C8F45B3E2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74" y="333505"/>
            <a:ext cx="8254652" cy="6190989"/>
          </a:xfrm>
          <a:prstGeom prst="rect">
            <a:avLst/>
          </a:prstGeom>
        </p:spPr>
      </p:pic>
      <p:sp>
        <p:nvSpPr>
          <p:cNvPr id="6" name="TextovéPole 5">
            <a:extLst>
              <a:ext uri="{FF2B5EF4-FFF2-40B4-BE49-F238E27FC236}">
                <a16:creationId xmlns:a16="http://schemas.microsoft.com/office/drawing/2014/main" id="{35BD6FC5-1941-43CB-9AC9-94AAEDF5DDB5}"/>
              </a:ext>
            </a:extLst>
          </p:cNvPr>
          <p:cNvSpPr txBox="1"/>
          <p:nvPr/>
        </p:nvSpPr>
        <p:spPr>
          <a:xfrm>
            <a:off x="1158657" y="6075309"/>
            <a:ext cx="7259629" cy="369332"/>
          </a:xfrm>
          <a:prstGeom prst="rect">
            <a:avLst/>
          </a:prstGeom>
          <a:noFill/>
        </p:spPr>
        <p:txBody>
          <a:bodyPr wrap="square" rtlCol="0">
            <a:spAutoFit/>
          </a:bodyPr>
          <a:lstStyle/>
          <a:p>
            <a:r>
              <a:rPr lang="cs-CZ" dirty="0">
                <a:solidFill>
                  <a:schemeClr val="bg1">
                    <a:lumMod val="95000"/>
                  </a:schemeClr>
                </a:solidFill>
              </a:rPr>
              <a:t>Sluneční halo, </a:t>
            </a:r>
            <a:r>
              <a:rPr lang="cs-CZ" b="0" i="0" dirty="0" err="1">
                <a:solidFill>
                  <a:schemeClr val="bg1">
                    <a:lumMod val="95000"/>
                  </a:schemeClr>
                </a:solidFill>
                <a:effectLst/>
                <a:latin typeface="Segoe UI Historic" panose="020B0502040204020203" pitchFamily="34" charset="0"/>
              </a:rPr>
              <a:t>parhelion</a:t>
            </a:r>
            <a:r>
              <a:rPr lang="cs-CZ" b="0" i="0" dirty="0">
                <a:solidFill>
                  <a:schemeClr val="bg1">
                    <a:lumMod val="95000"/>
                  </a:schemeClr>
                </a:solidFill>
                <a:effectLst/>
                <a:latin typeface="Segoe UI Historic" panose="020B0502040204020203" pitchFamily="34" charset="0"/>
              </a:rPr>
              <a:t> (sun </a:t>
            </a:r>
            <a:r>
              <a:rPr lang="cs-CZ" b="0" i="0" dirty="0" err="1">
                <a:solidFill>
                  <a:schemeClr val="bg1">
                    <a:lumMod val="95000"/>
                  </a:schemeClr>
                </a:solidFill>
                <a:effectLst/>
                <a:latin typeface="Segoe UI Historic" panose="020B0502040204020203" pitchFamily="34" charset="0"/>
              </a:rPr>
              <a:t>dogs</a:t>
            </a:r>
            <a:r>
              <a:rPr lang="cs-CZ" b="0" i="0" dirty="0">
                <a:solidFill>
                  <a:schemeClr val="bg1">
                    <a:lumMod val="95000"/>
                  </a:schemeClr>
                </a:solidFill>
                <a:effectLst/>
                <a:latin typeface="Segoe UI Historic" panose="020B0502040204020203" pitchFamily="34" charset="0"/>
              </a:rPr>
              <a:t>), 7. říjen 2020, Česká Republika, Brno</a:t>
            </a:r>
            <a:endParaRPr lang="cs-CZ" dirty="0">
              <a:solidFill>
                <a:schemeClr val="bg1">
                  <a:lumMod val="95000"/>
                </a:schemeClr>
              </a:solidFill>
            </a:endParaRPr>
          </a:p>
        </p:txBody>
      </p:sp>
    </p:spTree>
    <p:extLst>
      <p:ext uri="{BB962C8B-B14F-4D97-AF65-F5344CB8AC3E}">
        <p14:creationId xmlns:p14="http://schemas.microsoft.com/office/powerpoint/2010/main" val="1794153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exteriér, muž, sníh, voda&#10;&#10;Popis byl vytvořen automaticky">
            <a:extLst>
              <a:ext uri="{FF2B5EF4-FFF2-40B4-BE49-F238E27FC236}">
                <a16:creationId xmlns:a16="http://schemas.microsoft.com/office/drawing/2014/main" id="{01890756-C0D1-441D-ACBA-56DCEB954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732782"/>
            <a:ext cx="8178799" cy="5392434"/>
          </a:xfrm>
          <a:prstGeom prst="rect">
            <a:avLst/>
          </a:prstGeom>
        </p:spPr>
      </p:pic>
    </p:spTree>
    <p:extLst>
      <p:ext uri="{BB962C8B-B14F-4D97-AF65-F5344CB8AC3E}">
        <p14:creationId xmlns:p14="http://schemas.microsoft.com/office/powerpoint/2010/main" val="3095138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3900" b="1" strike="noStrike" spc="-1" dirty="0">
                <a:solidFill>
                  <a:srgbClr val="F0AD00"/>
                </a:solidFill>
                <a:uFill>
                  <a:solidFill>
                    <a:srgbClr val="FFFFFF"/>
                  </a:solidFill>
                </a:uFill>
                <a:latin typeface="Corbel"/>
              </a:rPr>
              <a:t>Halo – svatozář – většina náboženství</a:t>
            </a:r>
            <a:endParaRPr lang="cs-CZ" sz="1800" b="0" strike="noStrike" spc="-1" dirty="0">
              <a:solidFill>
                <a:srgbClr val="000000"/>
              </a:solidFill>
              <a:uFill>
                <a:solidFill>
                  <a:srgbClr val="FFFFFF"/>
                </a:solidFill>
              </a:uFill>
              <a:latin typeface="Corbel"/>
            </a:endParaRPr>
          </a:p>
        </p:txBody>
      </p:sp>
      <p:sp>
        <p:nvSpPr>
          <p:cNvPr id="114" name="TextShape 2"/>
          <p:cNvSpPr txBox="1"/>
          <p:nvPr/>
        </p:nvSpPr>
        <p:spPr>
          <a:xfrm>
            <a:off x="457200" y="1775160"/>
            <a:ext cx="8229240" cy="4625280"/>
          </a:xfrm>
          <a:prstGeom prst="rect">
            <a:avLst/>
          </a:prstGeom>
          <a:noFill/>
          <a:ln>
            <a:noFill/>
          </a:ln>
        </p:spPr>
        <p:txBody>
          <a:bodyPr lIns="54720" tIns="91440" rIns="90000" bIns="45000"/>
          <a:lstStyle/>
          <a:p>
            <a:endParaRPr lang="cs-CZ" sz="3200" b="0" strike="noStrike" spc="-1">
              <a:solidFill>
                <a:srgbClr val="000000"/>
              </a:solidFill>
              <a:uFill>
                <a:solidFill>
                  <a:srgbClr val="FFFFFF"/>
                </a:solidFill>
              </a:uFill>
              <a:latin typeface="Corbel"/>
            </a:endParaRPr>
          </a:p>
        </p:txBody>
      </p:sp>
      <p:pic>
        <p:nvPicPr>
          <p:cNvPr id="115" name="Picture 2"/>
          <p:cNvPicPr/>
          <p:nvPr/>
        </p:nvPicPr>
        <p:blipFill>
          <a:blip r:embed="rId2" cstate="print"/>
          <a:stretch/>
        </p:blipFill>
        <p:spPr>
          <a:xfrm>
            <a:off x="389519" y="1407960"/>
            <a:ext cx="4182481" cy="5450040"/>
          </a:xfrm>
          <a:prstGeom prst="rect">
            <a:avLst/>
          </a:prstGeom>
          <a:ln>
            <a:noFill/>
          </a:ln>
        </p:spPr>
      </p:pic>
      <p:pic>
        <p:nvPicPr>
          <p:cNvPr id="116" name="Picture 4"/>
          <p:cNvPicPr/>
          <p:nvPr/>
        </p:nvPicPr>
        <p:blipFill>
          <a:blip r:embed="rId3" cstate="print"/>
          <a:stretch/>
        </p:blipFill>
        <p:spPr>
          <a:xfrm>
            <a:off x="4961520" y="1412640"/>
            <a:ext cx="3919433" cy="4987800"/>
          </a:xfrm>
          <a:prstGeom prst="rect">
            <a:avLst/>
          </a:prstGeom>
          <a:ln>
            <a:noFill/>
          </a:ln>
        </p:spPr>
      </p:pic>
    </p:spTree>
    <p:extLst>
      <p:ext uri="{BB962C8B-B14F-4D97-AF65-F5344CB8AC3E}">
        <p14:creationId xmlns:p14="http://schemas.microsoft.com/office/powerpoint/2010/main" val="24443150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Halo efekt</a:t>
            </a:r>
            <a:endParaRPr lang="cs-CZ" sz="1800" b="0" strike="noStrike" spc="-1" dirty="0">
              <a:solidFill>
                <a:srgbClr val="000000"/>
              </a:solidFill>
              <a:uFill>
                <a:solidFill>
                  <a:srgbClr val="FFFFFF"/>
                </a:solidFill>
              </a:uFill>
              <a:latin typeface="Corbel"/>
            </a:endParaRPr>
          </a:p>
        </p:txBody>
      </p:sp>
      <p:sp>
        <p:nvSpPr>
          <p:cNvPr id="118" name="TextShape 2"/>
          <p:cNvSpPr txBox="1"/>
          <p:nvPr/>
        </p:nvSpPr>
        <p:spPr>
          <a:xfrm>
            <a:off x="457200" y="1407960"/>
            <a:ext cx="8229240" cy="4625280"/>
          </a:xfrm>
          <a:prstGeom prst="rect">
            <a:avLst/>
          </a:prstGeom>
          <a:noFill/>
          <a:ln>
            <a:noFill/>
          </a:ln>
        </p:spPr>
        <p:txBody>
          <a:bodyPr lIns="54720" tIns="91440" rIns="90000" bIns="45000"/>
          <a:lstStyle/>
          <a:p>
            <a:pPr marL="438840" indent="-319680">
              <a:lnSpc>
                <a:spcPct val="100000"/>
              </a:lnSpc>
              <a:buClr>
                <a:srgbClr val="F0AD00"/>
              </a:buClr>
              <a:buSzPct val="80000"/>
              <a:buFont typeface="Wingdings 2" charset="2"/>
              <a:buChar char=""/>
            </a:pPr>
            <a:r>
              <a:rPr lang="cs-CZ" sz="3200" b="0" strike="noStrike" spc="-1" dirty="0">
                <a:solidFill>
                  <a:srgbClr val="000000"/>
                </a:solidFill>
                <a:uFill>
                  <a:solidFill>
                    <a:srgbClr val="FFFFFF"/>
                  </a:solidFill>
                </a:uFill>
                <a:latin typeface="Corbel"/>
              </a:rPr>
              <a:t>Základním stavebním kamenem halo efektu je nalezení nějakého </a:t>
            </a:r>
            <a:r>
              <a:rPr lang="cs-CZ" sz="3200" b="1" strike="noStrike" spc="-1" dirty="0">
                <a:solidFill>
                  <a:srgbClr val="000000"/>
                </a:solidFill>
                <a:uFill>
                  <a:solidFill>
                    <a:srgbClr val="FFFFFF"/>
                  </a:solidFill>
                </a:uFill>
                <a:latin typeface="Corbel"/>
              </a:rPr>
              <a:t>centrálního rysu </a:t>
            </a:r>
            <a:r>
              <a:rPr lang="cs-CZ" sz="3200" b="0" strike="noStrike" spc="-1" dirty="0">
                <a:solidFill>
                  <a:srgbClr val="000000"/>
                </a:solidFill>
                <a:uFill>
                  <a:solidFill>
                    <a:srgbClr val="FFFFFF"/>
                  </a:solidFill>
                </a:uFill>
                <a:latin typeface="Corbel"/>
              </a:rPr>
              <a:t>pozorované osoby, např. </a:t>
            </a:r>
            <a:r>
              <a:rPr lang="cs-CZ" sz="3200" b="1" strike="noStrike" spc="-1" dirty="0">
                <a:solidFill>
                  <a:srgbClr val="000000"/>
                </a:solidFill>
                <a:uFill>
                  <a:solidFill>
                    <a:srgbClr val="FFFFFF"/>
                  </a:solidFill>
                </a:uFill>
                <a:latin typeface="Corbel"/>
              </a:rPr>
              <a:t>atraktivity</a:t>
            </a:r>
            <a:r>
              <a:rPr lang="cs-CZ" sz="3200" b="0" strike="noStrike" spc="-1" dirty="0">
                <a:solidFill>
                  <a:srgbClr val="000000"/>
                </a:solidFill>
                <a:uFill>
                  <a:solidFill>
                    <a:srgbClr val="FFFFFF"/>
                  </a:solidFill>
                </a:uFill>
                <a:latin typeface="Corbel"/>
              </a:rPr>
              <a:t>, vztahu ke zvířatům, k fotbalu, </a:t>
            </a:r>
            <a:r>
              <a:rPr lang="cs-CZ" sz="3200" b="1" strike="noStrike" spc="-1" dirty="0">
                <a:solidFill>
                  <a:srgbClr val="000000"/>
                </a:solidFill>
                <a:uFill>
                  <a:solidFill>
                    <a:srgbClr val="FFFFFF"/>
                  </a:solidFill>
                </a:uFill>
                <a:latin typeface="Corbel"/>
              </a:rPr>
              <a:t>politický názor</a:t>
            </a:r>
            <a:r>
              <a:rPr lang="cs-CZ" sz="3200" b="0" strike="noStrike" spc="-1" dirty="0">
                <a:solidFill>
                  <a:srgbClr val="000000"/>
                </a:solidFill>
                <a:uFill>
                  <a:solidFill>
                    <a:srgbClr val="FFFFFF"/>
                  </a:solidFill>
                </a:uFill>
                <a:latin typeface="Corbel"/>
              </a:rPr>
              <a:t>, používání konkrétních artefaktů atp. Tento rys je asociačně (většinou nevědomě) spojen s několika dalšími rysy osobnosti a tyto všechny rysy s našimi emocemi.</a:t>
            </a:r>
          </a:p>
        </p:txBody>
      </p:sp>
    </p:spTree>
    <p:extLst>
      <p:ext uri="{BB962C8B-B14F-4D97-AF65-F5344CB8AC3E}">
        <p14:creationId xmlns:p14="http://schemas.microsoft.com/office/powerpoint/2010/main" val="29216228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Halo efekt</a:t>
            </a:r>
            <a:endParaRPr lang="cs-CZ" sz="1800" b="0" strike="noStrike" spc="-1" dirty="0">
              <a:solidFill>
                <a:srgbClr val="000000"/>
              </a:solidFill>
              <a:uFill>
                <a:solidFill>
                  <a:srgbClr val="FFFFFF"/>
                </a:solidFill>
              </a:uFill>
              <a:latin typeface="Corbel"/>
            </a:endParaRPr>
          </a:p>
        </p:txBody>
      </p:sp>
      <p:sp>
        <p:nvSpPr>
          <p:cNvPr id="118" name="TextShape 2"/>
          <p:cNvSpPr txBox="1"/>
          <p:nvPr/>
        </p:nvSpPr>
        <p:spPr>
          <a:xfrm>
            <a:off x="457200" y="1407960"/>
            <a:ext cx="8229240" cy="4625280"/>
          </a:xfrm>
          <a:prstGeom prst="rect">
            <a:avLst/>
          </a:prstGeom>
          <a:noFill/>
          <a:ln>
            <a:noFill/>
          </a:ln>
        </p:spPr>
        <p:txBody>
          <a:bodyPr lIns="54720" tIns="91440" rIns="90000" bIns="45000"/>
          <a:lstStyle/>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Zdá se, že asociace některých rysů jsou univerzálnější (kolektivnější), např. vztah atraktivity a dobrých vlastností.</a:t>
            </a:r>
          </a:p>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Pak existují i velmi individuální asociace rysů (srov. </a:t>
            </a:r>
            <a:r>
              <a:rPr lang="cs-CZ" sz="2800" b="1" strike="noStrike" spc="-1" dirty="0">
                <a:solidFill>
                  <a:srgbClr val="000000"/>
                </a:solidFill>
                <a:uFill>
                  <a:solidFill>
                    <a:srgbClr val="FFFFFF"/>
                  </a:solidFill>
                </a:uFill>
                <a:latin typeface="Corbel"/>
              </a:rPr>
              <a:t>laické teorie osobnosti</a:t>
            </a:r>
            <a:r>
              <a:rPr lang="cs-CZ" sz="2800" b="0" strike="noStrike" spc="-1" dirty="0">
                <a:solidFill>
                  <a:srgbClr val="000000"/>
                </a:solidFill>
                <a:uFill>
                  <a:solidFill>
                    <a:srgbClr val="FFFFFF"/>
                  </a:solidFill>
                </a:uFill>
                <a:latin typeface="Corbel"/>
              </a:rPr>
              <a:t>).</a:t>
            </a:r>
          </a:p>
          <a:p>
            <a:pPr marL="438840" indent="-319680">
              <a:lnSpc>
                <a:spcPct val="100000"/>
              </a:lnSpc>
              <a:buClr>
                <a:srgbClr val="F0AD00"/>
              </a:buClr>
              <a:buSzPct val="80000"/>
              <a:buFont typeface="Wingdings 2" charset="2"/>
              <a:buChar char=""/>
            </a:pPr>
            <a:endParaRPr lang="cs-CZ" sz="2800" b="0" strike="noStrike"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r>
              <a:rPr lang="cs-CZ" sz="2800" spc="-1" dirty="0">
                <a:solidFill>
                  <a:srgbClr val="000000"/>
                </a:solidFill>
                <a:uFill>
                  <a:solidFill>
                    <a:srgbClr val="FFFFFF"/>
                  </a:solidFill>
                </a:uFill>
                <a:latin typeface="Corbel"/>
              </a:rPr>
              <a:t>Např. Knap (1978) zjistil, že muži v USA vyšší 1,83 m dostávali o 10 % vyšší nástupní plat.</a:t>
            </a:r>
          </a:p>
          <a:p>
            <a:pPr marL="438840" indent="-319680">
              <a:buClr>
                <a:srgbClr val="F0AD00"/>
              </a:buClr>
              <a:buSzPct val="80000"/>
              <a:buFont typeface="Wingdings 2" charset="2"/>
              <a:buChar char=""/>
            </a:pPr>
            <a:endParaRPr lang="cs-CZ" sz="2800"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endParaRPr lang="cs-CZ" sz="2800" b="0" strike="noStrike"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7581386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Halo efekt a atraktivita</a:t>
            </a:r>
            <a:endParaRPr lang="cs-CZ" sz="1800" b="0" strike="noStrike" spc="-1" dirty="0">
              <a:solidFill>
                <a:srgbClr val="000000"/>
              </a:solidFill>
              <a:uFill>
                <a:solidFill>
                  <a:srgbClr val="FFFFFF"/>
                </a:solidFill>
              </a:uFill>
              <a:latin typeface="Corbel"/>
            </a:endParaRPr>
          </a:p>
        </p:txBody>
      </p:sp>
      <p:sp>
        <p:nvSpPr>
          <p:cNvPr id="118" name="TextShape 2"/>
          <p:cNvSpPr txBox="1"/>
          <p:nvPr/>
        </p:nvSpPr>
        <p:spPr>
          <a:xfrm>
            <a:off x="457200" y="1407960"/>
            <a:ext cx="8229240" cy="4625280"/>
          </a:xfrm>
          <a:prstGeom prst="rect">
            <a:avLst/>
          </a:prstGeom>
          <a:noFill/>
          <a:ln>
            <a:noFill/>
          </a:ln>
        </p:spPr>
        <p:txBody>
          <a:bodyPr lIns="54720" tIns="91440" rIns="90000" bIns="45000"/>
          <a:lstStyle/>
          <a:p>
            <a:pPr marL="438840" indent="-319680">
              <a:buClr>
                <a:srgbClr val="F0AD00"/>
              </a:buClr>
              <a:buSzPct val="80000"/>
              <a:buFont typeface="Wingdings 2" charset="2"/>
              <a:buChar char=""/>
            </a:pPr>
            <a:r>
              <a:rPr lang="cs-CZ" sz="2800" spc="-1" dirty="0">
                <a:solidFill>
                  <a:srgbClr val="000000"/>
                </a:solidFill>
                <a:uFill>
                  <a:solidFill>
                    <a:srgbClr val="FFFFFF"/>
                  </a:solidFill>
                </a:uFill>
                <a:latin typeface="Corbel"/>
              </a:rPr>
              <a:t>Atraktivita by se mohla na první pohled zdát jako věc ryze individuálního názoru, ale opak je pravdou: většina posuzovatelů se shodne na tom, kdo je atraktivní.</a:t>
            </a:r>
          </a:p>
          <a:p>
            <a:pPr marL="438840" indent="-319680">
              <a:buClr>
                <a:srgbClr val="F0AD00"/>
              </a:buClr>
              <a:buSzPct val="80000"/>
              <a:buFont typeface="Wingdings 2" charset="2"/>
              <a:buChar char=""/>
            </a:pPr>
            <a:r>
              <a:rPr lang="cs-CZ" sz="2800" spc="-1" dirty="0">
                <a:solidFill>
                  <a:srgbClr val="000000"/>
                </a:solidFill>
                <a:uFill>
                  <a:solidFill>
                    <a:srgbClr val="FFFFFF"/>
                  </a:solidFill>
                </a:uFill>
                <a:latin typeface="Corbel"/>
              </a:rPr>
              <a:t>Atraktivitu lze dokonce matematicko-statisticky definovat a dokonce vytvářet (viz následující text).</a:t>
            </a:r>
          </a:p>
          <a:p>
            <a:pPr marL="438840" indent="-319680">
              <a:buClr>
                <a:srgbClr val="F0AD00"/>
              </a:buClr>
              <a:buSzPct val="80000"/>
              <a:buFont typeface="Wingdings 2" charset="2"/>
              <a:buChar char=""/>
            </a:pPr>
            <a:endParaRPr lang="cs-CZ" sz="2800" b="1" spc="-1" dirty="0">
              <a:solidFill>
                <a:srgbClr val="000000"/>
              </a:solidFill>
              <a:uFill>
                <a:solidFill>
                  <a:srgbClr val="FFFFFF"/>
                </a:solidFill>
              </a:uFill>
              <a:latin typeface="Corbel"/>
            </a:endParaRPr>
          </a:p>
          <a:p>
            <a:pPr marL="438840" indent="-319680">
              <a:buClr>
                <a:srgbClr val="F0AD00"/>
              </a:buClr>
              <a:buSzPct val="80000"/>
              <a:buFont typeface="Wingdings 2" charset="2"/>
              <a:buChar char=""/>
            </a:pPr>
            <a:r>
              <a:rPr lang="cs-CZ" sz="2800" b="1" spc="-1" dirty="0">
                <a:solidFill>
                  <a:srgbClr val="000000"/>
                </a:solidFill>
                <a:uFill>
                  <a:solidFill>
                    <a:srgbClr val="FFFFFF"/>
                  </a:solidFill>
                </a:uFill>
                <a:latin typeface="Corbel"/>
              </a:rPr>
              <a:t>A</a:t>
            </a:r>
            <a:r>
              <a:rPr lang="cs-CZ" sz="2800" b="1" strike="noStrike" spc="-1" dirty="0">
                <a:solidFill>
                  <a:srgbClr val="000000"/>
                </a:solidFill>
                <a:uFill>
                  <a:solidFill>
                    <a:srgbClr val="FFFFFF"/>
                  </a:solidFill>
                </a:uFill>
                <a:latin typeface="Corbel"/>
              </a:rPr>
              <a:t>traktivní</a:t>
            </a:r>
            <a:r>
              <a:rPr lang="cs-CZ" sz="2800" b="0" strike="noStrike" spc="-1" dirty="0">
                <a:solidFill>
                  <a:srgbClr val="000000"/>
                </a:solidFill>
                <a:uFill>
                  <a:solidFill>
                    <a:srgbClr val="FFFFFF"/>
                  </a:solidFill>
                </a:uFill>
                <a:latin typeface="Corbel"/>
              </a:rPr>
              <a:t> lidé jsou posuzováni často jako otevřenější, sociálně zdatnější, chytřejší, odvážnější, morálnější, lépe zajištění apod.</a:t>
            </a:r>
          </a:p>
          <a:p>
            <a:pPr marL="438840" indent="-319680">
              <a:lnSpc>
                <a:spcPct val="100000"/>
              </a:lnSpc>
              <a:buClr>
                <a:srgbClr val="F0AD00"/>
              </a:buClr>
              <a:buSzPct val="80000"/>
              <a:buFont typeface="Wingdings 2" charset="2"/>
              <a:buChar char=""/>
            </a:pPr>
            <a:endParaRPr lang="cs-CZ" sz="2800" b="0" strike="noStrike"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30044759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2991" y="926432"/>
            <a:ext cx="8898019" cy="5005136"/>
          </a:xfrm>
          <a:prstGeom prst="rect">
            <a:avLst/>
          </a:prstGeom>
        </p:spPr>
      </p:pic>
      <p:sp>
        <p:nvSpPr>
          <p:cNvPr id="4" name="TextovéPole 3"/>
          <p:cNvSpPr txBox="1"/>
          <p:nvPr/>
        </p:nvSpPr>
        <p:spPr>
          <a:xfrm>
            <a:off x="276726" y="6184232"/>
            <a:ext cx="5733048" cy="646331"/>
          </a:xfrm>
          <a:prstGeom prst="rect">
            <a:avLst/>
          </a:prstGeom>
          <a:noFill/>
        </p:spPr>
        <p:txBody>
          <a:bodyPr wrap="square" rtlCol="0">
            <a:spAutoFit/>
          </a:bodyPr>
          <a:lstStyle/>
          <a:p>
            <a:r>
              <a:rPr lang="cs-CZ" dirty="0"/>
              <a:t>Tento a následujících 5 slidů o lidských tvářích je z prezentace doc. Karla </a:t>
            </a:r>
            <a:r>
              <a:rPr lang="cs-CZ" b="1" dirty="0" err="1"/>
              <a:t>Kleisnera</a:t>
            </a:r>
            <a:r>
              <a:rPr lang="cs-CZ" b="1" dirty="0"/>
              <a:t> </a:t>
            </a:r>
            <a:r>
              <a:rPr lang="cs-CZ" dirty="0"/>
              <a:t>z UK</a:t>
            </a:r>
            <a:r>
              <a:rPr lang="cs-CZ" b="1" dirty="0"/>
              <a:t>, 2018</a:t>
            </a:r>
            <a:r>
              <a:rPr lang="cs-CZ" dirty="0"/>
              <a:t>, Kognitivní škola</a:t>
            </a:r>
          </a:p>
        </p:txBody>
      </p:sp>
      <p:sp>
        <p:nvSpPr>
          <p:cNvPr id="5" name="TextShape 1"/>
          <p:cNvSpPr txBox="1"/>
          <p:nvPr/>
        </p:nvSpPr>
        <p:spPr>
          <a:xfrm>
            <a:off x="457200" y="155520"/>
            <a:ext cx="8229240" cy="518248"/>
          </a:xfrm>
          <a:prstGeom prst="rect">
            <a:avLst/>
          </a:prstGeom>
          <a:noFill/>
          <a:ln>
            <a:noFill/>
          </a:ln>
        </p:spPr>
        <p:txBody>
          <a:bodyPr tIns="45000" rIns="45720" bIns="45000" anchor="ctr"/>
          <a:lstStyle/>
          <a:p>
            <a:pPr>
              <a:lnSpc>
                <a:spcPct val="100000"/>
              </a:lnSpc>
            </a:pPr>
            <a:r>
              <a:rPr lang="cs-CZ" sz="3200" b="1" strike="noStrike" spc="-1" dirty="0">
                <a:solidFill>
                  <a:srgbClr val="F0AD00"/>
                </a:solidFill>
                <a:uFill>
                  <a:solidFill>
                    <a:srgbClr val="FFFFFF"/>
                  </a:solidFill>
                </a:uFill>
                <a:latin typeface="Corbel"/>
              </a:rPr>
              <a:t>Krátce o výzkumu atraktivity a tváří vůbec</a:t>
            </a:r>
            <a:endParaRPr lang="cs-CZ" sz="11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118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9300" y="1269424"/>
            <a:ext cx="1967012" cy="2005367"/>
          </a:xfrm>
          <a:prstGeom prst="rect">
            <a:avLst/>
          </a:prstGeom>
        </p:spPr>
      </p:pic>
      <p:pic>
        <p:nvPicPr>
          <p:cNvPr id="4"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153" y="3395297"/>
            <a:ext cx="4701924" cy="2541702"/>
          </a:xfrm>
          <a:prstGeom prst="rect">
            <a:avLst/>
          </a:prstGeom>
        </p:spPr>
      </p:pic>
      <p:pic>
        <p:nvPicPr>
          <p:cNvPr id="7" name="Obrázek 6"/>
          <p:cNvPicPr>
            <a:picLocks noChangeAspect="1"/>
          </p:cNvPicPr>
          <p:nvPr/>
        </p:nvPicPr>
        <p:blipFill>
          <a:blip r:embed="rId4"/>
          <a:stretch>
            <a:fillRect/>
          </a:stretch>
        </p:blipFill>
        <p:spPr>
          <a:xfrm>
            <a:off x="7324570" y="1442247"/>
            <a:ext cx="1640717" cy="491455"/>
          </a:xfrm>
          <a:prstGeom prst="rect">
            <a:avLst/>
          </a:prstGeom>
        </p:spPr>
      </p:pic>
      <p:pic>
        <p:nvPicPr>
          <p:cNvPr id="8" name="Obrázek 7"/>
          <p:cNvPicPr>
            <a:picLocks noChangeAspect="1"/>
          </p:cNvPicPr>
          <p:nvPr/>
        </p:nvPicPr>
        <p:blipFill>
          <a:blip r:embed="rId5"/>
          <a:stretch>
            <a:fillRect/>
          </a:stretch>
        </p:blipFill>
        <p:spPr>
          <a:xfrm>
            <a:off x="7336058" y="2272107"/>
            <a:ext cx="1629229" cy="363557"/>
          </a:xfrm>
          <a:prstGeom prst="rect">
            <a:avLst/>
          </a:prstGeom>
        </p:spPr>
      </p:pic>
      <p:pic>
        <p:nvPicPr>
          <p:cNvPr id="5" name="Obrázek 4"/>
          <p:cNvPicPr>
            <a:picLocks noChangeAspect="1"/>
          </p:cNvPicPr>
          <p:nvPr/>
        </p:nvPicPr>
        <p:blipFill>
          <a:blip r:embed="rId6"/>
          <a:stretch>
            <a:fillRect/>
          </a:stretch>
        </p:blipFill>
        <p:spPr>
          <a:xfrm>
            <a:off x="111217" y="884108"/>
            <a:ext cx="2880713" cy="3642465"/>
          </a:xfrm>
          <a:prstGeom prst="rect">
            <a:avLst/>
          </a:prstGeom>
        </p:spPr>
      </p:pic>
      <p:sp>
        <p:nvSpPr>
          <p:cNvPr id="6" name="TextovéPole 5"/>
          <p:cNvSpPr txBox="1"/>
          <p:nvPr/>
        </p:nvSpPr>
        <p:spPr>
          <a:xfrm>
            <a:off x="1" y="4914947"/>
            <a:ext cx="3388685" cy="300082"/>
          </a:xfrm>
          <a:prstGeom prst="rect">
            <a:avLst/>
          </a:prstGeom>
          <a:noFill/>
        </p:spPr>
        <p:txBody>
          <a:bodyPr wrap="square" rtlCol="0">
            <a:spAutoFit/>
          </a:bodyPr>
          <a:lstStyle/>
          <a:p>
            <a:pPr defTabSz="685800">
              <a:defRPr/>
            </a:pPr>
            <a:r>
              <a:rPr lang="cs-CZ" sz="1350" b="1" dirty="0" err="1">
                <a:solidFill>
                  <a:prstClr val="black"/>
                </a:solidFill>
                <a:latin typeface="Calibri" panose="020F0502020204030204"/>
              </a:rPr>
              <a:t>unattractive</a:t>
            </a:r>
            <a:r>
              <a:rPr lang="cs-CZ" sz="1350" b="1" dirty="0">
                <a:solidFill>
                  <a:prstClr val="black"/>
                </a:solidFill>
                <a:latin typeface="Calibri" panose="020F0502020204030204"/>
              </a:rPr>
              <a:t>  1  2  3  4  5  6  7    </a:t>
            </a:r>
            <a:r>
              <a:rPr lang="cs-CZ" sz="1350" b="1" dirty="0" err="1">
                <a:solidFill>
                  <a:prstClr val="black"/>
                </a:solidFill>
                <a:latin typeface="Calibri" panose="020F0502020204030204"/>
              </a:rPr>
              <a:t>attractive</a:t>
            </a:r>
            <a:endParaRPr lang="cs-CZ" sz="1350" b="1" dirty="0">
              <a:solidFill>
                <a:prstClr val="black"/>
              </a:solidFill>
              <a:latin typeface="Calibri" panose="020F0502020204030204"/>
            </a:endParaRPr>
          </a:p>
        </p:txBody>
      </p:sp>
      <p:pic>
        <p:nvPicPr>
          <p:cNvPr id="9" name="Obrázek 8"/>
          <p:cNvPicPr>
            <a:picLocks noChangeAspect="1"/>
          </p:cNvPicPr>
          <p:nvPr/>
        </p:nvPicPr>
        <p:blipFill>
          <a:blip r:embed="rId7"/>
          <a:stretch>
            <a:fillRect/>
          </a:stretch>
        </p:blipFill>
        <p:spPr>
          <a:xfrm>
            <a:off x="3046697" y="908744"/>
            <a:ext cx="2047836" cy="2426300"/>
          </a:xfrm>
          <a:prstGeom prst="rect">
            <a:avLst/>
          </a:prstGeom>
        </p:spPr>
      </p:pic>
      <p:sp>
        <p:nvSpPr>
          <p:cNvPr id="2" name="TextovéPole 1">
            <a:extLst>
              <a:ext uri="{FF2B5EF4-FFF2-40B4-BE49-F238E27FC236}">
                <a16:creationId xmlns:a16="http://schemas.microsoft.com/office/drawing/2014/main" id="{9DAA2CC8-574F-46D8-B790-7B998E8F6492}"/>
              </a:ext>
            </a:extLst>
          </p:cNvPr>
          <p:cNvSpPr txBox="1"/>
          <p:nvPr/>
        </p:nvSpPr>
        <p:spPr>
          <a:xfrm>
            <a:off x="6054520" y="6184232"/>
            <a:ext cx="3089480" cy="369332"/>
          </a:xfrm>
          <a:prstGeom prst="rect">
            <a:avLst/>
          </a:prstGeom>
          <a:noFill/>
        </p:spPr>
        <p:txBody>
          <a:bodyPr wrap="square" rtlCol="0">
            <a:spAutoFit/>
          </a:bodyPr>
          <a:lstStyle/>
          <a:p>
            <a:r>
              <a:rPr lang="cs-CZ" dirty="0"/>
              <a:t>Autor : </a:t>
            </a:r>
            <a:r>
              <a:rPr lang="cs-CZ" dirty="0" err="1"/>
              <a:t>Kleisner</a:t>
            </a:r>
            <a:r>
              <a:rPr lang="cs-CZ" dirty="0"/>
              <a:t>, </a:t>
            </a:r>
            <a:r>
              <a:rPr lang="cs-CZ" dirty="0" err="1"/>
              <a:t>PřF</a:t>
            </a:r>
            <a:r>
              <a:rPr lang="cs-CZ" dirty="0"/>
              <a:t> UK</a:t>
            </a:r>
          </a:p>
        </p:txBody>
      </p:sp>
    </p:spTree>
    <p:extLst>
      <p:ext uri="{BB962C8B-B14F-4D97-AF65-F5344CB8AC3E}">
        <p14:creationId xmlns:p14="http://schemas.microsoft.com/office/powerpoint/2010/main" val="2608635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0980" y="1281179"/>
            <a:ext cx="4001255" cy="617110"/>
          </a:xfrm>
        </p:spPr>
        <p:txBody>
          <a:bodyPr>
            <a:noAutofit/>
          </a:bodyPr>
          <a:lstStyle/>
          <a:p>
            <a:r>
              <a:rPr lang="en-US" sz="1800" b="1" dirty="0"/>
              <a:t>Scores of distinctiveness (S</a:t>
            </a:r>
            <a:r>
              <a:rPr lang="cs-CZ" sz="1800" b="1" dirty="0"/>
              <a:t>Di):</a:t>
            </a:r>
            <a:r>
              <a:rPr lang="en-US" sz="1800" dirty="0"/>
              <a:t> </a:t>
            </a:r>
            <a:r>
              <a:rPr lang="cs-CZ" sz="1800" dirty="0"/>
              <a:t> </a:t>
            </a:r>
            <a:br>
              <a:rPr lang="cs-CZ" sz="1800" dirty="0"/>
            </a:br>
            <a:r>
              <a:rPr lang="cs-CZ" sz="1500" dirty="0"/>
              <a:t>t</a:t>
            </a:r>
            <a:r>
              <a:rPr lang="en-US" sz="1500" dirty="0"/>
              <a:t>he more a face is distant from its </a:t>
            </a:r>
            <a:r>
              <a:rPr lang="en-US" sz="1500" dirty="0" err="1"/>
              <a:t>ingroup</a:t>
            </a:r>
            <a:r>
              <a:rPr lang="en-US" sz="1500" dirty="0"/>
              <a:t> mean </a:t>
            </a:r>
            <a:r>
              <a:rPr lang="cs-CZ" sz="1500" dirty="0"/>
              <a:t>(on axis </a:t>
            </a:r>
            <a:r>
              <a:rPr lang="cs-CZ" sz="1500" dirty="0" err="1"/>
              <a:t>towards</a:t>
            </a:r>
            <a:r>
              <a:rPr lang="cs-CZ" sz="1500" dirty="0"/>
              <a:t> </a:t>
            </a:r>
            <a:r>
              <a:rPr lang="cs-CZ" sz="1500" dirty="0" err="1"/>
              <a:t>outgroup</a:t>
            </a:r>
            <a:r>
              <a:rPr lang="cs-CZ" sz="1500" dirty="0"/>
              <a:t> </a:t>
            </a:r>
            <a:r>
              <a:rPr lang="cs-CZ" sz="1500" dirty="0" err="1"/>
              <a:t>mean</a:t>
            </a:r>
            <a:r>
              <a:rPr lang="cs-CZ" sz="1500" dirty="0"/>
              <a:t>) </a:t>
            </a:r>
            <a:r>
              <a:rPr lang="en-US" sz="1500" dirty="0"/>
              <a:t>the more distinct it is and the more it resembles outgroup standards.</a:t>
            </a:r>
            <a:endParaRPr lang="cs-CZ" sz="1500" dirty="0"/>
          </a:p>
        </p:txBody>
      </p:sp>
      <p:grpSp>
        <p:nvGrpSpPr>
          <p:cNvPr id="4" name="Skupina 3"/>
          <p:cNvGrpSpPr/>
          <p:nvPr/>
        </p:nvGrpSpPr>
        <p:grpSpPr>
          <a:xfrm>
            <a:off x="0" y="3260968"/>
            <a:ext cx="9144000" cy="2483676"/>
            <a:chOff x="0" y="2515918"/>
            <a:chExt cx="12192000" cy="3311568"/>
          </a:xfrm>
        </p:grpSpPr>
        <p:pic>
          <p:nvPicPr>
            <p:cNvPr id="3" name="Obrázek 2"/>
            <p:cNvPicPr>
              <a:picLocks noChangeAspect="1"/>
            </p:cNvPicPr>
            <p:nvPr/>
          </p:nvPicPr>
          <p:blipFill>
            <a:blip r:embed="rId3"/>
            <a:stretch>
              <a:fillRect/>
            </a:stretch>
          </p:blipFill>
          <p:spPr>
            <a:xfrm>
              <a:off x="2993975" y="2534644"/>
              <a:ext cx="2982338" cy="3274634"/>
            </a:xfrm>
            <a:prstGeom prst="rect">
              <a:avLst/>
            </a:prstGeom>
          </p:spPr>
        </p:pic>
        <p:pic>
          <p:nvPicPr>
            <p:cNvPr id="7" name="Obrázek 6"/>
            <p:cNvPicPr>
              <a:picLocks noChangeAspect="1"/>
            </p:cNvPicPr>
            <p:nvPr/>
          </p:nvPicPr>
          <p:blipFill>
            <a:blip r:embed="rId4"/>
            <a:stretch>
              <a:fillRect/>
            </a:stretch>
          </p:blipFill>
          <p:spPr>
            <a:xfrm>
              <a:off x="6237358" y="2515918"/>
              <a:ext cx="2978344" cy="3293360"/>
            </a:xfrm>
            <a:prstGeom prst="rect">
              <a:avLst/>
            </a:prstGeom>
          </p:spPr>
        </p:pic>
        <p:pic>
          <p:nvPicPr>
            <p:cNvPr id="9" name="Obrázek 8"/>
            <p:cNvPicPr>
              <a:picLocks noChangeAspect="1"/>
            </p:cNvPicPr>
            <p:nvPr/>
          </p:nvPicPr>
          <p:blipFill>
            <a:blip r:embed="rId5"/>
            <a:stretch>
              <a:fillRect/>
            </a:stretch>
          </p:blipFill>
          <p:spPr>
            <a:xfrm>
              <a:off x="9335389" y="2534644"/>
              <a:ext cx="2856611" cy="3292842"/>
            </a:xfrm>
            <a:prstGeom prst="rect">
              <a:avLst/>
            </a:prstGeom>
          </p:spPr>
        </p:pic>
        <p:pic>
          <p:nvPicPr>
            <p:cNvPr id="10" name="Obrázek 9"/>
            <p:cNvPicPr>
              <a:picLocks noChangeAspect="1"/>
            </p:cNvPicPr>
            <p:nvPr/>
          </p:nvPicPr>
          <p:blipFill>
            <a:blip r:embed="rId6"/>
            <a:stretch>
              <a:fillRect/>
            </a:stretch>
          </p:blipFill>
          <p:spPr>
            <a:xfrm>
              <a:off x="0" y="2524473"/>
              <a:ext cx="2878282" cy="3294976"/>
            </a:xfrm>
            <a:prstGeom prst="rect">
              <a:avLst/>
            </a:prstGeom>
          </p:spPr>
        </p:pic>
      </p:grpSp>
      <p:pic>
        <p:nvPicPr>
          <p:cNvPr id="6" name="Obrázek 5"/>
          <p:cNvPicPr>
            <a:picLocks noChangeAspect="1"/>
          </p:cNvPicPr>
          <p:nvPr/>
        </p:nvPicPr>
        <p:blipFill>
          <a:blip r:embed="rId7"/>
          <a:stretch>
            <a:fillRect/>
          </a:stretch>
        </p:blipFill>
        <p:spPr>
          <a:xfrm>
            <a:off x="5794897" y="950769"/>
            <a:ext cx="2980910" cy="1635919"/>
          </a:xfrm>
          <a:prstGeom prst="rect">
            <a:avLst/>
          </a:prstGeom>
        </p:spPr>
      </p:pic>
      <p:sp>
        <p:nvSpPr>
          <p:cNvPr id="12" name="Obdélník 11"/>
          <p:cNvSpPr/>
          <p:nvPr/>
        </p:nvSpPr>
        <p:spPr>
          <a:xfrm>
            <a:off x="93148" y="2869669"/>
            <a:ext cx="2070182" cy="300082"/>
          </a:xfrm>
          <a:prstGeom prst="rect">
            <a:avLst/>
          </a:prstGeom>
        </p:spPr>
        <p:txBody>
          <a:bodyPr wrap="none">
            <a:spAutoFit/>
          </a:bodyPr>
          <a:lstStyle/>
          <a:p>
            <a:pPr defTabSz="685800">
              <a:defRPr/>
            </a:pPr>
            <a:r>
              <a:rPr lang="en-US" sz="1350" dirty="0">
                <a:latin typeface="Calibri Light" panose="020F0302020204030204"/>
                <a:ea typeface="Calibri" panose="020F0502020204030204" pitchFamily="34" charset="0"/>
              </a:rPr>
              <a:t>CZ farthest away from </a:t>
            </a:r>
            <a:r>
              <a:rPr lang="cs-CZ" sz="1350" dirty="0">
                <a:latin typeface="Calibri Light" panose="020F0302020204030204"/>
                <a:ea typeface="Calibri" panose="020F0502020204030204" pitchFamily="34" charset="0"/>
              </a:rPr>
              <a:t>CMR</a:t>
            </a:r>
            <a:endParaRPr lang="cs-CZ" sz="1350" dirty="0">
              <a:latin typeface="Calibri Light" panose="020F0302020204030204"/>
            </a:endParaRPr>
          </a:p>
        </p:txBody>
      </p:sp>
      <p:sp>
        <p:nvSpPr>
          <p:cNvPr id="13" name="Obdélník 12"/>
          <p:cNvSpPr/>
          <p:nvPr/>
        </p:nvSpPr>
        <p:spPr>
          <a:xfrm>
            <a:off x="7054943" y="2869669"/>
            <a:ext cx="2070182" cy="300082"/>
          </a:xfrm>
          <a:prstGeom prst="rect">
            <a:avLst/>
          </a:prstGeom>
        </p:spPr>
        <p:txBody>
          <a:bodyPr wrap="none">
            <a:spAutoFit/>
          </a:bodyPr>
          <a:lstStyle/>
          <a:p>
            <a:pPr defTabSz="685800">
              <a:defRPr/>
            </a:pPr>
            <a:r>
              <a:rPr lang="en-US" sz="1350" dirty="0">
                <a:latin typeface="Calibri Light" panose="020F0302020204030204"/>
                <a:ea typeface="Calibri" panose="020F0502020204030204" pitchFamily="34" charset="0"/>
              </a:rPr>
              <a:t>C</a:t>
            </a:r>
            <a:r>
              <a:rPr lang="cs-CZ" sz="1350" dirty="0">
                <a:latin typeface="Calibri Light" panose="020F0302020204030204"/>
                <a:ea typeface="Calibri" panose="020F0502020204030204" pitchFamily="34" charset="0"/>
              </a:rPr>
              <a:t>MR</a:t>
            </a:r>
            <a:r>
              <a:rPr lang="en-US" sz="1350" dirty="0">
                <a:latin typeface="Calibri Light" panose="020F0302020204030204"/>
                <a:ea typeface="Calibri" panose="020F0502020204030204" pitchFamily="34" charset="0"/>
              </a:rPr>
              <a:t> farthest away from </a:t>
            </a:r>
            <a:r>
              <a:rPr lang="cs-CZ" sz="1350" dirty="0">
                <a:latin typeface="Calibri Light" panose="020F0302020204030204"/>
                <a:ea typeface="Calibri" panose="020F0502020204030204" pitchFamily="34" charset="0"/>
              </a:rPr>
              <a:t>CZ</a:t>
            </a:r>
            <a:endParaRPr lang="cs-CZ" sz="1350" dirty="0">
              <a:latin typeface="Calibri Light" panose="020F0302020204030204"/>
            </a:endParaRPr>
          </a:p>
        </p:txBody>
      </p:sp>
      <p:sp>
        <p:nvSpPr>
          <p:cNvPr id="14" name="Obdélník 13"/>
          <p:cNvSpPr/>
          <p:nvPr/>
        </p:nvSpPr>
        <p:spPr>
          <a:xfrm>
            <a:off x="2671938" y="2891270"/>
            <a:ext cx="1423210" cy="300082"/>
          </a:xfrm>
          <a:prstGeom prst="rect">
            <a:avLst/>
          </a:prstGeom>
        </p:spPr>
        <p:txBody>
          <a:bodyPr wrap="none">
            <a:spAutoFit/>
          </a:bodyPr>
          <a:lstStyle/>
          <a:p>
            <a:pPr defTabSz="685800">
              <a:defRPr/>
            </a:pPr>
            <a:r>
              <a:rPr lang="en-US" sz="1350" dirty="0">
                <a:latin typeface="Calibri Light" panose="020F0302020204030204"/>
                <a:ea typeface="Calibri" panose="020F0502020204030204" pitchFamily="34" charset="0"/>
              </a:rPr>
              <a:t>C</a:t>
            </a:r>
            <a:r>
              <a:rPr lang="cs-CZ" sz="1350" dirty="0">
                <a:latin typeface="Calibri Light" panose="020F0302020204030204"/>
                <a:ea typeface="Calibri" panose="020F0502020204030204" pitchFamily="34" charset="0"/>
              </a:rPr>
              <a:t>Z </a:t>
            </a:r>
            <a:r>
              <a:rPr lang="en-US" sz="1350" dirty="0">
                <a:latin typeface="Calibri Light" panose="020F0302020204030204"/>
                <a:ea typeface="Calibri" panose="020F0502020204030204" pitchFamily="34" charset="0"/>
              </a:rPr>
              <a:t>closest</a:t>
            </a:r>
            <a:r>
              <a:rPr lang="cs-CZ" sz="1350" dirty="0">
                <a:latin typeface="Calibri Light" panose="020F0302020204030204"/>
                <a:ea typeface="Calibri" panose="020F0502020204030204" pitchFamily="34" charset="0"/>
              </a:rPr>
              <a:t> to</a:t>
            </a:r>
            <a:r>
              <a:rPr lang="en-US" sz="1350" dirty="0">
                <a:latin typeface="Calibri Light" panose="020F0302020204030204"/>
                <a:ea typeface="Calibri" panose="020F0502020204030204" pitchFamily="34" charset="0"/>
              </a:rPr>
              <a:t> </a:t>
            </a:r>
            <a:r>
              <a:rPr lang="cs-CZ" sz="1350" dirty="0">
                <a:latin typeface="Calibri Light" panose="020F0302020204030204"/>
                <a:ea typeface="Calibri" panose="020F0502020204030204" pitchFamily="34" charset="0"/>
              </a:rPr>
              <a:t>CMR</a:t>
            </a:r>
            <a:endParaRPr lang="cs-CZ" sz="1350" dirty="0">
              <a:latin typeface="Calibri Light" panose="020F0302020204030204"/>
            </a:endParaRPr>
          </a:p>
        </p:txBody>
      </p:sp>
      <p:sp>
        <p:nvSpPr>
          <p:cNvPr id="15" name="Obdélník 14"/>
          <p:cNvSpPr/>
          <p:nvPr/>
        </p:nvSpPr>
        <p:spPr>
          <a:xfrm>
            <a:off x="5102977" y="2869669"/>
            <a:ext cx="1423210" cy="300082"/>
          </a:xfrm>
          <a:prstGeom prst="rect">
            <a:avLst/>
          </a:prstGeom>
        </p:spPr>
        <p:txBody>
          <a:bodyPr wrap="none">
            <a:spAutoFit/>
          </a:bodyPr>
          <a:lstStyle/>
          <a:p>
            <a:pPr defTabSz="685800">
              <a:defRPr/>
            </a:pPr>
            <a:r>
              <a:rPr lang="en-US" sz="1350" dirty="0">
                <a:latin typeface="Calibri Light" panose="020F0302020204030204"/>
                <a:ea typeface="Calibri" panose="020F0502020204030204" pitchFamily="34" charset="0"/>
              </a:rPr>
              <a:t>C</a:t>
            </a:r>
            <a:r>
              <a:rPr lang="cs-CZ" sz="1350" dirty="0">
                <a:latin typeface="Calibri Light" panose="020F0302020204030204"/>
                <a:ea typeface="Calibri" panose="020F0502020204030204" pitchFamily="34" charset="0"/>
              </a:rPr>
              <a:t>MR </a:t>
            </a:r>
            <a:r>
              <a:rPr lang="en-US" sz="1350" dirty="0">
                <a:latin typeface="Calibri Light" panose="020F0302020204030204"/>
                <a:ea typeface="Calibri" panose="020F0502020204030204" pitchFamily="34" charset="0"/>
              </a:rPr>
              <a:t>closest</a:t>
            </a:r>
            <a:r>
              <a:rPr lang="cs-CZ" sz="1350" dirty="0">
                <a:latin typeface="Calibri Light" panose="020F0302020204030204"/>
                <a:ea typeface="Calibri" panose="020F0502020204030204" pitchFamily="34" charset="0"/>
              </a:rPr>
              <a:t> to</a:t>
            </a:r>
            <a:r>
              <a:rPr lang="en-US" sz="1350" dirty="0">
                <a:latin typeface="Calibri Light" panose="020F0302020204030204"/>
                <a:ea typeface="Calibri" panose="020F0502020204030204" pitchFamily="34" charset="0"/>
              </a:rPr>
              <a:t> </a:t>
            </a:r>
            <a:r>
              <a:rPr lang="cs-CZ" sz="1350" dirty="0">
                <a:latin typeface="Calibri Light" panose="020F0302020204030204"/>
                <a:ea typeface="Calibri" panose="020F0502020204030204" pitchFamily="34" charset="0"/>
              </a:rPr>
              <a:t>CZ</a:t>
            </a:r>
            <a:endParaRPr lang="cs-CZ" sz="1350" dirty="0">
              <a:latin typeface="Calibri Light" panose="020F0302020204030204"/>
            </a:endParaRPr>
          </a:p>
        </p:txBody>
      </p:sp>
      <p:sp>
        <p:nvSpPr>
          <p:cNvPr id="5" name="TextovéPole 4">
            <a:extLst>
              <a:ext uri="{FF2B5EF4-FFF2-40B4-BE49-F238E27FC236}">
                <a16:creationId xmlns:a16="http://schemas.microsoft.com/office/drawing/2014/main" id="{8B4EE1C8-F702-46C9-BC0D-C020A8E3110F}"/>
              </a:ext>
            </a:extLst>
          </p:cNvPr>
          <p:cNvSpPr txBox="1"/>
          <p:nvPr/>
        </p:nvSpPr>
        <p:spPr>
          <a:xfrm>
            <a:off x="6054520" y="6184232"/>
            <a:ext cx="3089480" cy="369332"/>
          </a:xfrm>
          <a:prstGeom prst="rect">
            <a:avLst/>
          </a:prstGeom>
          <a:noFill/>
        </p:spPr>
        <p:txBody>
          <a:bodyPr wrap="square" rtlCol="0">
            <a:spAutoFit/>
          </a:bodyPr>
          <a:lstStyle/>
          <a:p>
            <a:r>
              <a:rPr lang="cs-CZ" dirty="0"/>
              <a:t>Autor : </a:t>
            </a:r>
            <a:r>
              <a:rPr lang="cs-CZ" dirty="0" err="1"/>
              <a:t>Kleisner</a:t>
            </a:r>
            <a:r>
              <a:rPr lang="cs-CZ" dirty="0"/>
              <a:t>, </a:t>
            </a:r>
            <a:r>
              <a:rPr lang="cs-CZ" dirty="0" err="1"/>
              <a:t>PřF</a:t>
            </a:r>
            <a:r>
              <a:rPr lang="cs-CZ" dirty="0"/>
              <a:t> UK</a:t>
            </a:r>
          </a:p>
        </p:txBody>
      </p:sp>
    </p:spTree>
    <p:extLst>
      <p:ext uri="{BB962C8B-B14F-4D97-AF65-F5344CB8AC3E}">
        <p14:creationId xmlns:p14="http://schemas.microsoft.com/office/powerpoint/2010/main" val="202987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400" b="1" spc="-1" dirty="0">
                <a:solidFill>
                  <a:srgbClr val="F0AD00"/>
                </a:solidFill>
                <a:uFill>
                  <a:solidFill>
                    <a:srgbClr val="FFFFFF"/>
                  </a:solidFill>
                </a:uFill>
                <a:latin typeface="Corbel"/>
              </a:rPr>
              <a:t>Východiska:</a:t>
            </a:r>
            <a:endParaRPr lang="cs-CZ" sz="4400" spc="-1" dirty="0">
              <a:solidFill>
                <a:srgbClr val="000000"/>
              </a:solidFill>
              <a:uFill>
                <a:solidFill>
                  <a:srgbClr val="FFFFFF"/>
                </a:solidFill>
              </a:uFill>
              <a:latin typeface="Corbel"/>
            </a:endParaRPr>
          </a:p>
        </p:txBody>
      </p:sp>
      <p:sp>
        <p:nvSpPr>
          <p:cNvPr id="112" name="TextShape 2"/>
          <p:cNvSpPr txBox="1"/>
          <p:nvPr/>
        </p:nvSpPr>
        <p:spPr>
          <a:xfrm>
            <a:off x="457200" y="1556792"/>
            <a:ext cx="8229240" cy="4625280"/>
          </a:xfrm>
          <a:prstGeom prst="rect">
            <a:avLst/>
          </a:prstGeom>
          <a:noFill/>
          <a:ln>
            <a:noFill/>
          </a:ln>
        </p:spPr>
        <p:txBody>
          <a:bodyPr lIns="54720" tIns="91440" rIns="90000" bIns="45000"/>
          <a:lstStyle/>
          <a:p>
            <a:pPr marL="119160">
              <a:lnSpc>
                <a:spcPct val="100000"/>
              </a:lnSpc>
              <a:buClr>
                <a:srgbClr val="F0AD00"/>
              </a:buClr>
              <a:buSzPct val="80000"/>
            </a:pPr>
            <a:endParaRPr lang="cs-CZ" sz="3200" b="0" strike="noStrike" spc="-1" dirty="0">
              <a:solidFill>
                <a:srgbClr val="000000"/>
              </a:solidFill>
              <a:uFill>
                <a:solidFill>
                  <a:srgbClr val="FFFFFF"/>
                </a:solidFill>
              </a:uFill>
              <a:latin typeface="Corbel"/>
            </a:endParaRPr>
          </a:p>
        </p:txBody>
      </p:sp>
      <p:sp>
        <p:nvSpPr>
          <p:cNvPr id="4" name="TextShape 2">
            <a:extLst>
              <a:ext uri="{FF2B5EF4-FFF2-40B4-BE49-F238E27FC236}">
                <a16:creationId xmlns:a16="http://schemas.microsoft.com/office/drawing/2014/main" id="{8FEFEDB6-D557-4740-856F-80C6DD664F2C}"/>
              </a:ext>
            </a:extLst>
          </p:cNvPr>
          <p:cNvSpPr txBox="1"/>
          <p:nvPr/>
        </p:nvSpPr>
        <p:spPr>
          <a:xfrm>
            <a:off x="609600" y="1407960"/>
            <a:ext cx="8229240" cy="4926512"/>
          </a:xfrm>
          <a:prstGeom prst="rect">
            <a:avLst/>
          </a:prstGeom>
          <a:noFill/>
          <a:ln>
            <a:noFill/>
          </a:ln>
        </p:spPr>
        <p:txBody>
          <a:bodyPr lIns="54720" tIns="91440" rIns="90000" bIns="45000"/>
          <a:lstStyle/>
          <a:p>
            <a:r>
              <a:rPr lang="cs-CZ" sz="3600" dirty="0"/>
              <a:t>Učitel by svoje žáky měl ovlivňovat a vzdělávat k jejich osobním mezím co nejharmoničtějším způsobem (bez zbytečných konfliktů). </a:t>
            </a:r>
          </a:p>
          <a:p>
            <a:endParaRPr lang="cs-CZ" sz="3600" dirty="0"/>
          </a:p>
          <a:p>
            <a:r>
              <a:rPr lang="cs-CZ" sz="3600" dirty="0"/>
              <a:t>K tomu je potřeba jisté sebepoznání: sebepoznání sebe jako interpreta sociálních signálů i sebe jako tvůrce sociálních signálů.</a:t>
            </a:r>
          </a:p>
          <a:p>
            <a:pPr marL="462060" indent="-342900">
              <a:lnSpc>
                <a:spcPct val="100000"/>
              </a:lnSpc>
              <a:buClr>
                <a:srgbClr val="F0AD00"/>
              </a:buClr>
              <a:buSzPct val="80000"/>
              <a:buFont typeface="Arial" panose="020B0604020202020204" pitchFamily="34" charset="0"/>
              <a:buChar char="•"/>
            </a:pPr>
            <a:endParaRPr lang="cs-CZ" sz="2400"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26205921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half" idx="1"/>
          </p:nvPr>
        </p:nvPicPr>
        <p:blipFill>
          <a:blip r:embed="rId2"/>
          <a:stretch>
            <a:fillRect/>
          </a:stretch>
        </p:blipFill>
        <p:spPr>
          <a:xfrm>
            <a:off x="128725" y="2378952"/>
            <a:ext cx="4568552" cy="3459315"/>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4675056" y="2445619"/>
            <a:ext cx="4338316" cy="3297182"/>
          </a:xfrm>
          <a:prstGeom prst="rect">
            <a:avLst/>
          </a:prstGeom>
        </p:spPr>
      </p:pic>
      <p:sp>
        <p:nvSpPr>
          <p:cNvPr id="7" name="Obdélník 6"/>
          <p:cNvSpPr/>
          <p:nvPr/>
        </p:nvSpPr>
        <p:spPr>
          <a:xfrm>
            <a:off x="5727990" y="1095249"/>
            <a:ext cx="2906857" cy="923330"/>
          </a:xfrm>
          <a:prstGeom prst="rect">
            <a:avLst/>
          </a:prstGeom>
        </p:spPr>
        <p:txBody>
          <a:bodyPr wrap="square">
            <a:spAutoFit/>
          </a:bodyPr>
          <a:lstStyle/>
          <a:p>
            <a:pPr defTabSz="685800">
              <a:defRPr/>
            </a:pPr>
            <a:r>
              <a:rPr lang="cs-CZ" sz="1350" i="1" dirty="0">
                <a:solidFill>
                  <a:prstClr val="black"/>
                </a:solidFill>
                <a:latin typeface="Calibri" panose="020F0502020204030204"/>
              </a:rPr>
              <a:t>D</a:t>
            </a:r>
            <a:r>
              <a:rPr lang="en-GB" sz="1350" i="1" dirty="0" err="1">
                <a:solidFill>
                  <a:prstClr val="black"/>
                </a:solidFill>
                <a:latin typeface="Calibri" panose="020F0502020204030204"/>
              </a:rPr>
              <a:t>etecting</a:t>
            </a:r>
            <a:r>
              <a:rPr lang="en-GB" sz="1350" i="1" dirty="0">
                <a:solidFill>
                  <a:prstClr val="black"/>
                </a:solidFill>
                <a:latin typeface="Calibri" panose="020F0502020204030204"/>
              </a:rPr>
              <a:t> danger that does not really exist (false positive error) is much less costly then the failure to detect real danger (false negative error)</a:t>
            </a:r>
            <a:endParaRPr lang="cs-CZ" sz="1350" i="1" dirty="0">
              <a:solidFill>
                <a:prstClr val="black"/>
              </a:solidFill>
              <a:latin typeface="Calibri" panose="020F0502020204030204"/>
            </a:endParaRPr>
          </a:p>
        </p:txBody>
      </p:sp>
      <p:sp>
        <p:nvSpPr>
          <p:cNvPr id="8" name="Obdélník 7"/>
          <p:cNvSpPr/>
          <p:nvPr/>
        </p:nvSpPr>
        <p:spPr>
          <a:xfrm>
            <a:off x="5646480" y="5742802"/>
            <a:ext cx="6172200" cy="300082"/>
          </a:xfrm>
          <a:prstGeom prst="rect">
            <a:avLst/>
          </a:prstGeom>
        </p:spPr>
        <p:txBody>
          <a:bodyPr wrap="square">
            <a:spAutoFit/>
          </a:bodyPr>
          <a:lstStyle/>
          <a:p>
            <a:pPr defTabSz="685800">
              <a:defRPr/>
            </a:pPr>
            <a:r>
              <a:rPr lang="en-US" sz="1050" dirty="0" err="1">
                <a:solidFill>
                  <a:prstClr val="black"/>
                </a:solidFill>
                <a:latin typeface="Calibri" panose="020F0502020204030204"/>
              </a:rPr>
              <a:t>Třebický</a:t>
            </a:r>
            <a:r>
              <a:rPr lang="cs-CZ" sz="1050" dirty="0">
                <a:solidFill>
                  <a:prstClr val="black"/>
                </a:solidFill>
                <a:latin typeface="Calibri" panose="020F0502020204030204"/>
              </a:rPr>
              <a:t> et al.</a:t>
            </a:r>
            <a:r>
              <a:rPr lang="en-US" sz="1050" dirty="0">
                <a:solidFill>
                  <a:prstClr val="black"/>
                </a:solidFill>
                <a:latin typeface="Calibri" panose="020F0502020204030204"/>
              </a:rPr>
              <a:t> (2013</a:t>
            </a:r>
            <a:r>
              <a:rPr lang="cs-CZ" sz="1050" dirty="0">
                <a:solidFill>
                  <a:prstClr val="black"/>
                </a:solidFill>
                <a:latin typeface="Calibri" panose="020F0502020204030204"/>
              </a:rPr>
              <a:t>) </a:t>
            </a:r>
            <a:r>
              <a:rPr lang="en-US" sz="1050" i="1" dirty="0">
                <a:solidFill>
                  <a:prstClr val="black"/>
                </a:solidFill>
                <a:latin typeface="Calibri" panose="020F0502020204030204"/>
              </a:rPr>
              <a:t>Psychological science</a:t>
            </a:r>
            <a:r>
              <a:rPr lang="en-US" sz="1050" dirty="0">
                <a:solidFill>
                  <a:prstClr val="black"/>
                </a:solidFill>
                <a:latin typeface="Calibri" panose="020F0502020204030204"/>
              </a:rPr>
              <a:t>, </a:t>
            </a:r>
            <a:r>
              <a:rPr lang="en-US" sz="1050" i="1" dirty="0">
                <a:solidFill>
                  <a:prstClr val="black"/>
                </a:solidFill>
                <a:latin typeface="Calibri" panose="020F0502020204030204"/>
              </a:rPr>
              <a:t>24</a:t>
            </a:r>
            <a:r>
              <a:rPr lang="en-US" sz="1050" dirty="0">
                <a:solidFill>
                  <a:prstClr val="black"/>
                </a:solidFill>
                <a:latin typeface="Calibri" panose="020F0502020204030204"/>
              </a:rPr>
              <a:t>(9), 1664-1672</a:t>
            </a:r>
            <a:r>
              <a:rPr lang="en-US" sz="1350" dirty="0">
                <a:solidFill>
                  <a:prstClr val="black"/>
                </a:solidFill>
                <a:latin typeface="Calibri" panose="020F0502020204030204"/>
              </a:rPr>
              <a:t>.</a:t>
            </a:r>
          </a:p>
        </p:txBody>
      </p:sp>
      <p:pic>
        <p:nvPicPr>
          <p:cNvPr id="4" name="Obrázek 3"/>
          <p:cNvPicPr>
            <a:picLocks noChangeAspect="1"/>
          </p:cNvPicPr>
          <p:nvPr/>
        </p:nvPicPr>
        <p:blipFill>
          <a:blip r:embed="rId4"/>
          <a:stretch>
            <a:fillRect/>
          </a:stretch>
        </p:blipFill>
        <p:spPr>
          <a:xfrm>
            <a:off x="1" y="857250"/>
            <a:ext cx="5147996" cy="1304232"/>
          </a:xfrm>
          <a:prstGeom prst="rect">
            <a:avLst/>
          </a:prstGeom>
        </p:spPr>
      </p:pic>
      <p:sp>
        <p:nvSpPr>
          <p:cNvPr id="2" name="TextovéPole 1">
            <a:extLst>
              <a:ext uri="{FF2B5EF4-FFF2-40B4-BE49-F238E27FC236}">
                <a16:creationId xmlns:a16="http://schemas.microsoft.com/office/drawing/2014/main" id="{0B824BE4-3AD7-4669-8F61-BBC2ACE36A61}"/>
              </a:ext>
            </a:extLst>
          </p:cNvPr>
          <p:cNvSpPr txBox="1"/>
          <p:nvPr/>
        </p:nvSpPr>
        <p:spPr>
          <a:xfrm>
            <a:off x="6054520" y="6184232"/>
            <a:ext cx="3089480" cy="369332"/>
          </a:xfrm>
          <a:prstGeom prst="rect">
            <a:avLst/>
          </a:prstGeom>
          <a:noFill/>
        </p:spPr>
        <p:txBody>
          <a:bodyPr wrap="square" rtlCol="0">
            <a:spAutoFit/>
          </a:bodyPr>
          <a:lstStyle/>
          <a:p>
            <a:r>
              <a:rPr lang="cs-CZ" dirty="0"/>
              <a:t>Autor : </a:t>
            </a:r>
            <a:r>
              <a:rPr lang="cs-CZ" dirty="0" err="1"/>
              <a:t>Kleisner</a:t>
            </a:r>
            <a:r>
              <a:rPr lang="cs-CZ" dirty="0"/>
              <a:t>, </a:t>
            </a:r>
            <a:r>
              <a:rPr lang="cs-CZ" dirty="0" err="1"/>
              <a:t>PřF</a:t>
            </a:r>
            <a:r>
              <a:rPr lang="cs-CZ" dirty="0"/>
              <a:t> UK</a:t>
            </a:r>
          </a:p>
        </p:txBody>
      </p:sp>
    </p:spTree>
    <p:extLst>
      <p:ext uri="{BB962C8B-B14F-4D97-AF65-F5344CB8AC3E}">
        <p14:creationId xmlns:p14="http://schemas.microsoft.com/office/powerpoint/2010/main" val="2273103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sz="half" idx="2"/>
          </p:nvPr>
        </p:nvPicPr>
        <p:blipFill>
          <a:blip r:embed="rId2"/>
          <a:stretch>
            <a:fillRect/>
          </a:stretch>
        </p:blipFill>
        <p:spPr>
          <a:xfrm>
            <a:off x="318558" y="2508562"/>
            <a:ext cx="3886200" cy="3079887"/>
          </a:xfrm>
          <a:prstGeom prst="rect">
            <a:avLst/>
          </a:prstGeom>
        </p:spPr>
      </p:pic>
      <p:sp>
        <p:nvSpPr>
          <p:cNvPr id="8" name="Obdélník 7"/>
          <p:cNvSpPr/>
          <p:nvPr/>
        </p:nvSpPr>
        <p:spPr>
          <a:xfrm>
            <a:off x="5664897" y="5702297"/>
            <a:ext cx="3474028" cy="253916"/>
          </a:xfrm>
          <a:prstGeom prst="rect">
            <a:avLst/>
          </a:prstGeom>
        </p:spPr>
        <p:txBody>
          <a:bodyPr wrap="none">
            <a:spAutoFit/>
          </a:bodyPr>
          <a:lstStyle/>
          <a:p>
            <a:r>
              <a:rPr lang="en-US" sz="1050" dirty="0">
                <a:latin typeface="AdvTT94c8263f.I"/>
              </a:rPr>
              <a:t>Personality and Individual Differences 99 (2016) 22</a:t>
            </a:r>
            <a:r>
              <a:rPr lang="en-US" sz="1050" dirty="0">
                <a:latin typeface="AdvTT94c8263f.I+20"/>
              </a:rPr>
              <a:t>–</a:t>
            </a:r>
            <a:r>
              <a:rPr lang="en-US" sz="1050" dirty="0">
                <a:latin typeface="AdvTT94c8263f.I"/>
              </a:rPr>
              <a:t>27</a:t>
            </a:r>
            <a:endParaRPr lang="cs-CZ" sz="1050" dirty="0"/>
          </a:p>
        </p:txBody>
      </p:sp>
      <p:pic>
        <p:nvPicPr>
          <p:cNvPr id="10" name="Obrázek 9"/>
          <p:cNvPicPr>
            <a:picLocks noChangeAspect="1"/>
          </p:cNvPicPr>
          <p:nvPr/>
        </p:nvPicPr>
        <p:blipFill>
          <a:blip r:embed="rId3"/>
          <a:stretch>
            <a:fillRect/>
          </a:stretch>
        </p:blipFill>
        <p:spPr>
          <a:xfrm>
            <a:off x="70338" y="857250"/>
            <a:ext cx="4909705" cy="1318200"/>
          </a:xfrm>
          <a:prstGeom prst="rect">
            <a:avLst/>
          </a:prstGeom>
        </p:spPr>
      </p:pic>
      <p:pic>
        <p:nvPicPr>
          <p:cNvPr id="2" name="Obrázek 1"/>
          <p:cNvPicPr>
            <a:picLocks noChangeAspect="1"/>
          </p:cNvPicPr>
          <p:nvPr/>
        </p:nvPicPr>
        <p:blipFill>
          <a:blip r:embed="rId4"/>
          <a:stretch>
            <a:fillRect/>
          </a:stretch>
        </p:blipFill>
        <p:spPr>
          <a:xfrm>
            <a:off x="4494201" y="1601353"/>
            <a:ext cx="4574465" cy="4042951"/>
          </a:xfrm>
          <a:prstGeom prst="rect">
            <a:avLst/>
          </a:prstGeom>
        </p:spPr>
      </p:pic>
      <p:pic>
        <p:nvPicPr>
          <p:cNvPr id="9" name="Zástupný symbol pro obsah 8"/>
          <p:cNvPicPr>
            <a:picLocks noChangeAspect="1"/>
          </p:cNvPicPr>
          <p:nvPr/>
        </p:nvPicPr>
        <p:blipFill>
          <a:blip r:embed="rId5"/>
          <a:stretch>
            <a:fillRect/>
          </a:stretch>
        </p:blipFill>
        <p:spPr>
          <a:xfrm>
            <a:off x="4457579" y="1477870"/>
            <a:ext cx="4611087" cy="4110579"/>
          </a:xfrm>
          <a:prstGeom prst="rect">
            <a:avLst/>
          </a:prstGeom>
        </p:spPr>
      </p:pic>
      <p:sp>
        <p:nvSpPr>
          <p:cNvPr id="3" name="TextovéPole 2">
            <a:extLst>
              <a:ext uri="{FF2B5EF4-FFF2-40B4-BE49-F238E27FC236}">
                <a16:creationId xmlns:a16="http://schemas.microsoft.com/office/drawing/2014/main" id="{E7215BEF-73F6-4BE9-8F56-DD239517B4A6}"/>
              </a:ext>
            </a:extLst>
          </p:cNvPr>
          <p:cNvSpPr txBox="1"/>
          <p:nvPr/>
        </p:nvSpPr>
        <p:spPr>
          <a:xfrm>
            <a:off x="6054520" y="6184232"/>
            <a:ext cx="3089480" cy="369332"/>
          </a:xfrm>
          <a:prstGeom prst="rect">
            <a:avLst/>
          </a:prstGeom>
          <a:noFill/>
        </p:spPr>
        <p:txBody>
          <a:bodyPr wrap="square" rtlCol="0">
            <a:spAutoFit/>
          </a:bodyPr>
          <a:lstStyle/>
          <a:p>
            <a:r>
              <a:rPr lang="cs-CZ" dirty="0"/>
              <a:t>Autor : </a:t>
            </a:r>
            <a:r>
              <a:rPr lang="cs-CZ" dirty="0" err="1"/>
              <a:t>Kleisner</a:t>
            </a:r>
            <a:r>
              <a:rPr lang="cs-CZ" dirty="0"/>
              <a:t>, </a:t>
            </a:r>
            <a:r>
              <a:rPr lang="cs-CZ" dirty="0" err="1"/>
              <a:t>PřF</a:t>
            </a:r>
            <a:r>
              <a:rPr lang="cs-CZ" dirty="0"/>
              <a:t> UK</a:t>
            </a:r>
          </a:p>
        </p:txBody>
      </p:sp>
    </p:spTree>
    <p:extLst>
      <p:ext uri="{BB962C8B-B14F-4D97-AF65-F5344CB8AC3E}">
        <p14:creationId xmlns:p14="http://schemas.microsoft.com/office/powerpoint/2010/main" val="13130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88034"/>
            <a:ext cx="1452311" cy="1595885"/>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439" y="2588034"/>
            <a:ext cx="1484832" cy="1605176"/>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0967" y="2588034"/>
            <a:ext cx="1432672" cy="1586369"/>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6026" y="2588034"/>
            <a:ext cx="1434502" cy="1588396"/>
          </a:xfrm>
          <a:prstGeom prst="rect">
            <a:avLst/>
          </a:prstGeom>
        </p:spPr>
      </p:pic>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1085" y="2588034"/>
            <a:ext cx="1461186" cy="1585542"/>
          </a:xfrm>
          <a:prstGeom prst="rect">
            <a:avLst/>
          </a:prstGeom>
        </p:spPr>
      </p:pic>
      <p:pic>
        <p:nvPicPr>
          <p:cNvPr id="8" name="Obráze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2829" y="2588033"/>
            <a:ext cx="1496647" cy="1599990"/>
          </a:xfrm>
          <a:prstGeom prst="rect">
            <a:avLst/>
          </a:prstGeom>
        </p:spPr>
      </p:pic>
      <p:pic>
        <p:nvPicPr>
          <p:cNvPr id="16" name="Obrázek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6361" y="4263224"/>
            <a:ext cx="1501883" cy="1615550"/>
          </a:xfrm>
          <a:prstGeom prst="rect">
            <a:avLst/>
          </a:prstGeom>
        </p:spPr>
      </p:pic>
      <p:pic>
        <p:nvPicPr>
          <p:cNvPr id="27" name="Obrázek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5554" y="4277957"/>
            <a:ext cx="1463513" cy="1586084"/>
          </a:xfrm>
          <a:prstGeom prst="rect">
            <a:avLst/>
          </a:prstGeom>
        </p:spPr>
      </p:pic>
      <p:pic>
        <p:nvPicPr>
          <p:cNvPr id="28" name="Obrázek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0971" y="4301312"/>
            <a:ext cx="1455158" cy="1594971"/>
          </a:xfrm>
          <a:prstGeom prst="rect">
            <a:avLst/>
          </a:prstGeom>
        </p:spPr>
      </p:pic>
      <p:pic>
        <p:nvPicPr>
          <p:cNvPr id="29" name="Obrázek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6022" y="4283802"/>
            <a:ext cx="1480913" cy="1594972"/>
          </a:xfrm>
          <a:prstGeom prst="rect">
            <a:avLst/>
          </a:prstGeom>
        </p:spPr>
      </p:pic>
      <p:pic>
        <p:nvPicPr>
          <p:cNvPr id="30" name="Obrázek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314176"/>
            <a:ext cx="1439689" cy="1586036"/>
          </a:xfrm>
          <a:prstGeom prst="rect">
            <a:avLst/>
          </a:prstGeom>
        </p:spPr>
      </p:pic>
      <p:pic>
        <p:nvPicPr>
          <p:cNvPr id="31" name="Obrázek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15303" y="4280994"/>
            <a:ext cx="1439370" cy="1597867"/>
          </a:xfrm>
          <a:prstGeom prst="rect">
            <a:avLst/>
          </a:prstGeom>
        </p:spPr>
      </p:pic>
      <p:sp>
        <p:nvSpPr>
          <p:cNvPr id="15" name="Nadpis 1"/>
          <p:cNvSpPr>
            <a:spLocks noGrp="1"/>
          </p:cNvSpPr>
          <p:nvPr>
            <p:ph type="title"/>
          </p:nvPr>
        </p:nvSpPr>
        <p:spPr>
          <a:xfrm>
            <a:off x="812185" y="1059175"/>
            <a:ext cx="7886700" cy="994172"/>
          </a:xfrm>
        </p:spPr>
        <p:txBody>
          <a:bodyPr>
            <a:normAutofit fontScale="90000"/>
          </a:bodyPr>
          <a:lstStyle/>
          <a:p>
            <a:r>
              <a:rPr lang="cs-CZ" dirty="0"/>
              <a:t>Czech and </a:t>
            </a:r>
            <a:r>
              <a:rPr lang="cs-CZ" dirty="0" err="1"/>
              <a:t>Turkish</a:t>
            </a:r>
            <a:r>
              <a:rPr lang="cs-CZ" dirty="0"/>
              <a:t> </a:t>
            </a:r>
            <a:r>
              <a:rPr lang="cs-CZ" dirty="0" err="1"/>
              <a:t>composite</a:t>
            </a:r>
            <a:r>
              <a:rPr lang="cs-CZ" dirty="0"/>
              <a:t> </a:t>
            </a:r>
            <a:r>
              <a:rPr lang="cs-CZ" dirty="0" err="1"/>
              <a:t>female</a:t>
            </a:r>
            <a:r>
              <a:rPr lang="cs-CZ" dirty="0"/>
              <a:t> </a:t>
            </a:r>
            <a:r>
              <a:rPr lang="cs-CZ" dirty="0" err="1"/>
              <a:t>faces</a:t>
            </a:r>
            <a:br>
              <a:rPr lang="cs-CZ" dirty="0"/>
            </a:br>
            <a:r>
              <a:rPr lang="cs-CZ" sz="1650" dirty="0" err="1"/>
              <a:t>Upper</a:t>
            </a:r>
            <a:r>
              <a:rPr lang="cs-CZ" sz="1650" dirty="0"/>
              <a:t> line: 6 </a:t>
            </a:r>
            <a:r>
              <a:rPr lang="cs-CZ" sz="1650" dirty="0" err="1"/>
              <a:t>faces</a:t>
            </a:r>
            <a:r>
              <a:rPr lang="cs-CZ" sz="1650" dirty="0"/>
              <a:t> </a:t>
            </a:r>
            <a:r>
              <a:rPr lang="cs-CZ" sz="1650" dirty="0" err="1"/>
              <a:t>closest</a:t>
            </a:r>
            <a:r>
              <a:rPr lang="cs-CZ" sz="1650" dirty="0"/>
              <a:t> to </a:t>
            </a:r>
            <a:r>
              <a:rPr lang="cs-CZ" sz="1650" dirty="0" err="1"/>
              <a:t>determined</a:t>
            </a:r>
            <a:r>
              <a:rPr lang="cs-CZ" sz="1650" dirty="0"/>
              <a:t> </a:t>
            </a:r>
            <a:r>
              <a:rPr lang="cs-CZ" sz="1650" dirty="0" err="1"/>
              <a:t>position</a:t>
            </a:r>
            <a:r>
              <a:rPr lang="cs-CZ" sz="1650" dirty="0"/>
              <a:t> </a:t>
            </a:r>
            <a:r>
              <a:rPr lang="cs-CZ" sz="1650" dirty="0" err="1"/>
              <a:t>unwarped</a:t>
            </a:r>
            <a:r>
              <a:rPr lang="cs-CZ" sz="1650" dirty="0"/>
              <a:t> to </a:t>
            </a:r>
            <a:r>
              <a:rPr lang="cs-CZ" sz="1650" dirty="0" err="1"/>
              <a:t>predicted</a:t>
            </a:r>
            <a:r>
              <a:rPr lang="cs-CZ" sz="1650" dirty="0"/>
              <a:t> </a:t>
            </a:r>
            <a:r>
              <a:rPr lang="cs-CZ" sz="1650" dirty="0" err="1"/>
              <a:t>SDi</a:t>
            </a:r>
            <a:r>
              <a:rPr lang="cs-CZ" sz="1650" dirty="0"/>
              <a:t> </a:t>
            </a:r>
            <a:r>
              <a:rPr lang="cs-CZ" sz="1650" dirty="0" err="1"/>
              <a:t>shape</a:t>
            </a:r>
            <a:br>
              <a:rPr lang="cs-CZ" sz="1650" dirty="0"/>
            </a:br>
            <a:r>
              <a:rPr lang="cs-CZ" sz="1650" dirty="0" err="1"/>
              <a:t>Bottom</a:t>
            </a:r>
            <a:r>
              <a:rPr lang="cs-CZ" sz="1650" dirty="0"/>
              <a:t> line: </a:t>
            </a:r>
            <a:r>
              <a:rPr lang="cs-CZ" sz="1650" dirty="0" err="1"/>
              <a:t>always</a:t>
            </a:r>
            <a:r>
              <a:rPr lang="cs-CZ" sz="1650" dirty="0"/>
              <a:t> </a:t>
            </a:r>
            <a:r>
              <a:rPr lang="cs-CZ" sz="1650" dirty="0" err="1"/>
              <a:t>the</a:t>
            </a:r>
            <a:r>
              <a:rPr lang="cs-CZ" sz="1650" dirty="0"/>
              <a:t> </a:t>
            </a:r>
            <a:r>
              <a:rPr lang="cs-CZ" sz="1650" dirty="0" err="1"/>
              <a:t>same</a:t>
            </a:r>
            <a:r>
              <a:rPr lang="cs-CZ" sz="1650" dirty="0"/>
              <a:t> 10 </a:t>
            </a:r>
            <a:r>
              <a:rPr lang="cs-CZ" sz="1650" dirty="0" err="1"/>
              <a:t>facial</a:t>
            </a:r>
            <a:r>
              <a:rPr lang="cs-CZ" sz="1650" dirty="0"/>
              <a:t> </a:t>
            </a:r>
            <a:r>
              <a:rPr lang="cs-CZ" sz="1650" dirty="0" err="1"/>
              <a:t>textures</a:t>
            </a:r>
            <a:r>
              <a:rPr lang="cs-CZ" sz="1650" dirty="0"/>
              <a:t> </a:t>
            </a:r>
            <a:r>
              <a:rPr lang="cs-CZ" sz="1650" dirty="0" err="1"/>
              <a:t>unwarped</a:t>
            </a:r>
            <a:r>
              <a:rPr lang="cs-CZ" sz="1650" dirty="0"/>
              <a:t> to </a:t>
            </a:r>
            <a:r>
              <a:rPr lang="cs-CZ" sz="1650" dirty="0" err="1"/>
              <a:t>predicted</a:t>
            </a:r>
            <a:r>
              <a:rPr lang="cs-CZ" sz="1650" dirty="0"/>
              <a:t> </a:t>
            </a:r>
            <a:r>
              <a:rPr lang="cs-CZ" sz="1650" dirty="0" err="1"/>
              <a:t>SDi</a:t>
            </a:r>
            <a:r>
              <a:rPr lang="cs-CZ" sz="1650" dirty="0"/>
              <a:t> </a:t>
            </a:r>
            <a:r>
              <a:rPr lang="cs-CZ" sz="1650" dirty="0" err="1"/>
              <a:t>configuration</a:t>
            </a:r>
            <a:endParaRPr lang="cs-CZ" sz="1650" dirty="0"/>
          </a:p>
        </p:txBody>
      </p:sp>
      <p:sp>
        <p:nvSpPr>
          <p:cNvPr id="9" name="TextovéPole 8"/>
          <p:cNvSpPr txBox="1"/>
          <p:nvPr/>
        </p:nvSpPr>
        <p:spPr>
          <a:xfrm>
            <a:off x="-1" y="2256334"/>
            <a:ext cx="9158244" cy="507831"/>
          </a:xfrm>
          <a:prstGeom prst="rect">
            <a:avLst/>
          </a:prstGeom>
          <a:noFill/>
        </p:spPr>
        <p:txBody>
          <a:bodyPr wrap="square" rtlCol="0">
            <a:spAutoFit/>
          </a:bodyPr>
          <a:lstStyle/>
          <a:p>
            <a:pPr defTabSz="685800">
              <a:defRPr/>
            </a:pPr>
            <a:r>
              <a:rPr lang="cs-CZ" sz="1350" dirty="0">
                <a:latin typeface="Calibri" panose="020F0502020204030204"/>
              </a:rPr>
              <a:t>CZ far </a:t>
            </a:r>
            <a:r>
              <a:rPr lang="cs-CZ" sz="1350" dirty="0" err="1">
                <a:latin typeface="Calibri" panose="020F0502020204030204"/>
              </a:rPr>
              <a:t>away</a:t>
            </a:r>
            <a:r>
              <a:rPr lang="cs-CZ" sz="1350" dirty="0">
                <a:latin typeface="Calibri" panose="020F0502020204030204"/>
              </a:rPr>
              <a:t> </a:t>
            </a:r>
            <a:r>
              <a:rPr lang="cs-CZ" sz="1350" dirty="0" err="1">
                <a:latin typeface="Calibri" panose="020F0502020204030204"/>
              </a:rPr>
              <a:t>from</a:t>
            </a:r>
            <a:r>
              <a:rPr lang="cs-CZ" sz="1350" dirty="0">
                <a:latin typeface="Calibri" panose="020F0502020204030204"/>
              </a:rPr>
              <a:t> TR           CZ </a:t>
            </a:r>
            <a:r>
              <a:rPr lang="cs-CZ" sz="1350" dirty="0" err="1">
                <a:latin typeface="Calibri" panose="020F0502020204030204"/>
              </a:rPr>
              <a:t>mean</a:t>
            </a:r>
            <a:r>
              <a:rPr lang="cs-CZ" sz="1350" dirty="0">
                <a:latin typeface="Calibri" panose="020F0502020204030204"/>
              </a:rPr>
              <a:t>                  CZ </a:t>
            </a:r>
            <a:r>
              <a:rPr lang="cs-CZ" sz="1350" dirty="0" err="1">
                <a:latin typeface="Calibri" panose="020F0502020204030204"/>
              </a:rPr>
              <a:t>closest</a:t>
            </a:r>
            <a:r>
              <a:rPr lang="cs-CZ" sz="1350" dirty="0">
                <a:latin typeface="Calibri" panose="020F0502020204030204"/>
              </a:rPr>
              <a:t> to TR         </a:t>
            </a:r>
            <a:r>
              <a:rPr lang="cs-CZ" sz="1350" dirty="0" err="1">
                <a:latin typeface="Calibri" panose="020F0502020204030204"/>
              </a:rPr>
              <a:t>TR</a:t>
            </a:r>
            <a:r>
              <a:rPr lang="cs-CZ" sz="1350" dirty="0">
                <a:latin typeface="Calibri" panose="020F0502020204030204"/>
              </a:rPr>
              <a:t> </a:t>
            </a:r>
            <a:r>
              <a:rPr lang="cs-CZ" sz="1350" dirty="0" err="1">
                <a:latin typeface="Calibri" panose="020F0502020204030204"/>
              </a:rPr>
              <a:t>closest</a:t>
            </a:r>
            <a:r>
              <a:rPr lang="cs-CZ" sz="1350" dirty="0">
                <a:latin typeface="Calibri" panose="020F0502020204030204"/>
              </a:rPr>
              <a:t> to Czech           TR  </a:t>
            </a:r>
            <a:r>
              <a:rPr lang="cs-CZ" sz="1350" dirty="0" err="1">
                <a:latin typeface="Calibri" panose="020F0502020204030204"/>
              </a:rPr>
              <a:t>mean</a:t>
            </a:r>
            <a:r>
              <a:rPr lang="cs-CZ" sz="1350" dirty="0">
                <a:latin typeface="Calibri" panose="020F0502020204030204"/>
              </a:rPr>
              <a:t>               TR far </a:t>
            </a:r>
            <a:r>
              <a:rPr lang="cs-CZ" sz="1350" dirty="0" err="1">
                <a:latin typeface="Calibri" panose="020F0502020204030204"/>
              </a:rPr>
              <a:t>away</a:t>
            </a:r>
            <a:r>
              <a:rPr lang="cs-CZ" sz="1350" dirty="0">
                <a:latin typeface="Calibri" panose="020F0502020204030204"/>
              </a:rPr>
              <a:t> </a:t>
            </a:r>
            <a:r>
              <a:rPr lang="cs-CZ" sz="1350" dirty="0" err="1">
                <a:latin typeface="Calibri" panose="020F0502020204030204"/>
              </a:rPr>
              <a:t>from</a:t>
            </a:r>
            <a:r>
              <a:rPr lang="cs-CZ" sz="1350" dirty="0">
                <a:latin typeface="Calibri" panose="020F0502020204030204"/>
              </a:rPr>
              <a:t> CZ  	   </a:t>
            </a:r>
          </a:p>
        </p:txBody>
      </p:sp>
      <p:sp>
        <p:nvSpPr>
          <p:cNvPr id="2" name="TextovéPole 1">
            <a:extLst>
              <a:ext uri="{FF2B5EF4-FFF2-40B4-BE49-F238E27FC236}">
                <a16:creationId xmlns:a16="http://schemas.microsoft.com/office/drawing/2014/main" id="{C3674BED-6871-4709-B564-1D328ECB3C19}"/>
              </a:ext>
            </a:extLst>
          </p:cNvPr>
          <p:cNvSpPr txBox="1"/>
          <p:nvPr/>
        </p:nvSpPr>
        <p:spPr>
          <a:xfrm>
            <a:off x="6054520" y="6184232"/>
            <a:ext cx="3089480" cy="369332"/>
          </a:xfrm>
          <a:prstGeom prst="rect">
            <a:avLst/>
          </a:prstGeom>
          <a:noFill/>
        </p:spPr>
        <p:txBody>
          <a:bodyPr wrap="square" rtlCol="0">
            <a:spAutoFit/>
          </a:bodyPr>
          <a:lstStyle/>
          <a:p>
            <a:r>
              <a:rPr lang="cs-CZ" dirty="0"/>
              <a:t>Autor : </a:t>
            </a:r>
            <a:r>
              <a:rPr lang="cs-CZ" dirty="0" err="1"/>
              <a:t>Kleisner</a:t>
            </a:r>
            <a:r>
              <a:rPr lang="cs-CZ" dirty="0"/>
              <a:t>, </a:t>
            </a:r>
            <a:r>
              <a:rPr lang="cs-CZ" dirty="0" err="1"/>
              <a:t>PřF</a:t>
            </a:r>
            <a:r>
              <a:rPr lang="cs-CZ" dirty="0"/>
              <a:t> UK</a:t>
            </a:r>
          </a:p>
        </p:txBody>
      </p:sp>
    </p:spTree>
    <p:extLst>
      <p:ext uri="{BB962C8B-B14F-4D97-AF65-F5344CB8AC3E}">
        <p14:creationId xmlns:p14="http://schemas.microsoft.com/office/powerpoint/2010/main" val="170034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rtificial 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57" y="2388093"/>
            <a:ext cx="7900796" cy="4012707"/>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628650" y="365126"/>
            <a:ext cx="7886700" cy="132556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cs-CZ" dirty="0"/>
              <a:t>Krása tváří je v jejich průměrnosti.</a:t>
            </a:r>
          </a:p>
          <a:p>
            <a:pPr algn="ctr"/>
            <a:endParaRPr lang="cs-CZ" dirty="0"/>
          </a:p>
          <a:p>
            <a:pPr algn="ctr"/>
            <a:r>
              <a:rPr lang="cs-CZ" dirty="0"/>
              <a:t>Co byste si řekli o některých z těchto lidí?</a:t>
            </a:r>
          </a:p>
        </p:txBody>
      </p:sp>
    </p:spTree>
    <p:extLst>
      <p:ext uri="{BB962C8B-B14F-4D97-AF65-F5344CB8AC3E}">
        <p14:creationId xmlns:p14="http://schemas.microsoft.com/office/powerpoint/2010/main" val="1714619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348198" y="380250"/>
            <a:ext cx="8229240" cy="2530135"/>
          </a:xfrm>
          <a:prstGeom prst="rect">
            <a:avLst/>
          </a:prstGeom>
          <a:noFill/>
          <a:ln>
            <a:noFill/>
          </a:ln>
        </p:spPr>
        <p:txBody>
          <a:bodyPr lIns="54720" tIns="91440" rIns="90000" bIns="45000"/>
          <a:lstStyle/>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Za krásnější jsou považováni mladí a nikoli staří lidé. To protože věk souvisí se schopností reprodukce (máme menopauzu).</a:t>
            </a:r>
          </a:p>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Schopnost rozpoznávat atraktivitu je částí komplexu na rozpoznávání celkové kondice druhého, tzv. jeho/její reprodukční fitness).</a:t>
            </a:r>
          </a:p>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Jestli je někdo v kondici poznáme vizuálně ihned, </a:t>
            </a:r>
            <a:r>
              <a:rPr lang="cs-CZ" sz="2800" spc="-1" dirty="0">
                <a:solidFill>
                  <a:srgbClr val="000000"/>
                </a:solidFill>
                <a:uFill>
                  <a:solidFill>
                    <a:srgbClr val="FFFFFF"/>
                  </a:solidFill>
                </a:uFill>
                <a:latin typeface="Corbel"/>
              </a:rPr>
              <a:t>automaticky. </a:t>
            </a:r>
          </a:p>
          <a:p>
            <a:pPr marL="438840" indent="-319680">
              <a:buClr>
                <a:srgbClr val="F0AD00"/>
              </a:buClr>
              <a:buSzPct val="80000"/>
              <a:buFont typeface="Wingdings 2" charset="2"/>
              <a:buChar char=""/>
            </a:pPr>
            <a:r>
              <a:rPr lang="cs-CZ" sz="2800" spc="-1" dirty="0">
                <a:solidFill>
                  <a:srgbClr val="000000"/>
                </a:solidFill>
                <a:uFill>
                  <a:solidFill>
                    <a:srgbClr val="FFFFFF"/>
                  </a:solidFill>
                </a:uFill>
                <a:latin typeface="Corbel"/>
              </a:rPr>
              <a:t>Poznáme z tváře automaticky také (většinou)  pohlaví a věk.</a:t>
            </a:r>
          </a:p>
          <a:p>
            <a:pPr marL="438840" indent="-319680">
              <a:buClr>
                <a:srgbClr val="F0AD00"/>
              </a:buClr>
              <a:buSzPct val="80000"/>
              <a:buFont typeface="Wingdings 2" charset="2"/>
              <a:buChar char=""/>
            </a:pPr>
            <a:r>
              <a:rPr lang="cs-CZ" sz="2800" spc="-1" dirty="0">
                <a:solidFill>
                  <a:srgbClr val="000000"/>
                </a:solidFill>
                <a:uFill>
                  <a:solidFill>
                    <a:srgbClr val="FFFFFF"/>
                  </a:solidFill>
                </a:uFill>
                <a:latin typeface="Corbel"/>
              </a:rPr>
              <a:t>Savci vedle vizuální a akustické identity rozpoznávají i olfaktorickou (čichovou) identitu. Srov. psy, kočky. </a:t>
            </a:r>
          </a:p>
          <a:p>
            <a:pPr marL="438840" indent="-319680">
              <a:lnSpc>
                <a:spcPct val="100000"/>
              </a:lnSpc>
              <a:buClr>
                <a:srgbClr val="F0AD00"/>
              </a:buClr>
              <a:buSzPct val="80000"/>
              <a:buFont typeface="Wingdings 2" charset="2"/>
              <a:buChar char=""/>
            </a:pPr>
            <a:endParaRPr lang="cs-CZ" sz="2800"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endParaRPr lang="cs-CZ" sz="2800" b="0" strike="noStrike"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00964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https://vmcdn.ca/old/sootoday/userfiles/images/Police/Drugs/Meth_Face.jpg">
            <a:extLst>
              <a:ext uri="{FF2B5EF4-FFF2-40B4-BE49-F238E27FC236}">
                <a16:creationId xmlns:a16="http://schemas.microsoft.com/office/drawing/2014/main" id="{78FF7F11-FA7D-4B99-BEFE-6A8D3825C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 r="4192" b="1"/>
          <a:stretch/>
        </p:blipFill>
        <p:spPr bwMode="auto">
          <a:xfrm>
            <a:off x="-1123" y="-1064038"/>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448138" y="5157411"/>
            <a:ext cx="2938509" cy="887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5224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Halo efekt – atraktivita </a:t>
            </a:r>
            <a:r>
              <a:rPr lang="cs-CZ" sz="1400" b="1" strike="noStrike" spc="-1" dirty="0">
                <a:solidFill>
                  <a:srgbClr val="F0AD00"/>
                </a:solidFill>
                <a:uFill>
                  <a:solidFill>
                    <a:srgbClr val="FFFFFF"/>
                  </a:solidFill>
                </a:uFill>
                <a:latin typeface="Corbel"/>
              </a:rPr>
              <a:t>(1h)</a:t>
            </a:r>
            <a:endParaRPr lang="cs-CZ" sz="600" b="0" strike="noStrike" spc="-1" dirty="0">
              <a:solidFill>
                <a:srgbClr val="000000"/>
              </a:solidFill>
              <a:uFill>
                <a:solidFill>
                  <a:srgbClr val="FFFFFF"/>
                </a:solidFill>
              </a:uFill>
              <a:latin typeface="Corbel"/>
            </a:endParaRPr>
          </a:p>
        </p:txBody>
      </p:sp>
      <p:sp>
        <p:nvSpPr>
          <p:cNvPr id="122" name="TextShape 2"/>
          <p:cNvSpPr txBox="1"/>
          <p:nvPr/>
        </p:nvSpPr>
        <p:spPr>
          <a:xfrm>
            <a:off x="457200" y="1407960"/>
            <a:ext cx="8229240" cy="4968552"/>
          </a:xfrm>
          <a:prstGeom prst="rect">
            <a:avLst/>
          </a:prstGeom>
          <a:noFill/>
          <a:ln>
            <a:noFill/>
          </a:ln>
        </p:spPr>
        <p:txBody>
          <a:bodyPr lIns="54720" tIns="91440" rIns="90000" bIns="45000"/>
          <a:lstStyle/>
          <a:p>
            <a:pPr marL="438840" indent="-319680">
              <a:lnSpc>
                <a:spcPct val="100000"/>
              </a:lnSpc>
            </a:pPr>
            <a:r>
              <a:rPr lang="cs-CZ" sz="2500" b="0" strike="noStrike" spc="-1" dirty="0">
                <a:solidFill>
                  <a:srgbClr val="000000"/>
                </a:solidFill>
                <a:uFill>
                  <a:solidFill>
                    <a:srgbClr val="FFFFFF"/>
                  </a:solidFill>
                </a:uFill>
                <a:latin typeface="Corbel"/>
              </a:rPr>
              <a:t>Landy &amp; </a:t>
            </a:r>
            <a:r>
              <a:rPr lang="cs-CZ" sz="2500" b="0" strike="noStrike" spc="-1" dirty="0" err="1">
                <a:solidFill>
                  <a:srgbClr val="000000"/>
                </a:solidFill>
                <a:uFill>
                  <a:solidFill>
                    <a:srgbClr val="FFFFFF"/>
                  </a:solidFill>
                </a:uFill>
                <a:latin typeface="Corbel"/>
              </a:rPr>
              <a:t>Sigall</a:t>
            </a:r>
            <a:r>
              <a:rPr lang="cs-CZ" sz="2500" b="0" strike="noStrike" spc="-1" dirty="0">
                <a:solidFill>
                  <a:srgbClr val="000000"/>
                </a:solidFill>
                <a:uFill>
                  <a:solidFill>
                    <a:srgbClr val="FFFFFF"/>
                  </a:solidFill>
                </a:uFill>
                <a:latin typeface="Corbel"/>
              </a:rPr>
              <a:t> (1974) demonstrovali halo efekt na posuzování inteligence a akademických schopností. 6o studentů (muži) posuzovali </a:t>
            </a:r>
            <a:r>
              <a:rPr lang="cs-CZ" sz="2500" b="1" strike="noStrike" spc="-1" dirty="0">
                <a:solidFill>
                  <a:srgbClr val="000000"/>
                </a:solidFill>
                <a:uFill>
                  <a:solidFill>
                    <a:srgbClr val="FFFFFF"/>
                  </a:solidFill>
                </a:uFill>
                <a:latin typeface="Corbel"/>
              </a:rPr>
              <a:t>kvalitu esejí</a:t>
            </a:r>
            <a:r>
              <a:rPr lang="cs-CZ" sz="2500" b="0" strike="noStrike" spc="-1" dirty="0">
                <a:solidFill>
                  <a:srgbClr val="000000"/>
                </a:solidFill>
                <a:uFill>
                  <a:solidFill>
                    <a:srgbClr val="FFFFFF"/>
                  </a:solidFill>
                </a:uFill>
                <a:latin typeface="Corbel"/>
              </a:rPr>
              <a:t>, které byly jak dobré tak špatné. Třetina esejí obsahovala fotku atraktivních žen, třetina neatraktivních a třetina fotku neměla (tzv. kontrolní skupina).</a:t>
            </a:r>
          </a:p>
          <a:p>
            <a:pPr marL="438840" indent="-319680">
              <a:lnSpc>
                <a:spcPct val="100000"/>
              </a:lnSpc>
            </a:pPr>
            <a:r>
              <a:rPr lang="cs-CZ" sz="2500" b="0" strike="noStrike" spc="-1" dirty="0">
                <a:solidFill>
                  <a:srgbClr val="000000"/>
                </a:solidFill>
                <a:uFill>
                  <a:solidFill>
                    <a:srgbClr val="FFFFFF"/>
                  </a:solidFill>
                </a:uFill>
                <a:latin typeface="Corbel"/>
              </a:rPr>
              <a:t>Respondenti dávali jasně lepší hodnocení atraktivním autorkám: Na škále od 1 do 9  dostávaly dobré eseje atraktivních autorek průměrné hodnocení 6,7, zatímco neatraktivní 5,9 (6,6 pro kontrolní skupinu bez fotek). Rozdíl byl nicméně ještě větší, když byly posuzovány špatné eseje: atraktivní dostaly 5,2, bez fotky 4,7 a neatraktivní 2,7. </a:t>
            </a:r>
          </a:p>
        </p:txBody>
      </p:sp>
    </p:spTree>
    <p:extLst>
      <p:ext uri="{BB962C8B-B14F-4D97-AF65-F5344CB8AC3E}">
        <p14:creationId xmlns:p14="http://schemas.microsoft.com/office/powerpoint/2010/main" val="36676037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Halo efekt - atraktivita</a:t>
            </a:r>
            <a:endParaRPr lang="cs-CZ" sz="1800" b="0" strike="noStrike" spc="-1">
              <a:solidFill>
                <a:srgbClr val="000000"/>
              </a:solidFill>
              <a:uFill>
                <a:solidFill>
                  <a:srgbClr val="FFFFFF"/>
                </a:solidFill>
              </a:uFill>
              <a:latin typeface="Corbel"/>
            </a:endParaRPr>
          </a:p>
        </p:txBody>
      </p:sp>
      <p:sp>
        <p:nvSpPr>
          <p:cNvPr id="124" name="TextShape 2"/>
          <p:cNvSpPr txBox="1"/>
          <p:nvPr/>
        </p:nvSpPr>
        <p:spPr>
          <a:xfrm>
            <a:off x="457200" y="1775160"/>
            <a:ext cx="8229240" cy="4625280"/>
          </a:xfrm>
          <a:prstGeom prst="rect">
            <a:avLst/>
          </a:prstGeom>
          <a:noFill/>
          <a:ln>
            <a:noFill/>
          </a:ln>
        </p:spPr>
        <p:txBody>
          <a:bodyPr lIns="54720" tIns="91440" rIns="90000" bIns="45000"/>
          <a:lstStyle/>
          <a:p>
            <a:pPr marL="438840" indent="-319680">
              <a:lnSpc>
                <a:spcPct val="100000"/>
              </a:lnSpc>
            </a:pPr>
            <a:r>
              <a:rPr lang="cs-CZ" sz="2600" b="0" strike="noStrike" spc="-1" dirty="0" err="1">
                <a:solidFill>
                  <a:srgbClr val="000000"/>
                </a:solidFill>
                <a:uFill>
                  <a:solidFill>
                    <a:srgbClr val="FFFFFF"/>
                  </a:solidFill>
                </a:uFill>
                <a:latin typeface="Corbel"/>
              </a:rPr>
              <a:t>Dion</a:t>
            </a:r>
            <a:r>
              <a:rPr lang="cs-CZ" sz="2600" b="0" strike="noStrike" spc="-1" dirty="0">
                <a:solidFill>
                  <a:srgbClr val="000000"/>
                </a:solidFill>
                <a:uFill>
                  <a:solidFill>
                    <a:srgbClr val="FFFFFF"/>
                  </a:solidFill>
                </a:uFill>
                <a:latin typeface="Corbel"/>
              </a:rPr>
              <a:t>, </a:t>
            </a:r>
            <a:r>
              <a:rPr lang="cs-CZ" sz="2600" b="0" strike="noStrike" spc="-1" dirty="0" err="1">
                <a:solidFill>
                  <a:srgbClr val="000000"/>
                </a:solidFill>
                <a:uFill>
                  <a:solidFill>
                    <a:srgbClr val="FFFFFF"/>
                  </a:solidFill>
                </a:uFill>
                <a:latin typeface="Corbel"/>
              </a:rPr>
              <a:t>Berscheid</a:t>
            </a:r>
            <a:r>
              <a:rPr lang="cs-CZ" sz="2600" b="0" strike="noStrike" spc="-1" dirty="0">
                <a:solidFill>
                  <a:srgbClr val="000000"/>
                </a:solidFill>
                <a:uFill>
                  <a:solidFill>
                    <a:srgbClr val="FFFFFF"/>
                  </a:solidFill>
                </a:uFill>
                <a:latin typeface="Corbel"/>
              </a:rPr>
              <a:t> &amp; </a:t>
            </a:r>
            <a:r>
              <a:rPr lang="cs-CZ" sz="2600" b="0" strike="noStrike" spc="-1" dirty="0" err="1">
                <a:solidFill>
                  <a:srgbClr val="000000"/>
                </a:solidFill>
                <a:uFill>
                  <a:solidFill>
                    <a:srgbClr val="FFFFFF"/>
                  </a:solidFill>
                </a:uFill>
                <a:latin typeface="Corbel"/>
              </a:rPr>
              <a:t>Walster</a:t>
            </a:r>
            <a:r>
              <a:rPr lang="cs-CZ" sz="2600" b="0" strike="noStrike" spc="-1" dirty="0">
                <a:solidFill>
                  <a:srgbClr val="000000"/>
                </a:solidFill>
                <a:uFill>
                  <a:solidFill>
                    <a:srgbClr val="FFFFFF"/>
                  </a:solidFill>
                </a:uFill>
                <a:latin typeface="Corbel"/>
              </a:rPr>
              <a:t> (1972) uskutečnili výzkum se 60 studenty. Každý student dostal 3 různé fotografie: atraktivní, průměrně atraktivní a neatraktivní osoby. </a:t>
            </a:r>
          </a:p>
          <a:p>
            <a:pPr marL="438840" indent="-319680">
              <a:lnSpc>
                <a:spcPct val="100000"/>
              </a:lnSpc>
            </a:pPr>
            <a:r>
              <a:rPr lang="cs-CZ" sz="2600" b="0" strike="noStrike" spc="-1" dirty="0">
                <a:solidFill>
                  <a:srgbClr val="000000"/>
                </a:solidFill>
                <a:uFill>
                  <a:solidFill>
                    <a:srgbClr val="FFFFFF"/>
                  </a:solidFill>
                </a:uFill>
                <a:latin typeface="Corbel"/>
              </a:rPr>
              <a:t>Osoby posuzovali na 27 osobnostních škálách (altruismus, sebeprosazování, důvěryhodnost atp.), dále měli odhadnout celkovou spokojenost a nakonec i určit jak prestižní profesi vykonávají.</a:t>
            </a:r>
          </a:p>
          <a:p>
            <a:pPr marL="438840" indent="-319680">
              <a:lnSpc>
                <a:spcPct val="100000"/>
              </a:lnSpc>
            </a:pPr>
            <a:r>
              <a:rPr lang="cs-CZ" sz="2600" b="0" strike="noStrike" spc="-1" dirty="0">
                <a:solidFill>
                  <a:srgbClr val="000000"/>
                </a:solidFill>
                <a:uFill>
                  <a:solidFill>
                    <a:srgbClr val="FFFFFF"/>
                  </a:solidFill>
                </a:uFill>
                <a:latin typeface="Corbel"/>
              </a:rPr>
              <a:t>Výsledky ukázaly, že respondenti předpokládali, že více sociálně žádaných vlastností mají atraktivní lidé (oproti průměrným a neatraktivním). Respondenti také věřili, že atraktivní lidé vedou šťastnější životy, mají šťastnější manželství, lepší rodiče a lepší kariéru než ostatní.</a:t>
            </a:r>
          </a:p>
        </p:txBody>
      </p:sp>
    </p:spTree>
    <p:extLst>
      <p:ext uri="{BB962C8B-B14F-4D97-AF65-F5344CB8AC3E}">
        <p14:creationId xmlns:p14="http://schemas.microsoft.com/office/powerpoint/2010/main" val="23723681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Halo efekt - atraktivita</a:t>
            </a:r>
            <a:endParaRPr lang="cs-CZ" sz="1800" b="0" strike="noStrike" spc="-1">
              <a:solidFill>
                <a:srgbClr val="000000"/>
              </a:solidFill>
              <a:uFill>
                <a:solidFill>
                  <a:srgbClr val="FFFFFF"/>
                </a:solidFill>
              </a:uFill>
              <a:latin typeface="Corbel"/>
            </a:endParaRPr>
          </a:p>
        </p:txBody>
      </p:sp>
      <p:sp>
        <p:nvSpPr>
          <p:cNvPr id="126" name="TextShape 2"/>
          <p:cNvSpPr txBox="1"/>
          <p:nvPr/>
        </p:nvSpPr>
        <p:spPr>
          <a:xfrm>
            <a:off x="251460" y="1051825"/>
            <a:ext cx="8640720" cy="5040560"/>
          </a:xfrm>
          <a:prstGeom prst="rect">
            <a:avLst/>
          </a:prstGeom>
          <a:noFill/>
          <a:ln>
            <a:noFill/>
          </a:ln>
        </p:spPr>
        <p:txBody>
          <a:bodyPr lIns="54720" tIns="91440" rIns="90000" bIns="45000"/>
          <a:lstStyle/>
          <a:p>
            <a:pPr marL="118800">
              <a:lnSpc>
                <a:spcPct val="100000"/>
              </a:lnSpc>
            </a:pPr>
            <a:r>
              <a:rPr lang="cs-CZ" sz="2600" b="0" strike="noStrike" spc="-1" dirty="0">
                <a:solidFill>
                  <a:srgbClr val="000000"/>
                </a:solidFill>
                <a:uFill>
                  <a:solidFill>
                    <a:srgbClr val="FFFFFF"/>
                  </a:solidFill>
                </a:uFill>
                <a:latin typeface="Corbel"/>
              </a:rPr>
              <a:t>V jiné studii (Ostrove &amp; </a:t>
            </a:r>
            <a:r>
              <a:rPr lang="cs-CZ" sz="2600" b="0" strike="noStrike" spc="-1" dirty="0" err="1">
                <a:solidFill>
                  <a:srgbClr val="000000"/>
                </a:solidFill>
                <a:uFill>
                  <a:solidFill>
                    <a:srgbClr val="FFFFFF"/>
                  </a:solidFill>
                </a:uFill>
                <a:latin typeface="Corbel"/>
              </a:rPr>
              <a:t>Sigall</a:t>
            </a:r>
            <a:r>
              <a:rPr lang="cs-CZ" sz="2600" b="0" strike="noStrike" spc="-1" dirty="0">
                <a:solidFill>
                  <a:srgbClr val="000000"/>
                </a:solidFill>
                <a:uFill>
                  <a:solidFill>
                    <a:srgbClr val="FFFFFF"/>
                  </a:solidFill>
                </a:uFill>
                <a:latin typeface="Corbel"/>
              </a:rPr>
              <a:t>, 1975) byly posuzovány dva hypotetické zločiny: loupež a podvod. </a:t>
            </a:r>
          </a:p>
          <a:p>
            <a:pPr marL="118800">
              <a:lnSpc>
                <a:spcPct val="100000"/>
              </a:lnSpc>
            </a:pPr>
            <a:r>
              <a:rPr lang="cs-CZ" sz="2600" b="0" strike="noStrike" spc="-1" dirty="0">
                <a:solidFill>
                  <a:srgbClr val="000000"/>
                </a:solidFill>
                <a:uFill>
                  <a:solidFill>
                    <a:srgbClr val="FFFFFF"/>
                  </a:solidFill>
                </a:uFill>
                <a:latin typeface="Corbel"/>
              </a:rPr>
              <a:t>Loupež: žena si pořídila ilegálně klíč a ukradla 2200 $. </a:t>
            </a:r>
          </a:p>
          <a:p>
            <a:pPr marL="118800">
              <a:lnSpc>
                <a:spcPct val="100000"/>
              </a:lnSpc>
            </a:pPr>
            <a:r>
              <a:rPr lang="cs-CZ" sz="2600" b="0" strike="noStrike" spc="-1" dirty="0">
                <a:solidFill>
                  <a:srgbClr val="000000"/>
                </a:solidFill>
                <a:uFill>
                  <a:solidFill>
                    <a:srgbClr val="FFFFFF"/>
                  </a:solidFill>
                </a:uFill>
                <a:latin typeface="Corbel"/>
              </a:rPr>
              <a:t>Podvod: žena manipulovala s mužem, aby investoval do fiktivní firmy 2200 $. </a:t>
            </a:r>
          </a:p>
          <a:p>
            <a:pPr marL="118800">
              <a:lnSpc>
                <a:spcPct val="100000"/>
              </a:lnSpc>
            </a:pPr>
            <a:endParaRPr lang="cs-CZ" sz="2600" b="0" strike="noStrike" spc="-1" dirty="0">
              <a:solidFill>
                <a:srgbClr val="000000"/>
              </a:solidFill>
              <a:uFill>
                <a:solidFill>
                  <a:srgbClr val="FFFFFF"/>
                </a:solidFill>
              </a:uFill>
              <a:latin typeface="Corbel"/>
            </a:endParaRPr>
          </a:p>
          <a:p>
            <a:pPr marL="118800">
              <a:lnSpc>
                <a:spcPct val="100000"/>
              </a:lnSpc>
            </a:pPr>
            <a:r>
              <a:rPr lang="cs-CZ" sz="2600" b="0" strike="noStrike" spc="-1" dirty="0">
                <a:solidFill>
                  <a:srgbClr val="000000"/>
                </a:solidFill>
                <a:uFill>
                  <a:solidFill>
                    <a:srgbClr val="FFFFFF"/>
                  </a:solidFill>
                </a:uFill>
                <a:latin typeface="Corbel"/>
              </a:rPr>
              <a:t>Výsledky ukázaly, že posuzovatelé odlišovali typ zločinu. Pokud nebyl zločin ovlivněn atraktivitou (loupež), neatraktivní pachatelky byly trestány více.</a:t>
            </a:r>
          </a:p>
          <a:p>
            <a:pPr marL="118800">
              <a:lnSpc>
                <a:spcPct val="100000"/>
              </a:lnSpc>
            </a:pPr>
            <a:r>
              <a:rPr lang="cs-CZ" sz="2600" b="0" strike="noStrike" spc="-1" dirty="0">
                <a:solidFill>
                  <a:srgbClr val="000000"/>
                </a:solidFill>
                <a:uFill>
                  <a:solidFill>
                    <a:srgbClr val="FFFFFF"/>
                  </a:solidFill>
                </a:uFill>
                <a:latin typeface="Corbel"/>
              </a:rPr>
              <a:t>Pokud zločin s atraktivitou souvisel (podvod), byly naopak více trestány atraktivní pachatelky. Zde je vidět, že i atraktivita někdy působí jako nevýhoda.</a:t>
            </a:r>
          </a:p>
          <a:p>
            <a:pPr marL="118800">
              <a:lnSpc>
                <a:spcPct val="100000"/>
              </a:lnSpc>
            </a:pPr>
            <a:r>
              <a:rPr lang="cs-CZ" sz="2600" b="0" strike="noStrike" spc="-1" dirty="0">
                <a:solidFill>
                  <a:srgbClr val="000000"/>
                </a:solidFill>
                <a:uFill>
                  <a:solidFill>
                    <a:srgbClr val="FFFFFF"/>
                  </a:solidFill>
                </a:uFill>
                <a:latin typeface="Corbel"/>
              </a:rPr>
              <a:t>To ukazuje navíc, že i nevědomé procesy mohou být poměrně složité. </a:t>
            </a:r>
            <a:r>
              <a:rPr lang="cs-CZ" sz="1200" b="0" strike="noStrike" spc="-1" dirty="0">
                <a:solidFill>
                  <a:srgbClr val="000000"/>
                </a:solidFill>
                <a:uFill>
                  <a:solidFill>
                    <a:srgbClr val="FFFFFF"/>
                  </a:solidFill>
                </a:uFill>
                <a:latin typeface="Corbel"/>
              </a:rPr>
              <a:t>(Bylo složité uvěřit, že zvířata se mohou rozhodovat, a je obtížné uvěřit, že se lidé rozhodují nevědomě.)</a:t>
            </a:r>
            <a:endParaRPr lang="cs-CZ" sz="26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907423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Halo efekt - atraktivita</a:t>
            </a:r>
            <a:endParaRPr lang="cs-CZ" sz="1800" b="0" strike="noStrike" spc="-1">
              <a:solidFill>
                <a:srgbClr val="000000"/>
              </a:solidFill>
              <a:uFill>
                <a:solidFill>
                  <a:srgbClr val="FFFFFF"/>
                </a:solidFill>
              </a:uFill>
              <a:latin typeface="Corbel"/>
            </a:endParaRPr>
          </a:p>
        </p:txBody>
      </p:sp>
      <p:sp>
        <p:nvSpPr>
          <p:cNvPr id="128" name="TextShape 2"/>
          <p:cNvSpPr txBox="1"/>
          <p:nvPr/>
        </p:nvSpPr>
        <p:spPr>
          <a:xfrm>
            <a:off x="457200" y="1775160"/>
            <a:ext cx="8229240" cy="4625280"/>
          </a:xfrm>
          <a:prstGeom prst="rect">
            <a:avLst/>
          </a:prstGeom>
          <a:noFill/>
          <a:ln>
            <a:noFill/>
          </a:ln>
        </p:spPr>
        <p:txBody>
          <a:bodyPr lIns="54720" tIns="91440" rIns="90000" bIns="45000"/>
          <a:lstStyle/>
          <a:p>
            <a:pPr marL="438840" indent="-319680">
              <a:lnSpc>
                <a:spcPct val="100000"/>
              </a:lnSpc>
            </a:pPr>
            <a:r>
              <a:rPr lang="cs-CZ" sz="3200" b="0" strike="noStrike" spc="-1" dirty="0">
                <a:solidFill>
                  <a:srgbClr val="000000"/>
                </a:solidFill>
                <a:uFill>
                  <a:solidFill>
                    <a:srgbClr val="FFFFFF"/>
                  </a:solidFill>
                </a:uFill>
                <a:latin typeface="Corbel"/>
              </a:rPr>
              <a:t>Političtí kandidáti, kteří vypadali více atraktivní, byly posuzováni také jako více kompetentní a byly více voleni.</a:t>
            </a:r>
          </a:p>
          <a:p>
            <a:pPr marL="438840" indent="-319680">
              <a:lnSpc>
                <a:spcPct val="100000"/>
              </a:lnSpc>
            </a:pPr>
            <a:r>
              <a:rPr lang="cs-CZ" sz="3200" b="0" strike="noStrike" spc="-1" dirty="0" err="1">
                <a:solidFill>
                  <a:srgbClr val="000000"/>
                </a:solidFill>
                <a:uFill>
                  <a:solidFill>
                    <a:srgbClr val="FFFFFF"/>
                  </a:solidFill>
                </a:uFill>
                <a:latin typeface="Corbel"/>
              </a:rPr>
              <a:t>Palmer</a:t>
            </a:r>
            <a:r>
              <a:rPr lang="cs-CZ" sz="3200" b="0" strike="noStrike" spc="-1" dirty="0">
                <a:solidFill>
                  <a:srgbClr val="000000"/>
                </a:solidFill>
                <a:uFill>
                  <a:solidFill>
                    <a:srgbClr val="FFFFFF"/>
                  </a:solidFill>
                </a:uFill>
                <a:latin typeface="Corbel"/>
              </a:rPr>
              <a:t> &amp; </a:t>
            </a:r>
            <a:r>
              <a:rPr lang="cs-CZ" sz="3200" b="0" strike="noStrike" spc="-1" dirty="0" err="1">
                <a:solidFill>
                  <a:srgbClr val="000000"/>
                </a:solidFill>
                <a:uFill>
                  <a:solidFill>
                    <a:srgbClr val="FFFFFF"/>
                  </a:solidFill>
                </a:uFill>
                <a:latin typeface="Corbel"/>
              </a:rPr>
              <a:t>Peterson</a:t>
            </a:r>
            <a:r>
              <a:rPr lang="cs-CZ" sz="3200" b="0" strike="noStrike" spc="-1" dirty="0">
                <a:solidFill>
                  <a:srgbClr val="000000"/>
                </a:solidFill>
                <a:uFill>
                  <a:solidFill>
                    <a:srgbClr val="FFFFFF"/>
                  </a:solidFill>
                </a:uFill>
                <a:latin typeface="Corbel"/>
              </a:rPr>
              <a:t> (2012) zjistili, že atraktivnější kandidáti  byli posuzování také jako informovanější. </a:t>
            </a:r>
          </a:p>
          <a:p>
            <a:pPr marL="438840" indent="-319680">
              <a:lnSpc>
                <a:spcPct val="100000"/>
              </a:lnSpc>
            </a:pPr>
            <a:endParaRPr lang="cs-CZ" sz="3200" b="0" strike="noStrike" spc="-1" dirty="0">
              <a:solidFill>
                <a:srgbClr val="000000"/>
              </a:solidFill>
              <a:uFill>
                <a:solidFill>
                  <a:srgbClr val="FFFFFF"/>
                </a:solidFill>
              </a:uFill>
              <a:latin typeface="Corbel"/>
            </a:endParaRPr>
          </a:p>
          <a:p>
            <a:pPr marL="438840" indent="-319680">
              <a:lnSpc>
                <a:spcPct val="100000"/>
              </a:lnSpc>
            </a:pPr>
            <a:r>
              <a:rPr lang="cs-CZ" sz="3200" b="0" strike="noStrike" spc="-1" dirty="0">
                <a:solidFill>
                  <a:srgbClr val="000000"/>
                </a:solidFill>
                <a:uFill>
                  <a:solidFill>
                    <a:srgbClr val="FFFFFF"/>
                  </a:solidFill>
                </a:uFill>
                <a:latin typeface="Corbel"/>
              </a:rPr>
              <a:t>To ukazuje, jak velký vliv v politice má atraktivní vzhled a jeho mediální vylepšování pomocí IT.</a:t>
            </a:r>
          </a:p>
        </p:txBody>
      </p:sp>
    </p:spTree>
    <p:extLst>
      <p:ext uri="{BB962C8B-B14F-4D97-AF65-F5344CB8AC3E}">
        <p14:creationId xmlns:p14="http://schemas.microsoft.com/office/powerpoint/2010/main" val="10874418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Východiska:</a:t>
            </a:r>
            <a:endParaRPr lang="cs-CZ" sz="4800" spc="-1" dirty="0">
              <a:solidFill>
                <a:srgbClr val="000000"/>
              </a:solidFill>
              <a:uFill>
                <a:solidFill>
                  <a:srgbClr val="FFFFFF"/>
                </a:solidFill>
              </a:uFill>
              <a:latin typeface="Corbel"/>
            </a:endParaRPr>
          </a:p>
        </p:txBody>
      </p:sp>
      <p:sp>
        <p:nvSpPr>
          <p:cNvPr id="112" name="TextShape 2"/>
          <p:cNvSpPr txBox="1"/>
          <p:nvPr/>
        </p:nvSpPr>
        <p:spPr>
          <a:xfrm>
            <a:off x="457200" y="1556792"/>
            <a:ext cx="8229240" cy="4625280"/>
          </a:xfrm>
          <a:prstGeom prst="rect">
            <a:avLst/>
          </a:prstGeom>
          <a:noFill/>
          <a:ln>
            <a:noFill/>
          </a:ln>
        </p:spPr>
        <p:txBody>
          <a:bodyPr lIns="54720" tIns="91440" rIns="90000" bIns="45000"/>
          <a:lstStyle/>
          <a:p>
            <a:pPr marL="119160">
              <a:lnSpc>
                <a:spcPct val="100000"/>
              </a:lnSpc>
              <a:buClr>
                <a:srgbClr val="F0AD00"/>
              </a:buClr>
              <a:buSzPct val="80000"/>
            </a:pPr>
            <a:endParaRPr lang="cs-CZ" sz="3200" b="0" strike="noStrike" spc="-1" dirty="0">
              <a:solidFill>
                <a:srgbClr val="000000"/>
              </a:solidFill>
              <a:uFill>
                <a:solidFill>
                  <a:srgbClr val="FFFFFF"/>
                </a:solidFill>
              </a:uFill>
              <a:latin typeface="Corbel"/>
            </a:endParaRPr>
          </a:p>
        </p:txBody>
      </p:sp>
      <p:sp>
        <p:nvSpPr>
          <p:cNvPr id="4" name="TextShape 2">
            <a:extLst>
              <a:ext uri="{FF2B5EF4-FFF2-40B4-BE49-F238E27FC236}">
                <a16:creationId xmlns:a16="http://schemas.microsoft.com/office/drawing/2014/main" id="{8FEFEDB6-D557-4740-856F-80C6DD664F2C}"/>
              </a:ext>
            </a:extLst>
          </p:cNvPr>
          <p:cNvSpPr txBox="1"/>
          <p:nvPr/>
        </p:nvSpPr>
        <p:spPr>
          <a:xfrm>
            <a:off x="609600" y="1709192"/>
            <a:ext cx="8229240" cy="4625280"/>
          </a:xfrm>
          <a:prstGeom prst="rect">
            <a:avLst/>
          </a:prstGeom>
          <a:noFill/>
          <a:ln>
            <a:noFill/>
          </a:ln>
        </p:spPr>
        <p:txBody>
          <a:bodyPr lIns="54720" tIns="91440" rIns="90000" bIns="45000"/>
          <a:lstStyle/>
          <a:p>
            <a:r>
              <a:rPr lang="cs-CZ" sz="2800" dirty="0"/>
              <a:t>Anna </a:t>
            </a:r>
            <a:r>
              <a:rPr lang="cs-CZ" sz="2800" dirty="0" err="1"/>
              <a:t>Freudová</a:t>
            </a:r>
            <a:r>
              <a:rPr lang="cs-CZ" sz="2800" dirty="0"/>
              <a:t> (v přednášce věnované vztahu mezi psychoanalýzou a pedagogikou): „Domnívám se, že máme právo vyžadovat, aby učitel nebo vychovatel znal své konflikty a naučil se je ovládat, dříve než začne vykonávat pedagogickou práci. Jinak mu chovanci slouží jen jako více nebo méně vhodný materiál, na němž by si odreagoval vlastní nevědomé a neřešené problémy.“ (dle Jedlička, 2017, s. 120)</a:t>
            </a:r>
          </a:p>
          <a:p>
            <a:endParaRPr lang="cs-CZ" sz="2800" dirty="0"/>
          </a:p>
          <a:p>
            <a:r>
              <a:rPr lang="cs-CZ" sz="2800" dirty="0"/>
              <a:t>Pro pochopení těchto procesů jsou vhodné supervize, intervize, popř. </a:t>
            </a:r>
            <a:r>
              <a:rPr lang="cs-CZ" sz="2800" dirty="0" err="1"/>
              <a:t>balintovské</a:t>
            </a:r>
            <a:r>
              <a:rPr lang="cs-CZ" sz="2800" dirty="0"/>
              <a:t> skupiny.</a:t>
            </a:r>
          </a:p>
        </p:txBody>
      </p:sp>
    </p:spTree>
    <p:extLst>
      <p:ext uri="{BB962C8B-B14F-4D97-AF65-F5344CB8AC3E}">
        <p14:creationId xmlns:p14="http://schemas.microsoft.com/office/powerpoint/2010/main" val="4897825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Halo efekt</a:t>
            </a:r>
            <a:endParaRPr lang="cs-CZ" sz="1800" b="0" strike="noStrike" spc="-1" dirty="0">
              <a:solidFill>
                <a:srgbClr val="000000"/>
              </a:solidFill>
              <a:uFill>
                <a:solidFill>
                  <a:srgbClr val="FFFFFF"/>
                </a:solidFill>
              </a:uFill>
              <a:latin typeface="Corbel"/>
            </a:endParaRPr>
          </a:p>
        </p:txBody>
      </p:sp>
      <p:sp>
        <p:nvSpPr>
          <p:cNvPr id="120" name="TextShape 2"/>
          <p:cNvSpPr txBox="1"/>
          <p:nvPr/>
        </p:nvSpPr>
        <p:spPr>
          <a:xfrm>
            <a:off x="457200" y="1775160"/>
            <a:ext cx="8229240" cy="4625280"/>
          </a:xfrm>
          <a:prstGeom prst="rect">
            <a:avLst/>
          </a:prstGeom>
          <a:noFill/>
          <a:ln>
            <a:noFill/>
          </a:ln>
        </p:spPr>
        <p:txBody>
          <a:bodyPr lIns="54720" tIns="91440" rIns="90000" bIns="45000"/>
          <a:lstStyle/>
          <a:p>
            <a:pPr marL="438840" indent="-319680">
              <a:lnSpc>
                <a:spcPct val="100000"/>
              </a:lnSpc>
            </a:pPr>
            <a:r>
              <a:rPr lang="cs-CZ" sz="3200" b="0" strike="noStrike" spc="-1" dirty="0">
                <a:solidFill>
                  <a:srgbClr val="000000"/>
                </a:solidFill>
                <a:uFill>
                  <a:solidFill>
                    <a:srgbClr val="FFFFFF"/>
                  </a:solidFill>
                </a:uFill>
                <a:latin typeface="Corbel"/>
              </a:rPr>
              <a:t>Může být pozitivní efekt, ale i </a:t>
            </a:r>
            <a:r>
              <a:rPr lang="cs-CZ" sz="3200" b="1" strike="noStrike" spc="-1" dirty="0">
                <a:solidFill>
                  <a:srgbClr val="000000"/>
                </a:solidFill>
                <a:uFill>
                  <a:solidFill>
                    <a:srgbClr val="FFFFFF"/>
                  </a:solidFill>
                </a:uFill>
                <a:latin typeface="Corbel"/>
              </a:rPr>
              <a:t>negativní:</a:t>
            </a:r>
            <a:r>
              <a:rPr lang="cs-CZ" sz="3200" b="0" strike="noStrike" spc="-1" dirty="0">
                <a:solidFill>
                  <a:srgbClr val="000000"/>
                </a:solidFill>
                <a:uFill>
                  <a:solidFill>
                    <a:srgbClr val="FFFFFF"/>
                  </a:solidFill>
                </a:uFill>
                <a:latin typeface="Corbel"/>
              </a:rPr>
              <a:t> </a:t>
            </a:r>
            <a:r>
              <a:rPr lang="cs-CZ" sz="3200" b="0" i="1" strike="noStrike" spc="-1" dirty="0" err="1">
                <a:solidFill>
                  <a:srgbClr val="000000"/>
                </a:solidFill>
                <a:uFill>
                  <a:solidFill>
                    <a:srgbClr val="FFFFFF"/>
                  </a:solidFill>
                </a:uFill>
                <a:latin typeface="Corbel"/>
              </a:rPr>
              <a:t>devil‘s</a:t>
            </a:r>
            <a:r>
              <a:rPr lang="cs-CZ" sz="3200" b="0" i="1" strike="noStrike" spc="-1" dirty="0">
                <a:solidFill>
                  <a:srgbClr val="000000"/>
                </a:solidFill>
                <a:uFill>
                  <a:solidFill>
                    <a:srgbClr val="FFFFFF"/>
                  </a:solidFill>
                </a:uFill>
                <a:latin typeface="Corbel"/>
              </a:rPr>
              <a:t> </a:t>
            </a:r>
            <a:r>
              <a:rPr lang="cs-CZ" sz="3200" b="0" i="1" strike="noStrike" spc="-1" dirty="0" err="1">
                <a:solidFill>
                  <a:srgbClr val="000000"/>
                </a:solidFill>
                <a:uFill>
                  <a:solidFill>
                    <a:srgbClr val="FFFFFF"/>
                  </a:solidFill>
                </a:uFill>
                <a:latin typeface="Corbel"/>
              </a:rPr>
              <a:t>effect</a:t>
            </a:r>
            <a:r>
              <a:rPr lang="cs-CZ" sz="3200" b="0" strike="noStrike" spc="-1" dirty="0">
                <a:solidFill>
                  <a:srgbClr val="000000"/>
                </a:solidFill>
                <a:uFill>
                  <a:solidFill>
                    <a:srgbClr val="FFFFFF"/>
                  </a:solidFill>
                </a:uFill>
                <a:latin typeface="Corbel"/>
              </a:rPr>
              <a:t>, </a:t>
            </a:r>
            <a:r>
              <a:rPr lang="cs-CZ" sz="3200" b="0" i="1" strike="noStrike" spc="-1" dirty="0" err="1">
                <a:solidFill>
                  <a:srgbClr val="000000"/>
                </a:solidFill>
                <a:uFill>
                  <a:solidFill>
                    <a:srgbClr val="FFFFFF"/>
                  </a:solidFill>
                </a:uFill>
                <a:latin typeface="Corbel"/>
              </a:rPr>
              <a:t>horn</a:t>
            </a:r>
            <a:r>
              <a:rPr lang="cs-CZ" sz="3200" b="0" i="1" strike="noStrike" spc="-1" dirty="0">
                <a:solidFill>
                  <a:srgbClr val="000000"/>
                </a:solidFill>
                <a:uFill>
                  <a:solidFill>
                    <a:srgbClr val="FFFFFF"/>
                  </a:solidFill>
                </a:uFill>
                <a:latin typeface="Corbel"/>
              </a:rPr>
              <a:t> </a:t>
            </a:r>
            <a:r>
              <a:rPr lang="cs-CZ" sz="3200" b="0" i="1" strike="noStrike" spc="-1" dirty="0" err="1">
                <a:solidFill>
                  <a:srgbClr val="000000"/>
                </a:solidFill>
                <a:uFill>
                  <a:solidFill>
                    <a:srgbClr val="FFFFFF"/>
                  </a:solidFill>
                </a:uFill>
                <a:latin typeface="Corbel"/>
              </a:rPr>
              <a:t>effect</a:t>
            </a:r>
            <a:r>
              <a:rPr lang="cs-CZ" sz="3200" i="1" spc="-1" dirty="0">
                <a:solidFill>
                  <a:srgbClr val="000000"/>
                </a:solidFill>
                <a:uFill>
                  <a:solidFill>
                    <a:srgbClr val="FFFFFF"/>
                  </a:solidFill>
                </a:uFill>
                <a:latin typeface="Corbel"/>
              </a:rPr>
              <a:t> </a:t>
            </a:r>
            <a:r>
              <a:rPr lang="cs-CZ" sz="3200" spc="-1" dirty="0">
                <a:solidFill>
                  <a:srgbClr val="000000"/>
                </a:solidFill>
                <a:uFill>
                  <a:solidFill>
                    <a:srgbClr val="FFFFFF"/>
                  </a:solidFill>
                </a:uFill>
                <a:latin typeface="Corbel"/>
              </a:rPr>
              <a:t>(překlad: efekt vyplazeného jazyka ?)</a:t>
            </a:r>
            <a:r>
              <a:rPr lang="cs-CZ" sz="3200" b="0" strike="noStrike" spc="-1" dirty="0">
                <a:solidFill>
                  <a:srgbClr val="000000"/>
                </a:solidFill>
                <a:uFill>
                  <a:solidFill>
                    <a:srgbClr val="FFFFFF"/>
                  </a:solidFill>
                </a:uFill>
                <a:latin typeface="Corbel"/>
              </a:rPr>
              <a:t>.</a:t>
            </a:r>
          </a:p>
          <a:p>
            <a:pPr marL="438840" indent="-319680">
              <a:lnSpc>
                <a:spcPct val="100000"/>
              </a:lnSpc>
            </a:pPr>
            <a:endParaRPr lang="cs-CZ" sz="3200" spc="-1" dirty="0">
              <a:solidFill>
                <a:srgbClr val="000000"/>
              </a:solidFill>
              <a:uFill>
                <a:solidFill>
                  <a:srgbClr val="FFFFFF"/>
                </a:solidFill>
              </a:uFill>
              <a:latin typeface="Corbel"/>
            </a:endParaRPr>
          </a:p>
          <a:p>
            <a:pPr marL="438840" indent="-319680"/>
            <a:r>
              <a:rPr lang="cs-CZ" sz="3200" b="0" strike="noStrike" spc="-1" dirty="0">
                <a:solidFill>
                  <a:srgbClr val="000000"/>
                </a:solidFill>
                <a:uFill>
                  <a:solidFill>
                    <a:srgbClr val="FFFFFF"/>
                  </a:solidFill>
                </a:uFill>
                <a:latin typeface="Corbel"/>
              </a:rPr>
              <a:t>Atraktivita nemusí být vždy jen výhodou. Studenti hovořili např. o případech, kdy personalistky automaticky vyřazovaly z pohovoru příliš atraktivní uchazečky.</a:t>
            </a:r>
          </a:p>
          <a:p>
            <a:pPr marL="438840" indent="-319680">
              <a:lnSpc>
                <a:spcPct val="100000"/>
              </a:lnSpc>
            </a:pPr>
            <a:endParaRPr lang="cs-CZ" sz="32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419290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457380" y="898865"/>
            <a:ext cx="8229240" cy="2530135"/>
          </a:xfrm>
          <a:prstGeom prst="rect">
            <a:avLst/>
          </a:prstGeom>
          <a:noFill/>
          <a:ln>
            <a:noFill/>
          </a:ln>
        </p:spPr>
        <p:txBody>
          <a:bodyPr lIns="54720" tIns="91440" rIns="90000" bIns="45000"/>
          <a:lstStyle/>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Tohoto automatického průběhu vnímání atraktivních lidí (bohatě či elegantně nastrojených) mohou zneužít </a:t>
            </a:r>
            <a:r>
              <a:rPr lang="cs-CZ" sz="2800" b="1" strike="noStrike" spc="-1" dirty="0">
                <a:solidFill>
                  <a:srgbClr val="000000"/>
                </a:solidFill>
                <a:uFill>
                  <a:solidFill>
                    <a:srgbClr val="FFFFFF"/>
                  </a:solidFill>
                </a:uFill>
                <a:latin typeface="Corbel"/>
              </a:rPr>
              <a:t>podvodníci</a:t>
            </a:r>
            <a:r>
              <a:rPr lang="cs-CZ" sz="2800" b="0" strike="noStrike" spc="-1" dirty="0">
                <a:solidFill>
                  <a:srgbClr val="000000"/>
                </a:solidFill>
                <a:uFill>
                  <a:solidFill>
                    <a:srgbClr val="FFFFFF"/>
                  </a:solidFill>
                </a:uFill>
                <a:latin typeface="Corbel"/>
              </a:rPr>
              <a:t>, kterým (sledujte, jak jednoduché je celé kouzlo!) </a:t>
            </a:r>
            <a:r>
              <a:rPr lang="cs-CZ" sz="2800" spc="-1" dirty="0">
                <a:solidFill>
                  <a:srgbClr val="000000"/>
                </a:solidFill>
                <a:uFill>
                  <a:solidFill>
                    <a:srgbClr val="FFFFFF"/>
                  </a:solidFill>
                </a:uFill>
                <a:latin typeface="Corbel"/>
              </a:rPr>
              <a:t>se stačí </a:t>
            </a:r>
            <a:r>
              <a:rPr lang="cs-CZ" sz="2800" b="1" strike="noStrike" spc="-1" dirty="0">
                <a:solidFill>
                  <a:srgbClr val="000000"/>
                </a:solidFill>
                <a:uFill>
                  <a:solidFill>
                    <a:srgbClr val="FFFFFF"/>
                  </a:solidFill>
                </a:uFill>
                <a:latin typeface="Corbel"/>
              </a:rPr>
              <a:t>namaskovat</a:t>
            </a:r>
            <a:r>
              <a:rPr lang="cs-CZ" sz="2800" b="0" strike="noStrike" spc="-1" dirty="0">
                <a:solidFill>
                  <a:srgbClr val="000000"/>
                </a:solidFill>
                <a:uFill>
                  <a:solidFill>
                    <a:srgbClr val="FFFFFF"/>
                  </a:solidFill>
                </a:uFill>
                <a:latin typeface="Corbel"/>
              </a:rPr>
              <a:t> a automaticky si získají něčí náklonnost. </a:t>
            </a:r>
          </a:p>
          <a:p>
            <a:pPr marL="438840" indent="-319680">
              <a:lnSpc>
                <a:spcPct val="100000"/>
              </a:lnSpc>
              <a:buClr>
                <a:srgbClr val="F0AD00"/>
              </a:buClr>
              <a:buSzPct val="80000"/>
              <a:buFont typeface="Wingdings 2" charset="2"/>
              <a:buChar char=""/>
            </a:pPr>
            <a:r>
              <a:rPr lang="cs-CZ" sz="2800" spc="-1" dirty="0">
                <a:solidFill>
                  <a:srgbClr val="000000"/>
                </a:solidFill>
                <a:uFill>
                  <a:solidFill>
                    <a:srgbClr val="FFFFFF"/>
                  </a:solidFill>
                </a:uFill>
                <a:latin typeface="Corbel"/>
              </a:rPr>
              <a:t>Stačí se namaskovat jako trhan a zraky druhých se od vás budou odvracet. Stačí se namaskovat jako boháč a lidé vám budou poklonkovat. </a:t>
            </a:r>
          </a:p>
          <a:p>
            <a:pPr marL="438840" indent="-319680">
              <a:lnSpc>
                <a:spcPct val="100000"/>
              </a:lnSpc>
              <a:buClr>
                <a:srgbClr val="F0AD00"/>
              </a:buClr>
              <a:buSzPct val="80000"/>
              <a:buFont typeface="Wingdings 2" charset="2"/>
              <a:buChar char=""/>
            </a:pPr>
            <a:r>
              <a:rPr lang="cs-CZ" sz="2800" spc="-1" dirty="0">
                <a:solidFill>
                  <a:srgbClr val="000000"/>
                </a:solidFill>
                <a:uFill>
                  <a:solidFill>
                    <a:srgbClr val="FFFFFF"/>
                  </a:solidFill>
                </a:uFill>
                <a:latin typeface="Corbel"/>
              </a:rPr>
              <a:t>Na tématu převleku je založena celá řada filmových a divadelních zápletek: Revizor, Sluha dvou pánů, Princ a chuďas, Pekařův císař, …</a:t>
            </a:r>
          </a:p>
          <a:p>
            <a:pPr marL="438840" indent="-319680">
              <a:lnSpc>
                <a:spcPct val="100000"/>
              </a:lnSpc>
              <a:buClr>
                <a:srgbClr val="F0AD00"/>
              </a:buClr>
              <a:buSzPct val="80000"/>
              <a:buFont typeface="Wingdings 2" charset="2"/>
              <a:buChar char=""/>
            </a:pPr>
            <a:r>
              <a:rPr lang="cs-CZ" sz="2800" spc="-1" dirty="0">
                <a:solidFill>
                  <a:srgbClr val="000000"/>
                </a:solidFill>
                <a:uFill>
                  <a:solidFill>
                    <a:srgbClr val="FFFFFF"/>
                  </a:solidFill>
                </a:uFill>
                <a:latin typeface="Corbel"/>
              </a:rPr>
              <a:t>Vliv masky na naši kategorizaci druhého je enormní: srov. prezentaci Maska, člověk a zvíře.</a:t>
            </a:r>
            <a:endParaRPr lang="cs-CZ" sz="2800" b="0" strike="noStrike"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p:txBody>
      </p:sp>
      <p:sp>
        <p:nvSpPr>
          <p:cNvPr id="3" name="TextShape 1">
            <a:extLst>
              <a:ext uri="{FF2B5EF4-FFF2-40B4-BE49-F238E27FC236}">
                <a16:creationId xmlns:a16="http://schemas.microsoft.com/office/drawing/2014/main" id="{95909DED-AD0F-5CD3-3BD6-60F23558FA14}"/>
              </a:ext>
            </a:extLst>
          </p:cNvPr>
          <p:cNvSpPr txBox="1"/>
          <p:nvPr/>
        </p:nvSpPr>
        <p:spPr>
          <a:xfrm>
            <a:off x="457200" y="155520"/>
            <a:ext cx="8229240" cy="743345"/>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Problémy s halo efektem</a:t>
            </a:r>
            <a:endParaRPr lang="cs-CZ" sz="18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3801748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457200" y="155520"/>
            <a:ext cx="8229240" cy="729851"/>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Vzhle</a:t>
            </a:r>
            <a:r>
              <a:rPr lang="cs-CZ" sz="4500" b="1" spc="-1" dirty="0">
                <a:solidFill>
                  <a:srgbClr val="F0AD00"/>
                </a:solidFill>
                <a:uFill>
                  <a:solidFill>
                    <a:srgbClr val="FFFFFF"/>
                  </a:solidFill>
                </a:uFill>
                <a:latin typeface="Corbel"/>
              </a:rPr>
              <a:t>d tváře a očekávání</a:t>
            </a:r>
            <a:endParaRPr lang="cs-CZ" sz="1800" b="0" strike="noStrike" spc="-1" dirty="0">
              <a:solidFill>
                <a:srgbClr val="000000"/>
              </a:solidFill>
              <a:uFill>
                <a:solidFill>
                  <a:srgbClr val="FFFFFF"/>
                </a:solidFill>
              </a:uFill>
              <a:latin typeface="Corbel"/>
            </a:endParaRPr>
          </a:p>
        </p:txBody>
      </p:sp>
      <p:sp>
        <p:nvSpPr>
          <p:cNvPr id="120" name="TextShape 2"/>
          <p:cNvSpPr txBox="1"/>
          <p:nvPr/>
        </p:nvSpPr>
        <p:spPr>
          <a:xfrm>
            <a:off x="457200" y="783771"/>
            <a:ext cx="8229240" cy="4950844"/>
          </a:xfrm>
          <a:prstGeom prst="rect">
            <a:avLst/>
          </a:prstGeom>
          <a:noFill/>
          <a:ln>
            <a:noFill/>
          </a:ln>
        </p:spPr>
        <p:txBody>
          <a:bodyPr lIns="54720" tIns="91440" rIns="90000" bIns="45000"/>
          <a:lstStyle/>
          <a:p>
            <a:pPr marL="438840" indent="-319680">
              <a:lnSpc>
                <a:spcPct val="100000"/>
              </a:lnSpc>
            </a:pPr>
            <a:r>
              <a:rPr lang="cs-CZ" sz="2600" spc="-1" dirty="0">
                <a:solidFill>
                  <a:srgbClr val="000000"/>
                </a:solidFill>
                <a:uFill>
                  <a:solidFill>
                    <a:srgbClr val="FFFFFF"/>
                  </a:solidFill>
                </a:uFill>
                <a:latin typeface="Corbel"/>
              </a:rPr>
              <a:t>Důraz na výzkum atraktivity neznamená, že je to jediný (nebo nejdůležitější) typ vzhledu působící při budování dojmu o druhých. Působí na nás všechny tváře a postavy.</a:t>
            </a:r>
          </a:p>
          <a:p>
            <a:pPr marL="438840" indent="-319680">
              <a:lnSpc>
                <a:spcPct val="100000"/>
              </a:lnSpc>
            </a:pPr>
            <a:r>
              <a:rPr lang="cs-CZ" sz="2600" b="1" spc="-1" dirty="0">
                <a:solidFill>
                  <a:srgbClr val="000000"/>
                </a:solidFill>
                <a:uFill>
                  <a:solidFill>
                    <a:srgbClr val="FFFFFF"/>
                  </a:solidFill>
                </a:uFill>
                <a:latin typeface="Corbel"/>
              </a:rPr>
              <a:t>Všechny</a:t>
            </a:r>
            <a:r>
              <a:rPr lang="cs-CZ" sz="2600" spc="-1" dirty="0">
                <a:solidFill>
                  <a:srgbClr val="000000"/>
                </a:solidFill>
                <a:uFill>
                  <a:solidFill>
                    <a:srgbClr val="FFFFFF"/>
                  </a:solidFill>
                </a:uFill>
                <a:latin typeface="Corbel"/>
              </a:rPr>
              <a:t> </a:t>
            </a:r>
            <a:r>
              <a:rPr lang="cs-CZ" sz="2600" b="1" spc="-1" dirty="0">
                <a:solidFill>
                  <a:srgbClr val="000000"/>
                </a:solidFill>
                <a:uFill>
                  <a:solidFill>
                    <a:srgbClr val="FFFFFF"/>
                  </a:solidFill>
                </a:uFill>
                <a:latin typeface="Corbel"/>
              </a:rPr>
              <a:t>tváře v nás vyvolávají nějaký pocit</a:t>
            </a:r>
            <a:r>
              <a:rPr lang="cs-CZ" sz="2600" spc="-1" dirty="0">
                <a:solidFill>
                  <a:srgbClr val="000000"/>
                </a:solidFill>
                <a:uFill>
                  <a:solidFill>
                    <a:srgbClr val="FFFFFF"/>
                  </a:solidFill>
                </a:uFill>
                <a:latin typeface="Corbel"/>
              </a:rPr>
              <a:t>, na který reagujeme. </a:t>
            </a:r>
          </a:p>
          <a:p>
            <a:pPr marL="438840" indent="-319680"/>
            <a:r>
              <a:rPr lang="cs-CZ" sz="2600" spc="-1" dirty="0">
                <a:solidFill>
                  <a:srgbClr val="000000"/>
                </a:solidFill>
                <a:uFill>
                  <a:solidFill>
                    <a:srgbClr val="FFFFFF"/>
                  </a:solidFill>
                </a:uFill>
                <a:latin typeface="Corbel"/>
              </a:rPr>
              <a:t>Vzhledově podobní lidé nám přijdou i osobnostně podobní (resp. hledáme podobnosti).</a:t>
            </a:r>
            <a:endParaRPr lang="cs-CZ" sz="2600" b="0" strike="noStrike" spc="-1" dirty="0">
              <a:solidFill>
                <a:srgbClr val="000000"/>
              </a:solidFill>
              <a:uFill>
                <a:solidFill>
                  <a:srgbClr val="FFFFFF"/>
                </a:solidFill>
              </a:uFill>
              <a:latin typeface="Corbel"/>
            </a:endParaRPr>
          </a:p>
          <a:p>
            <a:pPr marL="438840" indent="-319680">
              <a:lnSpc>
                <a:spcPct val="100000"/>
              </a:lnSpc>
            </a:pPr>
            <a:r>
              <a:rPr lang="cs-CZ" sz="2600" spc="-1" dirty="0">
                <a:solidFill>
                  <a:srgbClr val="000000"/>
                </a:solidFill>
                <a:uFill>
                  <a:solidFill>
                    <a:srgbClr val="FFFFFF"/>
                  </a:solidFill>
                </a:uFill>
                <a:latin typeface="Corbel"/>
              </a:rPr>
              <a:t>Pravou šíři sledovaného jevu nám ukáže: </a:t>
            </a:r>
          </a:p>
          <a:p>
            <a:pPr marL="576360" indent="-457200">
              <a:lnSpc>
                <a:spcPct val="100000"/>
              </a:lnSpc>
              <a:buFont typeface="Arial" panose="020B0604020202020204" pitchFamily="34" charset="0"/>
              <a:buChar char="•"/>
            </a:pPr>
            <a:r>
              <a:rPr lang="cs-CZ" sz="2600" spc="-1" dirty="0">
                <a:solidFill>
                  <a:srgbClr val="000000"/>
                </a:solidFill>
                <a:uFill>
                  <a:solidFill>
                    <a:srgbClr val="FFFFFF"/>
                  </a:solidFill>
                </a:uFill>
                <a:latin typeface="Corbel"/>
              </a:rPr>
              <a:t>problematika castingu pro filmy. </a:t>
            </a:r>
          </a:p>
          <a:p>
            <a:pPr marL="576360" indent="-457200">
              <a:lnSpc>
                <a:spcPct val="100000"/>
              </a:lnSpc>
              <a:buFont typeface="Arial" panose="020B0604020202020204" pitchFamily="34" charset="0"/>
              <a:buChar char="•"/>
            </a:pPr>
            <a:r>
              <a:rPr lang="cs-CZ" sz="2600" spc="-1" dirty="0">
                <a:solidFill>
                  <a:srgbClr val="000000"/>
                </a:solidFill>
                <a:uFill>
                  <a:solidFill>
                    <a:srgbClr val="FFFFFF"/>
                  </a:solidFill>
                </a:uFill>
                <a:latin typeface="Corbel"/>
              </a:rPr>
              <a:t>problematika ztvárnění typických rolí v animovaných filmech.</a:t>
            </a:r>
          </a:p>
          <a:p>
            <a:pPr marL="576360" indent="-457200">
              <a:lnSpc>
                <a:spcPct val="100000"/>
              </a:lnSpc>
              <a:buFont typeface="Arial" panose="020B0604020202020204" pitchFamily="34" charset="0"/>
              <a:buChar char="•"/>
            </a:pPr>
            <a:r>
              <a:rPr lang="cs-CZ" sz="2600" spc="-1" dirty="0">
                <a:solidFill>
                  <a:srgbClr val="000000"/>
                </a:solidFill>
                <a:uFill>
                  <a:solidFill>
                    <a:srgbClr val="FFFFFF"/>
                  </a:solidFill>
                </a:uFill>
                <a:latin typeface="Corbel"/>
              </a:rPr>
              <a:t>ztotožňování herce s jeho rolí (Teorie velkého třesku - Sheldon; Vesničko má středisková – Otík; Hra o trůny atp.).</a:t>
            </a:r>
          </a:p>
        </p:txBody>
      </p:sp>
    </p:spTree>
    <p:extLst>
      <p:ext uri="{BB962C8B-B14F-4D97-AF65-F5344CB8AC3E}">
        <p14:creationId xmlns:p14="http://schemas.microsoft.com/office/powerpoint/2010/main" val="316891154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deněk Srstka - Fotogalerie - FDb.cz">
            <a:extLst>
              <a:ext uri="{FF2B5EF4-FFF2-40B4-BE49-F238E27FC236}">
                <a16:creationId xmlns:a16="http://schemas.microsoft.com/office/drawing/2014/main" id="{8A3DCD11-651A-4263-93F7-CB085B1B8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37DC7E4-D994-4760-8778-CA64B6622BC3}"/>
              </a:ext>
            </a:extLst>
          </p:cNvPr>
          <p:cNvSpPr txBox="1"/>
          <p:nvPr/>
        </p:nvSpPr>
        <p:spPr>
          <a:xfrm>
            <a:off x="6578221" y="6286500"/>
            <a:ext cx="2006221" cy="369332"/>
          </a:xfrm>
          <a:prstGeom prst="rect">
            <a:avLst/>
          </a:prstGeom>
          <a:noFill/>
        </p:spPr>
        <p:txBody>
          <a:bodyPr wrap="square" rtlCol="0">
            <a:spAutoFit/>
          </a:bodyPr>
          <a:lstStyle/>
          <a:p>
            <a:r>
              <a:rPr lang="cs-CZ" dirty="0"/>
              <a:t>Zdeněk Srstka</a:t>
            </a:r>
          </a:p>
        </p:txBody>
      </p:sp>
    </p:spTree>
    <p:extLst>
      <p:ext uri="{BB962C8B-B14F-4D97-AF65-F5344CB8AC3E}">
        <p14:creationId xmlns:p14="http://schemas.microsoft.com/office/powerpoint/2010/main" val="3988752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ni Erdmann: V americkém remaku si zahraje hlavní roli Jack Nicholson! |  Kinobox.cz">
            <a:extLst>
              <a:ext uri="{FF2B5EF4-FFF2-40B4-BE49-F238E27FC236}">
                <a16:creationId xmlns:a16="http://schemas.microsoft.com/office/drawing/2014/main" id="{528D83BC-3EA2-4D06-B084-94B6F516C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37" y="853335"/>
            <a:ext cx="8354860" cy="5221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3F79048-3488-5E2F-3334-53E0309E690B}"/>
              </a:ext>
            </a:extLst>
          </p:cNvPr>
          <p:cNvSpPr txBox="1"/>
          <p:nvPr/>
        </p:nvSpPr>
        <p:spPr>
          <a:xfrm>
            <a:off x="3623480" y="6338542"/>
            <a:ext cx="4572000" cy="369332"/>
          </a:xfrm>
          <a:prstGeom prst="rect">
            <a:avLst/>
          </a:prstGeom>
          <a:noFill/>
        </p:spPr>
        <p:txBody>
          <a:bodyPr wrap="square">
            <a:spAutoFit/>
          </a:bodyPr>
          <a:lstStyle/>
          <a:p>
            <a:r>
              <a:rPr lang="cs-CZ" dirty="0"/>
              <a:t>Jack Nicholson</a:t>
            </a:r>
          </a:p>
        </p:txBody>
      </p:sp>
    </p:spTree>
    <p:extLst>
      <p:ext uri="{BB962C8B-B14F-4D97-AF65-F5344CB8AC3E}">
        <p14:creationId xmlns:p14="http://schemas.microsoft.com/office/powerpoint/2010/main" val="1597658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venge Of The Sith' Almost Gave Padme The Ending She Deserved">
            <a:extLst>
              <a:ext uri="{FF2B5EF4-FFF2-40B4-BE49-F238E27FC236}">
                <a16:creationId xmlns:a16="http://schemas.microsoft.com/office/drawing/2014/main" id="{4704625B-8834-44DF-AA89-7E5454292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59" y="312792"/>
            <a:ext cx="8379912" cy="6279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E542DC9-094C-012E-04F6-3010838917ED}"/>
              </a:ext>
            </a:extLst>
          </p:cNvPr>
          <p:cNvSpPr txBox="1"/>
          <p:nvPr/>
        </p:nvSpPr>
        <p:spPr>
          <a:xfrm>
            <a:off x="3623480" y="6488668"/>
            <a:ext cx="4572000" cy="369332"/>
          </a:xfrm>
          <a:prstGeom prst="rect">
            <a:avLst/>
          </a:prstGeom>
          <a:noFill/>
        </p:spPr>
        <p:txBody>
          <a:bodyPr wrap="square">
            <a:spAutoFit/>
          </a:bodyPr>
          <a:lstStyle/>
          <a:p>
            <a:r>
              <a:rPr lang="cs-CZ" dirty="0"/>
              <a:t>Natalie </a:t>
            </a:r>
            <a:r>
              <a:rPr lang="cs-CZ" dirty="0" err="1"/>
              <a:t>Portman</a:t>
            </a:r>
            <a:endParaRPr lang="cs-CZ" dirty="0"/>
          </a:p>
        </p:txBody>
      </p:sp>
    </p:spTree>
    <p:extLst>
      <p:ext uri="{BB962C8B-B14F-4D97-AF65-F5344CB8AC3E}">
        <p14:creationId xmlns:p14="http://schemas.microsoft.com/office/powerpoint/2010/main" val="984223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o Do You Think You Are? review – Charles Dance adds his tearful family  tale | Television | The Guard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569" y="302633"/>
            <a:ext cx="6222453" cy="6222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50F1E5A-313F-463D-BAFA-83B47728BF6C}"/>
              </a:ext>
            </a:extLst>
          </p:cNvPr>
          <p:cNvSpPr txBox="1"/>
          <p:nvPr/>
        </p:nvSpPr>
        <p:spPr>
          <a:xfrm>
            <a:off x="3623480" y="6488668"/>
            <a:ext cx="4572000" cy="369332"/>
          </a:xfrm>
          <a:prstGeom prst="rect">
            <a:avLst/>
          </a:prstGeom>
          <a:noFill/>
        </p:spPr>
        <p:txBody>
          <a:bodyPr wrap="square">
            <a:spAutoFit/>
          </a:bodyPr>
          <a:lstStyle/>
          <a:p>
            <a:r>
              <a:rPr lang="cs-CZ" dirty="0"/>
              <a:t>Charles Dance</a:t>
            </a:r>
          </a:p>
        </p:txBody>
      </p:sp>
    </p:spTree>
    <p:extLst>
      <p:ext uri="{BB962C8B-B14F-4D97-AF65-F5344CB8AC3E}">
        <p14:creationId xmlns:p14="http://schemas.microsoft.com/office/powerpoint/2010/main" val="3330827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illain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21" y="497149"/>
            <a:ext cx="2353300" cy="32181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ad guy cartoon | Superhero party, Russia saudi arabia, Bad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701" y="497149"/>
            <a:ext cx="2268029" cy="3207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vrtwa4 - Sonic X Bad Guy, HD Png Download - 639x532(#1990505) - PngFi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013" y="814812"/>
            <a:ext cx="3082755" cy="22460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Best '90s Animated Villains Of All 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584" y="4045063"/>
            <a:ext cx="4386262" cy="246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4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artoon Villains - cartoon lo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62" y="147359"/>
            <a:ext cx="8170210" cy="653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28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457380" y="898865"/>
            <a:ext cx="8229240" cy="2530135"/>
          </a:xfrm>
          <a:prstGeom prst="rect">
            <a:avLst/>
          </a:prstGeom>
          <a:noFill/>
          <a:ln>
            <a:noFill/>
          </a:ln>
        </p:spPr>
        <p:txBody>
          <a:bodyPr lIns="54720" tIns="91440" rIns="90000" bIns="45000"/>
          <a:lstStyle/>
          <a:p>
            <a:pPr>
              <a:lnSpc>
                <a:spcPct val="100000"/>
              </a:lnSpc>
            </a:pPr>
            <a:r>
              <a:rPr lang="cs-CZ" sz="2400" spc="-1" dirty="0">
                <a:solidFill>
                  <a:srgbClr val="000000"/>
                </a:solidFill>
                <a:uFill>
                  <a:solidFill>
                    <a:srgbClr val="FFFFFF"/>
                  </a:solidFill>
                </a:uFill>
                <a:latin typeface="Corbel"/>
              </a:rPr>
              <a:t>Budování dojmu o druhých se neúčastní pouze lidská tvář, ale vše z lidské přítomnosti a z lidského chování.</a:t>
            </a:r>
          </a:p>
          <a:p>
            <a:pPr marL="342900" indent="-342900">
              <a:lnSpc>
                <a:spcPct val="100000"/>
              </a:lnSpc>
              <a:buFont typeface="Arial" panose="020B0604020202020204" pitchFamily="34" charset="0"/>
              <a:buChar char="•"/>
            </a:pPr>
            <a:r>
              <a:rPr lang="cs-CZ" sz="2400" b="0" strike="noStrike" spc="-1" dirty="0">
                <a:solidFill>
                  <a:srgbClr val="000000"/>
                </a:solidFill>
                <a:uFill>
                  <a:solidFill>
                    <a:srgbClr val="FFFFFF"/>
                  </a:solidFill>
                </a:uFill>
                <a:latin typeface="Corbel"/>
              </a:rPr>
              <a:t>velmi důležité místo zaujímá např. lidský hlas a jeho kvalita.</a:t>
            </a:r>
          </a:p>
          <a:p>
            <a:pPr marL="342900" indent="-342900">
              <a:lnSpc>
                <a:spcPct val="100000"/>
              </a:lnSpc>
              <a:buFont typeface="Arial" panose="020B0604020202020204" pitchFamily="34" charset="0"/>
              <a:buChar char="•"/>
            </a:pPr>
            <a:r>
              <a:rPr lang="cs-CZ" sz="2400" spc="-1" dirty="0">
                <a:solidFill>
                  <a:srgbClr val="000000"/>
                </a:solidFill>
                <a:uFill>
                  <a:solidFill>
                    <a:srgbClr val="FFFFFF"/>
                  </a:solidFill>
                </a:uFill>
                <a:latin typeface="Corbel"/>
              </a:rPr>
              <a:t>oděv a šperky (srov. přísloví „šaty dělají člověka“) – zde si vzpomeňte na důležitost oděvu a úpravy vzhledu, když jde člověk na pohovor.</a:t>
            </a:r>
            <a:endParaRPr lang="cs-CZ" sz="2400" b="0" strike="noStrike" spc="-1" dirty="0">
              <a:solidFill>
                <a:srgbClr val="000000"/>
              </a:solidFill>
              <a:uFill>
                <a:solidFill>
                  <a:srgbClr val="FFFFFF"/>
                </a:solidFill>
              </a:uFill>
              <a:latin typeface="Corbel"/>
            </a:endParaRPr>
          </a:p>
          <a:p>
            <a:pPr marL="342900" indent="-342900">
              <a:lnSpc>
                <a:spcPct val="100000"/>
              </a:lnSpc>
              <a:buFont typeface="Arial" panose="020B0604020202020204" pitchFamily="34" charset="0"/>
              <a:buChar char="•"/>
            </a:pPr>
            <a:r>
              <a:rPr lang="cs-CZ" sz="2400" spc="-1" dirty="0">
                <a:solidFill>
                  <a:srgbClr val="000000"/>
                </a:solidFill>
                <a:uFill>
                  <a:solidFill>
                    <a:srgbClr val="FFFFFF"/>
                  </a:solidFill>
                </a:uFill>
                <a:latin typeface="Corbel"/>
              </a:rPr>
              <a:t>vůně člověka.</a:t>
            </a:r>
          </a:p>
          <a:p>
            <a:pPr marL="342900" indent="-342900">
              <a:lnSpc>
                <a:spcPct val="100000"/>
              </a:lnSpc>
              <a:buFont typeface="Arial" panose="020B0604020202020204" pitchFamily="34" charset="0"/>
              <a:buChar char="•"/>
            </a:pPr>
            <a:r>
              <a:rPr lang="cs-CZ" sz="2400" spc="-1" dirty="0">
                <a:solidFill>
                  <a:srgbClr val="000000"/>
                </a:solidFill>
                <a:uFill>
                  <a:solidFill>
                    <a:srgbClr val="FFFFFF"/>
                  </a:solidFill>
                </a:uFill>
                <a:latin typeface="Corbel"/>
              </a:rPr>
              <a:t>typ chůze a vůbec pohybů (srov. pohyby osob s tělesným postižením).</a:t>
            </a:r>
          </a:p>
          <a:p>
            <a:pPr marL="342900" indent="-342900">
              <a:lnSpc>
                <a:spcPct val="100000"/>
              </a:lnSpc>
              <a:buFont typeface="Arial" panose="020B0604020202020204" pitchFamily="34" charset="0"/>
              <a:buChar char="•"/>
            </a:pPr>
            <a:r>
              <a:rPr lang="cs-CZ" sz="2400" spc="-1" dirty="0">
                <a:solidFill>
                  <a:srgbClr val="000000"/>
                </a:solidFill>
                <a:uFill>
                  <a:solidFill>
                    <a:srgbClr val="FFFFFF"/>
                  </a:solidFill>
                </a:uFill>
                <a:latin typeface="Corbel"/>
              </a:rPr>
              <a:t>zranění či kosmetické vady na viditelných částech těla (srov. vypadlé přední zuby u žáků, oční vady, šilhavost, jizvy po operacích atd.).</a:t>
            </a:r>
          </a:p>
          <a:p>
            <a:pPr marL="342900" indent="-342900">
              <a:lnSpc>
                <a:spcPct val="100000"/>
              </a:lnSpc>
              <a:buFont typeface="Arial" panose="020B0604020202020204" pitchFamily="34" charset="0"/>
              <a:buChar char="•"/>
            </a:pPr>
            <a:r>
              <a:rPr lang="cs-CZ" sz="2400" spc="-1" dirty="0">
                <a:solidFill>
                  <a:srgbClr val="000000"/>
                </a:solidFill>
                <a:uFill>
                  <a:solidFill>
                    <a:srgbClr val="FFFFFF"/>
                  </a:solidFill>
                </a:uFill>
                <a:latin typeface="Corbel"/>
              </a:rPr>
              <a:t>způsob projevu (srov. zadrhávání, tichý hlas apod.).</a:t>
            </a:r>
          </a:p>
          <a:p>
            <a:pPr marL="342900" indent="-342900">
              <a:lnSpc>
                <a:spcPct val="100000"/>
              </a:lnSpc>
              <a:buFont typeface="Arial" panose="020B0604020202020204" pitchFamily="34" charset="0"/>
              <a:buChar char="•"/>
            </a:pP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81839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457199" y="264702"/>
            <a:ext cx="8229240" cy="778422"/>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Evoluce systému na budování dojmu o druhých?</a:t>
            </a:r>
            <a:endParaRPr lang="cs-CZ" spc="-1" dirty="0">
              <a:solidFill>
                <a:srgbClr val="000000"/>
              </a:solidFill>
              <a:uFill>
                <a:solidFill>
                  <a:srgbClr val="FFFFFF"/>
                </a:solidFill>
              </a:uFill>
              <a:latin typeface="Corbel"/>
            </a:endParaRPr>
          </a:p>
        </p:txBody>
      </p:sp>
      <p:sp>
        <p:nvSpPr>
          <p:cNvPr id="112" name="TextShape 2"/>
          <p:cNvSpPr txBox="1"/>
          <p:nvPr/>
        </p:nvSpPr>
        <p:spPr>
          <a:xfrm>
            <a:off x="457199" y="1201003"/>
            <a:ext cx="8372901" cy="4723055"/>
          </a:xfrm>
          <a:prstGeom prst="rect">
            <a:avLst/>
          </a:prstGeom>
          <a:noFill/>
          <a:ln>
            <a:noFill/>
          </a:ln>
        </p:spPr>
        <p:txBody>
          <a:bodyPr lIns="54720" tIns="91440" rIns="90000" bIns="45000"/>
          <a:lstStyle/>
          <a:p>
            <a:pPr marL="119160">
              <a:lnSpc>
                <a:spcPct val="100000"/>
              </a:lnSpc>
              <a:buClr>
                <a:srgbClr val="F0AD00"/>
              </a:buClr>
              <a:buSzPct val="80000"/>
            </a:pPr>
            <a:r>
              <a:rPr lang="cs-CZ" sz="2400" spc="-1" dirty="0">
                <a:solidFill>
                  <a:srgbClr val="000000"/>
                </a:solidFill>
                <a:uFill>
                  <a:solidFill>
                    <a:srgbClr val="FFFFFF"/>
                  </a:solidFill>
                </a:uFill>
                <a:latin typeface="Corbel"/>
              </a:rPr>
              <a:t>Jednou ze základních adaptací člověka je </a:t>
            </a:r>
            <a:r>
              <a:rPr lang="cs-CZ" sz="2400" b="1" spc="-1" dirty="0">
                <a:solidFill>
                  <a:srgbClr val="000000"/>
                </a:solidFill>
                <a:uFill>
                  <a:solidFill>
                    <a:srgbClr val="FFFFFF"/>
                  </a:solidFill>
                </a:uFill>
                <a:latin typeface="Corbel"/>
              </a:rPr>
              <a:t>život ve skupině </a:t>
            </a:r>
            <a:r>
              <a:rPr lang="cs-CZ" sz="2400" spc="-1" dirty="0">
                <a:solidFill>
                  <a:srgbClr val="000000"/>
                </a:solidFill>
                <a:uFill>
                  <a:solidFill>
                    <a:srgbClr val="FFFFFF"/>
                  </a:solidFill>
                </a:uFill>
                <a:latin typeface="Corbel"/>
              </a:rPr>
              <a:t>(viz prezentace Socializace a Historie komunikace a viz </a:t>
            </a:r>
            <a:r>
              <a:rPr lang="cs-CZ" sz="2400" spc="-1" dirty="0" err="1">
                <a:solidFill>
                  <a:srgbClr val="000000"/>
                </a:solidFill>
                <a:uFill>
                  <a:solidFill>
                    <a:srgbClr val="FFFFFF"/>
                  </a:solidFill>
                </a:uFill>
                <a:latin typeface="Corbel"/>
              </a:rPr>
              <a:t>Dunbarovu</a:t>
            </a:r>
            <a:r>
              <a:rPr lang="cs-CZ" sz="2400" spc="-1" dirty="0">
                <a:solidFill>
                  <a:srgbClr val="000000"/>
                </a:solidFill>
                <a:uFill>
                  <a:solidFill>
                    <a:srgbClr val="FFFFFF"/>
                  </a:solidFill>
                </a:uFill>
                <a:latin typeface="Corbel"/>
              </a:rPr>
              <a:t> </a:t>
            </a:r>
            <a:r>
              <a:rPr lang="cs-CZ" sz="2400" b="1" i="1" spc="-1" dirty="0">
                <a:solidFill>
                  <a:srgbClr val="000000"/>
                </a:solidFill>
                <a:uFill>
                  <a:solidFill>
                    <a:srgbClr val="FFFFFF"/>
                  </a:solidFill>
                </a:uFill>
                <a:latin typeface="Corbel"/>
              </a:rPr>
              <a:t>hypotézu sociálního mozku</a:t>
            </a:r>
            <a:r>
              <a:rPr lang="cs-CZ" sz="2400" spc="-1" dirty="0">
                <a:solidFill>
                  <a:srgbClr val="000000"/>
                </a:solidFill>
                <a:uFill>
                  <a:solidFill>
                    <a:srgbClr val="FFFFFF"/>
                  </a:solidFill>
                </a:uFill>
                <a:latin typeface="Corbel"/>
              </a:rPr>
              <a:t>). </a:t>
            </a:r>
          </a:p>
          <a:p>
            <a:pPr marL="119160">
              <a:buClr>
                <a:srgbClr val="F0AD00"/>
              </a:buClr>
              <a:buSzPct val="80000"/>
            </a:pPr>
            <a:r>
              <a:rPr lang="cs-CZ" sz="2400" spc="-1" dirty="0">
                <a:solidFill>
                  <a:srgbClr val="000000"/>
                </a:solidFill>
                <a:uFill>
                  <a:solidFill>
                    <a:srgbClr val="FFFFFF"/>
                  </a:solidFill>
                </a:uFill>
                <a:latin typeface="Corbel"/>
              </a:rPr>
              <a:t>K vnímání sociálně relevantních informací a k odečítání vnitřních stavů druhých nás příroda vybavila celou řadou nástrojů, tzv. kognitivních modulů (viz prezentace Modularita mysli). </a:t>
            </a:r>
          </a:p>
          <a:p>
            <a:pPr marL="119160">
              <a:lnSpc>
                <a:spcPct val="100000"/>
              </a:lnSpc>
              <a:buClr>
                <a:srgbClr val="F0AD00"/>
              </a:buClr>
              <a:buSzPct val="80000"/>
            </a:pPr>
            <a:r>
              <a:rPr lang="cs-CZ" sz="2400" spc="-1" dirty="0">
                <a:solidFill>
                  <a:srgbClr val="000000"/>
                </a:solidFill>
                <a:uFill>
                  <a:solidFill>
                    <a:srgbClr val="FFFFFF"/>
                  </a:solidFill>
                </a:uFill>
                <a:latin typeface="Corbel"/>
              </a:rPr>
              <a:t>Život ve složitých hierarchických sociálních systémech a kooperace ve skupině vyžadují </a:t>
            </a:r>
            <a:r>
              <a:rPr lang="cs-CZ" sz="2400" b="1" spc="-1" dirty="0">
                <a:solidFill>
                  <a:srgbClr val="000000"/>
                </a:solidFill>
                <a:uFill>
                  <a:solidFill>
                    <a:srgbClr val="FFFFFF"/>
                  </a:solidFill>
                </a:uFill>
                <a:latin typeface="Corbel"/>
              </a:rPr>
              <a:t>schopnost odečítat vnitřní stavy </a:t>
            </a:r>
            <a:r>
              <a:rPr lang="cs-CZ" sz="2400" spc="-1" dirty="0">
                <a:solidFill>
                  <a:srgbClr val="000000"/>
                </a:solidFill>
                <a:uFill>
                  <a:solidFill>
                    <a:srgbClr val="FFFFFF"/>
                  </a:solidFill>
                </a:uFill>
                <a:latin typeface="Corbel"/>
              </a:rPr>
              <a:t>druhých lidí (=teorie mysli), vnímat jejich </a:t>
            </a:r>
            <a:r>
              <a:rPr lang="cs-CZ" sz="2400" b="1" spc="-1" dirty="0">
                <a:solidFill>
                  <a:srgbClr val="000000"/>
                </a:solidFill>
                <a:uFill>
                  <a:solidFill>
                    <a:srgbClr val="FFFFFF"/>
                  </a:solidFill>
                </a:uFill>
                <a:latin typeface="Corbel"/>
              </a:rPr>
              <a:t>sociální status</a:t>
            </a:r>
            <a:r>
              <a:rPr lang="cs-CZ" sz="2400" spc="-1" dirty="0">
                <a:solidFill>
                  <a:srgbClr val="000000"/>
                </a:solidFill>
                <a:uFill>
                  <a:solidFill>
                    <a:srgbClr val="FFFFFF"/>
                  </a:solidFill>
                </a:uFill>
                <a:latin typeface="Corbel"/>
              </a:rPr>
              <a:t> (z četnosti a charakteru sociálních vztahů) a </a:t>
            </a:r>
            <a:r>
              <a:rPr lang="cs-CZ" sz="2400" b="1" spc="-1" dirty="0">
                <a:solidFill>
                  <a:srgbClr val="000000"/>
                </a:solidFill>
                <a:uFill>
                  <a:solidFill>
                    <a:srgbClr val="FFFFFF"/>
                  </a:solidFill>
                </a:uFill>
                <a:latin typeface="Corbel"/>
              </a:rPr>
              <a:t>předvídat jejich chování </a:t>
            </a:r>
            <a:r>
              <a:rPr lang="cs-CZ" sz="2400" spc="-1" dirty="0">
                <a:solidFill>
                  <a:srgbClr val="000000"/>
                </a:solidFill>
                <a:uFill>
                  <a:solidFill>
                    <a:srgbClr val="FFFFFF"/>
                  </a:solidFill>
                </a:uFill>
                <a:latin typeface="Corbel"/>
              </a:rPr>
              <a:t>(jinak by ke kooperaci nemohlo dojít). </a:t>
            </a:r>
          </a:p>
          <a:p>
            <a:pPr marL="119160">
              <a:lnSpc>
                <a:spcPct val="100000"/>
              </a:lnSpc>
              <a:buClr>
                <a:srgbClr val="F0AD00"/>
              </a:buClr>
              <a:buSzPct val="80000"/>
            </a:pPr>
            <a:r>
              <a:rPr lang="cs-CZ" sz="2400" spc="-1" dirty="0">
                <a:solidFill>
                  <a:srgbClr val="000000"/>
                </a:solidFill>
                <a:uFill>
                  <a:solidFill>
                    <a:srgbClr val="FFFFFF"/>
                  </a:solidFill>
                </a:uFill>
                <a:latin typeface="Corbel"/>
              </a:rPr>
              <a:t>Ty kognitivní moduly, které používáme po dlouhou dobu (cca sta tisíce let a více), </a:t>
            </a:r>
            <a:r>
              <a:rPr lang="cs-CZ" sz="2400" b="1" spc="-1" dirty="0">
                <a:solidFill>
                  <a:srgbClr val="000000"/>
                </a:solidFill>
                <a:uFill>
                  <a:solidFill>
                    <a:srgbClr val="FFFFFF"/>
                  </a:solidFill>
                </a:uFill>
                <a:latin typeface="Corbel"/>
              </a:rPr>
              <a:t>fungují v naší mysli již více méně automaticky </a:t>
            </a:r>
            <a:r>
              <a:rPr lang="cs-CZ" sz="2400" spc="-1" dirty="0">
                <a:solidFill>
                  <a:srgbClr val="000000"/>
                </a:solidFill>
                <a:uFill>
                  <a:solidFill>
                    <a:srgbClr val="FFFFFF"/>
                  </a:solidFill>
                </a:uFill>
                <a:latin typeface="Corbel"/>
              </a:rPr>
              <a:t>(implicitně, tj. bez vědomého záměru jedince). A my je proto více méně nemůžeme ovlivnit.</a:t>
            </a:r>
          </a:p>
        </p:txBody>
      </p:sp>
    </p:spTree>
    <p:extLst>
      <p:ext uri="{BB962C8B-B14F-4D97-AF65-F5344CB8AC3E}">
        <p14:creationId xmlns:p14="http://schemas.microsoft.com/office/powerpoint/2010/main" val="40494303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457380" y="1915885"/>
            <a:ext cx="8229240" cy="2960915"/>
          </a:xfrm>
          <a:prstGeom prst="rect">
            <a:avLst/>
          </a:prstGeom>
          <a:noFill/>
          <a:ln>
            <a:noFill/>
          </a:ln>
        </p:spPr>
        <p:txBody>
          <a:bodyPr lIns="54720" tIns="91440" rIns="90000" bIns="45000"/>
          <a:lstStyle/>
          <a:p>
            <a:pPr>
              <a:lnSpc>
                <a:spcPct val="100000"/>
              </a:lnSpc>
            </a:pPr>
            <a:r>
              <a:rPr lang="cs-CZ" sz="3200" b="0" strike="noStrike" spc="-1" dirty="0">
                <a:solidFill>
                  <a:srgbClr val="000000"/>
                </a:solidFill>
                <a:uFill>
                  <a:solidFill>
                    <a:srgbClr val="FFFFFF"/>
                  </a:solidFill>
                </a:uFill>
                <a:latin typeface="Corbel"/>
              </a:rPr>
              <a:t>Psychoanalýza (S. Freud) a analytická psychologie (C. G. Jung) to nazývá </a:t>
            </a:r>
            <a:r>
              <a:rPr lang="cs-CZ" sz="3200" b="1" strike="noStrike" spc="-1" dirty="0">
                <a:solidFill>
                  <a:srgbClr val="000000"/>
                </a:solidFill>
                <a:uFill>
                  <a:solidFill>
                    <a:srgbClr val="FFFFFF"/>
                  </a:solidFill>
                </a:uFill>
                <a:latin typeface="Corbel"/>
              </a:rPr>
              <a:t>projekce</a:t>
            </a:r>
            <a:r>
              <a:rPr lang="cs-CZ" sz="3200" b="0" strike="noStrike" spc="-1" dirty="0">
                <a:solidFill>
                  <a:srgbClr val="000000"/>
                </a:solidFill>
                <a:uFill>
                  <a:solidFill>
                    <a:srgbClr val="FFFFFF"/>
                  </a:solidFill>
                </a:uFill>
                <a:latin typeface="Corbel"/>
              </a:rPr>
              <a:t>. V rámci projekce, která probíhá nevědomě (automaticky), si vytváříme představu o obsahu mysli a osobnosti někoho druhého. Naši projekci často nejsme schopni rozeznat a zaměňujeme ji za skutečný obsah mysli nebo osobnost druhého (za druhého). </a:t>
            </a:r>
          </a:p>
          <a:p>
            <a:pPr>
              <a:lnSpc>
                <a:spcPct val="100000"/>
              </a:lnSpc>
            </a:pPr>
            <a:endParaRPr lang="cs-CZ" sz="3200" b="0" strike="noStrike" spc="-1" dirty="0">
              <a:solidFill>
                <a:srgbClr val="000000"/>
              </a:solidFill>
              <a:uFill>
                <a:solidFill>
                  <a:srgbClr val="FFFFFF"/>
                </a:solidFill>
              </a:uFill>
              <a:latin typeface="Corbel"/>
            </a:endParaRPr>
          </a:p>
          <a:p>
            <a:pPr>
              <a:lnSpc>
                <a:spcPct val="100000"/>
              </a:lnSpc>
            </a:pPr>
            <a:endParaRPr lang="cs-CZ" sz="3200" spc="-1" dirty="0">
              <a:solidFill>
                <a:srgbClr val="000000"/>
              </a:solidFill>
              <a:uFill>
                <a:solidFill>
                  <a:srgbClr val="FFFFFF"/>
                </a:solidFill>
              </a:uFill>
              <a:latin typeface="Corbel"/>
            </a:endParaRPr>
          </a:p>
          <a:p>
            <a:pPr>
              <a:lnSpc>
                <a:spcPct val="100000"/>
              </a:lnSpc>
            </a:pPr>
            <a:endParaRPr lang="cs-CZ" sz="2400" spc="-1" dirty="0">
              <a:solidFill>
                <a:srgbClr val="000000"/>
              </a:solidFill>
              <a:uFill>
                <a:solidFill>
                  <a:srgbClr val="FFFFFF"/>
                </a:solidFill>
              </a:uFill>
              <a:latin typeface="Corbel"/>
            </a:endParaRPr>
          </a:p>
        </p:txBody>
      </p:sp>
      <p:sp>
        <p:nvSpPr>
          <p:cNvPr id="3" name="TextShape 1">
            <a:extLst>
              <a:ext uri="{FF2B5EF4-FFF2-40B4-BE49-F238E27FC236}">
                <a16:creationId xmlns:a16="http://schemas.microsoft.com/office/drawing/2014/main" id="{5B4BC8A1-F935-98E7-9D67-7D4C2CF0EEAE}"/>
              </a:ext>
            </a:extLst>
          </p:cNvPr>
          <p:cNvSpPr txBox="1"/>
          <p:nvPr/>
        </p:nvSpPr>
        <p:spPr>
          <a:xfrm>
            <a:off x="457200" y="155520"/>
            <a:ext cx="8229240" cy="1223337"/>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Halo efekt a projekce</a:t>
            </a:r>
            <a:endParaRPr lang="cs-CZ" sz="18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614823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457380" y="898865"/>
            <a:ext cx="8229240" cy="4181135"/>
          </a:xfrm>
          <a:prstGeom prst="rect">
            <a:avLst/>
          </a:prstGeom>
          <a:noFill/>
          <a:ln>
            <a:noFill/>
          </a:ln>
        </p:spPr>
        <p:txBody>
          <a:bodyPr lIns="54720" tIns="91440" rIns="90000" bIns="45000"/>
          <a:lstStyle/>
          <a:p>
            <a:pPr marL="438840" indent="-319680">
              <a:lnSpc>
                <a:spcPct val="100000"/>
              </a:lnSpc>
              <a:buClr>
                <a:srgbClr val="F0AD00"/>
              </a:buClr>
              <a:buSzPct val="80000"/>
              <a:buFont typeface="Wingdings 2" charset="2"/>
              <a:buChar char=""/>
            </a:pPr>
            <a:endParaRPr lang="cs-CZ" sz="3600" b="0" strike="noStrike" spc="-1" dirty="0">
              <a:solidFill>
                <a:srgbClr val="000000"/>
              </a:solidFill>
              <a:uFill>
                <a:solidFill>
                  <a:srgbClr val="FFFFFF"/>
                </a:solidFill>
              </a:uFill>
              <a:latin typeface="Corbel"/>
            </a:endParaRPr>
          </a:p>
          <a:p>
            <a:pPr>
              <a:lnSpc>
                <a:spcPct val="100000"/>
              </a:lnSpc>
            </a:pPr>
            <a:r>
              <a:rPr lang="cs-CZ" sz="3200" b="0" strike="noStrike" spc="-1" dirty="0">
                <a:solidFill>
                  <a:srgbClr val="000000"/>
                </a:solidFill>
                <a:uFill>
                  <a:solidFill>
                    <a:srgbClr val="FFFFFF"/>
                  </a:solidFill>
                </a:uFill>
                <a:latin typeface="Corbel"/>
              </a:rPr>
              <a:t>Automaticky býváme ve střehu, když se setkáváme s někým z jiného etnika.</a:t>
            </a:r>
          </a:p>
          <a:p>
            <a:pPr>
              <a:lnSpc>
                <a:spcPct val="100000"/>
              </a:lnSpc>
            </a:pPr>
            <a:endParaRPr lang="cs-CZ" sz="3200" spc="-1" dirty="0">
              <a:solidFill>
                <a:srgbClr val="000000"/>
              </a:solidFill>
              <a:uFill>
                <a:solidFill>
                  <a:srgbClr val="FFFFFF"/>
                </a:solidFill>
              </a:uFill>
              <a:latin typeface="Corbel"/>
            </a:endParaRPr>
          </a:p>
          <a:p>
            <a:pPr>
              <a:lnSpc>
                <a:spcPct val="100000"/>
              </a:lnSpc>
            </a:pPr>
            <a:r>
              <a:rPr lang="cs-CZ" sz="3200" spc="-1" dirty="0">
                <a:solidFill>
                  <a:srgbClr val="000000"/>
                </a:solidFill>
                <a:uFill>
                  <a:solidFill>
                    <a:srgbClr val="FFFFFF"/>
                  </a:solidFill>
                </a:uFill>
                <a:latin typeface="Corbel"/>
              </a:rPr>
              <a:t>+</a:t>
            </a:r>
            <a:r>
              <a:rPr lang="cs-CZ" sz="3200" b="0" strike="noStrike" spc="-1" dirty="0">
                <a:solidFill>
                  <a:srgbClr val="000000"/>
                </a:solidFill>
                <a:uFill>
                  <a:solidFill>
                    <a:srgbClr val="FFFFFF"/>
                  </a:solidFill>
                </a:uFill>
                <a:latin typeface="Corbel"/>
              </a:rPr>
              <a:t>U jiných etnik kolikrát ani nedokážeme z tváře vyčíst sociálně relevantní informace (pohlaví, věk, zdravotní stav apod.).</a:t>
            </a:r>
          </a:p>
          <a:p>
            <a:pPr>
              <a:lnSpc>
                <a:spcPct val="100000"/>
              </a:lnSpc>
            </a:pPr>
            <a:endParaRPr lang="cs-CZ" sz="2400"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a:p>
            <a:pPr>
              <a:lnSpc>
                <a:spcPct val="100000"/>
              </a:lnSpc>
            </a:pPr>
            <a:endParaRPr lang="cs-CZ" sz="2400" spc="-1" dirty="0">
              <a:solidFill>
                <a:srgbClr val="000000"/>
              </a:solidFill>
              <a:uFill>
                <a:solidFill>
                  <a:srgbClr val="FFFFFF"/>
                </a:solidFill>
              </a:uFill>
              <a:latin typeface="Corbel"/>
            </a:endParaRPr>
          </a:p>
          <a:p>
            <a:pPr>
              <a:lnSpc>
                <a:spcPct val="100000"/>
              </a:lnSpc>
            </a:pPr>
            <a:endParaRPr lang="cs-CZ" sz="2400" spc="-1" dirty="0">
              <a:solidFill>
                <a:srgbClr val="000000"/>
              </a:solidFill>
              <a:uFill>
                <a:solidFill>
                  <a:srgbClr val="FFFFFF"/>
                </a:solidFill>
              </a:uFill>
              <a:latin typeface="Corbel"/>
            </a:endParaRPr>
          </a:p>
        </p:txBody>
      </p:sp>
      <p:sp>
        <p:nvSpPr>
          <p:cNvPr id="3" name="TextShape 1">
            <a:extLst>
              <a:ext uri="{FF2B5EF4-FFF2-40B4-BE49-F238E27FC236}">
                <a16:creationId xmlns:a16="http://schemas.microsoft.com/office/drawing/2014/main" id="{338B0B7D-00BA-0813-44AF-2933FE5399AE}"/>
              </a:ext>
            </a:extLst>
          </p:cNvPr>
          <p:cNvSpPr txBox="1"/>
          <p:nvPr/>
        </p:nvSpPr>
        <p:spPr>
          <a:xfrm>
            <a:off x="457200" y="155520"/>
            <a:ext cx="8229240" cy="743345"/>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Problémy s halo efektem</a:t>
            </a:r>
            <a:endParaRPr lang="cs-CZ" sz="18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1823325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3600" b="1" strike="noStrike" spc="-1">
                <a:solidFill>
                  <a:srgbClr val="F0AD00"/>
                </a:solidFill>
                <a:uFill>
                  <a:solidFill>
                    <a:srgbClr val="FFFFFF"/>
                  </a:solidFill>
                </a:uFill>
                <a:latin typeface="Corbel"/>
              </a:rPr>
              <a:t>Konfirmační zkreslení (</a:t>
            </a:r>
            <a:r>
              <a:rPr lang="cs-CZ" sz="3600" b="1" i="1" strike="noStrike" spc="-1">
                <a:solidFill>
                  <a:srgbClr val="F0AD00"/>
                </a:solidFill>
                <a:uFill>
                  <a:solidFill>
                    <a:srgbClr val="FFFFFF"/>
                  </a:solidFill>
                </a:uFill>
                <a:latin typeface="Corbel"/>
              </a:rPr>
              <a:t>confirmation bias</a:t>
            </a:r>
            <a:r>
              <a:rPr lang="cs-CZ" sz="3600" b="1" strike="noStrike" spc="-1">
                <a:solidFill>
                  <a:srgbClr val="F0AD00"/>
                </a:solidFill>
                <a:uFill>
                  <a:solidFill>
                    <a:srgbClr val="FFFFFF"/>
                  </a:solidFill>
                </a:uFill>
                <a:latin typeface="Corbel"/>
              </a:rPr>
              <a:t>)</a:t>
            </a:r>
            <a:endParaRPr lang="cs-CZ" sz="1800" b="0" strike="noStrike" spc="-1">
              <a:solidFill>
                <a:srgbClr val="000000"/>
              </a:solidFill>
              <a:uFill>
                <a:solidFill>
                  <a:srgbClr val="FFFFFF"/>
                </a:solidFill>
              </a:uFill>
              <a:latin typeface="Corbel"/>
            </a:endParaRPr>
          </a:p>
        </p:txBody>
      </p:sp>
      <p:sp>
        <p:nvSpPr>
          <p:cNvPr id="132" name="TextShape 2"/>
          <p:cNvSpPr txBox="1"/>
          <p:nvPr/>
        </p:nvSpPr>
        <p:spPr>
          <a:xfrm>
            <a:off x="457200" y="1281432"/>
            <a:ext cx="8229240" cy="5112360"/>
          </a:xfrm>
          <a:prstGeom prst="rect">
            <a:avLst/>
          </a:prstGeom>
          <a:noFill/>
          <a:ln>
            <a:noFill/>
          </a:ln>
        </p:spPr>
        <p:txBody>
          <a:bodyPr lIns="54720" tIns="91440" rIns="90000" bIns="45000"/>
          <a:lstStyle/>
          <a:p>
            <a:pPr marL="438840" indent="-319680">
              <a:lnSpc>
                <a:spcPct val="100000"/>
              </a:lnSpc>
              <a:buClr>
                <a:srgbClr val="F0AD00"/>
              </a:buClr>
              <a:buSzPct val="80000"/>
              <a:buFont typeface="Wingdings 2" charset="2"/>
              <a:buChar char=""/>
            </a:pPr>
            <a:r>
              <a:rPr lang="cs-CZ" sz="2400" b="0" strike="noStrike" spc="-1" dirty="0">
                <a:solidFill>
                  <a:srgbClr val="000000"/>
                </a:solidFill>
                <a:uFill>
                  <a:solidFill>
                    <a:srgbClr val="FFFFFF"/>
                  </a:solidFill>
                </a:uFill>
                <a:latin typeface="Corbel"/>
              </a:rPr>
              <a:t>Je to tendence vyhledávat, interpretovat a upomínat si zvláště na takové informace, které potvrzují (konfirmují) naše existující přesvědčení (</a:t>
            </a:r>
            <a:r>
              <a:rPr lang="cs-CZ" sz="2400" b="0" i="1" strike="noStrike" spc="-1" dirty="0" err="1">
                <a:solidFill>
                  <a:srgbClr val="000000"/>
                </a:solidFill>
                <a:uFill>
                  <a:solidFill>
                    <a:srgbClr val="FFFFFF"/>
                  </a:solidFill>
                </a:uFill>
                <a:latin typeface="Corbel"/>
              </a:rPr>
              <a:t>beliefs</a:t>
            </a:r>
            <a:r>
              <a:rPr lang="cs-CZ" sz="2400" b="0" strike="noStrike" spc="-1" dirty="0">
                <a:solidFill>
                  <a:srgbClr val="000000"/>
                </a:solidFill>
                <a:uFill>
                  <a:solidFill>
                    <a:srgbClr val="FFFFFF"/>
                  </a:solidFill>
                </a:uFill>
                <a:latin typeface="Corbel"/>
              </a:rPr>
              <a:t>) a schémata, zatímco nepoměrně méně uvažujeme o jiných, alternativních, možnostech (</a:t>
            </a:r>
            <a:r>
              <a:rPr lang="cs-CZ" sz="2400" b="0" strike="noStrike" spc="-1" dirty="0" err="1">
                <a:solidFill>
                  <a:srgbClr val="000000"/>
                </a:solidFill>
                <a:uFill>
                  <a:solidFill>
                    <a:srgbClr val="FFFFFF"/>
                  </a:solidFill>
                </a:uFill>
                <a:latin typeface="Corbel"/>
              </a:rPr>
              <a:t>Plous</a:t>
            </a:r>
            <a:r>
              <a:rPr lang="cs-CZ" sz="2400" b="0" strike="noStrike" spc="-1" dirty="0">
                <a:solidFill>
                  <a:srgbClr val="000000"/>
                </a:solidFill>
                <a:uFill>
                  <a:solidFill>
                    <a:srgbClr val="FFFFFF"/>
                  </a:solidFill>
                </a:uFill>
                <a:latin typeface="Corbel"/>
              </a:rPr>
              <a:t> &amp; </a:t>
            </a:r>
            <a:r>
              <a:rPr lang="cs-CZ" sz="2400" b="0" strike="noStrike" spc="-1" dirty="0" err="1">
                <a:solidFill>
                  <a:srgbClr val="000000"/>
                </a:solidFill>
                <a:uFill>
                  <a:solidFill>
                    <a:srgbClr val="FFFFFF"/>
                  </a:solidFill>
                </a:uFill>
                <a:latin typeface="Corbel"/>
              </a:rPr>
              <a:t>Scott</a:t>
            </a:r>
            <a:r>
              <a:rPr lang="cs-CZ" sz="2400" b="0" strike="noStrike" spc="-1" dirty="0">
                <a:solidFill>
                  <a:srgbClr val="000000"/>
                </a:solidFill>
                <a:uFill>
                  <a:solidFill>
                    <a:srgbClr val="FFFFFF"/>
                  </a:solidFill>
                </a:uFill>
                <a:latin typeface="Corbel"/>
              </a:rPr>
              <a:t>, 1993).</a:t>
            </a:r>
          </a:p>
          <a:p>
            <a:pPr marL="438840" indent="-319680">
              <a:lnSpc>
                <a:spcPct val="100000"/>
              </a:lnSpc>
              <a:buClr>
                <a:srgbClr val="F0AD00"/>
              </a:buClr>
              <a:buSzPct val="80000"/>
              <a:buFont typeface="Wingdings 2" charset="2"/>
              <a:buChar char=""/>
            </a:pPr>
            <a:r>
              <a:rPr lang="cs-CZ" sz="2400" b="0" strike="noStrike" spc="-1" dirty="0">
                <a:solidFill>
                  <a:srgbClr val="000000"/>
                </a:solidFill>
                <a:uFill>
                  <a:solidFill>
                    <a:srgbClr val="FFFFFF"/>
                  </a:solidFill>
                </a:uFill>
                <a:latin typeface="Corbel"/>
              </a:rPr>
              <a:t>Výraznější je u emočně nabitých témat.</a:t>
            </a:r>
          </a:p>
          <a:p>
            <a:pPr marL="438840" indent="-319680">
              <a:lnSpc>
                <a:spcPct val="100000"/>
              </a:lnSpc>
              <a:buClr>
                <a:srgbClr val="F0AD00"/>
              </a:buClr>
              <a:buSzPct val="80000"/>
              <a:buFont typeface="Wingdings 2" charset="2"/>
              <a:buChar char=""/>
            </a:pPr>
            <a:r>
              <a:rPr lang="cs-CZ" sz="2400" b="0" strike="noStrike" spc="-1" dirty="0">
                <a:solidFill>
                  <a:srgbClr val="000000"/>
                </a:solidFill>
                <a:uFill>
                  <a:solidFill>
                    <a:srgbClr val="FFFFFF"/>
                  </a:solidFill>
                </a:uFill>
                <a:latin typeface="Corbel"/>
              </a:rPr>
              <a:t>Jedná se o užití nejednoznačných důkazů k podpoře vlastních domněnek, zvláště o druhých lidech.</a:t>
            </a:r>
          </a:p>
          <a:p>
            <a:pPr marL="438840" indent="-319680">
              <a:lnSpc>
                <a:spcPct val="100000"/>
              </a:lnSpc>
              <a:buClr>
                <a:srgbClr val="F0AD00"/>
              </a:buClr>
              <a:buSzPct val="80000"/>
              <a:buFont typeface="Wingdings 2" charset="2"/>
              <a:buChar char=""/>
            </a:pPr>
            <a:r>
              <a:rPr lang="cs-CZ" sz="2400" b="0" strike="noStrike" spc="-1" dirty="0">
                <a:solidFill>
                  <a:srgbClr val="000000"/>
                </a:solidFill>
                <a:uFill>
                  <a:solidFill>
                    <a:srgbClr val="FFFFFF"/>
                  </a:solidFill>
                </a:uFill>
                <a:latin typeface="Corbel"/>
              </a:rPr>
              <a:t>(Konfirmační zkreslení spojuje tyto jevy: </a:t>
            </a:r>
            <a:r>
              <a:rPr lang="cs-CZ" sz="2400" b="1" strike="noStrike" spc="-1" dirty="0">
                <a:solidFill>
                  <a:srgbClr val="000000"/>
                </a:solidFill>
                <a:uFill>
                  <a:solidFill>
                    <a:srgbClr val="FFFFFF"/>
                  </a:solidFill>
                </a:uFill>
                <a:latin typeface="Corbel"/>
              </a:rPr>
              <a:t>iluzorní korelaci </a:t>
            </a:r>
            <a:r>
              <a:rPr lang="cs-CZ" sz="2400" b="0" strike="noStrike" spc="-1" dirty="0">
                <a:solidFill>
                  <a:srgbClr val="000000"/>
                </a:solidFill>
                <a:uFill>
                  <a:solidFill>
                    <a:srgbClr val="FFFFFF"/>
                  </a:solidFill>
                </a:uFill>
                <a:latin typeface="Corbel"/>
              </a:rPr>
              <a:t>(kdy máme dojem, že určité jevy spolu souvisí, přičemž však spolu nesouvisí), </a:t>
            </a:r>
            <a:r>
              <a:rPr lang="cs-CZ" sz="2400" b="1" strike="noStrike" spc="-1" dirty="0">
                <a:solidFill>
                  <a:srgbClr val="000000"/>
                </a:solidFill>
                <a:uFill>
                  <a:solidFill>
                    <a:srgbClr val="FFFFFF"/>
                  </a:solidFill>
                </a:uFill>
                <a:latin typeface="Corbel"/>
              </a:rPr>
              <a:t>perseveraci přesvědčení </a:t>
            </a:r>
            <a:r>
              <a:rPr lang="cs-CZ" sz="2400" b="0" strike="noStrike" spc="-1" dirty="0">
                <a:solidFill>
                  <a:srgbClr val="000000"/>
                </a:solidFill>
                <a:uFill>
                  <a:solidFill>
                    <a:srgbClr val="FFFFFF"/>
                  </a:solidFill>
                </a:uFill>
                <a:latin typeface="Corbel"/>
              </a:rPr>
              <a:t>(jev, kdy </a:t>
            </a:r>
            <a:r>
              <a:rPr lang="cs-CZ" sz="2400" b="0" i="1" strike="noStrike" spc="-1" dirty="0">
                <a:solidFill>
                  <a:srgbClr val="000000"/>
                </a:solidFill>
                <a:uFill>
                  <a:solidFill>
                    <a:srgbClr val="FFFFFF"/>
                  </a:solidFill>
                </a:uFill>
                <a:latin typeface="Corbel"/>
              </a:rPr>
              <a:t>přesvědčení</a:t>
            </a:r>
            <a:r>
              <a:rPr lang="cs-CZ" sz="2400" b="0" strike="noStrike" spc="-1" dirty="0">
                <a:solidFill>
                  <a:srgbClr val="000000"/>
                </a:solidFill>
                <a:uFill>
                  <a:solidFill>
                    <a:srgbClr val="FFFFFF"/>
                  </a:solidFill>
                </a:uFill>
                <a:latin typeface="Corbel"/>
              </a:rPr>
              <a:t> přetrvává, resp. je vybaveno i po jeho vyvrácení), </a:t>
            </a:r>
            <a:r>
              <a:rPr lang="cs-CZ" sz="2400" b="1" strike="noStrike" spc="-1" dirty="0">
                <a:solidFill>
                  <a:srgbClr val="000000"/>
                </a:solidFill>
                <a:uFill>
                  <a:solidFill>
                    <a:srgbClr val="FFFFFF"/>
                  </a:solidFill>
                </a:uFill>
                <a:latin typeface="Corbel"/>
              </a:rPr>
              <a:t>efektu pořadí </a:t>
            </a:r>
            <a:r>
              <a:rPr lang="cs-CZ" sz="2400" b="0" strike="noStrike" spc="-1" dirty="0">
                <a:solidFill>
                  <a:srgbClr val="000000"/>
                </a:solidFill>
                <a:uFill>
                  <a:solidFill>
                    <a:srgbClr val="FFFFFF"/>
                  </a:solidFill>
                </a:uFill>
                <a:latin typeface="Corbel"/>
              </a:rPr>
              <a:t>(za důležitější považujeme první informaci: původnější je lepší).)</a:t>
            </a:r>
          </a:p>
        </p:txBody>
      </p:sp>
    </p:spTree>
    <p:extLst>
      <p:ext uri="{BB962C8B-B14F-4D97-AF65-F5344CB8AC3E}">
        <p14:creationId xmlns:p14="http://schemas.microsoft.com/office/powerpoint/2010/main" val="371111152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457380" y="898865"/>
            <a:ext cx="8229240" cy="2530135"/>
          </a:xfrm>
          <a:prstGeom prst="rect">
            <a:avLst/>
          </a:prstGeom>
          <a:noFill/>
          <a:ln>
            <a:noFill/>
          </a:ln>
        </p:spPr>
        <p:txBody>
          <a:bodyPr lIns="54720" tIns="91440" rIns="90000" bIns="45000"/>
          <a:lstStyle/>
          <a:p>
            <a:pPr marL="119160">
              <a:lnSpc>
                <a:spcPct val="100000"/>
              </a:lnSpc>
              <a:buClr>
                <a:srgbClr val="F0AD00"/>
              </a:buClr>
              <a:buSzPct val="80000"/>
            </a:pPr>
            <a:r>
              <a:rPr lang="cs-CZ" sz="2800" b="0" strike="noStrike" spc="-1" dirty="0">
                <a:solidFill>
                  <a:srgbClr val="000000"/>
                </a:solidFill>
                <a:uFill>
                  <a:solidFill>
                    <a:srgbClr val="FFFFFF"/>
                  </a:solidFill>
                </a:uFill>
                <a:latin typeface="Corbel"/>
              </a:rPr>
              <a:t>Působení konfirmačního zkreslení se podobá hledání relevantních informací pomocí vyhledavačů. </a:t>
            </a:r>
            <a:r>
              <a:rPr lang="cs-CZ" sz="2800" spc="-1" dirty="0">
                <a:solidFill>
                  <a:srgbClr val="000000"/>
                </a:solidFill>
                <a:uFill>
                  <a:solidFill>
                    <a:srgbClr val="FFFFFF"/>
                  </a:solidFill>
                </a:uFill>
                <a:latin typeface="Corbel"/>
              </a:rPr>
              <a:t>Vyhledávače (Google a spol.) a sociální sítě vždy vyhledávají informace relevantní pro konkrétního uživatele, tzn. že ve finále se kolem člověka utváří tzv. informační bublina.</a:t>
            </a:r>
          </a:p>
          <a:p>
            <a:pPr marL="119160">
              <a:lnSpc>
                <a:spcPct val="100000"/>
              </a:lnSpc>
              <a:buClr>
                <a:srgbClr val="F0AD00"/>
              </a:buClr>
              <a:buSzPct val="80000"/>
            </a:pPr>
            <a:endParaRPr lang="cs-CZ" sz="2800" b="0" strike="noStrike" spc="-1" dirty="0">
              <a:solidFill>
                <a:srgbClr val="000000"/>
              </a:solidFill>
              <a:uFill>
                <a:solidFill>
                  <a:srgbClr val="FFFFFF"/>
                </a:solidFill>
              </a:uFill>
              <a:latin typeface="Corbel"/>
            </a:endParaRPr>
          </a:p>
          <a:p>
            <a:pPr marL="118800">
              <a:lnSpc>
                <a:spcPct val="100000"/>
              </a:lnSpc>
            </a:pPr>
            <a:r>
              <a:rPr lang="cs-CZ" sz="2800" spc="-1" dirty="0">
                <a:solidFill>
                  <a:srgbClr val="000000"/>
                </a:solidFill>
                <a:uFill>
                  <a:solidFill>
                    <a:srgbClr val="FFFFFF"/>
                  </a:solidFill>
                </a:uFill>
                <a:latin typeface="Corbel"/>
              </a:rPr>
              <a:t>Srov. </a:t>
            </a:r>
            <a:r>
              <a:rPr lang="cs-CZ" sz="2800" b="1" spc="-1" dirty="0">
                <a:solidFill>
                  <a:srgbClr val="000000"/>
                </a:solidFill>
                <a:uFill>
                  <a:solidFill>
                    <a:srgbClr val="FFFFFF"/>
                  </a:solidFill>
                </a:uFill>
                <a:latin typeface="Corbel"/>
              </a:rPr>
              <a:t>teorii nálepkování </a:t>
            </a:r>
            <a:r>
              <a:rPr lang="cs-CZ" sz="2800" spc="-1" dirty="0">
                <a:solidFill>
                  <a:srgbClr val="000000"/>
                </a:solidFill>
                <a:uFill>
                  <a:solidFill>
                    <a:srgbClr val="FFFFFF"/>
                  </a:solidFill>
                </a:uFill>
                <a:latin typeface="Corbel"/>
              </a:rPr>
              <a:t>(</a:t>
            </a:r>
            <a:r>
              <a:rPr lang="cs-CZ" sz="2800" i="1" spc="-1" dirty="0" err="1">
                <a:solidFill>
                  <a:srgbClr val="000000"/>
                </a:solidFill>
                <a:uFill>
                  <a:solidFill>
                    <a:srgbClr val="FFFFFF"/>
                  </a:solidFill>
                </a:uFill>
                <a:latin typeface="Corbel"/>
              </a:rPr>
              <a:t>labeling</a:t>
            </a:r>
            <a:r>
              <a:rPr lang="cs-CZ" sz="2800" i="1" spc="-1" dirty="0">
                <a:solidFill>
                  <a:srgbClr val="000000"/>
                </a:solidFill>
                <a:uFill>
                  <a:solidFill>
                    <a:srgbClr val="FFFFFF"/>
                  </a:solidFill>
                </a:uFill>
                <a:latin typeface="Corbel"/>
              </a:rPr>
              <a:t> </a:t>
            </a:r>
            <a:r>
              <a:rPr lang="cs-CZ" sz="2800" i="1" spc="-1" dirty="0" err="1">
                <a:solidFill>
                  <a:srgbClr val="000000"/>
                </a:solidFill>
                <a:uFill>
                  <a:solidFill>
                    <a:srgbClr val="FFFFFF"/>
                  </a:solidFill>
                </a:uFill>
                <a:latin typeface="Corbel"/>
              </a:rPr>
              <a:t>theory</a:t>
            </a:r>
            <a:r>
              <a:rPr lang="cs-CZ" sz="2800" spc="-1" dirty="0">
                <a:solidFill>
                  <a:srgbClr val="000000"/>
                </a:solidFill>
                <a:uFill>
                  <a:solidFill>
                    <a:srgbClr val="FFFFFF"/>
                  </a:solidFill>
                </a:uFill>
                <a:latin typeface="Corbel"/>
              </a:rPr>
              <a:t>). </a:t>
            </a:r>
          </a:p>
          <a:p>
            <a:pPr marL="118800">
              <a:lnSpc>
                <a:spcPct val="100000"/>
              </a:lnSpc>
            </a:pPr>
            <a:r>
              <a:rPr lang="cs-CZ" sz="2800" spc="-1" dirty="0">
                <a:solidFill>
                  <a:srgbClr val="000000"/>
                </a:solidFill>
                <a:uFill>
                  <a:solidFill>
                    <a:srgbClr val="FFFFFF"/>
                  </a:solidFill>
                </a:uFill>
                <a:latin typeface="Corbel"/>
              </a:rPr>
              <a:t>Nálepka kriminálníka překryje nálepku rodiče, přítele, souseda atd.</a:t>
            </a:r>
          </a:p>
          <a:p>
            <a:pPr marL="118800">
              <a:lnSpc>
                <a:spcPct val="100000"/>
              </a:lnSpc>
            </a:pPr>
            <a:r>
              <a:rPr lang="cs-CZ" sz="2800" b="0" strike="noStrike" spc="-1" dirty="0">
                <a:solidFill>
                  <a:srgbClr val="000000"/>
                </a:solidFill>
                <a:uFill>
                  <a:solidFill>
                    <a:srgbClr val="FFFFFF"/>
                  </a:solidFill>
                </a:uFill>
                <a:latin typeface="Corbel"/>
              </a:rPr>
              <a:t>Nálepka toho, kdo pořád vy</a:t>
            </a:r>
            <a:r>
              <a:rPr lang="cs-CZ" sz="2800" spc="-1" dirty="0">
                <a:solidFill>
                  <a:srgbClr val="000000"/>
                </a:solidFill>
                <a:uFill>
                  <a:solidFill>
                    <a:srgbClr val="FFFFFF"/>
                  </a:solidFill>
                </a:uFill>
                <a:latin typeface="Corbel"/>
              </a:rPr>
              <a:t>rušuje rádoby vtipnými dotazy, překryje reálný výkon žáka při zkoušení.</a:t>
            </a:r>
            <a:endParaRPr lang="cs-CZ" sz="2800" b="0" strike="noStrike" spc="-1" dirty="0">
              <a:solidFill>
                <a:srgbClr val="000000"/>
              </a:solidFill>
              <a:uFill>
                <a:solidFill>
                  <a:srgbClr val="FFFFFF"/>
                </a:solidFill>
              </a:uFill>
              <a:latin typeface="Corbel"/>
            </a:endParaRPr>
          </a:p>
          <a:p>
            <a:pPr marL="119160">
              <a:lnSpc>
                <a:spcPct val="100000"/>
              </a:lnSpc>
              <a:buClr>
                <a:srgbClr val="F0AD00"/>
              </a:buClr>
              <a:buSzPct val="80000"/>
            </a:pPr>
            <a:endParaRPr lang="cs-CZ" sz="2800" b="0" strike="noStrike"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3502466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Pygmalion efekt</a:t>
            </a:r>
            <a:endParaRPr lang="cs-CZ" sz="1800" b="0" strike="noStrike" spc="-1">
              <a:solidFill>
                <a:srgbClr val="000000"/>
              </a:solidFill>
              <a:uFill>
                <a:solidFill>
                  <a:srgbClr val="FFFFFF"/>
                </a:solidFill>
              </a:uFill>
              <a:latin typeface="Corbel"/>
            </a:endParaRPr>
          </a:p>
        </p:txBody>
      </p:sp>
      <p:sp>
        <p:nvSpPr>
          <p:cNvPr id="134" name="TextShape 2"/>
          <p:cNvSpPr txBox="1"/>
          <p:nvPr/>
        </p:nvSpPr>
        <p:spPr>
          <a:xfrm>
            <a:off x="457200" y="1407960"/>
            <a:ext cx="8229240" cy="4992480"/>
          </a:xfrm>
          <a:prstGeom prst="rect">
            <a:avLst/>
          </a:prstGeom>
          <a:noFill/>
          <a:ln>
            <a:noFill/>
          </a:ln>
        </p:spPr>
        <p:txBody>
          <a:bodyPr lIns="54720" tIns="91440" rIns="90000" bIns="45000"/>
          <a:lstStyle/>
          <a:p>
            <a:pPr marL="118800"/>
            <a:r>
              <a:rPr lang="cs-CZ" sz="3200" b="0" strike="noStrike" spc="-1" dirty="0">
                <a:solidFill>
                  <a:srgbClr val="000000"/>
                </a:solidFill>
                <a:uFill>
                  <a:solidFill>
                    <a:srgbClr val="FFFFFF"/>
                  </a:solidFill>
                </a:uFill>
                <a:latin typeface="Corbel"/>
              </a:rPr>
              <a:t>To, </a:t>
            </a:r>
            <a:r>
              <a:rPr lang="cs-CZ" sz="3200" spc="-1" dirty="0">
                <a:solidFill>
                  <a:srgbClr val="000000"/>
                </a:solidFill>
                <a:uFill>
                  <a:solidFill>
                    <a:srgbClr val="FFFFFF"/>
                  </a:solidFill>
                </a:uFill>
                <a:latin typeface="Corbel"/>
              </a:rPr>
              <a:t>jak ostatní vnímáme, je jedna věc. Víme, že máme nereflektované tendence podléhat různým zkreslením a falešným dojmům o druhých. </a:t>
            </a:r>
          </a:p>
          <a:p>
            <a:pPr marL="118800">
              <a:lnSpc>
                <a:spcPct val="100000"/>
              </a:lnSpc>
            </a:pPr>
            <a:endParaRPr lang="cs-CZ" sz="3200" b="0" strike="noStrike" spc="-1" dirty="0">
              <a:solidFill>
                <a:srgbClr val="000000"/>
              </a:solidFill>
              <a:uFill>
                <a:solidFill>
                  <a:srgbClr val="FFFFFF"/>
                </a:solidFill>
              </a:uFill>
              <a:latin typeface="Corbel"/>
            </a:endParaRPr>
          </a:p>
          <a:p>
            <a:pPr marL="118800">
              <a:lnSpc>
                <a:spcPct val="100000"/>
              </a:lnSpc>
            </a:pPr>
            <a:r>
              <a:rPr lang="cs-CZ" sz="3200" b="0" strike="noStrike" spc="-1" dirty="0">
                <a:solidFill>
                  <a:srgbClr val="000000"/>
                </a:solidFill>
                <a:uFill>
                  <a:solidFill>
                    <a:srgbClr val="FFFFFF"/>
                  </a:solidFill>
                </a:uFill>
                <a:latin typeface="Corbel"/>
              </a:rPr>
              <a:t>Jiná věc je to, že naše přesvědčení o druhých ovlivňuje naše chování k nim a tím potažmo i chování druhých k nám atd.</a:t>
            </a:r>
          </a:p>
          <a:p>
            <a:pPr marL="118800"/>
            <a:r>
              <a:rPr lang="cs-CZ" sz="3200" spc="-1" dirty="0">
                <a:solidFill>
                  <a:srgbClr val="000000"/>
                </a:solidFill>
                <a:uFill>
                  <a:solidFill>
                    <a:srgbClr val="FFFFFF"/>
                  </a:solidFill>
                </a:uFill>
                <a:latin typeface="Corbel"/>
              </a:rPr>
              <a:t>Tak vzniká </a:t>
            </a:r>
            <a:r>
              <a:rPr lang="cs-CZ" sz="3200" b="1" spc="-1" dirty="0">
                <a:solidFill>
                  <a:srgbClr val="000000"/>
                </a:solidFill>
                <a:uFill>
                  <a:solidFill>
                    <a:srgbClr val="FFFFFF"/>
                  </a:solidFill>
                </a:uFill>
                <a:latin typeface="Corbel"/>
              </a:rPr>
              <a:t>sebenaplňující se proroctví</a:t>
            </a:r>
            <a:r>
              <a:rPr lang="cs-CZ" sz="3200" spc="-1" dirty="0">
                <a:solidFill>
                  <a:srgbClr val="000000"/>
                </a:solidFill>
                <a:uFill>
                  <a:solidFill>
                    <a:srgbClr val="FFFFFF"/>
                  </a:solidFill>
                </a:uFill>
                <a:latin typeface="Corbel"/>
              </a:rPr>
              <a:t>.</a:t>
            </a:r>
          </a:p>
        </p:txBody>
      </p:sp>
    </p:spTree>
    <p:extLst>
      <p:ext uri="{BB962C8B-B14F-4D97-AF65-F5344CB8AC3E}">
        <p14:creationId xmlns:p14="http://schemas.microsoft.com/office/powerpoint/2010/main" val="34777069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Pygmalion efekt</a:t>
            </a:r>
            <a:endParaRPr lang="cs-CZ" sz="1800" b="0" strike="noStrike" spc="-1">
              <a:solidFill>
                <a:srgbClr val="000000"/>
              </a:solidFill>
              <a:uFill>
                <a:solidFill>
                  <a:srgbClr val="FFFFFF"/>
                </a:solidFill>
              </a:uFill>
              <a:latin typeface="Corbel"/>
            </a:endParaRPr>
          </a:p>
        </p:txBody>
      </p:sp>
      <p:sp>
        <p:nvSpPr>
          <p:cNvPr id="136" name="TextShape 2"/>
          <p:cNvSpPr txBox="1"/>
          <p:nvPr/>
        </p:nvSpPr>
        <p:spPr>
          <a:xfrm>
            <a:off x="457200" y="1171479"/>
            <a:ext cx="8229240" cy="4965840"/>
          </a:xfrm>
          <a:prstGeom prst="rect">
            <a:avLst/>
          </a:prstGeom>
          <a:noFill/>
          <a:ln>
            <a:noFill/>
          </a:ln>
        </p:spPr>
        <p:txBody>
          <a:bodyPr lIns="54720" tIns="91440" rIns="90000" bIns="45000"/>
          <a:lstStyle/>
          <a:p>
            <a:pPr marL="137160">
              <a:lnSpc>
                <a:spcPct val="100000"/>
              </a:lnSpc>
            </a:pPr>
            <a:r>
              <a:rPr lang="cs-CZ" sz="2600" b="1" strike="noStrike" spc="-1" dirty="0" err="1">
                <a:solidFill>
                  <a:srgbClr val="000000"/>
                </a:solidFill>
                <a:uFill>
                  <a:solidFill>
                    <a:srgbClr val="FFFFFF"/>
                  </a:solidFill>
                </a:uFill>
                <a:latin typeface="Corbel"/>
              </a:rPr>
              <a:t>Rosenthal</a:t>
            </a:r>
            <a:r>
              <a:rPr lang="cs-CZ" sz="2600" b="0" strike="noStrike" spc="-1" dirty="0">
                <a:solidFill>
                  <a:srgbClr val="000000"/>
                </a:solidFill>
                <a:uFill>
                  <a:solidFill>
                    <a:srgbClr val="FFFFFF"/>
                  </a:solidFill>
                </a:uFill>
                <a:latin typeface="Corbel"/>
              </a:rPr>
              <a:t> &amp;Jacobson (1968) ukázali, že jestliže učitelé byli navedeni, aby si mysleli, že jsou někteří žáci perspektivnější než jiní, tito žáci skutečně po nějaké době měli lepší výsledky (testováno pomocí objektivních metod měření!).</a:t>
            </a:r>
          </a:p>
          <a:p>
            <a:pPr marL="137160">
              <a:lnSpc>
                <a:spcPct val="100000"/>
              </a:lnSpc>
            </a:pPr>
            <a:r>
              <a:rPr lang="cs-CZ" sz="2600" b="0" strike="noStrike" spc="-1" dirty="0">
                <a:solidFill>
                  <a:srgbClr val="000000"/>
                </a:solidFill>
                <a:uFill>
                  <a:solidFill>
                    <a:srgbClr val="FFFFFF"/>
                  </a:solidFill>
                </a:uFill>
                <a:latin typeface="Corbel"/>
              </a:rPr>
              <a:t>Skutečnost tedy může být očekáváním pozitivně (</a:t>
            </a:r>
            <a:r>
              <a:rPr lang="cs-CZ" sz="2600" b="1" strike="noStrike" spc="-1" dirty="0" err="1">
                <a:solidFill>
                  <a:srgbClr val="000000"/>
                </a:solidFill>
                <a:uFill>
                  <a:solidFill>
                    <a:srgbClr val="FFFFFF"/>
                  </a:solidFill>
                </a:uFill>
                <a:latin typeface="Corbel"/>
              </a:rPr>
              <a:t>Pygmalion</a:t>
            </a:r>
            <a:r>
              <a:rPr lang="cs-CZ" sz="2600" b="1" strike="noStrike" spc="-1" dirty="0">
                <a:solidFill>
                  <a:srgbClr val="000000"/>
                </a:solidFill>
                <a:uFill>
                  <a:solidFill>
                    <a:srgbClr val="FFFFFF"/>
                  </a:solidFill>
                </a:uFill>
                <a:latin typeface="Corbel"/>
              </a:rPr>
              <a:t> efekt</a:t>
            </a:r>
            <a:r>
              <a:rPr lang="cs-CZ" sz="2600" b="0" strike="noStrike" spc="-1" dirty="0">
                <a:solidFill>
                  <a:srgbClr val="000000"/>
                </a:solidFill>
                <a:uFill>
                  <a:solidFill>
                    <a:srgbClr val="FFFFFF"/>
                  </a:solidFill>
                </a:uFill>
                <a:latin typeface="Corbel"/>
              </a:rPr>
              <a:t>) či negativně (</a:t>
            </a:r>
            <a:r>
              <a:rPr lang="cs-CZ" sz="2600" b="1" strike="noStrike" spc="-1" dirty="0">
                <a:solidFill>
                  <a:srgbClr val="000000"/>
                </a:solidFill>
                <a:uFill>
                  <a:solidFill>
                    <a:srgbClr val="FFFFFF"/>
                  </a:solidFill>
                </a:uFill>
                <a:latin typeface="Corbel"/>
              </a:rPr>
              <a:t>golem efekt</a:t>
            </a:r>
            <a:r>
              <a:rPr lang="cs-CZ" sz="2600" b="0" strike="noStrike" spc="-1" dirty="0">
                <a:solidFill>
                  <a:srgbClr val="000000"/>
                </a:solidFill>
                <a:uFill>
                  <a:solidFill>
                    <a:srgbClr val="FFFFFF"/>
                  </a:solidFill>
                </a:uFill>
                <a:latin typeface="Corbel"/>
              </a:rPr>
              <a:t>) ovlivněna. </a:t>
            </a:r>
          </a:p>
          <a:p>
            <a:pPr marL="137160">
              <a:lnSpc>
                <a:spcPct val="100000"/>
              </a:lnSpc>
            </a:pPr>
            <a:r>
              <a:rPr lang="cs-CZ" sz="2600" b="0" u="sng" strike="noStrike" spc="-1" dirty="0">
                <a:solidFill>
                  <a:srgbClr val="168BBA"/>
                </a:solidFill>
                <a:uFill>
                  <a:solidFill>
                    <a:srgbClr val="FFFFFF"/>
                  </a:solidFill>
                </a:uFill>
                <a:latin typeface="Corbel"/>
                <a:hlinkClick r:id="rId2"/>
              </a:rPr>
              <a:t>https://www.youtube.com/watch?v=dkuomtYlZME</a:t>
            </a:r>
            <a:r>
              <a:rPr lang="cs-CZ" sz="2600" b="0" u="sng" strike="noStrike" spc="-1" dirty="0">
                <a:solidFill>
                  <a:srgbClr val="168BBA"/>
                </a:solidFill>
                <a:uFill>
                  <a:solidFill>
                    <a:srgbClr val="FFFFFF"/>
                  </a:solidFill>
                </a:uFill>
                <a:latin typeface="Corbel"/>
              </a:rPr>
              <a:t> </a:t>
            </a:r>
            <a:r>
              <a:rPr lang="cs-CZ" sz="2000" b="0" strike="noStrike" spc="-1" dirty="0">
                <a:solidFill>
                  <a:srgbClr val="000000"/>
                </a:solidFill>
                <a:uFill>
                  <a:solidFill>
                    <a:srgbClr val="FFFFFF"/>
                  </a:solidFill>
                </a:uFill>
                <a:latin typeface="Corbel"/>
              </a:rPr>
              <a:t>(4 min)</a:t>
            </a:r>
          </a:p>
        </p:txBody>
      </p:sp>
    </p:spTree>
    <p:extLst>
      <p:ext uri="{BB962C8B-B14F-4D97-AF65-F5344CB8AC3E}">
        <p14:creationId xmlns:p14="http://schemas.microsoft.com/office/powerpoint/2010/main" val="865842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Pygmalion efekt</a:t>
            </a:r>
            <a:endParaRPr lang="cs-CZ" sz="1800" b="0" strike="noStrike" spc="-1">
              <a:solidFill>
                <a:srgbClr val="000000"/>
              </a:solidFill>
              <a:uFill>
                <a:solidFill>
                  <a:srgbClr val="FFFFFF"/>
                </a:solidFill>
              </a:uFill>
              <a:latin typeface="Corbel"/>
            </a:endParaRPr>
          </a:p>
        </p:txBody>
      </p:sp>
      <p:sp>
        <p:nvSpPr>
          <p:cNvPr id="136" name="TextShape 2"/>
          <p:cNvSpPr txBox="1"/>
          <p:nvPr/>
        </p:nvSpPr>
        <p:spPr>
          <a:xfrm>
            <a:off x="457200" y="1171479"/>
            <a:ext cx="8229240" cy="4965840"/>
          </a:xfrm>
          <a:prstGeom prst="rect">
            <a:avLst/>
          </a:prstGeom>
          <a:noFill/>
          <a:ln>
            <a:noFill/>
          </a:ln>
        </p:spPr>
        <p:txBody>
          <a:bodyPr lIns="54720" tIns="91440" rIns="90000" bIns="45000"/>
          <a:lstStyle/>
          <a:p>
            <a:pPr marL="137160">
              <a:lnSpc>
                <a:spcPct val="100000"/>
              </a:lnSpc>
            </a:pPr>
            <a:r>
              <a:rPr lang="cs-CZ" sz="4000" b="1" spc="-1" dirty="0">
                <a:solidFill>
                  <a:srgbClr val="000000"/>
                </a:solidFill>
                <a:uFill>
                  <a:solidFill>
                    <a:srgbClr val="FFFFFF"/>
                  </a:solidFill>
                </a:uFill>
                <a:latin typeface="Corbel"/>
              </a:rPr>
              <a:t>Kritika</a:t>
            </a:r>
            <a:r>
              <a:rPr lang="cs-CZ" sz="4000" spc="-1" dirty="0">
                <a:solidFill>
                  <a:srgbClr val="000000"/>
                </a:solidFill>
                <a:uFill>
                  <a:solidFill>
                    <a:srgbClr val="FFFFFF"/>
                  </a:solidFill>
                </a:uFill>
                <a:latin typeface="Corbel"/>
              </a:rPr>
              <a:t>: </a:t>
            </a:r>
          </a:p>
          <a:p>
            <a:pPr marL="137160">
              <a:lnSpc>
                <a:spcPct val="100000"/>
              </a:lnSpc>
            </a:pPr>
            <a:r>
              <a:rPr lang="cs-CZ" sz="4000" spc="-1" dirty="0">
                <a:solidFill>
                  <a:srgbClr val="000000"/>
                </a:solidFill>
                <a:uFill>
                  <a:solidFill>
                    <a:srgbClr val="FFFFFF"/>
                  </a:solidFill>
                </a:uFill>
                <a:latin typeface="Corbel"/>
              </a:rPr>
              <a:t>Pygmalion efekt nebyl nikdy replikován, statistika výzkumu byla špatná. </a:t>
            </a:r>
          </a:p>
          <a:p>
            <a:pPr marL="137160">
              <a:lnSpc>
                <a:spcPct val="100000"/>
              </a:lnSpc>
            </a:pPr>
            <a:r>
              <a:rPr lang="cs-CZ" sz="4000" spc="-1" dirty="0">
                <a:solidFill>
                  <a:srgbClr val="000000"/>
                </a:solidFill>
                <a:uFill>
                  <a:solidFill>
                    <a:srgbClr val="FFFFFF"/>
                  </a:solidFill>
                </a:uFill>
                <a:latin typeface="Corbel"/>
              </a:rPr>
              <a:t>Výsledky jsou příliš bombastické, efekt na IQ je reálně mnohem nižší.</a:t>
            </a:r>
          </a:p>
        </p:txBody>
      </p:sp>
    </p:spTree>
    <p:extLst>
      <p:ext uri="{BB962C8B-B14F-4D97-AF65-F5344CB8AC3E}">
        <p14:creationId xmlns:p14="http://schemas.microsoft.com/office/powerpoint/2010/main" val="34618573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573315" y="-182561"/>
            <a:ext cx="8229240" cy="1252440"/>
          </a:xfrm>
          <a:prstGeom prst="rect">
            <a:avLst/>
          </a:prstGeom>
          <a:noFill/>
          <a:ln>
            <a:noFill/>
          </a:ln>
        </p:spPr>
        <p:txBody>
          <a:bodyPr tIns="45000" rIns="45720" bIns="45000" anchor="ctr"/>
          <a:lstStyle/>
          <a:p>
            <a:pPr>
              <a:lnSpc>
                <a:spcPct val="100000"/>
              </a:lnSpc>
            </a:pPr>
            <a:r>
              <a:rPr lang="cs-CZ" sz="4500" b="1" strike="noStrike" spc="-1">
                <a:solidFill>
                  <a:srgbClr val="F0AD00"/>
                </a:solidFill>
                <a:uFill>
                  <a:solidFill>
                    <a:srgbClr val="FFFFFF"/>
                  </a:solidFill>
                </a:uFill>
                <a:latin typeface="Corbel"/>
              </a:rPr>
              <a:t>Pygmalion efekt</a:t>
            </a:r>
            <a:endParaRPr lang="cs-CZ" sz="1800" b="0" strike="noStrike" spc="-1">
              <a:solidFill>
                <a:srgbClr val="000000"/>
              </a:solidFill>
              <a:uFill>
                <a:solidFill>
                  <a:srgbClr val="FFFFFF"/>
                </a:solidFill>
              </a:uFill>
              <a:latin typeface="Corbel"/>
            </a:endParaRPr>
          </a:p>
        </p:txBody>
      </p:sp>
      <p:sp>
        <p:nvSpPr>
          <p:cNvPr id="136" name="TextShape 2"/>
          <p:cNvSpPr txBox="1"/>
          <p:nvPr/>
        </p:nvSpPr>
        <p:spPr>
          <a:xfrm>
            <a:off x="457380" y="750565"/>
            <a:ext cx="8229240" cy="4965840"/>
          </a:xfrm>
          <a:prstGeom prst="rect">
            <a:avLst/>
          </a:prstGeom>
          <a:noFill/>
          <a:ln>
            <a:noFill/>
          </a:ln>
        </p:spPr>
        <p:txBody>
          <a:bodyPr lIns="54720" tIns="91440" rIns="90000" bIns="45000"/>
          <a:lstStyle/>
          <a:p>
            <a:pPr marL="137160">
              <a:lnSpc>
                <a:spcPct val="100000"/>
              </a:lnSpc>
            </a:pPr>
            <a:r>
              <a:rPr lang="cs-CZ" sz="2400" spc="-1" dirty="0" err="1">
                <a:solidFill>
                  <a:srgbClr val="000000"/>
                </a:solidFill>
                <a:uFill>
                  <a:solidFill>
                    <a:srgbClr val="FFFFFF"/>
                  </a:solidFill>
                </a:uFill>
                <a:latin typeface="Corbel"/>
              </a:rPr>
              <a:t>Rosenthalův</a:t>
            </a:r>
            <a:r>
              <a:rPr lang="cs-CZ" sz="2400" spc="-1" dirty="0">
                <a:solidFill>
                  <a:srgbClr val="000000"/>
                </a:solidFill>
                <a:uFill>
                  <a:solidFill>
                    <a:srgbClr val="FFFFFF"/>
                  </a:solidFill>
                </a:uFill>
                <a:latin typeface="Corbel"/>
              </a:rPr>
              <a:t> výzkum zkoumal vliv učitele na IQ žáků. Ten není tak značný.</a:t>
            </a:r>
          </a:p>
          <a:p>
            <a:pPr marL="137160">
              <a:lnSpc>
                <a:spcPct val="100000"/>
              </a:lnSpc>
            </a:pPr>
            <a:endParaRPr lang="cs-CZ" sz="2400" spc="-1" dirty="0">
              <a:solidFill>
                <a:srgbClr val="000000"/>
              </a:solidFill>
              <a:uFill>
                <a:solidFill>
                  <a:srgbClr val="FFFFFF"/>
                </a:solidFill>
              </a:uFill>
              <a:latin typeface="Corbel"/>
            </a:endParaRPr>
          </a:p>
          <a:p>
            <a:pPr marL="137160">
              <a:lnSpc>
                <a:spcPct val="100000"/>
              </a:lnSpc>
            </a:pPr>
            <a:r>
              <a:rPr lang="cs-CZ" sz="2400" spc="-1" dirty="0">
                <a:solidFill>
                  <a:srgbClr val="000000"/>
                </a:solidFill>
                <a:uFill>
                  <a:solidFill>
                    <a:srgbClr val="FFFFFF"/>
                  </a:solidFill>
                </a:uFill>
                <a:latin typeface="Corbel"/>
              </a:rPr>
              <a:t>Zůstává tu však pořád efekt toho, že když si něco myslím, tak se tak i chovám = </a:t>
            </a:r>
            <a:r>
              <a:rPr lang="cs-CZ" sz="2400" b="1" spc="-1" dirty="0">
                <a:solidFill>
                  <a:srgbClr val="000000"/>
                </a:solidFill>
                <a:uFill>
                  <a:solidFill>
                    <a:srgbClr val="FFFFFF"/>
                  </a:solidFill>
                </a:uFill>
                <a:latin typeface="Corbel"/>
              </a:rPr>
              <a:t>efekt očekávání </a:t>
            </a:r>
            <a:r>
              <a:rPr lang="cs-CZ" sz="2400" spc="-1" dirty="0">
                <a:solidFill>
                  <a:srgbClr val="000000"/>
                </a:solidFill>
                <a:uFill>
                  <a:solidFill>
                    <a:srgbClr val="FFFFFF"/>
                  </a:solidFill>
                </a:uFill>
                <a:latin typeface="Corbel"/>
              </a:rPr>
              <a:t>(</a:t>
            </a:r>
            <a:r>
              <a:rPr lang="cs-CZ" sz="2400" spc="-1" dirty="0" err="1">
                <a:solidFill>
                  <a:srgbClr val="000000"/>
                </a:solidFill>
                <a:uFill>
                  <a:solidFill>
                    <a:srgbClr val="FFFFFF"/>
                  </a:solidFill>
                </a:uFill>
                <a:latin typeface="Corbel"/>
              </a:rPr>
              <a:t>expectancy</a:t>
            </a:r>
            <a:r>
              <a:rPr lang="cs-CZ" sz="2400" spc="-1" dirty="0">
                <a:solidFill>
                  <a:srgbClr val="000000"/>
                </a:solidFill>
                <a:uFill>
                  <a:solidFill>
                    <a:srgbClr val="FFFFFF"/>
                  </a:solidFill>
                </a:uFill>
                <a:latin typeface="Corbel"/>
              </a:rPr>
              <a:t> </a:t>
            </a:r>
            <a:r>
              <a:rPr lang="cs-CZ" sz="2400" spc="-1" dirty="0" err="1">
                <a:solidFill>
                  <a:srgbClr val="000000"/>
                </a:solidFill>
                <a:uFill>
                  <a:solidFill>
                    <a:srgbClr val="FFFFFF"/>
                  </a:solidFill>
                </a:uFill>
                <a:latin typeface="Corbel"/>
              </a:rPr>
              <a:t>effect</a:t>
            </a:r>
            <a:r>
              <a:rPr lang="cs-CZ" sz="2400" spc="-1" dirty="0">
                <a:solidFill>
                  <a:srgbClr val="000000"/>
                </a:solidFill>
                <a:uFill>
                  <a:solidFill>
                    <a:srgbClr val="FFFFFF"/>
                  </a:solidFill>
                </a:uFill>
                <a:latin typeface="Corbel"/>
              </a:rPr>
              <a:t>).</a:t>
            </a:r>
          </a:p>
          <a:p>
            <a:pPr marL="137160">
              <a:lnSpc>
                <a:spcPct val="100000"/>
              </a:lnSpc>
            </a:pPr>
            <a:endParaRPr lang="cs-CZ" sz="2400" spc="-1" dirty="0">
              <a:solidFill>
                <a:srgbClr val="000000"/>
              </a:solidFill>
              <a:uFill>
                <a:solidFill>
                  <a:srgbClr val="FFFFFF"/>
                </a:solidFill>
              </a:uFill>
              <a:latin typeface="Corbel"/>
            </a:endParaRPr>
          </a:p>
          <a:p>
            <a:pPr marL="137160">
              <a:lnSpc>
                <a:spcPct val="100000"/>
              </a:lnSpc>
            </a:pPr>
            <a:r>
              <a:rPr lang="cs-CZ" sz="2400" spc="-1" dirty="0">
                <a:solidFill>
                  <a:srgbClr val="000000"/>
                </a:solidFill>
                <a:uFill>
                  <a:solidFill>
                    <a:srgbClr val="FFFFFF"/>
                  </a:solidFill>
                </a:uFill>
                <a:latin typeface="Corbel"/>
              </a:rPr>
              <a:t>Proto se dělají a budou dělat dvojitě slepé studie, protože vliv toho, že něco vím, může být na zkoumaný jev nenulový. Srov. placebo, nebo </a:t>
            </a:r>
            <a:r>
              <a:rPr lang="cs-CZ" sz="2400" spc="-1" dirty="0" err="1">
                <a:solidFill>
                  <a:srgbClr val="000000"/>
                </a:solidFill>
                <a:uFill>
                  <a:solidFill>
                    <a:srgbClr val="FFFFFF"/>
                  </a:solidFill>
                </a:uFill>
                <a:latin typeface="Corbel"/>
              </a:rPr>
              <a:t>nocebo</a:t>
            </a:r>
            <a:r>
              <a:rPr lang="cs-CZ" sz="2400" spc="-1" dirty="0">
                <a:solidFill>
                  <a:srgbClr val="000000"/>
                </a:solidFill>
                <a:uFill>
                  <a:solidFill>
                    <a:srgbClr val="FFFFFF"/>
                  </a:solidFill>
                </a:uFill>
                <a:latin typeface="Corbel"/>
              </a:rPr>
              <a:t> efekt – důvod, proč se dělají a budou dělat dvojitě zaslepené studie (double-blind </a:t>
            </a:r>
            <a:r>
              <a:rPr lang="cs-CZ" sz="2400" spc="-1" dirty="0" err="1">
                <a:solidFill>
                  <a:srgbClr val="000000"/>
                </a:solidFill>
                <a:uFill>
                  <a:solidFill>
                    <a:srgbClr val="FFFFFF"/>
                  </a:solidFill>
                </a:uFill>
                <a:latin typeface="Corbel"/>
              </a:rPr>
              <a:t>experiments</a:t>
            </a:r>
            <a:r>
              <a:rPr lang="cs-CZ" sz="2400" spc="-1" dirty="0">
                <a:solidFill>
                  <a:srgbClr val="000000"/>
                </a:solidFill>
                <a:uFill>
                  <a:solidFill>
                    <a:srgbClr val="FFFFFF"/>
                  </a:solidFill>
                </a:uFill>
                <a:latin typeface="Corbel"/>
              </a:rPr>
              <a:t>).</a:t>
            </a:r>
          </a:p>
          <a:p>
            <a:pPr marL="137160">
              <a:lnSpc>
                <a:spcPct val="100000"/>
              </a:lnSpc>
            </a:pPr>
            <a:endParaRPr lang="cs-CZ" sz="2400" spc="-1" dirty="0">
              <a:solidFill>
                <a:srgbClr val="000000"/>
              </a:solidFill>
              <a:uFill>
                <a:solidFill>
                  <a:srgbClr val="FFFFFF"/>
                </a:solidFill>
              </a:uFill>
              <a:latin typeface="Corbel"/>
            </a:endParaRPr>
          </a:p>
          <a:p>
            <a:pPr marL="137160">
              <a:lnSpc>
                <a:spcPct val="100000"/>
              </a:lnSpc>
            </a:pPr>
            <a:r>
              <a:rPr lang="cs-CZ" sz="2400" spc="-1" dirty="0">
                <a:solidFill>
                  <a:srgbClr val="000000"/>
                </a:solidFill>
                <a:uFill>
                  <a:solidFill>
                    <a:srgbClr val="FFFFFF"/>
                  </a:solidFill>
                </a:uFill>
                <a:latin typeface="Corbel"/>
              </a:rPr>
              <a:t>Čím větší vědomé očekávání má učitel od dítěte, tím lepších výsledků dítě dosáhne. </a:t>
            </a:r>
          </a:p>
          <a:p>
            <a:pPr marL="137160">
              <a:lnSpc>
                <a:spcPct val="100000"/>
              </a:lnSpc>
            </a:pPr>
            <a:r>
              <a:rPr lang="cs-CZ" sz="2400" spc="-1" dirty="0">
                <a:solidFill>
                  <a:srgbClr val="000000"/>
                </a:solidFill>
                <a:uFill>
                  <a:solidFill>
                    <a:srgbClr val="FFFFFF"/>
                  </a:solidFill>
                </a:uFill>
                <a:latin typeface="Corbel"/>
              </a:rPr>
              <a:t>Problém bývá nízké očekávání např. od žáků ze sociálně znevýhodněného prostředí. = nemusí jít vůbec o IQ!</a:t>
            </a: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23043528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trike="noStrike" spc="-1" dirty="0">
                <a:solidFill>
                  <a:srgbClr val="F0AD00"/>
                </a:solidFill>
                <a:uFill>
                  <a:solidFill>
                    <a:srgbClr val="FFFFFF"/>
                  </a:solidFill>
                </a:uFill>
                <a:latin typeface="Corbel"/>
              </a:rPr>
              <a:t>Chyby v sociální kognici ve škole</a:t>
            </a:r>
            <a:endParaRPr lang="cs-CZ" sz="1800" b="0" strike="noStrike" spc="-1" dirty="0">
              <a:solidFill>
                <a:srgbClr val="000000"/>
              </a:solidFill>
              <a:uFill>
                <a:solidFill>
                  <a:srgbClr val="FFFFFF"/>
                </a:solidFill>
              </a:uFill>
              <a:latin typeface="Corbel"/>
            </a:endParaRPr>
          </a:p>
        </p:txBody>
      </p:sp>
      <p:sp>
        <p:nvSpPr>
          <p:cNvPr id="136" name="TextShape 2"/>
          <p:cNvSpPr txBox="1"/>
          <p:nvPr/>
        </p:nvSpPr>
        <p:spPr>
          <a:xfrm>
            <a:off x="457200" y="1171479"/>
            <a:ext cx="8229240" cy="4965840"/>
          </a:xfrm>
          <a:prstGeom prst="rect">
            <a:avLst/>
          </a:prstGeom>
          <a:noFill/>
          <a:ln>
            <a:noFill/>
          </a:ln>
        </p:spPr>
        <p:txBody>
          <a:bodyPr lIns="54720" tIns="91440" rIns="90000" bIns="45000"/>
          <a:lstStyle/>
          <a:p>
            <a:pPr marL="137160">
              <a:lnSpc>
                <a:spcPct val="100000"/>
              </a:lnSpc>
            </a:pPr>
            <a:r>
              <a:rPr lang="cs-CZ" sz="2700" b="0" strike="noStrike" spc="-1" dirty="0">
                <a:solidFill>
                  <a:srgbClr val="000000"/>
                </a:solidFill>
                <a:uFill>
                  <a:solidFill>
                    <a:srgbClr val="FFFFFF"/>
                  </a:solidFill>
                </a:uFill>
                <a:latin typeface="Corbel"/>
              </a:rPr>
              <a:t>Chyby při budování dojmu o druhých jsou v </a:t>
            </a:r>
            <a:r>
              <a:rPr lang="cs-CZ" sz="2700" spc="-1" dirty="0">
                <a:solidFill>
                  <a:srgbClr val="000000"/>
                </a:solidFill>
                <a:uFill>
                  <a:solidFill>
                    <a:srgbClr val="FFFFFF"/>
                  </a:solidFill>
                </a:uFill>
                <a:latin typeface="Corbel"/>
              </a:rPr>
              <a:t>běžném životě, kdy reagujeme na zcela neznámé lidi, </a:t>
            </a:r>
            <a:r>
              <a:rPr lang="cs-CZ" sz="2700" b="0" strike="noStrike" spc="-1" dirty="0">
                <a:solidFill>
                  <a:srgbClr val="000000"/>
                </a:solidFill>
                <a:uFill>
                  <a:solidFill>
                    <a:srgbClr val="FFFFFF"/>
                  </a:solidFill>
                </a:uFill>
                <a:latin typeface="Corbel"/>
              </a:rPr>
              <a:t>více méně nicotné a více méně zanedbatelné. </a:t>
            </a:r>
          </a:p>
          <a:p>
            <a:pPr marL="137160">
              <a:lnSpc>
                <a:spcPct val="100000"/>
              </a:lnSpc>
            </a:pPr>
            <a:endParaRPr lang="cs-CZ" sz="2700" spc="-1" dirty="0">
              <a:solidFill>
                <a:srgbClr val="000000"/>
              </a:solidFill>
              <a:uFill>
                <a:solidFill>
                  <a:srgbClr val="FFFFFF"/>
                </a:solidFill>
              </a:uFill>
              <a:latin typeface="Corbel"/>
            </a:endParaRPr>
          </a:p>
          <a:p>
            <a:pPr marL="137160">
              <a:lnSpc>
                <a:spcPct val="100000"/>
              </a:lnSpc>
            </a:pPr>
            <a:r>
              <a:rPr lang="cs-CZ" sz="2700" spc="-1" dirty="0">
                <a:solidFill>
                  <a:srgbClr val="000000"/>
                </a:solidFill>
                <a:uFill>
                  <a:solidFill>
                    <a:srgbClr val="FFFFFF"/>
                  </a:solidFill>
                </a:uFill>
                <a:latin typeface="Corbel"/>
              </a:rPr>
              <a:t>Nepříjemných a fatálních rysů nabývají ovšem v pedagogice (při dlouholeté výchově dětí). </a:t>
            </a:r>
          </a:p>
          <a:p>
            <a:pPr marL="137160">
              <a:lnSpc>
                <a:spcPct val="100000"/>
              </a:lnSpc>
            </a:pPr>
            <a:endParaRPr lang="cs-CZ" sz="2700" spc="-1" dirty="0">
              <a:solidFill>
                <a:srgbClr val="000000"/>
              </a:solidFill>
              <a:uFill>
                <a:solidFill>
                  <a:srgbClr val="FFFFFF"/>
                </a:solidFill>
              </a:uFill>
              <a:latin typeface="Corbel"/>
            </a:endParaRPr>
          </a:p>
          <a:p>
            <a:pPr marL="137160">
              <a:lnSpc>
                <a:spcPct val="100000"/>
              </a:lnSpc>
            </a:pPr>
            <a:r>
              <a:rPr lang="cs-CZ" sz="2700" spc="-1" dirty="0">
                <a:solidFill>
                  <a:srgbClr val="000000"/>
                </a:solidFill>
                <a:uFill>
                  <a:solidFill>
                    <a:srgbClr val="FFFFFF"/>
                  </a:solidFill>
                </a:uFill>
                <a:latin typeface="Corbel"/>
              </a:rPr>
              <a:t>Když se totiž soustavně dopouštíme nespravedlivosti (budiž nám omluveny jednotlivé a výjimečné prohřešky), kazíme tím často nevratně nejen vztah dětí ke škole, ale často i jejich charakter.</a:t>
            </a:r>
          </a:p>
          <a:p>
            <a:pPr marL="137160">
              <a:lnSpc>
                <a:spcPct val="100000"/>
              </a:lnSpc>
            </a:pPr>
            <a:endParaRPr lang="cs-CZ" sz="2700" spc="-1" dirty="0">
              <a:solidFill>
                <a:srgbClr val="000000"/>
              </a:solidFill>
              <a:uFill>
                <a:solidFill>
                  <a:srgbClr val="FFFFFF"/>
                </a:solidFill>
              </a:uFill>
              <a:latin typeface="Corbel"/>
            </a:endParaRPr>
          </a:p>
          <a:p>
            <a:pPr marL="137160">
              <a:lnSpc>
                <a:spcPct val="100000"/>
              </a:lnSpc>
            </a:pPr>
            <a:endParaRPr lang="cs-CZ" sz="27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42725661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304801" y="312012"/>
            <a:ext cx="8679542" cy="2530135"/>
          </a:xfrm>
          <a:prstGeom prst="rect">
            <a:avLst/>
          </a:prstGeom>
          <a:noFill/>
          <a:ln>
            <a:noFill/>
          </a:ln>
        </p:spPr>
        <p:txBody>
          <a:bodyPr lIns="54720" tIns="91440" rIns="90000" bIns="45000"/>
          <a:lstStyle/>
          <a:p>
            <a:pPr marL="119160">
              <a:lnSpc>
                <a:spcPct val="100000"/>
              </a:lnSpc>
              <a:buClr>
                <a:srgbClr val="F0AD00"/>
              </a:buClr>
              <a:buSzPct val="80000"/>
            </a:pPr>
            <a:r>
              <a:rPr lang="cs-CZ" sz="2800" b="1" strike="noStrike" spc="-1" dirty="0">
                <a:solidFill>
                  <a:srgbClr val="000000"/>
                </a:solidFill>
                <a:uFill>
                  <a:solidFill>
                    <a:srgbClr val="FFFFFF"/>
                  </a:solidFill>
                </a:uFill>
                <a:latin typeface="Corbel"/>
              </a:rPr>
              <a:t>Jak se zkresleními pracovat?</a:t>
            </a:r>
          </a:p>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Nejprve si je uvědomit – pak lze jejich automatický dopad na nás zmírnit, inhibovat čili tlumit, vtáhnout do systému 2 (nikoli však potlačit). </a:t>
            </a:r>
          </a:p>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Nejprve si je uvědomit</a:t>
            </a:r>
            <a:r>
              <a:rPr lang="cs-CZ" sz="2800" spc="-1" dirty="0">
                <a:solidFill>
                  <a:srgbClr val="000000"/>
                </a:solidFill>
                <a:uFill>
                  <a:solidFill>
                    <a:srgbClr val="FFFFFF"/>
                  </a:solidFill>
                </a:uFill>
                <a:latin typeface="Corbel"/>
              </a:rPr>
              <a:t> – později je začít i „lovit. Být stopařem sebe sama.“ </a:t>
            </a:r>
            <a:endParaRPr lang="cs-CZ" sz="2800" b="0" strike="noStrike"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r>
              <a:rPr lang="cs-CZ" sz="2800" spc="-1" dirty="0">
                <a:solidFill>
                  <a:srgbClr val="000000"/>
                </a:solidFill>
                <a:uFill>
                  <a:solidFill>
                    <a:srgbClr val="FFFFFF"/>
                  </a:solidFill>
                </a:uFill>
                <a:latin typeface="Corbel"/>
              </a:rPr>
              <a:t>Snažit se uvědomit si konkrétní vliv daného automatismu (procesů systému 1) na náš úsudek. </a:t>
            </a:r>
            <a:r>
              <a:rPr lang="cs-CZ" sz="2000" spc="-1" dirty="0">
                <a:solidFill>
                  <a:srgbClr val="000000"/>
                </a:solidFill>
                <a:uFill>
                  <a:solidFill>
                    <a:srgbClr val="FFFFFF"/>
                  </a:solidFill>
                </a:uFill>
                <a:latin typeface="Corbel"/>
              </a:rPr>
              <a:t>(tečka)</a:t>
            </a:r>
            <a:endParaRPr lang="cs-CZ" sz="2000" b="0" strike="noStrike" spc="-1" dirty="0">
              <a:solidFill>
                <a:srgbClr val="000000"/>
              </a:solidFill>
              <a:uFill>
                <a:solidFill>
                  <a:srgbClr val="FFFFFF"/>
                </a:solidFill>
              </a:uFill>
              <a:latin typeface="Corbel"/>
            </a:endParaRPr>
          </a:p>
          <a:p>
            <a:pPr marL="438840" indent="-319680">
              <a:lnSpc>
                <a:spcPct val="100000"/>
              </a:lnSpc>
              <a:buClr>
                <a:srgbClr val="F0AD00"/>
              </a:buClr>
              <a:buSzPct val="80000"/>
              <a:buFont typeface="Wingdings 2" charset="2"/>
              <a:buChar char=""/>
            </a:pPr>
            <a:r>
              <a:rPr lang="cs-CZ" sz="2800" spc="-1" dirty="0">
                <a:solidFill>
                  <a:srgbClr val="000000"/>
                </a:solidFill>
                <a:uFill>
                  <a:solidFill>
                    <a:srgbClr val="FFFFFF"/>
                  </a:solidFill>
                </a:uFill>
                <a:latin typeface="Corbel"/>
              </a:rPr>
              <a:t>K nalezení těchto chyb mohou (krom četby literatury) sloužit intervize a supervize na školách.</a:t>
            </a:r>
          </a:p>
          <a:p>
            <a:pPr marL="438840" indent="-319680">
              <a:lnSpc>
                <a:spcPct val="100000"/>
              </a:lnSpc>
              <a:buClr>
                <a:srgbClr val="F0AD00"/>
              </a:buClr>
              <a:buSzPct val="80000"/>
              <a:buFont typeface="Wingdings 2" charset="2"/>
              <a:buChar char=""/>
            </a:pPr>
            <a:r>
              <a:rPr lang="cs-CZ" sz="2800" b="0" strike="noStrike" spc="-1" dirty="0">
                <a:solidFill>
                  <a:srgbClr val="000000"/>
                </a:solidFill>
                <a:uFill>
                  <a:solidFill>
                    <a:srgbClr val="FFFFFF"/>
                  </a:solidFill>
                </a:uFill>
                <a:latin typeface="Corbel"/>
              </a:rPr>
              <a:t>Proti uvědomění si t</a:t>
            </a:r>
            <a:r>
              <a:rPr lang="cs-CZ" sz="2800" spc="-1" dirty="0">
                <a:solidFill>
                  <a:srgbClr val="000000"/>
                </a:solidFill>
                <a:uFill>
                  <a:solidFill>
                    <a:srgbClr val="FFFFFF"/>
                  </a:solidFill>
                </a:uFill>
                <a:latin typeface="Corbel"/>
              </a:rPr>
              <a:t>ěchto zkreslení však působí osobní obrany, které se snaží udržet ideální obraz bezchybného já (k tomu je vhodný nějaký typ analýzy). (O utopii subjektu: James </a:t>
            </a:r>
            <a:r>
              <a:rPr lang="cs-CZ" sz="2800" spc="-1" dirty="0" err="1">
                <a:solidFill>
                  <a:srgbClr val="000000"/>
                </a:solidFill>
                <a:uFill>
                  <a:solidFill>
                    <a:srgbClr val="FFFFFF"/>
                  </a:solidFill>
                </a:uFill>
                <a:latin typeface="Corbel"/>
              </a:rPr>
              <a:t>Hillman</a:t>
            </a:r>
            <a:r>
              <a:rPr lang="cs-CZ" sz="2800" spc="-1" dirty="0">
                <a:solidFill>
                  <a:srgbClr val="000000"/>
                </a:solidFill>
                <a:uFill>
                  <a:solidFill>
                    <a:srgbClr val="FFFFFF"/>
                  </a:solidFill>
                </a:uFill>
                <a:latin typeface="Corbel"/>
              </a:rPr>
              <a:t>, Nová vize psychologie, 2020)</a:t>
            </a:r>
            <a:endParaRPr lang="cs-CZ" sz="2800" b="0" strike="noStrike" spc="-1" dirty="0">
              <a:solidFill>
                <a:srgbClr val="000000"/>
              </a:solidFill>
              <a:uFill>
                <a:solidFill>
                  <a:srgbClr val="FFFFFF"/>
                </a:solidFill>
              </a:uFill>
              <a:latin typeface="Corbel"/>
            </a:endParaRPr>
          </a:p>
          <a:p>
            <a:pPr>
              <a:lnSpc>
                <a:spcPct val="100000"/>
              </a:lnSpc>
            </a:pPr>
            <a:endParaRPr lang="cs-CZ" sz="2400" b="0" strike="noStrike"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238207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4E8844FB-7F3D-40D2-83DB-C2458217D537}"/>
              </a:ext>
            </a:extLst>
          </p:cNvPr>
          <p:cNvSpPr txBox="1"/>
          <p:nvPr/>
        </p:nvSpPr>
        <p:spPr>
          <a:xfrm>
            <a:off x="457200" y="1240077"/>
            <a:ext cx="8229240" cy="5462403"/>
          </a:xfrm>
          <a:prstGeom prst="rect">
            <a:avLst/>
          </a:prstGeom>
          <a:noFill/>
          <a:ln>
            <a:noFill/>
          </a:ln>
        </p:spPr>
        <p:txBody>
          <a:bodyPr lIns="54720" tIns="91440" rIns="90000" bIns="45000"/>
          <a:lstStyle/>
          <a:p>
            <a:pPr marL="119160">
              <a:lnSpc>
                <a:spcPct val="100000"/>
              </a:lnSpc>
              <a:buClr>
                <a:srgbClr val="F0AD00"/>
              </a:buClr>
              <a:buSzPct val="80000"/>
            </a:pPr>
            <a:r>
              <a:rPr lang="cs-CZ" sz="3000" spc="-1" dirty="0">
                <a:solidFill>
                  <a:srgbClr val="000000"/>
                </a:solidFill>
                <a:uFill>
                  <a:solidFill>
                    <a:srgbClr val="FFFFFF"/>
                  </a:solidFill>
                </a:uFill>
                <a:latin typeface="Corbel"/>
              </a:rPr>
              <a:t>Důvodem informování o chybách v sociální kognici je, že uvědomění si těchto automatických procesů nám dává nějakou šanci zabránit tomu, aby tyto chyby (navíc nevědomě) vstupovaly  do našeho vztahu k žákům.</a:t>
            </a:r>
          </a:p>
          <a:p>
            <a:pPr marL="119160">
              <a:lnSpc>
                <a:spcPct val="100000"/>
              </a:lnSpc>
              <a:buClr>
                <a:srgbClr val="F0AD00"/>
              </a:buClr>
              <a:buSzPct val="80000"/>
            </a:pPr>
            <a:r>
              <a:rPr lang="cs-CZ" sz="3000" b="1" spc="-1" dirty="0">
                <a:solidFill>
                  <a:srgbClr val="000000"/>
                </a:solidFill>
                <a:uFill>
                  <a:solidFill>
                    <a:srgbClr val="FFFFFF"/>
                  </a:solidFill>
                </a:uFill>
                <a:latin typeface="Corbel"/>
              </a:rPr>
              <a:t>Uvědomovat si tyto chyby v kognici (způsobované často procesy systému 1) neznamená zrušit jejich účinek, ale znamená to možnost vyhnout se jejich automatickému a neuvědomovanému ovlivňování našeho chování. Můžeme působení systému 1 podrobit reflexi v systému 2.</a:t>
            </a:r>
            <a:endParaRPr lang="cs-CZ" sz="3000" spc="-1" dirty="0">
              <a:solidFill>
                <a:srgbClr val="000000"/>
              </a:solidFill>
              <a:uFill>
                <a:solidFill>
                  <a:srgbClr val="FFFFFF"/>
                </a:solidFill>
              </a:uFill>
              <a:latin typeface="Corbel"/>
            </a:endParaRPr>
          </a:p>
          <a:p>
            <a:pPr marL="119160">
              <a:lnSpc>
                <a:spcPct val="100000"/>
              </a:lnSpc>
              <a:buClr>
                <a:srgbClr val="F0AD00"/>
              </a:buClr>
              <a:buSzPct val="80000"/>
            </a:pPr>
            <a:endParaRPr lang="cs-CZ" sz="3000" b="0" strike="noStrike" spc="-1" dirty="0">
              <a:solidFill>
                <a:srgbClr val="000000"/>
              </a:solidFill>
              <a:uFill>
                <a:solidFill>
                  <a:srgbClr val="FFFFFF"/>
                </a:solidFill>
              </a:uFill>
              <a:latin typeface="Corbel"/>
            </a:endParaRPr>
          </a:p>
        </p:txBody>
      </p:sp>
      <p:sp>
        <p:nvSpPr>
          <p:cNvPr id="5" name="TextShape 1">
            <a:extLst>
              <a:ext uri="{FF2B5EF4-FFF2-40B4-BE49-F238E27FC236}">
                <a16:creationId xmlns:a16="http://schemas.microsoft.com/office/drawing/2014/main" id="{6BC3BED3-2030-4ECC-8254-980D1862AEDA}"/>
              </a:ext>
            </a:extLst>
          </p:cNvPr>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Budování dojmu o druhých</a:t>
            </a:r>
            <a:endParaRPr lang="cs-CZ"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754642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a:t>
            </a:r>
            <a:r>
              <a:rPr lang="cs-CZ"/>
              <a:t>příště přečíst:</a:t>
            </a:r>
            <a:endParaRPr lang="cs-CZ" dirty="0"/>
          </a:p>
        </p:txBody>
      </p:sp>
      <p:sp>
        <p:nvSpPr>
          <p:cNvPr id="3" name="Zástupný symbol pro obsah 2"/>
          <p:cNvSpPr>
            <a:spLocks noGrp="1"/>
          </p:cNvSpPr>
          <p:nvPr>
            <p:ph idx="1"/>
          </p:nvPr>
        </p:nvSpPr>
        <p:spPr>
          <a:xfrm>
            <a:off x="251520" y="1775191"/>
            <a:ext cx="8640960" cy="4625609"/>
          </a:xfrm>
        </p:spPr>
        <p:txBody>
          <a:bodyPr/>
          <a:lstStyle/>
          <a:p>
            <a:pPr algn="ctr">
              <a:buNone/>
            </a:pPr>
            <a:r>
              <a:rPr lang="cs-CZ" dirty="0"/>
              <a:t>Povinný text ve Studijních materiálech: o emocích z </a:t>
            </a:r>
            <a:r>
              <a:rPr lang="cs-CZ" dirty="0" err="1"/>
              <a:t>Hewstone</a:t>
            </a:r>
            <a:r>
              <a:rPr lang="cs-CZ" dirty="0"/>
              <a:t>, </a:t>
            </a:r>
            <a:r>
              <a:rPr lang="cs-CZ" dirty="0" err="1"/>
              <a:t>Stroebe</a:t>
            </a:r>
            <a:r>
              <a:rPr lang="cs-CZ" dirty="0"/>
              <a:t> (2006, 211-221), autorem textu je Klaus </a:t>
            </a:r>
            <a:r>
              <a:rPr lang="cs-CZ" dirty="0" err="1"/>
              <a:t>Scherer</a:t>
            </a:r>
            <a:r>
              <a:rPr lang="cs-CZ" dirty="0"/>
              <a:t>.</a:t>
            </a:r>
          </a:p>
          <a:p>
            <a:pPr algn="ctr">
              <a:buNone/>
            </a:pP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251640" y="332640"/>
            <a:ext cx="8686440" cy="837720"/>
          </a:xfrm>
          <a:prstGeom prst="rect">
            <a:avLst/>
          </a:prstGeom>
          <a:noFill/>
          <a:ln>
            <a:noFill/>
          </a:ln>
        </p:spPr>
        <p:txBody>
          <a:bodyPr tIns="45000" rIns="45720" bIns="45000" anchor="ctr"/>
          <a:lstStyle/>
          <a:p>
            <a:pPr algn="ctr">
              <a:lnSpc>
                <a:spcPct val="100000"/>
              </a:lnSpc>
            </a:pPr>
            <a:r>
              <a:rPr lang="cs-CZ" sz="4500" b="1" strike="noStrike" spc="-1" dirty="0">
                <a:solidFill>
                  <a:srgbClr val="F0AD00"/>
                </a:solidFill>
                <a:uFill>
                  <a:solidFill>
                    <a:srgbClr val="FFFFFF"/>
                  </a:solidFill>
                </a:uFill>
                <a:latin typeface="Corbel"/>
              </a:rPr>
              <a:t>Děkuji za pozornost</a:t>
            </a:r>
            <a:endParaRPr lang="cs-CZ" sz="1800" b="0" strike="noStrike" spc="-1" dirty="0">
              <a:solidFill>
                <a:srgbClr val="000000"/>
              </a:solidFill>
              <a:uFill>
                <a:solidFill>
                  <a:srgbClr val="FFFFFF"/>
                </a:solidFill>
              </a:uFill>
              <a:latin typeface="Corbel"/>
            </a:endParaRPr>
          </a:p>
        </p:txBody>
      </p:sp>
      <p:sp>
        <p:nvSpPr>
          <p:cNvPr id="138" name="TextShape 2"/>
          <p:cNvSpPr txBox="1"/>
          <p:nvPr/>
        </p:nvSpPr>
        <p:spPr>
          <a:xfrm>
            <a:off x="457200" y="4005000"/>
            <a:ext cx="8229240" cy="2395440"/>
          </a:xfrm>
          <a:prstGeom prst="rect">
            <a:avLst/>
          </a:prstGeom>
          <a:noFill/>
          <a:ln>
            <a:noFill/>
          </a:ln>
        </p:spPr>
        <p:txBody>
          <a:bodyPr lIns="54720" tIns="91440" rIns="90000" bIns="45000"/>
          <a:lstStyle/>
          <a:p>
            <a:endParaRPr lang="cs-CZ" sz="3200" b="0" strike="noStrike" spc="-1">
              <a:solidFill>
                <a:srgbClr val="000000"/>
              </a:solidFill>
              <a:uFill>
                <a:solidFill>
                  <a:srgbClr val="FFFFFF"/>
                </a:solidFill>
              </a:uFill>
              <a:latin typeface="Corbel"/>
            </a:endParaRPr>
          </a:p>
        </p:txBody>
      </p:sp>
    </p:spTree>
    <p:extLst>
      <p:ext uri="{BB962C8B-B14F-4D97-AF65-F5344CB8AC3E}">
        <p14:creationId xmlns:p14="http://schemas.microsoft.com/office/powerpoint/2010/main" val="33876049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z="4500" b="1" i="0" u="none" strike="noStrike" kern="1200" cap="none" spc="-1" normalizeH="0" baseline="0" noProof="0" dirty="0">
                <a:ln>
                  <a:noFill/>
                </a:ln>
                <a:solidFill>
                  <a:srgbClr val="F0AD00"/>
                </a:solidFill>
                <a:effectLst/>
                <a:uLnTx/>
                <a:uFill>
                  <a:solidFill>
                    <a:srgbClr val="FFFFFF"/>
                  </a:solidFill>
                </a:uFill>
                <a:latin typeface="Corbel"/>
              </a:rPr>
              <a:t>Müller-</a:t>
            </a:r>
            <a:r>
              <a:rPr kumimoji="0" lang="cs-CZ" sz="4500" b="1" i="0" u="none" strike="noStrike" kern="1200" cap="none" spc="-1" normalizeH="0" baseline="0" noProof="0" dirty="0" err="1">
                <a:ln>
                  <a:noFill/>
                </a:ln>
                <a:solidFill>
                  <a:srgbClr val="F0AD00"/>
                </a:solidFill>
                <a:effectLst/>
                <a:uLnTx/>
                <a:uFill>
                  <a:solidFill>
                    <a:srgbClr val="FFFFFF"/>
                  </a:solidFill>
                </a:uFill>
                <a:latin typeface="Corbel"/>
              </a:rPr>
              <a:t>Lyerova</a:t>
            </a:r>
            <a:r>
              <a:rPr kumimoji="0" lang="cs-CZ" sz="4500" b="1" i="0" u="none" strike="noStrike" kern="1200" cap="none" spc="-1" normalizeH="0" baseline="0" noProof="0" dirty="0">
                <a:ln>
                  <a:noFill/>
                </a:ln>
                <a:solidFill>
                  <a:srgbClr val="F0AD00"/>
                </a:solidFill>
                <a:effectLst/>
                <a:uLnTx/>
                <a:uFill>
                  <a:solidFill>
                    <a:srgbClr val="FFFFFF"/>
                  </a:solidFill>
                </a:uFill>
                <a:latin typeface="Corbel"/>
              </a:rPr>
              <a:t> iluze</a:t>
            </a:r>
            <a:endParaRPr lang="cs-CZ" dirty="0"/>
          </a:p>
        </p:txBody>
      </p:sp>
      <p:pic>
        <p:nvPicPr>
          <p:cNvPr id="4" name="Picture 6"/>
          <p:cNvPicPr/>
          <p:nvPr/>
        </p:nvPicPr>
        <p:blipFill>
          <a:blip r:embed="rId2" cstate="print"/>
          <a:stretch/>
        </p:blipFill>
        <p:spPr>
          <a:xfrm>
            <a:off x="1849351" y="2420888"/>
            <a:ext cx="5444937" cy="3384376"/>
          </a:xfrm>
          <a:prstGeom prst="rect">
            <a:avLst/>
          </a:prstGeom>
          <a:ln>
            <a:noFill/>
          </a:ln>
        </p:spPr>
      </p:pic>
    </p:spTree>
    <p:extLst>
      <p:ext uri="{BB962C8B-B14F-4D97-AF65-F5344CB8AC3E}">
        <p14:creationId xmlns:p14="http://schemas.microsoft.com/office/powerpoint/2010/main" val="330333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457200" y="155520"/>
            <a:ext cx="8229240" cy="1252440"/>
          </a:xfrm>
          <a:prstGeom prst="rect">
            <a:avLst/>
          </a:prstGeom>
          <a:noFill/>
          <a:ln>
            <a:noFill/>
          </a:ln>
        </p:spPr>
        <p:txBody>
          <a:bodyPr tIns="45000" rIns="45720" bIns="45000" anchor="ctr"/>
          <a:lstStyle/>
          <a:p>
            <a:pPr lvl="0">
              <a:defRPr/>
            </a:pPr>
            <a:r>
              <a:rPr lang="cs-CZ" sz="4500" b="1" spc="-1" dirty="0">
                <a:solidFill>
                  <a:srgbClr val="F0AD00"/>
                </a:solidFill>
                <a:uFill>
                  <a:solidFill>
                    <a:srgbClr val="FFFFFF"/>
                  </a:solidFill>
                </a:uFill>
                <a:latin typeface="Corbel"/>
              </a:rPr>
              <a:t>Mřížková iluze (</a:t>
            </a:r>
            <a:r>
              <a:rPr lang="cs-CZ" sz="4500" b="1" spc="-1" dirty="0" err="1">
                <a:solidFill>
                  <a:srgbClr val="F0AD00"/>
                </a:solidFill>
                <a:uFill>
                  <a:solidFill>
                    <a:srgbClr val="FFFFFF"/>
                  </a:solidFill>
                </a:uFill>
                <a:latin typeface="Corbel"/>
              </a:rPr>
              <a:t>grid</a:t>
            </a:r>
            <a:r>
              <a:rPr lang="cs-CZ" sz="4500" b="1" spc="-1" dirty="0">
                <a:solidFill>
                  <a:srgbClr val="F0AD00"/>
                </a:solidFill>
                <a:uFill>
                  <a:solidFill>
                    <a:srgbClr val="FFFFFF"/>
                  </a:solidFill>
                </a:uFill>
                <a:latin typeface="Corbel"/>
              </a:rPr>
              <a:t> </a:t>
            </a:r>
            <a:r>
              <a:rPr lang="cs-CZ" sz="4500" b="1" spc="-1" dirty="0" err="1">
                <a:solidFill>
                  <a:srgbClr val="F0AD00"/>
                </a:solidFill>
                <a:uFill>
                  <a:solidFill>
                    <a:srgbClr val="FFFFFF"/>
                  </a:solidFill>
                </a:uFill>
                <a:latin typeface="Corbel"/>
              </a:rPr>
              <a:t>illusion</a:t>
            </a:r>
            <a:r>
              <a:rPr lang="cs-CZ" sz="4500" b="1" spc="-1" dirty="0">
                <a:solidFill>
                  <a:srgbClr val="F0AD00"/>
                </a:solidFill>
                <a:uFill>
                  <a:solidFill>
                    <a:srgbClr val="FFFFFF"/>
                  </a:solidFill>
                </a:uFill>
                <a:latin typeface="Corbel"/>
              </a:rPr>
              <a:t>)</a:t>
            </a:r>
            <a:br>
              <a:rPr lang="cs-CZ" spc="-1" dirty="0">
                <a:solidFill>
                  <a:srgbClr val="000000"/>
                </a:solidFill>
                <a:uFill>
                  <a:solidFill>
                    <a:srgbClr val="FFFFFF"/>
                  </a:solidFill>
                </a:uFill>
                <a:latin typeface="Corbel"/>
              </a:rPr>
            </a:br>
            <a:endParaRPr kumimoji="0" lang="cs-CZ" sz="1800" b="0" i="0" u="none" strike="noStrike" kern="1200" cap="none" spc="-1" normalizeH="0" baseline="0" noProof="0" dirty="0">
              <a:ln>
                <a:noFill/>
              </a:ln>
              <a:solidFill>
                <a:srgbClr val="000000"/>
              </a:solidFill>
              <a:effectLst/>
              <a:uLnTx/>
              <a:uFill>
                <a:solidFill>
                  <a:srgbClr val="FFFFFF"/>
                </a:solidFill>
              </a:uFill>
              <a:latin typeface="Corbel"/>
            </a:endParaRPr>
          </a:p>
        </p:txBody>
      </p:sp>
      <p:pic>
        <p:nvPicPr>
          <p:cNvPr id="99" name="Picture 2"/>
          <p:cNvPicPr/>
          <p:nvPr/>
        </p:nvPicPr>
        <p:blipFill>
          <a:blip r:embed="rId2" cstate="print"/>
          <a:stretch/>
        </p:blipFill>
        <p:spPr>
          <a:xfrm>
            <a:off x="457200" y="1233789"/>
            <a:ext cx="8019143" cy="5294520"/>
          </a:xfrm>
          <a:prstGeom prst="rect">
            <a:avLst/>
          </a:prstGeom>
          <a:ln>
            <a:noFill/>
          </a:ln>
        </p:spPr>
      </p:pic>
    </p:spTree>
    <p:extLst>
      <p:ext uri="{BB962C8B-B14F-4D97-AF65-F5344CB8AC3E}">
        <p14:creationId xmlns:p14="http://schemas.microsoft.com/office/powerpoint/2010/main" val="18323414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4E8844FB-7F3D-40D2-83DB-C2458217D537}"/>
              </a:ext>
            </a:extLst>
          </p:cNvPr>
          <p:cNvSpPr txBox="1"/>
          <p:nvPr/>
        </p:nvSpPr>
        <p:spPr>
          <a:xfrm>
            <a:off x="457200" y="1240077"/>
            <a:ext cx="8229240" cy="5462403"/>
          </a:xfrm>
          <a:prstGeom prst="rect">
            <a:avLst/>
          </a:prstGeom>
          <a:noFill/>
          <a:ln>
            <a:noFill/>
          </a:ln>
        </p:spPr>
        <p:txBody>
          <a:bodyPr lIns="54720" tIns="91440" rIns="90000" bIns="45000"/>
          <a:lstStyle/>
          <a:p>
            <a:pPr marL="119160">
              <a:lnSpc>
                <a:spcPct val="100000"/>
              </a:lnSpc>
              <a:buClr>
                <a:srgbClr val="F0AD00"/>
              </a:buClr>
              <a:buSzPct val="80000"/>
            </a:pPr>
            <a:r>
              <a:rPr lang="cs-CZ" sz="3000" spc="-1" dirty="0">
                <a:solidFill>
                  <a:srgbClr val="000000"/>
                </a:solidFill>
                <a:uFill>
                  <a:solidFill>
                    <a:srgbClr val="FFFFFF"/>
                  </a:solidFill>
                </a:uFill>
                <a:latin typeface="Corbel"/>
              </a:rPr>
              <a:t>Dopad této iluzí také nikdy nezrušíme – </a:t>
            </a:r>
          </a:p>
          <a:p>
            <a:pPr marL="119160">
              <a:lnSpc>
                <a:spcPct val="100000"/>
              </a:lnSpc>
              <a:buClr>
                <a:srgbClr val="F0AD00"/>
              </a:buClr>
              <a:buSzPct val="80000"/>
            </a:pPr>
            <a:r>
              <a:rPr lang="cs-CZ" sz="3000" spc="-1" dirty="0">
                <a:solidFill>
                  <a:srgbClr val="000000"/>
                </a:solidFill>
                <a:uFill>
                  <a:solidFill>
                    <a:srgbClr val="FFFFFF"/>
                  </a:solidFill>
                </a:uFill>
                <a:latin typeface="Corbel"/>
              </a:rPr>
              <a:t>jediné, co svedeme, je vědět (systém 2), že tam ty tmavé tečky nejsou a snažit se jednat, jako by tam nebyly.</a:t>
            </a:r>
          </a:p>
          <a:p>
            <a:pPr marL="119160">
              <a:lnSpc>
                <a:spcPct val="100000"/>
              </a:lnSpc>
              <a:buClr>
                <a:srgbClr val="F0AD00"/>
              </a:buClr>
              <a:buSzPct val="80000"/>
            </a:pPr>
            <a:r>
              <a:rPr lang="cs-CZ" sz="3000" spc="-1" dirty="0">
                <a:solidFill>
                  <a:srgbClr val="000000"/>
                </a:solidFill>
                <a:uFill>
                  <a:solidFill>
                    <a:srgbClr val="FFFFFF"/>
                  </a:solidFill>
                </a:uFill>
                <a:latin typeface="Corbel"/>
              </a:rPr>
              <a:t>Lze se to naučit.</a:t>
            </a:r>
          </a:p>
          <a:p>
            <a:pPr marL="119160">
              <a:lnSpc>
                <a:spcPct val="100000"/>
              </a:lnSpc>
              <a:buClr>
                <a:srgbClr val="F0AD00"/>
              </a:buClr>
              <a:buSzPct val="80000"/>
            </a:pPr>
            <a:endParaRPr lang="cs-CZ" sz="3000" b="0" strike="noStrike" spc="-1" dirty="0">
              <a:solidFill>
                <a:srgbClr val="000000"/>
              </a:solidFill>
              <a:uFill>
                <a:solidFill>
                  <a:srgbClr val="FFFFFF"/>
                </a:solidFill>
              </a:uFill>
              <a:latin typeface="Corbel"/>
            </a:endParaRPr>
          </a:p>
        </p:txBody>
      </p:sp>
      <p:sp>
        <p:nvSpPr>
          <p:cNvPr id="5" name="TextShape 1">
            <a:extLst>
              <a:ext uri="{FF2B5EF4-FFF2-40B4-BE49-F238E27FC236}">
                <a16:creationId xmlns:a16="http://schemas.microsoft.com/office/drawing/2014/main" id="{6BC3BED3-2030-4ECC-8254-980D1862AEDA}"/>
              </a:ext>
            </a:extLst>
          </p:cNvPr>
          <p:cNvSpPr txBox="1"/>
          <p:nvPr/>
        </p:nvSpPr>
        <p:spPr>
          <a:xfrm>
            <a:off x="457200" y="155520"/>
            <a:ext cx="8229240" cy="1252440"/>
          </a:xfrm>
          <a:prstGeom prst="rect">
            <a:avLst/>
          </a:prstGeom>
          <a:noFill/>
          <a:ln>
            <a:noFill/>
          </a:ln>
        </p:spPr>
        <p:txBody>
          <a:bodyPr tIns="45000" rIns="45720" bIns="45000" anchor="ctr"/>
          <a:lstStyle/>
          <a:p>
            <a:pPr>
              <a:lnSpc>
                <a:spcPct val="100000"/>
              </a:lnSpc>
            </a:pPr>
            <a:r>
              <a:rPr lang="cs-CZ" sz="4500" b="1" spc="-1" dirty="0">
                <a:solidFill>
                  <a:srgbClr val="F0AD00"/>
                </a:solidFill>
                <a:uFill>
                  <a:solidFill>
                    <a:srgbClr val="FFFFFF"/>
                  </a:solidFill>
                </a:uFill>
                <a:latin typeface="Corbel"/>
              </a:rPr>
              <a:t>Budování dojmu o druhých</a:t>
            </a:r>
            <a:endParaRPr lang="cs-CZ" spc="-1" dirty="0">
              <a:solidFill>
                <a:srgbClr val="000000"/>
              </a:solidFill>
              <a:uFill>
                <a:solidFill>
                  <a:srgbClr val="FFFFFF"/>
                </a:solidFill>
              </a:uFill>
              <a:latin typeface="Corbel"/>
            </a:endParaRPr>
          </a:p>
        </p:txBody>
      </p:sp>
    </p:spTree>
    <p:extLst>
      <p:ext uri="{BB962C8B-B14F-4D97-AF65-F5344CB8AC3E}">
        <p14:creationId xmlns:p14="http://schemas.microsoft.com/office/powerpoint/2010/main" val="206274637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3738</Words>
  <Application>Microsoft Office PowerPoint</Application>
  <PresentationFormat>Předvádění na obrazovce (4:3)</PresentationFormat>
  <Paragraphs>241</Paragraphs>
  <Slides>61</Slides>
  <Notes>2</Notes>
  <HiddenSlides>0</HiddenSlides>
  <MMClips>0</MMClips>
  <ScaleCrop>false</ScaleCrop>
  <HeadingPairs>
    <vt:vector size="6" baseType="variant">
      <vt:variant>
        <vt:lpstr>Použitá písma</vt:lpstr>
      </vt:variant>
      <vt:variant>
        <vt:i4>10</vt:i4>
      </vt:variant>
      <vt:variant>
        <vt:lpstr>Motiv</vt:lpstr>
      </vt:variant>
      <vt:variant>
        <vt:i4>2</vt:i4>
      </vt:variant>
      <vt:variant>
        <vt:lpstr>Nadpisy snímků</vt:lpstr>
      </vt:variant>
      <vt:variant>
        <vt:i4>61</vt:i4>
      </vt:variant>
    </vt:vector>
  </HeadingPairs>
  <TitlesOfParts>
    <vt:vector size="73" baseType="lpstr">
      <vt:lpstr>AdvTT94c8263f.I</vt:lpstr>
      <vt:lpstr>AdvTT94c8263f.I+20</vt:lpstr>
      <vt:lpstr>Arial</vt:lpstr>
      <vt:lpstr>Calibri</vt:lpstr>
      <vt:lpstr>Calibri Light</vt:lpstr>
      <vt:lpstr>Corbel</vt:lpstr>
      <vt:lpstr>Segoe UI Historic</vt:lpstr>
      <vt:lpstr>Wingdings</vt:lpstr>
      <vt:lpstr>Wingdings 2</vt:lpstr>
      <vt:lpstr>Wingdings 3</vt:lpstr>
      <vt:lpstr>Motiv Office</vt:lpstr>
      <vt:lpstr>Modul</vt:lpstr>
      <vt:lpstr>Sociální psychologie Budování dojmu o druhých, halo efekt a Pygmalion efekt</vt:lpstr>
      <vt:lpstr>Prezentace aplikace PowerPoint</vt:lpstr>
      <vt:lpstr>Prezentace aplikace PowerPoint</vt:lpstr>
      <vt:lpstr>Prezentace aplikace PowerPoint</vt:lpstr>
      <vt:lpstr>Prezentace aplikace PowerPoint</vt:lpstr>
      <vt:lpstr>Prezentace aplikace PowerPoint</vt:lpstr>
      <vt:lpstr>Müller-Lyerova iluze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Scores of distinctiveness (SDi):   the more a face is distant from its ingroup mean (on axis towards outgroup mean) the more distinct it is and the more it resembles outgroup standards.</vt:lpstr>
      <vt:lpstr>Prezentace aplikace PowerPoint</vt:lpstr>
      <vt:lpstr>Prezentace aplikace PowerPoint</vt:lpstr>
      <vt:lpstr>Czech and Turkish composite female faces Upper line: 6 faces closest to determined position unwarped to predicted SDi shape Bottom line: always the same 10 facial textures unwarped to predicted SDi configuration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 příště přečíst: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psychologie Budování dojmu o druhých, halo efekt a Pygmalion efekt</dc:title>
  <dc:creator>Jan Krása</dc:creator>
  <cp:lastModifiedBy>Jan Krása</cp:lastModifiedBy>
  <cp:revision>65</cp:revision>
  <dcterms:created xsi:type="dcterms:W3CDTF">2020-11-21T13:37:43Z</dcterms:created>
  <dcterms:modified xsi:type="dcterms:W3CDTF">2023-04-02T19:59:36Z</dcterms:modified>
</cp:coreProperties>
</file>