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2"/>
  </p:notesMasterIdLst>
  <p:sldIdLst>
    <p:sldId id="256" r:id="rId2"/>
    <p:sldId id="338" r:id="rId3"/>
    <p:sldId id="434" r:id="rId4"/>
    <p:sldId id="435" r:id="rId5"/>
    <p:sldId id="436" r:id="rId6"/>
    <p:sldId id="437" r:id="rId7"/>
    <p:sldId id="438" r:id="rId8"/>
    <p:sldId id="439" r:id="rId9"/>
    <p:sldId id="440" r:id="rId10"/>
    <p:sldId id="430" r:id="rId11"/>
    <p:sldId id="360" r:id="rId12"/>
    <p:sldId id="397" r:id="rId13"/>
    <p:sldId id="382" r:id="rId14"/>
    <p:sldId id="431" r:id="rId15"/>
    <p:sldId id="398" r:id="rId16"/>
    <p:sldId id="441" r:id="rId17"/>
    <p:sldId id="432" r:id="rId18"/>
    <p:sldId id="428" r:id="rId19"/>
    <p:sldId id="442" r:id="rId20"/>
    <p:sldId id="427" r:id="rId2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106" d="100"/>
          <a:sy n="106" d="100"/>
        </p:scale>
        <p:origin x="168"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46F855-BB6D-41EB-8E50-EB05DFEDD891}" type="datetimeFigureOut">
              <a:rPr lang="cs-CZ" smtClean="0"/>
              <a:pPr/>
              <a:t>23.11.2022</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79EE4B-35EB-4516-8BF0-423235DFC5C7}" type="slidenum">
              <a:rPr lang="cs-CZ" smtClean="0"/>
              <a:pPr/>
              <a:t>‹#›</a:t>
            </a:fld>
            <a:endParaRPr lang="cs-CZ"/>
          </a:p>
        </p:txBody>
      </p:sp>
    </p:spTree>
    <p:extLst>
      <p:ext uri="{BB962C8B-B14F-4D97-AF65-F5344CB8AC3E}">
        <p14:creationId xmlns:p14="http://schemas.microsoft.com/office/powerpoint/2010/main" val="34381510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228600" indent="-228600">
              <a:buNone/>
            </a:pPr>
            <a:r>
              <a:rPr lang="cs-CZ" dirty="0"/>
              <a:t>2.</a:t>
            </a:r>
            <a:r>
              <a:rPr lang="cs-CZ" baseline="0" dirty="0"/>
              <a:t> </a:t>
            </a:r>
            <a:r>
              <a:rPr lang="cs-CZ" baseline="0" dirty="0" err="1"/>
              <a:t>Desires</a:t>
            </a:r>
            <a:r>
              <a:rPr lang="cs-CZ" baseline="0" dirty="0"/>
              <a:t> &amp; </a:t>
            </a:r>
            <a:r>
              <a:rPr lang="cs-CZ" baseline="0" dirty="0" err="1"/>
              <a:t>beliefs</a:t>
            </a:r>
            <a:endParaRPr lang="cs-CZ" dirty="0"/>
          </a:p>
        </p:txBody>
      </p:sp>
      <p:sp>
        <p:nvSpPr>
          <p:cNvPr id="4" name="Zástupný symbol pro číslo snímku 3"/>
          <p:cNvSpPr>
            <a:spLocks noGrp="1"/>
          </p:cNvSpPr>
          <p:nvPr>
            <p:ph type="sldNum" sz="quarter" idx="10"/>
          </p:nvPr>
        </p:nvSpPr>
        <p:spPr/>
        <p:txBody>
          <a:bodyPr/>
          <a:lstStyle/>
          <a:p>
            <a:fld id="{FC79EE4B-35EB-4516-8BF0-423235DFC5C7}" type="slidenum">
              <a:rPr lang="cs-CZ" smtClean="0"/>
              <a:pPr/>
              <a:t>2</a:t>
            </a:fld>
            <a:endParaRPr lang="cs-CZ"/>
          </a:p>
        </p:txBody>
      </p:sp>
    </p:spTree>
    <p:extLst>
      <p:ext uri="{BB962C8B-B14F-4D97-AF65-F5344CB8AC3E}">
        <p14:creationId xmlns:p14="http://schemas.microsoft.com/office/powerpoint/2010/main" val="23745602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a:t>1.</a:t>
            </a:r>
            <a:r>
              <a:rPr lang="cs-CZ" baseline="0" dirty="0"/>
              <a:t> národ?</a:t>
            </a:r>
            <a:endParaRPr lang="cs-CZ" dirty="0"/>
          </a:p>
        </p:txBody>
      </p:sp>
      <p:sp>
        <p:nvSpPr>
          <p:cNvPr id="4" name="Zástupný symbol pro číslo snímku 3"/>
          <p:cNvSpPr>
            <a:spLocks noGrp="1"/>
          </p:cNvSpPr>
          <p:nvPr>
            <p:ph type="sldNum" sz="quarter" idx="10"/>
          </p:nvPr>
        </p:nvSpPr>
        <p:spPr/>
        <p:txBody>
          <a:bodyPr/>
          <a:lstStyle/>
          <a:p>
            <a:fld id="{FC79EE4B-35EB-4516-8BF0-423235DFC5C7}" type="slidenum">
              <a:rPr lang="cs-CZ" smtClean="0"/>
              <a:pPr/>
              <a:t>12</a:t>
            </a:fld>
            <a:endParaRPr lang="cs-CZ"/>
          </a:p>
        </p:txBody>
      </p:sp>
    </p:spTree>
    <p:extLst>
      <p:ext uri="{BB962C8B-B14F-4D97-AF65-F5344CB8AC3E}">
        <p14:creationId xmlns:p14="http://schemas.microsoft.com/office/powerpoint/2010/main" val="1927169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2">
        <a:schemeClr val="bg2"/>
      </p:bgRef>
    </p:bg>
    <p:spTree>
      <p:nvGrpSpPr>
        <p:cNvPr id="1" name=""/>
        <p:cNvGrpSpPr/>
        <p:nvPr/>
      </p:nvGrpSpPr>
      <p:grpSpPr>
        <a:xfrm>
          <a:off x="0" y="0"/>
          <a:ext cx="0" cy="0"/>
          <a:chOff x="0" y="0"/>
          <a:chExt cx="0" cy="0"/>
        </a:xfrm>
      </p:grpSpPr>
      <p:sp>
        <p:nvSpPr>
          <p:cNvPr id="9" name="Obdélník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cs-CZ"/>
              <a:t>Kliknutím lze upravit styl.</a:t>
            </a:r>
            <a:endParaRPr kumimoji="0" lang="en-US"/>
          </a:p>
        </p:txBody>
      </p:sp>
      <p:sp>
        <p:nvSpPr>
          <p:cNvPr id="3" name="Podnadpis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cs-CZ"/>
              <a:t>Kliknutím lze upravit styl předlohy.</a:t>
            </a:r>
            <a:endParaRPr kumimoji="0" lang="en-US"/>
          </a:p>
        </p:txBody>
      </p:sp>
      <p:sp>
        <p:nvSpPr>
          <p:cNvPr id="4" name="Zástupný symbol pro datum 3"/>
          <p:cNvSpPr>
            <a:spLocks noGrp="1"/>
          </p:cNvSpPr>
          <p:nvPr>
            <p:ph type="dt" sz="half" idx="10"/>
          </p:nvPr>
        </p:nvSpPr>
        <p:spPr/>
        <p:txBody>
          <a:bodyPr/>
          <a:lstStyle/>
          <a:p>
            <a:fld id="{B8477655-785F-4480-948D-E4C995D59F62}" type="datetimeFigureOut">
              <a:rPr lang="cs-CZ" smtClean="0"/>
              <a:pPr/>
              <a:t>23.11.2022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1D48FC0-2378-47BE-812A-337AAB249EB4}" type="slidenum">
              <a:rPr lang="cs-CZ" smtClean="0"/>
              <a:pPr/>
              <a:t>‹#›</a:t>
            </a:fld>
            <a:endParaRPr lang="cs-CZ"/>
          </a:p>
        </p:txBody>
      </p:sp>
      <p:sp>
        <p:nvSpPr>
          <p:cNvPr id="10" name="Obdélník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B8477655-785F-4480-948D-E4C995D59F62}" type="datetimeFigureOut">
              <a:rPr lang="cs-CZ" smtClean="0"/>
              <a:pPr/>
              <a:t>23.11.2022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1D48FC0-2378-47BE-812A-337AAB249EB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9" name="Obdélník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Obdélník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Svislý nadpis 1"/>
          <p:cNvSpPr>
            <a:spLocks noGrp="1"/>
          </p:cNvSpPr>
          <p:nvPr>
            <p:ph type="title" orient="vert"/>
          </p:nvPr>
        </p:nvSpPr>
        <p:spPr>
          <a:xfrm>
            <a:off x="6781800" y="274640"/>
            <a:ext cx="1905000" cy="5851525"/>
          </a:xfrm>
        </p:spPr>
        <p:txBody>
          <a:bodyPr vert="eaVert"/>
          <a:lstStyle/>
          <a:p>
            <a:r>
              <a:rPr kumimoji="0" lang="cs-CZ"/>
              <a:t>Kliknutím lze upravit styl.</a:t>
            </a:r>
            <a:endParaRPr kumimoji="0" lang="en-US"/>
          </a:p>
        </p:txBody>
      </p:sp>
      <p:sp>
        <p:nvSpPr>
          <p:cNvPr id="3" name="Zástupný symbol pro svislý text 2"/>
          <p:cNvSpPr>
            <a:spLocks noGrp="1"/>
          </p:cNvSpPr>
          <p:nvPr>
            <p:ph type="body" orient="vert" idx="1"/>
          </p:nvPr>
        </p:nvSpPr>
        <p:spPr>
          <a:xfrm>
            <a:off x="457200" y="304800"/>
            <a:ext cx="6019800" cy="5851525"/>
          </a:xfrm>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B8477655-785F-4480-948D-E4C995D59F62}" type="datetimeFigureOut">
              <a:rPr lang="cs-CZ" smtClean="0"/>
              <a:pPr/>
              <a:t>23.11.2022</a:t>
            </a:fld>
            <a:endParaRPr lang="cs-CZ"/>
          </a:p>
        </p:txBody>
      </p:sp>
      <p:sp>
        <p:nvSpPr>
          <p:cNvPr id="5" name="Zástupný symbol pro zápatí 4"/>
          <p:cNvSpPr>
            <a:spLocks noGrp="1"/>
          </p:cNvSpPr>
          <p:nvPr>
            <p:ph type="ftr" sz="quarter" idx="11"/>
          </p:nvPr>
        </p:nvSpPr>
        <p:spPr>
          <a:xfrm>
            <a:off x="2640597" y="6377459"/>
            <a:ext cx="3836404" cy="365125"/>
          </a:xfrm>
        </p:spPr>
        <p:txBody>
          <a:bodyPr/>
          <a:lstStyle/>
          <a:p>
            <a:endParaRPr lang="cs-CZ"/>
          </a:p>
        </p:txBody>
      </p:sp>
      <p:sp>
        <p:nvSpPr>
          <p:cNvPr id="6" name="Zástupný symbol pro číslo snímku 5"/>
          <p:cNvSpPr>
            <a:spLocks noGrp="1"/>
          </p:cNvSpPr>
          <p:nvPr>
            <p:ph type="sldNum" sz="quarter" idx="12"/>
          </p:nvPr>
        </p:nvSpPr>
        <p:spPr/>
        <p:txBody>
          <a:bodyPr/>
          <a:lstStyle/>
          <a:p>
            <a:fld id="{C1D48FC0-2378-47BE-812A-337AAB249EB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155448"/>
            <a:ext cx="8229600" cy="1252728"/>
          </a:xfrm>
        </p:spPr>
        <p:txBody>
          <a:bodyPr/>
          <a:lstStyle/>
          <a:p>
            <a:r>
              <a:rPr kumimoji="0" lang="cs-CZ"/>
              <a:t>Kliknutím lze upravit styl.</a:t>
            </a:r>
            <a:endParaRPr kumimoji="0" lang="en-US"/>
          </a:p>
        </p:txBody>
      </p:sp>
      <p:sp>
        <p:nvSpPr>
          <p:cNvPr id="3" name="Zástupný symbol pro obsah 2"/>
          <p:cNvSpPr>
            <a:spLocks noGrp="1"/>
          </p:cNvSpPr>
          <p:nvPr>
            <p:ph idx="1"/>
          </p:nvPr>
        </p:nvSpPr>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B8477655-785F-4480-948D-E4C995D59F62}" type="datetimeFigureOut">
              <a:rPr lang="cs-CZ" smtClean="0"/>
              <a:pPr/>
              <a:t>23.11.2022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1D48FC0-2378-47BE-812A-337AAB249EB4}"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2">
        <a:schemeClr val="bg2"/>
      </p:bgRef>
    </p:bg>
    <p:spTree>
      <p:nvGrpSpPr>
        <p:cNvPr id="1" name=""/>
        <p:cNvGrpSpPr/>
        <p:nvPr/>
      </p:nvGrpSpPr>
      <p:grpSpPr>
        <a:xfrm>
          <a:off x="0" y="0"/>
          <a:ext cx="0" cy="0"/>
          <a:chOff x="0" y="0"/>
          <a:chExt cx="0" cy="0"/>
        </a:xfrm>
      </p:grpSpPr>
      <p:sp>
        <p:nvSpPr>
          <p:cNvPr id="9" name="Obdélník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Obdélník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cs-CZ"/>
              <a:t>Kliknutím lze upravit styl.</a:t>
            </a:r>
            <a:endParaRPr kumimoji="0" lang="en-US"/>
          </a:p>
        </p:txBody>
      </p:sp>
      <p:sp>
        <p:nvSpPr>
          <p:cNvPr id="3" name="Zástupný symbol pro text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cs-CZ"/>
              <a:t>Kliknutím lze upravit styly předlohy textu.</a:t>
            </a:r>
          </a:p>
        </p:txBody>
      </p:sp>
      <p:sp>
        <p:nvSpPr>
          <p:cNvPr id="4" name="Zástupný symbol pro datum 3"/>
          <p:cNvSpPr>
            <a:spLocks noGrp="1"/>
          </p:cNvSpPr>
          <p:nvPr>
            <p:ph type="dt" sz="half" idx="10"/>
          </p:nvPr>
        </p:nvSpPr>
        <p:spPr/>
        <p:txBody>
          <a:bodyPr/>
          <a:lstStyle/>
          <a:p>
            <a:fld id="{B8477655-785F-4480-948D-E4C995D59F62}" type="datetimeFigureOut">
              <a:rPr lang="cs-CZ" smtClean="0"/>
              <a:pPr/>
              <a:t>23.11.2022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1D48FC0-2378-47BE-812A-337AAB249EB4}"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obsah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obsah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datum 4"/>
          <p:cNvSpPr>
            <a:spLocks noGrp="1"/>
          </p:cNvSpPr>
          <p:nvPr>
            <p:ph type="dt" sz="half" idx="10"/>
          </p:nvPr>
        </p:nvSpPr>
        <p:spPr/>
        <p:txBody>
          <a:bodyPr/>
          <a:lstStyle/>
          <a:p>
            <a:fld id="{B8477655-785F-4480-948D-E4C995D59F62}" type="datetimeFigureOut">
              <a:rPr lang="cs-CZ" smtClean="0"/>
              <a:pPr/>
              <a:t>23.11.2022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1D48FC0-2378-47BE-812A-337AAB249EB4}"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extLst/>
          </a:lstStyle>
          <a:p>
            <a:r>
              <a:rPr kumimoji="0" lang="cs-CZ"/>
              <a:t>Kliknutím lze upravit styl.</a:t>
            </a:r>
            <a:endParaRPr kumimoji="0" lang="en-US"/>
          </a:p>
        </p:txBody>
      </p:sp>
      <p:sp>
        <p:nvSpPr>
          <p:cNvPr id="3" name="Zástupný symbol pro text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cs-CZ"/>
              <a:t>Kliknutím lze upravit styly předlohy textu.</a:t>
            </a:r>
          </a:p>
        </p:txBody>
      </p:sp>
      <p:sp>
        <p:nvSpPr>
          <p:cNvPr id="4" name="Zástupný symbol pro obsah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text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cs-CZ"/>
              <a:t>Kliknutím lze upravit styly předlohy textu.</a:t>
            </a:r>
          </a:p>
        </p:txBody>
      </p:sp>
      <p:sp>
        <p:nvSpPr>
          <p:cNvPr id="6" name="Zástupný symbol pro obsah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7" name="Zástupný symbol pro datum 6"/>
          <p:cNvSpPr>
            <a:spLocks noGrp="1"/>
          </p:cNvSpPr>
          <p:nvPr>
            <p:ph type="dt" sz="half" idx="10"/>
          </p:nvPr>
        </p:nvSpPr>
        <p:spPr/>
        <p:txBody>
          <a:bodyPr/>
          <a:lstStyle/>
          <a:p>
            <a:fld id="{B8477655-785F-4480-948D-E4C995D59F62}" type="datetimeFigureOut">
              <a:rPr lang="cs-CZ" smtClean="0"/>
              <a:pPr/>
              <a:t>23.11.2022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1D48FC0-2378-47BE-812A-337AAB249EB4}"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datum 2"/>
          <p:cNvSpPr>
            <a:spLocks noGrp="1"/>
          </p:cNvSpPr>
          <p:nvPr>
            <p:ph type="dt" sz="half" idx="10"/>
          </p:nvPr>
        </p:nvSpPr>
        <p:spPr/>
        <p:txBody>
          <a:bodyPr/>
          <a:lstStyle/>
          <a:p>
            <a:fld id="{B8477655-785F-4480-948D-E4C995D59F62}" type="datetimeFigureOut">
              <a:rPr lang="cs-CZ" smtClean="0"/>
              <a:pPr/>
              <a:t>23.11.2022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1D48FC0-2378-47BE-812A-337AAB249EB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8477655-785F-4480-948D-E4C995D59F62}" type="datetimeFigureOut">
              <a:rPr lang="cs-CZ" smtClean="0"/>
              <a:pPr/>
              <a:t>23.11.2022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1D48FC0-2378-47BE-812A-337AAB249EB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cs-CZ"/>
              <a:t>Kliknutím lze upravit styl.</a:t>
            </a:r>
            <a:endParaRPr kumimoji="0" lang="en-US"/>
          </a:p>
        </p:txBody>
      </p:sp>
      <p:sp>
        <p:nvSpPr>
          <p:cNvPr id="3" name="Zástupný symbol pro obsah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text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cs-CZ"/>
              <a:t>Kliknutím lze upravit styly předlohy textu.</a:t>
            </a:r>
          </a:p>
        </p:txBody>
      </p:sp>
      <p:sp>
        <p:nvSpPr>
          <p:cNvPr id="5" name="Zástupný symbol pro datum 4"/>
          <p:cNvSpPr>
            <a:spLocks noGrp="1"/>
          </p:cNvSpPr>
          <p:nvPr>
            <p:ph type="dt" sz="half" idx="10"/>
          </p:nvPr>
        </p:nvSpPr>
        <p:spPr/>
        <p:txBody>
          <a:bodyPr/>
          <a:lstStyle/>
          <a:p>
            <a:fld id="{B8477655-785F-4480-948D-E4C995D59F62}" type="datetimeFigureOut">
              <a:rPr lang="cs-CZ" smtClean="0"/>
              <a:pPr/>
              <a:t>23.11.2022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1D48FC0-2378-47BE-812A-337AAB249EB4}" type="slidenum">
              <a:rPr lang="cs-CZ" smtClean="0"/>
              <a:pPr/>
              <a:t>‹#›</a:t>
            </a:fld>
            <a:endParaRPr lang="cs-CZ"/>
          </a:p>
        </p:txBody>
      </p:sp>
      <p:sp>
        <p:nvSpPr>
          <p:cNvPr id="12" name="Obdélník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Obdélník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cs-CZ"/>
              <a:t>Kliknutím lze upravit styl.</a:t>
            </a:r>
            <a:endParaRPr kumimoji="0" lang="en-US"/>
          </a:p>
        </p:txBody>
      </p:sp>
      <p:sp>
        <p:nvSpPr>
          <p:cNvPr id="3" name="Zástupný symbol pro obrázek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cs-CZ"/>
              <a:t>Kliknutím na ikonu přidáte obrázek.</a:t>
            </a:r>
            <a:endParaRPr kumimoji="0" lang="en-US" dirty="0"/>
          </a:p>
        </p:txBody>
      </p:sp>
      <p:sp>
        <p:nvSpPr>
          <p:cNvPr id="4" name="Zástupný symbol pro text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cs-CZ"/>
              <a:t>Kliknutím lze upravit styly předlohy textu.</a:t>
            </a:r>
          </a:p>
        </p:txBody>
      </p:sp>
      <p:sp>
        <p:nvSpPr>
          <p:cNvPr id="5" name="Zástupný symbol pro datum 4"/>
          <p:cNvSpPr>
            <a:spLocks noGrp="1"/>
          </p:cNvSpPr>
          <p:nvPr>
            <p:ph type="dt" sz="half" idx="10"/>
          </p:nvPr>
        </p:nvSpPr>
        <p:spPr>
          <a:xfrm>
            <a:off x="164592" y="1170432"/>
            <a:ext cx="2523744" cy="201168"/>
          </a:xfrm>
        </p:spPr>
        <p:txBody>
          <a:bodyPr/>
          <a:lstStyle/>
          <a:p>
            <a:fld id="{B8477655-785F-4480-948D-E4C995D59F62}" type="datetimeFigureOut">
              <a:rPr lang="cs-CZ" smtClean="0"/>
              <a:pPr/>
              <a:t>23.11.2022</a:t>
            </a:fld>
            <a:endParaRPr lang="cs-CZ"/>
          </a:p>
        </p:txBody>
      </p:sp>
      <p:sp>
        <p:nvSpPr>
          <p:cNvPr id="11" name="Obdélník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Obdélník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Zástupný symbol pro zápatí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cs-CZ"/>
          </a:p>
        </p:txBody>
      </p:sp>
      <p:sp>
        <p:nvSpPr>
          <p:cNvPr id="7" name="Zástupný symbol pro číslo snímku 6"/>
          <p:cNvSpPr>
            <a:spLocks noGrp="1"/>
          </p:cNvSpPr>
          <p:nvPr>
            <p:ph type="sldNum" sz="quarter" idx="12"/>
          </p:nvPr>
        </p:nvSpPr>
        <p:spPr>
          <a:xfrm>
            <a:off x="8339328" y="1170432"/>
            <a:ext cx="733864" cy="201168"/>
          </a:xfrm>
        </p:spPr>
        <p:txBody>
          <a:bodyPr/>
          <a:lstStyle/>
          <a:p>
            <a:fld id="{C1D48FC0-2378-47BE-812A-337AAB249EB4}"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Obdélník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Obdélník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Zástupný symbol pro nadpis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cs-CZ"/>
              <a:t>Kliknutím lze upravit styl.</a:t>
            </a:r>
            <a:endParaRPr kumimoji="0" lang="en-US"/>
          </a:p>
        </p:txBody>
      </p:sp>
      <p:sp>
        <p:nvSpPr>
          <p:cNvPr id="3" name="Zástupný symbol pro text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cs-CZ"/>
              <a:t>Kliknutím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4" name="Zástupný symbol pro datum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B8477655-785F-4480-948D-E4C995D59F62}" type="datetimeFigureOut">
              <a:rPr lang="cs-CZ" smtClean="0"/>
              <a:pPr/>
              <a:t>23.11.2022</a:t>
            </a:fld>
            <a:endParaRPr lang="cs-CZ"/>
          </a:p>
        </p:txBody>
      </p:sp>
      <p:sp>
        <p:nvSpPr>
          <p:cNvPr id="5" name="Zástupný symbol pro zápatí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cs-CZ"/>
          </a:p>
        </p:txBody>
      </p:sp>
      <p:sp>
        <p:nvSpPr>
          <p:cNvPr id="6" name="Zástupný symbol pro číslo snímku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C1D48FC0-2378-47BE-812A-337AAB249EB4}"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3568" y="3140968"/>
            <a:ext cx="8077200" cy="1673352"/>
          </a:xfrm>
        </p:spPr>
        <p:txBody>
          <a:bodyPr>
            <a:normAutofit/>
          </a:bodyPr>
          <a:lstStyle/>
          <a:p>
            <a:r>
              <a:rPr lang="cs-CZ" dirty="0"/>
              <a:t>Sociální psychologie</a:t>
            </a:r>
            <a:br>
              <a:rPr lang="cs-CZ" dirty="0"/>
            </a:br>
            <a:r>
              <a:rPr lang="cs-CZ" dirty="0"/>
              <a:t>Sociální skupiny</a:t>
            </a:r>
          </a:p>
        </p:txBody>
      </p:sp>
      <p:sp>
        <p:nvSpPr>
          <p:cNvPr id="3" name="Podnadpis 2"/>
          <p:cNvSpPr>
            <a:spLocks noGrp="1"/>
          </p:cNvSpPr>
          <p:nvPr>
            <p:ph type="subTitle" idx="1"/>
          </p:nvPr>
        </p:nvSpPr>
        <p:spPr>
          <a:xfrm>
            <a:off x="611560" y="5157192"/>
            <a:ext cx="8077200" cy="1499616"/>
          </a:xfrm>
        </p:spPr>
        <p:txBody>
          <a:bodyPr/>
          <a:lstStyle/>
          <a:p>
            <a:r>
              <a:rPr lang="cs-CZ" dirty="0"/>
              <a:t>Mgr. Jan Krása, Ph.D., Katedra psychologie, Pedagogická fakulta, MUNI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SOCIÁLNÍ SKUPINA</a:t>
            </a:r>
          </a:p>
        </p:txBody>
      </p:sp>
      <p:pic>
        <p:nvPicPr>
          <p:cNvPr id="1026" name="Picture 2" descr="Výsledek obrázku pro fellowship of the ri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988840"/>
            <a:ext cx="9144000" cy="41342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95195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SOCIÁLNÍ SKUPINA</a:t>
            </a:r>
          </a:p>
        </p:txBody>
      </p:sp>
      <p:sp>
        <p:nvSpPr>
          <p:cNvPr id="3" name="Zástupný symbol pro obsah 2"/>
          <p:cNvSpPr>
            <a:spLocks noGrp="1"/>
          </p:cNvSpPr>
          <p:nvPr>
            <p:ph idx="1"/>
          </p:nvPr>
        </p:nvSpPr>
        <p:spPr>
          <a:xfrm>
            <a:off x="457200" y="1775191"/>
            <a:ext cx="8363272" cy="4625609"/>
          </a:xfrm>
        </p:spPr>
        <p:txBody>
          <a:bodyPr>
            <a:normAutofit fontScale="92500" lnSpcReduction="20000"/>
          </a:bodyPr>
          <a:lstStyle/>
          <a:p>
            <a:pPr>
              <a:buNone/>
            </a:pPr>
            <a:r>
              <a:rPr lang="cs-CZ" dirty="0"/>
              <a:t>= základní a klíčový termín sociální psychologie</a:t>
            </a:r>
          </a:p>
          <a:p>
            <a:pPr>
              <a:buNone/>
            </a:pPr>
            <a:endParaRPr lang="cs-CZ" dirty="0"/>
          </a:p>
          <a:p>
            <a:pPr>
              <a:buNone/>
            </a:pPr>
            <a:r>
              <a:rPr lang="cs-CZ" dirty="0"/>
              <a:t>DEF:</a:t>
            </a:r>
          </a:p>
          <a:p>
            <a:pPr>
              <a:buNone/>
            </a:pPr>
            <a:r>
              <a:rPr lang="cs-CZ" dirty="0"/>
              <a:t>1: sociální skupina je soubor jedinců, </a:t>
            </a:r>
            <a:r>
              <a:rPr lang="cs-CZ" b="1" dirty="0"/>
              <a:t>mezi kterými existuje specifická sociální interakce</a:t>
            </a:r>
            <a:r>
              <a:rPr lang="cs-CZ" dirty="0"/>
              <a:t>, a to jak bezprostřední interakce, tak i zprostředkovaná. </a:t>
            </a:r>
          </a:p>
          <a:p>
            <a:pPr>
              <a:buNone/>
            </a:pPr>
            <a:r>
              <a:rPr lang="cs-CZ" dirty="0"/>
              <a:t>2: soc. skupina má schopnost společného jednání = </a:t>
            </a:r>
            <a:r>
              <a:rPr lang="cs-CZ" b="1" dirty="0"/>
              <a:t>chování členů je podřízeno</a:t>
            </a:r>
            <a:r>
              <a:rPr lang="cs-CZ" dirty="0"/>
              <a:t> </a:t>
            </a:r>
            <a:r>
              <a:rPr lang="cs-CZ" b="1" dirty="0"/>
              <a:t>cílům a normám skupiny</a:t>
            </a:r>
            <a:r>
              <a:rPr lang="cs-CZ" dirty="0"/>
              <a:t>.</a:t>
            </a:r>
          </a:p>
          <a:p>
            <a:pPr>
              <a:buNone/>
            </a:pPr>
            <a:r>
              <a:rPr lang="cs-CZ" dirty="0"/>
              <a:t>3: členové soc. skupin </a:t>
            </a:r>
            <a:r>
              <a:rPr lang="cs-CZ" b="1" dirty="0"/>
              <a:t>si musejí být přináležení do dané soc. skupiny vědomi </a:t>
            </a:r>
            <a:r>
              <a:rPr lang="cs-CZ" dirty="0"/>
              <a:t>(jedině tak se mohou řídit jejich normami).</a:t>
            </a:r>
          </a:p>
          <a:p>
            <a:pPr>
              <a:buNone/>
            </a:pPr>
            <a:endParaRPr lang="cs-CZ" dirty="0"/>
          </a:p>
        </p:txBody>
      </p:sp>
    </p:spTree>
    <p:extLst>
      <p:ext uri="{BB962C8B-B14F-4D97-AF65-F5344CB8AC3E}">
        <p14:creationId xmlns:p14="http://schemas.microsoft.com/office/powerpoint/2010/main" val="1160622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SOCIÁLNÍ SKUPINA</a:t>
            </a:r>
          </a:p>
        </p:txBody>
      </p:sp>
      <p:sp>
        <p:nvSpPr>
          <p:cNvPr id="3" name="Zástupný symbol pro obsah 2"/>
          <p:cNvSpPr>
            <a:spLocks noGrp="1"/>
          </p:cNvSpPr>
          <p:nvPr>
            <p:ph idx="1"/>
          </p:nvPr>
        </p:nvSpPr>
        <p:spPr>
          <a:xfrm>
            <a:off x="251520" y="1775191"/>
            <a:ext cx="8640960" cy="4625609"/>
          </a:xfrm>
        </p:spPr>
        <p:txBody>
          <a:bodyPr>
            <a:normAutofit/>
          </a:bodyPr>
          <a:lstStyle/>
          <a:p>
            <a:pPr>
              <a:buNone/>
            </a:pPr>
            <a:r>
              <a:rPr lang="cs-CZ" dirty="0"/>
              <a:t>Hranice některých soc. skupin jsou ostré (naše kapela), jiné jsou celkem vágní (národ).</a:t>
            </a:r>
          </a:p>
          <a:p>
            <a:pPr>
              <a:buNone/>
            </a:pPr>
            <a:endParaRPr lang="cs-CZ" dirty="0"/>
          </a:p>
          <a:p>
            <a:pPr>
              <a:buNone/>
            </a:pPr>
            <a:r>
              <a:rPr lang="cs-CZ" dirty="0"/>
              <a:t>Ovšem každá soc. skupina nějak odlišuje ty </a:t>
            </a:r>
            <a:r>
              <a:rPr lang="cs-CZ" i="1" dirty="0"/>
              <a:t>uvnitř</a:t>
            </a:r>
            <a:r>
              <a:rPr lang="cs-CZ" dirty="0"/>
              <a:t> a ty </a:t>
            </a:r>
            <a:r>
              <a:rPr lang="cs-CZ" i="1" dirty="0"/>
              <a:t>venku. </a:t>
            </a:r>
            <a:r>
              <a:rPr lang="cs-CZ" dirty="0"/>
              <a:t>(</a:t>
            </a:r>
            <a:r>
              <a:rPr lang="cs-CZ" i="1" dirty="0" err="1"/>
              <a:t>insider</a:t>
            </a:r>
            <a:r>
              <a:rPr lang="cs-CZ" i="1" dirty="0"/>
              <a:t> x outsider</a:t>
            </a:r>
            <a:r>
              <a:rPr lang="cs-CZ" dirty="0"/>
              <a:t>)</a:t>
            </a:r>
          </a:p>
          <a:p>
            <a:pPr>
              <a:buNone/>
            </a:pPr>
            <a:endParaRPr lang="cs-CZ" i="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SOCIÁLNÍ SKUPINA</a:t>
            </a:r>
          </a:p>
        </p:txBody>
      </p:sp>
      <p:sp>
        <p:nvSpPr>
          <p:cNvPr id="3" name="Zástupný symbol pro obsah 2"/>
          <p:cNvSpPr>
            <a:spLocks noGrp="1"/>
          </p:cNvSpPr>
          <p:nvPr>
            <p:ph idx="1"/>
          </p:nvPr>
        </p:nvSpPr>
        <p:spPr>
          <a:xfrm>
            <a:off x="457200" y="1628800"/>
            <a:ext cx="8229600" cy="5040559"/>
          </a:xfrm>
        </p:spPr>
        <p:txBody>
          <a:bodyPr>
            <a:normAutofit fontScale="77500" lnSpcReduction="20000"/>
          </a:bodyPr>
          <a:lstStyle/>
          <a:p>
            <a:pPr marL="118872" indent="0">
              <a:buNone/>
            </a:pPr>
            <a:r>
              <a:rPr lang="cs-CZ" dirty="0"/>
              <a:t>Dle různých kritérií lze vydělit </a:t>
            </a:r>
            <a:r>
              <a:rPr lang="cs-CZ" b="1" dirty="0"/>
              <a:t>různé typy soc. skupin</a:t>
            </a:r>
            <a:r>
              <a:rPr lang="cs-CZ" dirty="0"/>
              <a:t>:</a:t>
            </a:r>
            <a:r>
              <a:rPr lang="cs-CZ" b="1" dirty="0"/>
              <a:t> </a:t>
            </a:r>
            <a:endParaRPr lang="cs-CZ" dirty="0"/>
          </a:p>
          <a:p>
            <a:pPr marL="118872" indent="0">
              <a:buNone/>
            </a:pPr>
            <a:r>
              <a:rPr lang="cs-CZ" dirty="0"/>
              <a:t>-	</a:t>
            </a:r>
            <a:r>
              <a:rPr lang="cs-CZ" b="1" dirty="0"/>
              <a:t>velké x malé </a:t>
            </a:r>
            <a:r>
              <a:rPr lang="cs-CZ" dirty="0"/>
              <a:t>(do cca 30 členů)</a:t>
            </a:r>
          </a:p>
          <a:p>
            <a:pPr marL="118872" indent="0">
              <a:buNone/>
            </a:pPr>
            <a:r>
              <a:rPr lang="cs-CZ" dirty="0"/>
              <a:t>- 	</a:t>
            </a:r>
            <a:r>
              <a:rPr lang="cs-CZ" b="1" dirty="0"/>
              <a:t>krátkodobé x dlouhodobé x trvalé</a:t>
            </a:r>
          </a:p>
          <a:p>
            <a:pPr marL="118872" indent="0">
              <a:buNone/>
            </a:pPr>
            <a:r>
              <a:rPr lang="cs-CZ" dirty="0"/>
              <a:t>-	vysoce organizované (= </a:t>
            </a:r>
            <a:r>
              <a:rPr lang="cs-CZ" b="1" dirty="0"/>
              <a:t>formální</a:t>
            </a:r>
            <a:r>
              <a:rPr lang="cs-CZ" dirty="0"/>
              <a:t>) x</a:t>
            </a:r>
          </a:p>
          <a:p>
            <a:pPr marL="118872" indent="0">
              <a:buNone/>
            </a:pPr>
            <a:r>
              <a:rPr lang="cs-CZ" dirty="0"/>
              <a:t>	málo organizované (= </a:t>
            </a:r>
            <a:r>
              <a:rPr lang="cs-CZ" b="1" dirty="0"/>
              <a:t>neformální</a:t>
            </a:r>
            <a:r>
              <a:rPr lang="cs-CZ" dirty="0"/>
              <a:t>) </a:t>
            </a:r>
          </a:p>
          <a:p>
            <a:pPr marL="118872" indent="0">
              <a:buNone/>
            </a:pPr>
            <a:r>
              <a:rPr lang="cs-CZ" dirty="0"/>
              <a:t>-	</a:t>
            </a:r>
            <a:r>
              <a:rPr lang="cs-CZ" b="1" dirty="0"/>
              <a:t>s jasnými cíly x s obecnějšími cíly</a:t>
            </a:r>
          </a:p>
          <a:p>
            <a:pPr marL="118872" indent="0">
              <a:buNone/>
            </a:pPr>
            <a:r>
              <a:rPr lang="cs-CZ" dirty="0"/>
              <a:t>- 	</a:t>
            </a:r>
            <a:r>
              <a:rPr lang="cs-CZ" b="1" dirty="0"/>
              <a:t>lokalizované x rozptýlené</a:t>
            </a:r>
          </a:p>
          <a:p>
            <a:pPr marL="118872" indent="0">
              <a:buNone/>
            </a:pPr>
            <a:r>
              <a:rPr lang="cs-CZ" dirty="0"/>
              <a:t>-	</a:t>
            </a:r>
            <a:r>
              <a:rPr lang="cs-CZ" b="1" dirty="0"/>
              <a:t>s automatickým členstvím x s voleným č</a:t>
            </a:r>
            <a:r>
              <a:rPr lang="cs-CZ" dirty="0"/>
              <a:t>.</a:t>
            </a:r>
          </a:p>
          <a:p>
            <a:pPr marL="118872" indent="0">
              <a:buNone/>
            </a:pPr>
            <a:r>
              <a:rPr lang="cs-CZ" dirty="0"/>
              <a:t>-          </a:t>
            </a:r>
            <a:r>
              <a:rPr lang="cs-CZ" b="1" dirty="0"/>
              <a:t>otevřené x uzavřené</a:t>
            </a:r>
          </a:p>
          <a:p>
            <a:pPr marL="118872" indent="0">
              <a:buNone/>
            </a:pPr>
            <a:r>
              <a:rPr lang="cs-CZ" dirty="0"/>
              <a:t>-          ad.</a:t>
            </a:r>
          </a:p>
          <a:p>
            <a:pPr marL="118872" indent="0">
              <a:buNone/>
            </a:pPr>
            <a:endParaRPr lang="cs-CZ" b="1" dirty="0"/>
          </a:p>
          <a:p>
            <a:pPr marL="118872" indent="0">
              <a:buNone/>
            </a:pPr>
            <a:r>
              <a:rPr lang="cs-CZ" b="1" dirty="0"/>
              <a:t>Jsme členy mnoha soc. skupin zaráz! </a:t>
            </a:r>
            <a:r>
              <a:rPr lang="cs-CZ" dirty="0"/>
              <a:t>(rodina, třída, zaměstnání, hospoda, koníček, sport, FB skupiny…).</a:t>
            </a:r>
            <a:endParaRPr lang="cs-CZ" b="1" dirty="0"/>
          </a:p>
          <a:p>
            <a:pPr marL="118872" indent="0">
              <a:buNone/>
            </a:pPr>
            <a:r>
              <a:rPr lang="cs-CZ" b="1" dirty="0"/>
              <a:t>Referenční</a:t>
            </a:r>
            <a:r>
              <a:rPr lang="cs-CZ" dirty="0"/>
              <a:t> </a:t>
            </a:r>
            <a:r>
              <a:rPr lang="cs-CZ" b="1" dirty="0"/>
              <a:t>soc</a:t>
            </a:r>
            <a:r>
              <a:rPr lang="cs-CZ" dirty="0"/>
              <a:t>. </a:t>
            </a:r>
            <a:r>
              <a:rPr lang="cs-CZ" b="1" dirty="0"/>
              <a:t>sk</a:t>
            </a:r>
            <a:r>
              <a:rPr lang="cs-CZ" dirty="0"/>
              <a:t>. má na jedince vliv, jedinec se k ní vztahuje jako k ideálu či vzoru a poměřujeme jejími normami svoje chování.</a:t>
            </a:r>
          </a:p>
          <a:p>
            <a:pPr marL="118872" indent="0">
              <a:buNone/>
            </a:pPr>
            <a:endParaRPr lang="cs-CZ" b="1" dirty="0"/>
          </a:p>
          <a:p>
            <a:pPr marL="118872" indent="0">
              <a:buNone/>
            </a:pPr>
            <a:endParaRPr lang="cs-CZ" dirty="0"/>
          </a:p>
        </p:txBody>
      </p:sp>
    </p:spTree>
    <p:extLst>
      <p:ext uri="{BB962C8B-B14F-4D97-AF65-F5344CB8AC3E}">
        <p14:creationId xmlns:p14="http://schemas.microsoft.com/office/powerpoint/2010/main" val="19250761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Agregáty</a:t>
            </a:r>
          </a:p>
        </p:txBody>
      </p:sp>
      <p:pic>
        <p:nvPicPr>
          <p:cNvPr id="2050" name="Picture 2" descr="Výsledek obrázku pro queue for toilet"/>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777256"/>
            <a:ext cx="8229600" cy="46211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29330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Agregáty</a:t>
            </a:r>
          </a:p>
        </p:txBody>
      </p:sp>
      <p:sp>
        <p:nvSpPr>
          <p:cNvPr id="3" name="Zástupný symbol pro obsah 2"/>
          <p:cNvSpPr>
            <a:spLocks noGrp="1"/>
          </p:cNvSpPr>
          <p:nvPr>
            <p:ph idx="1"/>
          </p:nvPr>
        </p:nvSpPr>
        <p:spPr/>
        <p:txBody>
          <a:bodyPr>
            <a:normAutofit/>
          </a:bodyPr>
          <a:lstStyle/>
          <a:p>
            <a:pPr>
              <a:buNone/>
            </a:pPr>
            <a:r>
              <a:rPr lang="cs-CZ" dirty="0"/>
              <a:t>Ne všechna shromáždění lidí jsou soc. skupiny:</a:t>
            </a:r>
          </a:p>
          <a:p>
            <a:pPr>
              <a:buNone/>
            </a:pPr>
            <a:endParaRPr lang="cs-CZ" dirty="0"/>
          </a:p>
          <a:p>
            <a:pPr>
              <a:buNone/>
            </a:pPr>
            <a:r>
              <a:rPr lang="cs-CZ" dirty="0"/>
              <a:t>lidé na autobusové zastávce</a:t>
            </a:r>
          </a:p>
          <a:p>
            <a:pPr>
              <a:buNone/>
            </a:pPr>
            <a:r>
              <a:rPr lang="cs-CZ" dirty="0"/>
              <a:t>lidé na pláži…</a:t>
            </a:r>
          </a:p>
          <a:p>
            <a:pPr>
              <a:buNone/>
            </a:pPr>
            <a:endParaRPr lang="cs-CZ" dirty="0"/>
          </a:p>
          <a:p>
            <a:pPr>
              <a:buNone/>
            </a:pPr>
            <a:r>
              <a:rPr lang="cs-CZ" dirty="0"/>
              <a:t>Jsou to tzv. </a:t>
            </a:r>
            <a:r>
              <a:rPr lang="cs-CZ" b="1" dirty="0"/>
              <a:t>agregáty</a:t>
            </a:r>
            <a:r>
              <a:rPr lang="cs-CZ" dirty="0"/>
              <a:t>. Dav je specifický druh agregátu s ohromným počtem jedinců.</a:t>
            </a:r>
          </a:p>
          <a:p>
            <a:pPr>
              <a:buNone/>
            </a:pPr>
            <a:endParaRPr lang="cs-CZ" dirty="0"/>
          </a:p>
          <a:p>
            <a:pPr>
              <a:buNone/>
            </a:pPr>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Sociální kategorie</a:t>
            </a:r>
          </a:p>
        </p:txBody>
      </p:sp>
      <p:sp>
        <p:nvSpPr>
          <p:cNvPr id="3" name="Zástupný symbol pro obsah 2"/>
          <p:cNvSpPr>
            <a:spLocks noGrp="1"/>
          </p:cNvSpPr>
          <p:nvPr>
            <p:ph idx="1"/>
          </p:nvPr>
        </p:nvSpPr>
        <p:spPr/>
        <p:txBody>
          <a:bodyPr>
            <a:normAutofit fontScale="92500" lnSpcReduction="10000"/>
          </a:bodyPr>
          <a:lstStyle/>
          <a:p>
            <a:pPr marL="118872" indent="0">
              <a:buNone/>
            </a:pPr>
            <a:r>
              <a:rPr lang="cs-CZ" b="1" dirty="0"/>
              <a:t>Sociální kategorie </a:t>
            </a:r>
            <a:r>
              <a:rPr lang="cs-CZ" dirty="0"/>
              <a:t>je skupina osob, které vykazují jeden či více společných znaků, přičemž mezi těmito osobami neexistuje přímá interakce a komunikace (čili nejsou to soc. skupiny!). SK jsou výsledkem operacionalizace ve výzkumu. (např. nezletilé děti, studenti SŠ, ženy na mateřské dovolené). Členové těchto sociálních kategorií mají společné určité charakteristiky, ale nejednají ve vzájemné shodě (nemají stanovené společné cíle) a na základě společné komunikace.</a:t>
            </a:r>
          </a:p>
          <a:p>
            <a:pPr marL="118872" indent="0">
              <a:buNone/>
            </a:pPr>
            <a:endParaRPr lang="cs-CZ" dirty="0"/>
          </a:p>
        </p:txBody>
      </p:sp>
    </p:spTree>
    <p:extLst>
      <p:ext uri="{BB962C8B-B14F-4D97-AF65-F5344CB8AC3E}">
        <p14:creationId xmlns:p14="http://schemas.microsoft.com/office/powerpoint/2010/main" val="26910396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55448"/>
            <a:ext cx="8363272" cy="1252728"/>
          </a:xfrm>
        </p:spPr>
        <p:txBody>
          <a:bodyPr>
            <a:normAutofit fontScale="90000"/>
          </a:bodyPr>
          <a:lstStyle/>
          <a:p>
            <a:r>
              <a:rPr lang="cs-CZ" dirty="0"/>
              <a:t>Sociální organizace a jejich struktura</a:t>
            </a:r>
          </a:p>
        </p:txBody>
      </p:sp>
      <p:pic>
        <p:nvPicPr>
          <p:cNvPr id="3074" name="Picture 2" descr="Výsledek obrázku pro česká armáda přehlídka"/>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744" y="1385678"/>
            <a:ext cx="8229056" cy="54723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31556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55448"/>
            <a:ext cx="8435280" cy="1252728"/>
          </a:xfrm>
        </p:spPr>
        <p:txBody>
          <a:bodyPr>
            <a:normAutofit/>
          </a:bodyPr>
          <a:lstStyle/>
          <a:p>
            <a:r>
              <a:rPr lang="cs-CZ" dirty="0"/>
              <a:t>Organizace a jejich struktura</a:t>
            </a:r>
          </a:p>
        </p:txBody>
      </p:sp>
      <p:sp>
        <p:nvSpPr>
          <p:cNvPr id="3" name="Zástupný symbol pro obsah 2"/>
          <p:cNvSpPr>
            <a:spLocks noGrp="1"/>
          </p:cNvSpPr>
          <p:nvPr>
            <p:ph idx="1"/>
          </p:nvPr>
        </p:nvSpPr>
        <p:spPr>
          <a:xfrm>
            <a:off x="457200" y="1775191"/>
            <a:ext cx="8229600" cy="4822161"/>
          </a:xfrm>
        </p:spPr>
        <p:txBody>
          <a:bodyPr>
            <a:normAutofit fontScale="77500" lnSpcReduction="20000"/>
          </a:bodyPr>
          <a:lstStyle/>
          <a:p>
            <a:pPr marL="118872" indent="0">
              <a:buNone/>
            </a:pPr>
            <a:r>
              <a:rPr lang="cs-CZ" dirty="0"/>
              <a:t>Moderní armáda (od raného novověku) – velmi tradiční organizace (od eneolitu, kdy asi vznikl „trojí lid“?). </a:t>
            </a:r>
          </a:p>
          <a:p>
            <a:pPr marL="118872" indent="0">
              <a:buNone/>
            </a:pPr>
            <a:r>
              <a:rPr lang="cs-CZ" dirty="0"/>
              <a:t>Armáda je: vysoce </a:t>
            </a:r>
            <a:r>
              <a:rPr lang="cs-CZ" b="1" dirty="0"/>
              <a:t>formální</a:t>
            </a:r>
            <a:r>
              <a:rPr lang="cs-CZ" dirty="0"/>
              <a:t>, dlouhodobá, velká, s jasnými cíli, uzavřená, s voleným členstvím (krom mobilizace), s úzkou organizační strukturou.</a:t>
            </a:r>
          </a:p>
          <a:p>
            <a:pPr marL="118872" indent="0">
              <a:buNone/>
            </a:pPr>
            <a:endParaRPr lang="cs-CZ" dirty="0"/>
          </a:p>
          <a:p>
            <a:pPr marL="118872" indent="0">
              <a:buNone/>
            </a:pPr>
            <a:r>
              <a:rPr lang="cs-CZ" dirty="0"/>
              <a:t>Srov. typickou armádní hierarchii s názvy hodností, s rozdílnými znaky na uniformě, vlastní ubytování, vlastní ceremonie, dokonce i vlastní právo! – toť zesílené znaky každé soc. skupiny.</a:t>
            </a:r>
          </a:p>
          <a:p>
            <a:pPr marL="118872" indent="0">
              <a:buNone/>
            </a:pPr>
            <a:endParaRPr lang="cs-CZ" dirty="0"/>
          </a:p>
          <a:p>
            <a:pPr marL="118872" indent="0">
              <a:buNone/>
            </a:pPr>
            <a:r>
              <a:rPr lang="cs-CZ" dirty="0"/>
              <a:t>Jiné příklady archaických organizací: státní správa (římská), církevní řády, stavební hutě, cechy, zednářské lóže atd. </a:t>
            </a:r>
          </a:p>
          <a:p>
            <a:pPr marL="118872" indent="0">
              <a:buNone/>
            </a:pPr>
            <a:r>
              <a:rPr lang="cs-CZ" dirty="0"/>
              <a:t>Dnes: moderní výrobní organizace. (srov. nárůst velikosti továren od poloviny 19. stol do současnosti).</a:t>
            </a:r>
          </a:p>
        </p:txBody>
      </p:sp>
    </p:spTree>
    <p:extLst>
      <p:ext uri="{BB962C8B-B14F-4D97-AF65-F5344CB8AC3E}">
        <p14:creationId xmlns:p14="http://schemas.microsoft.com/office/powerpoint/2010/main" val="9243568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2C6D50-4CDF-472F-9B42-0BEB5D57A9F0}"/>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40986B45-C9DA-4940-BA3B-29C11ED57BA6}"/>
              </a:ext>
            </a:extLst>
          </p:cNvPr>
          <p:cNvSpPr>
            <a:spLocks noGrp="1"/>
          </p:cNvSpPr>
          <p:nvPr>
            <p:ph idx="1"/>
          </p:nvPr>
        </p:nvSpPr>
        <p:spPr/>
        <p:txBody>
          <a:bodyPr/>
          <a:lstStyle/>
          <a:p>
            <a:pPr marL="118872" indent="0">
              <a:buNone/>
            </a:pPr>
            <a:r>
              <a:rPr lang="cs-CZ" b="1" dirty="0"/>
              <a:t>Školní třída</a:t>
            </a:r>
            <a:r>
              <a:rPr lang="cs-CZ" dirty="0"/>
              <a:t>: malá, střednědobá (4-5 let) až dlouhodobá (9 let), neformální, spíš uzavřená (fluktuace členů je velmi malá).</a:t>
            </a:r>
          </a:p>
        </p:txBody>
      </p:sp>
    </p:spTree>
    <p:extLst>
      <p:ext uri="{BB962C8B-B14F-4D97-AF65-F5344CB8AC3E}">
        <p14:creationId xmlns:p14="http://schemas.microsoft.com/office/powerpoint/2010/main" val="2189363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Dotaz na minulou přednášku</a:t>
            </a:r>
          </a:p>
        </p:txBody>
      </p:sp>
      <p:sp>
        <p:nvSpPr>
          <p:cNvPr id="3" name="Zástupný symbol pro obsah 2"/>
          <p:cNvSpPr>
            <a:spLocks noGrp="1"/>
          </p:cNvSpPr>
          <p:nvPr>
            <p:ph idx="1"/>
          </p:nvPr>
        </p:nvSpPr>
        <p:spPr/>
        <p:txBody>
          <a:bodyPr/>
          <a:lstStyle/>
          <a:p>
            <a:pPr>
              <a:buNone/>
            </a:pPr>
            <a:r>
              <a:rPr lang="cs-CZ" dirty="0"/>
              <a:t>Jaké jsou 3 funkce emocí?</a:t>
            </a:r>
          </a:p>
          <a:p>
            <a:pPr>
              <a:buNone/>
            </a:pPr>
            <a:endParaRPr lang="cs-CZ" dirty="0"/>
          </a:p>
          <a:p>
            <a:pPr>
              <a:buNone/>
            </a:pPr>
            <a:endParaRPr lang="cs-CZ" dirty="0"/>
          </a:p>
          <a:p>
            <a:pPr>
              <a:buNone/>
            </a:pPr>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332656"/>
            <a:ext cx="8686800" cy="838200"/>
          </a:xfrm>
        </p:spPr>
        <p:txBody>
          <a:bodyPr/>
          <a:lstStyle/>
          <a:p>
            <a:pPr algn="ctr"/>
            <a:endParaRPr lang="cs-CZ" dirty="0"/>
          </a:p>
        </p:txBody>
      </p:sp>
      <p:sp>
        <p:nvSpPr>
          <p:cNvPr id="3" name="Zástupný symbol pro obsah 2"/>
          <p:cNvSpPr>
            <a:spLocks noGrp="1"/>
          </p:cNvSpPr>
          <p:nvPr>
            <p:ph idx="1"/>
          </p:nvPr>
        </p:nvSpPr>
        <p:spPr>
          <a:xfrm>
            <a:off x="457200" y="4005064"/>
            <a:ext cx="8229600" cy="2395736"/>
          </a:xfrm>
        </p:spPr>
        <p:txBody>
          <a:bodyPr/>
          <a:lstStyle/>
          <a:p>
            <a:endParaRPr lang="cs-CZ" dirty="0"/>
          </a:p>
        </p:txBody>
      </p:sp>
    </p:spTree>
    <p:extLst>
      <p:ext uri="{BB962C8B-B14F-4D97-AF65-F5344CB8AC3E}">
        <p14:creationId xmlns:p14="http://schemas.microsoft.com/office/powerpoint/2010/main" val="805623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8D6FEE-7FB0-4CC4-BC25-2C56B7828C47}"/>
              </a:ext>
            </a:extLst>
          </p:cNvPr>
          <p:cNvSpPr>
            <a:spLocks noGrp="1"/>
          </p:cNvSpPr>
          <p:nvPr>
            <p:ph type="title"/>
          </p:nvPr>
        </p:nvSpPr>
        <p:spPr/>
        <p:txBody>
          <a:bodyPr/>
          <a:lstStyle/>
          <a:p>
            <a:r>
              <a:rPr lang="cs-CZ" dirty="0"/>
              <a:t>Evoluce sociálních skupin</a:t>
            </a:r>
          </a:p>
        </p:txBody>
      </p:sp>
      <p:sp>
        <p:nvSpPr>
          <p:cNvPr id="3" name="Zástupný symbol pro obsah 2">
            <a:extLst>
              <a:ext uri="{FF2B5EF4-FFF2-40B4-BE49-F238E27FC236}">
                <a16:creationId xmlns:a16="http://schemas.microsoft.com/office/drawing/2014/main" id="{A34BD3F8-F598-466E-8550-A185717B868F}"/>
              </a:ext>
            </a:extLst>
          </p:cNvPr>
          <p:cNvSpPr>
            <a:spLocks noGrp="1"/>
          </p:cNvSpPr>
          <p:nvPr>
            <p:ph idx="1"/>
          </p:nvPr>
        </p:nvSpPr>
        <p:spPr>
          <a:xfrm>
            <a:off x="457200" y="1775191"/>
            <a:ext cx="8229600" cy="4966177"/>
          </a:xfrm>
        </p:spPr>
        <p:txBody>
          <a:bodyPr>
            <a:normAutofit/>
          </a:bodyPr>
          <a:lstStyle/>
          <a:p>
            <a:endParaRPr lang="cs-CZ" sz="2400" dirty="0"/>
          </a:p>
        </p:txBody>
      </p:sp>
    </p:spTree>
    <p:extLst>
      <p:ext uri="{BB962C8B-B14F-4D97-AF65-F5344CB8AC3E}">
        <p14:creationId xmlns:p14="http://schemas.microsoft.com/office/powerpoint/2010/main" val="4037844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E9F688-D6E4-461E-B673-B03EAA763FDF}"/>
              </a:ext>
            </a:extLst>
          </p:cNvPr>
          <p:cNvSpPr>
            <a:spLocks noGrp="1"/>
          </p:cNvSpPr>
          <p:nvPr>
            <p:ph type="title"/>
          </p:nvPr>
        </p:nvSpPr>
        <p:spPr/>
        <p:txBody>
          <a:bodyPr/>
          <a:lstStyle/>
          <a:p>
            <a:r>
              <a:rPr lang="cs-CZ" dirty="0"/>
              <a:t>Evoluce sociálních skupin</a:t>
            </a:r>
          </a:p>
        </p:txBody>
      </p:sp>
      <p:sp>
        <p:nvSpPr>
          <p:cNvPr id="3" name="Zástupný symbol pro obsah 2">
            <a:extLst>
              <a:ext uri="{FF2B5EF4-FFF2-40B4-BE49-F238E27FC236}">
                <a16:creationId xmlns:a16="http://schemas.microsoft.com/office/drawing/2014/main" id="{E4B4B2B4-B3D3-4D4B-B694-4A0DFC8A641B}"/>
              </a:ext>
            </a:extLst>
          </p:cNvPr>
          <p:cNvSpPr>
            <a:spLocks noGrp="1"/>
          </p:cNvSpPr>
          <p:nvPr>
            <p:ph idx="1"/>
          </p:nvPr>
        </p:nvSpPr>
        <p:spPr>
          <a:xfrm>
            <a:off x="457200" y="1628800"/>
            <a:ext cx="8229600" cy="5040559"/>
          </a:xfrm>
        </p:spPr>
        <p:txBody>
          <a:bodyPr>
            <a:normAutofit fontScale="92500" lnSpcReduction="10000"/>
          </a:bodyPr>
          <a:lstStyle/>
          <a:p>
            <a:r>
              <a:rPr lang="cs-CZ" sz="2400" dirty="0"/>
              <a:t>Vyjděme z poznatků etologie (Veselovský, 2008) a biologie. </a:t>
            </a:r>
          </a:p>
          <a:p>
            <a:r>
              <a:rPr lang="cs-CZ" sz="2400" dirty="0"/>
              <a:t>Od těch nejprimitivnějších živočichů se krom genetické paměti postupně rozvíjejí i tzv. </a:t>
            </a:r>
            <a:r>
              <a:rPr lang="cs-CZ" sz="2400" b="1" dirty="0"/>
              <a:t>vrozené vzorce chování</a:t>
            </a:r>
            <a:r>
              <a:rPr lang="cs-CZ" sz="2400" dirty="0"/>
              <a:t>, které jsou na genetický vývoj přímo vázány, ačkoli volněji než tělesné znaky. Každý orgán na našem těle musí mít odpovídající vzorec chování, který funkci orgánu realizuje: K čemu by byly pavoukovi snovací žlázy, když by neexistoval patřičný vzorec chování, který s jejich pomocí používal vlákno? K čemu žláza na tvorbu vosku, kdyby z vosku nestavěly včely plástve? K čemu dokonalé oči, kdyby nás nechránily před nebezpečím? Atd.). </a:t>
            </a:r>
          </a:p>
          <a:p>
            <a:r>
              <a:rPr lang="cs-CZ" sz="2400" dirty="0"/>
              <a:t>Vzorce chování se vyvíjejí od nejprimitivnějšího odlišení aktivity: od útlumu/aktivity celého těla ovládaného světlem, od pohlcovacích, útěkových a pářících pohybů (srov. reflexní dominanty u </a:t>
            </a:r>
            <a:r>
              <a:rPr lang="cs-CZ" sz="2400" dirty="0" err="1"/>
              <a:t>Bechtěreva</a:t>
            </a:r>
            <a:r>
              <a:rPr lang="cs-CZ" sz="2400" dirty="0"/>
              <a:t>), ke schopnosti orientace v krajině (téměř všichni pohybliví živočichové si vytvářejí nějakou mentální mapu okolí) a tvorbě reprezentací pohyblivých objektů.</a:t>
            </a:r>
          </a:p>
        </p:txBody>
      </p:sp>
    </p:spTree>
    <p:extLst>
      <p:ext uri="{BB962C8B-B14F-4D97-AF65-F5344CB8AC3E}">
        <p14:creationId xmlns:p14="http://schemas.microsoft.com/office/powerpoint/2010/main" val="313057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94DD76-3E3A-4AAC-A6C2-08FFAC229B25}"/>
              </a:ext>
            </a:extLst>
          </p:cNvPr>
          <p:cNvSpPr>
            <a:spLocks noGrp="1"/>
          </p:cNvSpPr>
          <p:nvPr>
            <p:ph type="title"/>
          </p:nvPr>
        </p:nvSpPr>
        <p:spPr/>
        <p:txBody>
          <a:bodyPr/>
          <a:lstStyle/>
          <a:p>
            <a:r>
              <a:rPr lang="cs-CZ" dirty="0"/>
              <a:t>Evoluce sociálních skupin</a:t>
            </a:r>
          </a:p>
        </p:txBody>
      </p:sp>
      <p:sp>
        <p:nvSpPr>
          <p:cNvPr id="3" name="Zástupný symbol pro obsah 2">
            <a:extLst>
              <a:ext uri="{FF2B5EF4-FFF2-40B4-BE49-F238E27FC236}">
                <a16:creationId xmlns:a16="http://schemas.microsoft.com/office/drawing/2014/main" id="{F74BF55D-EF22-48C1-B07D-96E1F6CFED63}"/>
              </a:ext>
            </a:extLst>
          </p:cNvPr>
          <p:cNvSpPr>
            <a:spLocks noGrp="1"/>
          </p:cNvSpPr>
          <p:nvPr>
            <p:ph idx="1"/>
          </p:nvPr>
        </p:nvSpPr>
        <p:spPr/>
        <p:txBody>
          <a:bodyPr>
            <a:normAutofit/>
          </a:bodyPr>
          <a:lstStyle/>
          <a:p>
            <a:r>
              <a:rPr lang="cs-CZ" dirty="0"/>
              <a:t>Lidský repertoár vzorců chování (dále jen VCH) je zcela enormní ve srovnání s ostatními živočichy: dennodenně nám před očima vznikají nové a novější VCH: (cyklistika, počítačové hry, </a:t>
            </a:r>
            <a:r>
              <a:rPr lang="cs-CZ" dirty="0" err="1"/>
              <a:t>spinner</a:t>
            </a:r>
            <a:r>
              <a:rPr lang="cs-CZ" dirty="0"/>
              <a:t>, hry na tabletu ad.)</a:t>
            </a:r>
          </a:p>
          <a:p>
            <a:r>
              <a:rPr lang="cs-CZ" dirty="0"/>
              <a:t>Díky rozrůznění vzorců chování se rozvíjí mj. i repertoár sociálního chování. </a:t>
            </a:r>
          </a:p>
        </p:txBody>
      </p:sp>
    </p:spTree>
    <p:extLst>
      <p:ext uri="{BB962C8B-B14F-4D97-AF65-F5344CB8AC3E}">
        <p14:creationId xmlns:p14="http://schemas.microsoft.com/office/powerpoint/2010/main" val="617239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DD76E9-62F2-425B-ACD7-4FD0270DE30B}"/>
              </a:ext>
            </a:extLst>
          </p:cNvPr>
          <p:cNvSpPr>
            <a:spLocks noGrp="1"/>
          </p:cNvSpPr>
          <p:nvPr>
            <p:ph type="title"/>
          </p:nvPr>
        </p:nvSpPr>
        <p:spPr/>
        <p:txBody>
          <a:bodyPr/>
          <a:lstStyle/>
          <a:p>
            <a:r>
              <a:rPr lang="cs-CZ" dirty="0"/>
              <a:t>Evoluce sociálních skupin</a:t>
            </a:r>
          </a:p>
        </p:txBody>
      </p:sp>
      <p:sp>
        <p:nvSpPr>
          <p:cNvPr id="3" name="Zástupný symbol pro obsah 2">
            <a:extLst>
              <a:ext uri="{FF2B5EF4-FFF2-40B4-BE49-F238E27FC236}">
                <a16:creationId xmlns:a16="http://schemas.microsoft.com/office/drawing/2014/main" id="{2C19C1AB-33DB-4A8F-A6AB-EB256013110D}"/>
              </a:ext>
            </a:extLst>
          </p:cNvPr>
          <p:cNvSpPr>
            <a:spLocks noGrp="1"/>
          </p:cNvSpPr>
          <p:nvPr>
            <p:ph idx="1"/>
          </p:nvPr>
        </p:nvSpPr>
        <p:spPr/>
        <p:txBody>
          <a:bodyPr>
            <a:normAutofit fontScale="77500" lnSpcReduction="20000"/>
          </a:bodyPr>
          <a:lstStyle/>
          <a:p>
            <a:r>
              <a:rPr lang="cs-CZ" dirty="0"/>
              <a:t>Lidské kultury umožňují existenci nespočtu sociálních rolí založených na osvojení si specifických vzorců chování: akrobat, krotitel tygrů, mistr v cyklistice, mistr v boxu, mistři v curlingu, mistr sumo atd., mediální hvězdy, čističi bot atd.</a:t>
            </a:r>
          </a:p>
          <a:p>
            <a:r>
              <a:rPr lang="cs-CZ" dirty="0"/>
              <a:t>Mladý člověk dneška proto před sebou nemá nijak lehkou volbu v určení si životní dráhy a tedy i budoucí sociální role a tedy i svého smyslu života ve společnosti. Minulé generace neměly příliš velkou možnost volby (srov. nevolnictví, poddanství, rodinná tradice atp.). Před naší generací stojí celá hlubina lidských možností. </a:t>
            </a:r>
          </a:p>
          <a:p>
            <a:r>
              <a:rPr lang="cs-CZ" dirty="0"/>
              <a:t>(Učitel na ZŠ by měl u svých žáků umět poznat jejich silné stránky a také slabé stránky, aby jim mohl později pomoci v určení směru dalšího života.)</a:t>
            </a:r>
          </a:p>
        </p:txBody>
      </p:sp>
    </p:spTree>
    <p:extLst>
      <p:ext uri="{BB962C8B-B14F-4D97-AF65-F5344CB8AC3E}">
        <p14:creationId xmlns:p14="http://schemas.microsoft.com/office/powerpoint/2010/main" val="3639617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1B3F2D-79EE-48BD-9BD8-64F433602BBE}"/>
              </a:ext>
            </a:extLst>
          </p:cNvPr>
          <p:cNvSpPr>
            <a:spLocks noGrp="1"/>
          </p:cNvSpPr>
          <p:nvPr>
            <p:ph type="title"/>
          </p:nvPr>
        </p:nvSpPr>
        <p:spPr/>
        <p:txBody>
          <a:bodyPr/>
          <a:lstStyle/>
          <a:p>
            <a:r>
              <a:rPr lang="cs-CZ" dirty="0"/>
              <a:t>Evoluce sociálních skupin</a:t>
            </a:r>
          </a:p>
        </p:txBody>
      </p:sp>
      <p:sp>
        <p:nvSpPr>
          <p:cNvPr id="3" name="Zástupný symbol pro obsah 2">
            <a:extLst>
              <a:ext uri="{FF2B5EF4-FFF2-40B4-BE49-F238E27FC236}">
                <a16:creationId xmlns:a16="http://schemas.microsoft.com/office/drawing/2014/main" id="{118C7C25-AADD-4B2B-B0E8-FF88FD25612E}"/>
              </a:ext>
            </a:extLst>
          </p:cNvPr>
          <p:cNvSpPr>
            <a:spLocks noGrp="1"/>
          </p:cNvSpPr>
          <p:nvPr>
            <p:ph idx="1"/>
          </p:nvPr>
        </p:nvSpPr>
        <p:spPr>
          <a:xfrm>
            <a:off x="457200" y="1628801"/>
            <a:ext cx="8229600" cy="5112568"/>
          </a:xfrm>
        </p:spPr>
        <p:txBody>
          <a:bodyPr>
            <a:normAutofit fontScale="85000" lnSpcReduction="20000"/>
          </a:bodyPr>
          <a:lstStyle/>
          <a:p>
            <a:r>
              <a:rPr lang="cs-CZ" dirty="0"/>
              <a:t>Sociální role se nediferencují jen u člověka, či jen u obratlovců (hlavně u savců), ale i u bezobratlých (hlavně u blanokřídlých). Tyto sociální role se u všech živočichů vyvíjejí v rámci kompetice (soutěže) s ostatními možnostmi adaptace na prostředí. </a:t>
            </a:r>
          </a:p>
          <a:p>
            <a:r>
              <a:rPr lang="cs-CZ" dirty="0"/>
              <a:t>Někteří tvorové se nijak zásadně nevyvíjejí po celé stovky miliónů let (vážky, stonožky, latimérie, želvy, krokodýli aj.). Někteří živočichové se vyvíjejí překotně (v rozmezí několika miliónů let: Darwinovy pěnkavy, rod Homo, cichlidy v jezerech Velké příkopové propadliny v Africe, pes a další domestikanti). </a:t>
            </a:r>
          </a:p>
          <a:p>
            <a:r>
              <a:rPr lang="cs-CZ" dirty="0"/>
              <a:t>Podobně různé je to i u vývoje vzorců chování i u vývoje lidského sociálního chování: některé se nevyvíjejí po dlouhou dobu, jiné vidíme vyvíjet se před očima. </a:t>
            </a:r>
          </a:p>
        </p:txBody>
      </p:sp>
    </p:spTree>
    <p:extLst>
      <p:ext uri="{BB962C8B-B14F-4D97-AF65-F5344CB8AC3E}">
        <p14:creationId xmlns:p14="http://schemas.microsoft.com/office/powerpoint/2010/main" val="3606500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944F43-1470-43AA-9CDF-0DD954ED5CC7}"/>
              </a:ext>
            </a:extLst>
          </p:cNvPr>
          <p:cNvSpPr>
            <a:spLocks noGrp="1"/>
          </p:cNvSpPr>
          <p:nvPr>
            <p:ph type="title"/>
          </p:nvPr>
        </p:nvSpPr>
        <p:spPr/>
        <p:txBody>
          <a:bodyPr/>
          <a:lstStyle/>
          <a:p>
            <a:r>
              <a:rPr lang="cs-CZ" dirty="0"/>
              <a:t>Evoluce sociálních skupin</a:t>
            </a:r>
          </a:p>
        </p:txBody>
      </p:sp>
      <p:sp>
        <p:nvSpPr>
          <p:cNvPr id="3" name="Zástupný symbol pro obsah 2">
            <a:extLst>
              <a:ext uri="{FF2B5EF4-FFF2-40B4-BE49-F238E27FC236}">
                <a16:creationId xmlns:a16="http://schemas.microsoft.com/office/drawing/2014/main" id="{74AD80D8-93A0-45C4-9892-4249103C9CC3}"/>
              </a:ext>
            </a:extLst>
          </p:cNvPr>
          <p:cNvSpPr>
            <a:spLocks noGrp="1"/>
          </p:cNvSpPr>
          <p:nvPr>
            <p:ph idx="1"/>
          </p:nvPr>
        </p:nvSpPr>
        <p:spPr/>
        <p:txBody>
          <a:bodyPr>
            <a:normAutofit/>
          </a:bodyPr>
          <a:lstStyle/>
          <a:p>
            <a:r>
              <a:rPr lang="cs-CZ" dirty="0"/>
              <a:t>Sociální vztahy mezi jedinci zakládají sociální systémy. </a:t>
            </a:r>
          </a:p>
          <a:p>
            <a:r>
              <a:rPr lang="cs-CZ" dirty="0"/>
              <a:t>Sociální systémy se vyvíjejí ze základního dyadického vztahu (pro potřeby reprodukce) směrem k hierarchickým skupinám.</a:t>
            </a:r>
          </a:p>
          <a:p>
            <a:r>
              <a:rPr lang="cs-CZ" dirty="0"/>
              <a:t>Hierarchická skupina je patrně umožněna diferenciací sociálních rolí z původního dyadického vztahu (srov. teorii sociálního mozku v prezentaci Socializace). </a:t>
            </a:r>
          </a:p>
          <a:p>
            <a:endParaRPr lang="cs-CZ" dirty="0"/>
          </a:p>
        </p:txBody>
      </p:sp>
    </p:spTree>
    <p:extLst>
      <p:ext uri="{BB962C8B-B14F-4D97-AF65-F5344CB8AC3E}">
        <p14:creationId xmlns:p14="http://schemas.microsoft.com/office/powerpoint/2010/main" val="37637524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787F29-2EE4-48EE-8D4B-FC9C2A6783EE}"/>
              </a:ext>
            </a:extLst>
          </p:cNvPr>
          <p:cNvSpPr>
            <a:spLocks noGrp="1"/>
          </p:cNvSpPr>
          <p:nvPr>
            <p:ph type="title"/>
          </p:nvPr>
        </p:nvSpPr>
        <p:spPr/>
        <p:txBody>
          <a:bodyPr/>
          <a:lstStyle/>
          <a:p>
            <a:r>
              <a:rPr lang="cs-CZ" dirty="0"/>
              <a:t>Evoluce sociálních skupin</a:t>
            </a:r>
          </a:p>
        </p:txBody>
      </p:sp>
      <p:sp>
        <p:nvSpPr>
          <p:cNvPr id="3" name="Zástupný symbol pro obsah 2">
            <a:extLst>
              <a:ext uri="{FF2B5EF4-FFF2-40B4-BE49-F238E27FC236}">
                <a16:creationId xmlns:a16="http://schemas.microsoft.com/office/drawing/2014/main" id="{C77707B6-83FF-4065-8BC3-9A8D6E5C0D43}"/>
              </a:ext>
            </a:extLst>
          </p:cNvPr>
          <p:cNvSpPr>
            <a:spLocks noGrp="1"/>
          </p:cNvSpPr>
          <p:nvPr>
            <p:ph idx="1"/>
          </p:nvPr>
        </p:nvSpPr>
        <p:spPr/>
        <p:txBody>
          <a:bodyPr>
            <a:normAutofit lnSpcReduction="10000"/>
          </a:bodyPr>
          <a:lstStyle/>
          <a:p>
            <a:r>
              <a:rPr lang="cs-CZ" dirty="0"/>
              <a:t>Sociální diferenciace u blanokřídlých je založena na geneticky kódovaném systému tvorby feromonů, který tlumí a upravuje vývoj jedince. Sociální role jsou u včel dány odlišným biologickým vývojem. </a:t>
            </a:r>
          </a:p>
          <a:p>
            <a:r>
              <a:rPr lang="cs-CZ" dirty="0"/>
              <a:t>Naproti tomu sociální role obratlovců jsou dány více méně kompeticí jedinců v určitých soubojích (síly, krásy, hlasu, tvorby hnízda apod.). Ani člověk se v tomto ohledu od ostatních tvorů příliš neliší.</a:t>
            </a:r>
          </a:p>
          <a:p>
            <a:endParaRPr lang="cs-CZ" dirty="0"/>
          </a:p>
        </p:txBody>
      </p:sp>
    </p:spTree>
    <p:extLst>
      <p:ext uri="{BB962C8B-B14F-4D97-AF65-F5344CB8AC3E}">
        <p14:creationId xmlns:p14="http://schemas.microsoft.com/office/powerpoint/2010/main" val="19456696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
  <a:themeElements>
    <a:clrScheme name="Modul">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17001</TotalTime>
  <Words>1183</Words>
  <Application>Microsoft Office PowerPoint</Application>
  <PresentationFormat>Předvádění na obrazovce (4:3)</PresentationFormat>
  <Paragraphs>78</Paragraphs>
  <Slides>20</Slides>
  <Notes>2</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20</vt:i4>
      </vt:variant>
    </vt:vector>
  </HeadingPairs>
  <TitlesOfParts>
    <vt:vector size="27" baseType="lpstr">
      <vt:lpstr>Arial</vt:lpstr>
      <vt:lpstr>Calibri</vt:lpstr>
      <vt:lpstr>Corbel</vt:lpstr>
      <vt:lpstr>Wingdings</vt:lpstr>
      <vt:lpstr>Wingdings 2</vt:lpstr>
      <vt:lpstr>Wingdings 3</vt:lpstr>
      <vt:lpstr>Modul</vt:lpstr>
      <vt:lpstr>Sociální psychologie Sociální skupiny</vt:lpstr>
      <vt:lpstr>Dotaz na minulou přednášku</vt:lpstr>
      <vt:lpstr>Evoluce sociálních skupin</vt:lpstr>
      <vt:lpstr>Evoluce sociálních skupin</vt:lpstr>
      <vt:lpstr>Evoluce sociálních skupin</vt:lpstr>
      <vt:lpstr>Evoluce sociálních skupin</vt:lpstr>
      <vt:lpstr>Evoluce sociálních skupin</vt:lpstr>
      <vt:lpstr>Evoluce sociálních skupin</vt:lpstr>
      <vt:lpstr>Evoluce sociálních skupin</vt:lpstr>
      <vt:lpstr>SOCIÁLNÍ SKUPINA</vt:lpstr>
      <vt:lpstr>SOCIÁLNÍ SKUPINA</vt:lpstr>
      <vt:lpstr>SOCIÁLNÍ SKUPINA</vt:lpstr>
      <vt:lpstr>SOCIÁLNÍ SKUPINA</vt:lpstr>
      <vt:lpstr>Agregáty</vt:lpstr>
      <vt:lpstr>Agregáty</vt:lpstr>
      <vt:lpstr>Sociální kategorie</vt:lpstr>
      <vt:lpstr>Sociální organizace a jejich struktura</vt:lpstr>
      <vt:lpstr>Organizace a jejich struktura</vt:lpstr>
      <vt:lpstr>Prezentace aplikace PowerPoint</vt:lpstr>
      <vt:lpstr>Prezentace aplikace PowerPoint</vt:lpstr>
    </vt:vector>
  </TitlesOfParts>
  <Company>Pedagogicka fakulta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Sociální psychologie 1</dc:title>
  <dc:creator>Krasa</dc:creator>
  <cp:lastModifiedBy>Jan Krása</cp:lastModifiedBy>
  <cp:revision>253</cp:revision>
  <dcterms:created xsi:type="dcterms:W3CDTF">2015-10-20T07:43:33Z</dcterms:created>
  <dcterms:modified xsi:type="dcterms:W3CDTF">2022-11-23T11:02:43Z</dcterms:modified>
</cp:coreProperties>
</file>