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6" r:id="rId3"/>
    <p:sldId id="257" r:id="rId4"/>
    <p:sldId id="258" r:id="rId5"/>
    <p:sldId id="284" r:id="rId6"/>
    <p:sldId id="261" r:id="rId7"/>
    <p:sldId id="259" r:id="rId8"/>
    <p:sldId id="260" r:id="rId9"/>
    <p:sldId id="262" r:id="rId10"/>
    <p:sldId id="263" r:id="rId11"/>
    <p:sldId id="283" r:id="rId12"/>
    <p:sldId id="264" r:id="rId13"/>
    <p:sldId id="265" r:id="rId14"/>
    <p:sldId id="266" r:id="rId15"/>
    <p:sldId id="267" r:id="rId16"/>
    <p:sldId id="269" r:id="rId17"/>
    <p:sldId id="281" r:id="rId18"/>
    <p:sldId id="282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551B"/>
    <a:srgbClr val="BC37FF"/>
    <a:srgbClr val="8DE85A"/>
    <a:srgbClr val="439715"/>
    <a:srgbClr val="9100DC"/>
    <a:srgbClr val="F01928"/>
    <a:srgbClr val="969696"/>
    <a:srgbClr val="FF7300"/>
    <a:srgbClr val="0000DC"/>
    <a:srgbClr val="5A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mapové tvorby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Opakování 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DE863D-D029-B7DA-80AD-07CD2DEE0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DC2C41-ED04-E63A-F03E-D59FEF47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EA6BD5-6CEB-115F-28B7-CD3F92ACA70A}"/>
              </a:ext>
            </a:extLst>
          </p:cNvPr>
          <p:cNvSpPr txBox="1"/>
          <p:nvPr/>
        </p:nvSpPr>
        <p:spPr>
          <a:xfrm>
            <a:off x="1291694" y="2188841"/>
            <a:ext cx="7920000" cy="294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tematické mapy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mapy v atlase, zpracovaném jednotnou formou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mapového listu státního mapového díla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jednoduché mapy zachycující umístění ČR ve světě</a:t>
            </a:r>
          </a:p>
        </p:txBody>
      </p:sp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43C56C77-535D-2F7F-8767-88CB2F5F8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275626F3-756E-30E2-110E-3CAFBAEEE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DDDAF150-DDAB-A24E-6F60-2C1ED41C0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0B3C5927-4C64-DCAB-1FD4-19F1BCA95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161EBC2B-32F6-4EDC-550A-DADC9DEC0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C7C6A94A-B972-95AA-50E2-700CDC8B1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D1691744-7627-1914-EEAD-E8BBED2DB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7A5FDD80-899A-E358-573A-EE7F1075C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F9580A40-F08C-04C2-1C2F-AE9ED4EDE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7" name="Grafický objekt 16" descr="Otazník se souvislou výplní">
            <a:extLst>
              <a:ext uri="{FF2B5EF4-FFF2-40B4-BE49-F238E27FC236}">
                <a16:creationId xmlns:a16="http://schemas.microsoft.com/office/drawing/2014/main" id="{D5D9B475-9A19-962B-7A27-B307D6BD9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8" name="Grafický objekt 17" descr="Otazník se souvislou výplní">
            <a:extLst>
              <a:ext uri="{FF2B5EF4-FFF2-40B4-BE49-F238E27FC236}">
                <a16:creationId xmlns:a16="http://schemas.microsoft.com/office/drawing/2014/main" id="{CA8F0613-7DFC-F9D5-A99B-B4DD3C35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E1AB646B-EFBA-028F-751A-08D26B1F9451}"/>
              </a:ext>
            </a:extLst>
          </p:cNvPr>
          <p:cNvSpPr txBox="1"/>
          <p:nvPr/>
        </p:nvSpPr>
        <p:spPr>
          <a:xfrm>
            <a:off x="664800" y="1471640"/>
            <a:ext cx="609824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jaké mapy musí být vždy legenda?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98FF1AA1-B319-0689-4FD3-9F3AA79CCCD8}"/>
              </a:ext>
            </a:extLst>
          </p:cNvPr>
          <p:cNvSpPr/>
          <p:nvPr/>
        </p:nvSpPr>
        <p:spPr bwMode="auto">
          <a:xfrm>
            <a:off x="705330" y="2459643"/>
            <a:ext cx="363071" cy="411990"/>
          </a:xfrm>
          <a:prstGeom prst="rect">
            <a:avLst/>
          </a:prstGeom>
          <a:solidFill>
            <a:srgbClr val="8DE8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7101288-EC9D-6E0E-A610-E265870624F4}"/>
              </a:ext>
            </a:extLst>
          </p:cNvPr>
          <p:cNvSpPr/>
          <p:nvPr/>
        </p:nvSpPr>
        <p:spPr bwMode="auto">
          <a:xfrm>
            <a:off x="705330" y="3197188"/>
            <a:ext cx="363071" cy="411990"/>
          </a:xfrm>
          <a:prstGeom prst="rect">
            <a:avLst/>
          </a:prstGeom>
          <a:solidFill>
            <a:srgbClr val="BC37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147E191F-0E2A-B0E4-5A74-354580B8108F}"/>
              </a:ext>
            </a:extLst>
          </p:cNvPr>
          <p:cNvSpPr/>
          <p:nvPr/>
        </p:nvSpPr>
        <p:spPr bwMode="auto">
          <a:xfrm>
            <a:off x="717343" y="3897886"/>
            <a:ext cx="363071" cy="411990"/>
          </a:xfrm>
          <a:prstGeom prst="rect">
            <a:avLst/>
          </a:prstGeom>
          <a:solidFill>
            <a:srgbClr val="89551B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C4713FD-7AC2-FD25-5C54-FA52E89A710F}"/>
              </a:ext>
            </a:extLst>
          </p:cNvPr>
          <p:cNvSpPr/>
          <p:nvPr/>
        </p:nvSpPr>
        <p:spPr bwMode="auto">
          <a:xfrm>
            <a:off x="727945" y="4635431"/>
            <a:ext cx="363071" cy="411990"/>
          </a:xfrm>
          <a:prstGeom prst="rect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277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DE863D-D029-B7DA-80AD-07CD2DEE0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DC2C41-ED04-E63A-F03E-D59FEF47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EA6BD5-6CEB-115F-28B7-CD3F92ACA70A}"/>
              </a:ext>
            </a:extLst>
          </p:cNvPr>
          <p:cNvSpPr txBox="1"/>
          <p:nvPr/>
        </p:nvSpPr>
        <p:spPr>
          <a:xfrm>
            <a:off x="666000" y="1930292"/>
            <a:ext cx="7920000" cy="3441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jaké mapy musí být vždy legenda?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b="1" dirty="0">
                <a:solidFill>
                  <a:srgbClr val="43971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tematické mapy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mapy v atlase, zpracovaném jednotnou formou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mapového listu státního mapového díla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jednoduché mapy zachycující umístění ČR ve světě</a:t>
            </a:r>
          </a:p>
        </p:txBody>
      </p:sp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43C56C77-535D-2F7F-8767-88CB2F5F8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275626F3-756E-30E2-110E-3CAFBAEEE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DDDAF150-DDAB-A24E-6F60-2C1ED41C0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0B3C5927-4C64-DCAB-1FD4-19F1BCA95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161EBC2B-32F6-4EDC-550A-DADC9DEC0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C7C6A94A-B972-95AA-50E2-700CDC8B1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D1691744-7627-1914-EEAD-E8BBED2DB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7A5FDD80-899A-E358-573A-EE7F1075C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F9580A40-F08C-04C2-1C2F-AE9ED4EDE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7" name="Grafický objekt 16" descr="Otazník se souvislou výplní">
            <a:extLst>
              <a:ext uri="{FF2B5EF4-FFF2-40B4-BE49-F238E27FC236}">
                <a16:creationId xmlns:a16="http://schemas.microsoft.com/office/drawing/2014/main" id="{D5D9B475-9A19-962B-7A27-B307D6BD9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8" name="Grafický objekt 17" descr="Otazník se souvislou výplní">
            <a:extLst>
              <a:ext uri="{FF2B5EF4-FFF2-40B4-BE49-F238E27FC236}">
                <a16:creationId xmlns:a16="http://schemas.microsoft.com/office/drawing/2014/main" id="{CA8F0613-7DFC-F9D5-A99B-B4DD3C35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5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A82621-816D-A08D-A6AD-454ED5A6A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292BE3-A953-90A6-87A3-0768701F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188334-CD84-5744-0F2F-4444F1543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Její vypracování patří mezi nejzávažnější a nejobtížnější úkoly při tvorbě mapy.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Zásady tvorby legendy: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úplnost legendy,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musí být v souladu s označováním na mapě,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srozumitelnost, čitelnost a dobrá zapamatovatelnost,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musí být sestavena v logicky uspořádaný systém,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nezávislost legendy.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0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363170-95F1-55B8-D643-9BF05056D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21303A-7984-4898-5D8A-E0791336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legendy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66CFF5-72DB-E1F2-6800-46CDA75521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Znaky nesmí být příliš detailní. Myslete na to, že znak na mapě někdy může být velmi malý, a proto je třeba znak vytvořit tak, aby byl čitelný za všech okolností. Není zde tedy prostor pro přílišnou detailnost u znaků.</a:t>
            </a:r>
          </a:p>
          <a:p>
            <a:pPr lvl="0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Znak musí být intuitivní. I bez uvedení popisu, by znak měl jasně signalizovat co představuje.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5F0F1F-6EA9-0439-C545-D2576628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24" y="5285977"/>
            <a:ext cx="5123444" cy="11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8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363170-95F1-55B8-D643-9BF05056D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21303A-7984-4898-5D8A-E0791336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legendy</a:t>
            </a:r>
          </a:p>
        </p:txBody>
      </p:sp>
      <p:pic>
        <p:nvPicPr>
          <p:cNvPr id="9" name="Picture 6" descr="Untitled">
            <a:extLst>
              <a:ext uri="{FF2B5EF4-FFF2-40B4-BE49-F238E27FC236}">
                <a16:creationId xmlns:a16="http://schemas.microsoft.com/office/drawing/2014/main" id="{72F38263-B103-52FA-D9D4-075938D9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2" y="1957647"/>
            <a:ext cx="5897121" cy="3623107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AFA0B51-FDB1-B55C-D572-7C0990CE6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951" y="850772"/>
            <a:ext cx="44005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2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1DA07D-75A3-8C62-BD82-F403E9EA9F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79AFB2-95C6-3AF4-30F4-3021A64C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9A1BDE-3E91-8BCE-50A1-01E78BD98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legendu uspořádat?</a:t>
            </a:r>
          </a:p>
          <a:p>
            <a:r>
              <a:rPr lang="cs-CZ" dirty="0"/>
              <a:t>Kolik znaků může být v jedné skupině?</a:t>
            </a:r>
          </a:p>
          <a:p>
            <a:endParaRPr lang="cs-CZ" dirty="0"/>
          </a:p>
        </p:txBody>
      </p:sp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54CB9094-6731-41EA-1715-1A53BC7A1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269BFB68-FBC5-06E1-E755-9011EC98D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9790ABAB-B9BC-533C-2CE3-A331357F2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053BAD28-6499-A1C0-07CF-C372EEB42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BED534A6-F68A-CA58-DA82-6558E91C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5E2B4A3A-791D-0012-100B-D3986DEF9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7E66D6DB-3CBB-DAAE-E1A3-702935522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ABE6ADF0-A604-009D-9828-3E1676A64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00F57F6E-1FEC-71FD-4191-2AE73FD84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59F1D5DE-84AA-474C-6925-7063F8E7E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48E6CCB0-358E-0350-DED4-5C6B78CD3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79A2C9-D1DA-3DB3-8246-C1F6E1B5F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3BD01B-32AA-CDA3-E04F-ED584785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Měřítko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88EF6-65C4-5510-9F7B-60D9627F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980" y="2775588"/>
            <a:ext cx="8316424" cy="3035012"/>
          </a:xfrm>
        </p:spPr>
        <p:txBody>
          <a:bodyPr/>
          <a:lstStyle/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číselné</a:t>
            </a:r>
          </a:p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grafické</a:t>
            </a:r>
          </a:p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slovní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žádné</a:t>
            </a:r>
          </a:p>
          <a:p>
            <a:endParaRPr lang="cs-CZ" dirty="0"/>
          </a:p>
        </p:txBody>
      </p:sp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E0340EEC-07D5-5B37-0D25-EC7F5DA1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BAAD709C-72A4-BE55-25ED-7CFBF533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CDA0A07B-1424-C0BD-9092-41285BDEE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4DBB2A52-7FBC-A33F-FDF1-641954972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E4342CB1-6A44-4834-058B-6B001892A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9FF3A466-6082-F1E4-8335-62FCB694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F9C58FAD-FD4C-87D7-FF36-4D6F334F3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F43850ED-5016-98F7-8BDE-DA317F9AF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FCC15F15-2696-5D35-4968-3F0B8A6E8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B9D439EA-48F4-1E3C-7371-927B76EFA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FA1BE2A9-1F5A-E301-A5E3-D8C165DB3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039FFEC-31D5-6C01-9F68-9BD7AC31EBB9}"/>
              </a:ext>
            </a:extLst>
          </p:cNvPr>
          <p:cNvSpPr txBox="1"/>
          <p:nvPr/>
        </p:nvSpPr>
        <p:spPr>
          <a:xfrm>
            <a:off x="530044" y="1361082"/>
            <a:ext cx="8316424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Jaký typ měřítka použijete pro mapu, o níž víte, že uživatelé ji budou zvětšovat či zmenšovat (mapu promítají projektorem, zvětšeninu použijí na poster apod.)?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5DB9F10-F072-F67D-1B23-9098E1D472D2}"/>
              </a:ext>
            </a:extLst>
          </p:cNvPr>
          <p:cNvSpPr/>
          <p:nvPr/>
        </p:nvSpPr>
        <p:spPr bwMode="auto">
          <a:xfrm>
            <a:off x="733124" y="2971045"/>
            <a:ext cx="363071" cy="411990"/>
          </a:xfrm>
          <a:prstGeom prst="rect">
            <a:avLst/>
          </a:prstGeom>
          <a:solidFill>
            <a:srgbClr val="8DE8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A98CBB2-8979-63B4-5A38-613C7E9A13F2}"/>
              </a:ext>
            </a:extLst>
          </p:cNvPr>
          <p:cNvSpPr/>
          <p:nvPr/>
        </p:nvSpPr>
        <p:spPr bwMode="auto">
          <a:xfrm>
            <a:off x="733124" y="3708590"/>
            <a:ext cx="363071" cy="411990"/>
          </a:xfrm>
          <a:prstGeom prst="rect">
            <a:avLst/>
          </a:prstGeom>
          <a:solidFill>
            <a:srgbClr val="BC37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7432F39A-4ACC-014F-9A98-018BC600B57E}"/>
              </a:ext>
            </a:extLst>
          </p:cNvPr>
          <p:cNvSpPr/>
          <p:nvPr/>
        </p:nvSpPr>
        <p:spPr bwMode="auto">
          <a:xfrm>
            <a:off x="745137" y="4409288"/>
            <a:ext cx="363071" cy="411990"/>
          </a:xfrm>
          <a:prstGeom prst="rect">
            <a:avLst/>
          </a:prstGeom>
          <a:solidFill>
            <a:srgbClr val="89551B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255745C-4F7D-A5A3-A5A5-3003D5C60165}"/>
              </a:ext>
            </a:extLst>
          </p:cNvPr>
          <p:cNvSpPr/>
          <p:nvPr/>
        </p:nvSpPr>
        <p:spPr bwMode="auto">
          <a:xfrm>
            <a:off x="755739" y="5146833"/>
            <a:ext cx="363071" cy="411990"/>
          </a:xfrm>
          <a:prstGeom prst="rect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61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79A2C9-D1DA-3DB3-8246-C1F6E1B5F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3BD01B-32AA-CDA3-E04F-ED584785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Měřítko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88EF6-65C4-5510-9F7B-60D9627F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16424" cy="4139998"/>
          </a:xfrm>
        </p:spPr>
        <p:txBody>
          <a:bodyPr/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Jaký typ měřítka použijete pro mapu, o níž víte, že uživatelé ji budou zvětšovat či zmenšovat (mapu promítají projektorem, zvětšeninu použijí na poster apod.)?</a:t>
            </a:r>
          </a:p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číselné</a:t>
            </a:r>
          </a:p>
          <a:p>
            <a:pPr marL="342900" lvl="0" indent="-342900">
              <a:lnSpc>
                <a:spcPct val="200000"/>
              </a:lnSpc>
              <a:buClr>
                <a:srgbClr val="9100DC"/>
              </a:buClr>
              <a:buFont typeface="+mj-lt"/>
              <a:buAutoNum type="alphaLcParenR"/>
            </a:pPr>
            <a:r>
              <a:rPr lang="cs-CZ" sz="2400" b="1" kern="1200" dirty="0">
                <a:solidFill>
                  <a:srgbClr val="9100D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grafické</a:t>
            </a:r>
          </a:p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slovní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žádné</a:t>
            </a:r>
          </a:p>
          <a:p>
            <a:endParaRPr lang="cs-CZ" dirty="0"/>
          </a:p>
        </p:txBody>
      </p:sp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E0340EEC-07D5-5B37-0D25-EC7F5DA1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BAAD709C-72A4-BE55-25ED-7CFBF533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CDA0A07B-1424-C0BD-9092-41285BDEE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4DBB2A52-7FBC-A33F-FDF1-641954972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E4342CB1-6A44-4834-058B-6B001892A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9FF3A466-6082-F1E4-8335-62FCB694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F9C58FAD-FD4C-87D7-FF36-4D6F334F3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F43850ED-5016-98F7-8BDE-DA317F9AF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FCC15F15-2696-5D35-4968-3F0B8A6E8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B9D439EA-48F4-1E3C-7371-927B76EFA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FA1BE2A9-1F5A-E301-A5E3-D8C165DB3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9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79A2C9-D1DA-3DB3-8246-C1F6E1B5F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3BD01B-32AA-CDA3-E04F-ED584785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Měřítko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88EF6-65C4-5510-9F7B-60D9627F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40" y="2577292"/>
            <a:ext cx="7598083" cy="3254707"/>
          </a:xfrm>
        </p:spPr>
        <p:txBody>
          <a:bodyPr/>
          <a:lstStyle/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KM</a:t>
            </a:r>
          </a:p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Km</a:t>
            </a:r>
          </a:p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endParaRPr lang="cs-CZ" sz="2400" kern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ClrTx/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Km</a:t>
            </a:r>
          </a:p>
          <a:p>
            <a:endParaRPr lang="cs-CZ" dirty="0"/>
          </a:p>
        </p:txBody>
      </p:sp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E0340EEC-07D5-5B37-0D25-EC7F5DA1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BAAD709C-72A4-BE55-25ED-7CFBF533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CDA0A07B-1424-C0BD-9092-41285BDEE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4DBB2A52-7FBC-A33F-FDF1-641954972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E4342CB1-6A44-4834-058B-6B001892A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9FF3A466-6082-F1E4-8335-62FCB694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F9C58FAD-FD4C-87D7-FF36-4D6F334F3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F43850ED-5016-98F7-8BDE-DA317F9AF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FCC15F15-2696-5D35-4968-3F0B8A6E8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B9D439EA-48F4-1E3C-7371-927B76EFA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FA1BE2A9-1F5A-E301-A5E3-D8C165DB3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570D10F-93E4-3795-1362-4C9ADC212E03}"/>
              </a:ext>
            </a:extLst>
          </p:cNvPr>
          <p:cNvSpPr txBox="1"/>
          <p:nvPr/>
        </p:nvSpPr>
        <p:spPr>
          <a:xfrm>
            <a:off x="580024" y="1540787"/>
            <a:ext cx="773771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Jaký zápis jednotek použijete u grafického měřítka v mapě pro české čtenáře?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E91F512-1D1B-8C9E-FA27-B1104291C362}"/>
              </a:ext>
            </a:extLst>
          </p:cNvPr>
          <p:cNvSpPr/>
          <p:nvPr/>
        </p:nvSpPr>
        <p:spPr bwMode="auto">
          <a:xfrm>
            <a:off x="771576" y="2807803"/>
            <a:ext cx="363071" cy="411990"/>
          </a:xfrm>
          <a:prstGeom prst="rect">
            <a:avLst/>
          </a:prstGeom>
          <a:solidFill>
            <a:srgbClr val="8DE8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B6CF2D0-08DC-0356-AC9C-31C60C6512C8}"/>
              </a:ext>
            </a:extLst>
          </p:cNvPr>
          <p:cNvSpPr/>
          <p:nvPr/>
        </p:nvSpPr>
        <p:spPr bwMode="auto">
          <a:xfrm>
            <a:off x="771576" y="3545348"/>
            <a:ext cx="363071" cy="411990"/>
          </a:xfrm>
          <a:prstGeom prst="rect">
            <a:avLst/>
          </a:prstGeom>
          <a:solidFill>
            <a:srgbClr val="BC37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2077122-9661-9B89-6D15-5C57BA50D2BF}"/>
              </a:ext>
            </a:extLst>
          </p:cNvPr>
          <p:cNvSpPr/>
          <p:nvPr/>
        </p:nvSpPr>
        <p:spPr bwMode="auto">
          <a:xfrm>
            <a:off x="783589" y="4246046"/>
            <a:ext cx="363071" cy="411990"/>
          </a:xfrm>
          <a:prstGeom prst="rect">
            <a:avLst/>
          </a:prstGeom>
          <a:solidFill>
            <a:srgbClr val="89551B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6104C2E-2752-1037-E1D4-6A9C921CB65D}"/>
              </a:ext>
            </a:extLst>
          </p:cNvPr>
          <p:cNvSpPr/>
          <p:nvPr/>
        </p:nvSpPr>
        <p:spPr bwMode="auto">
          <a:xfrm>
            <a:off x="794191" y="4983591"/>
            <a:ext cx="363071" cy="411990"/>
          </a:xfrm>
          <a:prstGeom prst="rect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126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79A2C9-D1DA-3DB3-8246-C1F6E1B5F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3BD01B-32AA-CDA3-E04F-ED584785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Měřítko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88EF6-65C4-5510-9F7B-60D9627F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16424" cy="4139998"/>
          </a:xfrm>
        </p:spPr>
        <p:txBody>
          <a:bodyPr/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Jaký zápis jednotek použijete u grafického měřítka v mapě pro české čtenáře?</a:t>
            </a:r>
          </a:p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KM</a:t>
            </a:r>
          </a:p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>
                <a:latin typeface="Calibri" panose="020F0502020204030204" pitchFamily="34" charset="0"/>
                <a:cs typeface="Times New Roman" panose="02020603050405020304" pitchFamily="18" charset="0"/>
              </a:rPr>
              <a:t>Km</a:t>
            </a:r>
          </a:p>
          <a:p>
            <a:pPr marL="342900" lvl="0" indent="-342900">
              <a:lnSpc>
                <a:spcPct val="200000"/>
              </a:lnSpc>
              <a:buClr>
                <a:schemeClr val="tx1"/>
              </a:buClr>
              <a:buFont typeface="+mj-lt"/>
              <a:buAutoNum type="alphaLcParenR"/>
            </a:pPr>
            <a:r>
              <a:rPr lang="cs-CZ" sz="2400" kern="1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endParaRPr lang="cs-CZ" sz="2400" kern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cs-CZ" sz="2400" b="1" kern="12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Km</a:t>
            </a:r>
          </a:p>
          <a:p>
            <a:endParaRPr lang="cs-CZ" dirty="0"/>
          </a:p>
        </p:txBody>
      </p:sp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E0340EEC-07D5-5B37-0D25-EC7F5DA1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BAAD709C-72A4-BE55-25ED-7CFBF533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CDA0A07B-1424-C0BD-9092-41285BDEE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4DBB2A52-7FBC-A33F-FDF1-641954972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E4342CB1-6A44-4834-058B-6B001892A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9FF3A466-6082-F1E4-8335-62FCB694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F9C58FAD-FD4C-87D7-FF36-4D6F334F3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F43850ED-5016-98F7-8BDE-DA317F9AF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FCC15F15-2696-5D35-4968-3F0B8A6E8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B9D439EA-48F4-1E3C-7371-927B76EFA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FA1BE2A9-1F5A-E301-A5E3-D8C165DB3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8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0A0178-848D-6042-2E4E-C9F5ED8AC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FB65A14-DBE8-10D4-0507-A9ED9FDDCB22}"/>
              </a:ext>
            </a:extLst>
          </p:cNvPr>
          <p:cNvSpPr/>
          <p:nvPr/>
        </p:nvSpPr>
        <p:spPr bwMode="auto">
          <a:xfrm>
            <a:off x="4834589" y="833717"/>
            <a:ext cx="2494058" cy="2465296"/>
          </a:xfrm>
          <a:prstGeom prst="rect">
            <a:avLst/>
          </a:prstGeom>
          <a:solidFill>
            <a:srgbClr val="8DE8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F381837-3843-B9A2-994E-19AA1C68298C}"/>
              </a:ext>
            </a:extLst>
          </p:cNvPr>
          <p:cNvSpPr/>
          <p:nvPr/>
        </p:nvSpPr>
        <p:spPr bwMode="auto">
          <a:xfrm>
            <a:off x="7730189" y="833717"/>
            <a:ext cx="2494058" cy="2465296"/>
          </a:xfrm>
          <a:prstGeom prst="rect">
            <a:avLst/>
          </a:prstGeom>
          <a:solidFill>
            <a:srgbClr val="BC37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81DCD84-C9FC-C4DB-4367-11E6CEEBC20E}"/>
              </a:ext>
            </a:extLst>
          </p:cNvPr>
          <p:cNvSpPr/>
          <p:nvPr/>
        </p:nvSpPr>
        <p:spPr bwMode="auto">
          <a:xfrm>
            <a:off x="4834589" y="3557752"/>
            <a:ext cx="2494058" cy="2465296"/>
          </a:xfrm>
          <a:prstGeom prst="rect">
            <a:avLst/>
          </a:prstGeom>
          <a:solidFill>
            <a:srgbClr val="89551B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6459D41-9F3C-0CF7-AF27-1C41284925E5}"/>
              </a:ext>
            </a:extLst>
          </p:cNvPr>
          <p:cNvSpPr/>
          <p:nvPr/>
        </p:nvSpPr>
        <p:spPr bwMode="auto">
          <a:xfrm>
            <a:off x="7730189" y="3557752"/>
            <a:ext cx="2494058" cy="246529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Nadpis 3">
            <a:extLst>
              <a:ext uri="{FF2B5EF4-FFF2-40B4-BE49-F238E27FC236}">
                <a16:creationId xmlns:a16="http://schemas.microsoft.com/office/drawing/2014/main" id="{23A708B1-9F47-B2F4-9685-7894A25B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33717"/>
            <a:ext cx="10753200" cy="451576"/>
          </a:xfrm>
        </p:spPr>
        <p:txBody>
          <a:bodyPr/>
          <a:lstStyle/>
          <a:p>
            <a:r>
              <a:rPr lang="cs-CZ" dirty="0"/>
              <a:t>Otázky </a:t>
            </a:r>
            <a:br>
              <a:rPr lang="cs-CZ" dirty="0"/>
            </a:br>
            <a:r>
              <a:rPr lang="cs-CZ" dirty="0"/>
              <a:t>a odpovědi</a:t>
            </a:r>
          </a:p>
        </p:txBody>
      </p:sp>
    </p:spTree>
    <p:extLst>
      <p:ext uri="{BB962C8B-B14F-4D97-AF65-F5344CB8AC3E}">
        <p14:creationId xmlns:p14="http://schemas.microsoft.com/office/powerpoint/2010/main" val="196493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C41792-B3F1-E3CD-13CF-5881F4F93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4CB4CA-2448-9637-4D7B-6BFB1F4D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Měřítko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E8F24B0E-EC33-3AAD-0464-911583566E39}"/>
              </a:ext>
            </a:extLst>
          </p:cNvPr>
          <p:cNvSpPr txBox="1">
            <a:spLocks/>
          </p:cNvSpPr>
          <p:nvPr/>
        </p:nvSpPr>
        <p:spPr>
          <a:xfrm>
            <a:off x="666000" y="1524119"/>
            <a:ext cx="10515600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000" dirty="0">
                <a:latin typeface="+mj-lt"/>
              </a:rPr>
              <a:t>Z hlediska výsledné prezentace rozlišujeme </a:t>
            </a:r>
            <a:r>
              <a:rPr lang="cs-CZ" sz="2000" b="1" dirty="0">
                <a:latin typeface="+mj-lt"/>
              </a:rPr>
              <a:t>3 základní druhy měřítka:</a:t>
            </a:r>
          </a:p>
          <a:p>
            <a:endParaRPr lang="cs-CZ" sz="20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000" b="1" dirty="0">
                <a:latin typeface="+mj-lt"/>
              </a:rPr>
              <a:t>Číselné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20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2000" b="1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2000" b="1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2000" b="1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000" b="1" dirty="0">
                <a:latin typeface="+mj-lt"/>
              </a:rPr>
              <a:t>Grafické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2000" b="1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20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s-CZ" sz="2000" b="1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000" b="1" dirty="0">
                <a:latin typeface="+mj-lt"/>
              </a:rPr>
              <a:t>Slovní</a:t>
            </a:r>
            <a:endParaRPr lang="cs-CZ" sz="2000" dirty="0">
              <a:latin typeface="+mj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1ABF7DA-1760-3699-391B-28C280748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3"/>
          <a:stretch/>
        </p:blipFill>
        <p:spPr>
          <a:xfrm>
            <a:off x="5323293" y="2947299"/>
            <a:ext cx="5372593" cy="1504978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1F4166D-6980-EFE1-3F37-A09DA582FE36}"/>
              </a:ext>
            </a:extLst>
          </p:cNvPr>
          <p:cNvCxnSpPr>
            <a:cxnSpLocks/>
          </p:cNvCxnSpPr>
          <p:nvPr/>
        </p:nvCxnSpPr>
        <p:spPr>
          <a:xfrm>
            <a:off x="2695271" y="2370711"/>
            <a:ext cx="3584505" cy="637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61F94C0-E5AC-7065-75EF-038D84C78440}"/>
              </a:ext>
            </a:extLst>
          </p:cNvPr>
          <p:cNvCxnSpPr>
            <a:cxnSpLocks/>
          </p:cNvCxnSpPr>
          <p:nvPr/>
        </p:nvCxnSpPr>
        <p:spPr>
          <a:xfrm>
            <a:off x="2935237" y="3874600"/>
            <a:ext cx="20313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836166D-1B1E-E336-D4AC-1B48393CAD97}"/>
              </a:ext>
            </a:extLst>
          </p:cNvPr>
          <p:cNvCxnSpPr>
            <a:cxnSpLocks/>
          </p:cNvCxnSpPr>
          <p:nvPr/>
        </p:nvCxnSpPr>
        <p:spPr>
          <a:xfrm flipV="1">
            <a:off x="2695271" y="4452277"/>
            <a:ext cx="3584505" cy="6824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1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534C8C-8C8C-BDED-B4E0-3080BD4CF4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9DF373-420E-6F9E-E28C-FB89571C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Tiráž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3DA5C2-D787-28FE-BFA2-8F16C59B2C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6000" y="1542596"/>
            <a:ext cx="10602635" cy="365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ClrTx/>
              <a:buNone/>
            </a:pPr>
            <a:r>
              <a:rPr lang="cs-CZ" b="1" dirty="0">
                <a:solidFill>
                  <a:srgbClr val="00B050"/>
                </a:solidFill>
              </a:rPr>
              <a:t>Základní</a:t>
            </a:r>
          </a:p>
          <a:p>
            <a:pPr marL="72000" indent="0">
              <a:buClrTx/>
              <a:buNone/>
            </a:pPr>
            <a:r>
              <a:rPr lang="cs-CZ" b="1" dirty="0">
                <a:solidFill>
                  <a:srgbClr val="F01928"/>
                </a:solidFill>
              </a:rPr>
              <a:t>Doplňkový</a:t>
            </a:r>
          </a:p>
          <a:p>
            <a:pPr marL="72000" indent="0">
              <a:buNone/>
            </a:pPr>
            <a:r>
              <a:rPr lang="cs-CZ" dirty="0"/>
              <a:t>…….kompoziční prvek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S tiráží se se nesetkáváme pouze u map, ale také například u knih. Jedná se o údaje o nakladateli, autorovi, roku vydání, počtu výtisků, autorských právech apod</a:t>
            </a:r>
          </a:p>
        </p:txBody>
      </p:sp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6A8AE496-2237-D897-D71C-CFBA3D082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A5B784FE-58E3-A17B-677C-08A09EBBF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CB468857-BECB-77A7-F790-6782DE9A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8CF35156-2BFB-73EF-C2C4-CF3A4C1D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E84B4EE2-5450-9DA4-9338-17E2824B9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9E5C1849-8C57-F41B-DF9B-3DF08CC4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35ACA006-6C00-2772-4C81-8A6DF7FC2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C1D349BD-B567-ED65-EDD1-4D99F47E5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BF193858-81F8-C80A-6F3F-2CFD6D89D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7" name="Grafický objekt 16" descr="Otazník se souvislou výplní">
            <a:extLst>
              <a:ext uri="{FF2B5EF4-FFF2-40B4-BE49-F238E27FC236}">
                <a16:creationId xmlns:a16="http://schemas.microsoft.com/office/drawing/2014/main" id="{B15D8533-1C51-4576-8924-C8351D326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8" name="Grafický objekt 17" descr="Otazník se souvislou výplní">
            <a:extLst>
              <a:ext uri="{FF2B5EF4-FFF2-40B4-BE49-F238E27FC236}">
                <a16:creationId xmlns:a16="http://schemas.microsoft.com/office/drawing/2014/main" id="{CCF03DFD-87C7-B428-7109-5BD1E24F6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54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0556B6-386C-43AF-7807-23C95DC13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ACB26C-DBAD-F6DD-82C2-7E6E49C5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Tiráž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A25301-B61B-6707-6E5A-B676B85507E9}"/>
              </a:ext>
            </a:extLst>
          </p:cNvPr>
          <p:cNvSpPr txBox="1"/>
          <p:nvPr/>
        </p:nvSpPr>
        <p:spPr>
          <a:xfrm>
            <a:off x="966370" y="1814382"/>
            <a:ext cx="51296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Jméno autora/vydavatel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Rok vydání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Kartografické zobrazení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Redaktoři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Pořadí vydání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Lektoři mapy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Druh tisku, údaje o papíru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Copyright mapy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Podkladové zdroje a další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B268FEE-0C7E-D0E3-09AC-D19A2BEBA46B}"/>
              </a:ext>
            </a:extLst>
          </p:cNvPr>
          <p:cNvCxnSpPr>
            <a:cxnSpLocks/>
          </p:cNvCxnSpPr>
          <p:nvPr/>
        </p:nvCxnSpPr>
        <p:spPr>
          <a:xfrm>
            <a:off x="966370" y="2872627"/>
            <a:ext cx="3618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61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3767E4-DB8F-4136-C1FB-92B22086A0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97F00D-3C39-DC3D-D61D-CD8ECB80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Směrovka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BB988D-98F4-44F3-6F79-913DD9335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Směrovka na mapě je grafickým vyjádřením orientace mapy ku světovým stranám. Jde o nadstavbový kompoziční prvek (grafická marginálie), přesto by měla být až na výjimky umístěna na mapě.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Případy, kdy směrovka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být vložena do mapové kompozice, jsou například: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mapě je přítomna zeměpisná síť,</a:t>
            </a:r>
          </a:p>
          <a:p>
            <a:pPr marL="800100" lvl="1" indent="-342900"/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 se o území orientované na sever (i souřadný systém tak musí být orientován),</a:t>
            </a:r>
          </a:p>
          <a:p>
            <a:pPr marL="800100" lvl="1" indent="-342900"/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je součástí souboru map (celé mapové dílo orientováno určitým směrem).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100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12B8AE-8C1B-44BC-8063-F6941871D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66CC46-2506-417F-DCF7-915827E4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Směrovka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339364-F51E-4308-1596-BAF62BEECA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5" y="1692275"/>
            <a:ext cx="7728563" cy="455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české podmínky platí následující pomůcka. Při tvorbě mapy v souřadnicovém systému S-JTSK (Křovák), který není na území ČR orientován k severu, je 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třeba vkládat směrovku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01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nutné směrovku vkládat</a:t>
            </a:r>
          </a:p>
          <a:p>
            <a:pPr marL="342900" indent="-34290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druhého nejpoužívanějšího systému WGS84 33 N, který je naopak k severu orientován,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 použití směrovky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zbytečné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019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nutné</a:t>
            </a:r>
          </a:p>
          <a:p>
            <a:pPr marL="342900" indent="-34290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8BFCB424-680C-E202-DBB1-4D28574EA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11F16B81-6DB7-E364-CE78-CCF97A34B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75DE9C5B-9293-BA9F-1522-876DB58E2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FCC460B6-5711-67FD-5138-EBF878192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AA791407-B808-64F4-5129-AE239AABA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8745A38E-8FF9-C677-D5B1-9E9A592FC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EE7DB28A-0534-6E5E-D058-0EA3256B4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575ED102-7DDE-0A31-EB39-3CB165A4E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98A83C7A-8E4E-A92A-E3EE-F599EB2E1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0555C88C-1089-9C2E-6B75-00AED9E48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7" name="Grafický objekt 16" descr="Otazník se souvislou výplní">
            <a:extLst>
              <a:ext uri="{FF2B5EF4-FFF2-40B4-BE49-F238E27FC236}">
                <a16:creationId xmlns:a16="http://schemas.microsoft.com/office/drawing/2014/main" id="{8E153C12-733A-8B89-7894-CDF49B3CE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10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EF3DDC-AA5B-345F-0A6F-DDDA67A08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83EC3C-4E83-C65F-262A-E8921F53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Celková kompozice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6826BE7-9C0D-7B0E-06FC-6924A6F26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0" t="1880" b="49060"/>
          <a:stretch/>
        </p:blipFill>
        <p:spPr>
          <a:xfrm>
            <a:off x="6096000" y="2375573"/>
            <a:ext cx="4649073" cy="29674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6E3A56-4DBB-B4AE-8F44-490356B41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65" r="49596"/>
          <a:stretch/>
        </p:blipFill>
        <p:spPr>
          <a:xfrm>
            <a:off x="898095" y="2216055"/>
            <a:ext cx="4858719" cy="29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8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zor Předtucha Který tematicka mapa Nadřazenost vazba Neefektivní">
            <a:extLst>
              <a:ext uri="{FF2B5EF4-FFF2-40B4-BE49-F238E27FC236}">
                <a16:creationId xmlns:a16="http://schemas.microsoft.com/office/drawing/2014/main" id="{C5B797FD-961A-C155-9D85-1C6151DF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65" y="3681063"/>
            <a:ext cx="3987042" cy="27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aktivní atlas světa od Seznamu jedním z vítězů soutěže Mapa roku 2020  - Zeměměřič">
            <a:extLst>
              <a:ext uri="{FF2B5EF4-FFF2-40B4-BE49-F238E27FC236}">
                <a16:creationId xmlns:a16="http://schemas.microsoft.com/office/drawing/2014/main" id="{674C72CA-2A92-8956-9F91-9D715B9EC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15336" r="3839" b="13004"/>
          <a:stretch/>
        </p:blipFill>
        <p:spPr bwMode="auto">
          <a:xfrm>
            <a:off x="707198" y="1482445"/>
            <a:ext cx="5331743" cy="27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B53A3F-C691-54A1-4AA6-493577591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659141-ED2E-3899-2CFD-8F575DEE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Topografická mapa</a:t>
            </a:r>
          </a:p>
        </p:txBody>
      </p:sp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482A4F01-8E9E-1721-1BA8-F19DA4B16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BE912260-8ADA-2DEC-4C30-080CCCA70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8498815B-7C4E-F283-0F20-4FDD3328B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CD89F7B2-B54E-566B-03B4-288EFF6A8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9653F11C-52A0-A532-A882-6BA5FFDF5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FDD063DF-05C0-62F7-988D-B17FE7E699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E85CFDB0-DC49-47FD-8A00-C43DA91A3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C6EA4463-324A-D295-477C-D63C6125B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1A5372FD-C642-9521-30D7-B5DCD6E0C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D913CC4D-A3A1-4B72-3C12-9B28361DD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  <p:pic>
        <p:nvPicPr>
          <p:cNvPr id="17" name="Picture 2" descr="Topografická mapa – Wikipedie">
            <a:extLst>
              <a:ext uri="{FF2B5EF4-FFF2-40B4-BE49-F238E27FC236}">
                <a16:creationId xmlns:a16="http://schemas.microsoft.com/office/drawing/2014/main" id="{AD72B384-3C0B-A757-7B4C-930B6F641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43" y="727823"/>
            <a:ext cx="2888803" cy="27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A20B15CB-4A47-06E3-EC3F-6A419DBBF714}"/>
              </a:ext>
            </a:extLst>
          </p:cNvPr>
          <p:cNvSpPr/>
          <p:nvPr/>
        </p:nvSpPr>
        <p:spPr bwMode="auto">
          <a:xfrm>
            <a:off x="887504" y="3681063"/>
            <a:ext cx="376519" cy="497541"/>
          </a:xfrm>
          <a:prstGeom prst="rect">
            <a:avLst/>
          </a:prstGeom>
          <a:solidFill>
            <a:srgbClr val="8DE85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dirty="0">
                <a:solidFill>
                  <a:schemeClr val="bg1"/>
                </a:solidFill>
                <a:latin typeface="+mn-lt"/>
              </a:rPr>
              <a:t>a</a:t>
            </a:r>
            <a:endParaRPr kumimoji="0" lang="cs-CZ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5725144-2FB4-0CE7-1925-79B8E74AF28F}"/>
              </a:ext>
            </a:extLst>
          </p:cNvPr>
          <p:cNvSpPr/>
          <p:nvPr/>
        </p:nvSpPr>
        <p:spPr bwMode="auto">
          <a:xfrm>
            <a:off x="6449883" y="2861976"/>
            <a:ext cx="376519" cy="457200"/>
          </a:xfrm>
          <a:prstGeom prst="rect">
            <a:avLst/>
          </a:prstGeom>
          <a:solidFill>
            <a:srgbClr val="BC37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dirty="0">
                <a:solidFill>
                  <a:schemeClr val="bg1"/>
                </a:solidFill>
                <a:latin typeface="+mn-lt"/>
              </a:rPr>
              <a:t>b</a:t>
            </a:r>
            <a:endParaRPr kumimoji="0" lang="cs-CZ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270E7B6-772C-6BEF-FD32-78A311380947}"/>
              </a:ext>
            </a:extLst>
          </p:cNvPr>
          <p:cNvSpPr/>
          <p:nvPr/>
        </p:nvSpPr>
        <p:spPr bwMode="auto">
          <a:xfrm>
            <a:off x="6084776" y="5426341"/>
            <a:ext cx="376519" cy="497541"/>
          </a:xfrm>
          <a:prstGeom prst="rect">
            <a:avLst/>
          </a:prstGeom>
          <a:solidFill>
            <a:srgbClr val="89551B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48307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B53A3F-C691-54A1-4AA6-493577591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659141-ED2E-3899-2CFD-8F575DEE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Topografická mapa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CD269C-191B-CF3F-199C-D441119D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931376" cy="4139998"/>
          </a:xfrm>
        </p:spPr>
        <p:txBody>
          <a:bodyPr/>
          <a:lstStyle/>
          <a:p>
            <a:r>
              <a:rPr lang="cs-CZ" sz="2800" dirty="0"/>
              <a:t>Ze všech druhů map dle obsahu nejvěrněji území (reálnou krajinu) zachycují mapy topografické.</a:t>
            </a:r>
          </a:p>
          <a:p>
            <a:pPr marL="72000" indent="0">
              <a:buNone/>
            </a:pPr>
            <a:endParaRPr lang="cs-CZ" sz="2800" dirty="0"/>
          </a:p>
          <a:p>
            <a:r>
              <a:rPr lang="cs-CZ" sz="2800" dirty="0"/>
              <a:t> Jedná se totiž o mapy velkého měřítka, jejichž záměrem je především poskytnout „dobrou všeobecnou orientaci v daném území“ </a:t>
            </a:r>
            <a:endParaRPr lang="cs-CZ" sz="2000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Picture 2" descr="Topografická mapa – Wikipedie">
            <a:extLst>
              <a:ext uri="{FF2B5EF4-FFF2-40B4-BE49-F238E27FC236}">
                <a16:creationId xmlns:a16="http://schemas.microsoft.com/office/drawing/2014/main" id="{693A5B05-45FE-D7F6-DC05-8E157866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45" y="1403252"/>
            <a:ext cx="3800278" cy="38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64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B53A3F-C691-54A1-4AA6-493577591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659141-ED2E-3899-2CFD-8F575DEE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Topografická mapa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CD269C-191B-CF3F-199C-D441119D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85918" cy="4139998"/>
          </a:xfrm>
        </p:spPr>
        <p:txBody>
          <a:bodyPr/>
          <a:lstStyle/>
          <a:p>
            <a:r>
              <a:rPr lang="cs-CZ" sz="2800" dirty="0"/>
              <a:t>Topografická mapa obsahuje: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polohopis</a:t>
            </a:r>
            <a:r>
              <a:rPr lang="cs-CZ" sz="2800" dirty="0"/>
              <a:t> – obraz objektů v území (tj. jejich polohy);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výškopis</a:t>
            </a:r>
            <a:r>
              <a:rPr lang="cs-CZ" sz="2800" dirty="0"/>
              <a:t> – obraz terénního reliéfu (tj. výškové členitosti území);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 dirty="0"/>
              <a:t>popis</a:t>
            </a:r>
            <a:r>
              <a:rPr lang="cs-CZ" sz="2800" dirty="0"/>
              <a:t> – textové údaje v mapovém poli;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popřípadě i </a:t>
            </a:r>
            <a:r>
              <a:rPr lang="cs-CZ" sz="2800" b="1" dirty="0"/>
              <a:t>souřadnicovou síť</a:t>
            </a:r>
            <a:endParaRPr lang="cs-CZ" sz="1600" b="1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97E820-2868-A84A-8A89-0F17A102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152" y="1171576"/>
            <a:ext cx="43910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49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7FDC43-66EA-28B6-4F72-2C5107B88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A1B47-5BF8-6436-43D2-2F89074F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Topografická mapa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A4F928-52FA-53E7-114C-69FE30852D91}"/>
              </a:ext>
            </a:extLst>
          </p:cNvPr>
          <p:cNvSpPr txBox="1"/>
          <p:nvPr/>
        </p:nvSpPr>
        <p:spPr>
          <a:xfrm>
            <a:off x="719999" y="1458451"/>
            <a:ext cx="10521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</a:rPr>
              <a:t>Vrstevnice je čára, která je tvořena body o stejné nadmořské výšce (např. všude kudy vede vrstevnice je nadmořská výška 275 metrů nad mořem).</a:t>
            </a:r>
            <a:endParaRPr lang="cs-CZ" sz="1050" b="1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7DD078-E2D0-2920-5214-D008F6F4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414" y="2734030"/>
            <a:ext cx="4127949" cy="27432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83CBB6B-8CFE-D5F6-5C77-3044CD3C9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76" y="2734030"/>
            <a:ext cx="3938793" cy="29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5360B5-C6C9-DC64-8F2E-821F93760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0398C2-B0E7-57F3-8B29-04BA7EA6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Kompoziční prvky</a:t>
            </a:r>
          </a:p>
        </p:txBody>
      </p:sp>
      <p:sp>
        <p:nvSpPr>
          <p:cNvPr id="6" name="Google Shape;939;p50">
            <a:extLst>
              <a:ext uri="{FF2B5EF4-FFF2-40B4-BE49-F238E27FC236}">
                <a16:creationId xmlns:a16="http://schemas.microsoft.com/office/drawing/2014/main" id="{AF412EC5-248C-7310-FBA4-D0D8047C65A4}"/>
              </a:ext>
            </a:extLst>
          </p:cNvPr>
          <p:cNvSpPr/>
          <p:nvPr/>
        </p:nvSpPr>
        <p:spPr>
          <a:xfrm>
            <a:off x="5045086" y="2770567"/>
            <a:ext cx="2101827" cy="2298158"/>
          </a:xfrm>
          <a:custGeom>
            <a:avLst/>
            <a:gdLst/>
            <a:ahLst/>
            <a:cxnLst/>
            <a:rect l="l" t="t" r="r" b="b"/>
            <a:pathLst>
              <a:path w="99026" h="108276" extrusionOk="0">
                <a:moveTo>
                  <a:pt x="99025" y="0"/>
                </a:moveTo>
                <a:lnTo>
                  <a:pt x="76058" y="4513"/>
                </a:lnTo>
                <a:lnTo>
                  <a:pt x="71188" y="5477"/>
                </a:lnTo>
                <a:lnTo>
                  <a:pt x="64211" y="6846"/>
                </a:lnTo>
                <a:lnTo>
                  <a:pt x="53746" y="4858"/>
                </a:lnTo>
                <a:lnTo>
                  <a:pt x="48864" y="3929"/>
                </a:lnTo>
                <a:lnTo>
                  <a:pt x="33946" y="1084"/>
                </a:lnTo>
                <a:lnTo>
                  <a:pt x="1" y="5180"/>
                </a:lnTo>
                <a:lnTo>
                  <a:pt x="1" y="106597"/>
                </a:lnTo>
                <a:lnTo>
                  <a:pt x="26111" y="103466"/>
                </a:lnTo>
                <a:lnTo>
                  <a:pt x="31981" y="102751"/>
                </a:lnTo>
                <a:lnTo>
                  <a:pt x="33946" y="102513"/>
                </a:lnTo>
                <a:lnTo>
                  <a:pt x="64211" y="108276"/>
                </a:lnTo>
                <a:lnTo>
                  <a:pt x="71188" y="106906"/>
                </a:lnTo>
                <a:lnTo>
                  <a:pt x="76058" y="105942"/>
                </a:lnTo>
                <a:lnTo>
                  <a:pt x="99025" y="101418"/>
                </a:lnTo>
                <a:lnTo>
                  <a:pt x="99025" y="0"/>
                </a:lnTo>
                <a:close/>
              </a:path>
            </a:pathLst>
          </a:custGeom>
          <a:solidFill>
            <a:srgbClr val="EBE5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940;p50">
            <a:extLst>
              <a:ext uri="{FF2B5EF4-FFF2-40B4-BE49-F238E27FC236}">
                <a16:creationId xmlns:a16="http://schemas.microsoft.com/office/drawing/2014/main" id="{5EC9B166-564E-4F3B-BB4D-77A68212F319}"/>
              </a:ext>
            </a:extLst>
          </p:cNvPr>
          <p:cNvSpPr/>
          <p:nvPr/>
        </p:nvSpPr>
        <p:spPr>
          <a:xfrm>
            <a:off x="5045086" y="2847123"/>
            <a:ext cx="2101827" cy="2186727"/>
          </a:xfrm>
          <a:custGeom>
            <a:avLst/>
            <a:gdLst/>
            <a:ahLst/>
            <a:cxnLst/>
            <a:rect l="l" t="t" r="r" b="b"/>
            <a:pathLst>
              <a:path w="99026" h="103026" extrusionOk="0">
                <a:moveTo>
                  <a:pt x="48781" y="1"/>
                </a:moveTo>
                <a:lnTo>
                  <a:pt x="48781" y="6370"/>
                </a:lnTo>
                <a:cubicBezTo>
                  <a:pt x="48781" y="6442"/>
                  <a:pt x="48769" y="6513"/>
                  <a:pt x="48757" y="6585"/>
                </a:cubicBezTo>
                <a:cubicBezTo>
                  <a:pt x="48651" y="7166"/>
                  <a:pt x="48152" y="7569"/>
                  <a:pt x="47583" y="7569"/>
                </a:cubicBezTo>
                <a:cubicBezTo>
                  <a:pt x="47511" y="7569"/>
                  <a:pt x="47438" y="7563"/>
                  <a:pt x="47364" y="7549"/>
                </a:cubicBezTo>
                <a:lnTo>
                  <a:pt x="32183" y="4751"/>
                </a:lnTo>
                <a:cubicBezTo>
                  <a:pt x="32118" y="4739"/>
                  <a:pt x="32049" y="4733"/>
                  <a:pt x="31981" y="4733"/>
                </a:cubicBezTo>
                <a:cubicBezTo>
                  <a:pt x="31913" y="4733"/>
                  <a:pt x="31844" y="4739"/>
                  <a:pt x="31779" y="4751"/>
                </a:cubicBezTo>
                <a:lnTo>
                  <a:pt x="1" y="9752"/>
                </a:lnTo>
                <a:lnTo>
                  <a:pt x="1" y="14669"/>
                </a:lnTo>
                <a:lnTo>
                  <a:pt x="31719" y="9704"/>
                </a:lnTo>
                <a:cubicBezTo>
                  <a:pt x="31791" y="9692"/>
                  <a:pt x="31859" y="9686"/>
                  <a:pt x="31926" y="9686"/>
                </a:cubicBezTo>
                <a:cubicBezTo>
                  <a:pt x="31993" y="9686"/>
                  <a:pt x="32058" y="9692"/>
                  <a:pt x="32124" y="9704"/>
                </a:cubicBezTo>
                <a:lnTo>
                  <a:pt x="47804" y="12597"/>
                </a:lnTo>
                <a:cubicBezTo>
                  <a:pt x="48376" y="12693"/>
                  <a:pt x="48781" y="13193"/>
                  <a:pt x="48781" y="13776"/>
                </a:cubicBezTo>
                <a:lnTo>
                  <a:pt x="48781" y="42196"/>
                </a:lnTo>
                <a:cubicBezTo>
                  <a:pt x="48781" y="42768"/>
                  <a:pt x="48376" y="43268"/>
                  <a:pt x="47804" y="43375"/>
                </a:cubicBezTo>
                <a:lnTo>
                  <a:pt x="34779" y="45887"/>
                </a:lnTo>
                <a:cubicBezTo>
                  <a:pt x="34703" y="45902"/>
                  <a:pt x="34627" y="45909"/>
                  <a:pt x="34552" y="45909"/>
                </a:cubicBezTo>
                <a:cubicBezTo>
                  <a:pt x="34019" y="45909"/>
                  <a:pt x="33544" y="45552"/>
                  <a:pt x="33398" y="45030"/>
                </a:cubicBezTo>
                <a:lnTo>
                  <a:pt x="26754" y="20813"/>
                </a:lnTo>
                <a:cubicBezTo>
                  <a:pt x="26608" y="20291"/>
                  <a:pt x="26123" y="19934"/>
                  <a:pt x="25597" y="19934"/>
                </a:cubicBezTo>
                <a:cubicBezTo>
                  <a:pt x="25523" y="19934"/>
                  <a:pt x="25448" y="19941"/>
                  <a:pt x="25373" y="19955"/>
                </a:cubicBezTo>
                <a:lnTo>
                  <a:pt x="1" y="24849"/>
                </a:lnTo>
                <a:lnTo>
                  <a:pt x="1" y="29814"/>
                </a:lnTo>
                <a:lnTo>
                  <a:pt x="21873" y="25599"/>
                </a:lnTo>
                <a:cubicBezTo>
                  <a:pt x="21953" y="25582"/>
                  <a:pt x="22034" y="25573"/>
                  <a:pt x="22114" y="25573"/>
                </a:cubicBezTo>
                <a:cubicBezTo>
                  <a:pt x="22633" y="25573"/>
                  <a:pt x="23109" y="25930"/>
                  <a:pt x="23254" y="26456"/>
                </a:cubicBezTo>
                <a:lnTo>
                  <a:pt x="28564" y="45768"/>
                </a:lnTo>
                <a:cubicBezTo>
                  <a:pt x="28564" y="45792"/>
                  <a:pt x="28576" y="45828"/>
                  <a:pt x="28576" y="45852"/>
                </a:cubicBezTo>
                <a:cubicBezTo>
                  <a:pt x="28707" y="46506"/>
                  <a:pt x="28278" y="47137"/>
                  <a:pt x="27635" y="47268"/>
                </a:cubicBezTo>
                <a:lnTo>
                  <a:pt x="1" y="52567"/>
                </a:lnTo>
                <a:lnTo>
                  <a:pt x="1" y="57591"/>
                </a:lnTo>
                <a:lnTo>
                  <a:pt x="69783" y="44173"/>
                </a:lnTo>
                <a:cubicBezTo>
                  <a:pt x="69867" y="44161"/>
                  <a:pt x="69938" y="44161"/>
                  <a:pt x="70022" y="44161"/>
                </a:cubicBezTo>
                <a:cubicBezTo>
                  <a:pt x="70688" y="44161"/>
                  <a:pt x="71224" y="44697"/>
                  <a:pt x="71224" y="45363"/>
                </a:cubicBezTo>
                <a:lnTo>
                  <a:pt x="71224" y="52900"/>
                </a:lnTo>
                <a:cubicBezTo>
                  <a:pt x="71224" y="53472"/>
                  <a:pt x="70807" y="53972"/>
                  <a:pt x="70236" y="54079"/>
                </a:cubicBezTo>
                <a:lnTo>
                  <a:pt x="48531" y="57829"/>
                </a:lnTo>
                <a:cubicBezTo>
                  <a:pt x="48162" y="57889"/>
                  <a:pt x="47840" y="58115"/>
                  <a:pt x="47673" y="58448"/>
                </a:cubicBezTo>
                <a:lnTo>
                  <a:pt x="37529" y="77808"/>
                </a:lnTo>
                <a:cubicBezTo>
                  <a:pt x="37351" y="78153"/>
                  <a:pt x="37017" y="78391"/>
                  <a:pt x="36636" y="78439"/>
                </a:cubicBezTo>
                <a:lnTo>
                  <a:pt x="1" y="84023"/>
                </a:lnTo>
                <a:lnTo>
                  <a:pt x="1" y="88940"/>
                </a:lnTo>
                <a:lnTo>
                  <a:pt x="32076" y="84071"/>
                </a:lnTo>
                <a:cubicBezTo>
                  <a:pt x="32143" y="84060"/>
                  <a:pt x="32208" y="84055"/>
                  <a:pt x="32273" y="84055"/>
                </a:cubicBezTo>
                <a:cubicBezTo>
                  <a:pt x="33146" y="84055"/>
                  <a:pt x="33748" y="84999"/>
                  <a:pt x="33326" y="85809"/>
                </a:cubicBezTo>
                <a:lnTo>
                  <a:pt x="26123" y="99584"/>
                </a:lnTo>
                <a:lnTo>
                  <a:pt x="31993" y="98870"/>
                </a:lnTo>
                <a:lnTo>
                  <a:pt x="50852" y="62854"/>
                </a:lnTo>
                <a:cubicBezTo>
                  <a:pt x="51031" y="62520"/>
                  <a:pt x="51353" y="62282"/>
                  <a:pt x="51722" y="62223"/>
                </a:cubicBezTo>
                <a:lnTo>
                  <a:pt x="69819" y="59091"/>
                </a:lnTo>
                <a:cubicBezTo>
                  <a:pt x="69885" y="59080"/>
                  <a:pt x="69950" y="59075"/>
                  <a:pt x="70015" y="59075"/>
                </a:cubicBezTo>
                <a:cubicBezTo>
                  <a:pt x="70663" y="59075"/>
                  <a:pt x="71224" y="59600"/>
                  <a:pt x="71224" y="60282"/>
                </a:cubicBezTo>
                <a:lnTo>
                  <a:pt x="71224" y="103025"/>
                </a:lnTo>
                <a:lnTo>
                  <a:pt x="76094" y="102049"/>
                </a:lnTo>
                <a:lnTo>
                  <a:pt x="76094" y="85309"/>
                </a:lnTo>
                <a:cubicBezTo>
                  <a:pt x="76106" y="84713"/>
                  <a:pt x="76534" y="84213"/>
                  <a:pt x="77118" y="84130"/>
                </a:cubicBezTo>
                <a:lnTo>
                  <a:pt x="99025" y="80487"/>
                </a:lnTo>
                <a:lnTo>
                  <a:pt x="99025" y="75569"/>
                </a:lnTo>
                <a:lnTo>
                  <a:pt x="77499" y="79118"/>
                </a:lnTo>
                <a:cubicBezTo>
                  <a:pt x="77439" y="79129"/>
                  <a:pt x="77368" y="79129"/>
                  <a:pt x="77308" y="79129"/>
                </a:cubicBezTo>
                <a:cubicBezTo>
                  <a:pt x="77301" y="79130"/>
                  <a:pt x="77294" y="79130"/>
                  <a:pt x="77287" y="79130"/>
                </a:cubicBezTo>
                <a:cubicBezTo>
                  <a:pt x="76630" y="79130"/>
                  <a:pt x="76106" y="78587"/>
                  <a:pt x="76106" y="77939"/>
                </a:cubicBezTo>
                <a:lnTo>
                  <a:pt x="76106" y="43982"/>
                </a:lnTo>
                <a:cubicBezTo>
                  <a:pt x="76094" y="43411"/>
                  <a:pt x="76510" y="42911"/>
                  <a:pt x="77070" y="42804"/>
                </a:cubicBezTo>
                <a:lnTo>
                  <a:pt x="99025" y="38577"/>
                </a:lnTo>
                <a:lnTo>
                  <a:pt x="99025" y="33576"/>
                </a:lnTo>
                <a:lnTo>
                  <a:pt x="95037" y="34350"/>
                </a:lnTo>
                <a:cubicBezTo>
                  <a:pt x="94965" y="34362"/>
                  <a:pt x="94882" y="34362"/>
                  <a:pt x="94810" y="34362"/>
                </a:cubicBezTo>
                <a:cubicBezTo>
                  <a:pt x="94167" y="34362"/>
                  <a:pt x="93655" y="33838"/>
                  <a:pt x="93655" y="33207"/>
                </a:cubicBezTo>
                <a:lnTo>
                  <a:pt x="93655" y="13633"/>
                </a:lnTo>
                <a:cubicBezTo>
                  <a:pt x="93655" y="13086"/>
                  <a:pt x="94048" y="12609"/>
                  <a:pt x="94596" y="12502"/>
                </a:cubicBezTo>
                <a:lnTo>
                  <a:pt x="99025" y="11585"/>
                </a:lnTo>
                <a:lnTo>
                  <a:pt x="99025" y="6597"/>
                </a:lnTo>
                <a:lnTo>
                  <a:pt x="89738" y="8514"/>
                </a:lnTo>
                <a:cubicBezTo>
                  <a:pt x="89179" y="8609"/>
                  <a:pt x="88786" y="9097"/>
                  <a:pt x="88786" y="9669"/>
                </a:cubicBezTo>
                <a:lnTo>
                  <a:pt x="88786" y="34553"/>
                </a:lnTo>
                <a:cubicBezTo>
                  <a:pt x="88786" y="35136"/>
                  <a:pt x="88369" y="35636"/>
                  <a:pt x="87798" y="35743"/>
                </a:cubicBezTo>
                <a:lnTo>
                  <a:pt x="77546" y="37720"/>
                </a:lnTo>
                <a:cubicBezTo>
                  <a:pt x="77475" y="37731"/>
                  <a:pt x="77391" y="37743"/>
                  <a:pt x="77320" y="37743"/>
                </a:cubicBezTo>
                <a:cubicBezTo>
                  <a:pt x="76641" y="37743"/>
                  <a:pt x="76106" y="37196"/>
                  <a:pt x="76106" y="36529"/>
                </a:cubicBezTo>
                <a:lnTo>
                  <a:pt x="76106" y="572"/>
                </a:lnTo>
                <a:lnTo>
                  <a:pt x="71224" y="1548"/>
                </a:lnTo>
                <a:lnTo>
                  <a:pt x="71224" y="37922"/>
                </a:lnTo>
                <a:cubicBezTo>
                  <a:pt x="71224" y="38505"/>
                  <a:pt x="70807" y="39005"/>
                  <a:pt x="70236" y="39113"/>
                </a:cubicBezTo>
                <a:lnTo>
                  <a:pt x="55103" y="42030"/>
                </a:lnTo>
                <a:cubicBezTo>
                  <a:pt x="55020" y="42042"/>
                  <a:pt x="54948" y="42042"/>
                  <a:pt x="54877" y="42042"/>
                </a:cubicBezTo>
                <a:cubicBezTo>
                  <a:pt x="54198" y="42042"/>
                  <a:pt x="53662" y="41506"/>
                  <a:pt x="53650" y="40827"/>
                </a:cubicBezTo>
                <a:lnTo>
                  <a:pt x="53650" y="917"/>
                </a:lnTo>
                <a:lnTo>
                  <a:pt x="48781" y="1"/>
                </a:lnTo>
                <a:close/>
              </a:path>
            </a:pathLst>
          </a:custGeom>
          <a:solidFill>
            <a:srgbClr val="C9C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941;p50">
            <a:extLst>
              <a:ext uri="{FF2B5EF4-FFF2-40B4-BE49-F238E27FC236}">
                <a16:creationId xmlns:a16="http://schemas.microsoft.com/office/drawing/2014/main" id="{B413EBDD-40AB-2498-C05F-12ED96CC0F91}"/>
              </a:ext>
            </a:extLst>
          </p:cNvPr>
          <p:cNvSpPr/>
          <p:nvPr/>
        </p:nvSpPr>
        <p:spPr>
          <a:xfrm>
            <a:off x="5045341" y="2764237"/>
            <a:ext cx="2101572" cy="2298922"/>
          </a:xfrm>
          <a:custGeom>
            <a:avLst/>
            <a:gdLst/>
            <a:ahLst/>
            <a:cxnLst/>
            <a:rect l="l" t="t" r="r" b="b"/>
            <a:pathLst>
              <a:path w="99014" h="108312" extrusionOk="0">
                <a:moveTo>
                  <a:pt x="96560" y="2953"/>
                </a:moveTo>
                <a:lnTo>
                  <a:pt x="96560" y="99417"/>
                </a:lnTo>
                <a:lnTo>
                  <a:pt x="75570" y="103549"/>
                </a:lnTo>
                <a:lnTo>
                  <a:pt x="70700" y="104525"/>
                </a:lnTo>
                <a:lnTo>
                  <a:pt x="64187" y="105811"/>
                </a:lnTo>
                <a:lnTo>
                  <a:pt x="34422" y="100132"/>
                </a:lnTo>
                <a:lnTo>
                  <a:pt x="34041" y="100048"/>
                </a:lnTo>
                <a:lnTo>
                  <a:pt x="33660" y="100108"/>
                </a:lnTo>
                <a:lnTo>
                  <a:pt x="31719" y="100346"/>
                </a:lnTo>
                <a:lnTo>
                  <a:pt x="25861" y="101049"/>
                </a:lnTo>
                <a:lnTo>
                  <a:pt x="2430" y="103870"/>
                </a:lnTo>
                <a:lnTo>
                  <a:pt x="2430" y="7347"/>
                </a:lnTo>
                <a:lnTo>
                  <a:pt x="33850" y="3560"/>
                </a:lnTo>
                <a:lnTo>
                  <a:pt x="48400" y="6335"/>
                </a:lnTo>
                <a:lnTo>
                  <a:pt x="53269" y="7263"/>
                </a:lnTo>
                <a:lnTo>
                  <a:pt x="63735" y="9252"/>
                </a:lnTo>
                <a:lnTo>
                  <a:pt x="64223" y="9335"/>
                </a:lnTo>
                <a:lnTo>
                  <a:pt x="64687" y="9252"/>
                </a:lnTo>
                <a:lnTo>
                  <a:pt x="71664" y="7870"/>
                </a:lnTo>
                <a:lnTo>
                  <a:pt x="76534" y="6894"/>
                </a:lnTo>
                <a:lnTo>
                  <a:pt x="96560" y="2953"/>
                </a:lnTo>
                <a:close/>
                <a:moveTo>
                  <a:pt x="99013" y="0"/>
                </a:moveTo>
                <a:lnTo>
                  <a:pt x="76046" y="4525"/>
                </a:lnTo>
                <a:lnTo>
                  <a:pt x="71176" y="5501"/>
                </a:lnTo>
                <a:lnTo>
                  <a:pt x="64199" y="6823"/>
                </a:lnTo>
                <a:lnTo>
                  <a:pt x="53734" y="4834"/>
                </a:lnTo>
                <a:lnTo>
                  <a:pt x="48864" y="3906"/>
                </a:lnTo>
                <a:lnTo>
                  <a:pt x="33934" y="1060"/>
                </a:lnTo>
                <a:lnTo>
                  <a:pt x="1" y="5156"/>
                </a:lnTo>
                <a:lnTo>
                  <a:pt x="1" y="106633"/>
                </a:lnTo>
                <a:lnTo>
                  <a:pt x="26171" y="103477"/>
                </a:lnTo>
                <a:lnTo>
                  <a:pt x="32088" y="102775"/>
                </a:lnTo>
                <a:lnTo>
                  <a:pt x="34041" y="102537"/>
                </a:lnTo>
                <a:lnTo>
                  <a:pt x="64378" y="108311"/>
                </a:lnTo>
                <a:lnTo>
                  <a:pt x="71319" y="106942"/>
                </a:lnTo>
                <a:lnTo>
                  <a:pt x="76165" y="105978"/>
                </a:lnTo>
                <a:lnTo>
                  <a:pt x="99013" y="101477"/>
                </a:lnTo>
                <a:lnTo>
                  <a:pt x="99013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942;p50">
            <a:extLst>
              <a:ext uri="{FF2B5EF4-FFF2-40B4-BE49-F238E27FC236}">
                <a16:creationId xmlns:a16="http://schemas.microsoft.com/office/drawing/2014/main" id="{A245ADBF-EB33-57CE-D2A9-FB19D750595D}"/>
              </a:ext>
            </a:extLst>
          </p:cNvPr>
          <p:cNvSpPr/>
          <p:nvPr/>
        </p:nvSpPr>
        <p:spPr>
          <a:xfrm>
            <a:off x="5045341" y="2763850"/>
            <a:ext cx="2101572" cy="2298922"/>
          </a:xfrm>
          <a:custGeom>
            <a:avLst/>
            <a:gdLst/>
            <a:ahLst/>
            <a:cxnLst/>
            <a:rect l="l" t="t" r="r" b="b"/>
            <a:pathLst>
              <a:path w="99014" h="108312" extrusionOk="0">
                <a:moveTo>
                  <a:pt x="96560" y="2953"/>
                </a:moveTo>
                <a:lnTo>
                  <a:pt x="96560" y="99417"/>
                </a:lnTo>
                <a:lnTo>
                  <a:pt x="75570" y="103549"/>
                </a:lnTo>
                <a:lnTo>
                  <a:pt x="70700" y="104525"/>
                </a:lnTo>
                <a:lnTo>
                  <a:pt x="64187" y="105811"/>
                </a:lnTo>
                <a:lnTo>
                  <a:pt x="34422" y="100132"/>
                </a:lnTo>
                <a:lnTo>
                  <a:pt x="34041" y="100048"/>
                </a:lnTo>
                <a:lnTo>
                  <a:pt x="33660" y="100108"/>
                </a:lnTo>
                <a:lnTo>
                  <a:pt x="31719" y="100346"/>
                </a:lnTo>
                <a:lnTo>
                  <a:pt x="25861" y="101049"/>
                </a:lnTo>
                <a:lnTo>
                  <a:pt x="2430" y="103870"/>
                </a:lnTo>
                <a:lnTo>
                  <a:pt x="2430" y="7347"/>
                </a:lnTo>
                <a:lnTo>
                  <a:pt x="33850" y="3560"/>
                </a:lnTo>
                <a:lnTo>
                  <a:pt x="48400" y="6335"/>
                </a:lnTo>
                <a:lnTo>
                  <a:pt x="53269" y="7263"/>
                </a:lnTo>
                <a:lnTo>
                  <a:pt x="63735" y="9252"/>
                </a:lnTo>
                <a:lnTo>
                  <a:pt x="64223" y="9335"/>
                </a:lnTo>
                <a:lnTo>
                  <a:pt x="64687" y="9252"/>
                </a:lnTo>
                <a:lnTo>
                  <a:pt x="71664" y="7870"/>
                </a:lnTo>
                <a:lnTo>
                  <a:pt x="76534" y="6894"/>
                </a:lnTo>
                <a:lnTo>
                  <a:pt x="96560" y="2953"/>
                </a:lnTo>
                <a:close/>
                <a:moveTo>
                  <a:pt x="99013" y="0"/>
                </a:moveTo>
                <a:lnTo>
                  <a:pt x="76046" y="4525"/>
                </a:lnTo>
                <a:lnTo>
                  <a:pt x="71176" y="5501"/>
                </a:lnTo>
                <a:lnTo>
                  <a:pt x="64199" y="6823"/>
                </a:lnTo>
                <a:lnTo>
                  <a:pt x="53734" y="4834"/>
                </a:lnTo>
                <a:lnTo>
                  <a:pt x="48864" y="3906"/>
                </a:lnTo>
                <a:lnTo>
                  <a:pt x="33934" y="1060"/>
                </a:lnTo>
                <a:lnTo>
                  <a:pt x="1" y="5156"/>
                </a:lnTo>
                <a:lnTo>
                  <a:pt x="1" y="106633"/>
                </a:lnTo>
                <a:lnTo>
                  <a:pt x="26171" y="103477"/>
                </a:lnTo>
                <a:lnTo>
                  <a:pt x="32088" y="102775"/>
                </a:lnTo>
                <a:lnTo>
                  <a:pt x="34041" y="102537"/>
                </a:lnTo>
                <a:lnTo>
                  <a:pt x="64378" y="108311"/>
                </a:lnTo>
                <a:lnTo>
                  <a:pt x="71319" y="106942"/>
                </a:lnTo>
                <a:lnTo>
                  <a:pt x="76165" y="105978"/>
                </a:lnTo>
                <a:lnTo>
                  <a:pt x="99013" y="101477"/>
                </a:lnTo>
                <a:lnTo>
                  <a:pt x="99013" y="0"/>
                </a:lnTo>
                <a:close/>
              </a:path>
            </a:pathLst>
          </a:custGeom>
          <a:solidFill>
            <a:srgbClr val="FFBA4C"/>
          </a:solidFill>
          <a:ln w="19050" cap="flat" cmpd="sng">
            <a:solidFill>
              <a:srgbClr val="FFBA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Google Shape;943;p50">
            <a:extLst>
              <a:ext uri="{FF2B5EF4-FFF2-40B4-BE49-F238E27FC236}">
                <a16:creationId xmlns:a16="http://schemas.microsoft.com/office/drawing/2014/main" id="{7FDA668E-2250-BD6F-3EF5-1A9A10DF51FD}"/>
              </a:ext>
            </a:extLst>
          </p:cNvPr>
          <p:cNvGrpSpPr/>
          <p:nvPr/>
        </p:nvGrpSpPr>
        <p:grpSpPr>
          <a:xfrm>
            <a:off x="6572868" y="2997047"/>
            <a:ext cx="437245" cy="446080"/>
            <a:chOff x="4936625" y="1954825"/>
            <a:chExt cx="1041825" cy="1041825"/>
          </a:xfrm>
        </p:grpSpPr>
        <p:sp>
          <p:nvSpPr>
            <p:cNvPr id="11" name="Google Shape;944;p50">
              <a:extLst>
                <a:ext uri="{FF2B5EF4-FFF2-40B4-BE49-F238E27FC236}">
                  <a16:creationId xmlns:a16="http://schemas.microsoft.com/office/drawing/2014/main" id="{11507D88-77F4-D0BD-3C50-752C0AA3F0AD}"/>
                </a:ext>
              </a:extLst>
            </p:cNvPr>
            <p:cNvSpPr/>
            <p:nvPr/>
          </p:nvSpPr>
          <p:spPr>
            <a:xfrm>
              <a:off x="4936625" y="1954825"/>
              <a:ext cx="1041825" cy="1041825"/>
            </a:xfrm>
            <a:custGeom>
              <a:avLst/>
              <a:gdLst/>
              <a:ahLst/>
              <a:cxnLst/>
              <a:rect l="l" t="t" r="r" b="b"/>
              <a:pathLst>
                <a:path w="41673" h="41673" extrusionOk="0">
                  <a:moveTo>
                    <a:pt x="20836" y="1"/>
                  </a:moveTo>
                  <a:cubicBezTo>
                    <a:pt x="9323" y="1"/>
                    <a:pt x="0" y="9323"/>
                    <a:pt x="0" y="20837"/>
                  </a:cubicBezTo>
                  <a:cubicBezTo>
                    <a:pt x="0" y="32338"/>
                    <a:pt x="9323" y="41673"/>
                    <a:pt x="20836" y="41673"/>
                  </a:cubicBezTo>
                  <a:cubicBezTo>
                    <a:pt x="32338" y="41673"/>
                    <a:pt x="41672" y="32338"/>
                    <a:pt x="41672" y="20837"/>
                  </a:cubicBezTo>
                  <a:cubicBezTo>
                    <a:pt x="41672" y="9323"/>
                    <a:pt x="32338" y="1"/>
                    <a:pt x="20836" y="1"/>
                  </a:cubicBezTo>
                  <a:close/>
                </a:path>
              </a:pathLst>
            </a:custGeom>
            <a:solidFill>
              <a:srgbClr val="FCF9F7"/>
            </a:solidFill>
            <a:ln w="9525" cap="flat" cmpd="sng">
              <a:solidFill>
                <a:srgbClr val="5044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945;p50">
              <a:extLst>
                <a:ext uri="{FF2B5EF4-FFF2-40B4-BE49-F238E27FC236}">
                  <a16:creationId xmlns:a16="http://schemas.microsoft.com/office/drawing/2014/main" id="{1C507EC5-D1B1-608E-05D2-22740E300286}"/>
                </a:ext>
              </a:extLst>
            </p:cNvPr>
            <p:cNvSpPr/>
            <p:nvPr/>
          </p:nvSpPr>
          <p:spPr>
            <a:xfrm>
              <a:off x="5288150" y="2318200"/>
              <a:ext cx="351850" cy="338525"/>
            </a:xfrm>
            <a:custGeom>
              <a:avLst/>
              <a:gdLst/>
              <a:ahLst/>
              <a:cxnLst/>
              <a:rect l="l" t="t" r="r" b="b"/>
              <a:pathLst>
                <a:path w="14074" h="13541" extrusionOk="0">
                  <a:moveTo>
                    <a:pt x="6775" y="1"/>
                  </a:moveTo>
                  <a:cubicBezTo>
                    <a:pt x="5904" y="1"/>
                    <a:pt x="5026" y="169"/>
                    <a:pt x="4191" y="515"/>
                  </a:cubicBezTo>
                  <a:cubicBezTo>
                    <a:pt x="1655" y="1563"/>
                    <a:pt x="12" y="4040"/>
                    <a:pt x="12" y="6778"/>
                  </a:cubicBezTo>
                  <a:cubicBezTo>
                    <a:pt x="0" y="10517"/>
                    <a:pt x="3037" y="13541"/>
                    <a:pt x="6775" y="13541"/>
                  </a:cubicBezTo>
                  <a:cubicBezTo>
                    <a:pt x="9514" y="13541"/>
                    <a:pt x="11978" y="11898"/>
                    <a:pt x="13026" y="9362"/>
                  </a:cubicBezTo>
                  <a:cubicBezTo>
                    <a:pt x="14074" y="6838"/>
                    <a:pt x="13502" y="3921"/>
                    <a:pt x="11561" y="1980"/>
                  </a:cubicBezTo>
                  <a:cubicBezTo>
                    <a:pt x="10271" y="689"/>
                    <a:pt x="8537" y="1"/>
                    <a:pt x="6775" y="1"/>
                  </a:cubicBezTo>
                  <a:close/>
                </a:path>
              </a:pathLst>
            </a:custGeom>
            <a:solidFill>
              <a:srgbClr val="C9C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946;p50">
              <a:extLst>
                <a:ext uri="{FF2B5EF4-FFF2-40B4-BE49-F238E27FC236}">
                  <a16:creationId xmlns:a16="http://schemas.microsoft.com/office/drawing/2014/main" id="{F677DC6C-8C48-C65C-C449-E8C34F123728}"/>
                </a:ext>
              </a:extLst>
            </p:cNvPr>
            <p:cNvSpPr/>
            <p:nvPr/>
          </p:nvSpPr>
          <p:spPr>
            <a:xfrm>
              <a:off x="5402099" y="2493000"/>
              <a:ext cx="52400" cy="423575"/>
            </a:xfrm>
            <a:custGeom>
              <a:avLst/>
              <a:gdLst/>
              <a:ahLst/>
              <a:cxnLst/>
              <a:rect l="l" t="t" r="r" b="b"/>
              <a:pathLst>
                <a:path w="2096" h="16943" extrusionOk="0">
                  <a:moveTo>
                    <a:pt x="2096" y="0"/>
                  </a:moveTo>
                  <a:lnTo>
                    <a:pt x="0" y="2096"/>
                  </a:lnTo>
                  <a:lnTo>
                    <a:pt x="215" y="3751"/>
                  </a:lnTo>
                  <a:lnTo>
                    <a:pt x="1965" y="16943"/>
                  </a:lnTo>
                  <a:lnTo>
                    <a:pt x="2096" y="10347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947;p50">
              <a:extLst>
                <a:ext uri="{FF2B5EF4-FFF2-40B4-BE49-F238E27FC236}">
                  <a16:creationId xmlns:a16="http://schemas.microsoft.com/office/drawing/2014/main" id="{EB456D1D-9849-7714-7EF6-7683C40C2205}"/>
                </a:ext>
              </a:extLst>
            </p:cNvPr>
            <p:cNvSpPr/>
            <p:nvPr/>
          </p:nvSpPr>
          <p:spPr>
            <a:xfrm>
              <a:off x="5506625" y="2549850"/>
              <a:ext cx="118500" cy="107475"/>
            </a:xfrm>
            <a:custGeom>
              <a:avLst/>
              <a:gdLst/>
              <a:ahLst/>
              <a:cxnLst/>
              <a:rect l="l" t="t" r="r" b="b"/>
              <a:pathLst>
                <a:path w="4740" h="4299" extrusionOk="0">
                  <a:moveTo>
                    <a:pt x="263" y="0"/>
                  </a:moveTo>
                  <a:lnTo>
                    <a:pt x="1" y="1465"/>
                  </a:lnTo>
                  <a:lnTo>
                    <a:pt x="4739" y="4299"/>
                  </a:lnTo>
                  <a:lnTo>
                    <a:pt x="4739" y="4299"/>
                  </a:lnTo>
                  <a:lnTo>
                    <a:pt x="4692" y="4227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948;p50">
              <a:extLst>
                <a:ext uri="{FF2B5EF4-FFF2-40B4-BE49-F238E27FC236}">
                  <a16:creationId xmlns:a16="http://schemas.microsoft.com/office/drawing/2014/main" id="{E4A124DF-9433-6E57-9D6C-E07573021BD6}"/>
                </a:ext>
              </a:extLst>
            </p:cNvPr>
            <p:cNvSpPr/>
            <p:nvPr/>
          </p:nvSpPr>
          <p:spPr>
            <a:xfrm>
              <a:off x="5286650" y="2307850"/>
              <a:ext cx="118200" cy="117300"/>
            </a:xfrm>
            <a:custGeom>
              <a:avLst/>
              <a:gdLst/>
              <a:ahLst/>
              <a:cxnLst/>
              <a:rect l="l" t="t" r="r" b="b"/>
              <a:pathLst>
                <a:path w="4728" h="4692" extrusionOk="0">
                  <a:moveTo>
                    <a:pt x="1" y="1"/>
                  </a:moveTo>
                  <a:lnTo>
                    <a:pt x="4525" y="4692"/>
                  </a:lnTo>
                  <a:lnTo>
                    <a:pt x="4728" y="3180"/>
                  </a:lnTo>
                  <a:lnTo>
                    <a:pt x="4692" y="3168"/>
                  </a:lnTo>
                  <a:cubicBezTo>
                    <a:pt x="4692" y="3168"/>
                    <a:pt x="549" y="453"/>
                    <a:pt x="1" y="1"/>
                  </a:cubicBez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949;p50">
              <a:extLst>
                <a:ext uri="{FF2B5EF4-FFF2-40B4-BE49-F238E27FC236}">
                  <a16:creationId xmlns:a16="http://schemas.microsoft.com/office/drawing/2014/main" id="{95244361-145D-6234-E850-078DF51FC3C8}"/>
                </a:ext>
              </a:extLst>
            </p:cNvPr>
            <p:cNvSpPr/>
            <p:nvPr/>
          </p:nvSpPr>
          <p:spPr>
            <a:xfrm>
              <a:off x="5445360" y="2053950"/>
              <a:ext cx="64325" cy="433425"/>
            </a:xfrm>
            <a:custGeom>
              <a:avLst/>
              <a:gdLst/>
              <a:ahLst/>
              <a:cxnLst/>
              <a:rect l="l" t="t" r="r" b="b"/>
              <a:pathLst>
                <a:path w="2573" h="17337" extrusionOk="0">
                  <a:moveTo>
                    <a:pt x="1" y="1"/>
                  </a:moveTo>
                  <a:lnTo>
                    <a:pt x="346" y="17336"/>
                  </a:lnTo>
                  <a:lnTo>
                    <a:pt x="2573" y="14669"/>
                  </a:lnTo>
                  <a:lnTo>
                    <a:pt x="2346" y="133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950;p50">
              <a:extLst>
                <a:ext uri="{FF2B5EF4-FFF2-40B4-BE49-F238E27FC236}">
                  <a16:creationId xmlns:a16="http://schemas.microsoft.com/office/drawing/2014/main" id="{9A21B804-63D1-7F6F-13F1-B2F91465CDD3}"/>
                </a:ext>
              </a:extLst>
            </p:cNvPr>
            <p:cNvSpPr/>
            <p:nvPr/>
          </p:nvSpPr>
          <p:spPr>
            <a:xfrm>
              <a:off x="5513775" y="2305775"/>
              <a:ext cx="108375" cy="120875"/>
            </a:xfrm>
            <a:custGeom>
              <a:avLst/>
              <a:gdLst/>
              <a:ahLst/>
              <a:cxnLst/>
              <a:rect l="l" t="t" r="r" b="b"/>
              <a:pathLst>
                <a:path w="4335" h="4835" extrusionOk="0">
                  <a:moveTo>
                    <a:pt x="4334" y="0"/>
                  </a:moveTo>
                  <a:lnTo>
                    <a:pt x="0" y="4596"/>
                  </a:lnTo>
                  <a:lnTo>
                    <a:pt x="1738" y="4834"/>
                  </a:lnTo>
                  <a:lnTo>
                    <a:pt x="1738" y="4834"/>
                  </a:lnTo>
                  <a:cubicBezTo>
                    <a:pt x="1667" y="4813"/>
                    <a:pt x="4037" y="523"/>
                    <a:pt x="4334" y="0"/>
                  </a:cubicBezTo>
                  <a:close/>
                  <a:moveTo>
                    <a:pt x="1738" y="4834"/>
                  </a:moveTo>
                  <a:lnTo>
                    <a:pt x="1738" y="4834"/>
                  </a:lnTo>
                  <a:cubicBezTo>
                    <a:pt x="1738" y="4834"/>
                    <a:pt x="1738" y="4834"/>
                    <a:pt x="1739" y="4834"/>
                  </a:cubicBezTo>
                  <a:lnTo>
                    <a:pt x="1738" y="4834"/>
                  </a:ln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951;p50">
              <a:extLst>
                <a:ext uri="{FF2B5EF4-FFF2-40B4-BE49-F238E27FC236}">
                  <a16:creationId xmlns:a16="http://schemas.microsoft.com/office/drawing/2014/main" id="{B1BC0296-9BC1-F7AE-2602-60DB663BEC41}"/>
                </a:ext>
              </a:extLst>
            </p:cNvPr>
            <p:cNvSpPr/>
            <p:nvPr/>
          </p:nvSpPr>
          <p:spPr>
            <a:xfrm>
              <a:off x="5456376" y="2470375"/>
              <a:ext cx="428950" cy="79500"/>
            </a:xfrm>
            <a:custGeom>
              <a:avLst/>
              <a:gdLst/>
              <a:ahLst/>
              <a:cxnLst/>
              <a:rect l="l" t="t" r="r" b="b"/>
              <a:pathLst>
                <a:path w="17158" h="3180" extrusionOk="0">
                  <a:moveTo>
                    <a:pt x="17158" y="0"/>
                  </a:moveTo>
                  <a:lnTo>
                    <a:pt x="1" y="643"/>
                  </a:lnTo>
                  <a:lnTo>
                    <a:pt x="2180" y="3179"/>
                  </a:lnTo>
                  <a:lnTo>
                    <a:pt x="3573" y="2882"/>
                  </a:lnTo>
                  <a:lnTo>
                    <a:pt x="17158" y="0"/>
                  </a:ln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952;p50">
              <a:extLst>
                <a:ext uri="{FF2B5EF4-FFF2-40B4-BE49-F238E27FC236}">
                  <a16:creationId xmlns:a16="http://schemas.microsoft.com/office/drawing/2014/main" id="{D81C8329-5F23-F91C-78D5-6211F2D7FDE3}"/>
                </a:ext>
              </a:extLst>
            </p:cNvPr>
            <p:cNvSpPr/>
            <p:nvPr/>
          </p:nvSpPr>
          <p:spPr>
            <a:xfrm>
              <a:off x="5276550" y="2538525"/>
              <a:ext cx="123250" cy="111350"/>
            </a:xfrm>
            <a:custGeom>
              <a:avLst/>
              <a:gdLst/>
              <a:ahLst/>
              <a:cxnLst/>
              <a:rect l="l" t="t" r="r" b="b"/>
              <a:pathLst>
                <a:path w="4930" h="4454" extrusionOk="0">
                  <a:moveTo>
                    <a:pt x="3298" y="1"/>
                  </a:moveTo>
                  <a:lnTo>
                    <a:pt x="3298" y="13"/>
                  </a:lnTo>
                  <a:lnTo>
                    <a:pt x="0" y="4454"/>
                  </a:lnTo>
                  <a:lnTo>
                    <a:pt x="4929" y="275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953;p50">
              <a:extLst>
                <a:ext uri="{FF2B5EF4-FFF2-40B4-BE49-F238E27FC236}">
                  <a16:creationId xmlns:a16="http://schemas.microsoft.com/office/drawing/2014/main" id="{B3126AAB-51CC-D28E-82C8-030A0218E697}"/>
                </a:ext>
              </a:extLst>
            </p:cNvPr>
            <p:cNvSpPr/>
            <p:nvPr/>
          </p:nvSpPr>
          <p:spPr>
            <a:xfrm>
              <a:off x="5025025" y="2425125"/>
              <a:ext cx="427150" cy="62250"/>
            </a:xfrm>
            <a:custGeom>
              <a:avLst/>
              <a:gdLst/>
              <a:ahLst/>
              <a:cxnLst/>
              <a:rect l="l" t="t" r="r" b="b"/>
              <a:pathLst>
                <a:path w="17086" h="2490" extrusionOk="0">
                  <a:moveTo>
                    <a:pt x="14990" y="1"/>
                  </a:moveTo>
                  <a:lnTo>
                    <a:pt x="13085" y="310"/>
                  </a:lnTo>
                  <a:lnTo>
                    <a:pt x="0" y="2382"/>
                  </a:lnTo>
                  <a:lnTo>
                    <a:pt x="17086" y="2489"/>
                  </a:lnTo>
                  <a:lnTo>
                    <a:pt x="17086" y="2263"/>
                  </a:lnTo>
                  <a:lnTo>
                    <a:pt x="14990" y="1"/>
                  </a:lnTo>
                  <a:close/>
                </a:path>
              </a:pathLst>
            </a:custGeom>
            <a:solidFill>
              <a:srgbClr val="FFB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oogle Shape;954;p50">
              <a:extLst>
                <a:ext uri="{FF2B5EF4-FFF2-40B4-BE49-F238E27FC236}">
                  <a16:creationId xmlns:a16="http://schemas.microsoft.com/office/drawing/2014/main" id="{DB4C6013-6C8E-C754-0076-0BB3CCB4A1DB}"/>
                </a:ext>
              </a:extLst>
            </p:cNvPr>
            <p:cNvGrpSpPr/>
            <p:nvPr/>
          </p:nvGrpSpPr>
          <p:grpSpPr>
            <a:xfrm>
              <a:off x="5025025" y="2053950"/>
              <a:ext cx="860301" cy="862625"/>
              <a:chOff x="5025025" y="2053950"/>
              <a:chExt cx="860301" cy="862625"/>
            </a:xfrm>
          </p:grpSpPr>
          <p:sp>
            <p:nvSpPr>
              <p:cNvPr id="23" name="Google Shape;955;p50">
                <a:extLst>
                  <a:ext uri="{FF2B5EF4-FFF2-40B4-BE49-F238E27FC236}">
                    <a16:creationId xmlns:a16="http://schemas.microsoft.com/office/drawing/2014/main" id="{3EFF8BC7-F707-B386-16FE-212DFC59C897}"/>
                  </a:ext>
                </a:extLst>
              </p:cNvPr>
              <p:cNvSpPr/>
              <p:nvPr/>
            </p:nvSpPr>
            <p:spPr>
              <a:xfrm>
                <a:off x="5456376" y="2420675"/>
                <a:ext cx="428950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17158" h="2632" extrusionOk="0">
                    <a:moveTo>
                      <a:pt x="2180" y="0"/>
                    </a:moveTo>
                    <a:lnTo>
                      <a:pt x="1" y="2631"/>
                    </a:lnTo>
                    <a:lnTo>
                      <a:pt x="17158" y="1988"/>
                    </a:lnTo>
                    <a:lnTo>
                      <a:pt x="3942" y="238"/>
                    </a:lnTo>
                    <a:lnTo>
                      <a:pt x="2203" y="12"/>
                    </a:lnTo>
                    <a:lnTo>
                      <a:pt x="2180" y="0"/>
                    </a:lnTo>
                    <a:close/>
                  </a:path>
                </a:pathLst>
              </a:custGeom>
              <a:solidFill>
                <a:srgbClr val="EBE5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56;p50">
                <a:extLst>
                  <a:ext uri="{FF2B5EF4-FFF2-40B4-BE49-F238E27FC236}">
                    <a16:creationId xmlns:a16="http://schemas.microsoft.com/office/drawing/2014/main" id="{90279B69-ABCB-C2C3-5DF5-B3192F578873}"/>
                  </a:ext>
                </a:extLst>
              </p:cNvPr>
              <p:cNvSpPr/>
              <p:nvPr/>
            </p:nvSpPr>
            <p:spPr>
              <a:xfrm>
                <a:off x="5513175" y="2542400"/>
                <a:ext cx="110750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526" extrusionOk="0">
                    <a:moveTo>
                      <a:pt x="1394" y="1"/>
                    </a:moveTo>
                    <a:lnTo>
                      <a:pt x="1" y="298"/>
                    </a:lnTo>
                    <a:lnTo>
                      <a:pt x="4430" y="4525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EBE5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57;p50">
                <a:extLst>
                  <a:ext uri="{FF2B5EF4-FFF2-40B4-BE49-F238E27FC236}">
                    <a16:creationId xmlns:a16="http://schemas.microsoft.com/office/drawing/2014/main" id="{7E00DDDC-597C-2E28-DBFB-58ECFF417FA6}"/>
                  </a:ext>
                </a:extLst>
              </p:cNvPr>
              <p:cNvSpPr/>
              <p:nvPr/>
            </p:nvSpPr>
            <p:spPr>
              <a:xfrm>
                <a:off x="5505501" y="2305437"/>
                <a:ext cx="114925" cy="11672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4669" extrusionOk="0">
                    <a:moveTo>
                      <a:pt x="4596" y="1"/>
                    </a:moveTo>
                    <a:lnTo>
                      <a:pt x="0" y="3346"/>
                    </a:lnTo>
                    <a:lnTo>
                      <a:pt x="0" y="3358"/>
                    </a:lnTo>
                    <a:lnTo>
                      <a:pt x="226" y="4668"/>
                    </a:lnTo>
                    <a:lnTo>
                      <a:pt x="250" y="4668"/>
                    </a:lnTo>
                    <a:lnTo>
                      <a:pt x="4572" y="60"/>
                    </a:lnTo>
                    <a:cubicBezTo>
                      <a:pt x="4584" y="25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EBE5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58;p50">
                <a:extLst>
                  <a:ext uri="{FF2B5EF4-FFF2-40B4-BE49-F238E27FC236}">
                    <a16:creationId xmlns:a16="http://schemas.microsoft.com/office/drawing/2014/main" id="{0DCDB20D-515A-1A2D-CCE1-6A42FF4B1F76}"/>
                  </a:ext>
                </a:extLst>
              </p:cNvPr>
              <p:cNvSpPr/>
              <p:nvPr/>
            </p:nvSpPr>
            <p:spPr>
              <a:xfrm>
                <a:off x="5399775" y="2053950"/>
                <a:ext cx="52400" cy="42775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10" extrusionOk="0">
                    <a:moveTo>
                      <a:pt x="1965" y="1"/>
                    </a:moveTo>
                    <a:lnTo>
                      <a:pt x="203" y="13336"/>
                    </a:lnTo>
                    <a:lnTo>
                      <a:pt x="0" y="14848"/>
                    </a:lnTo>
                    <a:lnTo>
                      <a:pt x="2096" y="17110"/>
                    </a:lnTo>
                    <a:lnTo>
                      <a:pt x="2096" y="6668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EBE5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59;p50">
                <a:extLst>
                  <a:ext uri="{FF2B5EF4-FFF2-40B4-BE49-F238E27FC236}">
                    <a16:creationId xmlns:a16="http://schemas.microsoft.com/office/drawing/2014/main" id="{ABB16DCD-A260-E657-8333-C758586BFCA0}"/>
                  </a:ext>
                </a:extLst>
              </p:cNvPr>
              <p:cNvSpPr/>
              <p:nvPr/>
            </p:nvSpPr>
            <p:spPr>
              <a:xfrm>
                <a:off x="5025025" y="2484650"/>
                <a:ext cx="427150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17086" h="2430" extrusionOk="0">
                    <a:moveTo>
                      <a:pt x="0" y="1"/>
                    </a:moveTo>
                    <a:lnTo>
                      <a:pt x="13359" y="2156"/>
                    </a:lnTo>
                    <a:lnTo>
                      <a:pt x="14990" y="2430"/>
                    </a:lnTo>
                    <a:lnTo>
                      <a:pt x="17086" y="334"/>
                    </a:lnTo>
                    <a:lnTo>
                      <a:pt x="17086" y="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E5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60;p50">
                <a:extLst>
                  <a:ext uri="{FF2B5EF4-FFF2-40B4-BE49-F238E27FC236}">
                    <a16:creationId xmlns:a16="http://schemas.microsoft.com/office/drawing/2014/main" id="{403427D3-1D02-D76F-B00A-6212DB0F8EA4}"/>
                  </a:ext>
                </a:extLst>
              </p:cNvPr>
              <p:cNvSpPr/>
              <p:nvPr/>
            </p:nvSpPr>
            <p:spPr>
              <a:xfrm>
                <a:off x="5276550" y="2545375"/>
                <a:ext cx="1286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4180" extrusionOk="0">
                    <a:moveTo>
                      <a:pt x="4929" y="1"/>
                    </a:moveTo>
                    <a:lnTo>
                      <a:pt x="0" y="4180"/>
                    </a:lnTo>
                    <a:lnTo>
                      <a:pt x="5144" y="1656"/>
                    </a:lnTo>
                    <a:lnTo>
                      <a:pt x="4929" y="1"/>
                    </a:lnTo>
                    <a:close/>
                  </a:path>
                </a:pathLst>
              </a:custGeom>
              <a:solidFill>
                <a:srgbClr val="EBE5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61;p50">
                <a:extLst>
                  <a:ext uri="{FF2B5EF4-FFF2-40B4-BE49-F238E27FC236}">
                    <a16:creationId xmlns:a16="http://schemas.microsoft.com/office/drawing/2014/main" id="{42D5C4DB-8239-1017-5F6C-DE2C5F51FED8}"/>
                  </a:ext>
                </a:extLst>
              </p:cNvPr>
              <p:cNvSpPr/>
              <p:nvPr/>
            </p:nvSpPr>
            <p:spPr>
              <a:xfrm>
                <a:off x="5286650" y="2307850"/>
                <a:ext cx="113150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5002" extrusionOk="0">
                    <a:moveTo>
                      <a:pt x="1" y="1"/>
                    </a:moveTo>
                    <a:cubicBezTo>
                      <a:pt x="418" y="703"/>
                      <a:pt x="2620" y="4966"/>
                      <a:pt x="2620" y="4966"/>
                    </a:cubicBezTo>
                    <a:lnTo>
                      <a:pt x="2620" y="5001"/>
                    </a:lnTo>
                    <a:lnTo>
                      <a:pt x="4525" y="46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BE5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62;p50">
                <a:extLst>
                  <a:ext uri="{FF2B5EF4-FFF2-40B4-BE49-F238E27FC236}">
                    <a16:creationId xmlns:a16="http://schemas.microsoft.com/office/drawing/2014/main" id="{5F7A5811-F82A-1703-99FB-227B877491D7}"/>
                  </a:ext>
                </a:extLst>
              </p:cNvPr>
              <p:cNvSpPr/>
              <p:nvPr/>
            </p:nvSpPr>
            <p:spPr>
              <a:xfrm>
                <a:off x="5447089" y="2487350"/>
                <a:ext cx="64325" cy="429225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7169" extrusionOk="0">
                    <a:moveTo>
                      <a:pt x="346" y="0"/>
                    </a:moveTo>
                    <a:lnTo>
                      <a:pt x="1" y="17169"/>
                    </a:lnTo>
                    <a:lnTo>
                      <a:pt x="2311" y="3965"/>
                    </a:lnTo>
                    <a:lnTo>
                      <a:pt x="2573" y="2500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EBE5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" name="Google Shape;963;p50">
              <a:extLst>
                <a:ext uri="{FF2B5EF4-FFF2-40B4-BE49-F238E27FC236}">
                  <a16:creationId xmlns:a16="http://schemas.microsoft.com/office/drawing/2014/main" id="{C1F69170-A7BD-7625-A66B-6A3049175251}"/>
                </a:ext>
              </a:extLst>
            </p:cNvPr>
            <p:cNvSpPr/>
            <p:nvPr/>
          </p:nvSpPr>
          <p:spPr>
            <a:xfrm>
              <a:off x="5448875" y="2053950"/>
              <a:ext cx="3300" cy="166725"/>
            </a:xfrm>
            <a:custGeom>
              <a:avLst/>
              <a:gdLst/>
              <a:ahLst/>
              <a:cxnLst/>
              <a:rect l="l" t="t" r="r" b="b"/>
              <a:pathLst>
                <a:path w="132" h="6669" extrusionOk="0">
                  <a:moveTo>
                    <a:pt x="1" y="1"/>
                  </a:moveTo>
                  <a:lnTo>
                    <a:pt x="132" y="6668"/>
                  </a:lnTo>
                  <a:lnTo>
                    <a:pt x="132" y="7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A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Google Shape;964;p50">
            <a:extLst>
              <a:ext uri="{FF2B5EF4-FFF2-40B4-BE49-F238E27FC236}">
                <a16:creationId xmlns:a16="http://schemas.microsoft.com/office/drawing/2014/main" id="{EF36E3D6-C2D1-A0D2-4D54-D54029593BD3}"/>
              </a:ext>
            </a:extLst>
          </p:cNvPr>
          <p:cNvSpPr/>
          <p:nvPr/>
        </p:nvSpPr>
        <p:spPr>
          <a:xfrm>
            <a:off x="6519507" y="4782882"/>
            <a:ext cx="533745" cy="156195"/>
          </a:xfrm>
          <a:custGeom>
            <a:avLst/>
            <a:gdLst/>
            <a:ahLst/>
            <a:cxnLst/>
            <a:rect l="l" t="t" r="r" b="b"/>
            <a:pathLst>
              <a:path w="25147" h="7359" extrusionOk="0">
                <a:moveTo>
                  <a:pt x="25146" y="1"/>
                </a:moveTo>
                <a:lnTo>
                  <a:pt x="24658" y="84"/>
                </a:lnTo>
                <a:lnTo>
                  <a:pt x="24658" y="2239"/>
                </a:lnTo>
                <a:lnTo>
                  <a:pt x="22574" y="2632"/>
                </a:lnTo>
                <a:lnTo>
                  <a:pt x="22574" y="1430"/>
                </a:lnTo>
                <a:lnTo>
                  <a:pt x="22301" y="1477"/>
                </a:lnTo>
                <a:lnTo>
                  <a:pt x="22301" y="2692"/>
                </a:lnTo>
                <a:lnTo>
                  <a:pt x="20217" y="3085"/>
                </a:lnTo>
                <a:lnTo>
                  <a:pt x="20217" y="941"/>
                </a:lnTo>
                <a:lnTo>
                  <a:pt x="19717" y="1037"/>
                </a:lnTo>
                <a:lnTo>
                  <a:pt x="19717" y="3168"/>
                </a:lnTo>
                <a:lnTo>
                  <a:pt x="17633" y="3561"/>
                </a:lnTo>
                <a:lnTo>
                  <a:pt x="17633" y="2370"/>
                </a:lnTo>
                <a:lnTo>
                  <a:pt x="17371" y="2418"/>
                </a:lnTo>
                <a:lnTo>
                  <a:pt x="17371" y="3620"/>
                </a:lnTo>
                <a:lnTo>
                  <a:pt x="15288" y="4013"/>
                </a:lnTo>
                <a:lnTo>
                  <a:pt x="15288" y="1882"/>
                </a:lnTo>
                <a:lnTo>
                  <a:pt x="14788" y="1977"/>
                </a:lnTo>
                <a:lnTo>
                  <a:pt x="14788" y="4097"/>
                </a:lnTo>
                <a:lnTo>
                  <a:pt x="12704" y="4490"/>
                </a:lnTo>
                <a:lnTo>
                  <a:pt x="12704" y="3299"/>
                </a:lnTo>
                <a:lnTo>
                  <a:pt x="12442" y="3358"/>
                </a:lnTo>
                <a:lnTo>
                  <a:pt x="12442" y="4549"/>
                </a:lnTo>
                <a:lnTo>
                  <a:pt x="10347" y="4942"/>
                </a:lnTo>
                <a:lnTo>
                  <a:pt x="10347" y="2835"/>
                </a:lnTo>
                <a:lnTo>
                  <a:pt x="9859" y="2930"/>
                </a:lnTo>
                <a:lnTo>
                  <a:pt x="9859" y="5025"/>
                </a:lnTo>
                <a:lnTo>
                  <a:pt x="7775" y="5418"/>
                </a:lnTo>
                <a:lnTo>
                  <a:pt x="7775" y="4240"/>
                </a:lnTo>
                <a:lnTo>
                  <a:pt x="7501" y="4299"/>
                </a:lnTo>
                <a:lnTo>
                  <a:pt x="7501" y="5478"/>
                </a:lnTo>
                <a:lnTo>
                  <a:pt x="5418" y="5871"/>
                </a:lnTo>
                <a:lnTo>
                  <a:pt x="5418" y="3775"/>
                </a:lnTo>
                <a:lnTo>
                  <a:pt x="4929" y="3870"/>
                </a:lnTo>
                <a:lnTo>
                  <a:pt x="4929" y="5954"/>
                </a:lnTo>
                <a:lnTo>
                  <a:pt x="2846" y="6347"/>
                </a:lnTo>
                <a:lnTo>
                  <a:pt x="2846" y="5180"/>
                </a:lnTo>
                <a:lnTo>
                  <a:pt x="2572" y="5228"/>
                </a:lnTo>
                <a:lnTo>
                  <a:pt x="2572" y="6406"/>
                </a:lnTo>
                <a:lnTo>
                  <a:pt x="488" y="6799"/>
                </a:lnTo>
                <a:lnTo>
                  <a:pt x="488" y="4716"/>
                </a:lnTo>
                <a:lnTo>
                  <a:pt x="0" y="4811"/>
                </a:lnTo>
                <a:lnTo>
                  <a:pt x="0" y="6883"/>
                </a:lnTo>
                <a:lnTo>
                  <a:pt x="0" y="7359"/>
                </a:lnTo>
                <a:lnTo>
                  <a:pt x="488" y="7276"/>
                </a:lnTo>
                <a:lnTo>
                  <a:pt x="2572" y="6883"/>
                </a:lnTo>
                <a:lnTo>
                  <a:pt x="2846" y="6835"/>
                </a:lnTo>
                <a:lnTo>
                  <a:pt x="4929" y="6442"/>
                </a:lnTo>
                <a:lnTo>
                  <a:pt x="5418" y="6347"/>
                </a:lnTo>
                <a:lnTo>
                  <a:pt x="7501" y="5954"/>
                </a:lnTo>
                <a:lnTo>
                  <a:pt x="7775" y="5906"/>
                </a:lnTo>
                <a:lnTo>
                  <a:pt x="9859" y="5513"/>
                </a:lnTo>
                <a:lnTo>
                  <a:pt x="10347" y="5418"/>
                </a:lnTo>
                <a:lnTo>
                  <a:pt x="12442" y="5025"/>
                </a:lnTo>
                <a:lnTo>
                  <a:pt x="12704" y="4978"/>
                </a:lnTo>
                <a:lnTo>
                  <a:pt x="14788" y="4585"/>
                </a:lnTo>
                <a:lnTo>
                  <a:pt x="15288" y="4490"/>
                </a:lnTo>
                <a:lnTo>
                  <a:pt x="17371" y="4109"/>
                </a:lnTo>
                <a:lnTo>
                  <a:pt x="17633" y="4049"/>
                </a:lnTo>
                <a:lnTo>
                  <a:pt x="19717" y="3668"/>
                </a:lnTo>
                <a:lnTo>
                  <a:pt x="20217" y="3573"/>
                </a:lnTo>
                <a:lnTo>
                  <a:pt x="22301" y="3180"/>
                </a:lnTo>
                <a:lnTo>
                  <a:pt x="22574" y="3132"/>
                </a:lnTo>
                <a:lnTo>
                  <a:pt x="24658" y="2739"/>
                </a:lnTo>
                <a:lnTo>
                  <a:pt x="25146" y="2644"/>
                </a:lnTo>
                <a:lnTo>
                  <a:pt x="25146" y="2156"/>
                </a:lnTo>
                <a:lnTo>
                  <a:pt x="25146" y="1"/>
                </a:lnTo>
                <a:close/>
              </a:path>
            </a:pathLst>
          </a:custGeom>
          <a:solidFill>
            <a:srgbClr val="504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2" name="Google Shape;965;p50">
            <a:extLst>
              <a:ext uri="{FF2B5EF4-FFF2-40B4-BE49-F238E27FC236}">
                <a16:creationId xmlns:a16="http://schemas.microsoft.com/office/drawing/2014/main" id="{E62BA029-7234-C12F-76E7-6F4399D2C843}"/>
              </a:ext>
            </a:extLst>
          </p:cNvPr>
          <p:cNvGrpSpPr/>
          <p:nvPr/>
        </p:nvGrpSpPr>
        <p:grpSpPr>
          <a:xfrm>
            <a:off x="5376045" y="3178161"/>
            <a:ext cx="1096767" cy="1282150"/>
            <a:chOff x="-21515902" y="3318650"/>
            <a:chExt cx="874127" cy="1021877"/>
          </a:xfrm>
        </p:grpSpPr>
        <p:sp>
          <p:nvSpPr>
            <p:cNvPr id="33" name="Google Shape;966;p50">
              <a:extLst>
                <a:ext uri="{FF2B5EF4-FFF2-40B4-BE49-F238E27FC236}">
                  <a16:creationId xmlns:a16="http://schemas.microsoft.com/office/drawing/2014/main" id="{19D69FC3-F2D0-4EAD-C7CE-F5EFD53F5ADA}"/>
                </a:ext>
              </a:extLst>
            </p:cNvPr>
            <p:cNvSpPr/>
            <p:nvPr/>
          </p:nvSpPr>
          <p:spPr>
            <a:xfrm>
              <a:off x="-21515902" y="4091602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rgbClr val="63B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967;p50">
              <a:extLst>
                <a:ext uri="{FF2B5EF4-FFF2-40B4-BE49-F238E27FC236}">
                  <a16:creationId xmlns:a16="http://schemas.microsoft.com/office/drawing/2014/main" id="{D3302069-5602-0E05-438B-D203C8C3DFEC}"/>
                </a:ext>
              </a:extLst>
            </p:cNvPr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rgbClr val="63B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968;p50">
              <a:extLst>
                <a:ext uri="{FF2B5EF4-FFF2-40B4-BE49-F238E27FC236}">
                  <a16:creationId xmlns:a16="http://schemas.microsoft.com/office/drawing/2014/main" id="{CC33E19E-6515-049D-2CEB-096911E15C2C}"/>
                </a:ext>
              </a:extLst>
            </p:cNvPr>
            <p:cNvSpPr/>
            <p:nvPr/>
          </p:nvSpPr>
          <p:spPr>
            <a:xfrm>
              <a:off x="-21262798" y="3344202"/>
              <a:ext cx="251577" cy="54513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63B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Google Shape;969;p50">
            <a:extLst>
              <a:ext uri="{FF2B5EF4-FFF2-40B4-BE49-F238E27FC236}">
                <a16:creationId xmlns:a16="http://schemas.microsoft.com/office/drawing/2014/main" id="{32C3B637-FB36-6941-D54B-DFB55D14DF67}"/>
              </a:ext>
            </a:extLst>
          </p:cNvPr>
          <p:cNvSpPr/>
          <p:nvPr/>
        </p:nvSpPr>
        <p:spPr>
          <a:xfrm>
            <a:off x="6186866" y="4226538"/>
            <a:ext cx="315654" cy="314117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B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Google Shape;970;p50">
            <a:extLst>
              <a:ext uri="{FF2B5EF4-FFF2-40B4-BE49-F238E27FC236}">
                <a16:creationId xmlns:a16="http://schemas.microsoft.com/office/drawing/2014/main" id="{4920DE26-7B79-CD48-3DFC-4437964484EC}"/>
              </a:ext>
            </a:extLst>
          </p:cNvPr>
          <p:cNvSpPr/>
          <p:nvPr/>
        </p:nvSpPr>
        <p:spPr>
          <a:xfrm>
            <a:off x="5206210" y="3615183"/>
            <a:ext cx="315600" cy="124800"/>
          </a:xfrm>
          <a:prstGeom prst="rect">
            <a:avLst/>
          </a:prstGeom>
          <a:solidFill>
            <a:srgbClr val="63B3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Google Shape;971;p50">
            <a:extLst>
              <a:ext uri="{FF2B5EF4-FFF2-40B4-BE49-F238E27FC236}">
                <a16:creationId xmlns:a16="http://schemas.microsoft.com/office/drawing/2014/main" id="{31AB8AAC-F032-3514-156A-80384A69A690}"/>
              </a:ext>
            </a:extLst>
          </p:cNvPr>
          <p:cNvSpPr txBox="1"/>
          <p:nvPr/>
        </p:nvSpPr>
        <p:spPr>
          <a:xfrm>
            <a:off x="7785194" y="4274439"/>
            <a:ext cx="2301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s-CZ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xo 2"/>
                <a:ea typeface="Exo 2"/>
                <a:cs typeface="Exo 2"/>
                <a:sym typeface="Exo 2"/>
              </a:rPr>
              <a:t>MĚŘÍTKO</a:t>
            </a:r>
            <a:endParaRPr sz="1900" b="1" dirty="0">
              <a:solidFill>
                <a:schemeClr val="tx2">
                  <a:lumMod val="60000"/>
                  <a:lumOff val="40000"/>
                </a:schemeClr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40" name="Google Shape;973;p50">
            <a:extLst>
              <a:ext uri="{FF2B5EF4-FFF2-40B4-BE49-F238E27FC236}">
                <a16:creationId xmlns:a16="http://schemas.microsoft.com/office/drawing/2014/main" id="{90CD5451-A4FC-32BF-19E0-7EB0C86DC2A0}"/>
              </a:ext>
            </a:extLst>
          </p:cNvPr>
          <p:cNvSpPr txBox="1"/>
          <p:nvPr/>
        </p:nvSpPr>
        <p:spPr>
          <a:xfrm>
            <a:off x="7729761" y="2438427"/>
            <a:ext cx="2301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s-CZ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xo 2"/>
                <a:ea typeface="Exo 2"/>
                <a:cs typeface="Exo 2"/>
                <a:sym typeface="Exo 2"/>
              </a:rPr>
              <a:t>SMĚROVKA</a:t>
            </a:r>
            <a:endParaRPr sz="1900" b="1" dirty="0">
              <a:solidFill>
                <a:schemeClr val="tx2">
                  <a:lumMod val="60000"/>
                  <a:lumOff val="40000"/>
                </a:schemeClr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42" name="Google Shape;977;p50">
            <a:extLst>
              <a:ext uri="{FF2B5EF4-FFF2-40B4-BE49-F238E27FC236}">
                <a16:creationId xmlns:a16="http://schemas.microsoft.com/office/drawing/2014/main" id="{4C4BE6E0-5D1D-3F25-AE78-93EA9CC10BB6}"/>
              </a:ext>
            </a:extLst>
          </p:cNvPr>
          <p:cNvSpPr txBox="1"/>
          <p:nvPr/>
        </p:nvSpPr>
        <p:spPr>
          <a:xfrm>
            <a:off x="2076277" y="3540779"/>
            <a:ext cx="2301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cs-CZ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xo 2"/>
                <a:ea typeface="Exo 2"/>
                <a:cs typeface="Exo 2"/>
                <a:sym typeface="Exo 2"/>
              </a:rPr>
              <a:t>MAPOVÉ POLE</a:t>
            </a:r>
            <a:endParaRPr sz="1900" b="1" dirty="0">
              <a:solidFill>
                <a:schemeClr val="tx2">
                  <a:lumMod val="60000"/>
                  <a:lumOff val="40000"/>
                </a:schemeClr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43" name="Google Shape;978;p50">
            <a:extLst>
              <a:ext uri="{FF2B5EF4-FFF2-40B4-BE49-F238E27FC236}">
                <a16:creationId xmlns:a16="http://schemas.microsoft.com/office/drawing/2014/main" id="{4A03AF77-B162-5954-9AB2-CD0644A63442}"/>
              </a:ext>
            </a:extLst>
          </p:cNvPr>
          <p:cNvSpPr txBox="1"/>
          <p:nvPr/>
        </p:nvSpPr>
        <p:spPr>
          <a:xfrm>
            <a:off x="2343861" y="3046562"/>
            <a:ext cx="21183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endParaRPr dirty="0">
              <a:solidFill>
                <a:srgbClr val="50443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" name="Google Shape;979;p50">
            <a:extLst>
              <a:ext uri="{FF2B5EF4-FFF2-40B4-BE49-F238E27FC236}">
                <a16:creationId xmlns:a16="http://schemas.microsoft.com/office/drawing/2014/main" id="{77F8770B-FA0E-D7C9-D146-F7E55FDB6BCD}"/>
              </a:ext>
            </a:extLst>
          </p:cNvPr>
          <p:cNvSpPr/>
          <p:nvPr/>
        </p:nvSpPr>
        <p:spPr>
          <a:xfrm>
            <a:off x="4377277" y="3687104"/>
            <a:ext cx="756917" cy="154575"/>
          </a:xfrm>
          <a:custGeom>
            <a:avLst/>
            <a:gdLst/>
            <a:ahLst/>
            <a:cxnLst/>
            <a:rect l="l" t="t" r="r" b="b"/>
            <a:pathLst>
              <a:path w="27946" h="6183" extrusionOk="0">
                <a:moveTo>
                  <a:pt x="0" y="6183"/>
                </a:moveTo>
                <a:cubicBezTo>
                  <a:pt x="1031" y="5853"/>
                  <a:pt x="4246" y="4657"/>
                  <a:pt x="6183" y="4204"/>
                </a:cubicBezTo>
                <a:cubicBezTo>
                  <a:pt x="8120" y="3751"/>
                  <a:pt x="10264" y="3752"/>
                  <a:pt x="11624" y="3463"/>
                </a:cubicBezTo>
                <a:cubicBezTo>
                  <a:pt x="12984" y="3175"/>
                  <a:pt x="12902" y="3050"/>
                  <a:pt x="14344" y="2473"/>
                </a:cubicBezTo>
                <a:cubicBezTo>
                  <a:pt x="15787" y="1896"/>
                  <a:pt x="18012" y="0"/>
                  <a:pt x="20279" y="0"/>
                </a:cubicBezTo>
                <a:cubicBezTo>
                  <a:pt x="22546" y="0"/>
                  <a:pt x="26668" y="2061"/>
                  <a:pt x="27946" y="2473"/>
                </a:cubicBezTo>
              </a:path>
            </a:pathLst>
          </a:custGeom>
          <a:noFill/>
          <a:ln w="19050" cap="flat" cmpd="sng">
            <a:solidFill>
              <a:srgbClr val="50443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5" name="Google Shape;980;p50">
            <a:extLst>
              <a:ext uri="{FF2B5EF4-FFF2-40B4-BE49-F238E27FC236}">
                <a16:creationId xmlns:a16="http://schemas.microsoft.com/office/drawing/2014/main" id="{D31F8C3B-07FB-C4D1-2C24-67D9E850260E}"/>
              </a:ext>
            </a:extLst>
          </p:cNvPr>
          <p:cNvSpPr/>
          <p:nvPr/>
        </p:nvSpPr>
        <p:spPr>
          <a:xfrm rot="9470769" flipH="1" flipV="1">
            <a:off x="6899939" y="2788552"/>
            <a:ext cx="763450" cy="144398"/>
          </a:xfrm>
          <a:custGeom>
            <a:avLst/>
            <a:gdLst/>
            <a:ahLst/>
            <a:cxnLst/>
            <a:rect l="l" t="t" r="r" b="b"/>
            <a:pathLst>
              <a:path w="34814" h="4276" extrusionOk="0">
                <a:moveTo>
                  <a:pt x="0" y="4276"/>
                </a:moveTo>
                <a:cubicBezTo>
                  <a:pt x="1117" y="3946"/>
                  <a:pt x="4600" y="2750"/>
                  <a:pt x="6699" y="2297"/>
                </a:cubicBezTo>
                <a:cubicBezTo>
                  <a:pt x="8798" y="1844"/>
                  <a:pt x="10628" y="1866"/>
                  <a:pt x="12593" y="1556"/>
                </a:cubicBezTo>
                <a:cubicBezTo>
                  <a:pt x="14559" y="1246"/>
                  <a:pt x="16272" y="665"/>
                  <a:pt x="18492" y="437"/>
                </a:cubicBezTo>
                <a:cubicBezTo>
                  <a:pt x="20712" y="209"/>
                  <a:pt x="23191" y="-263"/>
                  <a:pt x="25911" y="190"/>
                </a:cubicBezTo>
                <a:cubicBezTo>
                  <a:pt x="28631" y="644"/>
                  <a:pt x="33330" y="2663"/>
                  <a:pt x="34814" y="3158"/>
                </a:cubicBezTo>
              </a:path>
            </a:pathLst>
          </a:custGeom>
          <a:noFill/>
          <a:ln w="19050" cap="flat" cmpd="sng">
            <a:solidFill>
              <a:srgbClr val="50443F"/>
            </a:solidFill>
            <a:prstDash val="solid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cs-CZ" dirty="0"/>
          </a:p>
        </p:txBody>
      </p:sp>
      <p:sp>
        <p:nvSpPr>
          <p:cNvPr id="46" name="Google Shape;981;p50">
            <a:extLst>
              <a:ext uri="{FF2B5EF4-FFF2-40B4-BE49-F238E27FC236}">
                <a16:creationId xmlns:a16="http://schemas.microsoft.com/office/drawing/2014/main" id="{111C484B-8C67-4E1A-B126-485A9E59A32A}"/>
              </a:ext>
            </a:extLst>
          </p:cNvPr>
          <p:cNvSpPr/>
          <p:nvPr/>
        </p:nvSpPr>
        <p:spPr>
          <a:xfrm rot="2355198">
            <a:off x="4421631" y="4469370"/>
            <a:ext cx="711714" cy="275636"/>
          </a:xfrm>
          <a:custGeom>
            <a:avLst/>
            <a:gdLst/>
            <a:ahLst/>
            <a:cxnLst/>
            <a:rect l="l" t="t" r="r" b="b"/>
            <a:pathLst>
              <a:path w="49889" h="14409" extrusionOk="0">
                <a:moveTo>
                  <a:pt x="49889" y="3528"/>
                </a:moveTo>
                <a:cubicBezTo>
                  <a:pt x="48773" y="3198"/>
                  <a:pt x="46064" y="2126"/>
                  <a:pt x="43190" y="1549"/>
                </a:cubicBezTo>
                <a:cubicBezTo>
                  <a:pt x="40316" y="972"/>
                  <a:pt x="35844" y="-305"/>
                  <a:pt x="32644" y="66"/>
                </a:cubicBezTo>
                <a:cubicBezTo>
                  <a:pt x="29444" y="437"/>
                  <a:pt x="27244" y="2910"/>
                  <a:pt x="23988" y="3775"/>
                </a:cubicBezTo>
                <a:cubicBezTo>
                  <a:pt x="20732" y="4641"/>
                  <a:pt x="17105" y="3487"/>
                  <a:pt x="13107" y="5259"/>
                </a:cubicBezTo>
                <a:cubicBezTo>
                  <a:pt x="9109" y="7031"/>
                  <a:pt x="2185" y="12884"/>
                  <a:pt x="0" y="14409"/>
                </a:cubicBezTo>
              </a:path>
            </a:pathLst>
          </a:custGeom>
          <a:noFill/>
          <a:ln w="19050" cap="flat" cmpd="sng">
            <a:solidFill>
              <a:srgbClr val="50443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7" name="Google Shape;982;p50">
            <a:extLst>
              <a:ext uri="{FF2B5EF4-FFF2-40B4-BE49-F238E27FC236}">
                <a16:creationId xmlns:a16="http://schemas.microsoft.com/office/drawing/2014/main" id="{DE92A070-D72A-6616-73BC-31F97B1490A3}"/>
              </a:ext>
            </a:extLst>
          </p:cNvPr>
          <p:cNvSpPr/>
          <p:nvPr/>
        </p:nvSpPr>
        <p:spPr>
          <a:xfrm rot="1203483">
            <a:off x="7086315" y="4416867"/>
            <a:ext cx="626839" cy="412396"/>
          </a:xfrm>
          <a:custGeom>
            <a:avLst/>
            <a:gdLst/>
            <a:ahLst/>
            <a:cxnLst/>
            <a:rect l="l" t="t" r="r" b="b"/>
            <a:pathLst>
              <a:path w="29676" h="17455" extrusionOk="0">
                <a:moveTo>
                  <a:pt x="29676" y="2004"/>
                </a:moveTo>
                <a:cubicBezTo>
                  <a:pt x="28560" y="1674"/>
                  <a:pt x="25038" y="-242"/>
                  <a:pt x="22977" y="25"/>
                </a:cubicBezTo>
                <a:cubicBezTo>
                  <a:pt x="20916" y="292"/>
                  <a:pt x="19286" y="2391"/>
                  <a:pt x="17311" y="3606"/>
                </a:cubicBezTo>
                <a:cubicBezTo>
                  <a:pt x="15336" y="4821"/>
                  <a:pt x="13025" y="5873"/>
                  <a:pt x="11129" y="7316"/>
                </a:cubicBezTo>
                <a:cubicBezTo>
                  <a:pt x="9233" y="8759"/>
                  <a:pt x="7790" y="10572"/>
                  <a:pt x="5935" y="12262"/>
                </a:cubicBezTo>
                <a:cubicBezTo>
                  <a:pt x="4080" y="13952"/>
                  <a:pt x="989" y="16590"/>
                  <a:pt x="0" y="17455"/>
                </a:cubicBezTo>
              </a:path>
            </a:pathLst>
          </a:custGeom>
          <a:noFill/>
          <a:ln w="19050" cap="flat" cmpd="sng">
            <a:solidFill>
              <a:srgbClr val="50443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E0949FC9-0AE3-64DD-0381-73634C32947F}"/>
              </a:ext>
            </a:extLst>
          </p:cNvPr>
          <p:cNvSpPr txBox="1"/>
          <p:nvPr/>
        </p:nvSpPr>
        <p:spPr>
          <a:xfrm rot="20976584">
            <a:off x="5059975" y="4651253"/>
            <a:ext cx="1290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" dirty="0">
                <a:latin typeface="Baguet Script" panose="00000500000000000000" pitchFamily="2" charset="-18"/>
              </a:rPr>
              <a:t>Jméno příjmení</a:t>
            </a:r>
          </a:p>
          <a:p>
            <a:r>
              <a:rPr lang="cs-CZ" sz="500" dirty="0">
                <a:latin typeface="Baguet Script" panose="00000500000000000000" pitchFamily="2" charset="-18"/>
              </a:rPr>
              <a:t>……</a:t>
            </a:r>
          </a:p>
        </p:txBody>
      </p:sp>
      <p:sp>
        <p:nvSpPr>
          <p:cNvPr id="49" name="Google Shape;971;p50">
            <a:extLst>
              <a:ext uri="{FF2B5EF4-FFF2-40B4-BE49-F238E27FC236}">
                <a16:creationId xmlns:a16="http://schemas.microsoft.com/office/drawing/2014/main" id="{C7FBFB7B-582D-15B0-48D7-CDBAED093E44}"/>
              </a:ext>
            </a:extLst>
          </p:cNvPr>
          <p:cNvSpPr txBox="1"/>
          <p:nvPr/>
        </p:nvSpPr>
        <p:spPr>
          <a:xfrm>
            <a:off x="2019316" y="4226538"/>
            <a:ext cx="2301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cs-CZ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xo 2"/>
                <a:ea typeface="Exo 2"/>
                <a:cs typeface="Exo 2"/>
                <a:sym typeface="Exo 2"/>
              </a:rPr>
              <a:t>TIRÁŽ</a:t>
            </a:r>
            <a:endParaRPr sz="1900" b="1" dirty="0">
              <a:solidFill>
                <a:schemeClr val="tx2">
                  <a:lumMod val="60000"/>
                  <a:lumOff val="40000"/>
                </a:schemeClr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50" name="Google Shape;966;p50">
            <a:extLst>
              <a:ext uri="{FF2B5EF4-FFF2-40B4-BE49-F238E27FC236}">
                <a16:creationId xmlns:a16="http://schemas.microsoft.com/office/drawing/2014/main" id="{6CB35EAB-2AE0-B442-360F-99016FE3FDD1}"/>
              </a:ext>
            </a:extLst>
          </p:cNvPr>
          <p:cNvSpPr/>
          <p:nvPr/>
        </p:nvSpPr>
        <p:spPr>
          <a:xfrm>
            <a:off x="7274157" y="3433487"/>
            <a:ext cx="164179" cy="152050"/>
          </a:xfrm>
          <a:custGeom>
            <a:avLst/>
            <a:gdLst/>
            <a:ahLst/>
            <a:cxnLst/>
            <a:rect l="l" t="t" r="r" b="b"/>
            <a:pathLst>
              <a:path w="9294" h="9957" extrusionOk="0">
                <a:moveTo>
                  <a:pt x="4631" y="1"/>
                </a:moveTo>
                <a:cubicBezTo>
                  <a:pt x="3340" y="1"/>
                  <a:pt x="2268" y="977"/>
                  <a:pt x="2142" y="2237"/>
                </a:cubicBezTo>
                <a:cubicBezTo>
                  <a:pt x="1292" y="2521"/>
                  <a:pt x="693" y="3340"/>
                  <a:pt x="693" y="4254"/>
                </a:cubicBezTo>
                <a:cubicBezTo>
                  <a:pt x="693" y="4695"/>
                  <a:pt x="819" y="5073"/>
                  <a:pt x="1040" y="5451"/>
                </a:cubicBezTo>
                <a:cubicBezTo>
                  <a:pt x="378" y="5923"/>
                  <a:pt x="0" y="6648"/>
                  <a:pt x="0" y="7499"/>
                </a:cubicBezTo>
                <a:cubicBezTo>
                  <a:pt x="0" y="8853"/>
                  <a:pt x="1134" y="9956"/>
                  <a:pt x="2520" y="9956"/>
                </a:cubicBezTo>
                <a:lnTo>
                  <a:pt x="4316" y="9956"/>
                </a:lnTo>
                <a:lnTo>
                  <a:pt x="4316" y="8349"/>
                </a:lnTo>
                <a:lnTo>
                  <a:pt x="2962" y="7026"/>
                </a:lnTo>
                <a:cubicBezTo>
                  <a:pt x="2804" y="6869"/>
                  <a:pt x="2804" y="6648"/>
                  <a:pt x="2962" y="6491"/>
                </a:cubicBezTo>
                <a:cubicBezTo>
                  <a:pt x="3040" y="6412"/>
                  <a:pt x="3135" y="6372"/>
                  <a:pt x="3229" y="6372"/>
                </a:cubicBezTo>
                <a:cubicBezTo>
                  <a:pt x="3324" y="6372"/>
                  <a:pt x="3418" y="6412"/>
                  <a:pt x="3497" y="6491"/>
                </a:cubicBezTo>
                <a:lnTo>
                  <a:pt x="4316" y="7341"/>
                </a:lnTo>
                <a:lnTo>
                  <a:pt x="4316" y="5482"/>
                </a:lnTo>
                <a:lnTo>
                  <a:pt x="2962" y="4128"/>
                </a:lnTo>
                <a:cubicBezTo>
                  <a:pt x="2804" y="3970"/>
                  <a:pt x="2804" y="3781"/>
                  <a:pt x="2962" y="3624"/>
                </a:cubicBezTo>
                <a:cubicBezTo>
                  <a:pt x="3040" y="3545"/>
                  <a:pt x="3135" y="3505"/>
                  <a:pt x="3229" y="3505"/>
                </a:cubicBezTo>
                <a:cubicBezTo>
                  <a:pt x="3324" y="3505"/>
                  <a:pt x="3418" y="3545"/>
                  <a:pt x="3497" y="3624"/>
                </a:cubicBezTo>
                <a:lnTo>
                  <a:pt x="4316" y="4443"/>
                </a:lnTo>
                <a:lnTo>
                  <a:pt x="4316" y="2458"/>
                </a:lnTo>
                <a:cubicBezTo>
                  <a:pt x="4316" y="2237"/>
                  <a:pt x="4474" y="2080"/>
                  <a:pt x="4663" y="2080"/>
                </a:cubicBezTo>
                <a:cubicBezTo>
                  <a:pt x="4852" y="2080"/>
                  <a:pt x="5009" y="2237"/>
                  <a:pt x="5009" y="2458"/>
                </a:cubicBezTo>
                <a:lnTo>
                  <a:pt x="5009" y="5860"/>
                </a:lnTo>
                <a:lnTo>
                  <a:pt x="5860" y="5041"/>
                </a:lnTo>
                <a:cubicBezTo>
                  <a:pt x="5939" y="4963"/>
                  <a:pt x="6025" y="4923"/>
                  <a:pt x="6112" y="4923"/>
                </a:cubicBezTo>
                <a:cubicBezTo>
                  <a:pt x="6199" y="4923"/>
                  <a:pt x="6285" y="4963"/>
                  <a:pt x="6364" y="5041"/>
                </a:cubicBezTo>
                <a:cubicBezTo>
                  <a:pt x="6522" y="5199"/>
                  <a:pt x="6522" y="5388"/>
                  <a:pt x="6364" y="5545"/>
                </a:cubicBezTo>
                <a:lnTo>
                  <a:pt x="5009" y="6900"/>
                </a:lnTo>
                <a:lnTo>
                  <a:pt x="5009" y="9956"/>
                </a:lnTo>
                <a:lnTo>
                  <a:pt x="6805" y="9956"/>
                </a:lnTo>
                <a:cubicBezTo>
                  <a:pt x="8160" y="9956"/>
                  <a:pt x="9294" y="8853"/>
                  <a:pt x="9294" y="7499"/>
                </a:cubicBezTo>
                <a:cubicBezTo>
                  <a:pt x="9294" y="6648"/>
                  <a:pt x="8884" y="5923"/>
                  <a:pt x="8223" y="5451"/>
                </a:cubicBezTo>
                <a:cubicBezTo>
                  <a:pt x="8443" y="5073"/>
                  <a:pt x="8569" y="4695"/>
                  <a:pt x="8569" y="4254"/>
                </a:cubicBezTo>
                <a:cubicBezTo>
                  <a:pt x="8569" y="3340"/>
                  <a:pt x="7971" y="2521"/>
                  <a:pt x="7120" y="2237"/>
                </a:cubicBezTo>
                <a:cubicBezTo>
                  <a:pt x="6994" y="977"/>
                  <a:pt x="5923" y="1"/>
                  <a:pt x="4631" y="1"/>
                </a:cubicBezTo>
                <a:close/>
              </a:path>
            </a:pathLst>
          </a:custGeom>
          <a:solidFill>
            <a:srgbClr val="63B3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Google Shape;969;p50">
            <a:extLst>
              <a:ext uri="{FF2B5EF4-FFF2-40B4-BE49-F238E27FC236}">
                <a16:creationId xmlns:a16="http://schemas.microsoft.com/office/drawing/2014/main" id="{760363AF-E84D-F0DE-00D6-E41F3CDA11B4}"/>
              </a:ext>
            </a:extLst>
          </p:cNvPr>
          <p:cNvSpPr/>
          <p:nvPr/>
        </p:nvSpPr>
        <p:spPr>
          <a:xfrm>
            <a:off x="7274157" y="3655167"/>
            <a:ext cx="164179" cy="181292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BA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9397F66B-2016-B27A-B159-F9334A485122}"/>
              </a:ext>
            </a:extLst>
          </p:cNvPr>
          <p:cNvSpPr txBox="1"/>
          <p:nvPr/>
        </p:nvSpPr>
        <p:spPr>
          <a:xfrm>
            <a:off x="7234257" y="3871420"/>
            <a:ext cx="269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xo 2"/>
                <a:cs typeface="Exo 2"/>
              </a:rPr>
              <a:t>X</a:t>
            </a:r>
          </a:p>
          <a:p>
            <a:r>
              <a:rPr lang="cs-CZ" sz="1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xo 2"/>
                <a:cs typeface="Exo 2"/>
              </a:rPr>
              <a:t>X</a:t>
            </a:r>
          </a:p>
          <a:p>
            <a:r>
              <a:rPr lang="cs-CZ" sz="1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Exo 2"/>
                <a:cs typeface="Exo 2"/>
              </a:rPr>
              <a:t>X</a:t>
            </a:r>
          </a:p>
        </p:txBody>
      </p:sp>
      <p:sp>
        <p:nvSpPr>
          <p:cNvPr id="53" name="Google Shape;979;p50">
            <a:extLst>
              <a:ext uri="{FF2B5EF4-FFF2-40B4-BE49-F238E27FC236}">
                <a16:creationId xmlns:a16="http://schemas.microsoft.com/office/drawing/2014/main" id="{493AF071-4E73-7E3E-8CC4-10A3FD23E634}"/>
              </a:ext>
            </a:extLst>
          </p:cNvPr>
          <p:cNvSpPr/>
          <p:nvPr/>
        </p:nvSpPr>
        <p:spPr>
          <a:xfrm>
            <a:off x="7503884" y="3476306"/>
            <a:ext cx="367799" cy="45719"/>
          </a:xfrm>
          <a:custGeom>
            <a:avLst/>
            <a:gdLst/>
            <a:ahLst/>
            <a:cxnLst/>
            <a:rect l="l" t="t" r="r" b="b"/>
            <a:pathLst>
              <a:path w="27946" h="6183" extrusionOk="0">
                <a:moveTo>
                  <a:pt x="0" y="6183"/>
                </a:moveTo>
                <a:cubicBezTo>
                  <a:pt x="1031" y="5853"/>
                  <a:pt x="4246" y="4657"/>
                  <a:pt x="6183" y="4204"/>
                </a:cubicBezTo>
                <a:cubicBezTo>
                  <a:pt x="8120" y="3751"/>
                  <a:pt x="10264" y="3752"/>
                  <a:pt x="11624" y="3463"/>
                </a:cubicBezTo>
                <a:cubicBezTo>
                  <a:pt x="12984" y="3175"/>
                  <a:pt x="12902" y="3050"/>
                  <a:pt x="14344" y="2473"/>
                </a:cubicBezTo>
                <a:cubicBezTo>
                  <a:pt x="15787" y="1896"/>
                  <a:pt x="18012" y="0"/>
                  <a:pt x="20279" y="0"/>
                </a:cubicBezTo>
                <a:cubicBezTo>
                  <a:pt x="22546" y="0"/>
                  <a:pt x="26668" y="2061"/>
                  <a:pt x="27946" y="2473"/>
                </a:cubicBezTo>
              </a:path>
            </a:pathLst>
          </a:custGeom>
          <a:noFill/>
          <a:ln w="19050" cap="flat" cmpd="sng">
            <a:solidFill>
              <a:srgbClr val="50443F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54" name="Google Shape;973;p50">
            <a:extLst>
              <a:ext uri="{FF2B5EF4-FFF2-40B4-BE49-F238E27FC236}">
                <a16:creationId xmlns:a16="http://schemas.microsoft.com/office/drawing/2014/main" id="{092C20D1-D49F-4286-6CE9-03077EA114B3}"/>
              </a:ext>
            </a:extLst>
          </p:cNvPr>
          <p:cNvSpPr txBox="1"/>
          <p:nvPr/>
        </p:nvSpPr>
        <p:spPr>
          <a:xfrm>
            <a:off x="8031900" y="3232791"/>
            <a:ext cx="2301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s-CZ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xo 2"/>
                <a:ea typeface="Exo 2"/>
                <a:cs typeface="Exo 2"/>
                <a:sym typeface="Exo 2"/>
              </a:rPr>
              <a:t>LEGENDA</a:t>
            </a:r>
          </a:p>
        </p:txBody>
      </p:sp>
      <p:sp>
        <p:nvSpPr>
          <p:cNvPr id="55" name="Google Shape;977;p50">
            <a:extLst>
              <a:ext uri="{FF2B5EF4-FFF2-40B4-BE49-F238E27FC236}">
                <a16:creationId xmlns:a16="http://schemas.microsoft.com/office/drawing/2014/main" id="{1686612F-142A-8EAF-782C-F4281A5FC598}"/>
              </a:ext>
            </a:extLst>
          </p:cNvPr>
          <p:cNvSpPr txBox="1"/>
          <p:nvPr/>
        </p:nvSpPr>
        <p:spPr>
          <a:xfrm>
            <a:off x="2144438" y="2752689"/>
            <a:ext cx="2301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cs-CZ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xo 2"/>
                <a:ea typeface="Exo 2"/>
                <a:cs typeface="Exo 2"/>
                <a:sym typeface="Exo 2"/>
              </a:rPr>
              <a:t>NÁZEV MAPY</a:t>
            </a:r>
          </a:p>
          <a:p>
            <a:pPr algn="r"/>
            <a:endParaRPr sz="1900" b="1" dirty="0">
              <a:solidFill>
                <a:schemeClr val="tx2">
                  <a:lumMod val="60000"/>
                  <a:lumOff val="40000"/>
                </a:schemeClr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56" name="Google Shape;979;p50">
            <a:extLst>
              <a:ext uri="{FF2B5EF4-FFF2-40B4-BE49-F238E27FC236}">
                <a16:creationId xmlns:a16="http://schemas.microsoft.com/office/drawing/2014/main" id="{FD897D31-FDF4-2358-D31D-0A8EBEB4A796}"/>
              </a:ext>
            </a:extLst>
          </p:cNvPr>
          <p:cNvSpPr/>
          <p:nvPr/>
        </p:nvSpPr>
        <p:spPr>
          <a:xfrm>
            <a:off x="4661670" y="2658153"/>
            <a:ext cx="385892" cy="72704"/>
          </a:xfrm>
          <a:custGeom>
            <a:avLst/>
            <a:gdLst/>
            <a:ahLst/>
            <a:cxnLst/>
            <a:rect l="l" t="t" r="r" b="b"/>
            <a:pathLst>
              <a:path w="27946" h="6183" extrusionOk="0">
                <a:moveTo>
                  <a:pt x="0" y="6183"/>
                </a:moveTo>
                <a:cubicBezTo>
                  <a:pt x="1031" y="5853"/>
                  <a:pt x="4246" y="4657"/>
                  <a:pt x="6183" y="4204"/>
                </a:cubicBezTo>
                <a:cubicBezTo>
                  <a:pt x="8120" y="3751"/>
                  <a:pt x="10264" y="3752"/>
                  <a:pt x="11624" y="3463"/>
                </a:cubicBezTo>
                <a:cubicBezTo>
                  <a:pt x="12984" y="3175"/>
                  <a:pt x="12902" y="3050"/>
                  <a:pt x="14344" y="2473"/>
                </a:cubicBezTo>
                <a:cubicBezTo>
                  <a:pt x="15787" y="1896"/>
                  <a:pt x="18012" y="0"/>
                  <a:pt x="20279" y="0"/>
                </a:cubicBezTo>
                <a:cubicBezTo>
                  <a:pt x="22546" y="0"/>
                  <a:pt x="26668" y="2061"/>
                  <a:pt x="27946" y="2473"/>
                </a:cubicBezTo>
              </a:path>
            </a:pathLst>
          </a:custGeom>
          <a:noFill/>
          <a:ln w="19050" cap="flat" cmpd="sng">
            <a:solidFill>
              <a:srgbClr val="50443F"/>
            </a:solidFill>
            <a:prstDash val="solid"/>
            <a:round/>
            <a:headEnd type="oval" w="med" len="med"/>
            <a:tailEnd type="oval" w="med" len="med"/>
          </a:ln>
        </p:spPr>
      </p:sp>
      <p:pic>
        <p:nvPicPr>
          <p:cNvPr id="57" name="Picture 2" descr="Zdarma Kárový král vektorové ilustrace | AI, SVG, EPS">
            <a:extLst>
              <a:ext uri="{FF2B5EF4-FFF2-40B4-BE49-F238E27FC236}">
                <a16:creationId xmlns:a16="http://schemas.microsoft.com/office/drawing/2014/main" id="{B9EFB48A-46CE-AD4B-628D-8B8F7432B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606" y1="23077" x2="28606" y2="23077"/>
                        <a14:foregroundMark x1="37981" y1="18029" x2="37981" y2="18029"/>
                        <a14:foregroundMark x1="53846" y1="18750" x2="53846" y2="18750"/>
                        <a14:foregroundMark x1="61538" y1="20673" x2="61538" y2="20673"/>
                        <a14:foregroundMark x1="62500" y1="16106" x2="62500" y2="16106"/>
                        <a14:foregroundMark x1="73317" y1="17548" x2="73317" y2="17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59" t="13724" r="9901" b="68276"/>
          <a:stretch/>
        </p:blipFill>
        <p:spPr bwMode="auto">
          <a:xfrm>
            <a:off x="5114889" y="2479876"/>
            <a:ext cx="1021976" cy="2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10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19B25B-7193-F053-72A3-A1C7AC891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7D9531-CE86-341A-5EB9-BAD29C12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Vrstevnice</a:t>
            </a:r>
          </a:p>
        </p:txBody>
      </p:sp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F35A1FE2-6D4C-A06A-E045-AD54C832A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0783C106-FBD9-DB13-80B2-66CD70B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5C86C409-8527-E25A-1FC4-71D4A19AE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EC89388C-16D1-3C96-00B0-0E495EA8A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6C42A447-BEFF-C8E7-12F0-F886CABA3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E5134135-7607-2355-3C28-FEED225F9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4228C561-BA16-1295-4264-109243A06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F22969AA-16CF-F5C2-C375-9C0786B1F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960287D5-7832-5933-7658-FF554506A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9954327D-779B-E669-5444-C117E13F0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A7601EEF-EA82-7365-D138-71D4CC442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0FE6ECC-E1B6-89FA-53EF-9556EBCEB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1" y="1451469"/>
            <a:ext cx="6264927" cy="44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A3B5DBF-6C18-3982-C4DA-F06A659D59B3}"/>
              </a:ext>
            </a:extLst>
          </p:cNvPr>
          <p:cNvSpPr txBox="1"/>
          <p:nvPr/>
        </p:nvSpPr>
        <p:spPr>
          <a:xfrm>
            <a:off x="3852485" y="802243"/>
            <a:ext cx="55003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effectLst/>
                <a:latin typeface="+mj-lt"/>
              </a:rPr>
              <a:t>Který bod leží v nejvyšší nadmořské výšce?</a:t>
            </a:r>
            <a:endParaRPr lang="cs-CZ" sz="2000" b="1" dirty="0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6CE8DC7-00BF-D172-BD13-57F8459FA513}"/>
              </a:ext>
            </a:extLst>
          </p:cNvPr>
          <p:cNvSpPr txBox="1"/>
          <p:nvPr/>
        </p:nvSpPr>
        <p:spPr>
          <a:xfrm>
            <a:off x="8151612" y="2044981"/>
            <a:ext cx="2259107" cy="340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800" i="0" dirty="0">
                <a:effectLst/>
                <a:latin typeface="+mj-lt"/>
              </a:rPr>
              <a:t>a)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b)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c)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d)</a:t>
            </a:r>
            <a:endParaRPr lang="cs-CZ" sz="2000" dirty="0">
              <a:latin typeface="+mj-lt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D7F69B4-8766-983D-EE2F-735E3EDDA47D}"/>
              </a:ext>
            </a:extLst>
          </p:cNvPr>
          <p:cNvSpPr/>
          <p:nvPr/>
        </p:nvSpPr>
        <p:spPr bwMode="auto">
          <a:xfrm>
            <a:off x="7615898" y="2440800"/>
            <a:ext cx="363071" cy="411990"/>
          </a:xfrm>
          <a:prstGeom prst="rect">
            <a:avLst/>
          </a:prstGeom>
          <a:solidFill>
            <a:srgbClr val="8DE8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1C3D214-B3B6-89C6-3E5C-8E6072EB6DEC}"/>
              </a:ext>
            </a:extLst>
          </p:cNvPr>
          <p:cNvSpPr/>
          <p:nvPr/>
        </p:nvSpPr>
        <p:spPr bwMode="auto">
          <a:xfrm>
            <a:off x="7617208" y="3267710"/>
            <a:ext cx="363071" cy="411990"/>
          </a:xfrm>
          <a:prstGeom prst="rect">
            <a:avLst/>
          </a:prstGeom>
          <a:solidFill>
            <a:srgbClr val="BC37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DB648153-7C87-4E82-E0C9-605A7D6E64EB}"/>
              </a:ext>
            </a:extLst>
          </p:cNvPr>
          <p:cNvSpPr/>
          <p:nvPr/>
        </p:nvSpPr>
        <p:spPr bwMode="auto">
          <a:xfrm>
            <a:off x="7610760" y="4131928"/>
            <a:ext cx="363071" cy="411990"/>
          </a:xfrm>
          <a:prstGeom prst="rect">
            <a:avLst/>
          </a:prstGeom>
          <a:solidFill>
            <a:srgbClr val="89551B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C1BECA6-E51B-EEB8-55EE-DA5CC65C7BEF}"/>
              </a:ext>
            </a:extLst>
          </p:cNvPr>
          <p:cNvSpPr/>
          <p:nvPr/>
        </p:nvSpPr>
        <p:spPr bwMode="auto">
          <a:xfrm>
            <a:off x="7610760" y="4932067"/>
            <a:ext cx="363071" cy="411990"/>
          </a:xfrm>
          <a:prstGeom prst="rect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71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19B25B-7193-F053-72A3-A1C7AC891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7D9531-CE86-341A-5EB9-BAD29C12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Vrstevnice</a:t>
            </a:r>
          </a:p>
        </p:txBody>
      </p:sp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F35A1FE2-6D4C-A06A-E045-AD54C832A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0783C106-FBD9-DB13-80B2-66CD70B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5C86C409-8527-E25A-1FC4-71D4A19AE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EC89388C-16D1-3C96-00B0-0E495EA8A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6C42A447-BEFF-C8E7-12F0-F886CABA3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E5134135-7607-2355-3C28-FEED225F9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4228C561-BA16-1295-4264-109243A06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F22969AA-16CF-F5C2-C375-9C0786B1F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960287D5-7832-5933-7658-FF554506A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9954327D-779B-E669-5444-C117E13F0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A7601EEF-EA82-7365-D138-71D4CC442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0FE6ECC-E1B6-89FA-53EF-9556EBCEB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1" y="1451469"/>
            <a:ext cx="6264927" cy="44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DA3B5DBF-6C18-3982-C4DA-F06A659D59B3}"/>
              </a:ext>
            </a:extLst>
          </p:cNvPr>
          <p:cNvSpPr txBox="1"/>
          <p:nvPr/>
        </p:nvSpPr>
        <p:spPr>
          <a:xfrm>
            <a:off x="3852485" y="802243"/>
            <a:ext cx="55003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effectLst/>
                <a:latin typeface="+mj-lt"/>
              </a:rPr>
              <a:t>Který bod leží v nejvyšší nadmořské výšce?</a:t>
            </a:r>
            <a:endParaRPr lang="cs-CZ" sz="2000" b="1" dirty="0">
              <a:latin typeface="+mj-lt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6CE8DC7-00BF-D172-BD13-57F8459FA513}"/>
              </a:ext>
            </a:extLst>
          </p:cNvPr>
          <p:cNvSpPr txBox="1"/>
          <p:nvPr/>
        </p:nvSpPr>
        <p:spPr>
          <a:xfrm>
            <a:off x="8151612" y="2044981"/>
            <a:ext cx="2259107" cy="340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800" i="0" dirty="0">
                <a:effectLst/>
                <a:latin typeface="+mj-lt"/>
              </a:rPr>
              <a:t>a)</a:t>
            </a:r>
          </a:p>
          <a:p>
            <a:pPr>
              <a:lnSpc>
                <a:spcPct val="200000"/>
              </a:lnSpc>
            </a:pPr>
            <a:r>
              <a:rPr lang="cs-CZ" sz="2800" b="1" dirty="0">
                <a:solidFill>
                  <a:srgbClr val="9100DC"/>
                </a:solidFill>
                <a:latin typeface="+mj-lt"/>
              </a:rPr>
              <a:t>b)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c)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d)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526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15897C-472D-D424-E02D-3F6677494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BFEBA3-8DA8-DCB7-1AF8-D3CE6E70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Vrstevnice</a:t>
            </a: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8CD2DC-82B8-B865-9BB9-729C9521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1" y="1451469"/>
            <a:ext cx="6264927" cy="44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6031BAA-CB8C-F016-E900-25A1A17A43A3}"/>
              </a:ext>
            </a:extLst>
          </p:cNvPr>
          <p:cNvSpPr txBox="1"/>
          <p:nvPr/>
        </p:nvSpPr>
        <p:spPr>
          <a:xfrm>
            <a:off x="7732622" y="1726129"/>
            <a:ext cx="3226731" cy="340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800" i="0" dirty="0">
                <a:effectLst/>
                <a:latin typeface="+mj-lt"/>
              </a:rPr>
              <a:t>a) Na kopci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b) Na hřebeni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c) V propasti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d) V údolí</a:t>
            </a:r>
            <a:endParaRPr lang="cs-CZ" sz="2000" dirty="0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E5E927-B1B8-8C41-AAB8-0BC6AB0A55DB}"/>
              </a:ext>
            </a:extLst>
          </p:cNvPr>
          <p:cNvSpPr txBox="1"/>
          <p:nvPr/>
        </p:nvSpPr>
        <p:spPr>
          <a:xfrm>
            <a:off x="7285035" y="1264261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+mj-lt"/>
              </a:rPr>
              <a:t>Bod D leží:</a:t>
            </a:r>
          </a:p>
        </p:txBody>
      </p:sp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9484DB98-A034-1999-A92C-7FFC97BEA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8528" y="793720"/>
            <a:ext cx="2259106" cy="225910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65DFD2F6-4893-7207-3AC8-B5090C376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4134" y="2401420"/>
            <a:ext cx="883500" cy="883500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EE608B02-6CD7-C710-611C-4C387919C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722" y="2215614"/>
            <a:ext cx="627556" cy="627556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E65E03AD-90B1-6319-7296-77AEB33D8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2500" y="2901449"/>
            <a:ext cx="883500" cy="883500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75D23F52-B62B-EE77-5110-B46AE423A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9938" y="278250"/>
            <a:ext cx="883500" cy="883500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F7C923E9-5EBC-4748-BBC2-781E5A4AA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0078" y="1128445"/>
            <a:ext cx="627556" cy="627556"/>
          </a:xfrm>
          <a:prstGeom prst="rect">
            <a:avLst/>
          </a:prstGeom>
        </p:spPr>
      </p:pic>
      <p:pic>
        <p:nvPicPr>
          <p:cNvPr id="17" name="Grafický objekt 16" descr="Otazník se souvislou výplní">
            <a:extLst>
              <a:ext uri="{FF2B5EF4-FFF2-40B4-BE49-F238E27FC236}">
                <a16:creationId xmlns:a16="http://schemas.microsoft.com/office/drawing/2014/main" id="{12187C38-07F9-0A75-E1A5-17FBE5B54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2052" y="1811732"/>
            <a:ext cx="388452" cy="388452"/>
          </a:xfrm>
          <a:prstGeom prst="rect">
            <a:avLst/>
          </a:prstGeom>
        </p:spPr>
      </p:pic>
      <p:pic>
        <p:nvPicPr>
          <p:cNvPr id="18" name="Grafický objekt 17" descr="Otazník se souvislou výplní">
            <a:extLst>
              <a:ext uri="{FF2B5EF4-FFF2-40B4-BE49-F238E27FC236}">
                <a16:creationId xmlns:a16="http://schemas.microsoft.com/office/drawing/2014/main" id="{95F7603D-75B6-AA73-B6DB-C94D4ECCC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6276" y="1559227"/>
            <a:ext cx="388452" cy="388452"/>
          </a:xfrm>
          <a:prstGeom prst="rect">
            <a:avLst/>
          </a:prstGeom>
        </p:spPr>
      </p:pic>
      <p:pic>
        <p:nvPicPr>
          <p:cNvPr id="19" name="Grafický objekt 18" descr="Otazník se souvislou výplní">
            <a:extLst>
              <a:ext uri="{FF2B5EF4-FFF2-40B4-BE49-F238E27FC236}">
                <a16:creationId xmlns:a16="http://schemas.microsoft.com/office/drawing/2014/main" id="{45FC6C95-F1E9-7FDB-20AB-58C6E8347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2202" y="2090726"/>
            <a:ext cx="388452" cy="388452"/>
          </a:xfrm>
          <a:prstGeom prst="rect">
            <a:avLst/>
          </a:prstGeom>
        </p:spPr>
      </p:pic>
      <p:pic>
        <p:nvPicPr>
          <p:cNvPr id="20" name="Grafický objekt 19" descr="Otazník se souvislou výplní">
            <a:extLst>
              <a:ext uri="{FF2B5EF4-FFF2-40B4-BE49-F238E27FC236}">
                <a16:creationId xmlns:a16="http://schemas.microsoft.com/office/drawing/2014/main" id="{EAF8953D-F51F-DEF6-E5AD-D402C0822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4446" y="565135"/>
            <a:ext cx="388452" cy="388452"/>
          </a:xfrm>
          <a:prstGeom prst="rect">
            <a:avLst/>
          </a:prstGeom>
        </p:spPr>
      </p:pic>
      <p:pic>
        <p:nvPicPr>
          <p:cNvPr id="21" name="Grafický objekt 20" descr="Otazník se souvislou výplní">
            <a:extLst>
              <a:ext uri="{FF2B5EF4-FFF2-40B4-BE49-F238E27FC236}">
                <a16:creationId xmlns:a16="http://schemas.microsoft.com/office/drawing/2014/main" id="{AD1BE32A-9075-7F0B-861F-498624790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0841" y="2901028"/>
            <a:ext cx="388452" cy="388452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950C5FC4-0265-9814-1388-C4D6EFE3BF19}"/>
              </a:ext>
            </a:extLst>
          </p:cNvPr>
          <p:cNvSpPr/>
          <p:nvPr/>
        </p:nvSpPr>
        <p:spPr bwMode="auto">
          <a:xfrm>
            <a:off x="7290173" y="2125189"/>
            <a:ext cx="363071" cy="411990"/>
          </a:xfrm>
          <a:prstGeom prst="rect">
            <a:avLst/>
          </a:prstGeom>
          <a:solidFill>
            <a:srgbClr val="8DE8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134DDD36-0CCB-348F-FF45-75398307E2F2}"/>
              </a:ext>
            </a:extLst>
          </p:cNvPr>
          <p:cNvSpPr/>
          <p:nvPr/>
        </p:nvSpPr>
        <p:spPr bwMode="auto">
          <a:xfrm>
            <a:off x="7291483" y="2952099"/>
            <a:ext cx="363071" cy="411990"/>
          </a:xfrm>
          <a:prstGeom prst="rect">
            <a:avLst/>
          </a:prstGeom>
          <a:solidFill>
            <a:srgbClr val="BC37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A0D838E5-C66D-A349-8293-66065C413463}"/>
              </a:ext>
            </a:extLst>
          </p:cNvPr>
          <p:cNvSpPr/>
          <p:nvPr/>
        </p:nvSpPr>
        <p:spPr bwMode="auto">
          <a:xfrm>
            <a:off x="7285035" y="3816317"/>
            <a:ext cx="363071" cy="411990"/>
          </a:xfrm>
          <a:prstGeom prst="rect">
            <a:avLst/>
          </a:prstGeom>
          <a:solidFill>
            <a:srgbClr val="89551B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7263D12-3548-F390-DAD9-50E0303AC1AE}"/>
              </a:ext>
            </a:extLst>
          </p:cNvPr>
          <p:cNvSpPr/>
          <p:nvPr/>
        </p:nvSpPr>
        <p:spPr bwMode="auto">
          <a:xfrm>
            <a:off x="7285035" y="4616456"/>
            <a:ext cx="363071" cy="411990"/>
          </a:xfrm>
          <a:prstGeom prst="rect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2715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15897C-472D-D424-E02D-3F6677494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BFEBA3-8DA8-DCB7-1AF8-D3CE6E70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Vrstevnice</a:t>
            </a: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8CD2DC-82B8-B865-9BB9-729C9521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1" y="1451469"/>
            <a:ext cx="6264927" cy="449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6031BAA-CB8C-F016-E900-25A1A17A43A3}"/>
              </a:ext>
            </a:extLst>
          </p:cNvPr>
          <p:cNvSpPr txBox="1"/>
          <p:nvPr/>
        </p:nvSpPr>
        <p:spPr>
          <a:xfrm>
            <a:off x="7371682" y="1726129"/>
            <a:ext cx="3587671" cy="340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800" i="0" dirty="0">
                <a:effectLst/>
                <a:latin typeface="+mj-lt"/>
              </a:rPr>
              <a:t>a) Na kopci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b) Na hřebeni</a:t>
            </a:r>
          </a:p>
          <a:p>
            <a:pPr>
              <a:lnSpc>
                <a:spcPct val="200000"/>
              </a:lnSpc>
            </a:pPr>
            <a:r>
              <a:rPr lang="cs-CZ" sz="2800" dirty="0">
                <a:latin typeface="+mj-lt"/>
              </a:rPr>
              <a:t>c) V propasti</a:t>
            </a:r>
          </a:p>
          <a:p>
            <a:pPr>
              <a:lnSpc>
                <a:spcPct val="200000"/>
              </a:lnSpc>
            </a:pPr>
            <a:r>
              <a:rPr lang="cs-CZ" sz="2800" b="1" dirty="0">
                <a:solidFill>
                  <a:srgbClr val="F01928"/>
                </a:solidFill>
                <a:latin typeface="+mj-lt"/>
              </a:rPr>
              <a:t>d) V údolí</a:t>
            </a:r>
            <a:endParaRPr lang="cs-CZ" sz="2000" b="1" dirty="0">
              <a:solidFill>
                <a:srgbClr val="F01928"/>
              </a:solidFill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E5E927-B1B8-8C41-AAB8-0BC6AB0A55DB}"/>
              </a:ext>
            </a:extLst>
          </p:cNvPr>
          <p:cNvSpPr txBox="1"/>
          <p:nvPr/>
        </p:nvSpPr>
        <p:spPr>
          <a:xfrm>
            <a:off x="7371682" y="1264464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+mj-lt"/>
              </a:rPr>
              <a:t>Bod D leží:</a:t>
            </a:r>
          </a:p>
        </p:txBody>
      </p:sp>
      <p:pic>
        <p:nvPicPr>
          <p:cNvPr id="5" name="Grafický objekt 4" descr="Otazník se souvislou výplní">
            <a:extLst>
              <a:ext uri="{FF2B5EF4-FFF2-40B4-BE49-F238E27FC236}">
                <a16:creationId xmlns:a16="http://schemas.microsoft.com/office/drawing/2014/main" id="{C70B99BE-D0D5-F647-2081-A676E0AAA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5F837E7F-6492-B1A1-3A94-6CFB90EDE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FB18BA7A-85B9-FAC3-2F6B-10276C44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A06E2724-558B-F539-96CF-83C81E634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6A5CC9E3-A0EB-059B-AAB5-7EB452D04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2425FB6B-8309-A103-5126-D609D222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E9E29ECE-81FD-7D7F-E2EB-A21914C6F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03B2B4DF-7B02-A328-A145-1666F29B0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B0388883-2222-ACEE-408A-7BDB8626B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7" name="Grafický objekt 16" descr="Otazník se souvislou výplní">
            <a:extLst>
              <a:ext uri="{FF2B5EF4-FFF2-40B4-BE49-F238E27FC236}">
                <a16:creationId xmlns:a16="http://schemas.microsoft.com/office/drawing/2014/main" id="{B5812332-3FC1-4184-630B-F4EAC4637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8" name="Grafický objekt 17" descr="Otazník se souvislou výplní">
            <a:extLst>
              <a:ext uri="{FF2B5EF4-FFF2-40B4-BE49-F238E27FC236}">
                <a16:creationId xmlns:a16="http://schemas.microsoft.com/office/drawing/2014/main" id="{CF86E278-632B-54F0-C800-9AACAEB99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90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D59C99-AE8B-4508-A05D-37A51963A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7F6286-D64D-CEB0-B1F8-D20BBA51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Výškopis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E08974-46A1-EE31-EFCC-C533B565A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dk1"/>
                </a:solidFill>
                <a:latin typeface="Fira Sans Extra Condensed Medium"/>
                <a:sym typeface="Fira Sans Extra Condensed Medium"/>
              </a:rPr>
              <a:t>Jaké další výškopisné metody znáte?</a:t>
            </a:r>
          </a:p>
          <a:p>
            <a:endParaRPr lang="cs-CZ" dirty="0"/>
          </a:p>
        </p:txBody>
      </p:sp>
      <p:pic>
        <p:nvPicPr>
          <p:cNvPr id="6" name="Grafický objekt 5" descr="Otazník se souvislou výplní">
            <a:extLst>
              <a:ext uri="{FF2B5EF4-FFF2-40B4-BE49-F238E27FC236}">
                <a16:creationId xmlns:a16="http://schemas.microsoft.com/office/drawing/2014/main" id="{4F020A5B-0836-1C6F-2587-468DF69C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7" name="Grafický objekt 6" descr="Otazník se souvislou výplní">
            <a:extLst>
              <a:ext uri="{FF2B5EF4-FFF2-40B4-BE49-F238E27FC236}">
                <a16:creationId xmlns:a16="http://schemas.microsoft.com/office/drawing/2014/main" id="{C4C0BF98-8158-6434-1601-BA02F52EA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8" name="Grafický objekt 7" descr="Otazník se souvislou výplní">
            <a:extLst>
              <a:ext uri="{FF2B5EF4-FFF2-40B4-BE49-F238E27FC236}">
                <a16:creationId xmlns:a16="http://schemas.microsoft.com/office/drawing/2014/main" id="{C7C733FE-B615-724E-59F4-01413AD1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9" name="Grafický objekt 8" descr="Otazník se souvislou výplní">
            <a:extLst>
              <a:ext uri="{FF2B5EF4-FFF2-40B4-BE49-F238E27FC236}">
                <a16:creationId xmlns:a16="http://schemas.microsoft.com/office/drawing/2014/main" id="{3185D5AF-8F24-EC25-DD9A-538E0E1B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881DF603-8A1B-C1DF-9C72-4E74D57C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1" name="Grafický objekt 10" descr="Otazník se souvislou výplní">
            <a:extLst>
              <a:ext uri="{FF2B5EF4-FFF2-40B4-BE49-F238E27FC236}">
                <a16:creationId xmlns:a16="http://schemas.microsoft.com/office/drawing/2014/main" id="{EE405032-3CCF-F324-BE21-5EC765296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2" name="Grafický objekt 11" descr="Otazník se souvislou výplní">
            <a:extLst>
              <a:ext uri="{FF2B5EF4-FFF2-40B4-BE49-F238E27FC236}">
                <a16:creationId xmlns:a16="http://schemas.microsoft.com/office/drawing/2014/main" id="{47DBA29B-446D-B07C-D4D2-B048DCF17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13" name="Grafický objekt 12" descr="Otazník se souvislou výplní">
            <a:extLst>
              <a:ext uri="{FF2B5EF4-FFF2-40B4-BE49-F238E27FC236}">
                <a16:creationId xmlns:a16="http://schemas.microsoft.com/office/drawing/2014/main" id="{515516D4-78A4-3304-28DF-82B6A60A3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3A442A05-3445-8869-7FA2-BA105CA1A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A85F36DA-A819-DBE1-2D29-B7F64670E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7FDA8BA4-ACE7-6121-FE52-8E257BA05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47E137-3738-D156-C8C4-5843F6FA3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4058E1-42E1-1ADD-2DC2-66B3F278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mapa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00D6D3-79AB-1F08-359C-904BA5347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cs-CZ" sz="2800" dirty="0"/>
              <a:t>tematické mapy znázorňují přednostně určitou tematiku (jeden nebo několik vybraných jevů), zatímco ostatní informace jsou potlačeny či vynechány</a:t>
            </a:r>
          </a:p>
          <a:p>
            <a:pPr marL="457200" indent="-457200"/>
            <a:endParaRPr lang="cs-CZ" sz="2800" dirty="0"/>
          </a:p>
          <a:p>
            <a:pPr marL="457200" indent="-457200"/>
            <a:r>
              <a:rPr lang="cs-CZ" sz="2800" dirty="0"/>
              <a:t>z topografické nebo obecně geografické mapy jsou tak zachovány jen prvky (např. hranice států a okresů, vodstvo, komunikace, sídla) užitečné pro určení polohy znázorněných jevů a jsou zobrazeny tak, aby nebyly na mapě příliš výrazné, neboť tvoří pouze tzv. topografický podklad mapy.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4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eologic Map of Egypt. - ESDAC - European Commission">
            <a:extLst>
              <a:ext uri="{FF2B5EF4-FFF2-40B4-BE49-F238E27FC236}">
                <a16:creationId xmlns:a16="http://schemas.microsoft.com/office/drawing/2014/main" id="{0E409064-EDAC-748D-685A-D3912544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24" y="499398"/>
            <a:ext cx="4134046" cy="2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58BDEF-7816-D748-B56A-6958B5506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435DE4-5B97-1742-EC52-7D0561CD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mapa</a:t>
            </a:r>
          </a:p>
        </p:txBody>
      </p:sp>
      <p:pic>
        <p:nvPicPr>
          <p:cNvPr id="6" name="Picture 6" descr="Thematic Cartography – Nelson Schäfer – Portfolio">
            <a:extLst>
              <a:ext uri="{FF2B5EF4-FFF2-40B4-BE49-F238E27FC236}">
                <a16:creationId xmlns:a16="http://schemas.microsoft.com/office/drawing/2014/main" id="{40208660-7463-6CFC-A018-7CF6DAB6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58244"/>
            <a:ext cx="4059731" cy="27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matic Maps: Visualizing Data | GEOG 486: Cartography and Visualization">
            <a:extLst>
              <a:ext uri="{FF2B5EF4-FFF2-40B4-BE49-F238E27FC236}">
                <a16:creationId xmlns:a16="http://schemas.microsoft.com/office/drawing/2014/main" id="{FE4ABE22-BDC9-47A2-16EE-15226178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71" y="3388659"/>
            <a:ext cx="5499901" cy="33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eautiful thematic maps with ggplot2 (only) | Timo Grossenbacher">
            <a:extLst>
              <a:ext uri="{FF2B5EF4-FFF2-40B4-BE49-F238E27FC236}">
                <a16:creationId xmlns:a16="http://schemas.microsoft.com/office/drawing/2014/main" id="{B621ED63-6EF9-AC45-03CF-655EEBFB1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87" y="4307180"/>
            <a:ext cx="3087025" cy="23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96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7205CD-1F4A-AE9F-5E00-EF18B35BA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F4C303-C505-F688-AA90-D001B706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Land Use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C70D3F8-55D6-6E38-AE9C-20272372FD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5" y="1692275"/>
            <a:ext cx="10752138" cy="365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Pojem „</a:t>
            </a:r>
            <a:r>
              <a:rPr lang="cs-CZ" dirty="0" err="1"/>
              <a:t>land</a:t>
            </a:r>
            <a:r>
              <a:rPr lang="cs-CZ" dirty="0"/>
              <a:t> use“ vyjadřuje funkční členění daného území podle kategorie ploch, které se odvozují od způsobu využití určité plochy (země). 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land</a:t>
            </a:r>
            <a:r>
              <a:rPr lang="cs-CZ" dirty="0"/>
              <a:t> use“ a „</a:t>
            </a:r>
            <a:r>
              <a:rPr lang="cs-CZ" dirty="0" err="1"/>
              <a:t>land</a:t>
            </a:r>
            <a:r>
              <a:rPr lang="cs-CZ" dirty="0"/>
              <a:t> </a:t>
            </a:r>
            <a:r>
              <a:rPr lang="cs-CZ" dirty="0" err="1"/>
              <a:t>cover</a:t>
            </a:r>
            <a:r>
              <a:rPr lang="cs-CZ" dirty="0"/>
              <a:t>“</a:t>
            </a:r>
          </a:p>
          <a:p>
            <a:r>
              <a:rPr lang="cs-CZ" dirty="0"/>
              <a:t>„LUCC“ – „</a:t>
            </a:r>
            <a:r>
              <a:rPr lang="cs-CZ" dirty="0" err="1"/>
              <a:t>land</a:t>
            </a:r>
            <a:r>
              <a:rPr lang="cs-CZ" dirty="0"/>
              <a:t> use/</a:t>
            </a:r>
            <a:r>
              <a:rPr lang="cs-CZ" dirty="0" err="1"/>
              <a:t>cover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683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7205CD-1F4A-AE9F-5E00-EF18B35BA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F4C303-C505-F688-AA90-D001B706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Land Use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BDDB635-0723-D6C9-5C33-4128992D9E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5" y="1692275"/>
            <a:ext cx="10752138" cy="4121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cs-CZ" sz="2000" dirty="0"/>
              <a:t>Dochází k častému smíchání informací charakterizující klima, půdu, terén a pokryv, aby bylo ve výsledku vyjádřeno využití ploch </a:t>
            </a:r>
          </a:p>
          <a:p>
            <a:pPr marL="285750" indent="-285750">
              <a:lnSpc>
                <a:spcPct val="150000"/>
              </a:lnSpc>
            </a:pPr>
            <a:r>
              <a:rPr lang="cs-CZ" sz="2000" dirty="0"/>
              <a:t>Pojem „</a:t>
            </a:r>
            <a:r>
              <a:rPr lang="cs-CZ" sz="2000" dirty="0" err="1"/>
              <a:t>land</a:t>
            </a:r>
            <a:r>
              <a:rPr lang="cs-CZ" sz="2000" dirty="0"/>
              <a:t> use“ lze rozdělit do několika kategorií ploch (druhů pozemků): orná půda, trvalé kultury, trvalé travní porosty a lesní plochy. Dále podle souhrnných kategorií: zemědělská půda, orná půda spolu s trvalými kulturami a jiné plochy (FAO, 2005</a:t>
            </a:r>
          </a:p>
          <a:p>
            <a:pPr marL="285750" indent="-285750">
              <a:lnSpc>
                <a:spcPct val="150000"/>
              </a:lnSpc>
            </a:pPr>
            <a:r>
              <a:rPr lang="cs-CZ" sz="2000" dirty="0"/>
              <a:t>Definovat „</a:t>
            </a:r>
            <a:r>
              <a:rPr lang="cs-CZ" sz="2000" dirty="0" err="1"/>
              <a:t>land</a:t>
            </a:r>
            <a:r>
              <a:rPr lang="cs-CZ" sz="2000" dirty="0"/>
              <a:t> use“ je velice složité, ale jako definice lze brát i to, že „</a:t>
            </a:r>
            <a:r>
              <a:rPr lang="cs-CZ" sz="2000" dirty="0" err="1"/>
              <a:t>land</a:t>
            </a:r>
            <a:r>
              <a:rPr lang="cs-CZ" sz="2000" dirty="0"/>
              <a:t> use“ zahrnuje jak způsob, kterým je nakládáno s biofyzikálními vlastnostmi země, tak i záměr, který toto nakládání podmiňuje – tedy účel, pro který je země využívána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49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859776C-1681-4402-97EF-3D2CE5B1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70" y="606511"/>
            <a:ext cx="8236115" cy="5644977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4FA411-999B-9B93-FE4C-96AA9C05E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1071EF-EB00-1F70-D6F9-18CC5540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Land Use</a:t>
            </a:r>
          </a:p>
        </p:txBody>
      </p:sp>
    </p:spTree>
    <p:extLst>
      <p:ext uri="{BB962C8B-B14F-4D97-AF65-F5344CB8AC3E}">
        <p14:creationId xmlns:p14="http://schemas.microsoft.com/office/powerpoint/2010/main" val="179992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07C80-4920-3B50-455F-7A8D01F23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E25B2F-4811-5124-4153-804318B1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mapy</a:t>
            </a:r>
          </a:p>
        </p:txBody>
      </p:sp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92D73DAA-739A-B4A7-84EC-53FCB0C75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FA1FFD6E-48EA-6AB8-D004-DB7D8C1E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72505517-F6C3-5812-D6DA-A6FB71821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27709064-CECF-8680-F5E6-622CD6A21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7" name="Grafický objekt 16" descr="Otazník se souvislou výplní">
            <a:extLst>
              <a:ext uri="{FF2B5EF4-FFF2-40B4-BE49-F238E27FC236}">
                <a16:creationId xmlns:a16="http://schemas.microsoft.com/office/drawing/2014/main" id="{ABA34C39-A2B3-79F7-88D3-BAF0B0C0F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8" name="Grafický objekt 17" descr="Otazník se souvislou výplní">
            <a:extLst>
              <a:ext uri="{FF2B5EF4-FFF2-40B4-BE49-F238E27FC236}">
                <a16:creationId xmlns:a16="http://schemas.microsoft.com/office/drawing/2014/main" id="{53BD67C2-4877-8627-5C3E-327A5FB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9" name="Grafický objekt 18" descr="Otazník se souvislou výplní">
            <a:extLst>
              <a:ext uri="{FF2B5EF4-FFF2-40B4-BE49-F238E27FC236}">
                <a16:creationId xmlns:a16="http://schemas.microsoft.com/office/drawing/2014/main" id="{17429CB4-8937-3D8F-983C-AB59861BE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21" name="Grafický objekt 20" descr="Otazník se souvislou výplní">
            <a:extLst>
              <a:ext uri="{FF2B5EF4-FFF2-40B4-BE49-F238E27FC236}">
                <a16:creationId xmlns:a16="http://schemas.microsoft.com/office/drawing/2014/main" id="{3539B242-9363-5DCD-EFEF-6E42ABA9B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22" name="Grafický objekt 21" descr="Otazník se souvislou výplní">
            <a:extLst>
              <a:ext uri="{FF2B5EF4-FFF2-40B4-BE49-F238E27FC236}">
                <a16:creationId xmlns:a16="http://schemas.microsoft.com/office/drawing/2014/main" id="{63515759-DFEE-E93F-8724-620161E91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23" name="Grafický objekt 22" descr="Otazník se souvislou výplní">
            <a:extLst>
              <a:ext uri="{FF2B5EF4-FFF2-40B4-BE49-F238E27FC236}">
                <a16:creationId xmlns:a16="http://schemas.microsoft.com/office/drawing/2014/main" id="{A1FBB908-B257-F13E-F859-E4887F616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24" name="Grafický objekt 23" descr="Otazník se souvislou výplní">
            <a:extLst>
              <a:ext uri="{FF2B5EF4-FFF2-40B4-BE49-F238E27FC236}">
                <a16:creationId xmlns:a16="http://schemas.microsoft.com/office/drawing/2014/main" id="{82053677-0250-212D-F9C0-4C68864D1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9E8FABB6-3581-2B2D-CB53-2D2D2FA326C8}"/>
              </a:ext>
            </a:extLst>
          </p:cNvPr>
          <p:cNvSpPr txBox="1"/>
          <p:nvPr/>
        </p:nvSpPr>
        <p:spPr>
          <a:xfrm>
            <a:off x="1318377" y="2140147"/>
            <a:ext cx="10152816" cy="3430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Míra nezaměstnanosti ve Zlínském kraji.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MÍRA NEZAMĚSTNANOSTI VE ZLÍNSKÉM KRAJI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NEZAMĚSTNANOST KRAJE VYSOČINA V LETECH 2021–2022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Nezaměstnanost krajů v letech 2021–2022.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69F5AA7A-20B6-D390-B5E4-7CBF9602C6C4}"/>
              </a:ext>
            </a:extLst>
          </p:cNvPr>
          <p:cNvSpPr/>
          <p:nvPr/>
        </p:nvSpPr>
        <p:spPr bwMode="auto">
          <a:xfrm>
            <a:off x="720807" y="2935963"/>
            <a:ext cx="363071" cy="411990"/>
          </a:xfrm>
          <a:prstGeom prst="rect">
            <a:avLst/>
          </a:prstGeom>
          <a:solidFill>
            <a:srgbClr val="8DE8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E56584A1-644C-D121-06B4-84059FC556DB}"/>
              </a:ext>
            </a:extLst>
          </p:cNvPr>
          <p:cNvSpPr/>
          <p:nvPr/>
        </p:nvSpPr>
        <p:spPr bwMode="auto">
          <a:xfrm>
            <a:off x="720807" y="3673508"/>
            <a:ext cx="363071" cy="411990"/>
          </a:xfrm>
          <a:prstGeom prst="rect">
            <a:avLst/>
          </a:prstGeom>
          <a:solidFill>
            <a:srgbClr val="BC37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9AA341BE-B40B-5846-1952-E9BDB63154AB}"/>
              </a:ext>
            </a:extLst>
          </p:cNvPr>
          <p:cNvSpPr/>
          <p:nvPr/>
        </p:nvSpPr>
        <p:spPr bwMode="auto">
          <a:xfrm>
            <a:off x="732820" y="4374206"/>
            <a:ext cx="363071" cy="411990"/>
          </a:xfrm>
          <a:prstGeom prst="rect">
            <a:avLst/>
          </a:prstGeom>
          <a:solidFill>
            <a:srgbClr val="89551B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206DF71F-94A1-7BD4-90A3-0AF7147CD9C0}"/>
              </a:ext>
            </a:extLst>
          </p:cNvPr>
          <p:cNvSpPr/>
          <p:nvPr/>
        </p:nvSpPr>
        <p:spPr bwMode="auto">
          <a:xfrm>
            <a:off x="743422" y="5111751"/>
            <a:ext cx="363071" cy="411990"/>
          </a:xfrm>
          <a:prstGeom prst="rect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E8942E4-B46F-F5EC-0428-04B3C51C17C4}"/>
              </a:ext>
            </a:extLst>
          </p:cNvPr>
          <p:cNvSpPr txBox="1"/>
          <p:nvPr/>
        </p:nvSpPr>
        <p:spPr>
          <a:xfrm>
            <a:off x="666000" y="1874683"/>
            <a:ext cx="8448866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Vyber správnou variantu názvu tematické mapy</a:t>
            </a:r>
          </a:p>
        </p:txBody>
      </p:sp>
    </p:spTree>
    <p:extLst>
      <p:ext uri="{BB962C8B-B14F-4D97-AF65-F5344CB8AC3E}">
        <p14:creationId xmlns:p14="http://schemas.microsoft.com/office/powerpoint/2010/main" val="4282005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1B5D69-6B27-F2F1-51C6-BC80B23D8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FD53A5-B1A2-4EEF-E1C8-28187129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D03DEA-4B60-4507-7E9E-A267D941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200" lvl="1" indent="0">
              <a:buNone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Mapa č.1</a:t>
            </a:r>
          </a:p>
          <a:p>
            <a:pPr marL="800100" lvl="1" indent="-34290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Označ co vše je na mapě špatně a napiš krátké komentáře ke každé chybě.</a:t>
            </a:r>
          </a:p>
          <a:p>
            <a:pPr marL="800100" lvl="1" indent="-34290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200" lvl="1" indent="0">
              <a:buNone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Mapa č.2</a:t>
            </a:r>
          </a:p>
          <a:p>
            <a:pPr marL="800100" lvl="1" indent="-34290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Dodělej mapu tak, aby byla správně.</a:t>
            </a:r>
          </a:p>
          <a:p>
            <a:pPr marL="457200" lvl="1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2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07C80-4920-3B50-455F-7A8D01F23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E25B2F-4811-5124-4153-804318B1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mapy</a:t>
            </a:r>
          </a:p>
        </p:txBody>
      </p:sp>
      <p:pic>
        <p:nvPicPr>
          <p:cNvPr id="10" name="Grafický objekt 9" descr="Otazník se souvislou výplní">
            <a:extLst>
              <a:ext uri="{FF2B5EF4-FFF2-40B4-BE49-F238E27FC236}">
                <a16:creationId xmlns:a16="http://schemas.microsoft.com/office/drawing/2014/main" id="{92D73DAA-739A-B4A7-84EC-53FCB0C75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2894" y="891835"/>
            <a:ext cx="2259106" cy="2259106"/>
          </a:xfrm>
          <a:prstGeom prst="rect">
            <a:avLst/>
          </a:prstGeom>
        </p:spPr>
      </p:pic>
      <p:pic>
        <p:nvPicPr>
          <p:cNvPr id="14" name="Grafický objekt 13" descr="Otazník se souvislou výplní">
            <a:extLst>
              <a:ext uri="{FF2B5EF4-FFF2-40B4-BE49-F238E27FC236}">
                <a16:creationId xmlns:a16="http://schemas.microsoft.com/office/drawing/2014/main" id="{FA1FFD6E-48EA-6AB8-D004-DB7D8C1EA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8500" y="2499535"/>
            <a:ext cx="883500" cy="883500"/>
          </a:xfrm>
          <a:prstGeom prst="rect">
            <a:avLst/>
          </a:prstGeom>
        </p:spPr>
      </p:pic>
      <p:pic>
        <p:nvPicPr>
          <p:cNvPr id="15" name="Grafický objekt 14" descr="Otazník se souvislou výplní">
            <a:extLst>
              <a:ext uri="{FF2B5EF4-FFF2-40B4-BE49-F238E27FC236}">
                <a16:creationId xmlns:a16="http://schemas.microsoft.com/office/drawing/2014/main" id="{72505517-F6C3-5812-D6DA-A6FB71821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3088" y="2313729"/>
            <a:ext cx="627556" cy="627556"/>
          </a:xfrm>
          <a:prstGeom prst="rect">
            <a:avLst/>
          </a:prstGeom>
        </p:spPr>
      </p:pic>
      <p:pic>
        <p:nvPicPr>
          <p:cNvPr id="16" name="Grafický objekt 15" descr="Otazník se souvislou výplní">
            <a:extLst>
              <a:ext uri="{FF2B5EF4-FFF2-40B4-BE49-F238E27FC236}">
                <a16:creationId xmlns:a16="http://schemas.microsoft.com/office/drawing/2014/main" id="{27709064-CECF-8680-F5E6-622CD6A21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6866" y="2999564"/>
            <a:ext cx="883500" cy="883500"/>
          </a:xfrm>
          <a:prstGeom prst="rect">
            <a:avLst/>
          </a:prstGeom>
        </p:spPr>
      </p:pic>
      <p:pic>
        <p:nvPicPr>
          <p:cNvPr id="17" name="Grafický objekt 16" descr="Otazník se souvislou výplní">
            <a:extLst>
              <a:ext uri="{FF2B5EF4-FFF2-40B4-BE49-F238E27FC236}">
                <a16:creationId xmlns:a16="http://schemas.microsoft.com/office/drawing/2014/main" id="{ABA34C39-A2B3-79F7-88D3-BAF0B0C0F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4304" y="376365"/>
            <a:ext cx="883500" cy="883500"/>
          </a:xfrm>
          <a:prstGeom prst="rect">
            <a:avLst/>
          </a:prstGeom>
        </p:spPr>
      </p:pic>
      <p:pic>
        <p:nvPicPr>
          <p:cNvPr id="18" name="Grafický objekt 17" descr="Otazník se souvislou výplní">
            <a:extLst>
              <a:ext uri="{FF2B5EF4-FFF2-40B4-BE49-F238E27FC236}">
                <a16:creationId xmlns:a16="http://schemas.microsoft.com/office/drawing/2014/main" id="{53BD67C2-4877-8627-5C3E-327A5FB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4444" y="1226560"/>
            <a:ext cx="627556" cy="627556"/>
          </a:xfrm>
          <a:prstGeom prst="rect">
            <a:avLst/>
          </a:prstGeom>
        </p:spPr>
      </p:pic>
      <p:pic>
        <p:nvPicPr>
          <p:cNvPr id="19" name="Grafický objekt 18" descr="Otazník se souvislou výplní">
            <a:extLst>
              <a:ext uri="{FF2B5EF4-FFF2-40B4-BE49-F238E27FC236}">
                <a16:creationId xmlns:a16="http://schemas.microsoft.com/office/drawing/2014/main" id="{17429CB4-8937-3D8F-983C-AB59861BE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6418" y="1909847"/>
            <a:ext cx="388452" cy="388452"/>
          </a:xfrm>
          <a:prstGeom prst="rect">
            <a:avLst/>
          </a:prstGeom>
        </p:spPr>
      </p:pic>
      <p:pic>
        <p:nvPicPr>
          <p:cNvPr id="21" name="Grafický objekt 20" descr="Otazník se souvislou výplní">
            <a:extLst>
              <a:ext uri="{FF2B5EF4-FFF2-40B4-BE49-F238E27FC236}">
                <a16:creationId xmlns:a16="http://schemas.microsoft.com/office/drawing/2014/main" id="{3539B242-9363-5DCD-EFEF-6E42ABA9B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642" y="1657342"/>
            <a:ext cx="388452" cy="388452"/>
          </a:xfrm>
          <a:prstGeom prst="rect">
            <a:avLst/>
          </a:prstGeom>
        </p:spPr>
      </p:pic>
      <p:pic>
        <p:nvPicPr>
          <p:cNvPr id="22" name="Grafický objekt 21" descr="Otazník se souvislou výplní">
            <a:extLst>
              <a:ext uri="{FF2B5EF4-FFF2-40B4-BE49-F238E27FC236}">
                <a16:creationId xmlns:a16="http://schemas.microsoft.com/office/drawing/2014/main" id="{63515759-DFEE-E93F-8724-620161E91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568" y="2188841"/>
            <a:ext cx="388452" cy="388452"/>
          </a:xfrm>
          <a:prstGeom prst="rect">
            <a:avLst/>
          </a:prstGeom>
        </p:spPr>
      </p:pic>
      <p:pic>
        <p:nvPicPr>
          <p:cNvPr id="23" name="Grafický objekt 22" descr="Otazník se souvislou výplní">
            <a:extLst>
              <a:ext uri="{FF2B5EF4-FFF2-40B4-BE49-F238E27FC236}">
                <a16:creationId xmlns:a16="http://schemas.microsoft.com/office/drawing/2014/main" id="{A1FBB908-B257-F13E-F859-E4887F616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8812" y="663250"/>
            <a:ext cx="388452" cy="388452"/>
          </a:xfrm>
          <a:prstGeom prst="rect">
            <a:avLst/>
          </a:prstGeom>
        </p:spPr>
      </p:pic>
      <p:pic>
        <p:nvPicPr>
          <p:cNvPr id="24" name="Grafický objekt 23" descr="Otazník se souvislou výplní">
            <a:extLst>
              <a:ext uri="{FF2B5EF4-FFF2-40B4-BE49-F238E27FC236}">
                <a16:creationId xmlns:a16="http://schemas.microsoft.com/office/drawing/2014/main" id="{82053677-0250-212D-F9C0-4C68864D1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207" y="2999143"/>
            <a:ext cx="388452" cy="388452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9E8FABB6-3581-2B2D-CB53-2D2D2FA326C8}"/>
              </a:ext>
            </a:extLst>
          </p:cNvPr>
          <p:cNvSpPr txBox="1"/>
          <p:nvPr/>
        </p:nvSpPr>
        <p:spPr>
          <a:xfrm>
            <a:off x="534194" y="1670265"/>
            <a:ext cx="9680713" cy="3927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Vyber správnou variantu názvu tematické mapy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Míra nezaměstnanosti ve Zlínském kraji.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MÍRA NEZAMĚSTNANOSTI VE ZLÍNSKÉM KRAJI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lphaLcParenR"/>
            </a:pPr>
            <a:r>
              <a:rPr lang="cs-CZ" sz="2400" b="1" dirty="0">
                <a:solidFill>
                  <a:srgbClr val="89551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NEZAMĚSTNANOST KRAJE VYSOČINA V LETECH 2021–2022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Nezaměstnanost krajů v letech 2021–2022.</a:t>
            </a:r>
          </a:p>
        </p:txBody>
      </p:sp>
    </p:spTree>
    <p:extLst>
      <p:ext uri="{BB962C8B-B14F-4D97-AF65-F5344CB8AC3E}">
        <p14:creationId xmlns:p14="http://schemas.microsoft.com/office/powerpoint/2010/main" val="126980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07C80-4920-3B50-455F-7A8D01F23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E25B2F-4811-5124-4153-804318B1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mapy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A60142-0EFA-DF9D-126C-AC4EC27C2A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725" y="1692275"/>
            <a:ext cx="10752138" cy="3413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mapy je nejdůležitější písmenný prvek na mapě, který obsahuje určení</a:t>
            </a:r>
          </a:p>
          <a:p>
            <a:pPr marL="537750" lvl="1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věcné, </a:t>
            </a:r>
          </a:p>
          <a:p>
            <a:pPr marL="537750" lvl="1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prostorové </a:t>
            </a:r>
          </a:p>
          <a:p>
            <a:pPr marL="537750" lvl="1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časové určení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Zpravidla se umisťuje k hornímu okraji mapy a píše se dostatečně</a:t>
            </a:r>
            <a:r>
              <a:rPr lang="cs-CZ" dirty="0">
                <a:solidFill>
                  <a:srgbClr val="159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velkým a čitelným písmem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E54EA0-94E9-7845-47D7-353108926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F2B78F-4DEC-506F-C07B-974A23D5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mapy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CDD15A3-708F-A21C-4D47-8B189054CF62}"/>
              </a:ext>
            </a:extLst>
          </p:cNvPr>
          <p:cNvSpPr/>
          <p:nvPr/>
        </p:nvSpPr>
        <p:spPr>
          <a:xfrm>
            <a:off x="1492622" y="2056511"/>
            <a:ext cx="9009531" cy="15336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Bahnschrift" panose="020B0502040204020203" pitchFamily="34" charset="0"/>
              </a:rPr>
              <a:t>MÍRA NEZAMĚSTNANOSTI V LIBERECKÉM KRAJI V ROCE 2018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39CA066-4A8C-8D44-959C-126FCFCD24D3}"/>
              </a:ext>
            </a:extLst>
          </p:cNvPr>
          <p:cNvCxnSpPr/>
          <p:nvPr/>
        </p:nvCxnSpPr>
        <p:spPr bwMode="auto">
          <a:xfrm flipH="1">
            <a:off x="2608729" y="3813582"/>
            <a:ext cx="658906" cy="798759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2D5212A-F3A1-6CAF-A974-B86EE89A9266}"/>
              </a:ext>
            </a:extLst>
          </p:cNvPr>
          <p:cNvCxnSpPr>
            <a:cxnSpLocks/>
          </p:cNvCxnSpPr>
          <p:nvPr/>
        </p:nvCxnSpPr>
        <p:spPr bwMode="auto">
          <a:xfrm>
            <a:off x="6279776" y="3813582"/>
            <a:ext cx="0" cy="802905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67AA5BF-8ACD-78C2-75AC-7265E9A51104}"/>
              </a:ext>
            </a:extLst>
          </p:cNvPr>
          <p:cNvCxnSpPr>
            <a:cxnSpLocks/>
          </p:cNvCxnSpPr>
          <p:nvPr/>
        </p:nvCxnSpPr>
        <p:spPr bwMode="auto">
          <a:xfrm>
            <a:off x="9565341" y="3813582"/>
            <a:ext cx="0" cy="802905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2BC8D7-F5F3-73DF-DD36-321870D4D95D}"/>
              </a:ext>
            </a:extLst>
          </p:cNvPr>
          <p:cNvSpPr txBox="1"/>
          <p:nvPr/>
        </p:nvSpPr>
        <p:spPr>
          <a:xfrm>
            <a:off x="1828801" y="4832321"/>
            <a:ext cx="169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věcné vymezení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5FD2F2E-AB57-FC26-FB03-10BB9B18E602}"/>
              </a:ext>
            </a:extLst>
          </p:cNvPr>
          <p:cNvSpPr txBox="1"/>
          <p:nvPr/>
        </p:nvSpPr>
        <p:spPr>
          <a:xfrm>
            <a:off x="8717113" y="4822299"/>
            <a:ext cx="178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časové vymezení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F113A46-9BD9-96A7-3AB7-4ED23CD50F20}"/>
              </a:ext>
            </a:extLst>
          </p:cNvPr>
          <p:cNvSpPr txBox="1"/>
          <p:nvPr/>
        </p:nvSpPr>
        <p:spPr>
          <a:xfrm>
            <a:off x="5360896" y="4796466"/>
            <a:ext cx="21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prostorové vymezení</a:t>
            </a:r>
          </a:p>
        </p:txBody>
      </p:sp>
    </p:spTree>
    <p:extLst>
      <p:ext uri="{BB962C8B-B14F-4D97-AF65-F5344CB8AC3E}">
        <p14:creationId xmlns:p14="http://schemas.microsoft.com/office/powerpoint/2010/main" val="359753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8BC357-51C0-033A-FF37-4E3EC6497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94D1F52-047E-870A-6F89-3A6F26115A67}"/>
              </a:ext>
            </a:extLst>
          </p:cNvPr>
          <p:cNvSpPr/>
          <p:nvPr/>
        </p:nvSpPr>
        <p:spPr>
          <a:xfrm>
            <a:off x="1150819" y="746394"/>
            <a:ext cx="956790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názvu se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nepoužívá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slovo „mapa“, jelikož je od pohledu zřejmé, že se o mapu jedná.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ahnschrift" panose="020B0502040204020203" pitchFamily="34" charset="0"/>
            </a:endParaRPr>
          </a:p>
          <a:p>
            <a:endParaRPr lang="cs-CZ" sz="1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Název by měl být čitelný jako jediný textový prvek z větší vzdálenosti. Proto bychom měli volit </a:t>
            </a: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jednoduchý bezpatkový font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Bahnschrift" panose="020B0502040204020203" pitchFamily="34" charset="0"/>
            </a:endParaRPr>
          </a:p>
          <a:p>
            <a:endParaRPr lang="cs-CZ" sz="1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Dále by měl být ideálně napsán </a:t>
            </a:r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kapitálkami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CD681BA-05F5-776C-8E96-23158D33EBD7}"/>
              </a:ext>
            </a:extLst>
          </p:cNvPr>
          <p:cNvSpPr/>
          <p:nvPr/>
        </p:nvSpPr>
        <p:spPr>
          <a:xfrm>
            <a:off x="3100677" y="1324553"/>
            <a:ext cx="6636099" cy="9094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  <a:latin typeface="Bahnschrift" panose="020B0502040204020203" pitchFamily="34" charset="0"/>
              </a:rPr>
              <a:t>MAPA</a:t>
            </a:r>
            <a:r>
              <a:rPr lang="cs-CZ" sz="1600" b="1" dirty="0">
                <a:solidFill>
                  <a:schemeClr val="tx1"/>
                </a:solidFill>
                <a:latin typeface="Bahnschrift" panose="020B0502040204020203" pitchFamily="34" charset="0"/>
              </a:rPr>
              <a:t> NEZAMĚSTNANOSTI V LIBERECKÉM KRAJI V ROCE 2018</a:t>
            </a:r>
          </a:p>
        </p:txBody>
      </p:sp>
      <p:sp>
        <p:nvSpPr>
          <p:cNvPr id="9" name="Násobení 2">
            <a:extLst>
              <a:ext uri="{FF2B5EF4-FFF2-40B4-BE49-F238E27FC236}">
                <a16:creationId xmlns:a16="http://schemas.microsoft.com/office/drawing/2014/main" id="{910AC12F-FB08-C54B-8481-28D6BBF99099}"/>
              </a:ext>
            </a:extLst>
          </p:cNvPr>
          <p:cNvSpPr/>
          <p:nvPr/>
        </p:nvSpPr>
        <p:spPr>
          <a:xfrm>
            <a:off x="9972450" y="1535432"/>
            <a:ext cx="499671" cy="487680"/>
          </a:xfrm>
          <a:prstGeom prst="mathMultiply">
            <a:avLst>
              <a:gd name="adj1" fmla="val 91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11C94C4-BDB0-8011-C5B3-3B0F9F95F85F}"/>
              </a:ext>
            </a:extLst>
          </p:cNvPr>
          <p:cNvSpPr/>
          <p:nvPr/>
        </p:nvSpPr>
        <p:spPr>
          <a:xfrm>
            <a:off x="3464024" y="3476078"/>
            <a:ext cx="5707584" cy="753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2"/>
                </a:solidFill>
                <a:latin typeface="Bahnschrift" panose="020B0502040204020203" pitchFamily="34" charset="0"/>
              </a:rPr>
              <a:t>NEZAMĚSTNANOST V … </a:t>
            </a:r>
            <a:r>
              <a:rPr lang="cs-CZ" sz="1600" b="1" dirty="0">
                <a:solidFill>
                  <a:schemeClr val="tx1"/>
                </a:solidFill>
              </a:rPr>
              <a:t>/ </a:t>
            </a:r>
            <a:r>
              <a:rPr 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NEZAMESTNANOST V…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E166F73-19D4-79DA-9ACE-11FBF138C76E}"/>
              </a:ext>
            </a:extLst>
          </p:cNvPr>
          <p:cNvSpPr/>
          <p:nvPr/>
        </p:nvSpPr>
        <p:spPr>
          <a:xfrm>
            <a:off x="3500618" y="5053535"/>
            <a:ext cx="5670989" cy="753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2"/>
                </a:solidFill>
                <a:latin typeface="Bahnschrift" panose="020B0502040204020203" pitchFamily="34" charset="0"/>
              </a:rPr>
              <a:t>NEZAMĚSTNANOST V … / NEZAMESTNANOST V…</a:t>
            </a:r>
          </a:p>
        </p:txBody>
      </p:sp>
      <p:pic>
        <p:nvPicPr>
          <p:cNvPr id="12" name="Grafický objekt 11" descr="Zaškrtnutí se souvislou výplní">
            <a:extLst>
              <a:ext uri="{FF2B5EF4-FFF2-40B4-BE49-F238E27FC236}">
                <a16:creationId xmlns:a16="http://schemas.microsoft.com/office/drawing/2014/main" id="{C599DB21-954C-E07B-08A1-87F1F2681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3734" y="5290569"/>
            <a:ext cx="384255" cy="384255"/>
          </a:xfrm>
          <a:prstGeom prst="rect">
            <a:avLst/>
          </a:prstGeom>
        </p:spPr>
      </p:pic>
      <p:sp>
        <p:nvSpPr>
          <p:cNvPr id="13" name="Násobení 2">
            <a:extLst>
              <a:ext uri="{FF2B5EF4-FFF2-40B4-BE49-F238E27FC236}">
                <a16:creationId xmlns:a16="http://schemas.microsoft.com/office/drawing/2014/main" id="{4F165B1D-D65C-D482-5364-1385728DD41F}"/>
              </a:ext>
            </a:extLst>
          </p:cNvPr>
          <p:cNvSpPr/>
          <p:nvPr/>
        </p:nvSpPr>
        <p:spPr>
          <a:xfrm>
            <a:off x="9306027" y="3581295"/>
            <a:ext cx="499671" cy="487680"/>
          </a:xfrm>
          <a:prstGeom prst="mathMultiply">
            <a:avLst>
              <a:gd name="adj1" fmla="val 91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40278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0170F7-3AFA-E665-2DA4-3E8148B91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844DE7-8794-6FF5-D745-1CC332BC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mapy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6FCA3AA-8FB4-0957-D4B8-5EF8E2327E69}"/>
              </a:ext>
            </a:extLst>
          </p:cNvPr>
          <p:cNvSpPr/>
          <p:nvPr/>
        </p:nvSpPr>
        <p:spPr>
          <a:xfrm>
            <a:off x="720000" y="1685753"/>
            <a:ext cx="109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by byl název příliš dlouhý, je vhodné ho rozdělit na titul a podtitul. Titul obsahuje věcné vymezení, někdy i vymezení prostorové. Podtitul pak nejčastěji časové nebo také prostorové vymezení, píše se pod titul a je oproti němu vyveden malými písmeny menší velikosti.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085A1BE-19E9-6CE3-24C4-27DF709A1E5E}"/>
              </a:ext>
            </a:extLst>
          </p:cNvPr>
          <p:cNvSpPr/>
          <p:nvPr/>
        </p:nvSpPr>
        <p:spPr>
          <a:xfrm>
            <a:off x="2380129" y="3505035"/>
            <a:ext cx="7174269" cy="9021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Bahnschrift" panose="020B0502040204020203" pitchFamily="34" charset="0"/>
              </a:rPr>
              <a:t>MÍRA NEZAMĚSTNANOSTI V LIBERECKÉM KRAJI </a:t>
            </a:r>
          </a:p>
          <a:p>
            <a:pPr algn="ctr"/>
            <a:r>
              <a:rPr lang="cs-CZ" b="1" dirty="0">
                <a:solidFill>
                  <a:schemeClr val="tx1"/>
                </a:solidFill>
                <a:latin typeface="Bahnschrift" panose="020B0502040204020203" pitchFamily="34" charset="0"/>
              </a:rPr>
              <a:t>V ROCE 2018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3B3AA2E-8A21-3B60-C20D-9E9775893FE5}"/>
              </a:ext>
            </a:extLst>
          </p:cNvPr>
          <p:cNvSpPr/>
          <p:nvPr/>
        </p:nvSpPr>
        <p:spPr>
          <a:xfrm>
            <a:off x="2380129" y="4732480"/>
            <a:ext cx="7174270" cy="5784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Bahnschrift" panose="020B0502040204020203" pitchFamily="34" charset="0"/>
              </a:rPr>
              <a:t>MÍRA NEZAMĚSTNANOSTI V LIBERECKÉM KRAJI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485AB3F-9E26-6B0C-A566-682A4845900A}"/>
              </a:ext>
            </a:extLst>
          </p:cNvPr>
          <p:cNvSpPr/>
          <p:nvPr/>
        </p:nvSpPr>
        <p:spPr>
          <a:xfrm>
            <a:off x="2380129" y="5400125"/>
            <a:ext cx="181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Bahnschrift" panose="020B0502040204020203" pitchFamily="34" charset="0"/>
              </a:rPr>
              <a:t>V ROCE 2018</a:t>
            </a:r>
            <a:endParaRPr lang="cs-CZ" sz="1800" b="1" dirty="0">
              <a:solidFill>
                <a:schemeClr val="tx2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0AEF4F9-03D7-8057-CC59-7057E92012D7}"/>
              </a:ext>
            </a:extLst>
          </p:cNvPr>
          <p:cNvSpPr/>
          <p:nvPr/>
        </p:nvSpPr>
        <p:spPr>
          <a:xfrm>
            <a:off x="5450541" y="5342006"/>
            <a:ext cx="181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Bahnschrift" panose="020B0502040204020203" pitchFamily="34" charset="0"/>
              </a:rPr>
              <a:t>V ROCE 2018</a:t>
            </a:r>
            <a:endParaRPr lang="cs-CZ" sz="1800" b="1" dirty="0">
              <a:solidFill>
                <a:schemeClr val="tx2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8D616E9-0373-76F4-0A48-B8B28854CD1F}"/>
              </a:ext>
            </a:extLst>
          </p:cNvPr>
          <p:cNvSpPr/>
          <p:nvPr/>
        </p:nvSpPr>
        <p:spPr>
          <a:xfrm>
            <a:off x="8211670" y="5351122"/>
            <a:ext cx="1814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Bahnschrift" panose="020B0502040204020203" pitchFamily="34" charset="0"/>
              </a:rPr>
              <a:t>V ROCE 2018</a:t>
            </a:r>
            <a:endParaRPr lang="cs-CZ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5913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90</TotalTime>
  <Words>1320</Words>
  <Application>Microsoft Office PowerPoint</Application>
  <PresentationFormat>Širokoúhlá obrazovka</PresentationFormat>
  <Paragraphs>276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52" baseType="lpstr">
      <vt:lpstr>Arial</vt:lpstr>
      <vt:lpstr>Baguet Script</vt:lpstr>
      <vt:lpstr>Bahnschrift</vt:lpstr>
      <vt:lpstr>Barlow</vt:lpstr>
      <vt:lpstr>Calibri</vt:lpstr>
      <vt:lpstr>Courier New</vt:lpstr>
      <vt:lpstr>Exo 2</vt:lpstr>
      <vt:lpstr>Fira Sans Extra Condensed Medium</vt:lpstr>
      <vt:lpstr>Tahoma</vt:lpstr>
      <vt:lpstr>Times New Roman</vt:lpstr>
      <vt:lpstr>Wingdings</vt:lpstr>
      <vt:lpstr>Prezentace_MU_CZ</vt:lpstr>
      <vt:lpstr>Zásady mapové tvorby</vt:lpstr>
      <vt:lpstr>Otázky  a odpovědi</vt:lpstr>
      <vt:lpstr>Kompoziční prvky</vt:lpstr>
      <vt:lpstr>Název mapy</vt:lpstr>
      <vt:lpstr>Název mapy</vt:lpstr>
      <vt:lpstr>Název mapy</vt:lpstr>
      <vt:lpstr>Název mapy</vt:lpstr>
      <vt:lpstr>Prezentace aplikace PowerPoint</vt:lpstr>
      <vt:lpstr>Název mapy</vt:lpstr>
      <vt:lpstr>Legenda</vt:lpstr>
      <vt:lpstr>Legenda</vt:lpstr>
      <vt:lpstr>Legenda</vt:lpstr>
      <vt:lpstr>Znaky legendy</vt:lpstr>
      <vt:lpstr>Znaky legendy</vt:lpstr>
      <vt:lpstr>Legenda</vt:lpstr>
      <vt:lpstr>Měřítko </vt:lpstr>
      <vt:lpstr>Měřítko </vt:lpstr>
      <vt:lpstr>Měřítko </vt:lpstr>
      <vt:lpstr>Měřítko </vt:lpstr>
      <vt:lpstr>Měřítko</vt:lpstr>
      <vt:lpstr>Tiráž</vt:lpstr>
      <vt:lpstr>Tiráž</vt:lpstr>
      <vt:lpstr>Směrovka</vt:lpstr>
      <vt:lpstr>Směrovka</vt:lpstr>
      <vt:lpstr>Celková kompozice</vt:lpstr>
      <vt:lpstr>Topografická mapa</vt:lpstr>
      <vt:lpstr>Topografická mapa</vt:lpstr>
      <vt:lpstr>Topografická mapa</vt:lpstr>
      <vt:lpstr>Topografická mapa</vt:lpstr>
      <vt:lpstr>Vrstevnice</vt:lpstr>
      <vt:lpstr>Vrstevnice</vt:lpstr>
      <vt:lpstr>Vrstevnice</vt:lpstr>
      <vt:lpstr>Vrstevnice</vt:lpstr>
      <vt:lpstr>Výškopis</vt:lpstr>
      <vt:lpstr>Tematická mapa</vt:lpstr>
      <vt:lpstr>Tematická mapa</vt:lpstr>
      <vt:lpstr>Land Use</vt:lpstr>
      <vt:lpstr>Land Use</vt:lpstr>
      <vt:lpstr>Land Use</vt:lpstr>
      <vt:lpstr>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Zásady mapové tvorby</dc:title>
  <dc:creator>Simerská, Denisa</dc:creator>
  <cp:lastModifiedBy>Denisa Simerská</cp:lastModifiedBy>
  <cp:revision>4</cp:revision>
  <cp:lastPrinted>1601-01-01T00:00:00Z</cp:lastPrinted>
  <dcterms:created xsi:type="dcterms:W3CDTF">2023-04-26T10:31:14Z</dcterms:created>
  <dcterms:modified xsi:type="dcterms:W3CDTF">2023-05-01T13:22:51Z</dcterms:modified>
</cp:coreProperties>
</file>