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1" r:id="rId5"/>
    <p:sldId id="272" r:id="rId6"/>
    <p:sldId id="260" r:id="rId7"/>
    <p:sldId id="261" r:id="rId8"/>
    <p:sldId id="263" r:id="rId9"/>
    <p:sldId id="264" r:id="rId10"/>
    <p:sldId id="267" r:id="rId11"/>
    <p:sldId id="27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12"/>
    <a:srgbClr val="00698A"/>
    <a:srgbClr val="003402"/>
    <a:srgbClr val="547A00"/>
    <a:srgbClr val="659200"/>
    <a:srgbClr val="2597FF"/>
    <a:srgbClr val="77AC00"/>
    <a:srgbClr val="DBFF01"/>
    <a:srgbClr val="FF6201"/>
    <a:srgbClr val="FE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9DAD-5266-4948-B486-C96E3F0F628E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76DE-5FC2-469A-80D0-9F3B6D46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2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207360"/>
            <a:ext cx="8245765" cy="137434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596540"/>
            <a:ext cx="82457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47A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22195"/>
            <a:ext cx="778795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443835"/>
            <a:ext cx="7787956" cy="5039264"/>
          </a:xfrm>
        </p:spPr>
        <p:txBody>
          <a:bodyPr/>
          <a:lstStyle>
            <a:lvl1pPr algn="l">
              <a:defRPr sz="2800">
                <a:solidFill>
                  <a:srgbClr val="003402"/>
                </a:solidFill>
              </a:defRPr>
            </a:lvl1pPr>
            <a:lvl2pPr algn="l">
              <a:defRPr>
                <a:solidFill>
                  <a:srgbClr val="003402"/>
                </a:solidFill>
              </a:defRPr>
            </a:lvl2pPr>
            <a:lvl3pPr algn="l">
              <a:defRPr>
                <a:solidFill>
                  <a:srgbClr val="003402"/>
                </a:solidFill>
              </a:defRPr>
            </a:lvl3pPr>
            <a:lvl4pPr algn="l">
              <a:defRPr>
                <a:solidFill>
                  <a:srgbClr val="003402"/>
                </a:solidFill>
              </a:defRPr>
            </a:lvl4pPr>
            <a:lvl5pPr algn="l">
              <a:defRPr>
                <a:solidFill>
                  <a:srgbClr val="00340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380" y="527605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5"/>
            <a:ext cx="6871725" cy="4733855"/>
          </a:xfrm>
        </p:spPr>
        <p:txBody>
          <a:bodyPr/>
          <a:lstStyle>
            <a:lvl1pPr>
              <a:defRPr sz="2800">
                <a:solidFill>
                  <a:srgbClr val="003402"/>
                </a:solidFill>
              </a:defRPr>
            </a:lvl1pPr>
            <a:lvl2pPr>
              <a:defRPr>
                <a:solidFill>
                  <a:srgbClr val="003402"/>
                </a:solidFill>
              </a:defRPr>
            </a:lvl2pPr>
            <a:lvl3pPr>
              <a:defRPr>
                <a:solidFill>
                  <a:srgbClr val="003402"/>
                </a:solidFill>
              </a:defRPr>
            </a:lvl3pPr>
            <a:lvl4pPr>
              <a:defRPr>
                <a:solidFill>
                  <a:srgbClr val="003402"/>
                </a:solidFill>
              </a:defRPr>
            </a:lvl4pPr>
            <a:lvl5pPr>
              <a:defRPr>
                <a:solidFill>
                  <a:srgbClr val="00340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40"/>
            <a:ext cx="4123035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C1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123035" cy="3359511"/>
          </a:xfrm>
        </p:spPr>
        <p:txBody>
          <a:bodyPr/>
          <a:lstStyle>
            <a:lvl1pPr algn="ctr">
              <a:defRPr sz="2400">
                <a:solidFill>
                  <a:srgbClr val="003402"/>
                </a:solidFill>
              </a:defRPr>
            </a:lvl1pPr>
            <a:lvl2pPr algn="ctr">
              <a:defRPr sz="2000">
                <a:solidFill>
                  <a:srgbClr val="003402"/>
                </a:solidFill>
              </a:defRPr>
            </a:lvl2pPr>
            <a:lvl3pPr algn="ctr">
              <a:defRPr sz="1800">
                <a:solidFill>
                  <a:srgbClr val="003402"/>
                </a:solidFill>
              </a:defRPr>
            </a:lvl3pPr>
            <a:lvl4pPr algn="ctr">
              <a:defRPr sz="1600">
                <a:solidFill>
                  <a:srgbClr val="003402"/>
                </a:solidFill>
              </a:defRPr>
            </a:lvl4pPr>
            <a:lvl5pPr algn="ctr">
              <a:defRPr sz="1600">
                <a:solidFill>
                  <a:srgbClr val="00340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96541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C1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7361"/>
            <a:ext cx="4106566" cy="3359511"/>
          </a:xfrm>
        </p:spPr>
        <p:txBody>
          <a:bodyPr/>
          <a:lstStyle>
            <a:lvl1pPr algn="ctr">
              <a:defRPr sz="2400">
                <a:solidFill>
                  <a:srgbClr val="003402"/>
                </a:solidFill>
              </a:defRPr>
            </a:lvl1pPr>
            <a:lvl2pPr algn="ctr">
              <a:defRPr sz="2000">
                <a:solidFill>
                  <a:srgbClr val="003402"/>
                </a:solidFill>
              </a:defRPr>
            </a:lvl2pPr>
            <a:lvl3pPr algn="ctr">
              <a:defRPr sz="1800">
                <a:solidFill>
                  <a:srgbClr val="003402"/>
                </a:solidFill>
              </a:defRPr>
            </a:lvl3pPr>
            <a:lvl4pPr algn="ctr">
              <a:defRPr sz="1600">
                <a:solidFill>
                  <a:srgbClr val="003402"/>
                </a:solidFill>
              </a:defRPr>
            </a:lvl4pPr>
            <a:lvl5pPr algn="ctr">
              <a:defRPr sz="1600">
                <a:solidFill>
                  <a:srgbClr val="00340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060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u07djSvL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-wgRGrzr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8246070" cy="1374345"/>
          </a:xfrm>
        </p:spPr>
        <p:txBody>
          <a:bodyPr>
            <a:noAutofit/>
          </a:bodyPr>
          <a:lstStyle/>
          <a:p>
            <a:r>
              <a:rPr lang="cs-CZ" sz="2800" b="1" dirty="0"/>
              <a:t>AJ5415</a:t>
            </a:r>
            <a:r>
              <a:rPr lang="cs-CZ" sz="8000" b="1" dirty="0"/>
              <a:t> </a:t>
            </a:r>
            <a:r>
              <a:rPr lang="cs-CZ" sz="12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r>
              <a:rPr lang="cs-CZ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8000" b="1" u="sng" dirty="0">
                <a:solidFill>
                  <a:srgbClr val="FFFF00"/>
                </a:solidFill>
              </a:rPr>
              <a:t/>
            </a:r>
            <a:br>
              <a:rPr lang="cs-CZ" sz="8000" b="1" u="sng" dirty="0">
                <a:solidFill>
                  <a:srgbClr val="FFFF00"/>
                </a:solidFill>
              </a:rPr>
            </a:br>
            <a:r>
              <a:rPr lang="cs-CZ" sz="8000" b="1" u="sng" dirty="0" err="1">
                <a:solidFill>
                  <a:srgbClr val="FFFF00"/>
                </a:solidFill>
              </a:rPr>
              <a:t>for</a:t>
            </a:r>
            <a:r>
              <a:rPr lang="cs-CZ" sz="8000" b="1" u="sng" dirty="0">
                <a:solidFill>
                  <a:srgbClr val="FFFF00"/>
                </a:solidFill>
              </a:rPr>
              <a:t> </a:t>
            </a:r>
            <a:r>
              <a:rPr lang="cs-CZ" sz="8000" b="1" u="sng" dirty="0" err="1">
                <a:solidFill>
                  <a:srgbClr val="FFFF00"/>
                </a:solidFill>
              </a:rPr>
              <a:t>Young</a:t>
            </a:r>
            <a:r>
              <a:rPr lang="cs-CZ" sz="8000" b="1" u="sng" dirty="0">
                <a:solidFill>
                  <a:srgbClr val="FFFF00"/>
                </a:solidFill>
              </a:rPr>
              <a:t> </a:t>
            </a:r>
            <a:r>
              <a:rPr lang="cs-CZ" sz="8000" b="1" u="sng" dirty="0" err="1">
                <a:solidFill>
                  <a:srgbClr val="FFFF00"/>
                </a:solidFill>
              </a:rPr>
              <a:t>Learners</a:t>
            </a:r>
            <a:r>
              <a:rPr lang="cs-CZ" b="1" u="sng" dirty="0">
                <a:solidFill>
                  <a:srgbClr val="FFFF00"/>
                </a:solidFill>
              </a:rPr>
              <a:t/>
            </a:r>
            <a:br>
              <a:rPr lang="cs-CZ" b="1" u="sng" dirty="0">
                <a:solidFill>
                  <a:srgbClr val="FFFF00"/>
                </a:solidFill>
              </a:rPr>
            </a:br>
            <a:r>
              <a:rPr lang="cs-CZ" b="1" dirty="0">
                <a:solidFill>
                  <a:srgbClr val="FFFF00"/>
                </a:solidFill>
              </a:rPr>
              <a:t>Kateřina </a:t>
            </a:r>
            <a:r>
              <a:rPr lang="cs-CZ" sz="4000" b="1" dirty="0">
                <a:solidFill>
                  <a:srgbClr val="FFFF00"/>
                </a:solidFill>
              </a:rPr>
              <a:t>Tomková</a:t>
            </a:r>
            <a:r>
              <a:rPr lang="cs-CZ" b="1" dirty="0">
                <a:solidFill>
                  <a:srgbClr val="FFFF00"/>
                </a:solidFill>
              </a:rPr>
              <a:t>, </a:t>
            </a:r>
            <a:r>
              <a:rPr lang="cs-CZ" b="1" dirty="0">
                <a:solidFill>
                  <a:srgbClr val="FFFF00"/>
                </a:solidFill>
                <a:hlinkClick r:id="rId3"/>
              </a:rPr>
              <a:t>2060@mail.muni.cz</a:t>
            </a:r>
            <a:r>
              <a:rPr lang="cs-CZ" b="1" u="sng" dirty="0">
                <a:solidFill>
                  <a:srgbClr val="FFFF00"/>
                </a:solidFill>
              </a:rPr>
              <a:t/>
            </a:r>
            <a:br>
              <a:rPr lang="cs-CZ" b="1" u="sng" dirty="0">
                <a:solidFill>
                  <a:srgbClr val="FFFF00"/>
                </a:solidFill>
              </a:rPr>
            </a:br>
            <a:r>
              <a:rPr lang="cs-CZ" sz="2000" b="1" u="sng" dirty="0" err="1">
                <a:effectLst/>
              </a:rPr>
              <a:t>Block</a:t>
            </a:r>
            <a:r>
              <a:rPr lang="cs-CZ" sz="2000" b="1" u="sng" dirty="0">
                <a:effectLst/>
              </a:rPr>
              <a:t> 2</a:t>
            </a:r>
            <a:br>
              <a:rPr lang="cs-CZ" sz="2000" b="1" u="sng" dirty="0">
                <a:effectLst/>
              </a:rPr>
            </a:br>
            <a:r>
              <a:rPr lang="cs-CZ" sz="2000" b="1" u="sng" dirty="0" err="1">
                <a:solidFill>
                  <a:srgbClr val="FFFF00"/>
                </a:solidFill>
              </a:rPr>
              <a:t>Saturday</a:t>
            </a:r>
            <a:r>
              <a:rPr lang="cs-CZ" sz="2000" b="1" u="sng" dirty="0">
                <a:solidFill>
                  <a:srgbClr val="FFFF00"/>
                </a:solidFill>
              </a:rPr>
              <a:t>, May 11, 2024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970885"/>
            <a:ext cx="8246070" cy="763525"/>
          </a:xfrm>
        </p:spPr>
        <p:txBody>
          <a:bodyPr>
            <a:noAutofit/>
          </a:bodyPr>
          <a:lstStyle/>
          <a:p>
            <a:endParaRPr lang="en-US" dirty="0">
              <a:solidFill>
                <a:srgbClr val="00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77B34F-F582-403C-8FEB-D8941063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1730-1800      </a:t>
            </a:r>
            <a:r>
              <a:rPr lang="cs-CZ" dirty="0"/>
              <a:t>DICTION &amp; IMMEDIACY </a:t>
            </a:r>
            <a:br>
              <a:rPr lang="cs-CZ" dirty="0"/>
            </a:br>
            <a:r>
              <a:rPr lang="cs-CZ" dirty="0"/>
              <a:t>                                      in </a:t>
            </a:r>
            <a:r>
              <a:rPr lang="cs-CZ" dirty="0" err="1"/>
              <a:t>reading</a:t>
            </a:r>
            <a:r>
              <a:rPr lang="cs-CZ" dirty="0"/>
              <a:t>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863DDC5-14C2-461C-9A0A-6DB06C0C4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formats</a:t>
            </a:r>
            <a:r>
              <a:rPr lang="cs-CZ" sz="2400" dirty="0"/>
              <a:t> fine 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en-US" sz="1000" dirty="0">
                <a:hlinkClick r:id="rId2"/>
              </a:rPr>
              <a:t>📚 Kids Book Read Aloud: WHY WE STAY HOME - SUZIE LEARNS ABOUT CORONAVIRUS by Harris, Scott and </a:t>
            </a:r>
            <a:r>
              <a:rPr lang="en-US" sz="1000" dirty="0" err="1">
                <a:hlinkClick r:id="rId2"/>
              </a:rPr>
              <a:t>Rodis</a:t>
            </a:r>
            <a:r>
              <a:rPr lang="en-US" sz="1000" dirty="0">
                <a:hlinkClick r:id="rId2"/>
              </a:rPr>
              <a:t> - YouTube</a:t>
            </a:r>
            <a:r>
              <a:rPr lang="cs-CZ" sz="1000" dirty="0"/>
              <a:t> </a:t>
            </a:r>
            <a:r>
              <a:rPr lang="cs-CZ" sz="2400" dirty="0"/>
              <a:t>) but </a:t>
            </a:r>
            <a:r>
              <a:rPr lang="cs-CZ" sz="2400" dirty="0" err="1"/>
              <a:t>nothing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replace</a:t>
            </a:r>
            <a:r>
              <a:rPr lang="cs-CZ" sz="2400" dirty="0"/>
              <a:t> </a:t>
            </a:r>
            <a:r>
              <a:rPr lang="cs-CZ" sz="2400" dirty="0" err="1"/>
              <a:t>books</a:t>
            </a:r>
            <a:r>
              <a:rPr lang="cs-CZ" sz="2400" dirty="0"/>
              <a:t> </a:t>
            </a:r>
            <a:r>
              <a:rPr lang="cs-CZ" sz="2400" dirty="0" err="1"/>
              <a:t>read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live.</a:t>
            </a:r>
            <a:endParaRPr lang="cs-CZ" sz="1000" dirty="0"/>
          </a:p>
          <a:p>
            <a:pPr marL="0" indent="0">
              <a:buNone/>
            </a:pPr>
            <a:r>
              <a:rPr lang="cs-CZ" sz="2400" dirty="0"/>
              <a:t>Czech folk </a:t>
            </a:r>
            <a:r>
              <a:rPr lang="cs-CZ" sz="2400" dirty="0" err="1"/>
              <a:t>tales</a:t>
            </a:r>
            <a:r>
              <a:rPr lang="cs-CZ" sz="2400" dirty="0"/>
              <a:t> </a:t>
            </a:r>
            <a:r>
              <a:rPr lang="cs-CZ" sz="2400" dirty="0" err="1"/>
              <a:t>collected</a:t>
            </a:r>
            <a:r>
              <a:rPr lang="cs-CZ" sz="2400" dirty="0"/>
              <a:t> by </a:t>
            </a:r>
            <a:r>
              <a:rPr lang="cs-CZ" dirty="0"/>
              <a:t>K.J. Erben:</a:t>
            </a:r>
          </a:p>
          <a:p>
            <a:pPr marL="0" indent="0">
              <a:buNone/>
            </a:pPr>
            <a:r>
              <a:rPr lang="cs-CZ" sz="1400" dirty="0" err="1"/>
              <a:t>Princess</a:t>
            </a:r>
            <a:r>
              <a:rPr lang="cs-CZ" sz="1400" dirty="0"/>
              <a:t> </a:t>
            </a:r>
            <a:r>
              <a:rPr lang="cs-CZ" sz="1400" dirty="0" err="1"/>
              <a:t>Goldie</a:t>
            </a:r>
            <a:r>
              <a:rPr lang="cs-CZ" sz="1400" dirty="0"/>
              <a:t>	</a:t>
            </a:r>
            <a:r>
              <a:rPr lang="cs-CZ" sz="1400" dirty="0" err="1"/>
              <a:t>Waterboy</a:t>
            </a:r>
            <a:r>
              <a:rPr lang="cs-CZ" sz="1400" dirty="0"/>
              <a:t> and </a:t>
            </a:r>
            <a:r>
              <a:rPr lang="cs-CZ" sz="1400" dirty="0" err="1"/>
              <a:t>Old</a:t>
            </a:r>
            <a:r>
              <a:rPr lang="cs-CZ" sz="1400" dirty="0"/>
              <a:t> Man </a:t>
            </a:r>
            <a:r>
              <a:rPr lang="cs-CZ" sz="1400" dirty="0" err="1"/>
              <a:t>Knowall</a:t>
            </a:r>
            <a:r>
              <a:rPr lang="cs-CZ" sz="1400" dirty="0"/>
              <a:t>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Snow</a:t>
            </a:r>
            <a:r>
              <a:rPr lang="cs-CZ" sz="1400" dirty="0"/>
              <a:t> </a:t>
            </a:r>
            <a:r>
              <a:rPr lang="cs-CZ" sz="1400" dirty="0" err="1"/>
              <a:t>Maiden</a:t>
            </a:r>
            <a:endParaRPr lang="cs-CZ" sz="1400" dirty="0"/>
          </a:p>
          <a:p>
            <a:pPr marL="0" indent="0">
              <a:buNone/>
            </a:pPr>
            <a:r>
              <a:rPr lang="cs-CZ" sz="1400" dirty="0" err="1"/>
              <a:t>Cook</a:t>
            </a:r>
            <a:r>
              <a:rPr lang="cs-CZ" sz="1400" dirty="0"/>
              <a:t>, </a:t>
            </a:r>
            <a:r>
              <a:rPr lang="cs-CZ" sz="1400" dirty="0" err="1"/>
              <a:t>Mug</a:t>
            </a:r>
            <a:r>
              <a:rPr lang="cs-CZ" sz="1400" dirty="0"/>
              <a:t>, </a:t>
            </a:r>
            <a:r>
              <a:rPr lang="cs-CZ" sz="1400" dirty="0" err="1"/>
              <a:t>Cook</a:t>
            </a:r>
            <a:r>
              <a:rPr lang="cs-CZ" sz="1400" dirty="0"/>
              <a:t>!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Firebird</a:t>
            </a:r>
            <a:r>
              <a:rPr lang="cs-CZ" sz="1400" dirty="0"/>
              <a:t>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Clever</a:t>
            </a:r>
            <a:r>
              <a:rPr lang="cs-CZ" sz="1400" dirty="0"/>
              <a:t> </a:t>
            </a:r>
            <a:r>
              <a:rPr lang="cs-CZ" sz="1400" dirty="0" err="1"/>
              <a:t>Vixen</a:t>
            </a:r>
            <a:r>
              <a:rPr lang="cs-CZ" sz="1400" dirty="0"/>
              <a:t>	</a:t>
            </a:r>
            <a:r>
              <a:rPr lang="cs-CZ" sz="1400" dirty="0" err="1"/>
              <a:t>Mr</a:t>
            </a:r>
            <a:r>
              <a:rPr lang="cs-CZ" sz="1400" dirty="0"/>
              <a:t> Long, </a:t>
            </a:r>
            <a:r>
              <a:rPr lang="cs-CZ" sz="1400" dirty="0" err="1"/>
              <a:t>Mr</a:t>
            </a:r>
            <a:r>
              <a:rPr lang="cs-CZ" sz="1400" dirty="0"/>
              <a:t> </a:t>
            </a:r>
            <a:r>
              <a:rPr lang="cs-CZ" sz="1400" dirty="0" err="1"/>
              <a:t>Broad</a:t>
            </a:r>
            <a:r>
              <a:rPr lang="cs-CZ" sz="1400" dirty="0"/>
              <a:t> and </a:t>
            </a:r>
          </a:p>
          <a:p>
            <a:pPr marL="0" indent="0">
              <a:buNone/>
            </a:pPr>
            <a:r>
              <a:rPr lang="cs-CZ" sz="1400" dirty="0"/>
              <a:t>					</a:t>
            </a:r>
            <a:r>
              <a:rPr lang="cs-CZ" sz="1400" dirty="0" err="1"/>
              <a:t>Mr</a:t>
            </a:r>
            <a:r>
              <a:rPr lang="cs-CZ" sz="1400" dirty="0"/>
              <a:t> </a:t>
            </a:r>
            <a:r>
              <a:rPr lang="cs-CZ" sz="1400" dirty="0" err="1"/>
              <a:t>Sharpeye</a:t>
            </a:r>
            <a:endParaRPr lang="cs-CZ" sz="1400" dirty="0"/>
          </a:p>
          <a:p>
            <a:pPr marL="0" indent="0">
              <a:buNone/>
            </a:pPr>
            <a:r>
              <a:rPr lang="cs-CZ" sz="2400" dirty="0"/>
              <a:t>Czech folk </a:t>
            </a:r>
            <a:r>
              <a:rPr lang="cs-CZ" sz="2400" dirty="0" err="1"/>
              <a:t>tales</a:t>
            </a:r>
            <a:r>
              <a:rPr lang="cs-CZ" sz="2400" dirty="0"/>
              <a:t> </a:t>
            </a:r>
            <a:r>
              <a:rPr lang="cs-CZ" sz="2400" dirty="0" err="1"/>
              <a:t>collected</a:t>
            </a:r>
            <a:r>
              <a:rPr lang="cs-CZ" sz="2400" dirty="0"/>
              <a:t> by </a:t>
            </a:r>
            <a:r>
              <a:rPr lang="cs-CZ" dirty="0"/>
              <a:t>Božena Němcová:</a:t>
            </a:r>
          </a:p>
          <a:p>
            <a:pPr marL="0" indent="0">
              <a:buNone/>
            </a:pP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Magic</a:t>
            </a:r>
            <a:r>
              <a:rPr lang="cs-CZ" sz="1400" dirty="0"/>
              <a:t> </a:t>
            </a:r>
            <a:r>
              <a:rPr lang="cs-CZ" sz="1400" dirty="0" err="1"/>
              <a:t>Sword</a:t>
            </a:r>
            <a:r>
              <a:rPr lang="cs-CZ" sz="1400" dirty="0"/>
              <a:t>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Gingerbread</a:t>
            </a:r>
            <a:r>
              <a:rPr lang="cs-CZ" sz="1400" dirty="0"/>
              <a:t> House	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Forest</a:t>
            </a:r>
            <a:r>
              <a:rPr lang="cs-CZ" sz="1400" dirty="0"/>
              <a:t> </a:t>
            </a:r>
            <a:r>
              <a:rPr lang="cs-CZ" sz="1400" dirty="0" err="1"/>
              <a:t>Nymph</a:t>
            </a:r>
            <a:endParaRPr lang="cs-CZ" sz="1400" dirty="0"/>
          </a:p>
          <a:p>
            <a:pPr marL="0" indent="0">
              <a:buNone/>
            </a:pP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Wise</a:t>
            </a:r>
            <a:r>
              <a:rPr lang="cs-CZ" sz="1400" dirty="0"/>
              <a:t> </a:t>
            </a:r>
            <a:r>
              <a:rPr lang="cs-CZ" sz="1400" dirty="0" err="1"/>
              <a:t>Goldsmith</a:t>
            </a:r>
            <a:r>
              <a:rPr lang="cs-CZ" sz="1400" dirty="0"/>
              <a:t>	Prince </a:t>
            </a:r>
            <a:r>
              <a:rPr lang="cs-CZ" sz="1400" dirty="0" err="1"/>
              <a:t>Bayaya</a:t>
            </a:r>
            <a:r>
              <a:rPr lang="cs-CZ" sz="1400" dirty="0"/>
              <a:t>		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Seven</a:t>
            </a:r>
            <a:r>
              <a:rPr lang="cs-CZ" sz="1400" dirty="0"/>
              <a:t> </a:t>
            </a:r>
            <a:r>
              <a:rPr lang="cs-CZ" sz="1400" dirty="0" err="1"/>
              <a:t>Ravens</a:t>
            </a:r>
            <a:endParaRPr lang="cs-CZ" sz="1400" dirty="0"/>
          </a:p>
          <a:p>
            <a:pPr marL="0" indent="0">
              <a:buNone/>
            </a:pP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Clever</a:t>
            </a:r>
            <a:r>
              <a:rPr lang="cs-CZ" sz="1400" dirty="0"/>
              <a:t> </a:t>
            </a:r>
            <a:r>
              <a:rPr lang="cs-CZ" sz="1400" dirty="0" err="1"/>
              <a:t>Princess</a:t>
            </a:r>
            <a:r>
              <a:rPr lang="cs-CZ" sz="1400" dirty="0"/>
              <a:t>	</a:t>
            </a:r>
            <a:r>
              <a:rPr lang="cs-CZ" sz="1400" dirty="0" err="1"/>
              <a:t>Peterkin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400" dirty="0" err="1" smtClean="0"/>
              <a:t>See</a:t>
            </a:r>
            <a:r>
              <a:rPr lang="cs-CZ" sz="2400" dirty="0" smtClean="0"/>
              <a:t> </a:t>
            </a:r>
            <a:r>
              <a:rPr lang="cs-CZ" sz="2400" dirty="0" err="1" smtClean="0"/>
              <a:t>also</a:t>
            </a:r>
            <a:r>
              <a:rPr lang="cs-CZ" sz="2400" dirty="0" smtClean="0"/>
              <a:t> H. </a:t>
            </a:r>
            <a:r>
              <a:rPr lang="cs-CZ" sz="2400" dirty="0" err="1" smtClean="0"/>
              <a:t>Halíčková‘s</a:t>
            </a:r>
            <a:r>
              <a:rPr lang="cs-CZ" sz="2400" dirty="0" smtClean="0"/>
              <a:t> </a:t>
            </a:r>
            <a:r>
              <a:rPr lang="cs-CZ" sz="2400" dirty="0" err="1" smtClean="0"/>
              <a:t>paper</a:t>
            </a:r>
            <a:r>
              <a:rPr lang="cs-CZ" sz="2400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29113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95605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B626A1-9E87-4229-A14E-402E8648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1800-1830 </a:t>
            </a:r>
            <a:r>
              <a:rPr lang="cs-CZ" dirty="0" err="1"/>
              <a:t>Debate</a:t>
            </a:r>
            <a:r>
              <a:rPr lang="cs-CZ" dirty="0"/>
              <a:t>: </a:t>
            </a:r>
            <a:r>
              <a:rPr lang="cs-CZ" dirty="0" err="1"/>
              <a:t>How</a:t>
            </a:r>
            <a:r>
              <a:rPr lang="cs-CZ" dirty="0"/>
              <a:t>/</a:t>
            </a:r>
            <a:r>
              <a:rPr lang="cs-CZ" dirty="0" err="1"/>
              <a:t>whether</a:t>
            </a:r>
            <a:r>
              <a:rPr lang="cs-CZ" dirty="0"/>
              <a:t> to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Environment, </a:t>
            </a:r>
            <a:r>
              <a:rPr lang="cs-CZ" dirty="0" err="1"/>
              <a:t>Children‘s</a:t>
            </a:r>
            <a:r>
              <a:rPr lang="cs-CZ" dirty="0"/>
              <a:t> psychology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generations</a:t>
            </a:r>
            <a:r>
              <a:rPr lang="cs-CZ" dirty="0"/>
              <a:t> and </a:t>
            </a:r>
            <a:r>
              <a:rPr lang="cs-CZ" dirty="0" err="1"/>
              <a:t>continents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1443835"/>
            <a:ext cx="6383683" cy="5038725"/>
          </a:xfrm>
        </p:spPr>
      </p:pic>
    </p:spTree>
    <p:extLst>
      <p:ext uri="{BB962C8B-B14F-4D97-AF65-F5344CB8AC3E}">
        <p14:creationId xmlns:p14="http://schemas.microsoft.com/office/powerpoint/2010/main" val="41410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  <a:effectLst/>
              </a:rPr>
              <a:t>1830-1850:</a:t>
            </a:r>
            <a:r>
              <a:rPr lang="cs-CZ" dirty="0" smtClean="0">
                <a:solidFill>
                  <a:srgbClr val="FFFF00"/>
                </a:solidFill>
              </a:rPr>
              <a:t/>
            </a:r>
            <a:br>
              <a:rPr lang="cs-CZ" dirty="0" smtClean="0">
                <a:solidFill>
                  <a:srgbClr val="FFFF00"/>
                </a:solidFill>
              </a:rPr>
            </a:br>
            <a:r>
              <a:rPr lang="cs-CZ" dirty="0" err="1" smtClean="0">
                <a:solidFill>
                  <a:srgbClr val="FFFF00"/>
                </a:solidFill>
              </a:rPr>
              <a:t>Concluding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remarks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questions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queries</a:t>
            </a:r>
            <a:r>
              <a:rPr lang="cs-CZ" dirty="0">
                <a:solidFill>
                  <a:srgbClr val="FFFF00"/>
                </a:solidFill>
              </a:rPr>
              <a:t>… ?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 smtClean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/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consultations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smtClean="0"/>
              <a:t>1900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>
                <a:effectLst/>
              </a:rPr>
              <a:t>THANK YOU FOR YOUR KIND ATTENTION!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900" b="1" dirty="0" smtClean="0">
                <a:solidFill>
                  <a:srgbClr val="FFFF00"/>
                </a:solidFill>
              </a:rPr>
              <a:t>So </a:t>
            </a:r>
            <a:r>
              <a:rPr lang="cs-CZ" sz="4900" b="1" dirty="0">
                <a:solidFill>
                  <a:srgbClr val="FFFF00"/>
                </a:solidFill>
              </a:rPr>
              <a:t>long, live </a:t>
            </a:r>
            <a:r>
              <a:rPr lang="cs-CZ" sz="4900" b="1" dirty="0" err="1">
                <a:solidFill>
                  <a:srgbClr val="FFFF00"/>
                </a:solidFill>
              </a:rPr>
              <a:t>well</a:t>
            </a:r>
            <a:r>
              <a:rPr lang="cs-CZ" sz="4900" b="1" dirty="0">
                <a:solidFill>
                  <a:srgbClr val="FFFF00"/>
                </a:solidFill>
              </a:rPr>
              <a:t>, </a:t>
            </a:r>
            <a:r>
              <a:rPr lang="cs-CZ" sz="4900" b="1" dirty="0" err="1">
                <a:solidFill>
                  <a:srgbClr val="FFFF00"/>
                </a:solidFill>
              </a:rPr>
              <a:t>tell</a:t>
            </a:r>
            <a:r>
              <a:rPr lang="cs-CZ" sz="4900" b="1" dirty="0">
                <a:solidFill>
                  <a:srgbClr val="FFFF00"/>
                </a:solidFill>
              </a:rPr>
              <a:t> </a:t>
            </a:r>
            <a:r>
              <a:rPr lang="cs-CZ" sz="4900" b="1" dirty="0" err="1">
                <a:solidFill>
                  <a:srgbClr val="FFFF00"/>
                </a:solidFill>
              </a:rPr>
              <a:t>stories</a:t>
            </a:r>
            <a:r>
              <a:rPr lang="cs-CZ" sz="4900" b="1" dirty="0">
                <a:solidFill>
                  <a:srgbClr val="FFFF00"/>
                </a:solidFill>
              </a:rPr>
              <a:t> and </a:t>
            </a:r>
            <a:r>
              <a:rPr lang="cs-CZ" sz="4900" b="1" dirty="0" err="1">
                <a:solidFill>
                  <a:srgbClr val="FFFF00"/>
                </a:solidFill>
              </a:rPr>
              <a:t>never</a:t>
            </a:r>
            <a:r>
              <a:rPr lang="cs-CZ" sz="4900" b="1" dirty="0">
                <a:solidFill>
                  <a:srgbClr val="FFFF00"/>
                </a:solidFill>
              </a:rPr>
              <a:t> lose </a:t>
            </a:r>
            <a:r>
              <a:rPr lang="cs-CZ" sz="4900" b="1" dirty="0" err="1">
                <a:solidFill>
                  <a:srgbClr val="FFFF00"/>
                </a:solidFill>
              </a:rPr>
              <a:t>your</a:t>
            </a:r>
            <a:r>
              <a:rPr lang="cs-CZ" sz="4900" b="1" dirty="0">
                <a:solidFill>
                  <a:srgbClr val="FFFF00"/>
                </a:solidFill>
              </a:rPr>
              <a:t> </a:t>
            </a:r>
            <a:r>
              <a:rPr lang="cs-CZ" sz="4900" b="1" dirty="0" err="1">
                <a:solidFill>
                  <a:srgbClr val="FFFF00"/>
                </a:solidFill>
              </a:rPr>
              <a:t>passion</a:t>
            </a:r>
            <a:r>
              <a:rPr lang="cs-CZ" sz="4900" b="1" dirty="0">
                <a:solidFill>
                  <a:srgbClr val="FFFF00"/>
                </a:solidFill>
              </a:rPr>
              <a:t>!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cs-CZ" dirty="0" smtClean="0">
              <a:solidFill>
                <a:srgbClr val="006C12"/>
              </a:solidFill>
            </a:endParaRPr>
          </a:p>
          <a:p>
            <a:endParaRPr lang="cs-CZ" dirty="0" smtClean="0">
              <a:solidFill>
                <a:srgbClr val="006C12"/>
              </a:solidFill>
            </a:endParaRPr>
          </a:p>
          <a:p>
            <a:r>
              <a:rPr lang="cs-CZ" dirty="0" smtClean="0">
                <a:solidFill>
                  <a:srgbClr val="006C12"/>
                </a:solidFill>
              </a:rPr>
              <a:t> </a:t>
            </a:r>
            <a:endParaRPr lang="cs-CZ" dirty="0">
              <a:solidFill>
                <a:srgbClr val="006C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7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093365" cy="763525"/>
          </a:xfrm>
        </p:spPr>
        <p:txBody>
          <a:bodyPr>
            <a:normAutofit/>
          </a:bodyPr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schedule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1"/>
            <a:ext cx="7940661" cy="47338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1415-1500   </a:t>
            </a:r>
            <a:r>
              <a:rPr lang="cs-CZ" sz="1400" dirty="0" err="1"/>
              <a:t>Revision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Block</a:t>
            </a:r>
            <a:r>
              <a:rPr lang="cs-CZ" sz="1400" dirty="0"/>
              <a:t> 1 on </a:t>
            </a:r>
            <a:r>
              <a:rPr lang="cs-CZ" sz="1400" dirty="0" err="1"/>
              <a:t>March</a:t>
            </a:r>
            <a:r>
              <a:rPr lang="cs-CZ" sz="1400" dirty="0"/>
              <a:t> 2; </a:t>
            </a:r>
            <a:r>
              <a:rPr lang="cs-CZ" sz="1400" dirty="0" err="1"/>
              <a:t>leftover</a:t>
            </a:r>
            <a:r>
              <a:rPr lang="cs-CZ" sz="1400" dirty="0"/>
              <a:t> </a:t>
            </a:r>
            <a:r>
              <a:rPr lang="cs-CZ" sz="1400" dirty="0" err="1"/>
              <a:t>stories</a:t>
            </a:r>
            <a:r>
              <a:rPr lang="cs-CZ" sz="1400" dirty="0"/>
              <a:t> &amp; </a:t>
            </a:r>
            <a:r>
              <a:rPr lang="cs-CZ" sz="1400" dirty="0" err="1"/>
              <a:t>contexts</a:t>
            </a:r>
            <a:r>
              <a:rPr lang="cs-CZ" sz="1400" dirty="0"/>
              <a:t> by </a:t>
            </a:r>
            <a:r>
              <a:rPr lang="cs-CZ" sz="1400" dirty="0" smtClean="0"/>
              <a:t>(Petr</a:t>
            </a:r>
            <a:r>
              <a:rPr lang="cs-CZ" sz="1400" dirty="0"/>
              <a:t>, Barbora</a:t>
            </a:r>
            <a:r>
              <a:rPr lang="cs-CZ" sz="1400" dirty="0" smtClean="0"/>
              <a:t>,) </a:t>
            </a:r>
            <a:r>
              <a:rPr lang="cs-CZ" sz="1400" dirty="0"/>
              <a:t>Leona, </a:t>
            </a:r>
            <a:r>
              <a:rPr lang="cs-CZ" sz="1400" dirty="0" err="1"/>
              <a:t>Mont</a:t>
            </a:r>
            <a:r>
              <a:rPr lang="cs-CZ" sz="1400" dirty="0"/>
              <a:t>-</a:t>
            </a:r>
          </a:p>
          <a:p>
            <a:pPr marL="0" indent="0">
              <a:buNone/>
            </a:pPr>
            <a:r>
              <a:rPr lang="cs-CZ" sz="1400" dirty="0"/>
              <a:t>                                            </a:t>
            </a:r>
            <a:r>
              <a:rPr lang="cs-CZ" sz="1400" dirty="0" err="1"/>
              <a:t>serrat</a:t>
            </a:r>
            <a:r>
              <a:rPr lang="cs-CZ" sz="1400" dirty="0"/>
              <a:t>, </a:t>
            </a:r>
            <a:r>
              <a:rPr lang="cs-CZ" sz="1400" dirty="0" err="1"/>
              <a:t>Sai</a:t>
            </a:r>
            <a:r>
              <a:rPr lang="cs-CZ" sz="1400" dirty="0"/>
              <a:t> </a:t>
            </a:r>
            <a:r>
              <a:rPr lang="cs-CZ" sz="1400" dirty="0" err="1"/>
              <a:t>Sai</a:t>
            </a:r>
            <a:r>
              <a:rPr lang="cs-CZ" sz="1400" dirty="0"/>
              <a:t>, </a:t>
            </a:r>
            <a:r>
              <a:rPr lang="cs-CZ" sz="1400" dirty="0" smtClean="0"/>
              <a:t>(Natálie,) </a:t>
            </a:r>
            <a:r>
              <a:rPr lang="cs-CZ" sz="1400" dirty="0"/>
              <a:t>María, Lenka.    </a:t>
            </a:r>
          </a:p>
          <a:p>
            <a:pPr marL="0" indent="0">
              <a:buNone/>
            </a:pPr>
            <a:r>
              <a:rPr lang="cs-CZ" dirty="0"/>
              <a:t>1500-1530   </a:t>
            </a:r>
            <a:r>
              <a:rPr lang="cs-CZ" dirty="0" err="1" smtClean="0"/>
              <a:t>Presenting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r>
              <a:rPr lang="cs-CZ" dirty="0" err="1" smtClean="0"/>
              <a:t>recordings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1530-1600   Peer </a:t>
            </a:r>
            <a:r>
              <a:rPr lang="cs-CZ" dirty="0" err="1"/>
              <a:t>reviewing</a:t>
            </a:r>
            <a:r>
              <a:rPr lang="cs-CZ" dirty="0"/>
              <a:t> audio </a:t>
            </a:r>
            <a:r>
              <a:rPr lang="cs-CZ" dirty="0" err="1" smtClean="0"/>
              <a:t>essays</a:t>
            </a:r>
            <a:r>
              <a:rPr lang="cs-CZ" dirty="0" smtClean="0"/>
              <a:t> </a:t>
            </a:r>
            <a:r>
              <a:rPr lang="cs-CZ" sz="1200" dirty="0"/>
              <a:t>j</a:t>
            </a:r>
            <a:r>
              <a:rPr lang="cs-CZ" sz="1200" dirty="0" smtClean="0"/>
              <a:t>in </a:t>
            </a:r>
            <a:r>
              <a:rPr lang="cs-CZ" sz="1200" dirty="0" err="1" smtClean="0"/>
              <a:t>couples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1600-1700   </a:t>
            </a:r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&amp; </a:t>
            </a:r>
            <a:r>
              <a:rPr lang="cs-CZ" dirty="0" err="1"/>
              <a:t>watching</a:t>
            </a:r>
            <a:r>
              <a:rPr lang="cs-CZ" dirty="0"/>
              <a:t> </a:t>
            </a:r>
            <a:r>
              <a:rPr lang="cs-CZ" dirty="0" err="1"/>
              <a:t>webinar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1700-1730   </a:t>
            </a:r>
            <a:r>
              <a:rPr lang="cs-CZ" dirty="0" err="1"/>
              <a:t>Webinar</a:t>
            </a:r>
            <a:r>
              <a:rPr lang="cs-CZ" dirty="0"/>
              <a:t> </a:t>
            </a:r>
            <a:r>
              <a:rPr lang="cs-CZ" dirty="0" err="1"/>
              <a:t>gisting</a:t>
            </a:r>
            <a:r>
              <a:rPr lang="cs-CZ" dirty="0"/>
              <a:t> &amp; </a:t>
            </a:r>
            <a:r>
              <a:rPr lang="cs-CZ" dirty="0" err="1"/>
              <a:t>discussion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1730-1800   </a:t>
            </a:r>
            <a:r>
              <a:rPr lang="cs-CZ" b="1" dirty="0"/>
              <a:t>DICTION</a:t>
            </a:r>
            <a:r>
              <a:rPr lang="cs-CZ" dirty="0"/>
              <a:t> in </a:t>
            </a:r>
            <a:r>
              <a:rPr lang="cs-CZ" dirty="0" err="1"/>
              <a:t>storytelling</a:t>
            </a:r>
            <a:r>
              <a:rPr lang="cs-CZ" dirty="0"/>
              <a:t> &amp; </a:t>
            </a:r>
            <a:r>
              <a:rPr lang="cs-CZ" dirty="0" err="1"/>
              <a:t>reading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                    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BOOKS. </a:t>
            </a:r>
            <a:r>
              <a:rPr lang="cs-CZ" dirty="0" err="1" smtClean="0"/>
              <a:t>Back</a:t>
            </a:r>
            <a:r>
              <a:rPr lang="cs-CZ" dirty="0" smtClean="0"/>
              <a:t> to oral </a:t>
            </a:r>
            <a:r>
              <a:rPr lang="cs-CZ" dirty="0" err="1" smtClean="0"/>
              <a:t>history</a:t>
            </a:r>
            <a:r>
              <a:rPr lang="cs-CZ" dirty="0" smtClean="0"/>
              <a:t>?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1800-1830   </a:t>
            </a:r>
            <a:r>
              <a:rPr lang="cs-CZ" sz="1600" dirty="0" err="1"/>
              <a:t>Debates</a:t>
            </a:r>
            <a:r>
              <a:rPr lang="cs-CZ" sz="1600" dirty="0"/>
              <a:t>: </a:t>
            </a:r>
            <a:r>
              <a:rPr lang="cs-CZ" sz="1600" dirty="0" err="1"/>
              <a:t>Storytelling</a:t>
            </a:r>
            <a:r>
              <a:rPr lang="cs-CZ" sz="1600" dirty="0"/>
              <a:t>, </a:t>
            </a:r>
            <a:r>
              <a:rPr lang="cs-CZ" sz="1600" dirty="0" err="1"/>
              <a:t>Shielding</a:t>
            </a:r>
            <a:r>
              <a:rPr lang="cs-CZ" sz="1600" dirty="0"/>
              <a:t> </a:t>
            </a:r>
            <a:r>
              <a:rPr lang="cs-CZ" sz="1600" dirty="0" err="1"/>
              <a:t>children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war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Environment</a:t>
            </a:r>
            <a:r>
              <a:rPr lang="cs-CZ" sz="1600" dirty="0"/>
              <a:t>,</a:t>
            </a:r>
          </a:p>
          <a:p>
            <a:pPr marL="0" indent="0">
              <a:buNone/>
            </a:pPr>
            <a:r>
              <a:rPr lang="cs-CZ" sz="1600" dirty="0"/>
              <a:t>		          </a:t>
            </a:r>
            <a:r>
              <a:rPr lang="cs-CZ" sz="1600" dirty="0" err="1"/>
              <a:t>Children‘s</a:t>
            </a:r>
            <a:r>
              <a:rPr lang="cs-CZ" sz="1600" dirty="0"/>
              <a:t> psychology </a:t>
            </a:r>
            <a:r>
              <a:rPr lang="cs-CZ" sz="1600" dirty="0" err="1"/>
              <a:t>across</a:t>
            </a:r>
            <a:r>
              <a:rPr lang="cs-CZ" sz="1600" dirty="0"/>
              <a:t> </a:t>
            </a:r>
            <a:r>
              <a:rPr lang="cs-CZ" sz="1600" dirty="0" err="1"/>
              <a:t>generations</a:t>
            </a:r>
            <a:r>
              <a:rPr lang="cs-CZ" sz="1600" dirty="0"/>
              <a:t> and </a:t>
            </a:r>
            <a:r>
              <a:rPr lang="cs-CZ" sz="1600" dirty="0" err="1"/>
              <a:t>continents</a:t>
            </a:r>
            <a:endParaRPr lang="cs-CZ" sz="1600" dirty="0"/>
          </a:p>
          <a:p>
            <a:pPr marL="0" indent="0">
              <a:buNone/>
            </a:pPr>
            <a:r>
              <a:rPr lang="cs-CZ" dirty="0" smtClean="0"/>
              <a:t>1830-1900   </a:t>
            </a:r>
            <a:r>
              <a:rPr lang="cs-CZ" sz="2400" dirty="0" err="1"/>
              <a:t>Summary</a:t>
            </a:r>
            <a:r>
              <a:rPr lang="cs-CZ" sz="2400" dirty="0"/>
              <a:t>, </a:t>
            </a:r>
            <a:r>
              <a:rPr lang="cs-CZ" sz="2400" dirty="0" err="1"/>
              <a:t>conclusions</a:t>
            </a:r>
            <a:r>
              <a:rPr lang="cs-CZ" sz="2400" dirty="0"/>
              <a:t>, </a:t>
            </a:r>
            <a:r>
              <a:rPr lang="cs-CZ" sz="2400" dirty="0" err="1"/>
              <a:t>group</a:t>
            </a:r>
            <a:r>
              <a:rPr lang="cs-CZ" sz="2400" dirty="0"/>
              <a:t> &amp;  </a:t>
            </a:r>
            <a:r>
              <a:rPr lang="cs-CZ" sz="2400" dirty="0" err="1"/>
              <a:t>individual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</a:t>
            </a:r>
            <a:r>
              <a:rPr lang="cs-CZ" sz="2400" dirty="0" err="1"/>
              <a:t>consultations</a:t>
            </a:r>
            <a:r>
              <a:rPr lang="cs-CZ" sz="2400" dirty="0"/>
              <a:t>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527605"/>
            <a:ext cx="6670283" cy="763525"/>
          </a:xfrm>
        </p:spPr>
        <p:txBody>
          <a:bodyPr/>
          <a:lstStyle/>
          <a:p>
            <a:r>
              <a:rPr lang="cs-CZ" dirty="0" err="1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1596540"/>
            <a:ext cx="6670283" cy="4733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All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course‘s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IS:</a:t>
            </a:r>
          </a:p>
          <a:p>
            <a:r>
              <a:rPr lang="cs-CZ" dirty="0"/>
              <a:t>-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Rowling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gaps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Segmental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Suprasegmental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videos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video/</a:t>
            </a:r>
            <a:r>
              <a:rPr lang="cs-CZ" dirty="0" err="1"/>
              <a:t>audioessays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in stress, rhythm and </a:t>
            </a:r>
            <a:r>
              <a:rPr lang="cs-CZ" dirty="0" err="1"/>
              <a:t>intonation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467004-FD1F-7E8D-11F2-6DAD871E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1415-1500: REVISION OF BLOCK 1, INDIVIDUAL CONTEXTS &amp; STORIES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FF6759-B454-5EC3-E65D-C61FC0FAB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err="1" smtClean="0"/>
              <a:t>leftover</a:t>
            </a:r>
            <a:r>
              <a:rPr lang="cs-CZ" sz="2800" dirty="0" smtClean="0"/>
              <a:t> </a:t>
            </a:r>
            <a:r>
              <a:rPr lang="cs-CZ" sz="2800" dirty="0" err="1"/>
              <a:t>stories</a:t>
            </a:r>
            <a:r>
              <a:rPr lang="cs-CZ" sz="2800" dirty="0"/>
              <a:t> &amp; </a:t>
            </a:r>
            <a:r>
              <a:rPr lang="cs-CZ" sz="2800" dirty="0" err="1"/>
              <a:t>contexts</a:t>
            </a:r>
            <a:r>
              <a:rPr lang="cs-CZ" sz="2800" dirty="0"/>
              <a:t> by </a:t>
            </a:r>
            <a:r>
              <a:rPr lang="cs-CZ" sz="2800" dirty="0" smtClean="0"/>
              <a:t>(Petr</a:t>
            </a:r>
            <a:r>
              <a:rPr lang="cs-CZ" sz="2800" dirty="0"/>
              <a:t>, Barbora</a:t>
            </a:r>
            <a:r>
              <a:rPr lang="cs-CZ" sz="2800" dirty="0" smtClean="0"/>
              <a:t>,)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sz="2800" dirty="0" smtClean="0"/>
              <a:t>Leona</a:t>
            </a:r>
            <a:r>
              <a:rPr lang="cs-CZ" dirty="0"/>
              <a:t>:</a:t>
            </a:r>
            <a:r>
              <a:rPr lang="cs-CZ" sz="2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cs-CZ" sz="2800" dirty="0" smtClean="0"/>
              <a:t>Montserrat</a:t>
            </a:r>
            <a:r>
              <a:rPr lang="cs-CZ" dirty="0"/>
              <a:t>:</a:t>
            </a:r>
            <a:r>
              <a:rPr lang="cs-CZ" sz="2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cs-CZ" sz="2800" dirty="0" err="1" smtClean="0"/>
              <a:t>Sai</a:t>
            </a:r>
            <a:r>
              <a:rPr lang="cs-CZ" sz="2800" dirty="0" smtClean="0"/>
              <a:t> </a:t>
            </a:r>
            <a:r>
              <a:rPr lang="cs-CZ" sz="2800" dirty="0" err="1" smtClean="0"/>
              <a:t>Sai</a:t>
            </a:r>
            <a:r>
              <a:rPr lang="cs-CZ" dirty="0"/>
              <a:t>:</a:t>
            </a:r>
            <a:r>
              <a:rPr lang="cs-CZ" sz="2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cs-CZ" sz="2800" dirty="0" smtClean="0"/>
              <a:t>(Natálie) </a:t>
            </a:r>
          </a:p>
          <a:p>
            <a:pPr>
              <a:buFont typeface="Arial" charset="0"/>
              <a:buChar char="•"/>
            </a:pPr>
            <a:r>
              <a:rPr lang="cs-CZ" sz="2800" dirty="0" err="1" smtClean="0"/>
              <a:t>María</a:t>
            </a:r>
            <a:r>
              <a:rPr lang="cs-CZ" dirty="0"/>
              <a:t>:</a:t>
            </a:r>
            <a:r>
              <a:rPr lang="cs-CZ" sz="2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cs-CZ" sz="2800" dirty="0" smtClean="0"/>
              <a:t>Lenka</a:t>
            </a:r>
            <a:r>
              <a:rPr lang="cs-CZ" dirty="0"/>
              <a:t>:</a:t>
            </a:r>
            <a:r>
              <a:rPr lang="cs-CZ" sz="2800" dirty="0" smtClean="0"/>
              <a:t>   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0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1500-1530: 9 </a:t>
            </a:r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cs-CZ" dirty="0" err="1" smtClean="0"/>
              <a:t>self-presented</a:t>
            </a:r>
            <a:r>
              <a:rPr lang="cs-CZ" dirty="0" smtClean="0"/>
              <a:t> in </a:t>
            </a:r>
            <a:r>
              <a:rPr lang="cs-CZ" dirty="0" err="1" smtClean="0"/>
              <a:t>class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677987"/>
            <a:ext cx="4610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1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1500-1530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submissions</a:t>
            </a:r>
            <a:r>
              <a:rPr lang="cs-CZ" dirty="0"/>
              <a:t>, </a:t>
            </a:r>
            <a:r>
              <a:rPr lang="cs-CZ" dirty="0" err="1" smtClean="0"/>
              <a:t>presenting</a:t>
            </a:r>
            <a:r>
              <a:rPr lang="cs-CZ" dirty="0" smtClean="0"/>
              <a:t> </a:t>
            </a:r>
            <a:r>
              <a:rPr lang="cs-CZ" dirty="0" err="1" smtClean="0"/>
              <a:t>one‘s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700" dirty="0" smtClean="0"/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endParaRPr lang="cs-CZ" sz="2000" strike="sngStrike" dirty="0"/>
          </a:p>
          <a:p>
            <a:pPr>
              <a:buFontTx/>
              <a:buChar char="-"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600" cy="81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  1530-1600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Talk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audio </a:t>
            </a:r>
            <a:r>
              <a:rPr lang="cs-CZ" dirty="0" err="1"/>
              <a:t>essay</a:t>
            </a:r>
            <a:r>
              <a:rPr lang="cs-CZ" dirty="0"/>
              <a:t>. </a:t>
            </a:r>
            <a:r>
              <a:rPr lang="cs-CZ" dirty="0" err="1"/>
              <a:t>Discuss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</a:t>
            </a:r>
            <a:r>
              <a:rPr lang="cs-CZ" dirty="0" err="1"/>
              <a:t>strengths</a:t>
            </a:r>
            <a:r>
              <a:rPr lang="cs-CZ" dirty="0"/>
              <a:t> and </a:t>
            </a:r>
            <a:r>
              <a:rPr lang="cs-CZ" dirty="0" err="1"/>
              <a:t>weaknesses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/>
              <a:t>i</a:t>
            </a:r>
            <a:r>
              <a:rPr lang="cs-CZ" dirty="0" smtClean="0"/>
              <a:t>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partner‘s</a:t>
            </a:r>
            <a:r>
              <a:rPr lang="cs-CZ" dirty="0"/>
              <a:t> </a:t>
            </a:r>
            <a:r>
              <a:rPr lang="cs-CZ" dirty="0" err="1"/>
              <a:t>recording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most </a:t>
            </a:r>
            <a:r>
              <a:rPr lang="cs-CZ" dirty="0" err="1"/>
              <a:t>appreciate</a:t>
            </a:r>
            <a:r>
              <a:rPr lang="cs-CZ" dirty="0"/>
              <a:t>/</a:t>
            </a:r>
            <a:r>
              <a:rPr lang="cs-CZ" dirty="0" err="1"/>
              <a:t>dislike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paper‘s</a:t>
            </a:r>
            <a:r>
              <a:rPr lang="cs-CZ" dirty="0"/>
              <a:t> </a:t>
            </a:r>
            <a:r>
              <a:rPr lang="cs-CZ" dirty="0" err="1"/>
              <a:t>headline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26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watching</a:t>
            </a:r>
            <a:r>
              <a:rPr lang="cs-CZ" dirty="0"/>
              <a:t> and </a:t>
            </a:r>
            <a:r>
              <a:rPr lang="cs-CZ" dirty="0" err="1"/>
              <a:t>note-taking</a:t>
            </a:r>
            <a:r>
              <a:rPr lang="cs-CZ" dirty="0"/>
              <a:t> 1600-1700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000" dirty="0" err="1"/>
              <a:t>Using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method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jigsaw</a:t>
            </a:r>
            <a:r>
              <a:rPr lang="cs-CZ" sz="2000" dirty="0"/>
              <a:t> </a:t>
            </a:r>
            <a:r>
              <a:rPr lang="cs-CZ" sz="2000" dirty="0" err="1"/>
              <a:t>teamwork</a:t>
            </a:r>
            <a:r>
              <a:rPr lang="cs-CZ" sz="2000" dirty="0"/>
              <a:t>, </a:t>
            </a:r>
            <a:r>
              <a:rPr lang="cs-CZ" sz="2000" dirty="0" err="1"/>
              <a:t>watching</a:t>
            </a:r>
            <a:r>
              <a:rPr lang="cs-CZ" sz="2000" dirty="0"/>
              <a:t>  </a:t>
            </a:r>
            <a:r>
              <a:rPr lang="cs-CZ" sz="2000" dirty="0" err="1"/>
              <a:t>MacMillan</a:t>
            </a:r>
            <a:r>
              <a:rPr lang="cs-CZ" sz="2000" dirty="0"/>
              <a:t> </a:t>
            </a:r>
            <a:r>
              <a:rPr lang="cs-CZ" sz="2000" dirty="0" err="1"/>
              <a:t>Education</a:t>
            </a:r>
            <a:r>
              <a:rPr lang="cs-CZ" sz="2000" dirty="0"/>
              <a:t> </a:t>
            </a:r>
            <a:r>
              <a:rPr lang="cs-CZ" sz="2000" dirty="0" err="1"/>
              <a:t>ELT‘s</a:t>
            </a:r>
            <a:r>
              <a:rPr lang="cs-CZ" sz="2000" dirty="0"/>
              <a:t> </a:t>
            </a:r>
            <a:r>
              <a:rPr lang="cs-CZ" sz="2000" dirty="0" err="1"/>
              <a:t>Advancing</a:t>
            </a:r>
            <a:r>
              <a:rPr lang="cs-CZ" sz="2000" dirty="0"/>
              <a:t> </a:t>
            </a:r>
            <a:r>
              <a:rPr lang="cs-CZ" sz="2000" dirty="0" err="1"/>
              <a:t>Webinar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January</a:t>
            </a:r>
            <a:r>
              <a:rPr lang="cs-CZ" sz="2000" dirty="0"/>
              <a:t> 2021, “</a:t>
            </a:r>
            <a:r>
              <a:rPr lang="cs-CZ" sz="2000" dirty="0" err="1"/>
              <a:t>Storytelling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Young</a:t>
            </a:r>
            <a:r>
              <a:rPr lang="cs-CZ" sz="2000" dirty="0"/>
              <a:t> </a:t>
            </a:r>
            <a:r>
              <a:rPr lang="cs-CZ" sz="2000" dirty="0" err="1"/>
              <a:t>Learners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Storytelling for Young Learners [Advancing Learning Webinar] – YouTube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https://www.youtube.com/watch?v=UL-wgRGrzr8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Bilingual</a:t>
            </a:r>
            <a:r>
              <a:rPr lang="cs-CZ" dirty="0"/>
              <a:t> </a:t>
            </a:r>
            <a:r>
              <a:rPr lang="cs-CZ" dirty="0" err="1"/>
              <a:t>Kids</a:t>
            </a:r>
            <a:r>
              <a:rPr lang="cs-CZ" dirty="0"/>
              <a:t>: 00-10 </a:t>
            </a:r>
            <a:r>
              <a:rPr lang="cs-CZ" dirty="0" err="1"/>
              <a:t>mins</a:t>
            </a:r>
            <a:r>
              <a:rPr lang="cs-CZ" dirty="0"/>
              <a:t>: </a:t>
            </a:r>
            <a:r>
              <a:rPr lang="cs-CZ" sz="2200" dirty="0" err="1"/>
              <a:t>Joanne</a:t>
            </a:r>
            <a:r>
              <a:rPr lang="cs-CZ" dirty="0"/>
              <a:t> </a:t>
            </a:r>
            <a:r>
              <a:rPr lang="cs-CZ" sz="2200" dirty="0" err="1"/>
              <a:t>Mitten</a:t>
            </a:r>
            <a:r>
              <a:rPr lang="cs-CZ" sz="2200" dirty="0"/>
              <a:t> &amp; </a:t>
            </a:r>
            <a:r>
              <a:rPr lang="cs-CZ" sz="2200" dirty="0" err="1"/>
              <a:t>webinar</a:t>
            </a:r>
            <a:r>
              <a:rPr lang="cs-CZ" sz="2200" dirty="0"/>
              <a:t> intro</a:t>
            </a:r>
          </a:p>
          <a:p>
            <a:pPr marL="0" indent="0">
              <a:buNone/>
            </a:pPr>
            <a:r>
              <a:rPr lang="cs-CZ" dirty="0" err="1"/>
              <a:t>Tug-of-War</a:t>
            </a:r>
            <a:r>
              <a:rPr lang="cs-CZ" dirty="0"/>
              <a:t>    : 0953-1955 : </a:t>
            </a:r>
            <a:r>
              <a:rPr lang="cs-CZ" sz="2000" dirty="0"/>
              <a:t>gender + society, </a:t>
            </a:r>
            <a:r>
              <a:rPr lang="cs-CZ" sz="2000" dirty="0" err="1"/>
              <a:t>skill+survival</a:t>
            </a:r>
            <a:r>
              <a:rPr lang="cs-CZ" sz="2000" dirty="0"/>
              <a:t>,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</a:t>
            </a:r>
            <a:r>
              <a:rPr lang="cs-CZ" sz="2000" dirty="0" err="1"/>
              <a:t>modern</a:t>
            </a:r>
            <a:r>
              <a:rPr lang="cs-CZ" sz="2000" dirty="0"/>
              <a:t>; </a:t>
            </a:r>
            <a:r>
              <a:rPr lang="cs-CZ" sz="2000" dirty="0" err="1"/>
              <a:t>Piaget</a:t>
            </a:r>
            <a:r>
              <a:rPr lang="cs-CZ" sz="2000" dirty="0"/>
              <a:t>, </a:t>
            </a:r>
            <a:r>
              <a:rPr lang="cs-CZ" sz="2000" dirty="0" err="1"/>
              <a:t>Vygotsky</a:t>
            </a:r>
            <a:endParaRPr lang="cs-CZ" sz="2000" dirty="0"/>
          </a:p>
          <a:p>
            <a:pPr marL="0" indent="0">
              <a:buNone/>
            </a:pP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Blondies</a:t>
            </a:r>
            <a:r>
              <a:rPr lang="cs-CZ" dirty="0"/>
              <a:t>: 1955-3000 : </a:t>
            </a:r>
            <a:r>
              <a:rPr lang="cs-CZ" sz="2000" dirty="0" err="1"/>
              <a:t>why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in LL, L1 and L2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</a:t>
            </a:r>
            <a:r>
              <a:rPr lang="cs-CZ" sz="2000" dirty="0" err="1"/>
              <a:t>acquisition</a:t>
            </a:r>
            <a:r>
              <a:rPr lang="cs-CZ" sz="2000" dirty="0"/>
              <a:t> x learning …</a:t>
            </a:r>
            <a:r>
              <a:rPr lang="cs-CZ" sz="2000" dirty="0" err="1"/>
              <a:t>whole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</a:t>
            </a:r>
            <a:r>
              <a:rPr lang="cs-CZ" sz="2000" dirty="0" err="1"/>
              <a:t>child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Flexi: 3000- 4015: </a:t>
            </a:r>
            <a:r>
              <a:rPr lang="cs-CZ" sz="2200" dirty="0" err="1"/>
              <a:t>why</a:t>
            </a:r>
            <a:r>
              <a:rPr lang="cs-CZ" sz="2200" dirty="0"/>
              <a:t> use </a:t>
            </a:r>
            <a:r>
              <a:rPr lang="cs-CZ" sz="2200" dirty="0" err="1"/>
              <a:t>stories</a:t>
            </a:r>
            <a:r>
              <a:rPr lang="cs-CZ" sz="2200" dirty="0"/>
              <a:t> … </a:t>
            </a:r>
            <a:r>
              <a:rPr lang="cs-CZ" sz="2200" dirty="0" err="1"/>
              <a:t>become</a:t>
            </a:r>
            <a:r>
              <a:rPr lang="cs-CZ" sz="2200" dirty="0"/>
              <a:t> a performer   </a:t>
            </a:r>
          </a:p>
          <a:p>
            <a:pPr marL="0" indent="0">
              <a:buNone/>
            </a:pPr>
            <a:r>
              <a:rPr lang="cs-CZ" dirty="0" err="1"/>
              <a:t>Methodologists</a:t>
            </a:r>
            <a:r>
              <a:rPr lang="cs-CZ" dirty="0"/>
              <a:t>: 4015- 4958: </a:t>
            </a:r>
            <a:r>
              <a:rPr lang="cs-CZ" sz="2000" dirty="0" err="1"/>
              <a:t>teens</a:t>
            </a:r>
            <a:r>
              <a:rPr lang="cs-CZ" sz="2000" dirty="0"/>
              <a:t> and </a:t>
            </a:r>
            <a:r>
              <a:rPr lang="cs-CZ" sz="2000" dirty="0" err="1"/>
              <a:t>tweens</a:t>
            </a:r>
            <a:r>
              <a:rPr lang="cs-CZ" sz="2000" dirty="0"/>
              <a:t> … </a:t>
            </a:r>
            <a:r>
              <a:rPr lang="cs-CZ" sz="2000" dirty="0" err="1"/>
              <a:t>references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Webinar</a:t>
            </a:r>
            <a:r>
              <a:rPr lang="cs-CZ" dirty="0"/>
              <a:t> </a:t>
            </a:r>
            <a:r>
              <a:rPr lang="cs-CZ" dirty="0" err="1"/>
              <a:t>gisting</a:t>
            </a:r>
            <a:r>
              <a:rPr lang="cs-CZ" dirty="0"/>
              <a:t>, </a:t>
            </a:r>
            <a:r>
              <a:rPr lang="cs-CZ" dirty="0" err="1"/>
              <a:t>discussion</a:t>
            </a:r>
            <a:r>
              <a:rPr lang="cs-CZ" dirty="0"/>
              <a:t> 1700-1730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err="1"/>
              <a:t>Joanne</a:t>
            </a:r>
            <a:r>
              <a:rPr lang="cs-CZ" sz="2000" b="1" dirty="0"/>
              <a:t> </a:t>
            </a:r>
            <a:r>
              <a:rPr lang="cs-CZ" sz="2000" b="1" dirty="0" err="1"/>
              <a:t>Mitten</a:t>
            </a:r>
            <a:r>
              <a:rPr lang="cs-CZ" sz="2000" b="1" dirty="0"/>
              <a:t> </a:t>
            </a:r>
            <a:r>
              <a:rPr lang="cs-CZ" sz="2000" dirty="0"/>
              <a:t>= </a:t>
            </a:r>
          </a:p>
          <a:p>
            <a:pPr marL="0" indent="0">
              <a:buNone/>
            </a:pPr>
            <a:r>
              <a:rPr lang="cs-CZ" sz="2000" dirty="0"/>
              <a:t>ST </a:t>
            </a:r>
            <a:r>
              <a:rPr lang="cs-CZ" sz="2000" dirty="0" err="1"/>
              <a:t>common</a:t>
            </a:r>
            <a:r>
              <a:rPr lang="cs-CZ" sz="2000" dirty="0"/>
              <a:t> to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; 44,000 </a:t>
            </a:r>
            <a:r>
              <a:rPr lang="cs-CZ" sz="2000" dirty="0" err="1"/>
              <a:t>yrs</a:t>
            </a:r>
            <a:r>
              <a:rPr lang="cs-CZ" sz="2000" dirty="0"/>
              <a:t> ago –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paintings</a:t>
            </a:r>
            <a:r>
              <a:rPr lang="cs-CZ" sz="2000" dirty="0"/>
              <a:t>. </a:t>
            </a:r>
            <a:r>
              <a:rPr lang="cs-CZ" sz="2000" dirty="0" err="1"/>
              <a:t>Aesop‘s</a:t>
            </a:r>
            <a:r>
              <a:rPr lang="cs-CZ" sz="2000" dirty="0"/>
              <a:t> </a:t>
            </a:r>
            <a:r>
              <a:rPr lang="cs-CZ" sz="2000" dirty="0" err="1"/>
              <a:t>fables</a:t>
            </a:r>
            <a:r>
              <a:rPr lang="cs-CZ" sz="2000" dirty="0"/>
              <a:t>. </a:t>
            </a:r>
            <a:r>
              <a:rPr lang="cs-CZ" sz="2000" dirty="0" err="1"/>
              <a:t>Traditional</a:t>
            </a:r>
            <a:r>
              <a:rPr lang="cs-CZ" sz="2000" dirty="0"/>
              <a:t> </a:t>
            </a:r>
            <a:r>
              <a:rPr lang="cs-CZ" sz="2000" dirty="0" err="1"/>
              <a:t>Irish</a:t>
            </a:r>
            <a:r>
              <a:rPr lang="cs-CZ" sz="2000" dirty="0"/>
              <a:t> </a:t>
            </a:r>
            <a:r>
              <a:rPr lang="cs-CZ" sz="2000" dirty="0" err="1"/>
              <a:t>STs</a:t>
            </a:r>
            <a:r>
              <a:rPr lang="cs-CZ" sz="2000" dirty="0"/>
              <a:t> (</a:t>
            </a:r>
            <a:r>
              <a:rPr lang="cs-CZ" sz="2000" dirty="0" err="1"/>
              <a:t>bearers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old</a:t>
            </a:r>
            <a:r>
              <a:rPr lang="cs-CZ" sz="2000" dirty="0"/>
              <a:t> </a:t>
            </a:r>
            <a:r>
              <a:rPr lang="cs-CZ" sz="2000" dirty="0" err="1"/>
              <a:t>lore</a:t>
            </a:r>
            <a:r>
              <a:rPr lang="cs-CZ" sz="2000" dirty="0"/>
              <a:t>). </a:t>
            </a:r>
            <a:r>
              <a:rPr lang="cs-CZ" sz="2000" dirty="0" err="1"/>
              <a:t>Embedded</a:t>
            </a:r>
            <a:r>
              <a:rPr lang="cs-CZ" sz="2000" dirty="0"/>
              <a:t> in </a:t>
            </a:r>
            <a:r>
              <a:rPr lang="cs-CZ" sz="2000" dirty="0" err="1"/>
              <a:t>culture</a:t>
            </a:r>
            <a:r>
              <a:rPr lang="cs-CZ" sz="2000" dirty="0"/>
              <a:t>. C. Dickens (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commentary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dirty="0"/>
              <a:t>Gender and society. </a:t>
            </a:r>
            <a:r>
              <a:rPr lang="cs-CZ" sz="2000" dirty="0" err="1"/>
              <a:t>Victorian</a:t>
            </a:r>
            <a:r>
              <a:rPr lang="cs-CZ" sz="2000" dirty="0"/>
              <a:t> </a:t>
            </a:r>
            <a:r>
              <a:rPr lang="cs-CZ" sz="2000" dirty="0" err="1"/>
              <a:t>ghost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, A. </a:t>
            </a:r>
            <a:r>
              <a:rPr lang="cs-CZ" sz="2000" dirty="0" err="1"/>
              <a:t>Brontë</a:t>
            </a:r>
            <a:r>
              <a:rPr lang="cs-CZ" sz="2000" dirty="0"/>
              <a:t>; </a:t>
            </a:r>
            <a:r>
              <a:rPr lang="cs-CZ" sz="2000" dirty="0" err="1"/>
              <a:t>skill</a:t>
            </a:r>
            <a:r>
              <a:rPr lang="cs-CZ" sz="2000" dirty="0"/>
              <a:t> + </a:t>
            </a:r>
            <a:r>
              <a:rPr lang="cs-CZ" sz="2000" dirty="0" err="1"/>
              <a:t>survival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Modern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in </a:t>
            </a:r>
            <a:r>
              <a:rPr lang="cs-CZ" sz="2000" dirty="0" err="1"/>
              <a:t>books</a:t>
            </a:r>
            <a:r>
              <a:rPr lang="cs-CZ" sz="2000" dirty="0"/>
              <a:t>, </a:t>
            </a:r>
            <a:r>
              <a:rPr lang="cs-CZ" sz="2000" dirty="0" err="1"/>
              <a:t>movies</a:t>
            </a:r>
            <a:r>
              <a:rPr lang="cs-CZ" sz="2000" dirty="0"/>
              <a:t>. </a:t>
            </a:r>
            <a:r>
              <a:rPr lang="cs-CZ" sz="2000" dirty="0" err="1"/>
              <a:t>Stories</a:t>
            </a:r>
            <a:r>
              <a:rPr lang="cs-CZ" sz="2000" dirty="0"/>
              <a:t> in LL. </a:t>
            </a:r>
            <a:r>
              <a:rPr lang="cs-CZ" sz="2000" dirty="0" err="1"/>
              <a:t>Education</a:t>
            </a:r>
            <a:r>
              <a:rPr lang="cs-CZ" sz="2000" dirty="0"/>
              <a:t> + psychology.</a:t>
            </a:r>
          </a:p>
          <a:p>
            <a:pPr marL="0" indent="0">
              <a:buNone/>
            </a:pPr>
            <a:r>
              <a:rPr lang="cs-CZ" sz="2000" dirty="0" err="1"/>
              <a:t>Piaget</a:t>
            </a:r>
            <a:r>
              <a:rPr lang="cs-CZ" sz="2000" dirty="0"/>
              <a:t> (</a:t>
            </a:r>
            <a:r>
              <a:rPr lang="cs-CZ" sz="2000" dirty="0" err="1"/>
              <a:t>individual</a:t>
            </a:r>
            <a:r>
              <a:rPr lang="cs-CZ" sz="2000" dirty="0"/>
              <a:t>) , </a:t>
            </a:r>
            <a:r>
              <a:rPr lang="cs-CZ" sz="2000" dirty="0" err="1"/>
              <a:t>Vygotsky</a:t>
            </a:r>
            <a:r>
              <a:rPr lang="cs-CZ" sz="2000" dirty="0"/>
              <a:t> (</a:t>
            </a:r>
            <a:r>
              <a:rPr lang="cs-CZ" sz="2000" dirty="0" err="1"/>
              <a:t>community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age</a:t>
            </a:r>
            <a:r>
              <a:rPr lang="cs-CZ" sz="2000" dirty="0"/>
              <a:t> </a:t>
            </a:r>
            <a:r>
              <a:rPr lang="cs-CZ" sz="2000" dirty="0" err="1"/>
              <a:t>groups</a:t>
            </a:r>
            <a:r>
              <a:rPr lang="cs-CZ" sz="2000" dirty="0"/>
              <a:t>,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abilities</a:t>
            </a:r>
            <a:r>
              <a:rPr lang="cs-CZ" sz="2000" dirty="0"/>
              <a:t>. L1 </a:t>
            </a:r>
            <a:r>
              <a:rPr lang="cs-CZ" sz="2000" dirty="0" err="1"/>
              <a:t>exposure</a:t>
            </a:r>
            <a:r>
              <a:rPr lang="cs-CZ" sz="2000" dirty="0"/>
              <a:t>: </a:t>
            </a:r>
            <a:r>
              <a:rPr lang="cs-CZ" sz="2000" dirty="0" err="1"/>
              <a:t>repetition</a:t>
            </a:r>
            <a:r>
              <a:rPr lang="cs-CZ" sz="2000" dirty="0"/>
              <a:t>, recycling. </a:t>
            </a:r>
            <a:r>
              <a:rPr lang="cs-CZ" sz="2000" dirty="0" err="1"/>
              <a:t>Sounds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levels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Story </a:t>
            </a:r>
            <a:r>
              <a:rPr lang="cs-CZ" sz="2000" dirty="0" err="1"/>
              <a:t>choice</a:t>
            </a:r>
            <a:r>
              <a:rPr lang="cs-CZ" sz="2000" dirty="0"/>
              <a:t>. </a:t>
            </a:r>
            <a:r>
              <a:rPr lang="cs-CZ" sz="2000" dirty="0" err="1"/>
              <a:t>Pre</a:t>
            </a:r>
            <a:r>
              <a:rPr lang="cs-CZ" sz="2000" dirty="0"/>
              <a:t>-story and post-story </a:t>
            </a:r>
            <a:r>
              <a:rPr lang="cs-CZ" sz="2000" dirty="0" err="1"/>
              <a:t>tasks</a:t>
            </a:r>
            <a:r>
              <a:rPr lang="cs-CZ" sz="2000" dirty="0"/>
              <a:t>: </a:t>
            </a:r>
            <a:r>
              <a:rPr lang="cs-CZ" sz="2000" dirty="0" err="1"/>
              <a:t>pix</a:t>
            </a:r>
            <a:r>
              <a:rPr lang="cs-CZ" sz="2000" dirty="0"/>
              <a:t>, </a:t>
            </a:r>
            <a:r>
              <a:rPr lang="cs-CZ" sz="2000" dirty="0" err="1"/>
              <a:t>vocab</a:t>
            </a:r>
            <a:r>
              <a:rPr lang="cs-CZ" sz="2000" dirty="0"/>
              <a:t>, </a:t>
            </a:r>
            <a:r>
              <a:rPr lang="cs-CZ" sz="2000" dirty="0" err="1"/>
              <a:t>retelling</a:t>
            </a:r>
            <a:r>
              <a:rPr lang="cs-CZ" sz="2000" dirty="0"/>
              <a:t>, </a:t>
            </a:r>
            <a:r>
              <a:rPr lang="cs-CZ" sz="2000" dirty="0" err="1"/>
              <a:t>performing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teacher</a:t>
            </a:r>
            <a:r>
              <a:rPr lang="cs-CZ" sz="2000" dirty="0"/>
              <a:t>. </a:t>
            </a:r>
            <a:r>
              <a:rPr lang="cs-CZ" sz="2000" dirty="0" err="1"/>
              <a:t>Teens</a:t>
            </a:r>
            <a:r>
              <a:rPr lang="cs-CZ" sz="2000" dirty="0"/>
              <a:t>: 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needs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Tweens</a:t>
            </a:r>
            <a:r>
              <a:rPr lang="cs-CZ" sz="2000" dirty="0"/>
              <a:t> (8-12) and </a:t>
            </a:r>
            <a:r>
              <a:rPr lang="cs-CZ" sz="2000" dirty="0" err="1"/>
              <a:t>teens</a:t>
            </a:r>
            <a:r>
              <a:rPr lang="cs-CZ" sz="2000" dirty="0"/>
              <a:t>. </a:t>
            </a:r>
            <a:r>
              <a:rPr lang="cs-CZ" sz="2000" dirty="0" err="1"/>
              <a:t>Choice</a:t>
            </a:r>
            <a:r>
              <a:rPr lang="cs-CZ" sz="2000" dirty="0"/>
              <a:t> and </a:t>
            </a:r>
            <a:r>
              <a:rPr lang="cs-CZ" sz="2000" dirty="0" err="1"/>
              <a:t>scaffolding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story. </a:t>
            </a:r>
            <a:r>
              <a:rPr lang="cs-CZ" sz="2000" dirty="0" err="1"/>
              <a:t>Using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retelling</a:t>
            </a:r>
            <a:r>
              <a:rPr lang="cs-CZ" sz="2000" dirty="0"/>
              <a:t>. </a:t>
            </a:r>
            <a:r>
              <a:rPr lang="cs-CZ" sz="2000" dirty="0" err="1"/>
              <a:t>Sketching</a:t>
            </a:r>
            <a:r>
              <a:rPr lang="cs-CZ" sz="2000" dirty="0"/>
              <a:t>. </a:t>
            </a:r>
            <a:r>
              <a:rPr lang="cs-CZ" sz="2000" dirty="0" err="1"/>
              <a:t>Picking</a:t>
            </a:r>
            <a:r>
              <a:rPr lang="cs-CZ" sz="2000" dirty="0"/>
              <a:t> a line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object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story. </a:t>
            </a:r>
            <a:r>
              <a:rPr lang="cs-CZ" sz="2000" dirty="0" err="1"/>
              <a:t>Reenactment</a:t>
            </a:r>
            <a:r>
              <a:rPr lang="cs-CZ" sz="2000" dirty="0"/>
              <a:t>. </a:t>
            </a:r>
            <a:r>
              <a:rPr lang="cs-CZ" sz="2000" dirty="0" err="1"/>
              <a:t>Older</a:t>
            </a:r>
            <a:r>
              <a:rPr lang="cs-CZ" sz="2000" dirty="0"/>
              <a:t> </a:t>
            </a:r>
            <a:r>
              <a:rPr lang="cs-CZ" sz="2000" dirty="0" err="1"/>
              <a:t>pupils</a:t>
            </a:r>
            <a:r>
              <a:rPr lang="cs-CZ" sz="2000" dirty="0"/>
              <a:t>: </a:t>
            </a:r>
            <a:r>
              <a:rPr lang="cs-CZ" sz="2000" dirty="0" err="1"/>
              <a:t>songs</a:t>
            </a:r>
            <a:r>
              <a:rPr lang="cs-CZ" sz="2000" dirty="0"/>
              <a:t>, </a:t>
            </a:r>
            <a:r>
              <a:rPr lang="cs-CZ" sz="2000" dirty="0" err="1"/>
              <a:t>characterisation</a:t>
            </a:r>
            <a:r>
              <a:rPr lang="cs-CZ" sz="2000" dirty="0"/>
              <a:t>, </a:t>
            </a:r>
            <a:r>
              <a:rPr lang="cs-CZ" sz="2000" dirty="0" err="1"/>
              <a:t>cross-curricular</a:t>
            </a:r>
            <a:r>
              <a:rPr lang="cs-CZ" sz="2000" dirty="0"/>
              <a:t> </a:t>
            </a:r>
            <a:r>
              <a:rPr lang="cs-CZ" sz="2000" dirty="0" err="1"/>
              <a:t>activites</a:t>
            </a:r>
            <a:r>
              <a:rPr lang="cs-CZ" sz="2000" dirty="0"/>
              <a:t> (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dirty="0" err="1"/>
              <a:t>making</a:t>
            </a:r>
            <a:r>
              <a:rPr lang="cs-CZ" sz="2000" dirty="0"/>
              <a:t> a </a:t>
            </a:r>
            <a:r>
              <a:rPr lang="cs-CZ" sz="2000" dirty="0" err="1"/>
              <a:t>movie</a:t>
            </a:r>
            <a:r>
              <a:rPr lang="cs-CZ" sz="2000" dirty="0"/>
              <a:t>). 21st </a:t>
            </a:r>
            <a:r>
              <a:rPr lang="cs-CZ" sz="2000" dirty="0" err="1"/>
              <a:t>century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r>
              <a:rPr lang="cs-CZ" sz="2000" dirty="0"/>
              <a:t>: </a:t>
            </a:r>
            <a:r>
              <a:rPr lang="cs-CZ" sz="2000" dirty="0" err="1"/>
              <a:t>critical</a:t>
            </a:r>
            <a:r>
              <a:rPr lang="cs-CZ" sz="2000" dirty="0"/>
              <a:t> </a:t>
            </a:r>
            <a:r>
              <a:rPr lang="cs-CZ" sz="2000" dirty="0" err="1"/>
              <a:t>thinking</a:t>
            </a:r>
            <a:r>
              <a:rPr lang="cs-CZ" sz="2000" dirty="0"/>
              <a:t>, </a:t>
            </a:r>
            <a:r>
              <a:rPr lang="cs-CZ" sz="2000" dirty="0" err="1"/>
              <a:t>collaboration</a:t>
            </a:r>
            <a:r>
              <a:rPr lang="cs-CZ" sz="2000" dirty="0"/>
              <a:t>, </a:t>
            </a:r>
            <a:r>
              <a:rPr lang="cs-CZ" sz="2000" dirty="0" err="1"/>
              <a:t>communication</a:t>
            </a:r>
            <a:r>
              <a:rPr lang="cs-CZ" sz="2000" dirty="0"/>
              <a:t>, science, </a:t>
            </a:r>
            <a:r>
              <a:rPr lang="cs-CZ" sz="2000" dirty="0" err="1"/>
              <a:t>arts</a:t>
            </a:r>
            <a:r>
              <a:rPr lang="cs-CZ" sz="2000" dirty="0"/>
              <a:t>… 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141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Předvádění na obrazovce (4:3)</PresentationFormat>
  <Paragraphs>90</Paragraphs>
  <Slides>12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Office Theme</vt:lpstr>
      <vt:lpstr>AJ5415 Storytelling  for Young Learners Kateřina Tomková, 2060@mail.muni.cz Block 2 Saturday, May 11, 2024 </vt:lpstr>
      <vt:lpstr>Our schedule today</vt:lpstr>
      <vt:lpstr>Resources</vt:lpstr>
      <vt:lpstr>1415-1500: REVISION OF BLOCK 1, INDIVIDUAL CONTEXTS &amp; STORIES</vt:lpstr>
      <vt:lpstr>1500-1530: 9 projects self-presented in class</vt:lpstr>
      <vt:lpstr>1500-1530 List of submissions, presenting one‘s own projects</vt:lpstr>
      <vt:lpstr>Discussion  1530-1600 </vt:lpstr>
      <vt:lpstr>Coffee break while watching and note-taking 1600-1700</vt:lpstr>
      <vt:lpstr>Webinar gisting, discussion 1700-1730</vt:lpstr>
      <vt:lpstr>1730-1800      DICTION &amp; IMMEDIACY                                        in reading. </vt:lpstr>
      <vt:lpstr> 1800-1830 Debate: How/whether to speak about the war, the Environment, Children‘s psychology across generations and continents  </vt:lpstr>
      <vt:lpstr>     1830-1850: Concluding remarks, questions, queries… ? I am available for further group/individual consultations until 1900.  THANK YOU FOR YOUR KIND ATTENTION!    So long, live well, tell stories and never lose your passion!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2015-01-15T20:20:56Z</dcterms:created>
  <dcterms:modified xsi:type="dcterms:W3CDTF">2024-05-11T10:03:56Z</dcterms:modified>
</cp:coreProperties>
</file>