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72" r:id="rId4"/>
    <p:sldId id="273" r:id="rId5"/>
    <p:sldId id="274" r:id="rId6"/>
    <p:sldId id="270" r:id="rId7"/>
    <p:sldId id="271" r:id="rId8"/>
    <p:sldId id="277" r:id="rId9"/>
    <p:sldId id="278" r:id="rId10"/>
    <p:sldId id="279" r:id="rId11"/>
    <p:sldId id="280" r:id="rId12"/>
    <p:sldId id="281" r:id="rId13"/>
    <p:sldId id="282" r:id="rId14"/>
    <p:sldId id="290" r:id="rId15"/>
    <p:sldId id="291" r:id="rId16"/>
    <p:sldId id="294" r:id="rId17"/>
    <p:sldId id="257" r:id="rId18"/>
    <p:sldId id="258" r:id="rId19"/>
    <p:sldId id="259" r:id="rId20"/>
    <p:sldId id="260" r:id="rId21"/>
    <p:sldId id="261" r:id="rId22"/>
    <p:sldId id="262" r:id="rId23"/>
    <p:sldId id="293" r:id="rId24"/>
    <p:sldId id="263" r:id="rId25"/>
    <p:sldId id="275" r:id="rId26"/>
    <p:sldId id="295" r:id="rId27"/>
    <p:sldId id="264" r:id="rId28"/>
    <p:sldId id="265" r:id="rId29"/>
    <p:sldId id="29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FCB2E-5EE4-4E5F-AA3D-2BBE058A689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61E58-2F93-4A22-ACA5-796933575FD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8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81E3A-1BC9-416D-B2BD-25B6D485A79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4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FCB2E-5EE4-4E5F-AA3D-2BBE058A689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5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F9F97-5B81-4418-81BE-BD67FBCC3C7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3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DC82E-999A-4E2D-A5F7-F83F323F123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1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4C64A-3CC4-4735-9276-BD385AFC231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7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34DBE-8CA1-4A28-8BF4-E7DF48B6F9F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93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A0F60-587D-4480-856A-E9782885D0C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05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61790-52EA-4362-8557-079F383D702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75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50DEB-256D-4EBD-AA60-C925B7B72F4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F9F97-5B81-4418-81BE-BD67FBCC3C7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8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5C428-F8FC-41B1-B467-691635E405D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50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61E58-2F93-4A22-ACA5-796933575FD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90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81E3A-1BC9-416D-B2BD-25B6D485A79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3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DC82E-999A-4E2D-A5F7-F83F323F123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4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4C64A-3CC4-4735-9276-BD385AFC231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9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34DBE-8CA1-4A28-8BF4-E7DF48B6F9F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2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A0F60-587D-4480-856A-E9782885D0C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3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61790-52EA-4362-8557-079F383D702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3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50DEB-256D-4EBD-AA60-C925B7B72F4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5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5C428-F8FC-41B1-B467-691635E405D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EFAD7D-05F3-4328-ABA3-A4F439FA72AF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3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EFAD7D-05F3-4328-ABA3-A4F439FA72AF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7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logyguid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20714"/>
            <a:ext cx="9144000" cy="2016125"/>
          </a:xfrm>
        </p:spPr>
        <p:txBody>
          <a:bodyPr/>
          <a:lstStyle/>
          <a:p>
            <a:r>
              <a:rPr lang="cs-CZ" altLang="cs-CZ" sz="5000" b="1" dirty="0"/>
              <a:t>Bi2BP_ZOZP </a:t>
            </a:r>
            <a:br>
              <a:rPr lang="cs-CZ" altLang="cs-CZ" sz="5000" b="1" dirty="0"/>
            </a:br>
            <a:r>
              <a:rPr lang="cs-CZ" altLang="cs-CZ" sz="5000" b="1" dirty="0"/>
              <a:t>1. a 2. cvičení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429002"/>
            <a:ext cx="9144000" cy="184817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sz="4500" b="1" dirty="0"/>
              <a:t>Úvod</a:t>
            </a:r>
          </a:p>
          <a:p>
            <a:pPr algn="ctr">
              <a:buFontTx/>
              <a:buNone/>
            </a:pPr>
            <a:r>
              <a:rPr lang="cs-CZ" altLang="cs-CZ" sz="4500" b="1" dirty="0"/>
              <a:t>Živočišné tkáně:</a:t>
            </a:r>
          </a:p>
          <a:p>
            <a:pPr marL="914400" indent="-914400" algn="ctr">
              <a:buFontTx/>
              <a:buAutoNum type="arabicPeriod"/>
            </a:pPr>
            <a:r>
              <a:rPr lang="cs-CZ" altLang="cs-CZ" sz="4500" b="1"/>
              <a:t>Prvoci</a:t>
            </a:r>
            <a:endParaRPr lang="cs-CZ" altLang="cs-CZ" sz="4500" b="1" dirty="0"/>
          </a:p>
          <a:p>
            <a:pPr marL="914400" indent="-914400" algn="ctr">
              <a:buFontTx/>
              <a:buAutoNum type="arabicPeriod"/>
            </a:pPr>
            <a:r>
              <a:rPr lang="cs-CZ" altLang="cs-CZ" sz="4500" b="1" dirty="0"/>
              <a:t>různé tvary buněk</a:t>
            </a:r>
          </a:p>
          <a:p>
            <a:endParaRPr lang="cs-CZ" altLang="cs-CZ" sz="4500" dirty="0"/>
          </a:p>
        </p:txBody>
      </p:sp>
    </p:spTree>
    <p:extLst>
      <p:ext uri="{BB962C8B-B14F-4D97-AF65-F5344CB8AC3E}">
        <p14:creationId xmlns:p14="http://schemas.microsoft.com/office/powerpoint/2010/main" val="2817656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C000"/>
                </a:solidFill>
              </a:rPr>
              <a:t>Objektivy: imerzní 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9752" y="1367988"/>
            <a:ext cx="10515600" cy="495299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4x • 10x • 40x • 100x* (imerzní)</a:t>
            </a:r>
          </a:p>
          <a:p>
            <a:pPr marL="0" indent="0">
              <a:buNone/>
            </a:pPr>
            <a:r>
              <a:rPr lang="cs-CZ" dirty="0"/>
              <a:t>• * Imerzní tekutina se kápne (1 kapka) na krycí sklíčko preparátu a objektiv se omočí v této kapce </a:t>
            </a:r>
          </a:p>
          <a:p>
            <a:pPr marL="0" indent="0">
              <a:buNone/>
            </a:pPr>
            <a:r>
              <a:rPr lang="cs-CZ" dirty="0"/>
              <a:t>• v průběhu mikroskopování musí být objektiv stále spojen imerzní tekutinou s krycím sklíčkem </a:t>
            </a:r>
          </a:p>
          <a:p>
            <a:pPr marL="0" indent="0">
              <a:buNone/>
            </a:pPr>
            <a:r>
              <a:rPr lang="cs-CZ" dirty="0"/>
              <a:t>• po ukončení mikroskopování se musí objektiv očistit! – ether + alkohol (7:3) </a:t>
            </a:r>
          </a:p>
          <a:p>
            <a:pPr marL="0" indent="0">
              <a:buNone/>
            </a:pPr>
            <a:r>
              <a:rPr lang="cs-CZ" dirty="0"/>
              <a:t>• Imerzní objektivy mají na svém povrchu vyznačeny zkratky imerzních tekutin, které se smí používat. </a:t>
            </a:r>
          </a:p>
          <a:p>
            <a:pPr marL="0" indent="0">
              <a:buNone/>
            </a:pPr>
            <a:r>
              <a:rPr lang="cs-CZ" dirty="0"/>
              <a:t>• Imerzní tekutina se nesmí používat s objektivy, které nejsou imerzní!!!</a:t>
            </a:r>
          </a:p>
        </p:txBody>
      </p:sp>
    </p:spTree>
    <p:extLst>
      <p:ext uri="{BB962C8B-B14F-4D97-AF65-F5344CB8AC3E}">
        <p14:creationId xmlns:p14="http://schemas.microsoft.com/office/powerpoint/2010/main" val="362819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430" y="266700"/>
            <a:ext cx="8927070" cy="64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912" y="67732"/>
            <a:ext cx="9153822" cy="66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3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99" y="84538"/>
            <a:ext cx="4010823" cy="300811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96" y="84538"/>
            <a:ext cx="3904891" cy="29286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73" y="3462702"/>
            <a:ext cx="4060166" cy="3045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99" y="3653286"/>
            <a:ext cx="4768844" cy="269299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61345" y="309337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Lamblia</a:t>
            </a:r>
            <a:r>
              <a:rPr lang="cs-CZ" dirty="0"/>
              <a:t> střevní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08202" y="6560338"/>
            <a:ext cx="352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Trypanosoma </a:t>
            </a:r>
            <a:r>
              <a:rPr lang="cs-CZ" dirty="0" err="1"/>
              <a:t>spavičná</a:t>
            </a:r>
            <a:r>
              <a:rPr lang="cs-CZ" dirty="0"/>
              <a:t> (</a:t>
            </a:r>
            <a:r>
              <a:rPr lang="cs-CZ" dirty="0" err="1"/>
              <a:t>gambiense</a:t>
            </a:r>
            <a:r>
              <a:rPr lang="cs-CZ" dirty="0"/>
              <a:t>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887747" y="6375672"/>
            <a:ext cx="278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Trypanosoma ptačí v klíštěti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267734" y="3216711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Lamblia</a:t>
            </a:r>
            <a:r>
              <a:rPr lang="cs-CZ" dirty="0"/>
              <a:t> </a:t>
            </a:r>
            <a:r>
              <a:rPr lang="cs-CZ" dirty="0" err="1"/>
              <a:t>střevni</a:t>
            </a:r>
            <a:endParaRPr lang="cs-CZ" dirty="0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587174"/>
              </p:ext>
            </p:extLst>
          </p:nvPr>
        </p:nvGraphicFramePr>
        <p:xfrm>
          <a:off x="5429422" y="1016887"/>
          <a:ext cx="3099050" cy="877403"/>
        </p:xfrm>
        <a:graphic>
          <a:graphicData uri="http://schemas.openxmlformats.org/drawingml/2006/table">
            <a:tbl>
              <a:tblPr/>
              <a:tblGrid>
                <a:gridCol w="154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7403">
                <a:tc>
                  <a:txBody>
                    <a:bodyPr/>
                    <a:lstStyle/>
                    <a:p>
                      <a:r>
                        <a:rPr lang="cs-CZ" sz="1800" b="0" dirty="0"/>
                        <a:t>KMEN:</a:t>
                      </a:r>
                      <a:r>
                        <a:rPr lang="cs-CZ" sz="1800" b="1" dirty="0"/>
                        <a:t> FORNICATA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23659"/>
              </p:ext>
            </p:extLst>
          </p:nvPr>
        </p:nvGraphicFramePr>
        <p:xfrm>
          <a:off x="5312239" y="4266801"/>
          <a:ext cx="3695772" cy="640080"/>
        </p:xfrm>
        <a:graphic>
          <a:graphicData uri="http://schemas.openxmlformats.org/drawingml/2006/table">
            <a:tbl>
              <a:tblPr/>
              <a:tblGrid>
                <a:gridCol w="184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800" b="0" dirty="0"/>
                        <a:t>KMEN:</a:t>
                      </a:r>
                      <a:r>
                        <a:rPr lang="cs-CZ" sz="1800" b="1" dirty="0"/>
                        <a:t> EUGLENOZOA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CE7CCDEA-E8F1-BC5F-90BC-69835697E1C5}"/>
              </a:ext>
            </a:extLst>
          </p:cNvPr>
          <p:cNvSpPr txBox="1"/>
          <p:nvPr/>
        </p:nvSpPr>
        <p:spPr>
          <a:xfrm>
            <a:off x="0" y="40942"/>
            <a:ext cx="1397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Preparáty</a:t>
            </a:r>
          </a:p>
        </p:txBody>
      </p:sp>
    </p:spTree>
    <p:extLst>
      <p:ext uri="{BB962C8B-B14F-4D97-AF65-F5344CB8AC3E}">
        <p14:creationId xmlns:p14="http://schemas.microsoft.com/office/powerpoint/2010/main" val="29666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8" y="106863"/>
            <a:ext cx="3922743" cy="294205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5980"/>
            <a:ext cx="4051840" cy="30388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420373"/>
            <a:ext cx="4224068" cy="31680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1" y="3383261"/>
            <a:ext cx="4224068" cy="316805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63306" y="3097332"/>
            <a:ext cx="290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Rod Dírkonožci - </a:t>
            </a:r>
            <a:r>
              <a:rPr lang="cs-CZ" dirty="0" err="1"/>
              <a:t>foraminifera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944248" y="3074860"/>
            <a:ext cx="11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dírkonožci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863306" y="6579798"/>
            <a:ext cx="322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Rod </a:t>
            </a:r>
            <a:r>
              <a:rPr lang="cs-CZ" dirty="0" err="1"/>
              <a:t>Gregarina</a:t>
            </a:r>
            <a:r>
              <a:rPr lang="cs-CZ" dirty="0"/>
              <a:t> – </a:t>
            </a:r>
            <a:r>
              <a:rPr lang="cs-CZ" dirty="0" err="1"/>
              <a:t>ptř</a:t>
            </a:r>
            <a:r>
              <a:rPr lang="cs-CZ" dirty="0"/>
              <a:t>. hromadinky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075867" y="6551312"/>
            <a:ext cx="13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hromadinky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545661" y="1328793"/>
            <a:ext cx="2463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kmen: DÍRKONOŽCI</a:t>
            </a:r>
          </a:p>
          <a:p>
            <a:r>
              <a:rPr lang="cs-CZ" dirty="0">
                <a:latin typeface="Times New Roman" panose="02020603050405020304" pitchFamily="18" charset="0"/>
              </a:rPr>
              <a:t>FORAMINIFERA</a:t>
            </a:r>
          </a:p>
          <a:p>
            <a:r>
              <a:rPr lang="cs-CZ" dirty="0">
                <a:latin typeface="Times New Roman" panose="02020603050405020304" pitchFamily="18" charset="0"/>
              </a:rPr>
              <a:t>Mořští prvoci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742239" y="4058444"/>
            <a:ext cx="2267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kmen: </a:t>
            </a:r>
            <a:r>
              <a:rPr lang="cs-CZ" cap="all" dirty="0">
                <a:latin typeface="Times New Roman" panose="02020603050405020304" pitchFamily="18" charset="0"/>
              </a:rPr>
              <a:t>výtrusovci</a:t>
            </a:r>
          </a:p>
          <a:p>
            <a:r>
              <a:rPr lang="cs-CZ" cap="all" dirty="0" err="1">
                <a:latin typeface="Times New Roman" panose="02020603050405020304" pitchFamily="18" charset="0"/>
              </a:rPr>
              <a:t>Apicomplexa</a:t>
            </a:r>
            <a:endParaRPr lang="cs-CZ" cap="all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 </a:t>
            </a:r>
            <a:r>
              <a:rPr lang="cs-CZ" dirty="0" err="1"/>
              <a:t>Gregarina</a:t>
            </a:r>
            <a:r>
              <a:rPr lang="cs-CZ" dirty="0"/>
              <a:t> – </a:t>
            </a:r>
            <a:r>
              <a:rPr lang="cs-CZ" dirty="0" err="1"/>
              <a:t>ptř</a:t>
            </a:r>
            <a:r>
              <a:rPr lang="cs-CZ" dirty="0"/>
              <a:t>. hromadinky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2492" y="1301782"/>
            <a:ext cx="3982686" cy="529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2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0" y="6308726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000" b="1" dirty="0">
                <a:solidFill>
                  <a:srgbClr val="000000"/>
                </a:solidFill>
              </a:rPr>
              <a:t>Krevní roztěr ryby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2576606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0" y="5949951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000" b="1" dirty="0">
                <a:solidFill>
                  <a:srgbClr val="000000"/>
                </a:solidFill>
              </a:rPr>
              <a:t>Krevní roztěr žáby (zdroj: Internet)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BB257A3-7ED6-BEA3-1431-80C741233E00}"/>
              </a:ext>
            </a:extLst>
          </p:cNvPr>
          <p:cNvSpPr txBox="1"/>
          <p:nvPr/>
        </p:nvSpPr>
        <p:spPr>
          <a:xfrm>
            <a:off x="7424257" y="312699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Bílá krvinka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7FA7297-7C88-D29C-C929-65DD5AA5B130}"/>
              </a:ext>
            </a:extLst>
          </p:cNvPr>
          <p:cNvSpPr txBox="1"/>
          <p:nvPr/>
        </p:nvSpPr>
        <p:spPr>
          <a:xfrm>
            <a:off x="4186106" y="207208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Červené krvinky</a:t>
            </a:r>
          </a:p>
        </p:txBody>
      </p:sp>
    </p:spTree>
    <p:extLst>
      <p:ext uri="{BB962C8B-B14F-4D97-AF65-F5344CB8AC3E}">
        <p14:creationId xmlns:p14="http://schemas.microsoft.com/office/powerpoint/2010/main" val="4260583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0" y="5734051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000" b="1" dirty="0">
                <a:solidFill>
                  <a:srgbClr val="000000"/>
                </a:solidFill>
              </a:rPr>
              <a:t>Krevní roztěr ptáka (zdroj: Internet)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39C4D1F-69B8-BCE0-5E38-0BB6B98B7541}"/>
              </a:ext>
            </a:extLst>
          </p:cNvPr>
          <p:cNvSpPr txBox="1"/>
          <p:nvPr/>
        </p:nvSpPr>
        <p:spPr>
          <a:xfrm>
            <a:off x="6476301" y="162746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Bílá krvinka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57E05E5-9153-35CC-BC65-72055DC1138E}"/>
              </a:ext>
            </a:extLst>
          </p:cNvPr>
          <p:cNvSpPr txBox="1"/>
          <p:nvPr/>
        </p:nvSpPr>
        <p:spPr>
          <a:xfrm>
            <a:off x="9018165" y="226502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Červené krvinky</a:t>
            </a:r>
          </a:p>
        </p:txBody>
      </p:sp>
    </p:spTree>
    <p:extLst>
      <p:ext uri="{BB962C8B-B14F-4D97-AF65-F5344CB8AC3E}">
        <p14:creationId xmlns:p14="http://schemas.microsoft.com/office/powerpoint/2010/main" val="967769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24000" y="5589589"/>
            <a:ext cx="9144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000" b="1" dirty="0">
                <a:solidFill>
                  <a:srgbClr val="000000"/>
                </a:solidFill>
              </a:rPr>
              <a:t>Krevní roztěr savce – lidská krev                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416227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895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4000" b="1" dirty="0">
                <a:solidFill>
                  <a:schemeClr val="tx1"/>
                </a:solidFill>
              </a:rPr>
              <a:t>POKYNY PRO STUDENTY VE CVIČENÍ Z obecné zoologie</a:t>
            </a:r>
            <a:r>
              <a:rPr lang="pl-PL" sz="4000" b="1" dirty="0">
                <a:solidFill>
                  <a:srgbClr val="FFC000"/>
                </a:solidFill>
              </a:rPr>
              <a:t>: </a:t>
            </a:r>
            <a:br>
              <a:rPr lang="pl-PL" sz="4000" dirty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4513"/>
            <a:ext cx="10515600" cy="51585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1. </a:t>
            </a:r>
            <a:r>
              <a:rPr lang="cs-CZ" dirty="0">
                <a:solidFill>
                  <a:srgbClr val="FF0000"/>
                </a:solidFill>
              </a:rPr>
              <a:t>Bezpečnost práce: ve cvičení obecné zoologie hrozí nebezpečí úrazu nebo poškození zdraví při práci: </a:t>
            </a:r>
          </a:p>
          <a:p>
            <a:pPr>
              <a:buFontTx/>
              <a:buChar char="-"/>
            </a:pPr>
            <a:r>
              <a:rPr lang="cs-CZ" dirty="0"/>
              <a:t>s elektrickým proudem  </a:t>
            </a:r>
          </a:p>
          <a:p>
            <a:pPr marL="0" indent="0">
              <a:buNone/>
            </a:pPr>
            <a:r>
              <a:rPr lang="cs-CZ" dirty="0"/>
              <a:t>- s preparačními nástroji a mikroskopickými sklíčky </a:t>
            </a:r>
          </a:p>
          <a:p>
            <a:pPr marL="0" indent="0">
              <a:buNone/>
            </a:pPr>
            <a:r>
              <a:rPr lang="cs-CZ" dirty="0"/>
              <a:t>- s chemikáliemi (čištění preparátů) </a:t>
            </a:r>
          </a:p>
          <a:p>
            <a:pPr>
              <a:buFontTx/>
              <a:buChar char="-"/>
            </a:pPr>
            <a:r>
              <a:rPr lang="cs-CZ" dirty="0"/>
              <a:t>s biologickým materiálem </a:t>
            </a:r>
          </a:p>
          <a:p>
            <a:pPr marL="0" indent="0">
              <a:buNone/>
            </a:pPr>
            <a:r>
              <a:rPr lang="cs-CZ" dirty="0"/>
              <a:t>2. </a:t>
            </a:r>
            <a:r>
              <a:rPr lang="cs-CZ" dirty="0">
                <a:solidFill>
                  <a:srgbClr val="FF0000"/>
                </a:solidFill>
              </a:rPr>
              <a:t>Ochranné pomůcky: pláště dle vlastního uvážení, rukavice jsou ve cvičení k dispozici (týká se jen několika úloh). </a:t>
            </a:r>
          </a:p>
          <a:p>
            <a:pPr marL="0" indent="0">
              <a:buNone/>
            </a:pPr>
            <a:r>
              <a:rPr lang="cs-CZ" dirty="0"/>
              <a:t>3. </a:t>
            </a:r>
            <a:r>
              <a:rPr lang="cs-CZ" dirty="0">
                <a:solidFill>
                  <a:srgbClr val="FF0000"/>
                </a:solidFill>
              </a:rPr>
              <a:t>Udělení zápočtu:</a:t>
            </a:r>
            <a:r>
              <a:rPr lang="cs-CZ" dirty="0"/>
              <a:t> Pro udělení zápočtu je nutné: – Účast  ve cvičení – cvičení jsou povinná. V průběhu semestru není tolerována žádná absence. Na podobě protokolu při absenci je nutné se dohodnout s vyučujícím. Ve výjimečných případech déletrvajících absencí (nemoc, cesta do zahraničí apod.) je nutné se předem s vyučujícím domluvit na řešení.  Náhrada st. svátku?</a:t>
            </a:r>
          </a:p>
          <a:p>
            <a:pPr marL="0" indent="0">
              <a:buNone/>
            </a:pPr>
            <a:r>
              <a:rPr lang="cs-CZ" dirty="0"/>
              <a:t>– Protokoly uznané vyučujícím </a:t>
            </a:r>
          </a:p>
          <a:p>
            <a:pPr marL="0" indent="0">
              <a:buNone/>
            </a:pPr>
            <a:r>
              <a:rPr lang="cs-CZ" dirty="0"/>
              <a:t>– Závěrečné poznávání preparátů</a:t>
            </a:r>
          </a:p>
        </p:txBody>
      </p:sp>
    </p:spTree>
    <p:extLst>
      <p:ext uri="{BB962C8B-B14F-4D97-AF65-F5344CB8AC3E}">
        <p14:creationId xmlns:p14="http://schemas.microsoft.com/office/powerpoint/2010/main" val="4294890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-1588"/>
            <a:ext cx="6859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1074" y="1470992"/>
            <a:ext cx="247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Červené krvinky, savci</a:t>
            </a:r>
          </a:p>
        </p:txBody>
      </p:sp>
    </p:spTree>
    <p:extLst>
      <p:ext uri="{BB962C8B-B14F-4D97-AF65-F5344CB8AC3E}">
        <p14:creationId xmlns:p14="http://schemas.microsoft.com/office/powerpoint/2010/main" val="3668039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24000" y="5876926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000" b="1" dirty="0">
                <a:solidFill>
                  <a:srgbClr val="000000"/>
                </a:solidFill>
              </a:rPr>
              <a:t>Krevní roztěr velblouda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2227963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9F527-3F39-41F5-945D-37519CC0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Leukemické buňky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105F07-6446-4B42-9ECC-E43DAA050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8" y="2055303"/>
            <a:ext cx="3972358" cy="265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61792EC-B825-41BC-95C3-DD626F452134}"/>
              </a:ext>
            </a:extLst>
          </p:cNvPr>
          <p:cNvSpPr/>
          <p:nvPr/>
        </p:nvSpPr>
        <p:spPr>
          <a:xfrm>
            <a:off x="307571" y="4919591"/>
            <a:ext cx="35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Akutní lymfatická leukemie ALL-L3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DDA52AF-DF50-4491-8E70-B529C901A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96" y="2088525"/>
            <a:ext cx="3891067" cy="25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858D1F0-2A60-49D0-8611-8AC00900C155}"/>
              </a:ext>
            </a:extLst>
          </p:cNvPr>
          <p:cNvSpPr/>
          <p:nvPr/>
        </p:nvSpPr>
        <p:spPr>
          <a:xfrm>
            <a:off x="9211112" y="4873424"/>
            <a:ext cx="2226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Akutní myeloidní leukemie AML-M2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420C28D-101A-4BC5-9E9C-386E4EE28EA9}"/>
              </a:ext>
            </a:extLst>
          </p:cNvPr>
          <p:cNvSpPr/>
          <p:nvPr/>
        </p:nvSpPr>
        <p:spPr>
          <a:xfrm>
            <a:off x="4604445" y="4873424"/>
            <a:ext cx="3373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Akutní lymfatická leukemie ALL-L2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992230B-E8C1-4CFF-B932-D8E57717A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39" y="2193491"/>
            <a:ext cx="3558243" cy="23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10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0" y="6003926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500" b="1" dirty="0">
                <a:solidFill>
                  <a:srgbClr val="000000"/>
                </a:solidFill>
              </a:rPr>
              <a:t>Spermie (krysy) – pohyblivé buňky s tlačným bičíkem (foto: M. Nakládal)</a:t>
            </a:r>
          </a:p>
        </p:txBody>
      </p:sp>
    </p:spTree>
    <p:extLst>
      <p:ext uri="{BB962C8B-B14F-4D97-AF65-F5344CB8AC3E}">
        <p14:creationId xmlns:p14="http://schemas.microsoft.com/office/powerpoint/2010/main" val="4236195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062" y="1100425"/>
            <a:ext cx="7439877" cy="532996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15096" y="475013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Obrázek k </a:t>
            </a:r>
            <a:r>
              <a:rPr lang="cs-CZ"/>
              <a:t>vysvětlení epitelu jaterního </a:t>
            </a:r>
            <a:r>
              <a:rPr lang="cs-CZ" dirty="0"/>
              <a:t>parenchymu</a:t>
            </a:r>
          </a:p>
        </p:txBody>
      </p:sp>
    </p:spTree>
    <p:extLst>
      <p:ext uri="{BB962C8B-B14F-4D97-AF65-F5344CB8AC3E}">
        <p14:creationId xmlns:p14="http://schemas.microsoft.com/office/powerpoint/2010/main" val="634003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, skica, kresba, černobílá&#10;&#10;Popis byl vytvořen automaticky">
            <a:extLst>
              <a:ext uri="{FF2B5EF4-FFF2-40B4-BE49-F238E27FC236}">
                <a16:creationId xmlns:a16="http://schemas.microsoft.com/office/drawing/2014/main" id="{4E7BD380-ACF2-EB67-63F8-B76710225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55" y="0"/>
            <a:ext cx="5351754" cy="685584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D7DA0A5-6B14-1CDF-3139-8035B492C4C8}"/>
              </a:ext>
            </a:extLst>
          </p:cNvPr>
          <p:cNvSpPr txBox="1"/>
          <p:nvPr/>
        </p:nvSpPr>
        <p:spPr>
          <a:xfrm>
            <a:off x="4454867" y="504281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 Centrální véna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DE7D4E-8E53-AF88-7897-3FF391FEC230}"/>
              </a:ext>
            </a:extLst>
          </p:cNvPr>
          <p:cNvSpPr txBox="1"/>
          <p:nvPr/>
        </p:nvSpPr>
        <p:spPr>
          <a:xfrm>
            <a:off x="193964" y="480169"/>
            <a:ext cx="6668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Kolem centrální vény radiálně uspořádané trámce jaterních buněk, mezi buňkami uvnitř </a:t>
            </a:r>
            <a:r>
              <a:rPr lang="cs-CZ"/>
              <a:t>trámců probíhají intercelulární  </a:t>
            </a:r>
            <a:r>
              <a:rPr lang="cs-CZ" dirty="0"/>
              <a:t>žlučovody, které vyúsťují v </a:t>
            </a:r>
            <a:r>
              <a:rPr lang="cs-CZ" dirty="0" err="1"/>
              <a:t>interlobulární</a:t>
            </a:r>
            <a:r>
              <a:rPr lang="cs-CZ" dirty="0"/>
              <a:t> žlučovody</a:t>
            </a:r>
          </a:p>
        </p:txBody>
      </p:sp>
    </p:spTree>
    <p:extLst>
      <p:ext uri="{BB962C8B-B14F-4D97-AF65-F5344CB8AC3E}">
        <p14:creationId xmlns:p14="http://schemas.microsoft.com/office/powerpoint/2010/main" val="1582726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0" y="5805489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500" b="1" dirty="0">
                <a:solidFill>
                  <a:srgbClr val="000000"/>
                </a:solidFill>
              </a:rPr>
              <a:t>Jaterní parenchym (řez játry) při velkém zvětšení              – buňky tvaru mnohostěnu (</a:t>
            </a:r>
            <a:r>
              <a:rPr lang="cs-CZ" altLang="cs-CZ" sz="2500" b="1" dirty="0" err="1">
                <a:solidFill>
                  <a:srgbClr val="000000"/>
                </a:solidFill>
              </a:rPr>
              <a:t>hepatocyty</a:t>
            </a:r>
            <a:r>
              <a:rPr lang="cs-CZ" altLang="cs-CZ" sz="2500" b="1" dirty="0">
                <a:solidFill>
                  <a:srgbClr val="000000"/>
                </a:solidFill>
              </a:rPr>
              <a:t>)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3365655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0" y="5813426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500" b="1" dirty="0">
                <a:solidFill>
                  <a:srgbClr val="000000"/>
                </a:solidFill>
              </a:rPr>
              <a:t>Jaterní parenchym (řez játry) při velkém zvětšení              – buňky tvaru mnohostěnu (</a:t>
            </a:r>
            <a:r>
              <a:rPr lang="cs-CZ" altLang="cs-CZ" sz="2500" b="1" dirty="0" err="1">
                <a:solidFill>
                  <a:srgbClr val="000000"/>
                </a:solidFill>
              </a:rPr>
              <a:t>hepatocyty</a:t>
            </a:r>
            <a:r>
              <a:rPr lang="cs-CZ" altLang="cs-CZ" sz="2500" b="1" dirty="0">
                <a:solidFill>
                  <a:srgbClr val="000000"/>
                </a:solidFill>
              </a:rPr>
              <a:t>) 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964980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1B3E2-17C0-1955-6F21-C602CE26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3FAE63-14BB-05D4-B58E-EF918CB70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odkaz histologie/organologie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http://www.histologyguide.com/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https://is.muni.cz/do/rect/el/estud/lf/js18/histologie_atlas/web/atlas_MA.html?chapter=3&amp;item=51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75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b="1" dirty="0">
                <a:solidFill>
                  <a:schemeClr val="tx1"/>
                </a:solidFill>
              </a:rPr>
              <a:t>Protokoly: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328468"/>
            <a:ext cx="10960100" cy="50977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Na nelinkované listy A4, v záhlaví protokolu z jednotlivých cvičení uvést jméno, skupinu (např. čt 7.00), datum a téma cvičení. </a:t>
            </a:r>
          </a:p>
          <a:p>
            <a:pPr marL="0" indent="0">
              <a:buNone/>
            </a:pPr>
            <a:r>
              <a:rPr lang="cs-CZ" dirty="0"/>
              <a:t>• Konečná úprava protokolů je individuální. </a:t>
            </a:r>
          </a:p>
          <a:p>
            <a:pPr marL="0" indent="0">
              <a:buNone/>
            </a:pPr>
            <a:r>
              <a:rPr lang="cs-CZ" dirty="0"/>
              <a:t>• Jednotlivé listy protokolu spojit sešívačkou. • Protokoly se odevzdávají v průběhu semestru, vždy následující hodinu. V případě vážných nedostatků a chyb musí student protokol přepracovat, nedostatky odstranit a opravený protokol předložit co nejdříve znovu ke kontrole. Neopravené nedostatky v protokolech mohou být důvodem neudělení zápočtu.  </a:t>
            </a:r>
          </a:p>
          <a:p>
            <a:pPr marL="0" indent="0">
              <a:buNone/>
            </a:pPr>
            <a:r>
              <a:rPr lang="cs-CZ" dirty="0"/>
              <a:t>• Obrázky: kreslit měkkou tužkou, na stránku maximálně 2 obrázky, každý obrázek musí být popsaný (perem), popis co nejvíc podrobný. U každého obrázku musí být uveden: - název preparátu - použité zvětšení - podrobný popis • KRESLÍME V HODINĚ PODLE MIKROSKOPU, NEPŘEKRESLUJEME DOMA!!!</a:t>
            </a:r>
          </a:p>
        </p:txBody>
      </p:sp>
    </p:spTree>
    <p:extLst>
      <p:ext uri="{BB962C8B-B14F-4D97-AF65-F5344CB8AC3E}">
        <p14:creationId xmlns:p14="http://schemas.microsoft.com/office/powerpoint/2010/main" val="1939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009291"/>
            <a:ext cx="10617200" cy="4994694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chemeClr val="tx1"/>
                </a:solidFill>
              </a:rPr>
              <a:t>Co do protokolu z tohoto cvičení? 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3200" dirty="0"/>
              <a:t>Schéma mikroskopu (můžete nakreslit nebo vytisknout a nalepit) s popisem mechanických a optických částí, tabulka se   základními pojmy (numerická apertura, rozlišovací schopnost, hloubka ostrosti, pracovní vzdálenost, zvětšení užitečné a prázdné…)</a:t>
            </a:r>
            <a:br>
              <a:rPr lang="cs-CZ" sz="3200" dirty="0"/>
            </a:br>
            <a:r>
              <a:rPr lang="cs-CZ" sz="3200" dirty="0"/>
              <a:t>Postup přípravy histologického řezu - ne </a:t>
            </a:r>
            <a:br>
              <a:rPr lang="cs-CZ" sz="3200" dirty="0"/>
            </a:br>
            <a:r>
              <a:rPr lang="cs-CZ" sz="3200" dirty="0"/>
              <a:t>Postup při mikroskopování - ne</a:t>
            </a:r>
            <a:br>
              <a:rPr lang="cs-CZ" sz="3200" dirty="0"/>
            </a:br>
            <a:r>
              <a:rPr lang="cs-CZ" sz="3200" dirty="0"/>
              <a:t>Postup práce s imerzí - ano</a:t>
            </a:r>
            <a:br>
              <a:rPr lang="cs-CZ" sz="3200" dirty="0"/>
            </a:br>
            <a:r>
              <a:rPr lang="cs-CZ" sz="3200" dirty="0"/>
              <a:t>Nákres (s popisky!) a zvětšení pozorovaného preparátu</a:t>
            </a:r>
          </a:p>
        </p:txBody>
      </p:sp>
    </p:spTree>
    <p:extLst>
      <p:ext uri="{BB962C8B-B14F-4D97-AF65-F5344CB8AC3E}">
        <p14:creationId xmlns:p14="http://schemas.microsoft.com/office/powerpoint/2010/main" val="271690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48803"/>
            <a:ext cx="10972800" cy="760532"/>
          </a:xfrm>
        </p:spPr>
        <p:txBody>
          <a:bodyPr/>
          <a:lstStyle/>
          <a:p>
            <a:r>
              <a:rPr lang="cs-CZ" sz="2800" b="1" dirty="0"/>
              <a:t>1 a 2. cvičení ze Základů obecné zoologie (ZOZL):  (var. 2018)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2488" y="758333"/>
            <a:ext cx="10972800" cy="4525963"/>
          </a:xfrm>
        </p:spPr>
        <p:txBody>
          <a:bodyPr/>
          <a:lstStyle/>
          <a:p>
            <a:r>
              <a:rPr lang="cs-CZ" sz="2400" b="1" u="sng" dirty="0"/>
              <a:t>Úvod – podmínky zápočtu</a:t>
            </a:r>
          </a:p>
          <a:p>
            <a:r>
              <a:rPr lang="cs-CZ" sz="2400" b="1" u="sng" dirty="0">
                <a:solidFill>
                  <a:srgbClr val="FF0000"/>
                </a:solidFill>
              </a:rPr>
              <a:t>Buňky (cytologie) I. – Prvoci </a:t>
            </a: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u="sng" dirty="0"/>
              <a:t>Úkol 1: Pozorování a zakreslení </a:t>
            </a:r>
            <a:r>
              <a:rPr lang="cs-CZ" sz="2400" b="1" u="sng" dirty="0" err="1"/>
              <a:t>bunek</a:t>
            </a:r>
            <a:r>
              <a:rPr lang="cs-CZ" sz="2400" b="1" u="sng" dirty="0"/>
              <a:t> prvoku – trvalé preparáty prvoků</a:t>
            </a:r>
            <a:endParaRPr lang="cs-CZ" sz="2400" b="1" dirty="0"/>
          </a:p>
          <a:p>
            <a:r>
              <a:rPr lang="cs-CZ" sz="2400" b="1" dirty="0"/>
              <a:t>1. </a:t>
            </a:r>
            <a:r>
              <a:rPr lang="cs-CZ" sz="2400" b="1" dirty="0" err="1"/>
              <a:t>lamblie</a:t>
            </a:r>
            <a:r>
              <a:rPr lang="cs-CZ" sz="2400" b="1" dirty="0"/>
              <a:t> střevní (</a:t>
            </a:r>
            <a:r>
              <a:rPr lang="cs-CZ" sz="2400" b="1" dirty="0" err="1"/>
              <a:t>Giardia</a:t>
            </a:r>
            <a:r>
              <a:rPr lang="cs-CZ" sz="2400" b="1" dirty="0"/>
              <a:t> </a:t>
            </a:r>
            <a:r>
              <a:rPr lang="cs-CZ" sz="2400" b="1" dirty="0" err="1"/>
              <a:t>intestinalis</a:t>
            </a:r>
            <a:r>
              <a:rPr lang="cs-CZ" sz="2400" b="1" dirty="0"/>
              <a:t>) kmen BIČÍKOVCI</a:t>
            </a:r>
          </a:p>
          <a:p>
            <a:r>
              <a:rPr lang="cs-CZ" sz="2400" b="1" dirty="0"/>
              <a:t>2. </a:t>
            </a:r>
            <a:r>
              <a:rPr lang="cs-CZ" sz="2400" b="1" dirty="0" err="1"/>
              <a:t>trypanozóma</a:t>
            </a:r>
            <a:r>
              <a:rPr lang="cs-CZ" sz="2400" b="1" dirty="0"/>
              <a:t> </a:t>
            </a:r>
            <a:r>
              <a:rPr lang="cs-CZ" sz="2400" b="1" dirty="0" err="1"/>
              <a:t>spavičná</a:t>
            </a:r>
            <a:r>
              <a:rPr lang="cs-CZ" sz="2400" b="1" dirty="0"/>
              <a:t> (Trypanosoma </a:t>
            </a:r>
            <a:r>
              <a:rPr lang="cs-CZ" sz="2400" b="1" dirty="0" err="1"/>
              <a:t>gambiense</a:t>
            </a:r>
            <a:r>
              <a:rPr lang="cs-CZ" sz="2400" b="1" dirty="0"/>
              <a:t>) kmen BIČÍKOVCI</a:t>
            </a:r>
          </a:p>
          <a:p>
            <a:r>
              <a:rPr lang="cs-CZ" sz="2400" b="1" dirty="0"/>
              <a:t>3. </a:t>
            </a:r>
            <a:r>
              <a:rPr lang="cs-CZ" sz="2400" b="1" dirty="0" err="1"/>
              <a:t>dírkonošci</a:t>
            </a:r>
            <a:r>
              <a:rPr lang="cs-CZ" sz="2400" b="1" dirty="0"/>
              <a:t> (</a:t>
            </a:r>
            <a:r>
              <a:rPr lang="cs-CZ" sz="2400" b="1" dirty="0" err="1"/>
              <a:t>Foraminiferida</a:t>
            </a:r>
            <a:r>
              <a:rPr lang="cs-CZ" sz="2400" b="1" dirty="0"/>
              <a:t>) kmen KOŘENONOŽCI</a:t>
            </a:r>
          </a:p>
          <a:p>
            <a:r>
              <a:rPr lang="cs-CZ" sz="2400" b="1" dirty="0"/>
              <a:t>4. hromadinky </a:t>
            </a:r>
            <a:r>
              <a:rPr lang="cs-CZ" sz="2400" b="1" dirty="0" err="1"/>
              <a:t>Gregarina</a:t>
            </a:r>
            <a:r>
              <a:rPr lang="cs-CZ" sz="2400" b="1" dirty="0"/>
              <a:t> </a:t>
            </a:r>
            <a:r>
              <a:rPr lang="cs-CZ" sz="2400" b="1" dirty="0" err="1"/>
              <a:t>sp</a:t>
            </a:r>
            <a:r>
              <a:rPr lang="cs-CZ" sz="2400" b="1" dirty="0"/>
              <a:t>. kmen VÝTRUSOVCI</a:t>
            </a:r>
          </a:p>
          <a:p>
            <a:r>
              <a:rPr lang="cs-CZ" sz="2400" b="1" u="sng" dirty="0">
                <a:solidFill>
                  <a:srgbClr val="FF0000"/>
                </a:solidFill>
              </a:rPr>
              <a:t>Buňky (cytologie) II. – buňky (mnohobuněčných) živočichů</a:t>
            </a:r>
            <a:r>
              <a:rPr lang="cs-CZ" dirty="0">
                <a:solidFill>
                  <a:srgbClr val="FF0000"/>
                </a:solidFill>
              </a:rPr>
              <a:t> </a:t>
            </a:r>
          </a:p>
          <a:p>
            <a:r>
              <a:rPr lang="cs-CZ" sz="2400" b="1" u="sng" dirty="0"/>
              <a:t>Úkol 2: Pozorování a zakreslení volných buněk živočichů, zejména erytrocytů obratlovců – trvalé preparáty krevních roztěrů:</a:t>
            </a:r>
          </a:p>
          <a:p>
            <a:pPr lvl="0"/>
            <a:r>
              <a:rPr lang="cs-CZ" sz="2400" dirty="0"/>
              <a:t>krevní roztěr ryby nebo</a:t>
            </a:r>
          </a:p>
          <a:p>
            <a:pPr lvl="0"/>
            <a:r>
              <a:rPr lang="cs-CZ" sz="2400" dirty="0"/>
              <a:t>krevní roztěr obojživelníka: skokan zelený (</a:t>
            </a:r>
            <a:r>
              <a:rPr lang="cs-CZ" sz="2400" i="1" dirty="0" err="1"/>
              <a:t>Rana</a:t>
            </a:r>
            <a:r>
              <a:rPr lang="cs-CZ" sz="2400" i="1" dirty="0"/>
              <a:t> </a:t>
            </a:r>
            <a:r>
              <a:rPr lang="cs-CZ" sz="2400" i="1" dirty="0" err="1"/>
              <a:t>esculenta</a:t>
            </a:r>
            <a:r>
              <a:rPr lang="cs-CZ" sz="2400" dirty="0"/>
              <a:t>)</a:t>
            </a:r>
          </a:p>
          <a:p>
            <a:pPr lvl="0"/>
            <a:r>
              <a:rPr lang="cs-CZ" sz="2400" dirty="0"/>
              <a:t>krevní roztěr ptáka </a:t>
            </a:r>
          </a:p>
          <a:p>
            <a:pPr lvl="0"/>
            <a:r>
              <a:rPr lang="cs-CZ" sz="2400" dirty="0"/>
              <a:t>krevní roztěr savce: lidská krev (pro srovnání)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78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u="sng" dirty="0">
                <a:solidFill>
                  <a:srgbClr val="FF0000"/>
                </a:solidFill>
              </a:rPr>
              <a:t>Úkol 3: Pozorování a zakreslení trvalých preparátů – různý tvar buněk:</a:t>
            </a:r>
          </a:p>
          <a:p>
            <a:pPr lvl="0"/>
            <a:r>
              <a:rPr lang="cs-CZ" sz="2400" dirty="0"/>
              <a:t>jaterní parenchym (příčný řez játry lína) – buňky tvaru mnohostěnu (</a:t>
            </a:r>
            <a:r>
              <a:rPr lang="cs-CZ" sz="2400" dirty="0" err="1"/>
              <a:t>hepatocyty</a:t>
            </a:r>
            <a:r>
              <a:rPr lang="cs-CZ" sz="2400" dirty="0"/>
              <a:t>)</a:t>
            </a:r>
          </a:p>
          <a:p>
            <a:r>
              <a:rPr lang="cs-CZ" sz="2400" dirty="0"/>
              <a:t>spermie (krysy) – pohyblivé volné buňky s tlačným bičíkem</a:t>
            </a:r>
          </a:p>
          <a:p>
            <a:pPr lvl="0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84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600" y="9842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Stavba mikroskopu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282" y="1270000"/>
            <a:ext cx="5720918" cy="54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7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41300"/>
            <a:ext cx="8514310" cy="314268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507813"/>
            <a:ext cx="10845800" cy="26691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• NA – charakterizuje společně s vlnovou délkou rozlišovací schopnost = RS (čím blíže k 1, tím RS větší) </a:t>
            </a:r>
          </a:p>
          <a:p>
            <a:pPr marL="0" indent="0">
              <a:buNone/>
            </a:pPr>
            <a:r>
              <a:rPr lang="cs-CZ" dirty="0"/>
              <a:t>• RS – vzdálenost  dvou bodů, které mikroskop zobrazí jako dva samostatné body </a:t>
            </a:r>
          </a:p>
          <a:p>
            <a:pPr marL="0" indent="0">
              <a:buNone/>
            </a:pPr>
            <a:r>
              <a:rPr lang="cs-CZ" dirty="0"/>
              <a:t>• RS lze zvýšit </a:t>
            </a:r>
          </a:p>
          <a:p>
            <a:pPr marL="0" indent="0">
              <a:buNone/>
            </a:pPr>
            <a:r>
              <a:rPr lang="cs-CZ" dirty="0"/>
              <a:t>A) snížením </a:t>
            </a:r>
            <a:r>
              <a:rPr lang="el-GR" dirty="0"/>
              <a:t>λ – </a:t>
            </a:r>
            <a:r>
              <a:rPr lang="cs-CZ" dirty="0"/>
              <a:t>využití vlastností elektronů (elektronová mikroskopie) </a:t>
            </a:r>
          </a:p>
          <a:p>
            <a:pPr marL="0" indent="0">
              <a:buNone/>
            </a:pPr>
            <a:r>
              <a:rPr lang="cs-CZ" dirty="0"/>
              <a:t>B) zvyšováním n – použití imerzního oleje  RS </a:t>
            </a:r>
          </a:p>
        </p:txBody>
      </p:sp>
    </p:spTree>
    <p:extLst>
      <p:ext uri="{BB962C8B-B14F-4D97-AF65-F5344CB8AC3E}">
        <p14:creationId xmlns:p14="http://schemas.microsoft.com/office/powerpoint/2010/main" val="80879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454" y="439044"/>
            <a:ext cx="8847646" cy="63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57221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977</Words>
  <Application>Microsoft Office PowerPoint</Application>
  <PresentationFormat>Širokoúhlá obrazovka</PresentationFormat>
  <Paragraphs>92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Výchozí návrh</vt:lpstr>
      <vt:lpstr>1_Výchozí návrh</vt:lpstr>
      <vt:lpstr>Bi2BP_ZOZP  1. a 2. cvičení</vt:lpstr>
      <vt:lpstr> POKYNY PRO STUDENTY VE CVIČENÍ Z obecné zoologie:  </vt:lpstr>
      <vt:lpstr> Protokoly: </vt:lpstr>
      <vt:lpstr>Co do protokolu z tohoto cvičení?  Schéma mikroskopu (můžete nakreslit nebo vytisknout a nalepit) s popisem mechanických a optických částí, tabulka se   základními pojmy (numerická apertura, rozlišovací schopnost, hloubka ostrosti, pracovní vzdálenost, zvětšení užitečné a prázdné…) Postup přípravy histologického řezu - ne  Postup při mikroskopování - ne Postup práce s imerzí - ano Nákres (s popisky!) a zvětšení pozorovaného preparátu</vt:lpstr>
      <vt:lpstr>1 a 2. cvičení ze Základů obecné zoologie (ZOZL):  (var. 2018)</vt:lpstr>
      <vt:lpstr>Prezentace aplikace PowerPoint</vt:lpstr>
      <vt:lpstr>Stavba mikroskopu</vt:lpstr>
      <vt:lpstr>Prezentace aplikace PowerPoint</vt:lpstr>
      <vt:lpstr>Prezentace aplikace PowerPoint</vt:lpstr>
      <vt:lpstr>Objektivy: imerzní pozorování</vt:lpstr>
      <vt:lpstr>Prezentace aplikace PowerPoint</vt:lpstr>
      <vt:lpstr>Prezentace aplikace PowerPoint</vt:lpstr>
      <vt:lpstr>Prezentace aplikace PowerPoint</vt:lpstr>
      <vt:lpstr>Prezentace aplikace PowerPoint</vt:lpstr>
      <vt:lpstr>Rod Gregarina – ptř. hromadinky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Leukemické buňky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Bi2BP_ZOZP  1. a 2. cvičení</dc:title>
  <dc:creator>Uživatel systému Windows</dc:creator>
  <cp:lastModifiedBy>Alena Žákovská</cp:lastModifiedBy>
  <cp:revision>18</cp:revision>
  <dcterms:created xsi:type="dcterms:W3CDTF">2018-02-23T18:19:38Z</dcterms:created>
  <dcterms:modified xsi:type="dcterms:W3CDTF">2024-02-19T10:48:33Z</dcterms:modified>
</cp:coreProperties>
</file>