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34"/>
  </p:handoutMasterIdLst>
  <p:sldIdLst>
    <p:sldId id="259" r:id="rId3"/>
    <p:sldId id="260" r:id="rId4"/>
    <p:sldId id="256" r:id="rId5"/>
    <p:sldId id="262" r:id="rId6"/>
    <p:sldId id="263" r:id="rId7"/>
    <p:sldId id="257" r:id="rId8"/>
    <p:sldId id="258" r:id="rId9"/>
    <p:sldId id="261" r:id="rId10"/>
    <p:sldId id="264" r:id="rId11"/>
    <p:sldId id="267" r:id="rId12"/>
    <p:sldId id="265" r:id="rId13"/>
    <p:sldId id="266" r:id="rId14"/>
    <p:sldId id="268" r:id="rId15"/>
    <p:sldId id="269" r:id="rId16"/>
    <p:sldId id="270" r:id="rId17"/>
    <p:sldId id="291" r:id="rId18"/>
    <p:sldId id="287" r:id="rId19"/>
    <p:sldId id="292" r:id="rId20"/>
    <p:sldId id="288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82" r:id="rId29"/>
    <p:sldId id="279" r:id="rId30"/>
    <p:sldId id="280" r:id="rId31"/>
    <p:sldId id="289" r:id="rId32"/>
    <p:sldId id="286" r:id="rId33"/>
  </p:sldIdLst>
  <p:sldSz cx="12192000" cy="6858000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5D9EB-E055-43AD-9E67-D4C3FC38B1AC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B1642-A7C1-46F3-B907-AEDC4B589A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449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11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619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892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EFCB2E-5EE4-4E5F-AA3D-2BBE058A6894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348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F9F97-5B81-4418-81BE-BD67FBCC3C77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246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DC82E-999A-4E2D-A5F7-F83F323F1235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245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4C64A-3CC4-4735-9276-BD385AFC231B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062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34DBE-8CA1-4A28-8BF4-E7DF48B6F9F1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802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A0F60-587D-4480-856A-E9782885D0C1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903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61790-52EA-4362-8557-079F383D702B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985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50DEB-256D-4EBD-AA60-C925B7B72F47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190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3550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5C428-F8FC-41B1-B467-691635E405DA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654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C61E58-2F93-4A22-ACA5-796933575FD8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97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81E3A-1BC9-416D-B2BD-25B6D485A799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633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3207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19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3597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410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79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451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D5EFE-33D3-4878-8609-4D8630A5E96D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00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5EFE-33D3-4878-8609-4D8630A5E96D}" type="datetimeFigureOut">
              <a:rPr lang="cs-CZ" smtClean="0"/>
              <a:t>08.02.2024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3BA02-3966-473E-AA34-C0B3CC686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5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EFAD7D-05F3-4328-ABA3-A4F439FA72AF}" type="slidenum"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588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Kmen_(biologie)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cs.wikipedia.org/wiki/Euglenozo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istologyguide.com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7895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sz="4000" b="1" dirty="0">
                <a:solidFill>
                  <a:srgbClr val="FFC000"/>
                </a:solidFill>
              </a:rPr>
              <a:t>POKYNY PRO STUDENTY VE CVIČENÍ Z obecné zoologie: </a:t>
            </a:r>
            <a:br>
              <a:rPr lang="pl-PL" sz="4000" dirty="0"/>
            </a:b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4513"/>
            <a:ext cx="10515600" cy="51585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1. </a:t>
            </a:r>
            <a:r>
              <a:rPr lang="cs-CZ" dirty="0">
                <a:solidFill>
                  <a:srgbClr val="FF0000"/>
                </a:solidFill>
              </a:rPr>
              <a:t>Bezpečnost práce: ve cvičení obecné zoologie hrozí nebezpečí úrazu nebo poškození zdraví při práci: </a:t>
            </a:r>
          </a:p>
          <a:p>
            <a:pPr>
              <a:buFontTx/>
              <a:buChar char="-"/>
            </a:pPr>
            <a:r>
              <a:rPr lang="cs-CZ" dirty="0"/>
              <a:t>s elektrickým proudem  </a:t>
            </a:r>
          </a:p>
          <a:p>
            <a:pPr marL="0" indent="0">
              <a:buNone/>
            </a:pPr>
            <a:r>
              <a:rPr lang="cs-CZ" dirty="0"/>
              <a:t>- s preparačními nástroji a mikroskopickými sklíčky </a:t>
            </a:r>
          </a:p>
          <a:p>
            <a:pPr marL="0" indent="0">
              <a:buNone/>
            </a:pPr>
            <a:r>
              <a:rPr lang="cs-CZ" dirty="0"/>
              <a:t>- s chemikáliemi (čištění preparátů) </a:t>
            </a:r>
          </a:p>
          <a:p>
            <a:pPr>
              <a:buFontTx/>
              <a:buChar char="-"/>
            </a:pPr>
            <a:r>
              <a:rPr lang="cs-CZ" dirty="0"/>
              <a:t>s biologickým materiálem </a:t>
            </a:r>
          </a:p>
          <a:p>
            <a:pPr marL="0" indent="0">
              <a:buNone/>
            </a:pPr>
            <a:r>
              <a:rPr lang="cs-CZ" dirty="0"/>
              <a:t>2. </a:t>
            </a:r>
            <a:r>
              <a:rPr lang="cs-CZ" dirty="0">
                <a:solidFill>
                  <a:srgbClr val="FF0000"/>
                </a:solidFill>
              </a:rPr>
              <a:t>Ochranné pomůcky: pláště dle vlastního uvážení, rukavice jsou ve cvičení k dispozici (týká se jen několika úloh). </a:t>
            </a:r>
          </a:p>
          <a:p>
            <a:pPr marL="0" indent="0">
              <a:buNone/>
            </a:pPr>
            <a:r>
              <a:rPr lang="cs-CZ" dirty="0"/>
              <a:t>3. </a:t>
            </a:r>
            <a:r>
              <a:rPr lang="cs-CZ" dirty="0">
                <a:solidFill>
                  <a:srgbClr val="FF0000"/>
                </a:solidFill>
              </a:rPr>
              <a:t>Udělení zápočtu:</a:t>
            </a:r>
            <a:r>
              <a:rPr lang="cs-CZ" dirty="0"/>
              <a:t> Pro udělení zápočtu je nutné: – Účast  ve cvičení – cvičení jsou povinná. V průběhu semestru není tolerována žádná absence. Na podobě protokolu při absenci je nutné se dohodnout s vyučujícím. Ve výjimečných případech déletrvajících absencí (nemoc, cesta do zahraničí apod.) je nutné se předem s vyučujícím domluvit na řešení.  Náhrada st. svátku?</a:t>
            </a:r>
          </a:p>
          <a:p>
            <a:pPr marL="0" indent="0">
              <a:buNone/>
            </a:pPr>
            <a:r>
              <a:rPr lang="cs-CZ" dirty="0"/>
              <a:t>– Protokoly uznané vyučujícím </a:t>
            </a:r>
          </a:p>
          <a:p>
            <a:pPr marL="0" indent="0">
              <a:buNone/>
            </a:pPr>
            <a:r>
              <a:rPr lang="cs-CZ" dirty="0"/>
              <a:t>– Závěrečné poznávání preparátů</a:t>
            </a:r>
          </a:p>
        </p:txBody>
      </p:sp>
    </p:spTree>
    <p:extLst>
      <p:ext uri="{BB962C8B-B14F-4D97-AF65-F5344CB8AC3E}">
        <p14:creationId xmlns:p14="http://schemas.microsoft.com/office/powerpoint/2010/main" val="4233596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112" y="203377"/>
            <a:ext cx="9978887" cy="650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65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454" y="439044"/>
            <a:ext cx="8847646" cy="632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67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975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Objektivy: imerzní pozorování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35100"/>
            <a:ext cx="10515600" cy="4952999"/>
          </a:xfrm>
        </p:spPr>
        <p:txBody>
          <a:bodyPr>
            <a:normAutofit/>
          </a:bodyPr>
          <a:lstStyle/>
          <a:p>
            <a:r>
              <a:rPr lang="cs-CZ" dirty="0"/>
              <a:t>4x • 10x • 40x • 100x* (imerzní)</a:t>
            </a:r>
          </a:p>
          <a:p>
            <a:pPr marL="0" indent="0">
              <a:buNone/>
            </a:pPr>
            <a:r>
              <a:rPr lang="cs-CZ" dirty="0"/>
              <a:t>• * Imerzní tekutina se kápne (1 kapka) na krycí sklíčko preparátu a objektiv se omočí v této kapce </a:t>
            </a:r>
          </a:p>
          <a:p>
            <a:pPr marL="0" indent="0">
              <a:buNone/>
            </a:pPr>
            <a:r>
              <a:rPr lang="cs-CZ" dirty="0"/>
              <a:t>• v průběhu mikroskopování musí být objektiv stále spojen imerzní tekutinou s krycím sklíčkem </a:t>
            </a:r>
          </a:p>
          <a:p>
            <a:pPr marL="0" indent="0">
              <a:buNone/>
            </a:pPr>
            <a:r>
              <a:rPr lang="cs-CZ" dirty="0"/>
              <a:t>• po ukončení mikroskopování se musí objektiv očistit! – ether + alkohol (7:3) </a:t>
            </a:r>
          </a:p>
          <a:p>
            <a:pPr marL="0" indent="0">
              <a:buNone/>
            </a:pPr>
            <a:r>
              <a:rPr lang="cs-CZ" dirty="0"/>
              <a:t>• Imerzní objektivy mají na svém povrchu vyznačeny zkratky imerzních tekutin, které se smí používat. </a:t>
            </a:r>
          </a:p>
          <a:p>
            <a:pPr marL="0" indent="0">
              <a:buNone/>
            </a:pPr>
            <a:r>
              <a:rPr lang="cs-CZ" dirty="0"/>
              <a:t>• Imerzní tekutina se nesmí používat s objektivy, které nejsou imerzní!!!</a:t>
            </a:r>
          </a:p>
        </p:txBody>
      </p:sp>
    </p:spTree>
    <p:extLst>
      <p:ext uri="{BB962C8B-B14F-4D97-AF65-F5344CB8AC3E}">
        <p14:creationId xmlns:p14="http://schemas.microsoft.com/office/powerpoint/2010/main" val="1991374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430" y="266700"/>
            <a:ext cx="8927070" cy="640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09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912" y="67732"/>
            <a:ext cx="9153822" cy="664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0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437" y="1394483"/>
            <a:ext cx="6256563" cy="353311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761562" y="146788"/>
            <a:ext cx="223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Trypanosoma </a:t>
            </a:r>
            <a:r>
              <a:rPr lang="cs-CZ" dirty="0" err="1"/>
              <a:t>spavičná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925847" y="469953"/>
            <a:ext cx="393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Trypanosoma (z ptačího druhu) v klíštěti</a:t>
            </a:r>
          </a:p>
        </p:txBody>
      </p:sp>
      <p:graphicFrame>
        <p:nvGraphicFramePr>
          <p:cNvPr id="15" name="Tabulk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139923"/>
              </p:ext>
            </p:extLst>
          </p:nvPr>
        </p:nvGraphicFramePr>
        <p:xfrm>
          <a:off x="4191255" y="5482799"/>
          <a:ext cx="3060444" cy="640080"/>
        </p:xfrm>
        <a:graphic>
          <a:graphicData uri="http://schemas.openxmlformats.org/drawingml/2006/table">
            <a:tbl>
              <a:tblPr/>
              <a:tblGrid>
                <a:gridCol w="1530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dirty="0">
                          <a:hlinkClick r:id="rId3" tooltip="Kmen (biologie)"/>
                        </a:rPr>
                        <a:t>Kmen</a:t>
                      </a:r>
                      <a:endParaRPr lang="cs-CZ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>
                          <a:hlinkClick r:id="rId4" tooltip="Euglenozoa"/>
                        </a:rPr>
                        <a:t>Euglenozoa</a:t>
                      </a:r>
                      <a:r>
                        <a:rPr lang="cs-CZ" dirty="0"/>
                        <a:t> (krásnoočka</a:t>
                      </a:r>
                      <a:r>
                        <a:rPr lang="cs-CZ" i="1" dirty="0"/>
                        <a:t>)</a:t>
                      </a:r>
                      <a:endParaRPr lang="cs-CZ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013482"/>
            <a:ext cx="5575300" cy="418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13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99" y="84538"/>
            <a:ext cx="4010823" cy="300811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96" y="84538"/>
            <a:ext cx="3904891" cy="29286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73" y="3462702"/>
            <a:ext cx="4060166" cy="30451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99" y="3653286"/>
            <a:ext cx="4768844" cy="269299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261345" y="309337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Lamblia</a:t>
            </a:r>
            <a:r>
              <a:rPr lang="cs-CZ" dirty="0"/>
              <a:t> střevní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908202" y="6560338"/>
            <a:ext cx="3521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Trypanosoma </a:t>
            </a:r>
            <a:r>
              <a:rPr lang="cs-CZ" dirty="0" err="1"/>
              <a:t>spavičná</a:t>
            </a:r>
            <a:r>
              <a:rPr lang="cs-CZ" dirty="0"/>
              <a:t> (</a:t>
            </a:r>
            <a:r>
              <a:rPr lang="cs-CZ" dirty="0" err="1"/>
              <a:t>gambiense</a:t>
            </a:r>
            <a:r>
              <a:rPr lang="cs-CZ" dirty="0"/>
              <a:t>)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887747" y="6375672"/>
            <a:ext cx="2785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Trypanosoma ptačí v klíštěti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267734" y="3216711"/>
            <a:ext cx="160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Lamblia</a:t>
            </a:r>
            <a:r>
              <a:rPr lang="cs-CZ" dirty="0"/>
              <a:t> </a:t>
            </a:r>
            <a:r>
              <a:rPr lang="cs-CZ" dirty="0" err="1"/>
              <a:t>střevni</a:t>
            </a:r>
            <a:endParaRPr lang="cs-CZ" dirty="0"/>
          </a:p>
        </p:txBody>
      </p:sp>
      <p:graphicFrame>
        <p:nvGraphicFramePr>
          <p:cNvPr id="16" name="Tabulka 15"/>
          <p:cNvGraphicFramePr>
            <a:graphicFrameLocks noGrp="1"/>
          </p:cNvGraphicFramePr>
          <p:nvPr/>
        </p:nvGraphicFramePr>
        <p:xfrm>
          <a:off x="5429422" y="1016887"/>
          <a:ext cx="3099050" cy="877403"/>
        </p:xfrm>
        <a:graphic>
          <a:graphicData uri="http://schemas.openxmlformats.org/drawingml/2006/table">
            <a:tbl>
              <a:tblPr/>
              <a:tblGrid>
                <a:gridCol w="154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7403">
                <a:tc>
                  <a:txBody>
                    <a:bodyPr/>
                    <a:lstStyle/>
                    <a:p>
                      <a:r>
                        <a:rPr lang="cs-CZ" sz="1800" b="0" dirty="0"/>
                        <a:t>KMEN:</a:t>
                      </a:r>
                      <a:r>
                        <a:rPr lang="cs-CZ" sz="1800" b="1" dirty="0"/>
                        <a:t> FORNICATA</a:t>
                      </a:r>
                      <a:endParaRPr lang="cs-CZ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ulka 16"/>
          <p:cNvGraphicFramePr>
            <a:graphicFrameLocks noGrp="1"/>
          </p:cNvGraphicFramePr>
          <p:nvPr/>
        </p:nvGraphicFramePr>
        <p:xfrm>
          <a:off x="5312239" y="4266801"/>
          <a:ext cx="3695772" cy="640080"/>
        </p:xfrm>
        <a:graphic>
          <a:graphicData uri="http://schemas.openxmlformats.org/drawingml/2006/table">
            <a:tbl>
              <a:tblPr/>
              <a:tblGrid>
                <a:gridCol w="1847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7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sz="1800" b="0" dirty="0"/>
                        <a:t>KMEN:</a:t>
                      </a:r>
                      <a:r>
                        <a:rPr lang="cs-CZ" sz="1800" b="1" dirty="0"/>
                        <a:t> EUGLENOZOA</a:t>
                      </a:r>
                      <a:endParaRPr lang="cs-CZ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CE7CCDEA-E8F1-BC5F-90BC-69835697E1C5}"/>
              </a:ext>
            </a:extLst>
          </p:cNvPr>
          <p:cNvSpPr txBox="1"/>
          <p:nvPr/>
        </p:nvSpPr>
        <p:spPr>
          <a:xfrm>
            <a:off x="0" y="40942"/>
            <a:ext cx="1397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Preparáty</a:t>
            </a:r>
          </a:p>
        </p:txBody>
      </p:sp>
    </p:spTree>
    <p:extLst>
      <p:ext uri="{BB962C8B-B14F-4D97-AF65-F5344CB8AC3E}">
        <p14:creationId xmlns:p14="http://schemas.microsoft.com/office/powerpoint/2010/main" val="296666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2279" y="1024949"/>
            <a:ext cx="7464195" cy="55924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01" y="1199627"/>
            <a:ext cx="4628605" cy="346603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5861098" y="291410"/>
            <a:ext cx="1603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Lamblia</a:t>
            </a:r>
            <a:r>
              <a:rPr lang="cs-CZ" dirty="0"/>
              <a:t> </a:t>
            </a:r>
            <a:r>
              <a:rPr lang="cs-CZ" dirty="0" err="1"/>
              <a:t>střevni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3799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18" y="106863"/>
            <a:ext cx="3922743" cy="294205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60" y="35980"/>
            <a:ext cx="4051840" cy="30388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60" y="3420373"/>
            <a:ext cx="4224068" cy="316805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71" y="3383261"/>
            <a:ext cx="4224068" cy="316805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863306" y="3097332"/>
            <a:ext cx="2901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Rod Dírkonožci - </a:t>
            </a:r>
            <a:r>
              <a:rPr lang="cs-CZ" dirty="0" err="1"/>
              <a:t>foraminifera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7944248" y="3074860"/>
            <a:ext cx="113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dírkonožci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863306" y="6579798"/>
            <a:ext cx="322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Rod </a:t>
            </a:r>
            <a:r>
              <a:rPr lang="cs-CZ" dirty="0" err="1"/>
              <a:t>Gregarina</a:t>
            </a:r>
            <a:r>
              <a:rPr lang="cs-CZ" dirty="0"/>
              <a:t> – </a:t>
            </a:r>
            <a:r>
              <a:rPr lang="cs-CZ" dirty="0" err="1"/>
              <a:t>ptř</a:t>
            </a:r>
            <a:r>
              <a:rPr lang="cs-CZ" dirty="0"/>
              <a:t>. hromadinky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8075867" y="6551312"/>
            <a:ext cx="13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hromadinky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545661" y="1328793"/>
            <a:ext cx="24635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</a:rPr>
              <a:t>kmen: DÍRKONOŽCI</a:t>
            </a:r>
          </a:p>
          <a:p>
            <a:r>
              <a:rPr lang="cs-CZ" dirty="0">
                <a:latin typeface="Times New Roman" panose="02020603050405020304" pitchFamily="18" charset="0"/>
              </a:rPr>
              <a:t>FORAMINIFERA</a:t>
            </a:r>
          </a:p>
          <a:p>
            <a:r>
              <a:rPr lang="cs-CZ" dirty="0">
                <a:latin typeface="Times New Roman" panose="02020603050405020304" pitchFamily="18" charset="0"/>
              </a:rPr>
              <a:t>Mořští prvoci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742239" y="4058444"/>
            <a:ext cx="22670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</a:rPr>
              <a:t>kmen: </a:t>
            </a:r>
            <a:r>
              <a:rPr lang="cs-CZ" cap="all" dirty="0">
                <a:latin typeface="Times New Roman" panose="02020603050405020304" pitchFamily="18" charset="0"/>
              </a:rPr>
              <a:t>výtrusovci</a:t>
            </a:r>
          </a:p>
          <a:p>
            <a:r>
              <a:rPr lang="cs-CZ" cap="all" dirty="0" err="1">
                <a:latin typeface="Times New Roman" panose="02020603050405020304" pitchFamily="18" charset="0"/>
              </a:rPr>
              <a:t>Apicomplexa</a:t>
            </a:r>
            <a:endParaRPr lang="cs-CZ" cap="all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9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Rod </a:t>
            </a:r>
            <a:r>
              <a:rPr lang="cs-CZ" dirty="0" err="1"/>
              <a:t>Gregarina</a:t>
            </a:r>
            <a:r>
              <a:rPr lang="cs-CZ" dirty="0"/>
              <a:t> – </a:t>
            </a:r>
            <a:r>
              <a:rPr lang="cs-CZ" dirty="0" err="1"/>
              <a:t>ptř</a:t>
            </a:r>
            <a:r>
              <a:rPr lang="cs-CZ" dirty="0"/>
              <a:t>. hromadinky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2492" y="1301782"/>
            <a:ext cx="3982686" cy="529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04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Protokoly: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8800" y="1328468"/>
            <a:ext cx="10960100" cy="5097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Na nelinkované listy A4, v záhlaví protokolu z jednotlivých cvičení uvést jméno, skupinu (např. čt 7.00), datum a téma cvičení. </a:t>
            </a:r>
          </a:p>
          <a:p>
            <a:pPr marL="0" indent="0">
              <a:buNone/>
            </a:pPr>
            <a:r>
              <a:rPr lang="cs-CZ" dirty="0"/>
              <a:t>• Konečná úprava protokolů je individuální. </a:t>
            </a:r>
          </a:p>
          <a:p>
            <a:pPr marL="0" indent="0">
              <a:buNone/>
            </a:pPr>
            <a:r>
              <a:rPr lang="cs-CZ" dirty="0"/>
              <a:t>• Jednotlivé listy protokolu spojit sešívačkou. • Protokoly se odevzdávají v průběhu semestru, vždy následující hodinu. V případě vážných nedostatků a chyb musí student protokol přepracovat, nedostatky odstranit a opravený protokol předložit co nejdříve znovu ke kontrole.  </a:t>
            </a:r>
          </a:p>
          <a:p>
            <a:pPr marL="0" indent="0">
              <a:buNone/>
            </a:pPr>
            <a:r>
              <a:rPr lang="cs-CZ" dirty="0"/>
              <a:t>• Obrázky: kreslit měkkou tužkou, na stránku maximálně 2 obrázky, každý obrázek musí být popsaný (perem), popis co nejvíc podrobný. U každého obrázku musí být uveden: - název preparátu - použité zvětšení - podrobný popis • KRESLÍME V HODINĚ PODLE MIKROSKOPU, NEPŘEKRESLUJEME DOMA!!!</a:t>
            </a:r>
          </a:p>
        </p:txBody>
      </p:sp>
    </p:spTree>
    <p:extLst>
      <p:ext uri="{BB962C8B-B14F-4D97-AF65-F5344CB8AC3E}">
        <p14:creationId xmlns:p14="http://schemas.microsoft.com/office/powerpoint/2010/main" val="4090230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24000" y="6308726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 2: Krevní roztěr ryby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4045221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24000" y="5949951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Obr. 3: Krevní roztěr žáby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3951516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524000" y="5734051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 4: Krevní roztěr ptáka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3550217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524000" y="5589589"/>
            <a:ext cx="9144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Obr. 5: Krevní roztěr savce – lidská krev                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2135628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-1588"/>
            <a:ext cx="6859588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043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524000" y="5876926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Obr. 7: Krevní roztěr velblouda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2056904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524000" y="6003926"/>
            <a:ext cx="9144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Obr. 9: Spermie (krysy) – pohyblivé buňky s tlačným bičíkem 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3576779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748574"/>
            <a:ext cx="8103411" cy="580532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479800" y="165100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Obrázek k vysvětlení </a:t>
            </a:r>
            <a:r>
              <a:rPr lang="cs-CZ"/>
              <a:t>k epitelu </a:t>
            </a:r>
            <a:r>
              <a:rPr lang="cs-CZ" dirty="0"/>
              <a:t>jaterního parenchymu</a:t>
            </a:r>
          </a:p>
        </p:txBody>
      </p:sp>
    </p:spTree>
    <p:extLst>
      <p:ext uri="{BB962C8B-B14F-4D97-AF65-F5344CB8AC3E}">
        <p14:creationId xmlns:p14="http://schemas.microsoft.com/office/powerpoint/2010/main" val="1119438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524000" y="5805489"/>
            <a:ext cx="9144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Obr. 11: Jaterní parenchym (řez játry) při velkém zvětšení              – buňky tvaru mnohostěnu (hepatocyty)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1221547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524000" y="5813426"/>
            <a:ext cx="9144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Obr. 12: Jaterní parenchym (řez játry) při velkém zvětšení              – buňky tvaru mnohostěnu (hepatocyty)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3883362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0" y="1009291"/>
            <a:ext cx="10617200" cy="4994694"/>
          </a:xfrm>
        </p:spPr>
        <p:txBody>
          <a:bodyPr>
            <a:noAutofit/>
          </a:bodyPr>
          <a:lstStyle/>
          <a:p>
            <a:pPr algn="l"/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Co do protokolu z tohoto cvičení? </a:t>
            </a:r>
            <a:b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3200" dirty="0"/>
              <a:t>Schéma mikroskopu (můžete nakreslit nebo vytisknout a nalepit) s popisem mechanických a optických částí, tabulka se   základními pojmy (numerická apertura, rozlišovací schopnost, hloubka ostrosti, pracovní vzdálenost, zvětšení užitečné a prázdné…)</a:t>
            </a:r>
            <a:br>
              <a:rPr lang="cs-CZ" sz="3200" dirty="0"/>
            </a:br>
            <a:r>
              <a:rPr lang="cs-CZ" sz="3200" dirty="0"/>
              <a:t>Postup přípravy histologického řezu - ne </a:t>
            </a:r>
            <a:br>
              <a:rPr lang="cs-CZ" sz="3200" dirty="0"/>
            </a:br>
            <a:r>
              <a:rPr lang="cs-CZ" sz="3200" dirty="0"/>
              <a:t>Postup při mikroskopování - ne</a:t>
            </a:r>
            <a:br>
              <a:rPr lang="cs-CZ" sz="3200" dirty="0"/>
            </a:br>
            <a:r>
              <a:rPr lang="cs-CZ" sz="3200" dirty="0"/>
              <a:t>Postup práce s imerzí - ano</a:t>
            </a:r>
            <a:br>
              <a:rPr lang="cs-CZ" sz="3200" dirty="0"/>
            </a:br>
            <a:r>
              <a:rPr lang="cs-CZ" sz="3200" dirty="0"/>
              <a:t>Nákres (s popisky!) a zvětšení pozorovaného preparátu</a:t>
            </a:r>
          </a:p>
        </p:txBody>
      </p:sp>
    </p:spTree>
    <p:extLst>
      <p:ext uri="{BB962C8B-B14F-4D97-AF65-F5344CB8AC3E}">
        <p14:creationId xmlns:p14="http://schemas.microsoft.com/office/powerpoint/2010/main" val="1822383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01B3E2-17C0-1955-6F21-C602CE26D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3FAE63-14BB-05D4-B58E-EF918CB70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odkaz histologie/organologie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http://www.histologyguide.com/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https://is.muni.cz/do/rect/el/estud/lf/js18/histologie_atlas/web/atlas_MA.html?chapter=3&amp;item=51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4823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 prvoci 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77" y="504001"/>
            <a:ext cx="6451513" cy="483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9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0"/>
            <a:ext cx="10515600" cy="87630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HISTOLOGICKÉ METODY</a:t>
            </a:r>
            <a:br>
              <a:rPr lang="cs-CZ" sz="3600" b="1" dirty="0">
                <a:solidFill>
                  <a:srgbClr val="FFC000"/>
                </a:solidFill>
              </a:rPr>
            </a:br>
            <a:endParaRPr lang="cs-CZ" sz="3600" b="1" dirty="0">
              <a:solidFill>
                <a:srgbClr val="FFC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4000" y="1266824"/>
            <a:ext cx="8445500" cy="523557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• Histologie - z řečtiny: </a:t>
            </a:r>
            <a:r>
              <a:rPr lang="cs-CZ" dirty="0" err="1"/>
              <a:t>histos</a:t>
            </a:r>
            <a:r>
              <a:rPr lang="cs-CZ" dirty="0"/>
              <a:t> = tkáň, logos = nauka) </a:t>
            </a:r>
          </a:p>
          <a:p>
            <a:pPr marL="0" indent="0">
              <a:buNone/>
            </a:pPr>
            <a:r>
              <a:rPr lang="cs-CZ" dirty="0"/>
              <a:t>• Příprava řezů tkání z orgánů • Mikroskopie – analýza tkáně pomocí světelné a elektronové mikroskopie </a:t>
            </a:r>
          </a:p>
          <a:p>
            <a:pPr marL="0" indent="0">
              <a:buNone/>
            </a:pPr>
            <a:r>
              <a:rPr lang="cs-CZ" dirty="0"/>
              <a:t>• Zpracování tkání pro mikroskopii (krájení, barvení) </a:t>
            </a:r>
          </a:p>
          <a:p>
            <a:pPr marL="0" indent="0">
              <a:buNone/>
            </a:pPr>
            <a:r>
              <a:rPr lang="cs-CZ" dirty="0"/>
              <a:t>ZPRACOVÁNÍ TKÁNÍ PRO MIKROSKOPII I. </a:t>
            </a:r>
          </a:p>
          <a:p>
            <a:pPr marL="0" indent="0">
              <a:buNone/>
            </a:pPr>
            <a:r>
              <a:rPr lang="cs-CZ" dirty="0"/>
              <a:t>• ! Omezení → artefakty </a:t>
            </a:r>
          </a:p>
          <a:p>
            <a:pPr marL="0" indent="0">
              <a:buNone/>
            </a:pPr>
            <a:r>
              <a:rPr lang="cs-CZ" dirty="0"/>
              <a:t>• Řezy → ! 2D představa 3D struktur → série řezů (rekonstrukce)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640" y="995775"/>
            <a:ext cx="3117319" cy="518118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9905DAB-9596-4823-A9BA-0CF317678C4A}"/>
              </a:ext>
            </a:extLst>
          </p:cNvPr>
          <p:cNvSpPr txBox="1"/>
          <p:nvPr/>
        </p:nvSpPr>
        <p:spPr>
          <a:xfrm>
            <a:off x="11353800" y="3179428"/>
            <a:ext cx="926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horizontální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5E0D8FA-B407-4636-A881-0A54BE6E3C47}"/>
              </a:ext>
            </a:extLst>
          </p:cNvPr>
          <p:cNvSpPr txBox="1"/>
          <p:nvPr/>
        </p:nvSpPr>
        <p:spPr>
          <a:xfrm>
            <a:off x="9520015" y="1187865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vertikální</a:t>
            </a:r>
          </a:p>
        </p:txBody>
      </p:sp>
    </p:spTree>
    <p:extLst>
      <p:ext uri="{BB962C8B-B14F-4D97-AF65-F5344CB8AC3E}">
        <p14:creationId xmlns:p14="http://schemas.microsoft.com/office/powerpoint/2010/main" val="1178029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ZPRACOVÁNÍ TKÁNÍ PRO MIKROSKOPII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46200"/>
            <a:ext cx="10515600" cy="483076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SM • Fixace (</a:t>
            </a:r>
            <a:r>
              <a:rPr lang="cs-CZ" dirty="0" err="1"/>
              <a:t>chem</a:t>
            </a:r>
            <a:r>
              <a:rPr lang="cs-CZ" dirty="0"/>
              <a:t>., </a:t>
            </a:r>
            <a:r>
              <a:rPr lang="cs-CZ" dirty="0" err="1"/>
              <a:t>fyz</a:t>
            </a:r>
            <a:r>
              <a:rPr lang="cs-CZ" dirty="0"/>
              <a:t>.) • Odvodnění (</a:t>
            </a:r>
            <a:r>
              <a:rPr lang="cs-CZ" dirty="0" err="1"/>
              <a:t>ethanol</a:t>
            </a:r>
            <a:r>
              <a:rPr lang="cs-CZ" dirty="0"/>
              <a:t>) • Projasnění (xylen) • Prosycení (xylen/parafin) • Zalití (parafín) • Krájení (mikrotom) • Montování (na podlož. sklo) • Odparafinovaní • Rehydratace • Barvení • Odvodnění • Xylen • Kanadský balzám • Světelná mikroskopie </a:t>
            </a:r>
          </a:p>
          <a:p>
            <a:r>
              <a:rPr lang="cs-CZ" dirty="0"/>
              <a:t>EM • Fixace (</a:t>
            </a:r>
            <a:r>
              <a:rPr lang="cs-CZ" dirty="0" err="1"/>
              <a:t>chem</a:t>
            </a:r>
            <a:r>
              <a:rPr lang="cs-CZ" dirty="0"/>
              <a:t>., </a:t>
            </a:r>
            <a:r>
              <a:rPr lang="cs-CZ" dirty="0" err="1"/>
              <a:t>fyz</a:t>
            </a:r>
            <a:r>
              <a:rPr lang="cs-CZ" dirty="0"/>
              <a:t>.) • Odvodnění (</a:t>
            </a:r>
            <a:r>
              <a:rPr lang="cs-CZ" dirty="0" err="1"/>
              <a:t>ethanol</a:t>
            </a:r>
            <a:r>
              <a:rPr lang="cs-CZ" dirty="0"/>
              <a:t>) • Projasnění (propylenoxid) • Prosycení (</a:t>
            </a:r>
            <a:r>
              <a:rPr lang="cs-CZ" dirty="0" err="1"/>
              <a:t>prop</a:t>
            </a:r>
            <a:r>
              <a:rPr lang="cs-CZ" dirty="0"/>
              <a:t>./pryskyřice) • Zalití (pryskyřice) • Krájení (</a:t>
            </a:r>
            <a:r>
              <a:rPr lang="cs-CZ" dirty="0" err="1"/>
              <a:t>ultramikrotom</a:t>
            </a:r>
            <a:r>
              <a:rPr lang="cs-CZ" dirty="0"/>
              <a:t>) • Montování (</a:t>
            </a:r>
            <a:r>
              <a:rPr lang="cs-CZ" dirty="0" err="1"/>
              <a:t>Cu</a:t>
            </a:r>
            <a:r>
              <a:rPr lang="cs-CZ" dirty="0"/>
              <a:t> síťka) • Barvení, </a:t>
            </a:r>
            <a:r>
              <a:rPr lang="cs-CZ" dirty="0" err="1"/>
              <a:t>kontastování</a:t>
            </a:r>
            <a:r>
              <a:rPr lang="cs-CZ" dirty="0"/>
              <a:t> • TEM  (transmisní)</a:t>
            </a:r>
          </a:p>
          <a:p>
            <a:pPr marL="0" indent="0">
              <a:buNone/>
            </a:pPr>
            <a:r>
              <a:rPr lang="cs-CZ" dirty="0"/>
              <a:t>• Fixace • Odvodnění (ethanol) • Vysoušení (kritický bod) • Montování (držák) • Pokovení • SEM (skenovací)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sz="1200" dirty="0"/>
              <a:t>směs vyšších nasycených alifatických uhlovodíků</a:t>
            </a:r>
          </a:p>
        </p:txBody>
      </p:sp>
    </p:spTree>
    <p:extLst>
      <p:ext uri="{BB962C8B-B14F-4D97-AF65-F5344CB8AC3E}">
        <p14:creationId xmlns:p14="http://schemas.microsoft.com/office/powerpoint/2010/main" val="2040278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8175"/>
          </a:xfrm>
        </p:spPr>
        <p:txBody>
          <a:bodyPr>
            <a:normAutofit/>
          </a:bodyPr>
          <a:lstStyle/>
          <a:p>
            <a:r>
              <a:rPr lang="cs-CZ" sz="3600" b="1">
                <a:solidFill>
                  <a:schemeClr val="accent2">
                    <a:lumMod val="75000"/>
                  </a:schemeClr>
                </a:solidFill>
              </a:rPr>
              <a:t>Druhy mikroskopů </a:t>
            </a:r>
            <a:r>
              <a:rPr lang="cs-CZ" sz="3200" b="1">
                <a:solidFill>
                  <a:schemeClr val="accent2">
                    <a:lumMod val="75000"/>
                  </a:schemeClr>
                </a:solidFill>
              </a:rPr>
              <a:t>(světelný, elektronový)</a:t>
            </a:r>
            <a:endParaRPr lang="cs-CZ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298" y="1077907"/>
            <a:ext cx="8799183" cy="542848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DE1C658-350E-4E75-9C27-8D6847D33454}"/>
              </a:ext>
            </a:extLst>
          </p:cNvPr>
          <p:cNvSpPr txBox="1"/>
          <p:nvPr/>
        </p:nvSpPr>
        <p:spPr>
          <a:xfrm>
            <a:off x="5561901" y="3219275"/>
            <a:ext cx="1351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Elektrický induktor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470B540-9A91-4463-9153-25EA73D2CF0A}"/>
              </a:ext>
            </a:extLst>
          </p:cNvPr>
          <p:cNvSpPr/>
          <p:nvPr/>
        </p:nvSpPr>
        <p:spPr>
          <a:xfrm>
            <a:off x="9440241" y="6581001"/>
            <a:ext cx="26391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Elektrický induktor – zásobárna energie</a:t>
            </a:r>
          </a:p>
        </p:txBody>
      </p:sp>
    </p:spTree>
    <p:extLst>
      <p:ext uri="{BB962C8B-B14F-4D97-AF65-F5344CB8AC3E}">
        <p14:creationId xmlns:p14="http://schemas.microsoft.com/office/powerpoint/2010/main" val="1073954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8600" y="156593"/>
            <a:ext cx="8940800" cy="670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16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3600" y="98425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Stavba mikroskopu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2282" y="1270000"/>
            <a:ext cx="5720918" cy="540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53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241300"/>
            <a:ext cx="8514310" cy="3142688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507813"/>
            <a:ext cx="10845800" cy="26691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• NA – charakterizuje společně s vlnovou délkou rozlišovací schopnost = RS (čím blíže k 1, tím RS větší) </a:t>
            </a:r>
          </a:p>
          <a:p>
            <a:pPr marL="0" indent="0">
              <a:buNone/>
            </a:pPr>
            <a:r>
              <a:rPr lang="cs-CZ" dirty="0"/>
              <a:t>• RS – vzdálenost  dvou bodů, které mikroskop zobrazí jako dva samostatné body </a:t>
            </a:r>
          </a:p>
          <a:p>
            <a:pPr marL="0" indent="0">
              <a:buNone/>
            </a:pPr>
            <a:r>
              <a:rPr lang="cs-CZ" dirty="0"/>
              <a:t>• RS lze zvýšit </a:t>
            </a:r>
          </a:p>
          <a:p>
            <a:pPr marL="0" indent="0">
              <a:buNone/>
            </a:pPr>
            <a:r>
              <a:rPr lang="cs-CZ" dirty="0"/>
              <a:t>A) snížením </a:t>
            </a:r>
            <a:r>
              <a:rPr lang="el-GR" dirty="0"/>
              <a:t>λ – </a:t>
            </a:r>
            <a:r>
              <a:rPr lang="cs-CZ" dirty="0"/>
              <a:t>využití vlastností elektronů (elektronová mikroskopie) </a:t>
            </a:r>
          </a:p>
          <a:p>
            <a:pPr marL="0" indent="0">
              <a:buNone/>
            </a:pPr>
            <a:r>
              <a:rPr lang="cs-CZ" dirty="0"/>
              <a:t>B) zvyšováním n – použití imerzního oleje  RS </a:t>
            </a:r>
          </a:p>
        </p:txBody>
      </p:sp>
    </p:spTree>
    <p:extLst>
      <p:ext uri="{BB962C8B-B14F-4D97-AF65-F5344CB8AC3E}">
        <p14:creationId xmlns:p14="http://schemas.microsoft.com/office/powerpoint/2010/main" val="2816941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1001</Words>
  <Application>Microsoft Office PowerPoint</Application>
  <PresentationFormat>Širokoúhlá obrazovka</PresentationFormat>
  <Paragraphs>81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Motiv Office</vt:lpstr>
      <vt:lpstr>Výchozí návrh</vt:lpstr>
      <vt:lpstr> POKYNY PRO STUDENTY VE CVIČENÍ Z obecné zoologie:  </vt:lpstr>
      <vt:lpstr> Protokoly: </vt:lpstr>
      <vt:lpstr>Co do protokolu z tohoto cvičení?  Schéma mikroskopu (můžete nakreslit nebo vytisknout a nalepit) s popisem mechanických a optických částí, tabulka se   základními pojmy (numerická apertura, rozlišovací schopnost, hloubka ostrosti, pracovní vzdálenost, zvětšení užitečné a prázdné…) Postup přípravy histologického řezu - ne  Postup při mikroskopování - ne Postup práce s imerzí - ano Nákres (s popisky!) a zvětšení pozorovaného preparátu</vt:lpstr>
      <vt:lpstr>HISTOLOGICKÉ METODY </vt:lpstr>
      <vt:lpstr>ZPRACOVÁNÍ TKÁNÍ PRO MIKROSKOPII </vt:lpstr>
      <vt:lpstr>Druhy mikroskopů (světelný, elektronový)</vt:lpstr>
      <vt:lpstr>Prezentace aplikace PowerPoint</vt:lpstr>
      <vt:lpstr>Stavba mikroskopu</vt:lpstr>
      <vt:lpstr>Prezentace aplikace PowerPoint</vt:lpstr>
      <vt:lpstr>Prezentace aplikace PowerPoint</vt:lpstr>
      <vt:lpstr>Prezentace aplikace PowerPoint</vt:lpstr>
      <vt:lpstr>Objektivy: imerzní pozorování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Rod Gregarina – ptř. hromadinky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Zdroje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Co do protokolu z tohoto cvičení?  Schéma mikroskopu (můžete nakreslit nebo vytisknout a nalepit) s popisem mechanických a optických částí  Základní pojmy (numerická apertura, rozlišovací schopnost, hloubka ostrosti, pracovní vzdálenost, zvětšení užitečné a prázdné…)• Postup přípravy histologického řezu   Postup při mikroskopování   Postup práce s imerzí   Nákres (s popisky!) pozorovaného preparátu</dc:title>
  <dc:creator>Žákovská</dc:creator>
  <cp:lastModifiedBy>Alena Žákovská</cp:lastModifiedBy>
  <cp:revision>39</cp:revision>
  <cp:lastPrinted>2018-02-16T16:42:35Z</cp:lastPrinted>
  <dcterms:created xsi:type="dcterms:W3CDTF">2018-02-15T14:58:19Z</dcterms:created>
  <dcterms:modified xsi:type="dcterms:W3CDTF">2024-02-08T16:43:19Z</dcterms:modified>
</cp:coreProperties>
</file>