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9" r:id="rId5"/>
    <p:sldId id="258" r:id="rId6"/>
    <p:sldId id="266" r:id="rId7"/>
    <p:sldId id="270" r:id="rId8"/>
    <p:sldId id="269" r:id="rId9"/>
    <p:sldId id="272" r:id="rId10"/>
    <p:sldId id="267" r:id="rId11"/>
    <p:sldId id="271" r:id="rId12"/>
    <p:sldId id="273" r:id="rId13"/>
    <p:sldId id="281" r:id="rId14"/>
    <p:sldId id="279" r:id="rId15"/>
    <p:sldId id="282" r:id="rId16"/>
    <p:sldId id="283" r:id="rId17"/>
    <p:sldId id="264" r:id="rId18"/>
    <p:sldId id="265" r:id="rId19"/>
    <p:sldId id="260" r:id="rId20"/>
    <p:sldId id="26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Výzvy v mluvené komunikaci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Klidně/jenom/raději </a:t>
            </a:r>
            <a:r>
              <a:rPr lang="cs-CZ" dirty="0" smtClean="0"/>
              <a:t>+ imperativ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Klidně zůstaňte.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Jenom seďte.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Raději teď odpočívej.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39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Výzva v mluvené komunikaci – </a:t>
            </a:r>
            <a:r>
              <a:rPr lang="cs-CZ" dirty="0" smtClean="0">
                <a:solidFill>
                  <a:srgbClr val="FF0000"/>
                </a:solidFill>
              </a:rPr>
              <a:t>nabídka, návrh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44958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29000"/>
            <a:ext cx="44672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69160"/>
            <a:ext cx="50577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3483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Výzva v mluvené komunikaci – </a:t>
            </a:r>
            <a:r>
              <a:rPr lang="cs-CZ" dirty="0">
                <a:solidFill>
                  <a:srgbClr val="FF0000"/>
                </a:solidFill>
              </a:rPr>
              <a:t>nabídka, návrh</a:t>
            </a:r>
            <a:endParaRPr lang="cs-CZ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32856"/>
            <a:ext cx="50101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3581"/>
            <a:ext cx="46101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81128"/>
            <a:ext cx="528637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500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Výzva v mluvené komunikaci – </a:t>
            </a:r>
            <a:r>
              <a:rPr lang="cs-CZ" dirty="0">
                <a:solidFill>
                  <a:srgbClr val="FF0000"/>
                </a:solidFill>
              </a:rPr>
              <a:t>nabídka, návrh</a:t>
            </a:r>
            <a:endParaRPr lang="cs-CZ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52768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417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Výzva v mluvené komunikaci – </a:t>
            </a:r>
            <a:r>
              <a:rPr lang="cs-CZ" dirty="0" smtClean="0">
                <a:solidFill>
                  <a:srgbClr val="FF0000"/>
                </a:solidFill>
              </a:rPr>
              <a:t>zákaz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varování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ne abys, ne abyste	ne ať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46482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15" y="3789040"/>
            <a:ext cx="51149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29200"/>
            <a:ext cx="42195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601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Vyjadřování KF výpovědí v běžné komunikaci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Slib, ujištění, 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uklidňování, konejšení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74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SLIB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to víš, že …., jasně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	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65809"/>
            <a:ext cx="322897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3516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SLIB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to víš, že …., jasně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	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91453"/>
            <a:ext cx="51339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94" y="3861048"/>
            <a:ext cx="507682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722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Uklidňování, konejšení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Klid		v klidu			neměj strach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7767"/>
            <a:ext cx="52387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04" y="4797152"/>
            <a:ext cx="52006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93" y="3433688"/>
            <a:ext cx="46577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6216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Uklidňování, konejšení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76872"/>
            <a:ext cx="6253153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582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PŘÁNÍ  vyjádřené imperativem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Tak si to užij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Dobře dojeďte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224337"/>
            <a:ext cx="4399314" cy="22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85" y="5085184"/>
            <a:ext cx="33432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637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Výzva v mluvené komunikaci – tzv. dovolení, souhlas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…mně </a:t>
            </a:r>
            <a:r>
              <a:rPr lang="cs-CZ" dirty="0" smtClean="0">
                <a:solidFill>
                  <a:srgbClr val="FF0000"/>
                </a:solidFill>
              </a:rPr>
              <a:t>klidně nalej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….</a:t>
            </a:r>
            <a:r>
              <a:rPr lang="cs-CZ" dirty="0" smtClean="0">
                <a:solidFill>
                  <a:srgbClr val="FF0000"/>
                </a:solidFill>
              </a:rPr>
              <a:t>klidně </a:t>
            </a:r>
            <a:r>
              <a:rPr lang="cs-CZ" dirty="0">
                <a:solidFill>
                  <a:srgbClr val="FF0000"/>
                </a:solidFill>
              </a:rPr>
              <a:t>se </a:t>
            </a:r>
            <a:r>
              <a:rPr lang="cs-CZ" dirty="0"/>
              <a:t>ozvi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5715521" cy="166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44" y="5085184"/>
            <a:ext cx="6120680" cy="1115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8947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PŘÁNÍ  vyjádřené imperativem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Brzo se uzdrav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4076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1833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Výzva v mluvené komunikaci – </a:t>
            </a:r>
            <a:r>
              <a:rPr lang="cs-CZ" dirty="0" smtClean="0">
                <a:solidFill>
                  <a:srgbClr val="FF0000"/>
                </a:solidFill>
              </a:rPr>
              <a:t>rada, doporučení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Radši řekni</a:t>
            </a:r>
            <a:r>
              <a:rPr lang="cs-CZ" dirty="0"/>
              <a:t>, že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Být/</a:t>
            </a:r>
            <a:r>
              <a:rPr lang="cs-CZ" dirty="0" err="1" smtClean="0">
                <a:solidFill>
                  <a:srgbClr val="FF0000"/>
                </a:solidFill>
              </a:rPr>
              <a:t>bejt</a:t>
            </a:r>
            <a:r>
              <a:rPr lang="cs-CZ" dirty="0" smtClean="0">
                <a:solidFill>
                  <a:srgbClr val="FF0000"/>
                </a:solidFill>
              </a:rPr>
              <a:t> tebou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Nechceš/Nechcete…..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Bylo by lepší … // Nebylo by lepší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798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Výzva v mluvené komunikaci – </a:t>
            </a:r>
            <a:r>
              <a:rPr lang="cs-CZ" dirty="0" smtClean="0">
                <a:solidFill>
                  <a:srgbClr val="FF0000"/>
                </a:solidFill>
              </a:rPr>
              <a:t>rada, doporučení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Radši řekni</a:t>
            </a:r>
            <a:r>
              <a:rPr lang="cs-CZ" dirty="0"/>
              <a:t>, že…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912"/>
            <a:ext cx="45720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0323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Výzva v mluvené komunikaci </a:t>
            </a:r>
            <a:r>
              <a:rPr lang="cs-CZ" dirty="0" smtClean="0">
                <a:solidFill>
                  <a:srgbClr val="FF0000"/>
                </a:solidFill>
              </a:rPr>
              <a:t>– rada, doporučení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Tak </a:t>
            </a:r>
            <a:r>
              <a:rPr lang="cs-CZ" dirty="0"/>
              <a:t>radši </a:t>
            </a:r>
            <a:r>
              <a:rPr lang="cs-CZ" dirty="0">
                <a:solidFill>
                  <a:srgbClr val="FF0000"/>
                </a:solidFill>
              </a:rPr>
              <a:t>udělej</a:t>
            </a:r>
            <a:r>
              <a:rPr lang="cs-CZ" dirty="0"/>
              <a:t>…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6872"/>
            <a:ext cx="4688277" cy="166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61" y="4437112"/>
            <a:ext cx="4724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9438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Výzva v mluvené komunikaci – </a:t>
            </a:r>
            <a:r>
              <a:rPr lang="cs-CZ" dirty="0" smtClean="0">
                <a:solidFill>
                  <a:srgbClr val="FF0000"/>
                </a:solidFill>
              </a:rPr>
              <a:t>rada, doporučení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6517129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4436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Výzva v mluvené komunikaci – </a:t>
            </a:r>
            <a:r>
              <a:rPr lang="cs-CZ" dirty="0" smtClean="0">
                <a:solidFill>
                  <a:srgbClr val="FF0000"/>
                </a:solidFill>
              </a:rPr>
              <a:t>rada, doporučení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5542434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45024"/>
            <a:ext cx="52482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2356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Výzva v mluvené komunikaci – </a:t>
            </a:r>
            <a:r>
              <a:rPr lang="cs-CZ" dirty="0" smtClean="0">
                <a:solidFill>
                  <a:srgbClr val="FF0000"/>
                </a:solidFill>
              </a:rPr>
              <a:t>rada, doporučení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6517129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6834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Výzva v mluvené komunikaci – </a:t>
            </a:r>
            <a:r>
              <a:rPr lang="cs-CZ" dirty="0" smtClean="0">
                <a:solidFill>
                  <a:srgbClr val="FF0000"/>
                </a:solidFill>
              </a:rPr>
              <a:t>nabídka, návrh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Co + kdyby…..</a:t>
            </a:r>
          </a:p>
          <a:p>
            <a:pPr marL="0" indent="0">
              <a:buNone/>
            </a:pPr>
            <a:r>
              <a:rPr lang="cs-CZ" dirty="0" smtClean="0"/>
              <a:t>Nechceš/Nechcete,,,,</a:t>
            </a:r>
          </a:p>
          <a:p>
            <a:pPr marL="0" indent="0">
              <a:buNone/>
            </a:pPr>
            <a:r>
              <a:rPr lang="cs-CZ" dirty="0" smtClean="0"/>
              <a:t>A co tak/takhle….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3846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214</Words>
  <Application>Microsoft Office PowerPoint</Application>
  <PresentationFormat>Předvádění na obrazovce (4:3)</PresentationFormat>
  <Paragraphs>63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Výzvy v mluvené komunikaci </vt:lpstr>
      <vt:lpstr>Výzva v mluvené komunikaci – tzv. dovolení, souhlas</vt:lpstr>
      <vt:lpstr>Výzva v mluvené komunikaci – rada, doporučení</vt:lpstr>
      <vt:lpstr>Výzva v mluvené komunikaci – rada, doporučení</vt:lpstr>
      <vt:lpstr>Výzva v mluvené komunikaci – rada, doporučení</vt:lpstr>
      <vt:lpstr>Výzva v mluvené komunikaci – rada, doporučení</vt:lpstr>
      <vt:lpstr>Výzva v mluvené komunikaci – rada, doporučení</vt:lpstr>
      <vt:lpstr>Výzva v mluvené komunikaci – rada, doporučení</vt:lpstr>
      <vt:lpstr>Výzva v mluvené komunikaci – nabídka, návrh</vt:lpstr>
      <vt:lpstr>Výzva v mluvené komunikaci – nabídka, návrh</vt:lpstr>
      <vt:lpstr>Výzva v mluvené komunikaci – nabídka, návrh</vt:lpstr>
      <vt:lpstr>Výzva v mluvené komunikaci – nabídka, návrh</vt:lpstr>
      <vt:lpstr>Výzva v mluvené komunikaci – zákaz, varování </vt:lpstr>
      <vt:lpstr>Vyjadřování KF výpovědí v běžné komunikaci</vt:lpstr>
      <vt:lpstr>SLIB</vt:lpstr>
      <vt:lpstr>SLIB</vt:lpstr>
      <vt:lpstr>Uklidňování, konejšení</vt:lpstr>
      <vt:lpstr>Uklidňování, konejšení</vt:lpstr>
      <vt:lpstr>PŘÁNÍ  vyjádřené imperativem</vt:lpstr>
      <vt:lpstr>PŘÁNÍ  vyjádřené imperativem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Výzvy v mluvené komunikaci </dc:title>
  <dc:creator>Ivana Kolářová</dc:creator>
  <cp:lastModifiedBy>Kolarova</cp:lastModifiedBy>
  <cp:revision>35</cp:revision>
  <dcterms:created xsi:type="dcterms:W3CDTF">2020-10-25T21:13:12Z</dcterms:created>
  <dcterms:modified xsi:type="dcterms:W3CDTF">2020-11-06T15:25:43Z</dcterms:modified>
</cp:coreProperties>
</file>