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7" r:id="rId3"/>
    <p:sldId id="319" r:id="rId4"/>
    <p:sldId id="318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48" r:id="rId24"/>
    <p:sldId id="349" r:id="rId25"/>
    <p:sldId id="338" r:id="rId26"/>
    <p:sldId id="339" r:id="rId27"/>
    <p:sldId id="341" r:id="rId28"/>
    <p:sldId id="340" r:id="rId29"/>
    <p:sldId id="342" r:id="rId30"/>
    <p:sldId id="346" r:id="rId31"/>
    <p:sldId id="347" r:id="rId32"/>
    <p:sldId id="343" r:id="rId33"/>
    <p:sldId id="345" r:id="rId34"/>
    <p:sldId id="344" r:id="rId35"/>
    <p:sldId id="350" r:id="rId36"/>
    <p:sldId id="351" r:id="rId37"/>
    <p:sldId id="352" r:id="rId38"/>
  </p:sldIdLst>
  <p:sldSz cx="9144000" cy="6858000" type="screen4x3"/>
  <p:notesSz cx="6761163" cy="9942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 autoAdjust="0"/>
    <p:restoredTop sz="90714" autoAdjust="0"/>
  </p:normalViewPr>
  <p:slideViewPr>
    <p:cSldViewPr snapToGrid="0">
      <p:cViewPr>
        <p:scale>
          <a:sx n="100" d="100"/>
          <a:sy n="100" d="100"/>
        </p:scale>
        <p:origin x="72" y="-145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1326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387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1326" y="9445387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1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62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6159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042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 dirty="0"/>
              <a:t>Kliknutím lze upravit styl.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endParaRPr lang="cs-CZ" altLang="cs-CZ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endParaRPr lang="cs-CZ" alt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3.emf"/><Relationship Id="rId7" Type="http://schemas.openxmlformats.org/officeDocument/2006/relationships/image" Target="../media/image31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gif"/><Relationship Id="rId5" Type="http://schemas.openxmlformats.org/officeDocument/2006/relationships/image" Target="../media/image59.jpeg"/><Relationship Id="rId4" Type="http://schemas.openxmlformats.org/officeDocument/2006/relationships/image" Target="../media/image5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tickmanphysics.com/stickman-physics-animated-gallery/stickman-forces-gallery/" TargetMode="External"/><Relationship Id="rId2" Type="http://schemas.openxmlformats.org/officeDocument/2006/relationships/hyperlink" Target="https://aplusphysics.com/wordpress/apc/mechanics/magnetism-unit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fyzweb.cz/materialy/srazky_a_rotace/k12.php" TargetMode="External"/><Relationship Id="rId5" Type="http://schemas.openxmlformats.org/officeDocument/2006/relationships/hyperlink" Target="https://gfycat.com/gifs/search/newton%27s+2nd+law" TargetMode="External"/><Relationship Id="rId4" Type="http://schemas.openxmlformats.org/officeDocument/2006/relationships/hyperlink" Target="https://imgur.com/r/physicsgifs/DSz2wb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2675" y="1099678"/>
            <a:ext cx="7518400" cy="2663825"/>
          </a:xfrm>
        </p:spPr>
        <p:txBody>
          <a:bodyPr/>
          <a:lstStyle/>
          <a:p>
            <a:pPr algn="ctr"/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Mechanika a molekulová fyzika</a:t>
            </a:r>
            <a:b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Dynamika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187450" y="3644900"/>
            <a:ext cx="69088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buFont typeface="Arial" charset="0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ctr">
              <a:spcBef>
                <a:spcPct val="20000"/>
              </a:spcBef>
              <a:buFont typeface="Arial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ctr">
              <a:spcBef>
                <a:spcPct val="20000"/>
              </a:spcBef>
              <a:buFont typeface="Arial" charset="0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ctr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ctr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Doc. RNDr. Petr Sládek, CSc. </a:t>
            </a:r>
            <a:endParaRPr lang="cs-CZ" altLang="cs-CZ" sz="2800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Pedagogická fakulta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Masarykova Univerzita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Poříčí 7, 603 00 Brno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200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Pro potřeby přednášky zpracováno s využitím  www.studopory.vsb.cz </a:t>
            </a:r>
            <a:r>
              <a:rPr lang="cs-CZ" altLang="cs-CZ" sz="1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materialy</a:t>
            </a:r>
            <a:r>
              <a:rPr lang="cs-CZ" altLang="cs-CZ" sz="1200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cs-CZ" altLang="cs-CZ" sz="1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html_files</a:t>
            </a:r>
            <a:endParaRPr lang="cs-CZ" altLang="cs-CZ" sz="1200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Newtonovy pohybové zákony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3"/>
                <a:ext cx="8082321" cy="359109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dirty="0"/>
                  <a:t>Pokud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acc>
                  </m:oMath>
                </a14:m>
                <a:r>
                  <a:rPr lang="cs-CZ" sz="1800" dirty="0"/>
                  <a:t>, je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𝒅𝒑</m:t>
                        </m:r>
                      </m:e>
                    </m:acc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acc>
                    <m:r>
                      <a:rPr lang="cs-CZ" sz="1800" b="1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cs-CZ" sz="1800" dirty="0"/>
                  <a:t>a tedy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𝒌𝒐𝒏𝒔𝒕</m:t>
                        </m:r>
                      </m:e>
                    </m:acc>
                  </m:oMath>
                </a14:m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Jinak řečeno hmotný objekt v tomto případě setrvává v klidu nebo v rovnoměrném přímočarém pohybu (</a:t>
                </a:r>
                <a:r>
                  <a:rPr lang="cs-CZ" sz="1800" dirty="0">
                    <a:solidFill>
                      <a:srgbClr val="00287D"/>
                    </a:solidFill>
                  </a:rPr>
                  <a:t>zákon setrvačnosti</a:t>
                </a:r>
                <a:r>
                  <a:rPr lang="cs-CZ" sz="1800" dirty="0"/>
                  <a:t>).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Při působení více sil na těleso je musíme sčítat. Ale protože síla je</a:t>
                </a:r>
              </a:p>
              <a:p>
                <a:pPr marL="0" indent="0">
                  <a:buNone/>
                </a:pPr>
                <a:r>
                  <a:rPr lang="cs-CZ" sz="1800" dirty="0"/>
                  <a:t>vektorová veličina, </a:t>
                </a:r>
                <a:r>
                  <a:rPr lang="cs-CZ" sz="1800" b="1" dirty="0"/>
                  <a:t>musíme síly sčítat vektorovým součtem</a:t>
                </a:r>
                <a:r>
                  <a:rPr lang="cs-CZ" sz="1800" dirty="0"/>
                  <a:t>.</a:t>
                </a:r>
              </a:p>
              <a:p>
                <a:pPr marL="0" indent="0">
                  <a:buNone/>
                </a:pPr>
                <a:endParaRPr lang="cs-CZ" sz="1800" b="1" dirty="0"/>
              </a:p>
              <a:p>
                <a:pPr marL="0" indent="0">
                  <a:buNone/>
                </a:pPr>
                <a:endParaRPr lang="cs-CZ" sz="1800" b="1" dirty="0"/>
              </a:p>
              <a:p>
                <a:pPr marL="0" indent="0">
                  <a:buNone/>
                </a:pPr>
                <a:endParaRPr lang="cs-CZ" sz="1800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cs-CZ" sz="1800" b="1" i="1" dirty="0">
                  <a:latin typeface="Cambria Math" panose="02040503050406030204" pitchFamily="18" charset="0"/>
                </a:endParaRPr>
              </a:p>
              <a:p>
                <a:pPr marL="400050" lvl="1" indent="0">
                  <a:spcAft>
                    <a:spcPts val="600"/>
                  </a:spcAft>
                  <a:buNone/>
                </a:pPr>
                <a:endParaRPr lang="cs-CZ" sz="1800" dirty="0"/>
              </a:p>
              <a:p>
                <a:pPr marL="400050" lvl="1" indent="0">
                  <a:spcAft>
                    <a:spcPts val="600"/>
                  </a:spcAft>
                  <a:buNone/>
                </a:pPr>
                <a:endParaRPr lang="cs-CZ" sz="1800" b="1" dirty="0"/>
              </a:p>
              <a:p>
                <a:pPr marL="400050" lvl="1" indent="0">
                  <a:spcAft>
                    <a:spcPts val="600"/>
                  </a:spcAft>
                  <a:buNone/>
                </a:pPr>
                <a:endParaRPr lang="cs-CZ" sz="1800" b="1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3"/>
                <a:ext cx="8082321" cy="3591090"/>
              </a:xfrm>
              <a:blipFill rotWithShape="0">
                <a:blip r:embed="rId2"/>
                <a:stretch>
                  <a:fillRect l="-1811" t="-101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856" y="3956711"/>
            <a:ext cx="1584748" cy="97828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055" y="4352325"/>
            <a:ext cx="3781865" cy="65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09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Newtonovy pohybové zákony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3"/>
                <a:ext cx="8082321" cy="359109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b="1" dirty="0">
                    <a:solidFill>
                      <a:srgbClr val="00287D"/>
                    </a:solidFill>
                  </a:rPr>
                  <a:t>3. Newtonův pohybový zákon – zákon akce a reakce</a:t>
                </a:r>
              </a:p>
              <a:p>
                <a:pPr marL="400050" lvl="1" indent="0">
                  <a:buNone/>
                </a:pPr>
                <a:r>
                  <a:rPr lang="cs-CZ" sz="1800" dirty="0"/>
                  <a:t>Síla se projevuje při vzájemném působení těles.</a:t>
                </a:r>
              </a:p>
              <a:p>
                <a:pPr marL="685800" lvl="1"/>
                <a:r>
                  <a:rPr lang="cs-CZ" sz="1800" dirty="0"/>
                  <a:t>Síly, kterými na sebe působí dvě tělesa A </a:t>
                </a:r>
                <a:r>
                  <a:rPr lang="cs-CZ" sz="1800" dirty="0" err="1"/>
                  <a:t>a</a:t>
                </a:r>
                <a:r>
                  <a:rPr lang="cs-CZ" sz="1800" dirty="0"/>
                  <a:t> B jsou stejně veliké </a:t>
                </a:r>
                <a:r>
                  <a:rPr lang="cs-CZ" sz="1800" i="1" dirty="0"/>
                  <a:t>F</a:t>
                </a:r>
                <a:r>
                  <a:rPr lang="cs-CZ" sz="1800" i="1" baseline="-25000" dirty="0"/>
                  <a:t>A</a:t>
                </a:r>
                <a:r>
                  <a:rPr lang="cs-CZ" sz="1800" i="1" dirty="0"/>
                  <a:t> = F</a:t>
                </a:r>
                <a:r>
                  <a:rPr lang="cs-CZ" sz="1800" i="1" baseline="-25000" dirty="0"/>
                  <a:t>B</a:t>
                </a:r>
                <a:r>
                  <a:rPr lang="cs-CZ" sz="1800" dirty="0"/>
                  <a:t>.</a:t>
                </a:r>
              </a:p>
              <a:p>
                <a:pPr marL="685800" lvl="1"/>
                <a:r>
                  <a:rPr lang="cs-CZ" sz="1800" dirty="0"/>
                  <a:t>Tyto síly jsou stejného směru, avšak opačné orientace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</m:e>
                    </m:acc>
                    <m:r>
                      <a:rPr lang="cs-CZ" sz="1800" b="1" i="1" baseline="-25000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lang="cs-CZ" sz="1800" dirty="0"/>
                  <a:t> = </a:t>
                </a:r>
                <a14:m>
                  <m:oMath xmlns:m="http://schemas.openxmlformats.org/officeDocument/2006/math">
                    <m:r>
                      <a:rPr lang="cs-CZ" sz="1800" b="0" i="0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</m:e>
                    </m:acc>
                    <m:r>
                      <a:rPr lang="cs-CZ" sz="1800" b="1" i="1" baseline="-25000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</m:t>
                    </m:r>
                  </m:oMath>
                </a14:m>
                <a:r>
                  <a:rPr lang="cs-CZ" sz="1800" dirty="0"/>
                  <a:t>.</a:t>
                </a:r>
              </a:p>
              <a:p>
                <a:pPr marL="685800" lvl="1"/>
                <a:r>
                  <a:rPr lang="cs-CZ" sz="1800" dirty="0"/>
                  <a:t>Obě síly současně vznikají a současně zanikají.</a:t>
                </a:r>
              </a:p>
              <a:p>
                <a:pPr marL="685800" lvl="1"/>
                <a:r>
                  <a:rPr lang="cs-CZ" sz="1800" dirty="0"/>
                  <a:t>Každá z těchto sil působí na jiné těleso, proto se ve svém účinku neruší.</a:t>
                </a:r>
              </a:p>
              <a:p>
                <a:pPr marL="400050" lvl="1" indent="0">
                  <a:spcAft>
                    <a:spcPts val="600"/>
                  </a:spcAft>
                  <a:buNone/>
                </a:pPr>
                <a:r>
                  <a:rPr lang="cs-CZ" sz="1800" dirty="0"/>
                  <a:t>Obecný tvar 3. Newtonova zákona </a:t>
                </a:r>
              </a:p>
              <a:p>
                <a:pPr marL="400050" lvl="1" indent="0">
                  <a:spcAft>
                    <a:spcPts val="600"/>
                  </a:spcAft>
                  <a:buNone/>
                </a:pPr>
                <a:endParaRPr lang="cs-CZ" sz="1800" dirty="0"/>
              </a:p>
              <a:p>
                <a:pPr marL="400050" lvl="1" indent="0">
                  <a:spcAft>
                    <a:spcPts val="600"/>
                  </a:spcAft>
                  <a:buNone/>
                </a:pPr>
                <a:endParaRPr lang="cs-CZ" sz="1800" b="1" dirty="0"/>
              </a:p>
              <a:p>
                <a:pPr marL="400050" lvl="1" indent="0">
                  <a:spcAft>
                    <a:spcPts val="600"/>
                  </a:spcAft>
                  <a:buNone/>
                </a:pPr>
                <a:r>
                  <a:rPr lang="cs-CZ" sz="1800" dirty="0"/>
                  <a:t>Nazveme-li jednu ze sil </a:t>
                </a:r>
                <a:r>
                  <a:rPr lang="cs-CZ" sz="1800" b="1" dirty="0"/>
                  <a:t>akce</a:t>
                </a:r>
                <a:r>
                  <a:rPr lang="cs-CZ" sz="1800" dirty="0"/>
                  <a:t> a druhou </a:t>
                </a:r>
                <a:r>
                  <a:rPr lang="cs-CZ" sz="1800" b="1" dirty="0"/>
                  <a:t>reakce</a:t>
                </a:r>
                <a:r>
                  <a:rPr lang="cs-CZ" sz="1800" dirty="0"/>
                  <a:t>, pak lze napsat:</a:t>
                </a:r>
              </a:p>
              <a:p>
                <a:pPr marL="400050" lvl="1" indent="0">
                  <a:spcAft>
                    <a:spcPts val="600"/>
                  </a:spcAft>
                  <a:buNone/>
                </a:pPr>
                <a:endParaRPr lang="cs-CZ" sz="1800" b="1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3"/>
                <a:ext cx="8082321" cy="3591090"/>
              </a:xfrm>
              <a:blipFill rotWithShape="0">
                <a:blip r:embed="rId2"/>
                <a:stretch>
                  <a:fillRect l="-1811" t="-2207" r="-755" b="-169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852491" y="4322855"/>
            <a:ext cx="7869534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800" b="1" dirty="0">
                <a:latin typeface="+mn-lt"/>
              </a:rPr>
              <a:t>Síly, kterými na sebe působí dvě tělesa jsou stejně veliké, stejného směru, opačné orientace a vznikají a zanikají současně.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52491" y="5530111"/>
            <a:ext cx="7869534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800" b="1" dirty="0">
                <a:latin typeface="+mn-lt"/>
              </a:rPr>
              <a:t>Každá akce vyvolává stejně velkou reakci stejného směru, ale opačné orientace.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187" y="1731197"/>
            <a:ext cx="2066723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26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Pohybové rovnice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3591090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>
                <a:solidFill>
                  <a:srgbClr val="00287D"/>
                </a:solidFill>
              </a:rPr>
              <a:t>2. Newtonův pohybový zákon </a:t>
            </a:r>
            <a:r>
              <a:rPr lang="cs-CZ" sz="1800" dirty="0"/>
              <a:t>– při působení více sil na těleso by měl zákon síly podobu</a:t>
            </a:r>
          </a:p>
          <a:p>
            <a:pPr marL="0" indent="0">
              <a:buNone/>
            </a:pPr>
            <a:r>
              <a:rPr lang="cs-CZ" sz="1800" dirty="0"/>
              <a:t>	</a:t>
            </a:r>
          </a:p>
          <a:p>
            <a:pPr marL="400050" lvl="1" indent="0">
              <a:buNone/>
            </a:pPr>
            <a:endParaRPr lang="cs-CZ" sz="1800" dirty="0"/>
          </a:p>
          <a:p>
            <a:pPr marL="400050" lvl="1" indent="0">
              <a:buNone/>
            </a:pPr>
            <a:endParaRPr lang="cs-CZ" sz="1800" dirty="0"/>
          </a:p>
          <a:p>
            <a:pPr marL="400050" lvl="1" indent="0">
              <a:buNone/>
            </a:pPr>
            <a:endParaRPr lang="cs-CZ" sz="1800" dirty="0"/>
          </a:p>
          <a:p>
            <a:pPr marL="400050" lvl="1" indent="0">
              <a:buNone/>
            </a:pPr>
            <a:endParaRPr lang="cs-CZ" sz="1800" dirty="0"/>
          </a:p>
          <a:p>
            <a:pPr marL="400050" lvl="1" indent="0">
              <a:buNone/>
            </a:pPr>
            <a:r>
              <a:rPr lang="cs-CZ" sz="1800" dirty="0"/>
              <a:t>Pokud za síly dosadíme do 2. Newtonova zákona konkrétní síly, dostáváme </a:t>
            </a:r>
            <a:r>
              <a:rPr lang="cs-CZ" sz="1800" b="1" i="1" dirty="0">
                <a:solidFill>
                  <a:srgbClr val="00287D"/>
                </a:solidFill>
              </a:rPr>
              <a:t>pohybovou rovnici</a:t>
            </a:r>
            <a:r>
              <a:rPr lang="cs-CZ" sz="1800" dirty="0"/>
              <a:t>.</a:t>
            </a:r>
          </a:p>
          <a:p>
            <a:pPr marL="400050" lvl="1" indent="0">
              <a:buNone/>
            </a:pPr>
            <a:endParaRPr lang="cs-CZ" sz="1800" dirty="0"/>
          </a:p>
          <a:p>
            <a:pPr marL="400050" lvl="1" indent="0">
              <a:buNone/>
            </a:pPr>
            <a:r>
              <a:rPr lang="cs-CZ" sz="1800" dirty="0"/>
              <a:t>Vektorovou rovnici můžeme rozložit do různých směrů, pro jednotlivé složky, např.</a:t>
            </a:r>
          </a:p>
          <a:p>
            <a:pPr marL="400050" lvl="1" indent="0">
              <a:spcAft>
                <a:spcPts val="600"/>
              </a:spcAft>
              <a:buNone/>
            </a:pPr>
            <a:endParaRPr lang="cs-CZ" sz="18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9589" y="3265264"/>
            <a:ext cx="7869534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800" b="1" dirty="0">
                <a:latin typeface="+mn-lt"/>
              </a:rPr>
              <a:t>Vektorový součet všech sil působících na těleso (</a:t>
            </a:r>
            <a:r>
              <a:rPr lang="cs-CZ" sz="1800" b="1" dirty="0">
                <a:solidFill>
                  <a:srgbClr val="00287D"/>
                </a:solidFill>
                <a:latin typeface="+mn-lt"/>
              </a:rPr>
              <a:t>výslednice sil</a:t>
            </a:r>
            <a:r>
              <a:rPr lang="cs-CZ" sz="1800" b="1" dirty="0">
                <a:latin typeface="+mn-lt"/>
              </a:rPr>
              <a:t>) způsobí časovou změnu hybnosti tohoto tělesa.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1474858" y="2412836"/>
                <a:ext cx="2091302" cy="78047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cs-CZ" sz="18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cs-CZ" sz="18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18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</m:nary>
                      <m:r>
                        <a:rPr lang="cs-CZ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8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acc>
                            <m:accPr>
                              <m:chr m:val="⃗"/>
                              <m:ctrlPr>
                                <a:rPr lang="cs-CZ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18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num>
                        <m:den>
                          <m:r>
                            <a:rPr lang="cs-CZ" sz="1800" b="1" i="1" smtClean="0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</m:oMath>
                  </m:oMathPara>
                </a14:m>
                <a:endParaRPr lang="cs-CZ" sz="1800" b="1" dirty="0"/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858" y="2412836"/>
                <a:ext cx="2091302" cy="78047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889" y="5490933"/>
            <a:ext cx="4938301" cy="75746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528" y="200335"/>
            <a:ext cx="123759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28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Pohybové rovnice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3"/>
                <a:ext cx="8082321" cy="359109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dirty="0">
                    <a:solidFill>
                      <a:srgbClr val="00287D"/>
                    </a:solidFill>
                  </a:rPr>
                  <a:t>Šikmý vrh </a:t>
                </a:r>
              </a:p>
              <a:p>
                <a:pPr marL="0" indent="0">
                  <a:buNone/>
                </a:pPr>
                <a:endParaRPr lang="cs-CZ" sz="1800" dirty="0">
                  <a:solidFill>
                    <a:srgbClr val="00287D"/>
                  </a:solidFill>
                </a:endParaRPr>
              </a:p>
              <a:p>
                <a:pPr marL="0" indent="0">
                  <a:buNone/>
                </a:pPr>
                <a:endParaRPr lang="cs-CZ" sz="1800" dirty="0">
                  <a:solidFill>
                    <a:srgbClr val="00287D"/>
                  </a:solidFill>
                </a:endParaRPr>
              </a:p>
              <a:p>
                <a:pPr marL="0" indent="0">
                  <a:buNone/>
                </a:pPr>
                <a:r>
                  <a:rPr lang="cs-CZ" sz="1800" dirty="0"/>
                  <a:t>– ve směru osy x: </a:t>
                </a:r>
                <a14:m>
                  <m:oMath xmlns:m="http://schemas.openxmlformats.org/officeDocument/2006/math">
                    <m:r>
                      <a:rPr lang="cs-CZ" b="0" i="0" kern="12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b="0" i="1" kern="12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cs-CZ" b="0" i="1" kern="1200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b="0" i="1" kern="12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kern="12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0=</m:t>
                    </m:r>
                    <m:f>
                      <m:fPr>
                        <m:ctrlPr>
                          <a:rPr lang="cs-CZ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cs-CZ" b="0" i="1" kern="12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cs-CZ" b="0" i="1" kern="1200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cs-CZ" b="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cs-CZ" sz="1800" i="1" dirty="0"/>
              </a:p>
              <a:p>
                <a:pPr marL="0" indent="0">
                  <a:buNone/>
                </a:pPr>
                <a:r>
                  <a:rPr lang="cs-CZ" sz="1800" dirty="0"/>
                  <a:t>protože m ≠ 0 platí  </a:t>
                </a:r>
                <a14:m>
                  <m:oMath xmlns:m="http://schemas.openxmlformats.org/officeDocument/2006/math">
                    <m:r>
                      <a:rPr lang="cs-CZ" b="0" i="1" kern="12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0=</m:t>
                    </m:r>
                    <m:f>
                      <m:fPr>
                        <m:ctrlPr>
                          <a:rPr lang="cs-CZ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cs-CZ" b="0" i="1" kern="12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cs-CZ" b="0" i="1" kern="1200" baseline="-25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cs-CZ" b="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cs-CZ" sz="1800" dirty="0"/>
                  <a:t>     tj. </a:t>
                </a:r>
                <a:r>
                  <a:rPr lang="cs-CZ" sz="1800" i="1" dirty="0" err="1"/>
                  <a:t>v</a:t>
                </a:r>
                <a:r>
                  <a:rPr lang="cs-CZ" sz="1800" i="1" baseline="-25000" dirty="0" err="1"/>
                  <a:t>x</a:t>
                </a:r>
                <a:r>
                  <a:rPr lang="cs-CZ" sz="1800" i="1" dirty="0"/>
                  <a:t>=v</a:t>
                </a:r>
                <a:r>
                  <a:rPr lang="cs-CZ" sz="1800" i="1" baseline="-25000" dirty="0"/>
                  <a:t>x0  </a:t>
                </a:r>
              </a:p>
              <a:p>
                <a:pPr marL="0" indent="0">
                  <a:buNone/>
                </a:pPr>
                <a:r>
                  <a:rPr lang="cs-CZ" sz="1800" i="1" dirty="0"/>
                  <a:t>protože 			       pak	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Když v čase </a:t>
                </a:r>
                <a:r>
                  <a:rPr lang="cs-CZ" sz="1800" i="1" dirty="0"/>
                  <a:t>t=0</a:t>
                </a:r>
                <a:r>
                  <a:rPr lang="cs-CZ" sz="1800" dirty="0"/>
                  <a:t> je </a:t>
                </a:r>
                <a:r>
                  <a:rPr lang="cs-CZ" sz="1800" i="1" dirty="0"/>
                  <a:t>x</a:t>
                </a:r>
                <a:r>
                  <a:rPr lang="cs-CZ" sz="1800" i="1" baseline="-25000" dirty="0"/>
                  <a:t>0</a:t>
                </a:r>
                <a:r>
                  <a:rPr lang="cs-CZ" sz="1800" i="1" dirty="0"/>
                  <a:t>=0</a:t>
                </a:r>
                <a:r>
                  <a:rPr lang="cs-CZ" sz="1800" dirty="0"/>
                  <a:t>, a pokud úhel šikmého vrhu je </a:t>
                </a:r>
                <a:r>
                  <a:rPr lang="el-GR" sz="1800" i="1" dirty="0"/>
                  <a:t>α</a:t>
                </a:r>
                <a:r>
                  <a:rPr lang="cs-CZ" sz="1800" dirty="0"/>
                  <a:t> , tj. </a:t>
                </a:r>
              </a:p>
              <a:p>
                <a:pPr marL="0" indent="0">
                  <a:buNone/>
                </a:pPr>
                <a:r>
                  <a:rPr lang="cs-CZ" sz="1800" dirty="0"/>
                  <a:t>pak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400050" lvl="1" indent="0">
                  <a:buNone/>
                </a:pPr>
                <a:endParaRPr lang="cs-CZ" sz="1800" dirty="0"/>
              </a:p>
              <a:p>
                <a:pPr marL="400050" lvl="1" indent="0">
                  <a:buNone/>
                </a:pPr>
                <a:endParaRPr lang="cs-CZ" sz="1800" dirty="0"/>
              </a:p>
              <a:p>
                <a:pPr marL="400050" lvl="1" indent="0">
                  <a:buNone/>
                </a:pPr>
                <a:endParaRPr lang="cs-CZ" sz="1800" dirty="0"/>
              </a:p>
              <a:p>
                <a:pPr marL="400050" lvl="1" indent="0">
                  <a:buNone/>
                </a:pPr>
                <a:endParaRPr lang="cs-CZ" sz="1800" dirty="0"/>
              </a:p>
              <a:p>
                <a:pPr marL="400050" lvl="1" indent="0">
                  <a:buNone/>
                </a:pPr>
                <a:r>
                  <a:rPr lang="cs-CZ" sz="1800" dirty="0"/>
                  <a:t>Pokud za síly dosadíme do 2. Newtonova zákona konkrétní síly, dostáváme </a:t>
                </a:r>
                <a:r>
                  <a:rPr lang="cs-CZ" sz="1800" b="1" i="1" dirty="0">
                    <a:solidFill>
                      <a:srgbClr val="00287D"/>
                    </a:solidFill>
                  </a:rPr>
                  <a:t>pohybovou rovnici</a:t>
                </a:r>
                <a:r>
                  <a:rPr lang="cs-CZ" sz="1800" dirty="0"/>
                  <a:t>.</a:t>
                </a:r>
              </a:p>
              <a:p>
                <a:pPr marL="400050" lvl="1" indent="0">
                  <a:buNone/>
                </a:pPr>
                <a:endParaRPr lang="cs-CZ" sz="1800" dirty="0"/>
              </a:p>
              <a:p>
                <a:pPr marL="400050" lvl="1" indent="0">
                  <a:buNone/>
                </a:pPr>
                <a:r>
                  <a:rPr lang="cs-CZ" sz="1800" dirty="0"/>
                  <a:t>Vektorovou rovnici můžeme rozložit do různých směrů, pro jednotlivé složky, např.</a:t>
                </a:r>
              </a:p>
              <a:p>
                <a:pPr marL="400050" lvl="1" indent="0">
                  <a:spcAft>
                    <a:spcPts val="600"/>
                  </a:spcAft>
                  <a:buNone/>
                </a:pPr>
                <a:endParaRPr lang="cs-CZ" sz="1800" b="1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3"/>
                <a:ext cx="8082321" cy="3591090"/>
              </a:xfrm>
              <a:blipFill rotWithShape="0">
                <a:blip r:embed="rId2"/>
                <a:stretch>
                  <a:fillRect l="-1811" t="-2207" r="-2340" b="-9049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037" y="555700"/>
            <a:ext cx="3467450" cy="216942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924" y="4303971"/>
            <a:ext cx="2110725" cy="64783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036" y="4448487"/>
            <a:ext cx="1553175" cy="3588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604" y="4951804"/>
            <a:ext cx="1632825" cy="27906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4924" y="5377117"/>
            <a:ext cx="1672650" cy="42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6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Pohybové rovnice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dirty="0">
                    <a:solidFill>
                      <a:srgbClr val="00287D"/>
                    </a:solidFill>
                  </a:rPr>
                  <a:t>Šikmý vrh </a:t>
                </a:r>
              </a:p>
              <a:p>
                <a:pPr marL="0" indent="0">
                  <a:buNone/>
                </a:pPr>
                <a:endParaRPr lang="cs-CZ" sz="1800" dirty="0">
                  <a:solidFill>
                    <a:srgbClr val="00287D"/>
                  </a:solidFill>
                </a:endParaRPr>
              </a:p>
              <a:p>
                <a:pPr marL="0" indent="0">
                  <a:buNone/>
                </a:pPr>
                <a:endParaRPr lang="cs-CZ" sz="1800" dirty="0">
                  <a:solidFill>
                    <a:srgbClr val="00287D"/>
                  </a:solidFill>
                </a:endParaRPr>
              </a:p>
              <a:p>
                <a:pPr marL="0" indent="0">
                  <a:buNone/>
                </a:pPr>
                <a:r>
                  <a:rPr lang="cs-CZ" sz="1800" dirty="0"/>
                  <a:t>– ve směru osy y: </a:t>
                </a:r>
                <a14:m>
                  <m:oMath xmlns:m="http://schemas.openxmlformats.org/officeDocument/2006/math">
                    <m:r>
                      <a:rPr lang="cs-CZ" b="0" i="0" kern="12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b="0" i="1" kern="12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cs-CZ" b="0" i="1" kern="1200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cs-CZ" b="0" i="1" kern="12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kern="12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cs-CZ" b="0" i="1" kern="12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𝑚𝑔</m:t>
                    </m:r>
                    <m:r>
                      <a:rPr lang="cs-CZ" b="0" i="1" kern="12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cs-CZ" b="0" i="1" kern="12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cs-CZ" b="0" i="1" kern="1200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cs-CZ" b="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cs-CZ" sz="1800" i="1" dirty="0"/>
              </a:p>
              <a:p>
                <a:pPr marL="0" indent="0">
                  <a:buNone/>
                </a:pPr>
                <a:r>
                  <a:rPr lang="cs-CZ" sz="1800" dirty="0"/>
                  <a:t>protože m ≠ 0 platí  </a:t>
                </a:r>
                <a14:m>
                  <m:oMath xmlns:m="http://schemas.openxmlformats.org/officeDocument/2006/math">
                    <m:r>
                      <a:rPr lang="cs-CZ" b="0" i="1" kern="12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cs-CZ" b="0" i="1" kern="12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cs-CZ" b="0" i="1" kern="12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cs-CZ" b="0" i="1" kern="12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cs-CZ" b="0" i="1" kern="1200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cs-CZ" b="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cs-CZ" sz="1800" dirty="0"/>
                  <a:t>     tj.		</a:t>
                </a:r>
                <a:endParaRPr lang="cs-CZ" sz="1800" i="1" baseline="-25000" dirty="0"/>
              </a:p>
              <a:p>
                <a:pPr marL="0" indent="0">
                  <a:buNone/>
                </a:pPr>
                <a:r>
                  <a:rPr lang="cs-CZ" sz="1800" dirty="0"/>
                  <a:t>Když v čase </a:t>
                </a:r>
                <a:r>
                  <a:rPr lang="cs-CZ" sz="1800" i="1" dirty="0"/>
                  <a:t>t=0</a:t>
                </a:r>
                <a:r>
                  <a:rPr lang="cs-CZ" sz="1800" dirty="0"/>
                  <a:t> je </a:t>
                </a:r>
                <a:r>
                  <a:rPr lang="cs-CZ" sz="1800" i="1" dirty="0"/>
                  <a:t>y</a:t>
                </a:r>
                <a:r>
                  <a:rPr lang="cs-CZ" sz="1800" i="1" baseline="-25000" dirty="0"/>
                  <a:t>0</a:t>
                </a:r>
                <a:r>
                  <a:rPr lang="cs-CZ" sz="1800" i="1" dirty="0"/>
                  <a:t>=0</a:t>
                </a:r>
                <a:r>
                  <a:rPr lang="cs-CZ" sz="1800" dirty="0"/>
                  <a:t>, a pokud úhel šikmého vrhu je </a:t>
                </a:r>
                <a:r>
                  <a:rPr lang="el-GR" sz="1800" i="1" dirty="0"/>
                  <a:t>α</a:t>
                </a:r>
                <a:r>
                  <a:rPr lang="cs-CZ" sz="1800" dirty="0"/>
                  <a:t> , tj. 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pak			     a po další integraci 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Následně můžeme spočítat dobu výstupu, výšku výstupu, délku vrhu.</a:t>
                </a:r>
              </a:p>
              <a:p>
                <a:pPr marL="0" indent="0">
                  <a:buNone/>
                </a:pPr>
                <a:endParaRPr lang="cs-CZ" sz="1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  <a:blipFill rotWithShape="0">
                <a:blip r:embed="rId2"/>
                <a:stretch>
                  <a:fillRect l="-1811" t="-2038" b="-250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037" y="555700"/>
            <a:ext cx="3467450" cy="216942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104" y="3633673"/>
            <a:ext cx="2389500" cy="61793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604" y="4252471"/>
            <a:ext cx="1593000" cy="31893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917" y="4988320"/>
            <a:ext cx="677025" cy="28903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9942" y="4934778"/>
            <a:ext cx="1593000" cy="33886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900" y="4891203"/>
            <a:ext cx="2867400" cy="3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66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Tíhová síla a tíha tělesa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dirty="0"/>
                  <a:t>Volný pád je rovnoměrně zrychlený pohyb s konstantním zrychlením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acc>
                  </m:oMath>
                </a14:m>
                <a:endParaRPr lang="cs-CZ" sz="1800" b="1" i="1" dirty="0"/>
              </a:p>
              <a:p>
                <a:pPr marL="0" indent="0">
                  <a:buNone/>
                </a:pPr>
                <a:r>
                  <a:rPr lang="cs-CZ" sz="1800" dirty="0"/>
                  <a:t>nazývaným </a:t>
                </a:r>
                <a:r>
                  <a:rPr lang="cs-CZ" sz="1800" b="1" dirty="0"/>
                  <a:t>tíhové zrychlení.</a:t>
                </a:r>
              </a:p>
              <a:p>
                <a:pPr marL="0" indent="0">
                  <a:buNone/>
                </a:pPr>
                <a:r>
                  <a:rPr lang="cs-CZ" sz="1800" dirty="0"/>
                  <a:t>Vynásobíme-li tíhové zrychlení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acc>
                  </m:oMath>
                </a14:m>
                <a:r>
                  <a:rPr lang="cs-CZ" sz="1800" dirty="0"/>
                  <a:t>hmotností </a:t>
                </a:r>
                <a:r>
                  <a:rPr lang="cs-CZ" sz="1800" b="1" i="1" dirty="0"/>
                  <a:t>m</a:t>
                </a:r>
                <a:r>
                  <a:rPr lang="cs-CZ" sz="1800" dirty="0"/>
                  <a:t>tělesa, dostaneme podle druhého Newtonova pohybového zákona sílu, která způsobuje volný pád tohoto tělesa. Tato síla se nazývá </a:t>
                </a:r>
                <a:r>
                  <a:rPr lang="cs-CZ" sz="1800" b="1" dirty="0"/>
                  <a:t>tíhová síla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cs-CZ" sz="1800" b="1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acc>
                  </m:oMath>
                </a14:m>
                <a:r>
                  <a:rPr lang="cs-CZ" sz="1800" dirty="0"/>
                  <a:t>a její velikost je dána vztahem:</a:t>
                </a:r>
              </a:p>
              <a:p>
                <a:r>
                  <a:rPr lang="cs-CZ" sz="1800" i="1" dirty="0" err="1"/>
                  <a:t>F</a:t>
                </a:r>
                <a:r>
                  <a:rPr lang="cs-CZ" sz="1050" i="1" dirty="0" err="1"/>
                  <a:t>g</a:t>
                </a:r>
                <a:r>
                  <a:rPr lang="cs-CZ" sz="1800" i="1" dirty="0"/>
                  <a:t>= m g</a:t>
                </a:r>
              </a:p>
              <a:p>
                <a:r>
                  <a:rPr lang="cs-CZ" sz="1800" dirty="0"/>
                  <a:t>Tíhová síla má vždy směr svisle dolů.</a:t>
                </a:r>
              </a:p>
              <a:p>
                <a:pPr marL="0" indent="0">
                  <a:buNone/>
                </a:pPr>
                <a:endParaRPr lang="cs-CZ" sz="1800" dirty="0">
                  <a:solidFill>
                    <a:srgbClr val="00287D"/>
                  </a:solidFill>
                </a:endParaRPr>
              </a:p>
              <a:p>
                <a:pPr marL="0" indent="0">
                  <a:buNone/>
                </a:pPr>
                <a:r>
                  <a:rPr lang="cs-CZ" sz="1400" dirty="0"/>
                  <a:t>Na Měsíci působí na astronauta tíhová síla 6 krát menší než na Zemi. Je to dáno tíhovým zrychlením na Měsíci, které je 6 krát menší.</a:t>
                </a:r>
                <a:endParaRPr lang="cs-CZ" sz="1400" i="1" dirty="0"/>
              </a:p>
              <a:p>
                <a:pPr marL="0" indent="0">
                  <a:buNone/>
                </a:pPr>
                <a:endParaRPr lang="cs-CZ" sz="1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  <a:blipFill rotWithShape="0">
                <a:blip r:embed="rId2"/>
                <a:stretch>
                  <a:fillRect l="-1811" t="-2038" r="-218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03636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Tíhová síla a tíha tělesa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dirty="0"/>
                  <a:t>Volný pád je rovnoměrně zrychlený pohyb s konstantním zrychlením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acc>
                  </m:oMath>
                </a14:m>
                <a:endParaRPr lang="cs-CZ" sz="1800" b="1" i="1" dirty="0"/>
              </a:p>
              <a:p>
                <a:pPr marL="0" indent="0">
                  <a:buNone/>
                </a:pPr>
                <a:r>
                  <a:rPr lang="cs-CZ" sz="1800" dirty="0"/>
                  <a:t>nazývaným </a:t>
                </a:r>
                <a:r>
                  <a:rPr lang="cs-CZ" sz="1800" b="1" dirty="0"/>
                  <a:t>tíhové zrychlení.</a:t>
                </a:r>
              </a:p>
              <a:p>
                <a:pPr marL="0" indent="0">
                  <a:buNone/>
                </a:pPr>
                <a:r>
                  <a:rPr lang="cs-CZ" sz="1800" dirty="0"/>
                  <a:t>Vynásobíme-li tíhové zrychlení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acc>
                  </m:oMath>
                </a14:m>
                <a:r>
                  <a:rPr lang="cs-CZ" sz="1800" dirty="0"/>
                  <a:t>hmotností </a:t>
                </a:r>
                <a:r>
                  <a:rPr lang="cs-CZ" sz="1800" b="1" i="1" dirty="0"/>
                  <a:t>m</a:t>
                </a:r>
                <a:r>
                  <a:rPr lang="cs-CZ" sz="1800" dirty="0"/>
                  <a:t>tělesa, dostaneme podle druhého Newtonova pohybového zákona sílu, která způsobuje volný pád tohoto tělesa. Tato síla se nazývá </a:t>
                </a:r>
                <a:r>
                  <a:rPr lang="cs-CZ" sz="1800" b="1" dirty="0"/>
                  <a:t>tíhová síla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cs-CZ" sz="1800" b="1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acc>
                  </m:oMath>
                </a14:m>
                <a:r>
                  <a:rPr lang="cs-CZ" sz="1800" dirty="0"/>
                  <a:t>a její velikost je dána vztahem:</a:t>
                </a:r>
              </a:p>
              <a:p>
                <a:r>
                  <a:rPr lang="cs-CZ" sz="1800" i="1" dirty="0"/>
                  <a:t>F</a:t>
                </a:r>
                <a:r>
                  <a:rPr lang="cs-CZ" sz="1050" i="1" dirty="0"/>
                  <a:t>G </a:t>
                </a:r>
                <a:r>
                  <a:rPr lang="cs-CZ" sz="1800" i="1" dirty="0"/>
                  <a:t>= m g</a:t>
                </a:r>
              </a:p>
              <a:p>
                <a:r>
                  <a:rPr lang="cs-CZ" sz="1800" dirty="0"/>
                  <a:t>Tíhová síla má vždy směr svisle dolů.</a:t>
                </a:r>
              </a:p>
              <a:p>
                <a:pPr marL="0" indent="0">
                  <a:buNone/>
                </a:pPr>
                <a:endParaRPr lang="cs-CZ" sz="1800" dirty="0">
                  <a:solidFill>
                    <a:srgbClr val="00287D"/>
                  </a:solidFill>
                </a:endParaRPr>
              </a:p>
              <a:p>
                <a:pPr marL="0" indent="0">
                  <a:buNone/>
                </a:pPr>
                <a:r>
                  <a:rPr lang="cs-CZ" sz="1400" dirty="0"/>
                  <a:t>Na Měsíci působí na astronauta tíhová síla 6 krát menší než na Zemi. Je to dáno tíhovým zrychlením na Měsíci, které je 6 krát menší.</a:t>
                </a:r>
              </a:p>
              <a:p>
                <a:pPr marL="0" indent="0">
                  <a:buNone/>
                </a:pPr>
                <a:endParaRPr lang="cs-CZ" sz="1400" i="1" dirty="0"/>
              </a:p>
              <a:p>
                <a:pPr marL="0" indent="0">
                  <a:buNone/>
                </a:pPr>
                <a:endParaRPr lang="cs-CZ" sz="1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  <a:blipFill rotWithShape="0">
                <a:blip r:embed="rId2"/>
                <a:stretch>
                  <a:fillRect l="-1811" t="-2038" r="-218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45692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Tíhová síla a tíha tělesa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dirty="0"/>
                  <a:t>Tíhová síla nemá vždy na těleso účinek pohybový. </a:t>
                </a:r>
              </a:p>
              <a:p>
                <a:pPr marL="0" indent="0">
                  <a:buNone/>
                </a:pPr>
                <a:r>
                  <a:rPr lang="cs-CZ" sz="1800" dirty="0"/>
                  <a:t>Visíme-li na laně nebo stojíme na pevné zemi, pak na nás také působí tíhová síla. K pohybu však nedochází, tíhová síla se projevuje v případě lana tahem (na lano působí </a:t>
                </a:r>
                <a:r>
                  <a:rPr lang="cs-CZ" sz="1800" dirty="0">
                    <a:solidFill>
                      <a:srgbClr val="00287D"/>
                    </a:solidFill>
                  </a:rPr>
                  <a:t>tahová síla</a:t>
                </a:r>
                <a:r>
                  <a:rPr lang="cs-CZ" sz="1800" dirty="0"/>
                  <a:t>), v druhém případě jako tlak na podložku (na podložku působí </a:t>
                </a:r>
                <a:r>
                  <a:rPr lang="cs-CZ" sz="1800" dirty="0">
                    <a:solidFill>
                      <a:srgbClr val="00287D"/>
                    </a:solidFill>
                  </a:rPr>
                  <a:t>síla tlaková</a:t>
                </a:r>
                <a:r>
                  <a:rPr lang="cs-CZ" sz="1800" dirty="0"/>
                  <a:t>).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Tíhovou sílu, kterou působí nehybné</a:t>
                </a:r>
              </a:p>
              <a:p>
                <a:pPr marL="0" indent="0">
                  <a:buNone/>
                </a:pPr>
                <a:r>
                  <a:rPr lang="cs-CZ" sz="1800" dirty="0"/>
                  <a:t>těleso na vodorovnou podložku nebo</a:t>
                </a:r>
              </a:p>
              <a:p>
                <a:pPr marL="0" indent="0">
                  <a:buNone/>
                </a:pPr>
                <a:r>
                  <a:rPr lang="cs-CZ" sz="1800" dirty="0"/>
                  <a:t>na svislý závěs nazýváme </a:t>
                </a:r>
                <a:r>
                  <a:rPr lang="cs-CZ" sz="1800" b="1" dirty="0"/>
                  <a:t>tíhou tělesa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r>
                  <a:rPr lang="cs-CZ" sz="1800" i="1" dirty="0"/>
                  <a:t>. </a:t>
                </a:r>
              </a:p>
              <a:p>
                <a:pPr marL="0" indent="0">
                  <a:buNone/>
                </a:pPr>
                <a:endParaRPr lang="cs-CZ" sz="1800" i="1" dirty="0"/>
              </a:p>
              <a:p>
                <a:pPr marL="0" indent="0">
                  <a:buNone/>
                </a:pPr>
                <a:r>
                  <a:rPr lang="cs-CZ" sz="1800" i="1" dirty="0"/>
                  <a:t>Je-li těleso v klidu, má tíha a tíhová síla stejný směr i stejnou velikost, tj. </a:t>
                </a:r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cs-CZ" sz="1800" b="1" i="1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𝑮</m:t>
                        </m:r>
                      </m:e>
                    </m:acc>
                  </m:oMath>
                </a14:m>
                <a:r>
                  <a:rPr lang="cs-CZ" sz="18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cs-CZ" sz="1800" b="1" i="1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</m:e>
                    </m:acc>
                    <m:r>
                      <a:rPr lang="cs-CZ" sz="1800" b="1" i="1" baseline="-25000" smtClean="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𝑮</m:t>
                    </m:r>
                  </m:oMath>
                </a14:m>
                <a:r>
                  <a:rPr lang="cs-CZ" sz="1800" dirty="0">
                    <a:solidFill>
                      <a:srgbClr val="000000"/>
                    </a:solidFill>
                  </a:rPr>
                  <a:t>	a pro velikost   </a:t>
                </a:r>
                <a:r>
                  <a:rPr lang="cs-CZ" sz="1800" i="1" dirty="0"/>
                  <a:t>G= m g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  <a:blipFill rotWithShape="0">
                <a:blip r:embed="rId2"/>
                <a:stretch>
                  <a:fillRect l="-1811" t="-2038" b="-17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179" y="3182112"/>
            <a:ext cx="1824485" cy="15507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664" y="3182112"/>
            <a:ext cx="1909246" cy="15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64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Odporové síly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dirty="0">
                    <a:solidFill>
                      <a:srgbClr val="00287D"/>
                    </a:solidFill>
                  </a:rPr>
                  <a:t>Odporové síly</a:t>
                </a:r>
                <a:r>
                  <a:rPr lang="cs-CZ" sz="1800" dirty="0"/>
                  <a:t> působí </a:t>
                </a:r>
                <a:r>
                  <a:rPr lang="cs-CZ" sz="1800" b="1" dirty="0"/>
                  <a:t>proti směru </a:t>
                </a:r>
                <a:r>
                  <a:rPr lang="cs-CZ" sz="1800" dirty="0"/>
                  <a:t>pohybu tělesa a brzdí jeho pohyb. </a:t>
                </a:r>
              </a:p>
              <a:p>
                <a:pPr marL="0" indent="0">
                  <a:buNone/>
                </a:pPr>
                <a:r>
                  <a:rPr lang="cs-CZ" sz="1800" dirty="0"/>
                  <a:t>Nejznámější odporové síly jsou třecí síla, odporová síla valivého odporu a</a:t>
                </a:r>
              </a:p>
              <a:p>
                <a:pPr marL="0" indent="0">
                  <a:buNone/>
                </a:pPr>
                <a:r>
                  <a:rPr lang="cs-CZ" sz="1800" dirty="0"/>
                  <a:t>odporová síla prostředí.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Jestliže se těleso posouvá po povrchu jiného tělesa (podložky), dochází ke 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smykovému tření</a:t>
                </a:r>
                <a:r>
                  <a:rPr lang="cs-CZ" sz="1800" dirty="0"/>
                  <a:t>. Odporová síla, která pohyb brzdí se nazývá </a:t>
                </a:r>
                <a:r>
                  <a:rPr lang="cs-CZ" sz="1800" dirty="0">
                    <a:solidFill>
                      <a:srgbClr val="00287D"/>
                    </a:solidFill>
                  </a:rPr>
                  <a:t>třecí síla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cs-CZ" sz="1800" b="1" i="1" baseline="-25000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cs-CZ" sz="1800" dirty="0"/>
                  <a:t>a působí na stykové ploše pohybujícího se tělesa a podložky.</a:t>
                </a:r>
              </a:p>
              <a:p>
                <a:r>
                  <a:rPr lang="cs-CZ" sz="1800" dirty="0"/>
                  <a:t>hladké podložce posuneme kvádr s menší silou než po drsné</a:t>
                </a:r>
              </a:p>
              <a:p>
                <a:endParaRPr lang="cs-CZ" sz="1800" dirty="0"/>
              </a:p>
              <a:p>
                <a:endParaRPr lang="cs-CZ" sz="1800" dirty="0"/>
              </a:p>
              <a:p>
                <a:endParaRPr lang="cs-CZ" sz="1800" dirty="0"/>
              </a:p>
              <a:p>
                <a:r>
                  <a:rPr lang="cs-CZ" sz="1800" dirty="0"/>
                  <a:t>nezáleží na velikosti třecích ploch</a:t>
                </a:r>
              </a:p>
              <a:p>
                <a:endParaRPr lang="cs-CZ" sz="1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  <a:blipFill rotWithShape="0">
                <a:blip r:embed="rId2"/>
                <a:stretch>
                  <a:fillRect l="-1811" t="-2038" b="-188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65" y="4550278"/>
            <a:ext cx="2504151" cy="97217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593" y="4550278"/>
            <a:ext cx="2696175" cy="97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72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Odporové síly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2"/>
            <a:ext cx="8082321" cy="3889312"/>
          </a:xfrm>
        </p:spPr>
        <p:txBody>
          <a:bodyPr/>
          <a:lstStyle/>
          <a:p>
            <a:r>
              <a:rPr lang="cs-CZ" sz="1800" dirty="0"/>
              <a:t>záleží na hmotnosti taženého tělesa</a:t>
            </a: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r>
              <a:rPr lang="cs-CZ" sz="1800" dirty="0"/>
              <a:t>nezáleží na velikosti třecích ploch</a:t>
            </a:r>
          </a:p>
          <a:p>
            <a:endParaRPr 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538" y="2340863"/>
            <a:ext cx="2468422" cy="15212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874" y="2017712"/>
            <a:ext cx="2733007" cy="258216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71" y="4702300"/>
            <a:ext cx="3134669" cy="177170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836" y="4923029"/>
            <a:ext cx="3504600" cy="174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93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Úvodem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2000" b="1" dirty="0"/>
              <a:t>Dynamika</a:t>
            </a:r>
            <a:r>
              <a:rPr lang="cs-CZ" sz="2000" dirty="0"/>
              <a:t> </a:t>
            </a:r>
          </a:p>
          <a:p>
            <a:pPr marL="0" indent="0" algn="just">
              <a:buNone/>
            </a:pPr>
            <a:endParaRPr lang="cs-CZ" sz="2000" dirty="0"/>
          </a:p>
          <a:p>
            <a:pPr marL="0" indent="0" algn="just">
              <a:buNone/>
            </a:pPr>
            <a:endParaRPr lang="cs-CZ" sz="2000" dirty="0"/>
          </a:p>
          <a:p>
            <a:pPr algn="ctr"/>
            <a:r>
              <a:rPr lang="cs-CZ" sz="1800" dirty="0"/>
              <a:t>Dynamika vyšetřuje příčiny pohybu.</a:t>
            </a:r>
          </a:p>
          <a:p>
            <a:pPr algn="just"/>
            <a:endParaRPr lang="cs-CZ" sz="1800" dirty="0"/>
          </a:p>
          <a:p>
            <a:pPr algn="just"/>
            <a:r>
              <a:rPr lang="cs-CZ" sz="1800" dirty="0"/>
              <a:t>Při pohybu tělesa nemusí na něj působit žádná síla. </a:t>
            </a:r>
          </a:p>
          <a:p>
            <a:pPr algn="just"/>
            <a:r>
              <a:rPr lang="cs-CZ" sz="1800" dirty="0"/>
              <a:t>Tělesa uvedená do pohybu se bez působení síly pohybují rovnoměrně přímočaře </a:t>
            </a:r>
            <a:r>
              <a:rPr lang="cs-CZ" sz="1800" dirty="0">
                <a:solidFill>
                  <a:srgbClr val="00287D"/>
                </a:solidFill>
              </a:rPr>
              <a:t>setrvačností</a:t>
            </a:r>
            <a:r>
              <a:rPr lang="cs-CZ" sz="1800" dirty="0"/>
              <a:t>. </a:t>
            </a:r>
          </a:p>
          <a:p>
            <a:pPr algn="just"/>
            <a:r>
              <a:rPr lang="cs-CZ" sz="1800" dirty="0"/>
              <a:t>Pro uvedení z klidu do pohybu, při zrychlení, zpomalení, změně směru potřebujeme působit silou.</a:t>
            </a:r>
          </a:p>
          <a:p>
            <a:pPr algn="just"/>
            <a:endParaRPr lang="cs-CZ" sz="1800" b="1" dirty="0"/>
          </a:p>
          <a:p>
            <a:pPr algn="just"/>
            <a:r>
              <a:rPr lang="cs-CZ" sz="1800" b="1" dirty="0">
                <a:solidFill>
                  <a:srgbClr val="00287D"/>
                </a:solidFill>
              </a:rPr>
              <a:t>Síla </a:t>
            </a:r>
            <a:r>
              <a:rPr lang="cs-CZ" sz="1800" dirty="0">
                <a:solidFill>
                  <a:srgbClr val="00287D"/>
                </a:solidFill>
              </a:rPr>
              <a:t>není příčinou pohybu, ale </a:t>
            </a:r>
            <a:r>
              <a:rPr lang="cs-CZ" sz="1800" b="1" dirty="0">
                <a:solidFill>
                  <a:srgbClr val="00287D"/>
                </a:solidFill>
              </a:rPr>
              <a:t>způsobuje změnu pohybového stavu.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Šipka dolů 5"/>
          <p:cNvSpPr/>
          <p:nvPr/>
        </p:nvSpPr>
        <p:spPr bwMode="auto">
          <a:xfrm>
            <a:off x="4363297" y="2487168"/>
            <a:ext cx="374904" cy="42976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452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Odporové síly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2"/>
            <a:ext cx="8082321" cy="3889312"/>
          </a:xfrm>
        </p:spPr>
        <p:txBody>
          <a:bodyPr/>
          <a:lstStyle/>
          <a:p>
            <a:r>
              <a:rPr lang="cs-CZ" sz="1800" dirty="0"/>
              <a:t>největší sílu musíme vynaložit do uvedení bedny </a:t>
            </a:r>
            <a:r>
              <a:rPr lang="cs-CZ" sz="1800" dirty="0">
                <a:solidFill>
                  <a:srgbClr val="00287D"/>
                </a:solidFill>
              </a:rPr>
              <a:t>do pohybu.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cs-CZ" sz="1800" b="1" dirty="0">
                <a:solidFill>
                  <a:srgbClr val="00287D"/>
                </a:solidFill>
              </a:rPr>
              <a:t>Třecí síla</a:t>
            </a:r>
            <a:r>
              <a:rPr lang="cs-CZ" sz="1800" dirty="0"/>
              <a:t> </a:t>
            </a:r>
            <a:r>
              <a:rPr lang="cs-CZ" sz="1800" b="1" i="1" dirty="0">
                <a:solidFill>
                  <a:srgbClr val="00287D"/>
                </a:solidFill>
              </a:rPr>
              <a:t>F</a:t>
            </a:r>
            <a:r>
              <a:rPr lang="cs-CZ" sz="1800" b="1" i="1" baseline="-25000" dirty="0">
                <a:solidFill>
                  <a:srgbClr val="00287D"/>
                </a:solidFill>
              </a:rPr>
              <a:t>t </a:t>
            </a:r>
            <a:r>
              <a:rPr lang="cs-CZ" sz="1800" dirty="0"/>
              <a:t>je přímo úměrná </a:t>
            </a:r>
            <a:r>
              <a:rPr lang="cs-CZ" sz="1800" dirty="0">
                <a:solidFill>
                  <a:srgbClr val="00287D"/>
                </a:solidFill>
              </a:rPr>
              <a:t>tlakové síle </a:t>
            </a:r>
            <a:r>
              <a:rPr lang="cs-CZ" sz="1800" b="1" i="1" dirty="0" err="1">
                <a:solidFill>
                  <a:srgbClr val="00287D"/>
                </a:solidFill>
              </a:rPr>
              <a:t>F</a:t>
            </a:r>
            <a:r>
              <a:rPr lang="cs-CZ" sz="1800" b="1" i="1" baseline="-25000" dirty="0" err="1">
                <a:solidFill>
                  <a:srgbClr val="00287D"/>
                </a:solidFill>
              </a:rPr>
              <a:t>n</a:t>
            </a:r>
            <a:r>
              <a:rPr lang="cs-CZ" sz="1800" dirty="0"/>
              <a:t>, kterou působí těleso kolmo na podložku.</a:t>
            </a:r>
          </a:p>
          <a:p>
            <a:pPr marL="0" indent="0">
              <a:buNone/>
            </a:pPr>
            <a:r>
              <a:rPr lang="cs-CZ" sz="1800" dirty="0"/>
              <a:t>Konstantou úměrnosti je </a:t>
            </a:r>
            <a:r>
              <a:rPr lang="cs-CZ" sz="1800" dirty="0">
                <a:solidFill>
                  <a:srgbClr val="00287D"/>
                </a:solidFill>
              </a:rPr>
              <a:t>součinitel smykového tření </a:t>
            </a:r>
            <a:r>
              <a:rPr lang="cs-CZ" sz="1800" i="1" dirty="0">
                <a:solidFill>
                  <a:srgbClr val="00287D"/>
                </a:solidFill>
              </a:rPr>
              <a:t>f</a:t>
            </a:r>
            <a:r>
              <a:rPr lang="cs-CZ" sz="1800" dirty="0"/>
              <a:t>.</a:t>
            </a:r>
          </a:p>
          <a:p>
            <a:pPr marL="400050" lvl="1" indent="0">
              <a:buNone/>
            </a:pPr>
            <a:r>
              <a:rPr lang="cs-CZ" sz="1800" dirty="0"/>
              <a:t>Součinitel (nebo koeficient) smykového tření je bezrozměrné číslo. </a:t>
            </a:r>
          </a:p>
          <a:p>
            <a:pPr marL="400050" lvl="1" indent="0">
              <a:buNone/>
            </a:pPr>
            <a:r>
              <a:rPr lang="cs-CZ" sz="1800" dirty="0"/>
              <a:t>V tabulkách se udává vždy pro dvojici materiálů, které se po sobě posouvají</a:t>
            </a:r>
          </a:p>
          <a:p>
            <a:pPr marL="0" indent="0">
              <a:buNone/>
            </a:pPr>
            <a:r>
              <a:rPr lang="cs-CZ" sz="1800" i="1" dirty="0">
                <a:solidFill>
                  <a:srgbClr val="00287D"/>
                </a:solidFill>
              </a:rPr>
              <a:t>	</a:t>
            </a:r>
            <a:r>
              <a:rPr lang="cs-CZ" sz="1800" i="1" dirty="0" err="1">
                <a:solidFill>
                  <a:srgbClr val="00287D"/>
                </a:solidFill>
              </a:rPr>
              <a:t>F</a:t>
            </a:r>
            <a:r>
              <a:rPr lang="cs-CZ" sz="1800" i="1" baseline="-25000" dirty="0" err="1">
                <a:solidFill>
                  <a:srgbClr val="00287D"/>
                </a:solidFill>
              </a:rPr>
              <a:t>n</a:t>
            </a:r>
            <a:r>
              <a:rPr lang="cs-CZ" sz="1800" i="1" dirty="0">
                <a:solidFill>
                  <a:srgbClr val="00287D"/>
                </a:solidFill>
              </a:rPr>
              <a:t>=f </a:t>
            </a:r>
            <a:r>
              <a:rPr lang="cs-CZ" sz="1800" i="1" dirty="0" err="1">
                <a:solidFill>
                  <a:srgbClr val="00287D"/>
                </a:solidFill>
              </a:rPr>
              <a:t>F</a:t>
            </a:r>
            <a:r>
              <a:rPr lang="cs-CZ" sz="1800" i="1" baseline="-25000" dirty="0" err="1">
                <a:solidFill>
                  <a:srgbClr val="00287D"/>
                </a:solidFill>
              </a:rPr>
              <a:t>n</a:t>
            </a:r>
            <a:endParaRPr lang="cs-CZ" sz="1800" i="1" baseline="-25000" dirty="0">
              <a:solidFill>
                <a:srgbClr val="00287D"/>
              </a:solidFill>
            </a:endParaRP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Velikost třecí síly nezávisí na velikosti stykových ploch</a:t>
            </a:r>
            <a:r>
              <a:rPr lang="cs-CZ" sz="1800" dirty="0"/>
              <a:t>.</a:t>
            </a:r>
          </a:p>
          <a:p>
            <a:r>
              <a:rPr lang="cs-CZ" sz="1800" b="1" dirty="0"/>
              <a:t>Klidová třecí síla je větší, než třecí síla působící p</a:t>
            </a:r>
            <a:r>
              <a:rPr lang="cs-CZ" sz="1800" dirty="0"/>
              <a:t>ř</a:t>
            </a:r>
            <a:r>
              <a:rPr lang="cs-CZ" sz="1800" b="1" dirty="0"/>
              <a:t>i pohybu.</a:t>
            </a:r>
            <a:endParaRPr lang="cs-CZ" sz="1800" dirty="0"/>
          </a:p>
          <a:p>
            <a:endParaRPr 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5468" y="122594"/>
            <a:ext cx="1692108" cy="177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53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2"/>
            <a:ext cx="8082321" cy="3889312"/>
          </a:xfrm>
        </p:spPr>
        <p:txBody>
          <a:bodyPr/>
          <a:lstStyle/>
          <a:p>
            <a:endParaRPr 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247" y="0"/>
            <a:ext cx="5501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75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Odporové síly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dirty="0"/>
                  <a:t>O </a:t>
                </a:r>
                <a:r>
                  <a:rPr lang="cs-CZ" sz="1800" b="1" dirty="0">
                    <a:solidFill>
                      <a:srgbClr val="00287D"/>
                    </a:solidFill>
                  </a:rPr>
                  <a:t>valivém odporu </a:t>
                </a:r>
                <a:r>
                  <a:rPr lang="cs-CZ" sz="1800" dirty="0"/>
                  <a:t>mluvíme tehdy, jestliže se těleso</a:t>
                </a:r>
              </a:p>
              <a:p>
                <a:pPr marL="0" indent="0">
                  <a:buNone/>
                </a:pPr>
                <a:r>
                  <a:rPr lang="cs-CZ" sz="1800" dirty="0"/>
                  <a:t> s kruhovým průřezem) valí po pevné podložce.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400" dirty="0"/>
                  <a:t>Při tomto pohybu dochází ke stlačování a deformaci podložky před valícím se tělesem, někdy i k deformaci samotného tělesa. Většinou tyto deformace nepozorujeme. Příčinou tohoto jevu je zase kolmá tlaková síla </a:t>
                </a:r>
                <a:r>
                  <a:rPr lang="cs-CZ" sz="1400" i="1" dirty="0" err="1"/>
                  <a:t>F</a:t>
                </a:r>
                <a:r>
                  <a:rPr lang="cs-CZ" sz="1400" i="1" baseline="-25000" dirty="0" err="1"/>
                  <a:t>n</a:t>
                </a:r>
                <a:r>
                  <a:rPr lang="cs-CZ" sz="1400" dirty="0"/>
                  <a:t> 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cs-CZ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l-GR" sz="1800" dirty="0">
                    <a:solidFill>
                      <a:schemeClr val="tx1"/>
                    </a:solidFill>
                  </a:rPr>
                  <a:t>ξ</a:t>
                </a:r>
                <a14:m>
                  <m:oMath xmlns:m="http://schemas.openxmlformats.org/officeDocument/2006/math">
                    <m:r>
                      <a:rPr lang="cs-CZ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l-G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cs-CZ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r>
                          <a:rPr lang="cs-CZ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cs-CZ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cs-CZ" sz="1800" dirty="0">
                    <a:solidFill>
                      <a:srgbClr val="00287D"/>
                    </a:solidFill>
                  </a:rPr>
                  <a:t>Odporová síla valivého odporu </a:t>
                </a:r>
                <a:r>
                  <a:rPr lang="cs-CZ" sz="1800" i="1" dirty="0" err="1">
                    <a:solidFill>
                      <a:srgbClr val="00287D"/>
                    </a:solidFill>
                  </a:rPr>
                  <a:t>F</a:t>
                </a:r>
                <a:r>
                  <a:rPr lang="cs-CZ" sz="1800" i="1" baseline="-25000" dirty="0" err="1">
                    <a:solidFill>
                      <a:srgbClr val="00287D"/>
                    </a:solidFill>
                  </a:rPr>
                  <a:t>v</a:t>
                </a:r>
                <a:r>
                  <a:rPr lang="cs-CZ" sz="1800" dirty="0"/>
                  <a:t>je přímo úměrná kolmé tlakové síle </a:t>
                </a:r>
                <a:r>
                  <a:rPr lang="cs-CZ" sz="1800" i="1" dirty="0" err="1"/>
                  <a:t>F</a:t>
                </a:r>
                <a:r>
                  <a:rPr lang="cs-CZ" sz="1800" i="1" baseline="-25000" dirty="0" err="1"/>
                  <a:t>n</a:t>
                </a:r>
                <a:r>
                  <a:rPr lang="cs-CZ" sz="1800" dirty="0"/>
                  <a:t> působící na podložku a nepřímo úměrná poloměru </a:t>
                </a:r>
                <a:r>
                  <a:rPr lang="cs-CZ" sz="1800" i="1" dirty="0"/>
                  <a:t>R</a:t>
                </a:r>
                <a:r>
                  <a:rPr lang="cs-CZ" sz="1800" dirty="0"/>
                  <a:t> tělesa. Konstantou úměrnosti je </a:t>
                </a:r>
                <a:r>
                  <a:rPr lang="cs-CZ" sz="1800" dirty="0">
                    <a:solidFill>
                      <a:srgbClr val="00287D"/>
                    </a:solidFill>
                  </a:rPr>
                  <a:t>rameno valivého odporu </a:t>
                </a:r>
                <a:r>
                  <a:rPr lang="el-GR" sz="1800" dirty="0">
                    <a:solidFill>
                      <a:srgbClr val="00287D"/>
                    </a:solidFill>
                  </a:rPr>
                  <a:t>ξ</a:t>
                </a:r>
                <a:r>
                  <a:rPr lang="cs-CZ" sz="1800" dirty="0"/>
                  <a:t>.</a:t>
                </a:r>
              </a:p>
              <a:p>
                <a:pPr marL="0" indent="0">
                  <a:buNone/>
                </a:pPr>
                <a:r>
                  <a:rPr lang="cs-CZ" sz="1400" dirty="0"/>
                  <a:t>Rameno valivého odporu (dříve se používal název součinitel valivého tření) se vyjadřuje v metrech. </a:t>
                </a:r>
              </a:p>
              <a:p>
                <a:pPr marL="0" indent="0">
                  <a:buNone/>
                </a:pPr>
                <a:endParaRPr lang="cs-CZ" sz="1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  <a:blipFill rotWithShape="0">
                <a:blip r:embed="rId2"/>
                <a:stretch>
                  <a:fillRect l="-1811" t="-203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715" y="173655"/>
            <a:ext cx="2270025" cy="255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48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62810"/>
                <a:ext cx="8082321" cy="384421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dirty="0"/>
                  <a:t>				Soustava S se pohybuje vůči soustavě S´ 				rychlostí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cs-CZ" sz="1800" dirty="0"/>
                  <a:t> . pro bod A platí:</a:t>
                </a:r>
              </a:p>
              <a:p>
                <a:pPr marL="0" indent="0">
                  <a:buNone/>
                </a:pPr>
                <a:r>
                  <a:rPr lang="cs-CZ" sz="1800" b="1" dirty="0">
                    <a:solidFill>
                      <a:schemeClr val="tx1"/>
                    </a:solidFill>
                  </a:rPr>
                  <a:t>			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  <m:r>
                      <a:rPr lang="cs-CZ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´</m:t>
                        </m:r>
                      </m:e>
                    </m:acc>
                    <m:r>
                      <a:rPr lang="cs-CZ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acc>
                  </m:oMath>
                </a14:m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				Pro rychlost tělesa v bodě A pak </a:t>
                </a:r>
              </a:p>
              <a:p>
                <a:pPr marL="0" indent="0">
                  <a:buNone/>
                </a:pPr>
                <a:r>
                  <a:rPr lang="cs-CZ" sz="2000" dirty="0"/>
                  <a:t>	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cs-CZ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num>
                      <m:den>
                        <m:r>
                          <a:rPr lang="cs-CZ" sz="20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  <m:t>´</m:t>
                            </m:r>
                          </m:e>
                        </m:acc>
                      </m:num>
                      <m:den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num>
                      <m:den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cs-CZ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cs-CZ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´</m:t>
                        </m:r>
                      </m:e>
                    </m:acc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cs-CZ" sz="2000" dirty="0"/>
              </a:p>
              <a:p>
                <a:pPr marL="0" indent="0">
                  <a:buNone/>
                </a:pPr>
                <a:r>
                  <a:rPr lang="cs-CZ" sz="1800" dirty="0"/>
                  <a:t>V </a:t>
                </a:r>
                <a:r>
                  <a:rPr lang="cs-CZ" sz="1800" u="sng" dirty="0">
                    <a:solidFill>
                      <a:srgbClr val="00287D"/>
                    </a:solidFill>
                  </a:rPr>
                  <a:t>inerciální vztažné soustavě</a:t>
                </a:r>
                <a:r>
                  <a:rPr lang="cs-CZ" sz="1800" dirty="0"/>
                  <a:t>:</a:t>
                </a:r>
              </a:p>
              <a:p>
                <a:pPr marL="0" indent="0">
                  <a:buNone/>
                </a:pPr>
                <a:r>
                  <a:rPr lang="cs-CZ" sz="1800" b="1" dirty="0">
                    <a:solidFill>
                      <a:srgbClr val="00287D"/>
                    </a:solidFill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𝒌𝒐𝒏𝒔𝒕</m:t>
                        </m:r>
                      </m:e>
                    </m:acc>
                    <m:f>
                      <m:fPr>
                        <m:ctrlP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cs-CZ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num>
                      <m:den>
                        <m: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cs-CZ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cs-CZ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cs-CZ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´</m:t>
                            </m:r>
                          </m:e>
                        </m:acc>
                      </m:num>
                      <m:den>
                        <m: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cs-CZ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cs-CZ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num>
                      <m:den>
                        <m: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cs-CZ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cs-CZ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cs-CZ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´</m:t>
                        </m:r>
                      </m:e>
                    </m:acc>
                    <m:r>
                      <a:rPr lang="cs-CZ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cs-CZ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cs-CZ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s-CZ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cs-CZ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´</m:t>
                        </m:r>
                      </m:e>
                    </m:acc>
                    <m:r>
                      <a:rPr lang="cs-CZ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cs-CZ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´</m:t>
                    </m:r>
                  </m:oMath>
                </a14:m>
                <a:endParaRPr lang="cs-CZ" sz="2000" dirty="0"/>
              </a:p>
              <a:p>
                <a:pPr marL="0" indent="0">
                  <a:buNone/>
                </a:pPr>
                <a:r>
                  <a:rPr lang="cs-CZ" sz="1800" dirty="0"/>
                  <a:t>Proto můžeme použít vztah </a:t>
                </a:r>
                <a14:m>
                  <m:oMath xmlns:m="http://schemas.openxmlformats.org/officeDocument/2006/math">
                    <m:r>
                      <a:rPr lang="cs-CZ" sz="20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cs-CZ" sz="2000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cs-CZ" sz="2000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´</m:t>
                        </m:r>
                      </m:e>
                    </m:acc>
                    <m:r>
                      <a:rPr lang="cs-CZ" sz="2000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sz="2000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cs-CZ" sz="1800" dirty="0"/>
                  <a:t>   ,</a:t>
                </a:r>
              </a:p>
              <a:p>
                <a:pPr marL="0" indent="0">
                  <a:buNone/>
                </a:pPr>
                <a:r>
                  <a:rPr lang="cs-CZ" sz="1800" dirty="0"/>
                  <a:t> kde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2000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cs-CZ" sz="20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0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𝑟𝑒𝑝𝑟𝑒𝑧𝑒𝑛𝑡𝑢𝑗𝑒</m:t>
                    </m:r>
                    <m:r>
                      <a:rPr lang="cs-CZ" sz="20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0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cs-CZ" sz="20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ý</m:t>
                    </m:r>
                    <m:r>
                      <a:rPr lang="cs-CZ" sz="20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𝑠𝑙𝑒𝑑𝑛𝑖𝑐𝑖</m:t>
                    </m:r>
                    <m:r>
                      <a:rPr lang="cs-CZ" sz="20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0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𝑟𝑒</m:t>
                    </m:r>
                    <m:r>
                      <a:rPr lang="cs-CZ" sz="20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á</m:t>
                    </m:r>
                    <m:r>
                      <a:rPr lang="cs-CZ" sz="20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𝑙𝑛</m:t>
                    </m:r>
                    <m:r>
                      <a:rPr lang="cs-CZ" sz="20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ý</m:t>
                    </m:r>
                    <m:r>
                      <a:rPr lang="cs-CZ" sz="20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𝑐h</m:t>
                    </m:r>
                    <m:r>
                      <a:rPr lang="cs-CZ" sz="20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0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𝑠𝑖𝑙</m:t>
                    </m:r>
                    <m:r>
                      <a:rPr lang="cs-CZ" sz="20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cs-CZ" sz="1800" dirty="0"/>
              </a:p>
            </p:txBody>
          </p:sp>
        </mc:Choice>
        <mc:Fallback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62810"/>
                <a:ext cx="8082321" cy="3844214"/>
              </a:xfrm>
              <a:blipFill>
                <a:blip r:embed="rId2"/>
                <a:stretch>
                  <a:fillRect l="-1811" t="-206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Pohyb vzhledem k inerciálním a neinerciálním soustavám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7" name="Šipka doprava 6"/>
          <p:cNvSpPr/>
          <p:nvPr/>
        </p:nvSpPr>
        <p:spPr bwMode="auto">
          <a:xfrm>
            <a:off x="1234439" y="3054095"/>
            <a:ext cx="786385" cy="4571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Šipka doprava 8"/>
          <p:cNvSpPr/>
          <p:nvPr/>
        </p:nvSpPr>
        <p:spPr bwMode="auto">
          <a:xfrm rot="16200000">
            <a:off x="854964" y="2674619"/>
            <a:ext cx="804671" cy="4571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Šipka doprava 9"/>
          <p:cNvSpPr/>
          <p:nvPr/>
        </p:nvSpPr>
        <p:spPr bwMode="auto">
          <a:xfrm rot="7664899">
            <a:off x="797714" y="3295842"/>
            <a:ext cx="576072" cy="4571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10212" y="2062809"/>
            <a:ext cx="224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67114" y="3164812"/>
            <a:ext cx="224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908711" y="3116613"/>
            <a:ext cx="224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x</a:t>
            </a:r>
          </a:p>
        </p:txBody>
      </p:sp>
      <p:sp>
        <p:nvSpPr>
          <p:cNvPr id="15" name="Šipka doprava 14"/>
          <p:cNvSpPr/>
          <p:nvPr/>
        </p:nvSpPr>
        <p:spPr bwMode="auto">
          <a:xfrm>
            <a:off x="2217618" y="2367324"/>
            <a:ext cx="786385" cy="4571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Šipka doprava 15"/>
          <p:cNvSpPr/>
          <p:nvPr/>
        </p:nvSpPr>
        <p:spPr bwMode="auto">
          <a:xfrm rot="16200000">
            <a:off x="1838143" y="1987848"/>
            <a:ext cx="804671" cy="4571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Šipka doprava 16"/>
          <p:cNvSpPr/>
          <p:nvPr/>
        </p:nvSpPr>
        <p:spPr bwMode="auto">
          <a:xfrm rot="7664899">
            <a:off x="1780893" y="2609071"/>
            <a:ext cx="576072" cy="4571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2891890" y="2429842"/>
            <a:ext cx="372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x´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705059" y="2643889"/>
            <a:ext cx="404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z´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908711" y="1642209"/>
            <a:ext cx="443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y´</a:t>
            </a:r>
          </a:p>
        </p:txBody>
      </p:sp>
      <p:sp>
        <p:nvSpPr>
          <p:cNvPr id="21" name="Šipka doprava 20"/>
          <p:cNvSpPr/>
          <p:nvPr/>
        </p:nvSpPr>
        <p:spPr bwMode="auto">
          <a:xfrm rot="19502610" flipV="1">
            <a:off x="1199667" y="2704854"/>
            <a:ext cx="1156376" cy="457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ovéPole 21"/>
              <p:cNvSpPr txBox="1"/>
              <p:nvPr/>
            </p:nvSpPr>
            <p:spPr>
              <a:xfrm>
                <a:off x="1597404" y="2342467"/>
                <a:ext cx="224226" cy="333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cs-CZ" sz="1400" dirty="0"/>
              </a:p>
            </p:txBody>
          </p:sp>
        </mc:Choice>
        <mc:Fallback xmlns="">
          <p:sp>
            <p:nvSpPr>
              <p:cNvPr id="22" name="TextovéPol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404" y="2342467"/>
                <a:ext cx="224226" cy="333938"/>
              </a:xfrm>
              <a:prstGeom prst="rect">
                <a:avLst/>
              </a:prstGeom>
              <a:blipFill rotWithShape="0">
                <a:blip r:embed="rId3"/>
                <a:stretch>
                  <a:fillRect r="-162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Šipka doprava 22"/>
          <p:cNvSpPr/>
          <p:nvPr/>
        </p:nvSpPr>
        <p:spPr bwMode="auto">
          <a:xfrm rot="20650230">
            <a:off x="1257945" y="2842637"/>
            <a:ext cx="1518306" cy="45719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4" name="Šipka doprava 23"/>
          <p:cNvSpPr/>
          <p:nvPr/>
        </p:nvSpPr>
        <p:spPr bwMode="auto">
          <a:xfrm rot="1821002">
            <a:off x="2238327" y="2488141"/>
            <a:ext cx="533561" cy="45719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ovéPole 24"/>
              <p:cNvSpPr txBox="1"/>
              <p:nvPr/>
            </p:nvSpPr>
            <p:spPr>
              <a:xfrm>
                <a:off x="2227307" y="2752209"/>
                <a:ext cx="2242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sz="1400" i="1" dirty="0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400" b="0" i="1" dirty="0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cs-CZ" sz="1400" dirty="0"/>
              </a:p>
            </p:txBody>
          </p:sp>
        </mc:Choice>
        <mc:Fallback xmlns="">
          <p:sp>
            <p:nvSpPr>
              <p:cNvPr id="25" name="TextovéPol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307" y="2752209"/>
                <a:ext cx="224226" cy="307777"/>
              </a:xfrm>
              <a:prstGeom prst="rect">
                <a:avLst/>
              </a:prstGeom>
              <a:blipFill rotWithShape="0">
                <a:blip r:embed="rId4"/>
                <a:stretch>
                  <a:fillRect t="-7843" r="-810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délník 25"/>
              <p:cNvSpPr/>
              <p:nvPr/>
            </p:nvSpPr>
            <p:spPr>
              <a:xfrm>
                <a:off x="2223961" y="2424475"/>
                <a:ext cx="38100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sz="1400" i="1" dirty="0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400" i="1" dirty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cs-CZ" sz="1400" b="0" i="1" dirty="0" smtClean="0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´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6" name="Obdélník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961" y="2424475"/>
                <a:ext cx="381002" cy="307777"/>
              </a:xfrm>
              <a:prstGeom prst="rect">
                <a:avLst/>
              </a:prstGeom>
              <a:blipFill rotWithShape="0">
                <a:blip r:embed="rId5"/>
                <a:stretch>
                  <a:fillRect t="-8000" r="-1129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ovéPole 26"/>
          <p:cNvSpPr txBox="1"/>
          <p:nvPr/>
        </p:nvSpPr>
        <p:spPr>
          <a:xfrm>
            <a:off x="2604963" y="2635526"/>
            <a:ext cx="224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A</a:t>
            </a:r>
          </a:p>
        </p:txBody>
      </p:sp>
      <p:sp>
        <p:nvSpPr>
          <p:cNvPr id="28" name="Šipka doprava 27"/>
          <p:cNvSpPr/>
          <p:nvPr/>
        </p:nvSpPr>
        <p:spPr bwMode="auto">
          <a:xfrm rot="7919233">
            <a:off x="3803905" y="4672584"/>
            <a:ext cx="237744" cy="16459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182604" y="4457581"/>
            <a:ext cx="389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=0</a:t>
            </a:r>
          </a:p>
        </p:txBody>
      </p:sp>
    </p:spTree>
    <p:extLst>
      <p:ext uri="{BB962C8B-B14F-4D97-AF65-F5344CB8AC3E}">
        <p14:creationId xmlns:p14="http://schemas.microsoft.com/office/powerpoint/2010/main" val="209493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62810"/>
                <a:ext cx="8082321" cy="384421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dirty="0"/>
                  <a:t>V </a:t>
                </a:r>
                <a:r>
                  <a:rPr lang="cs-CZ" sz="1800" u="sng" dirty="0">
                    <a:solidFill>
                      <a:srgbClr val="00287D"/>
                    </a:solidFill>
                  </a:rPr>
                  <a:t>neinerciální vztažné soustavě</a:t>
                </a:r>
                <a:r>
                  <a:rPr lang="cs-CZ" sz="1800" dirty="0"/>
                  <a:t>:</a:t>
                </a:r>
              </a:p>
              <a:p>
                <a:pPr>
                  <a:buAutoNum type="alphaLcParenR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cs-CZ" sz="18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acc>
                      <m:accPr>
                        <m:chr m:val="⃗"/>
                        <m:ctrlPr>
                          <a:rPr lang="cs-CZ" sz="1800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0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𝑘𝑜𝑛𝑠𝑡</m:t>
                        </m:r>
                      </m:e>
                    </m:acc>
                  </m:oMath>
                </a14:m>
                <a:r>
                  <a:rPr lang="cs-CZ" sz="1800" b="1" dirty="0">
                    <a:solidFill>
                      <a:srgbClr val="00287D"/>
                    </a:solidFill>
                  </a:rPr>
                  <a:t>bez rotace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cs-CZ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num>
                      <m:den>
                        <m: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cs-CZ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cs-CZ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cs-CZ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´</m:t>
                            </m:r>
                          </m:e>
                        </m:acc>
                      </m:num>
                      <m:den>
                        <m: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cs-CZ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cs-CZ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num>
                      <m:den>
                        <m: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cs-CZ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cs-CZ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cs-CZ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cs-CZ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´</m:t>
                        </m:r>
                      </m:e>
                    </m:acc>
                    <m:r>
                      <a:rPr lang="cs-CZ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cs-CZ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cs-CZ" sz="20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cs-CZ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cs-CZ" sz="1800" b="1" dirty="0">
                  <a:solidFill>
                    <a:srgbClr val="00287D"/>
                  </a:solidFill>
                </a:endParaRPr>
              </a:p>
              <a:p>
                <a:pPr marL="1028700" lvl="3" indent="0">
                  <a:buNone/>
                </a:pPr>
                <a:r>
                  <a:rPr lang="cs-CZ" b="0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cs-CZ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cs-CZ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cs-CZ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cs-CZ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cs-CZ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´</m:t>
                        </m:r>
                      </m:e>
                    </m:acc>
                    <m:r>
                      <a:rPr lang="cs-CZ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cs-CZ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cs-CZ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cs-CZ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cs-CZ" dirty="0"/>
              </a:p>
              <a:p>
                <a:pPr marL="0" indent="0">
                  <a:buNone/>
                </a:pPr>
                <a:r>
                  <a:rPr lang="cs-CZ" sz="1800" dirty="0"/>
                  <a:t>Pokud rovnici přepíšeme do tvaru</a:t>
                </a:r>
                <a14:m>
                  <m:oMath xmlns:m="http://schemas.openxmlformats.org/officeDocument/2006/math">
                    <m:r>
                      <a:rPr lang="cs-CZ" sz="2000" b="0" i="0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  <m:r>
                      <a:rPr lang="cs-CZ" sz="2000" b="1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acc>
                      <m:accPr>
                        <m:chr m:val="⃗"/>
                        <m:ctrlPr>
                          <a:rPr lang="cs-CZ" sz="20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  <m:r>
                          <a:rPr lang="cs-CZ" sz="20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´</m:t>
                        </m:r>
                      </m:e>
                    </m:acc>
                    <m:r>
                      <a:rPr lang="cs-CZ" sz="20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sz="20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  <m:r>
                      <a:rPr lang="cs-CZ" sz="2000" b="1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cs-CZ" sz="20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cs-CZ" sz="2000" b="1" i="1" smtClean="0">
                                <a:solidFill>
                                  <a:srgbClr val="00287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000" b="1" i="1" smtClean="0">
                                <a:solidFill>
                                  <a:srgbClr val="00287D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p>
                            <m:r>
                              <a:rPr lang="cs-CZ" sz="2000" b="1" i="1" smtClean="0">
                                <a:solidFill>
                                  <a:srgbClr val="00287D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r>
                  <a:rPr lang="cs-CZ" sz="1800" dirty="0"/>
                  <a:t>  ,</a:t>
                </a:r>
              </a:p>
              <a:p>
                <a:pPr marL="0" indent="0">
                  <a:buNone/>
                </a:pPr>
                <a:r>
                  <a:rPr lang="cs-CZ" sz="1800" dirty="0"/>
                  <a:t> pak v soustavě </a:t>
                </a:r>
                <a:r>
                  <a:rPr lang="cs-CZ" sz="1800" dirty="0" err="1"/>
                  <a:t>S´jako</a:t>
                </a:r>
                <a:r>
                  <a:rPr lang="cs-CZ" sz="1800" dirty="0"/>
                  <a:t> by působila kromě reálné síly ještě síla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2000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cs-CZ" sz="2000" i="1">
                                <a:solidFill>
                                  <a:srgbClr val="00287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000" i="1">
                                <a:solidFill>
                                  <a:srgbClr val="00287D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cs-CZ" sz="2000" i="1">
                                <a:solidFill>
                                  <a:srgbClr val="00287D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cs-CZ" sz="2000" b="0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cs-CZ" sz="2000" b="0" i="1" dirty="0">
                  <a:solidFill>
                    <a:srgbClr val="00287D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cs-CZ" sz="1800" i="1">
                                <a:solidFill>
                                  <a:srgbClr val="00287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800" i="1">
                                <a:solidFill>
                                  <a:srgbClr val="00287D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cs-CZ" sz="1800" i="1">
                                <a:solidFill>
                                  <a:srgbClr val="00287D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r>
                  <a:rPr lang="cs-CZ" sz="1800" b="0" dirty="0">
                    <a:solidFill>
                      <a:srgbClr val="00287D"/>
                    </a:solidFill>
                  </a:rPr>
                  <a:t>  je zdánlivá (setrvačná) síla – </a:t>
                </a:r>
                <a:r>
                  <a:rPr lang="cs-CZ" sz="1800" b="0" dirty="0"/>
                  <a:t>nemá původ v reálných tělesech</a:t>
                </a:r>
              </a:p>
              <a:p>
                <a:pPr marL="0" indent="0">
                  <a:buNone/>
                </a:pPr>
                <a:endParaRPr lang="cs-CZ" sz="1800" b="0" dirty="0">
                  <a:solidFill>
                    <a:srgbClr val="00287D"/>
                  </a:solidFill>
                </a:endParaRPr>
              </a:p>
              <a:p>
                <a:pPr>
                  <a:buFont typeface="+mj-lt"/>
                  <a:buAutoNum type="alphaLcParenR" startAt="2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cs-CZ" sz="1800" i="1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acc>
                      <m:accPr>
                        <m:chr m:val="⃗"/>
                        <m:ctrlPr>
                          <a:rPr lang="cs-CZ" sz="1800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𝑘𝑜𝑛𝑠𝑡</m:t>
                        </m:r>
                      </m:e>
                    </m:acc>
                  </m:oMath>
                </a14:m>
                <a:r>
                  <a:rPr lang="cs-CZ" sz="1800" b="1" dirty="0">
                    <a:solidFill>
                      <a:srgbClr val="00287D"/>
                    </a:solidFill>
                  </a:rPr>
                  <a:t>s rotací</a:t>
                </a:r>
                <a14:m>
                  <m:oMath xmlns:m="http://schemas.openxmlformats.org/officeDocument/2006/math">
                    <m:r>
                      <a:rPr lang="cs-CZ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acc>
                      <m:accPr>
                        <m:chr m:val="⃗"/>
                        <m:ctrlP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´</m:t>
                        </m:r>
                      </m:e>
                    </m:acc>
                    <m:r>
                      <a:rPr lang="cs-CZ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acc>
                      <m:accPr>
                        <m:chr m:val="⃗"/>
                        <m:ctrlP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cs-CZ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cs-CZ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acc>
                      <m:accPr>
                        <m:chr m:val="⃗"/>
                        <m:ctrlP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f>
                          <m:fPr>
                            <m:ctrlPr>
                              <a:rPr lang="cs-CZ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cs-CZ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num>
                          <m:den>
                            <m:r>
                              <a:rPr lang="cs-CZ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𝒅𝒕</m:t>
                            </m:r>
                          </m:den>
                        </m:f>
                      </m:e>
                    </m:acc>
                    <m:r>
                      <a:rPr lang="cs-CZ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cs-CZ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  <m:r>
                      <a:rPr lang="cs-CZ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cs-CZ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acc>
                      <m:accPr>
                        <m:chr m:val="⃗"/>
                        <m:ctrlP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</m:acc>
                    <m:r>
                      <a:rPr lang="cs-CZ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cs-CZ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</m:acc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cs-CZ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</m:acc>
                      </m:e>
                    </m:d>
                    <m:r>
                      <a:rPr lang="cs-CZ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cs-CZ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cs-CZ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acc>
                      <m:accPr>
                        <m:chr m:val="⃗"/>
                        <m:ctrlP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e>
                    </m:acc>
                    <m:acc>
                      <m:accPr>
                        <m:chr m:val="⃗"/>
                        <m:ctrlP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acc>
                  </m:oMath>
                </a14:m>
                <a:endParaRPr lang="cs-CZ" sz="2000" b="1" dirty="0"/>
              </a:p>
              <a:p>
                <a:pPr marL="0" indent="0">
                  <a:buNone/>
                </a:pPr>
                <a:r>
                  <a:rPr lang="cs-CZ" sz="1800" dirty="0"/>
                  <a:t>setrvačné síly: 			</a:t>
                </a:r>
                <a:r>
                  <a:rPr lang="cs-CZ" sz="1800" dirty="0">
                    <a:solidFill>
                      <a:srgbClr val="00B050"/>
                    </a:solidFill>
                  </a:rPr>
                  <a:t>Eulerova        odstředivá          </a:t>
                </a:r>
                <a:r>
                  <a:rPr lang="cs-CZ" sz="1800" dirty="0" err="1">
                    <a:solidFill>
                      <a:srgbClr val="00B050"/>
                    </a:solidFill>
                  </a:rPr>
                  <a:t>Coriolisova</a:t>
                </a:r>
                <a:endParaRPr lang="cs-CZ" sz="18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62810"/>
                <a:ext cx="8082321" cy="3844214"/>
              </a:xfrm>
              <a:blipFill>
                <a:blip r:embed="rId2"/>
                <a:stretch>
                  <a:fillRect l="-1811" t="-2060" b="-237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Pohyb vzhledem k inerciálním a neinerciálním soustavám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86683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Síla v neinerciální soustavě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dirty="0"/>
                  <a:t>Newtonovy pohybové zákony s pouze reálnými silami platí v jen inerciálních soustavách.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V okamžiku, kdy tramvaj začne zrychlovat se</a:t>
                </a:r>
              </a:p>
              <a:p>
                <a:pPr marL="0" indent="0">
                  <a:buNone/>
                </a:pPr>
                <a:r>
                  <a:rPr lang="cs-CZ" sz="1800" dirty="0"/>
                  <a:t>zrychlením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cs-CZ" sz="1800" dirty="0"/>
                  <a:t> jsou již obě soustavy </a:t>
                </a:r>
                <a:r>
                  <a:rPr lang="cs-CZ" sz="1800" dirty="0">
                    <a:solidFill>
                      <a:srgbClr val="00287D"/>
                    </a:solidFill>
                  </a:rPr>
                  <a:t>neinerciální</a:t>
                </a:r>
                <a:r>
                  <a:rPr lang="cs-CZ" sz="1800" dirty="0"/>
                  <a:t>. </a:t>
                </a:r>
              </a:p>
              <a:p>
                <a:pPr marL="0" indent="0">
                  <a:buNone/>
                </a:pPr>
                <a:r>
                  <a:rPr lang="cs-CZ" sz="1400" dirty="0"/>
                  <a:t>Skateboardista se začne pohybovat ve směru proti pohybu</a:t>
                </a:r>
              </a:p>
              <a:p>
                <a:pPr marL="0" indent="0">
                  <a:buNone/>
                </a:pPr>
                <a:r>
                  <a:rPr lang="cs-CZ" sz="1400" dirty="0"/>
                  <a:t>tramvaje. Člověk v tramvaji, který je vůči ní v klidu (sedí), </a:t>
                </a:r>
              </a:p>
              <a:p>
                <a:pPr marL="0" indent="0">
                  <a:buNone/>
                </a:pPr>
                <a:r>
                  <a:rPr lang="cs-CZ" sz="1400" dirty="0"/>
                  <a:t>pozoruje pohyb skateboardisty jako pohyb zrychlený se </a:t>
                </a:r>
              </a:p>
              <a:p>
                <a:pPr marL="0" indent="0">
                  <a:buNone/>
                </a:pPr>
                <a:r>
                  <a:rPr lang="cs-CZ" sz="1400" dirty="0"/>
                  <a:t>zrychlením –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cs-CZ" sz="1400" dirty="0"/>
                  <a:t>, tedy opačným než je zrychlení tramvaje. </a:t>
                </a:r>
              </a:p>
              <a:p>
                <a:r>
                  <a:rPr lang="cs-CZ" sz="1800" b="1" dirty="0"/>
                  <a:t>Zrychlení </a:t>
                </a:r>
                <a:r>
                  <a:rPr lang="cs-CZ" sz="1800" dirty="0"/>
                  <a:t>skateboardisty </a:t>
                </a:r>
                <a:r>
                  <a:rPr lang="cs-CZ" sz="1800" b="1" dirty="0"/>
                  <a:t>není vyvoláno silovým působením žádného tělesa</a:t>
                </a:r>
                <a:r>
                  <a:rPr lang="cs-CZ" sz="1800" dirty="0"/>
                  <a:t>. </a:t>
                </a:r>
              </a:p>
              <a:p>
                <a:r>
                  <a:rPr lang="cs-CZ" sz="1800" dirty="0"/>
                  <a:t>Sílu, která vyvolává jeho zrychlený pohyb, a </a:t>
                </a:r>
                <a:r>
                  <a:rPr lang="cs-CZ" sz="1800" b="1" dirty="0"/>
                  <a:t>která vzniká v důsledku zrychleného pohybu vztažné soustavy </a:t>
                </a:r>
                <a:r>
                  <a:rPr lang="cs-CZ" sz="1800" dirty="0"/>
                  <a:t>nazýváme </a:t>
                </a:r>
                <a:r>
                  <a:rPr lang="cs-CZ" sz="1800" b="1" dirty="0"/>
                  <a:t>setrvačná síla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cs-CZ" sz="1800" b="1" i="1" baseline="-250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</m:oMath>
                </a14:m>
                <a:r>
                  <a:rPr lang="cs-CZ" sz="1800" dirty="0"/>
                  <a:t> 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cs-CZ" sz="1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p>
                            <m:r>
                              <a:rPr lang="cs-CZ" sz="1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r>
                  <a:rPr lang="cs-CZ" sz="1800" dirty="0"/>
                  <a:t>)</a:t>
                </a:r>
              </a:p>
              <a:p>
                <a:r>
                  <a:rPr lang="cs-CZ" sz="1800" dirty="0"/>
                  <a:t>Někdy se setrvačné síly označují jako síly </a:t>
                </a:r>
                <a:r>
                  <a:rPr lang="cs-CZ" sz="1800" b="1" dirty="0"/>
                  <a:t>zdánlivé.</a:t>
                </a: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  <a:blipFill rotWithShape="0">
                <a:blip r:embed="rId2"/>
                <a:stretch>
                  <a:fillRect l="-1811" t="-2038" r="-679" b="-98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078" y="2429457"/>
            <a:ext cx="3464534" cy="158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18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Síla v neinerciální soustavě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dirty="0"/>
                  <a:t>V neinerciální vztažné soustavě:</a:t>
                </a:r>
              </a:p>
              <a:p>
                <a:r>
                  <a:rPr lang="cs-CZ" sz="1800" dirty="0"/>
                  <a:t>neplatí zákon setrvačnosti,</a:t>
                </a:r>
              </a:p>
              <a:p>
                <a:r>
                  <a:rPr lang="cs-CZ" sz="1800" dirty="0"/>
                  <a:t>neplatí zákon akce a reakce.</a:t>
                </a:r>
              </a:p>
              <a:p>
                <a:endParaRPr lang="cs-CZ" sz="1800" dirty="0"/>
              </a:p>
              <a:p>
                <a:r>
                  <a:rPr lang="cs-CZ" sz="1800" dirty="0"/>
                  <a:t>Zákon síly je možné v neinerciální vztažné soustavě použít s tím, že k reálným silám dodáme </a:t>
                </a:r>
                <a:r>
                  <a:rPr lang="cs-CZ" sz="1800" dirty="0">
                    <a:solidFill>
                      <a:srgbClr val="00287D"/>
                    </a:solidFill>
                  </a:rPr>
                  <a:t>setrvačnou sílu, která má opačný směr než zrychlení</a:t>
                </a:r>
                <a:r>
                  <a:rPr lang="cs-CZ" sz="1800" dirty="0"/>
                  <a:t>, které ji vyvolává.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sz="1800" b="1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800" b="1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cs-CZ" sz="1800" b="1" i="1" baseline="-25000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acc>
                      <m:r>
                        <a:rPr lang="cs-CZ" sz="1800" b="1" i="1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1800" b="1" i="1" smtClean="0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cs-CZ" sz="1800" b="1" i="1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cs-CZ" sz="1800" b="1" i="1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cs-CZ" sz="1800" b="1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800" b="1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acc>
                    </m:oMath>
                  </m:oMathPara>
                </a14:m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  <a:blipFill rotWithShape="0">
                <a:blip r:embed="rId2"/>
                <a:stretch>
                  <a:fillRect l="-1811" t="-203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58779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Síla v neinerciální soustavě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Pokud by se výtah pohyboval se zrychlením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acc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1800" dirty="0"/>
                  <a:t>(volným pádem), pak by výsledná síla působící na pasažéra byla nulová. Tímto způsobem je možné simulovat „beztížný stav“.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  <a:blipFill rotWithShape="0">
                <a:blip r:embed="rId2"/>
                <a:stretch>
                  <a:fillRect l="-181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9" y="1905681"/>
            <a:ext cx="3683642" cy="231372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53" y="1841437"/>
            <a:ext cx="3056973" cy="244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2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Síla v neinerciální soustavě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Jede-li tramvaj po přímočaré dráze rovnoměrným</a:t>
                </a:r>
              </a:p>
              <a:p>
                <a:pPr marL="0" indent="0">
                  <a:buNone/>
                </a:pPr>
                <a:r>
                  <a:rPr lang="cs-CZ" sz="1800" dirty="0"/>
                  <a:t>pohybem a najednou vjede do levotočivé zatáčky</a:t>
                </a:r>
              </a:p>
              <a:p>
                <a:pPr marL="0" indent="0">
                  <a:buNone/>
                </a:pPr>
                <a:r>
                  <a:rPr lang="cs-CZ" sz="1800" dirty="0"/>
                  <a:t>při nezměněné velikosti rychlosti, jsou cestující</a:t>
                </a:r>
              </a:p>
              <a:p>
                <a:pPr marL="0" indent="0">
                  <a:buNone/>
                </a:pPr>
                <a:r>
                  <a:rPr lang="cs-CZ" sz="1800" dirty="0"/>
                  <a:t>vytlačování na pravou stranu tramvaje. 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Pasažéři jsou podrobeni účinku setrvačné síly, která je důsledkem pohybu po křivočaré trajektorii. Tato setrvačná síla se označuje jako </a:t>
                </a:r>
                <a:r>
                  <a:rPr lang="cs-CZ" sz="1800" dirty="0">
                    <a:solidFill>
                      <a:srgbClr val="00287D"/>
                    </a:solidFill>
                  </a:rPr>
                  <a:t>síla odstředivá</a:t>
                </a:r>
                <a:r>
                  <a:rPr lang="cs-CZ" sz="1800" dirty="0"/>
                  <a:t>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r>
                  <a:rPr lang="cs-CZ" sz="1800" dirty="0">
                    <a:solidFill>
                      <a:srgbClr val="00287D"/>
                    </a:solidFill>
                  </a:rPr>
                  <a:t>Setrvačná odstředivá síla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cs-CZ" sz="1800" b="1" i="1" baseline="-250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𝒐𝒅</m:t>
                        </m:r>
                      </m:e>
                    </m:acc>
                  </m:oMath>
                </a14:m>
                <a:r>
                  <a:rPr lang="cs-CZ" sz="1800" dirty="0"/>
                  <a:t> vzniká v neinerciální vztažné soustavě pohybující se po zakřivené trajektorii.</a:t>
                </a:r>
              </a:p>
              <a:p>
                <a:pPr marL="0" indent="0">
                  <a:buNone/>
                </a:pPr>
                <a:endParaRPr lang="cs-CZ" sz="1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  <a:blipFill rotWithShape="0">
                <a:blip r:embed="rId2"/>
                <a:stretch>
                  <a:fillRect l="-181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905" y="692448"/>
            <a:ext cx="2959259" cy="265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4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Síla v neinerciální soustavě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b="1" dirty="0"/>
                  <a:t>Kolotoč</a:t>
                </a:r>
              </a:p>
              <a:p>
                <a:pPr marL="0" indent="0">
                  <a:spcBef>
                    <a:spcPct val="0"/>
                  </a:spcBef>
                  <a:buClrTx/>
                  <a:buSzTx/>
                  <a:buNone/>
                </a:pPr>
                <a:r>
                  <a:rPr lang="cs-CZ" sz="1800" dirty="0"/>
                  <a:t>Trajektorií pohybu člověka hmotnosti </a:t>
                </a:r>
                <a:r>
                  <a:rPr lang="cs-CZ" sz="1800" i="1" dirty="0"/>
                  <a:t>m</a:t>
                </a:r>
                <a:r>
                  <a:rPr lang="cs-CZ" sz="1800" dirty="0"/>
                  <a:t>bude kružnice o poloměru </a:t>
                </a:r>
                <a:r>
                  <a:rPr lang="cs-CZ" sz="1800" i="1" dirty="0"/>
                  <a:t>r</a:t>
                </a:r>
                <a:r>
                  <a:rPr lang="cs-CZ" sz="1800" dirty="0"/>
                  <a:t>. </a:t>
                </a:r>
              </a:p>
              <a:p>
                <a:pPr marL="0" indent="0">
                  <a:spcBef>
                    <a:spcPct val="0"/>
                  </a:spcBef>
                  <a:buClrTx/>
                  <a:buSzTx/>
                  <a:buNone/>
                </a:pPr>
                <a:endParaRPr lang="cs-CZ" sz="1800" dirty="0"/>
              </a:p>
              <a:p>
                <a:pPr marL="0" indent="0">
                  <a:spcBef>
                    <a:spcPct val="0"/>
                  </a:spcBef>
                  <a:buClrTx/>
                  <a:buSzTx/>
                  <a:buNone/>
                </a:pPr>
                <a:r>
                  <a:rPr lang="cs-CZ" sz="1800" dirty="0">
                    <a:solidFill>
                      <a:srgbClr val="C00000"/>
                    </a:solidFill>
                  </a:rPr>
                  <a:t>Inerciální vztažná soustava</a:t>
                </a:r>
              </a:p>
              <a:p>
                <a:pPr>
                  <a:spcBef>
                    <a:spcPct val="0"/>
                  </a:spcBef>
                  <a:buClrTx/>
                  <a:buSzTx/>
                </a:pPr>
                <a:r>
                  <a:rPr lang="cs-CZ" sz="1800" dirty="0"/>
                  <a:t>Pohyb po kružnici je charakterizován 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dostředivým zrychlením</a:t>
                </a:r>
                <a:r>
                  <a:rPr lang="cs-CZ" i="1" kern="12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</a:t>
                </a:r>
                <a:r>
                  <a:rPr lang="cs-CZ" i="1" kern="12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d</a:t>
                </a:r>
                <a:r>
                  <a:rPr lang="cs-CZ" i="1" kern="12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i="1" kern="1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i="1" kern="1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cs-CZ" i="1" kern="1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cs-CZ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cs-CZ" i="1" kern="120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</a:pPr>
                <a:r>
                  <a:rPr lang="cs-CZ" sz="1800" dirty="0"/>
                  <a:t>Zakřivení pohybu po kružnici bude způsobeno 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dostředivou silou </a:t>
                </a:r>
                <a14:m>
                  <m:oMath xmlns:m="http://schemas.openxmlformats.org/officeDocument/2006/math"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cs-CZ" sz="1800" b="1" i="1" baseline="-2500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cs-CZ" sz="1800" dirty="0"/>
                  <a:t>, kterou si vyjádříme pomocí druhého pohybového zákona ve tvaru </a:t>
                </a:r>
                <a:r>
                  <a:rPr lang="cs-CZ" sz="2000" i="1" kern="12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F</a:t>
                </a:r>
                <a:r>
                  <a:rPr lang="cs-CZ" sz="2000" i="1" kern="1200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d</a:t>
                </a:r>
                <a:r>
                  <a:rPr lang="cs-CZ" sz="2000" i="1" kern="12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=m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00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2000" i="1" kern="1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000" i="1" kern="1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cs-CZ" sz="2000" i="1" kern="1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cs-CZ" sz="200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cs-CZ" sz="2000" dirty="0"/>
              </a:p>
              <a:p>
                <a:pPr marL="0" lvl="0" indent="0">
                  <a:spcBef>
                    <a:spcPct val="0"/>
                  </a:spcBef>
                  <a:buClrTx/>
                  <a:buSzTx/>
                  <a:buNone/>
                </a:pPr>
                <a:endParaRPr lang="cs-CZ" sz="1800" dirty="0">
                  <a:solidFill>
                    <a:srgbClr val="00287D"/>
                  </a:solidFill>
                </a:endParaRPr>
              </a:p>
              <a:p>
                <a:pPr marL="0" lvl="0" indent="0">
                  <a:spcBef>
                    <a:spcPct val="0"/>
                  </a:spcBef>
                  <a:buClrTx/>
                  <a:buSzTx/>
                  <a:buNone/>
                </a:pPr>
                <a:r>
                  <a:rPr lang="cs-CZ" sz="1800" dirty="0">
                    <a:solidFill>
                      <a:srgbClr val="C00000"/>
                    </a:solidFill>
                  </a:rPr>
                  <a:t>Neinerciální vztažná soustava</a:t>
                </a:r>
              </a:p>
              <a:p>
                <a:r>
                  <a:rPr lang="cs-CZ" sz="1800" dirty="0"/>
                  <a:t>Podle zákona akce a reakce bude akční síla – dostředivá síla působící na sedačku vyvolávat sílu reakční. Touto reakční silou je právě </a:t>
                </a:r>
                <a:r>
                  <a:rPr lang="cs-CZ" sz="1800" dirty="0">
                    <a:solidFill>
                      <a:srgbClr val="00287D"/>
                    </a:solidFill>
                  </a:rPr>
                  <a:t>setrvačná síla odstředivá</a:t>
                </a:r>
                <a:r>
                  <a:rPr lang="cs-CZ" sz="1800" dirty="0"/>
                  <a:t>. Její velikost si tedy můžeme vyjádřit pomocí velikosti dostředivého zrychlení jako   </a:t>
                </a:r>
                <a:r>
                  <a:rPr lang="cs-CZ" sz="2000" i="1" kern="12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F</a:t>
                </a:r>
                <a:r>
                  <a:rPr lang="cs-CZ" sz="2000" i="1" kern="1200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od</a:t>
                </a:r>
                <a:r>
                  <a:rPr lang="cs-CZ" sz="2000" i="1" kern="12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= m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00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2000" i="1" kern="1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000" i="1" kern="1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cs-CZ" sz="2000" i="1" kern="1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cs-CZ" sz="200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  <a:blipFill rotWithShape="0">
                <a:blip r:embed="rId2"/>
                <a:stretch>
                  <a:fillRect l="-1811" t="-2038" r="-2566" b="-1316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892" y="35879"/>
            <a:ext cx="2520268" cy="22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42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Silové působení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988457"/>
            <a:ext cx="8010297" cy="4144055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/>
              <a:t>Síla se projevuje vždy při vzájemném působení dvou těles.</a:t>
            </a:r>
            <a:r>
              <a:rPr lang="cs-CZ" sz="2000" dirty="0"/>
              <a:t> </a:t>
            </a:r>
          </a:p>
          <a:p>
            <a:pPr marL="0" indent="0" algn="just">
              <a:buNone/>
            </a:pPr>
            <a:endParaRPr lang="cs-CZ" sz="2000" dirty="0"/>
          </a:p>
          <a:p>
            <a:pPr marL="0" indent="0" algn="just">
              <a:buNone/>
            </a:pPr>
            <a:endParaRPr lang="cs-CZ" sz="2000" dirty="0"/>
          </a:p>
          <a:p>
            <a:pPr>
              <a:buFont typeface="+mj-lt"/>
              <a:buAutoNum type="arabicPeriod"/>
            </a:pPr>
            <a:r>
              <a:rPr lang="cs-CZ" sz="1800" dirty="0"/>
              <a:t>Vzájemné působení těles </a:t>
            </a:r>
            <a:r>
              <a:rPr lang="cs-CZ" sz="1800" i="1" dirty="0">
                <a:solidFill>
                  <a:srgbClr val="00287D"/>
                </a:solidFill>
              </a:rPr>
              <a:t>přímým stykem.</a:t>
            </a:r>
          </a:p>
          <a:p>
            <a:pPr>
              <a:buFont typeface="+mj-lt"/>
              <a:buAutoNum type="arabicPeriod"/>
            </a:pPr>
            <a:endParaRPr lang="cs-CZ" sz="1800" i="1" dirty="0">
              <a:solidFill>
                <a:srgbClr val="00287D"/>
              </a:solidFill>
            </a:endParaRPr>
          </a:p>
          <a:p>
            <a:pPr>
              <a:buFont typeface="+mj-lt"/>
              <a:buAutoNum type="arabicPeriod"/>
            </a:pPr>
            <a:endParaRPr lang="cs-CZ" sz="1800" i="1" dirty="0">
              <a:solidFill>
                <a:srgbClr val="00287D"/>
              </a:solidFill>
            </a:endParaRPr>
          </a:p>
          <a:p>
            <a:pPr>
              <a:buFont typeface="+mj-lt"/>
              <a:buAutoNum type="arabicPeriod"/>
            </a:pPr>
            <a:endParaRPr lang="cs-CZ" sz="1800" i="1" dirty="0">
              <a:solidFill>
                <a:srgbClr val="00287D"/>
              </a:solidFill>
            </a:endParaRPr>
          </a:p>
          <a:p>
            <a:pPr>
              <a:buFont typeface="+mj-lt"/>
              <a:buAutoNum type="arabicPeriod"/>
            </a:pPr>
            <a:endParaRPr lang="cs-CZ" sz="1800" i="1" dirty="0">
              <a:solidFill>
                <a:srgbClr val="00287D"/>
              </a:solidFill>
            </a:endParaRPr>
          </a:p>
          <a:p>
            <a:pPr algn="just">
              <a:buFont typeface="+mj-lt"/>
              <a:buAutoNum type="arabicPeriod"/>
            </a:pPr>
            <a:r>
              <a:rPr lang="cs-CZ" sz="1800" dirty="0"/>
              <a:t>Vzájemné působení těles na dálku </a:t>
            </a:r>
            <a:r>
              <a:rPr lang="cs-CZ" sz="1800" i="1" dirty="0">
                <a:solidFill>
                  <a:srgbClr val="00287D"/>
                </a:solidFill>
              </a:rPr>
              <a:t>prostřednictvím silových polí</a:t>
            </a:r>
            <a:r>
              <a:rPr lang="cs-CZ" sz="1800" dirty="0"/>
              <a:t>. </a:t>
            </a:r>
          </a:p>
          <a:p>
            <a:pPr algn="just"/>
            <a:endParaRPr lang="cs-CZ" sz="1800" dirty="0"/>
          </a:p>
          <a:p>
            <a:pPr algn="just"/>
            <a:endParaRPr 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6" name="Šipka dolů 5"/>
          <p:cNvSpPr/>
          <p:nvPr/>
        </p:nvSpPr>
        <p:spPr bwMode="auto">
          <a:xfrm>
            <a:off x="4363297" y="2487168"/>
            <a:ext cx="374904" cy="42976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39" y="3549786"/>
            <a:ext cx="5959851" cy="11491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411" y="5070745"/>
            <a:ext cx="2570338" cy="1177655"/>
          </a:xfrm>
          <a:prstGeom prst="rect">
            <a:avLst/>
          </a:prstGeom>
        </p:spPr>
      </p:pic>
      <p:pic>
        <p:nvPicPr>
          <p:cNvPr id="9" name="Obrázek 8" descr="stickman_money_magnet_lg_cl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072" y="5125357"/>
            <a:ext cx="1724025" cy="1485900"/>
          </a:xfrm>
          <a:prstGeom prst="rect">
            <a:avLst/>
          </a:prstGeom>
        </p:spPr>
      </p:pic>
      <p:pic>
        <p:nvPicPr>
          <p:cNvPr id="10" name="Obrázek 9" descr="PushBoxStickManPhysic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7829" y="0"/>
            <a:ext cx="3314096" cy="186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30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Síla v neinerciální soustavě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b="1" dirty="0">
                    <a:solidFill>
                      <a:srgbClr val="00287D"/>
                    </a:solidFill>
                  </a:rPr>
                  <a:t>CORIOLISOVA síla</a:t>
                </a:r>
              </a:p>
              <a:p>
                <a:pPr marL="0" indent="0">
                  <a:buNone/>
                </a:pPr>
                <a:endParaRPr lang="cs-CZ" sz="1800" b="1" dirty="0">
                  <a:solidFill>
                    <a:srgbClr val="00287D"/>
                  </a:solidFill>
                </a:endParaRPr>
              </a:p>
              <a:p>
                <a:pPr marL="0" indent="0">
                  <a:spcBef>
                    <a:spcPct val="0"/>
                  </a:spcBef>
                  <a:buClrTx/>
                  <a:buSzTx/>
                  <a:buNone/>
                </a:pPr>
                <a:endParaRPr lang="cs-CZ" sz="1800" b="1" i="1" dirty="0">
                  <a:solidFill>
                    <a:srgbClr val="00287D"/>
                  </a:solidFill>
                </a:endParaRPr>
              </a:p>
              <a:p>
                <a:pPr marL="0" indent="0">
                  <a:spcBef>
                    <a:spcPct val="0"/>
                  </a:spcBef>
                  <a:buClrTx/>
                  <a:buSzTx/>
                  <a:buNone/>
                </a:pPr>
                <a:r>
                  <a:rPr lang="cs-CZ" sz="1800" b="1" i="1" dirty="0" err="1">
                    <a:solidFill>
                      <a:srgbClr val="00287D"/>
                    </a:solidFill>
                  </a:rPr>
                  <a:t>Coriolisova</a:t>
                </a:r>
                <a:r>
                  <a:rPr lang="cs-CZ" sz="1800" b="1" i="1" dirty="0">
                    <a:solidFill>
                      <a:srgbClr val="00287D"/>
                    </a:solidFill>
                  </a:rPr>
                  <a:t>síla</a:t>
                </a:r>
                <a:r>
                  <a:rPr lang="cs-CZ" sz="1800" dirty="0"/>
                  <a:t> je setrvačná síla působící na tělesa, která se pohybují v rotující </a:t>
                </a:r>
                <a:r>
                  <a:rPr lang="cs-CZ" sz="1800" dirty="0">
                    <a:solidFill>
                      <a:srgbClr val="C00000"/>
                    </a:solidFill>
                  </a:rPr>
                  <a:t>neinerciální vztažné soustavě</a:t>
                </a:r>
                <a:r>
                  <a:rPr lang="cs-CZ" sz="1800" dirty="0"/>
                  <a:t> tak, že se mění jejich vzdálenost od osy otáčení. </a:t>
                </a:r>
                <a:r>
                  <a:rPr lang="cs-CZ" sz="1800" dirty="0" err="1">
                    <a:solidFill>
                      <a:srgbClr val="00287D"/>
                    </a:solidFill>
                  </a:rPr>
                  <a:t>Coriolisova</a:t>
                </a:r>
                <a:r>
                  <a:rPr lang="cs-CZ" sz="1800" dirty="0">
                    <a:solidFill>
                      <a:srgbClr val="00287D"/>
                    </a:solidFill>
                  </a:rPr>
                  <a:t> síla </a:t>
                </a:r>
                <a:r>
                  <a:rPr lang="cs-CZ" sz="1800" dirty="0"/>
                  <a:t>má směr kolmý ke spojnici těleso – osa otáčení a způsobuje stáčení trajektorie tělesa proti směru otáčení soustavy (v případě pohybu tělesa od středu otáčení. Pokud se těleso pohybuje směrem ke středu otáčení, působí síla ve směru otáčení. </a:t>
                </a:r>
              </a:p>
              <a:p>
                <a:pPr marL="0" indent="0">
                  <a:spcBef>
                    <a:spcPct val="0"/>
                  </a:spcBef>
                  <a:buClrTx/>
                  <a:buSzTx/>
                  <a:buNone/>
                </a:pPr>
                <a:endParaRPr lang="cs-CZ" sz="1800" dirty="0"/>
              </a:p>
              <a:p>
                <a:pPr marL="0" indent="0">
                  <a:spcBef>
                    <a:spcPct val="0"/>
                  </a:spcBef>
                  <a:buClrTx/>
                  <a:buSz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sz="1800" b="1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800" b="1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cs-CZ" sz="1800" b="1" i="1" baseline="-25000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</m:acc>
                      <m:r>
                        <a:rPr lang="cs-CZ" sz="1800" b="1" i="1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1800" b="1" i="1" smtClean="0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cs-CZ" sz="1800" b="1" i="1" smtClean="0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cs-CZ" sz="1800" b="1" i="1" smtClean="0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acc>
                        <m:accPr>
                          <m:chr m:val="⃗"/>
                          <m:ctrlPr>
                            <a:rPr lang="cs-CZ" sz="1800" b="1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800" b="1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</m:acc>
                      <m:r>
                        <a:rPr lang="cs-CZ" sz="1800" b="1" i="1" smtClean="0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cs-CZ" sz="1800" b="1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800" b="1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cs-CZ" sz="1800" b="1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</m:acc>
                    </m:oMath>
                  </m:oMathPara>
                </a14:m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  <a:blipFill rotWithShape="0">
                <a:blip r:embed="rId2"/>
                <a:stretch>
                  <a:fillRect l="-1811" t="-2038" r="-15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1905000" cy="26955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898" y="4297364"/>
            <a:ext cx="28575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93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Síla v neinerciální soustavě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2"/>
            <a:ext cx="8082321" cy="3889312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>
                <a:solidFill>
                  <a:srgbClr val="00287D"/>
                </a:solidFill>
              </a:rPr>
              <a:t>CORIOLISOVA síla</a:t>
            </a:r>
          </a:p>
          <a:p>
            <a:pPr marL="0" indent="0">
              <a:buNone/>
            </a:pPr>
            <a:endParaRPr lang="cs-CZ" sz="1800" b="1" dirty="0">
              <a:solidFill>
                <a:srgbClr val="00287D"/>
              </a:solidFill>
            </a:endParaRPr>
          </a:p>
          <a:p>
            <a:pPr>
              <a:spcBef>
                <a:spcPct val="0"/>
              </a:spcBef>
              <a:buClrTx/>
              <a:buSzTx/>
              <a:buAutoNum type="arabicParenR"/>
            </a:pPr>
            <a:r>
              <a:rPr lang="cs-CZ" sz="1800" i="1" dirty="0" err="1"/>
              <a:t>Foucaultovo</a:t>
            </a:r>
            <a:r>
              <a:rPr lang="cs-CZ" sz="1800" i="1" dirty="0"/>
              <a:t> kyvadlo</a:t>
            </a:r>
          </a:p>
          <a:p>
            <a:pPr>
              <a:spcBef>
                <a:spcPct val="0"/>
              </a:spcBef>
              <a:buClrTx/>
              <a:buSzTx/>
              <a:buAutoNum type="arabicParenR"/>
            </a:pPr>
            <a:endParaRPr lang="cs-CZ" sz="1800" i="1" dirty="0"/>
          </a:p>
          <a:p>
            <a:pPr>
              <a:spcBef>
                <a:spcPct val="0"/>
              </a:spcBef>
              <a:buClrTx/>
              <a:buSzTx/>
              <a:buAutoNum type="arabicParenR"/>
            </a:pPr>
            <a:endParaRPr lang="cs-CZ" sz="1800" i="1" dirty="0"/>
          </a:p>
          <a:p>
            <a:pPr>
              <a:spcBef>
                <a:spcPct val="0"/>
              </a:spcBef>
              <a:buClrTx/>
              <a:buSzTx/>
              <a:buAutoNum type="arabicParenR"/>
            </a:pPr>
            <a:endParaRPr lang="cs-CZ" sz="1800" i="1" dirty="0"/>
          </a:p>
          <a:p>
            <a:pPr>
              <a:spcBef>
                <a:spcPct val="0"/>
              </a:spcBef>
              <a:buClrTx/>
              <a:buSzTx/>
              <a:buAutoNum type="arabicParenR"/>
            </a:pPr>
            <a:r>
              <a:rPr lang="cs-CZ" sz="1800" i="1" dirty="0"/>
              <a:t>Meteorologie</a:t>
            </a:r>
          </a:p>
          <a:p>
            <a:pPr>
              <a:spcBef>
                <a:spcPct val="0"/>
              </a:spcBef>
              <a:buClrTx/>
              <a:buSzTx/>
              <a:buAutoNum type="arabicParenR"/>
            </a:pPr>
            <a:endParaRPr lang="cs-CZ" sz="1800" i="1" dirty="0"/>
          </a:p>
          <a:p>
            <a:pPr>
              <a:spcBef>
                <a:spcPct val="0"/>
              </a:spcBef>
              <a:buClrTx/>
              <a:buSzTx/>
              <a:buAutoNum type="arabicParenR"/>
            </a:pPr>
            <a:endParaRPr lang="cs-CZ" sz="1800" i="1" dirty="0"/>
          </a:p>
          <a:p>
            <a:pPr>
              <a:spcBef>
                <a:spcPct val="0"/>
              </a:spcBef>
              <a:buClrTx/>
              <a:buSzTx/>
              <a:buAutoNum type="arabicParenR"/>
            </a:pPr>
            <a:r>
              <a:rPr lang="cs-CZ" sz="1800" i="1" dirty="0"/>
              <a:t>Balistika</a:t>
            </a:r>
          </a:p>
          <a:p>
            <a:pPr marL="400050" lvl="1" indent="0">
              <a:spcBef>
                <a:spcPct val="0"/>
              </a:spcBef>
              <a:buClrTx/>
              <a:buSzTx/>
              <a:buNone/>
            </a:pPr>
            <a:r>
              <a:rPr lang="cs-CZ" sz="1400" i="1" dirty="0" err="1"/>
              <a:t>Coriolisův</a:t>
            </a:r>
            <a:r>
              <a:rPr lang="cs-CZ" sz="1400" i="1" dirty="0"/>
              <a:t> efekt má význam ve vnější balistice při výpočtu trajektorie střel dlouhého doletu.</a:t>
            </a:r>
          </a:p>
          <a:p>
            <a:pPr>
              <a:spcBef>
                <a:spcPct val="0"/>
              </a:spcBef>
              <a:buClrTx/>
              <a:buSzTx/>
              <a:buAutoNum type="arabicParenR"/>
            </a:pPr>
            <a:r>
              <a:rPr lang="cs-CZ" sz="1800" i="1" dirty="0"/>
              <a:t>Vodní toky</a:t>
            </a:r>
          </a:p>
          <a:p>
            <a:pPr marL="400050" lvl="1" indent="0">
              <a:spcBef>
                <a:spcPct val="0"/>
              </a:spcBef>
              <a:buClrTx/>
              <a:buSzTx/>
              <a:buNone/>
            </a:pPr>
            <a:r>
              <a:rPr lang="cs-CZ" sz="1400" i="1" dirty="0"/>
              <a:t>Řeky tekoucí na severní polokouli vymílají více pravý břeh, řeky tekoucí na jižní polokouli pak břeh levý. V důsledku toho řeky v měkkém podloží vytvářejí meandry. Zjevné je to při pohledu na tvar sibiřských řek.</a:t>
            </a:r>
          </a:p>
          <a:p>
            <a:pPr>
              <a:spcBef>
                <a:spcPct val="0"/>
              </a:spcBef>
              <a:buClrTx/>
              <a:buSzTx/>
              <a:buAutoNum type="arabicParenR"/>
            </a:pPr>
            <a:r>
              <a:rPr lang="cs-CZ" sz="1800" i="1" dirty="0"/>
              <a:t>Kolejnice -</a:t>
            </a:r>
            <a:r>
              <a:rPr lang="cs-CZ" sz="1400" i="1" dirty="0"/>
              <a:t>v S-J směru je opotřebována vždy více jedna strana.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endParaRPr lang="cs-CZ" sz="1800" b="1" i="1" dirty="0">
              <a:solidFill>
                <a:srgbClr val="00287D"/>
              </a:solidFill>
            </a:endParaRPr>
          </a:p>
          <a:p>
            <a:pPr marL="0" indent="0">
              <a:spcBef>
                <a:spcPct val="0"/>
              </a:spcBef>
              <a:buClrTx/>
              <a:buSzTx/>
              <a:buNone/>
            </a:pPr>
            <a:endParaRPr lang="cs-CZ" sz="1800" dirty="0"/>
          </a:p>
          <a:p>
            <a:pPr marL="0" indent="0">
              <a:spcBef>
                <a:spcPct val="0"/>
              </a:spcBef>
              <a:buClrTx/>
              <a:buSzTx/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00" y="3218380"/>
            <a:ext cx="1487976" cy="148797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8726" y="3222952"/>
            <a:ext cx="1572892" cy="136245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18" y="3174695"/>
            <a:ext cx="1238250" cy="16383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32" y="2114615"/>
            <a:ext cx="1428712" cy="107153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04" y="912824"/>
            <a:ext cx="1714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30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Hybnost a impuls síly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b="1" i="1" dirty="0">
                    <a:solidFill>
                      <a:srgbClr val="00287D"/>
                    </a:solidFill>
                  </a:rPr>
                  <a:t>Hybnost</a:t>
                </a:r>
              </a:p>
              <a:p>
                <a:pPr marL="0" indent="0">
                  <a:spcBef>
                    <a:spcPct val="0"/>
                  </a:spcBef>
                  <a:buClrTx/>
                  <a:buSzTx/>
                  <a:buNone/>
                </a:pPr>
                <a:r>
                  <a:rPr lang="cs-CZ" sz="1800" dirty="0"/>
                  <a:t>Velikost síly, kterou musíme vynaložit na změnu pohybového stavu hmotného tělesa, závisí na jeho rychlosti a na jeho hmotnosti.</a:t>
                </a:r>
              </a:p>
              <a:p>
                <a:pPr marL="0" lvl="0" indent="0">
                  <a:spcBef>
                    <a:spcPct val="0"/>
                  </a:spcBef>
                  <a:buClrTx/>
                  <a:buSzTx/>
                  <a:buNone/>
                </a:pPr>
                <a:r>
                  <a:rPr lang="cs-CZ" sz="1800" dirty="0">
                    <a:solidFill>
                      <a:srgbClr val="000000"/>
                    </a:solidFill>
                  </a:rPr>
                  <a:t>Pohybový stav tělesa můžeme charakterizovat fyzikální veličinou 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hybnost</a:t>
                </a:r>
                <a:r>
                  <a:rPr lang="cs-CZ" sz="1800" dirty="0">
                    <a:solidFill>
                      <a:srgbClr val="000000"/>
                    </a:solidFill>
                  </a:rPr>
                  <a:t>. </a:t>
                </a:r>
              </a:p>
              <a:p>
                <a:r>
                  <a:rPr lang="cs-CZ" sz="1800" b="1" dirty="0"/>
                  <a:t>Hybnost tělesa </a:t>
                </a:r>
                <a:r>
                  <a:rPr lang="cs-CZ" sz="1800" dirty="0">
                    <a:solidFill>
                      <a:srgbClr val="000000"/>
                    </a:solidFill>
                  </a:rPr>
                  <a:t>tělesa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cs-CZ" sz="1800" b="1" dirty="0"/>
                  <a:t>je dána součinem jeho hmotnosti 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m</a:t>
                </a:r>
                <a:r>
                  <a:rPr lang="cs-CZ" sz="1800" b="1" dirty="0"/>
                  <a:t>a jeho rychlosti </a:t>
                </a:r>
                <a:r>
                  <a:rPr lang="cs-CZ" sz="1800" dirty="0">
                    <a:solidFill>
                      <a:srgbClr val="000000"/>
                    </a:solidFill>
                  </a:rPr>
                  <a:t>tělesa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</m:oMath>
                </a14:m>
                <a:r>
                  <a:rPr lang="cs-CZ" sz="1800" dirty="0"/>
                  <a:t>. Je to vektor, který má stejný směr jako okamžitá rychlost</a:t>
                </a:r>
                <a:r>
                  <a:rPr lang="cs-CZ" sz="1800" dirty="0">
                    <a:latin typeface="Times New Roman" panose="02020603050405020304" pitchFamily="18" charset="0"/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sz="1800" b="1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800" b="1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r>
                        <a:rPr lang="cs-CZ" sz="1800" b="1" i="1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1800" b="1" i="1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cs-CZ" sz="1800" b="1" i="1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cs-CZ" sz="1800" b="1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800" b="1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</m:oMath>
                  </m:oMathPara>
                </a14:m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>
                  <a:spcBef>
                    <a:spcPct val="0"/>
                  </a:spcBef>
                  <a:buClrTx/>
                  <a:buSzTx/>
                </a:pPr>
                <a:r>
                  <a:rPr lang="cs-CZ" sz="1800" dirty="0"/>
                  <a:t>Pokud ke </a:t>
                </a:r>
                <a:r>
                  <a:rPr lang="cs-CZ" sz="1800" i="1" dirty="0"/>
                  <a:t>změně hybnosti </a:t>
                </a:r>
                <a:r>
                  <a:rPr lang="cs-CZ" sz="1800" dirty="0"/>
                  <a:t>dochází v důsledku změny 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vektoru rychlosti</a:t>
                </a:r>
                <a:r>
                  <a:rPr lang="cs-CZ" sz="1800" dirty="0"/>
                  <a:t>, pak musíme zapsat vztah pro změnu hybnosti ve </a:t>
                </a:r>
                <a:r>
                  <a:rPr lang="cs-CZ" sz="1800" b="1" dirty="0"/>
                  <a:t>vektorovém tvaru</a:t>
                </a:r>
              </a:p>
              <a:p>
                <a:pPr marL="0" indent="0">
                  <a:spcBef>
                    <a:spcPct val="0"/>
                  </a:spcBef>
                  <a:buClrTx/>
                  <a:buSz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i="1" smtClean="0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cs-CZ" sz="2000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2000" b="0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cs-CZ" sz="2000" i="1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cs-CZ" sz="2000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cs-CZ" sz="2000" b="0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cs-CZ" sz="2000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2000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cs-CZ" sz="2000" i="1" smtClean="0">
                                  <a:solidFill>
                                    <a:srgbClr val="0028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2000" b="0" i="1" smtClean="0">
                                  <a:solidFill>
                                    <a:srgbClr val="0028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cs-CZ" sz="2000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cs-CZ" sz="2000" dirty="0"/>
              </a:p>
              <a:p>
                <a:pPr marL="0" indent="0">
                  <a:buNone/>
                </a:pPr>
                <a:r>
                  <a:rPr lang="cs-CZ" sz="1800" dirty="0"/>
                  <a:t>popř.      </a:t>
                </a:r>
                <a14:m>
                  <m:oMath xmlns:m="http://schemas.openxmlformats.org/officeDocument/2006/math">
                    <m:r>
                      <a:rPr lang="cs-CZ" sz="1800" b="1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cs-CZ" sz="1800" b="1" i="1" baseline="-25000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cs-CZ" sz="1800" b="1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cs-CZ" sz="1800" b="1" i="1" baseline="-25000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acc>
                  </m:oMath>
                </a14:m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  <a:blipFill rotWithShape="0">
                <a:blip r:embed="rId2"/>
                <a:stretch>
                  <a:fillRect l="-1811" t="-2038" r="-1811" b="-799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459" y="5041392"/>
            <a:ext cx="1226582" cy="10363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041" y="5041392"/>
            <a:ext cx="1149143" cy="10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42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Hybnost a impuls síly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b="1" i="1" dirty="0">
                    <a:solidFill>
                      <a:srgbClr val="00287D"/>
                    </a:solidFill>
                  </a:rPr>
                  <a:t>Impuls síly</a:t>
                </a:r>
              </a:p>
              <a:p>
                <a:pPr marL="0" indent="0">
                  <a:spcBef>
                    <a:spcPct val="0"/>
                  </a:spcBef>
                  <a:buClrTx/>
                  <a:buSzTx/>
                  <a:buNone/>
                </a:pPr>
                <a:r>
                  <a:rPr lang="cs-CZ" sz="1800" dirty="0"/>
                  <a:t>Ke změně hybnosti tělesa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cs-CZ" sz="1800" dirty="0"/>
                  <a:t> musíme vždy vynaložit sílu.</a:t>
                </a:r>
              </a:p>
              <a:p>
                <a:pPr marL="0" indent="0">
                  <a:spcBef>
                    <a:spcPct val="0"/>
                  </a:spcBef>
                  <a:buClrTx/>
                  <a:buSzTx/>
                  <a:buNone/>
                </a:pPr>
                <a:r>
                  <a:rPr lang="cs-CZ" sz="1800" dirty="0"/>
                  <a:t>Působíme-li větší silou, bude změna hybnosti větší. Je také důležité, jak dlouho tato síla působí. Je zřejmé, že čím déle bude síla působit, tím větší bude změna hybnosti.</a:t>
                </a:r>
              </a:p>
              <a:p>
                <a:pPr marL="0" indent="0">
                  <a:spcBef>
                    <a:spcPct val="0"/>
                  </a:spcBef>
                  <a:buClrTx/>
                  <a:buSzTx/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e>
                    </m:acc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cs-CZ" sz="1800" dirty="0"/>
                  <a:t>=</a:t>
                </a:r>
                <a14:m>
                  <m:oMath xmlns:m="http://schemas.openxmlformats.org/officeDocument/2006/math"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800" b="1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acc>
                      <m:accPr>
                        <m:chr m:val="⃗"/>
                        <m:ctrlP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acc>
                  </m:oMath>
                </a14:m>
                <a:endParaRPr lang="cs-CZ" sz="1800" dirty="0"/>
              </a:p>
              <a:p>
                <a:pPr marL="0" lvl="0" indent="0">
                  <a:spcBef>
                    <a:spcPct val="0"/>
                  </a:spcBef>
                  <a:buClrTx/>
                  <a:buSzTx/>
                  <a:buNone/>
                </a:pPr>
                <a:endParaRPr lang="cs-CZ" sz="1800" dirty="0">
                  <a:solidFill>
                    <a:srgbClr val="000000"/>
                  </a:solidFill>
                </a:endParaRPr>
              </a:p>
              <a:p>
                <a:pPr marL="0" lvl="0" indent="0">
                  <a:spcBef>
                    <a:spcPct val="0"/>
                  </a:spcBef>
                  <a:buClrTx/>
                  <a:buSzTx/>
                  <a:buNone/>
                </a:pPr>
                <a:r>
                  <a:rPr lang="cs-CZ" sz="1800" dirty="0">
                    <a:solidFill>
                      <a:srgbClr val="000000"/>
                    </a:solidFill>
                  </a:rPr>
                  <a:t>Pro limitní případ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e>
                    </m:acc>
                    <m:r>
                      <a:rPr lang="cs-CZ" sz="1800" b="1" i="1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𝒅</m:t>
                    </m:r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cs-CZ" sz="1800" dirty="0">
                    <a:solidFill>
                      <a:srgbClr val="000000"/>
                    </a:solidFill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endParaRPr lang="cs-CZ" sz="1800" b="1" dirty="0">
                  <a:solidFill>
                    <a:srgbClr val="00287D"/>
                  </a:solidFill>
                </a:endParaRPr>
              </a:p>
              <a:p>
                <a:pPr marL="0" lvl="0" indent="0">
                  <a:spcBef>
                    <a:spcPct val="0"/>
                  </a:spcBef>
                  <a:buClrTx/>
                  <a:buSzTx/>
                  <a:buNone/>
                </a:pPr>
                <a:r>
                  <a:rPr lang="cs-CZ" sz="1800" dirty="0">
                    <a:solidFill>
                      <a:srgbClr val="000000"/>
                    </a:solidFill>
                  </a:rPr>
                  <a:t>Po integraci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2000" i="1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a:rPr lang="cs-CZ" sz="2000" b="0" i="1" smtClean="0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cs-CZ" sz="2000" b="0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cs-CZ" sz="2000" b="0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cs-CZ" sz="2000" b="0" i="1" baseline="-25000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cs-CZ" sz="2000" b="0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cs-CZ" sz="2000" b="0" i="1" smtClean="0">
                                  <a:solidFill>
                                    <a:srgbClr val="0028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2000" b="0" i="1" smtClean="0">
                                  <a:solidFill>
                                    <a:srgbClr val="0028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</m:nary>
                      <m:r>
                        <a:rPr lang="cs-CZ" sz="2000" b="0" i="1" smtClean="0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  <m:r>
                        <a:rPr lang="cs-CZ" sz="2000" i="1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cs-CZ" sz="2000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cs-CZ" sz="2000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cs-CZ" sz="2000" i="1" smtClean="0">
                                  <a:solidFill>
                                    <a:srgbClr val="0028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2000" b="0" i="1" smtClean="0">
                                  <a:solidFill>
                                    <a:srgbClr val="0028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cs-CZ" sz="2000" b="0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cs-CZ" sz="2000" b="0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acc>
                            <m:accPr>
                              <m:chr m:val="⃗"/>
                              <m:ctrlPr>
                                <a:rPr lang="cs-CZ" sz="2000" b="0" i="1" smtClean="0">
                                  <a:solidFill>
                                    <a:srgbClr val="0028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2000" b="0" i="1" smtClean="0">
                                  <a:solidFill>
                                    <a:srgbClr val="0028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cs-CZ" sz="2000" b="0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cs-CZ" sz="2000" b="0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acc>
                            <m:accPr>
                              <m:chr m:val="⃗"/>
                              <m:ctrlPr>
                                <a:rPr lang="cs-CZ" sz="2000" b="0" i="1" smtClean="0">
                                  <a:solidFill>
                                    <a:srgbClr val="0028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2000" b="0" i="1" smtClean="0">
                                  <a:solidFill>
                                    <a:srgbClr val="0028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cs-CZ" sz="2000" b="0" i="1" baseline="-25000" smtClean="0">
                                  <a:solidFill>
                                    <a:srgbClr val="0028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cs-CZ" sz="2000" dirty="0"/>
              </a:p>
              <a:p>
                <a:pPr marL="0" indent="0">
                  <a:buNone/>
                </a:pPr>
                <a:r>
                  <a:rPr lang="cs-CZ" sz="1800" dirty="0"/>
                  <a:t>Levá strana představuje 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impuls síly I</a:t>
                </a:r>
                <a:r>
                  <a:rPr lang="cs-CZ" sz="1800" dirty="0"/>
                  <a:t>, pravou stranu jsme vypočítali pro </a:t>
                </a:r>
                <a:r>
                  <a:rPr lang="cs-CZ" sz="1600" dirty="0"/>
                  <a:t>m=</a:t>
                </a:r>
                <a:r>
                  <a:rPr lang="cs-CZ" sz="1600" dirty="0" err="1"/>
                  <a:t>konst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Časový účinek síly (impuls síly) působící na objekt způsobí změnu jeho hybnosti.</a:t>
                </a:r>
              </a:p>
              <a:p>
                <a:pPr marL="0" indent="0">
                  <a:buNone/>
                </a:pPr>
                <a:endParaRPr lang="cs-CZ" sz="1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  <a:blipFill rotWithShape="0">
                <a:blip r:embed="rId2"/>
                <a:stretch>
                  <a:fillRect l="-1811" t="-2038" r="-2340" b="-423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69897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 zachování hybnosti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</p:spPr>
            <p:txBody>
              <a:bodyPr/>
              <a:lstStyle/>
              <a:p>
                <a:r>
                  <a:rPr lang="cs-CZ" sz="1800" dirty="0">
                    <a:solidFill>
                      <a:srgbClr val="00287D"/>
                    </a:solidFill>
                  </a:rPr>
                  <a:t>střelba z děla  - zpětný ráz   </a:t>
                </a:r>
              </a:p>
              <a:p>
                <a:pPr marL="0" lvl="0" indent="0">
                  <a:spcBef>
                    <a:spcPct val="0"/>
                  </a:spcBef>
                  <a:buClrTx/>
                  <a:buSzTx/>
                  <a:buNone/>
                </a:pPr>
                <a:r>
                  <a:rPr lang="cs-CZ" sz="1800" dirty="0">
                    <a:solidFill>
                      <a:srgbClr val="000000"/>
                    </a:solidFill>
                  </a:rPr>
                  <a:t>Před výstřelem jsou dělo i náboj v klidu. Po dobu výstřelu </a:t>
                </a:r>
                <a:r>
                  <a:rPr lang="el-GR" sz="18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cs-CZ" sz="1800" i="1" dirty="0">
                    <a:solidFill>
                      <a:srgbClr val="000000"/>
                    </a:solidFill>
                  </a:rPr>
                  <a:t>t</a:t>
                </a:r>
                <a:r>
                  <a:rPr lang="cs-CZ" sz="1800" dirty="0">
                    <a:solidFill>
                      <a:srgbClr val="000000"/>
                    </a:solidFill>
                  </a:rPr>
                  <a:t>působí na dělo síla </a:t>
                </a:r>
                <a:r>
                  <a:rPr lang="cs-CZ" sz="1800" i="1" dirty="0">
                    <a:solidFill>
                      <a:srgbClr val="000000"/>
                    </a:solidFill>
                  </a:rPr>
                  <a:t>F</a:t>
                </a:r>
                <a:r>
                  <a:rPr lang="cs-CZ" sz="1800" i="1" baseline="-25000" dirty="0">
                    <a:solidFill>
                      <a:srgbClr val="000000"/>
                    </a:solidFill>
                  </a:rPr>
                  <a:t>1</a:t>
                </a:r>
                <a:r>
                  <a:rPr lang="cs-CZ" sz="1800" dirty="0">
                    <a:solidFill>
                      <a:srgbClr val="000000"/>
                    </a:solidFill>
                  </a:rPr>
                  <a:t> a na dělovou kouli síla</a:t>
                </a:r>
                <a:r>
                  <a:rPr lang="cs-CZ" sz="1800" i="1" dirty="0">
                    <a:solidFill>
                      <a:srgbClr val="000000"/>
                    </a:solidFill>
                  </a:rPr>
                  <a:t> F</a:t>
                </a:r>
                <a:r>
                  <a:rPr lang="cs-CZ" sz="1800" i="1" baseline="-25000" dirty="0">
                    <a:solidFill>
                      <a:srgbClr val="000000"/>
                    </a:solidFill>
                  </a:rPr>
                  <a:t>2</a:t>
                </a:r>
                <a:r>
                  <a:rPr lang="cs-CZ" sz="1800" dirty="0">
                    <a:solidFill>
                      <a:srgbClr val="000000"/>
                    </a:solidFill>
                  </a:rPr>
                  <a:t>. Síla je dána tlakem rozpínajících se plynů v hlavni, působí do doby, než koule opustí hlaveň (t). </a:t>
                </a:r>
              </a:p>
              <a:p>
                <a:pPr marL="0" lvl="0" indent="0">
                  <a:spcBef>
                    <a:spcPct val="0"/>
                  </a:spcBef>
                  <a:buClrTx/>
                  <a:buSzTx/>
                  <a:buNone/>
                </a:pPr>
                <a:r>
                  <a:rPr lang="cs-CZ" sz="1800" dirty="0">
                    <a:solidFill>
                      <a:srgbClr val="000000"/>
                    </a:solidFill>
                  </a:rPr>
                  <a:t>Podle zákona akce a reakce musí být obě síly stejně veliké, ale </a:t>
                </a:r>
              </a:p>
              <a:p>
                <a:pPr marL="0" lvl="0" indent="0">
                  <a:spcBef>
                    <a:spcPct val="0"/>
                  </a:spcBef>
                  <a:buClrTx/>
                  <a:buSzTx/>
                  <a:buNone/>
                </a:pPr>
                <a:r>
                  <a:rPr lang="cs-CZ" sz="1800" dirty="0">
                    <a:solidFill>
                      <a:srgbClr val="000000"/>
                    </a:solidFill>
                  </a:rPr>
                  <a:t>opačné orientace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  <m:r>
                      <a:rPr lang="cs-CZ" sz="1800" b="1" i="1" baseline="-25000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cs-CZ" sz="1800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cs-CZ" sz="180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  <m:r>
                      <a:rPr lang="cs-CZ" sz="1800" b="1" i="1" baseline="-25000" smtClean="0">
                        <a:solidFill>
                          <a:srgbClr val="00287D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cs-CZ" sz="1800" dirty="0">
                    <a:solidFill>
                      <a:srgbClr val="000000"/>
                    </a:solidFill>
                  </a:rPr>
                  <a:t>.</a:t>
                </a:r>
              </a:p>
              <a:p>
                <a:pPr marL="0" lvl="0" indent="0">
                  <a:spcBef>
                    <a:spcPct val="0"/>
                  </a:spcBef>
                  <a:buClrTx/>
                  <a:buSzTx/>
                  <a:buNone/>
                </a:pPr>
                <a:endParaRPr lang="cs-CZ" sz="1800" dirty="0">
                  <a:solidFill>
                    <a:srgbClr val="000000"/>
                  </a:solidFill>
                </a:endParaRPr>
              </a:p>
              <a:p>
                <a:pPr marL="0" lvl="0" indent="0">
                  <a:spcBef>
                    <a:spcPct val="0"/>
                  </a:spcBef>
                  <a:buClrTx/>
                  <a:buSzTx/>
                  <a:buNone/>
                </a:pPr>
                <a:r>
                  <a:rPr lang="cs-CZ" sz="1800" dirty="0">
                    <a:solidFill>
                      <a:srgbClr val="000000"/>
                    </a:solidFill>
                  </a:rPr>
                  <a:t>Z 2. Newtonova zákona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800" b="1" i="1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cs-CZ" sz="1800" b="1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800" b="1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r>
                        <a:rPr lang="cs-CZ" sz="1800" b="1" i="1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s-CZ" sz="1800" b="1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cs-CZ" sz="1800" b="1" i="1" smtClean="0">
                                  <a:solidFill>
                                    <a:srgbClr val="0028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1800" b="1" i="1" smtClean="0">
                                  <a:solidFill>
                                    <a:srgbClr val="0028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  <m:r>
                                <a:rPr lang="cs-CZ" sz="1800" b="1" i="1" baseline="-25000" smtClean="0">
                                  <a:solidFill>
                                    <a:srgbClr val="0028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e>
                          </m:acc>
                          <m:r>
                            <a:rPr lang="cs-CZ" sz="1800" b="1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cs-CZ" sz="1800" b="1" i="1" smtClean="0">
                                  <a:solidFill>
                                    <a:srgbClr val="0028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1800" b="1" i="1" smtClean="0">
                                  <a:solidFill>
                                    <a:srgbClr val="0028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  <m:r>
                                <a:rPr lang="cs-CZ" sz="1800" b="1" i="1" baseline="-25000" smtClean="0">
                                  <a:solidFill>
                                    <a:srgbClr val="0028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e>
                          </m:acc>
                        </m:e>
                      </m:d>
                      <m:r>
                        <a:rPr lang="cs-CZ" sz="1800" b="1" i="1" smtClean="0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cs-CZ" sz="1800" b="1" i="1" smtClean="0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  <m:r>
                        <a:rPr lang="cs-CZ" sz="1800" b="1" i="1" smtClean="0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s-CZ" sz="1800" b="1" i="1" smtClean="0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cs-CZ" sz="1800" b="1" i="1" smtClean="0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1800" b="1" i="1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cs-CZ" sz="1800" b="1" i="1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cs-CZ" sz="1800" b="1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800" b="1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  <m:r>
                        <a:rPr lang="cs-CZ" sz="1800" b="1" i="1" baseline="-25000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cs-CZ" sz="1800" b="1" i="1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cs-CZ" sz="1800" b="1" i="1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cs-CZ" sz="1800" b="1" i="1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cs-CZ" sz="1800" b="1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800" b="1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cs-CZ" sz="1800" b="1" i="1" baseline="-2500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acc>
                      <m:r>
                        <a:rPr lang="cs-CZ" sz="1800" b="0" i="0" smtClean="0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cs-CZ" sz="1800" b="1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800" b="1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r>
                        <a:rPr lang="cs-CZ" sz="1800" b="1" i="1" baseline="-25000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cs-CZ" sz="1800" b="1" i="1">
                          <a:solidFill>
                            <a:srgbClr val="00287D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acc>
                        <m:accPr>
                          <m:chr m:val="⃗"/>
                          <m:ctrlPr>
                            <a:rPr lang="cs-CZ" sz="1800" b="1" i="1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800" b="1" i="1" smtClean="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cs-CZ" sz="1800" b="1" i="1" baseline="-25000">
                              <a:solidFill>
                                <a:srgbClr val="00287D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acc>
                    </m:oMath>
                  </m:oMathPara>
                </a14:m>
                <a:endParaRPr lang="cs-CZ" sz="1800" dirty="0"/>
              </a:p>
              <a:p>
                <a:pPr marL="0" indent="0">
                  <a:buNone/>
                </a:pPr>
                <a:endParaRPr lang="cs-CZ" sz="1800" b="1" i="1" dirty="0">
                  <a:solidFill>
                    <a:srgbClr val="00287D"/>
                  </a:solidFill>
                </a:endParaRPr>
              </a:p>
              <a:p>
                <a:pPr marL="0" indent="0">
                  <a:spcBef>
                    <a:spcPct val="0"/>
                  </a:spcBef>
                  <a:buClrTx/>
                  <a:buSzTx/>
                  <a:buNone/>
                </a:pPr>
                <a:r>
                  <a:rPr lang="cs-CZ" sz="1800" dirty="0"/>
                  <a:t>Tento vztah vyjadřuje </a:t>
                </a:r>
                <a:r>
                  <a:rPr lang="cs-CZ" sz="1800" dirty="0">
                    <a:solidFill>
                      <a:srgbClr val="00287D"/>
                    </a:solidFill>
                  </a:rPr>
                  <a:t>zákon zachování hybnosti</a:t>
                </a:r>
                <a:r>
                  <a:rPr lang="cs-CZ" sz="1800" dirty="0"/>
                  <a:t>.</a:t>
                </a:r>
              </a:p>
              <a:p>
                <a:r>
                  <a:rPr lang="cs-CZ" sz="1800" dirty="0">
                    <a:solidFill>
                      <a:srgbClr val="00287D"/>
                    </a:solidFill>
                  </a:rPr>
                  <a:t>Uvedeme-li dvě tělesa z klidu do pohybu jen vzájemným silovým působením, součet jejich hybností je nulový. </a:t>
                </a:r>
              </a:p>
              <a:p>
                <a:pPr marL="400050" lvl="1" indent="0">
                  <a:buNone/>
                </a:pPr>
                <a:r>
                  <a:rPr lang="cs-CZ" sz="1800" dirty="0">
                    <a:solidFill>
                      <a:srgbClr val="00287D"/>
                    </a:solidFill>
                  </a:rPr>
                  <a:t>(tedy stejný jako před uvedením do pohybu).</a:t>
                </a:r>
              </a:p>
              <a:p>
                <a:pPr marL="0" lvl="0" indent="0">
                  <a:spcBef>
                    <a:spcPct val="0"/>
                  </a:spcBef>
                  <a:buClrTx/>
                  <a:buSzTx/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2"/>
                <a:ext cx="8082321" cy="3889312"/>
              </a:xfrm>
              <a:blipFill rotWithShape="0">
                <a:blip r:embed="rId2"/>
                <a:stretch>
                  <a:fillRect l="-1811" t="-2038" r="-1736" b="-1065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29302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Ráz těles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2"/>
            <a:ext cx="8082321" cy="3889312"/>
          </a:xfrm>
        </p:spPr>
        <p:txBody>
          <a:bodyPr/>
          <a:lstStyle/>
          <a:p>
            <a:r>
              <a:rPr lang="cs-CZ" sz="1800" dirty="0">
                <a:solidFill>
                  <a:srgbClr val="00287D"/>
                </a:solidFill>
              </a:rPr>
              <a:t>Ráz těles </a:t>
            </a:r>
            <a:r>
              <a:rPr lang="cs-CZ" sz="1800" dirty="0"/>
              <a:t>je střetnutí dvou těles. Pokud se srazí dvě tělesa při pohybu, vznikají na styčné ploše síly, které způsobí změnu pohybu těles</a:t>
            </a:r>
            <a:r>
              <a:rPr lang="cs-CZ" sz="1800" dirty="0">
                <a:solidFill>
                  <a:srgbClr val="00287D"/>
                </a:solidFill>
              </a:rPr>
              <a:t>.</a:t>
            </a:r>
          </a:p>
          <a:p>
            <a:r>
              <a:rPr lang="cs-CZ" sz="1800" dirty="0">
                <a:solidFill>
                  <a:srgbClr val="00287D"/>
                </a:solidFill>
              </a:rPr>
              <a:t>Ráz těles, </a:t>
            </a:r>
            <a:r>
              <a:rPr lang="cs-CZ" sz="1800" dirty="0"/>
              <a:t>častěji srážka těles, je interakce těles, při níž se soustředíme na pozorování počátečního a koncového stavu.</a:t>
            </a:r>
          </a:p>
          <a:p>
            <a:endParaRPr lang="cs-CZ" sz="1800" dirty="0"/>
          </a:p>
          <a:p>
            <a:r>
              <a:rPr lang="cs-CZ" sz="1800" b="1" i="1" dirty="0">
                <a:solidFill>
                  <a:srgbClr val="00287D"/>
                </a:solidFill>
              </a:rPr>
              <a:t>Ráz (dokonale) pružný </a:t>
            </a:r>
            <a:r>
              <a:rPr lang="cs-CZ" sz="1800" dirty="0"/>
              <a:t>- celková pohybová energie posuvného pohybu srážejících se těles se nezmění</a:t>
            </a:r>
            <a:r>
              <a:rPr lang="cs-CZ" sz="1800" dirty="0">
                <a:solidFill>
                  <a:srgbClr val="00287D"/>
                </a:solidFill>
              </a:rPr>
              <a:t> (ocelové nebo gumové koule).</a:t>
            </a:r>
          </a:p>
          <a:p>
            <a:r>
              <a:rPr lang="cs-CZ" sz="1800" b="1" i="1" dirty="0">
                <a:solidFill>
                  <a:srgbClr val="00287D"/>
                </a:solidFill>
              </a:rPr>
              <a:t>Ráz nepružný </a:t>
            </a:r>
            <a:r>
              <a:rPr lang="cs-CZ" sz="1800" dirty="0"/>
              <a:t>- celková pohybová energie posuvného pohybu těles </a:t>
            </a:r>
          </a:p>
          <a:p>
            <a:pPr marL="400050" lvl="1" indent="0">
              <a:buNone/>
            </a:pPr>
            <a:r>
              <a:rPr lang="cs-CZ" sz="1800" dirty="0"/>
              <a:t>se změní; zpravidla se zmenší o nárůst vnitřní energie soustavy: makroskopická soustava se zahřeje nebo nevratně zdeformuje. Při dokonale nepružné srážce dvou těles mají po srážce obě tělesa stejnou rychlost (nepohybují se vůči sobě)(</a:t>
            </a:r>
            <a:r>
              <a:rPr lang="cs-CZ" sz="1800" dirty="0">
                <a:solidFill>
                  <a:srgbClr val="00287D"/>
                </a:solidFill>
              </a:rPr>
              <a:t>dvě plastelíny</a:t>
            </a:r>
            <a:r>
              <a:rPr lang="cs-CZ" sz="1800" dirty="0"/>
              <a:t>). 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pic>
        <p:nvPicPr>
          <p:cNvPr id="6" name="Obrázek 5" descr="srazky 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463" y="402771"/>
            <a:ext cx="5039895" cy="136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0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Ráz těles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2"/>
            <a:ext cx="8082321" cy="3889312"/>
          </a:xfrm>
        </p:spPr>
        <p:txBody>
          <a:bodyPr/>
          <a:lstStyle/>
          <a:p>
            <a:r>
              <a:rPr lang="cs-CZ" sz="1800" b="1" i="1" dirty="0">
                <a:solidFill>
                  <a:srgbClr val="00287D"/>
                </a:solidFill>
              </a:rPr>
              <a:t>Ráz částečně pružný </a:t>
            </a:r>
            <a:r>
              <a:rPr lang="cs-CZ" sz="1800" dirty="0">
                <a:solidFill>
                  <a:srgbClr val="00287D"/>
                </a:solidFill>
              </a:rPr>
              <a:t>- </a:t>
            </a:r>
            <a:r>
              <a:rPr lang="cs-CZ" sz="1800" dirty="0"/>
              <a:t>pohybová energie posuvného pohybu těles se částečně zmenší; je to přechodový případ mezi dokonale pružnou a nepružnou srážkou..</a:t>
            </a:r>
          </a:p>
          <a:p>
            <a:r>
              <a:rPr lang="cs-CZ" sz="1800"/>
              <a:t>Mírou </a:t>
            </a:r>
            <a:r>
              <a:rPr lang="cs-CZ" sz="1800" dirty="0"/>
              <a:t>pružnosti rázu je </a:t>
            </a:r>
            <a:r>
              <a:rPr lang="cs-CZ" sz="1800" i="1" dirty="0">
                <a:solidFill>
                  <a:srgbClr val="00287D"/>
                </a:solidFill>
              </a:rPr>
              <a:t>činitel restituce </a:t>
            </a:r>
            <a:r>
              <a:rPr lang="cs-CZ" sz="1800" b="1" i="1" dirty="0">
                <a:solidFill>
                  <a:srgbClr val="00287D"/>
                </a:solidFill>
              </a:rPr>
              <a:t>k</a:t>
            </a:r>
            <a:r>
              <a:rPr lang="cs-CZ" sz="1800" dirty="0"/>
              <a:t> (</a:t>
            </a:r>
            <a:r>
              <a:rPr lang="cs-CZ" sz="1800" dirty="0" err="1"/>
              <a:t>vzpruživost</a:t>
            </a:r>
            <a:r>
              <a:rPr lang="cs-CZ" sz="1800" dirty="0"/>
              <a:t>, koeficient restituce,) daný poměrem skutečné vzájemné rychlosti </a:t>
            </a:r>
            <a:r>
              <a:rPr lang="cs-CZ" sz="1800" dirty="0" err="1"/>
              <a:t>srazivších</a:t>
            </a:r>
            <a:r>
              <a:rPr lang="cs-CZ" sz="1800" dirty="0"/>
              <a:t> se těles ku rychlosti, kterou by měla stejná tělesa po dokonale pružné srážce. Při dokonale nepružné srážce je </a:t>
            </a:r>
            <a:r>
              <a:rPr lang="cs-CZ" sz="1800" i="1" dirty="0">
                <a:solidFill>
                  <a:srgbClr val="00287D"/>
                </a:solidFill>
              </a:rPr>
              <a:t>k = 0</a:t>
            </a:r>
            <a:r>
              <a:rPr lang="cs-CZ" sz="1800" dirty="0"/>
              <a:t> . Má rozměr 1 (je bezrozměrový), proto jde o činitel, nikoli součinitel.</a:t>
            </a:r>
          </a:p>
          <a:p>
            <a:r>
              <a:rPr lang="cs-CZ" sz="1800" dirty="0"/>
              <a:t>Při makroskopických srážkách bývá pravidelně </a:t>
            </a:r>
            <a:r>
              <a:rPr lang="cs-CZ" sz="1800" i="1" dirty="0">
                <a:solidFill>
                  <a:srgbClr val="00287D"/>
                </a:solidFill>
              </a:rPr>
              <a:t>0 ≤ k &lt; 1</a:t>
            </a:r>
            <a:r>
              <a:rPr lang="cs-CZ" sz="1800" dirty="0"/>
              <a:t>. </a:t>
            </a:r>
          </a:p>
          <a:p>
            <a:r>
              <a:rPr lang="cs-CZ" sz="1800" dirty="0"/>
              <a:t>Případná kinetická energie rotačního pohybu se zpravidla započítává do vnitřní energie. Při mikroskopických srážkách může také vzrůst energie postupného pohybu na úkor rotační či energie vzbuzených stavů; pak mluvíme o srážce </a:t>
            </a:r>
            <a:r>
              <a:rPr lang="cs-CZ" sz="1800" i="1" dirty="0" err="1">
                <a:solidFill>
                  <a:srgbClr val="00287D"/>
                </a:solidFill>
              </a:rPr>
              <a:t>superelastické</a:t>
            </a:r>
            <a:r>
              <a:rPr lang="cs-CZ" sz="1800" i="1" dirty="0">
                <a:solidFill>
                  <a:srgbClr val="00287D"/>
                </a:solidFill>
              </a:rPr>
              <a:t>, k &gt; 1</a:t>
            </a:r>
            <a:r>
              <a:rPr lang="cs-CZ" sz="1800" dirty="0"/>
              <a:t>. 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29397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7DA5A4-BFC5-452F-9F43-ADC3A6F1509E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https://aplusphysics.com/wordpress/apc/mechanics/magnetism-unit/</a:t>
            </a:r>
            <a:endParaRPr lang="cs-CZ" dirty="0"/>
          </a:p>
          <a:p>
            <a:r>
              <a:rPr lang="cs-CZ" dirty="0">
                <a:hlinkClick r:id="rId3"/>
              </a:rPr>
              <a:t>https://stickmanphysics.com/stickman-physics-animated-gallery/stickman-forces-gallery/</a:t>
            </a:r>
            <a:endParaRPr lang="cs-CZ" dirty="0"/>
          </a:p>
          <a:p>
            <a:r>
              <a:rPr lang="cs-CZ" dirty="0">
                <a:hlinkClick r:id="rId4"/>
              </a:rPr>
              <a:t>https://imgur.com/r/physicsgifs/DSz2wbg</a:t>
            </a:r>
            <a:endParaRPr lang="cs-CZ" dirty="0"/>
          </a:p>
          <a:p>
            <a:r>
              <a:rPr lang="cs-CZ" dirty="0">
                <a:hlinkClick r:id="rId5"/>
              </a:rPr>
              <a:t>https://gfycat.com/gifs/search/newton%27s+2nd+law</a:t>
            </a:r>
            <a:r>
              <a:rPr lang="cs-CZ" dirty="0"/>
              <a:t> </a:t>
            </a:r>
          </a:p>
          <a:p>
            <a:r>
              <a:rPr lang="cs-CZ" dirty="0">
                <a:hlinkClick r:id="rId6"/>
              </a:rPr>
              <a:t>http://fyzweb.cz/materialy/srazky_a_rotace/k12.php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Silové působení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b="1" dirty="0"/>
              <a:t>Dělení silového působení podle jejich účinků:</a:t>
            </a:r>
            <a:r>
              <a:rPr lang="cs-CZ" sz="1800" dirty="0"/>
              <a:t> </a:t>
            </a:r>
          </a:p>
          <a:p>
            <a:pPr marL="0" indent="0" algn="just">
              <a:buNone/>
            </a:pPr>
            <a:endParaRPr lang="cs-CZ" sz="2000" dirty="0"/>
          </a:p>
          <a:p>
            <a:pPr marL="0" indent="0" algn="just">
              <a:buNone/>
            </a:pPr>
            <a:endParaRPr lang="cs-CZ" sz="2000" dirty="0"/>
          </a:p>
          <a:p>
            <a:pPr>
              <a:buFont typeface="+mj-lt"/>
              <a:buAutoNum type="arabicPeriod"/>
            </a:pPr>
            <a:r>
              <a:rPr lang="cs-CZ" sz="1800" dirty="0">
                <a:solidFill>
                  <a:srgbClr val="00287D"/>
                </a:solidFill>
              </a:rPr>
              <a:t>Statický účinek síly</a:t>
            </a:r>
            <a:r>
              <a:rPr lang="cs-CZ" sz="1800" i="1" dirty="0">
                <a:solidFill>
                  <a:srgbClr val="00287D"/>
                </a:solidFill>
              </a:rPr>
              <a:t>.</a:t>
            </a:r>
          </a:p>
          <a:p>
            <a:pPr>
              <a:buFont typeface="+mj-lt"/>
              <a:buAutoNum type="arabicPeriod"/>
            </a:pPr>
            <a:endParaRPr lang="cs-CZ" sz="1800" i="1" dirty="0">
              <a:solidFill>
                <a:srgbClr val="00287D"/>
              </a:solidFill>
            </a:endParaRPr>
          </a:p>
          <a:p>
            <a:pPr>
              <a:buFont typeface="+mj-lt"/>
              <a:buAutoNum type="arabicPeriod"/>
            </a:pPr>
            <a:endParaRPr lang="cs-CZ" sz="1800" i="1" dirty="0">
              <a:solidFill>
                <a:srgbClr val="00287D"/>
              </a:solidFill>
            </a:endParaRPr>
          </a:p>
          <a:p>
            <a:pPr>
              <a:buFont typeface="+mj-lt"/>
              <a:buAutoNum type="arabicPeriod"/>
            </a:pPr>
            <a:endParaRPr lang="cs-CZ" sz="1800" i="1" dirty="0">
              <a:solidFill>
                <a:srgbClr val="00287D"/>
              </a:solidFill>
            </a:endParaRPr>
          </a:p>
          <a:p>
            <a:pPr>
              <a:buFont typeface="+mj-lt"/>
              <a:buAutoNum type="arabicPeriod"/>
            </a:pPr>
            <a:endParaRPr lang="cs-CZ" sz="1800" i="1" dirty="0">
              <a:solidFill>
                <a:srgbClr val="00287D"/>
              </a:solidFill>
            </a:endParaRPr>
          </a:p>
          <a:p>
            <a:pPr algn="just">
              <a:buFont typeface="+mj-lt"/>
              <a:buAutoNum type="arabicPeriod"/>
            </a:pPr>
            <a:r>
              <a:rPr lang="cs-CZ" sz="1800" dirty="0">
                <a:solidFill>
                  <a:srgbClr val="00287D"/>
                </a:solidFill>
              </a:rPr>
              <a:t>Dynamický účinek</a:t>
            </a:r>
            <a:r>
              <a:rPr lang="cs-CZ" sz="1800" dirty="0"/>
              <a:t>.</a:t>
            </a:r>
          </a:p>
          <a:p>
            <a:pPr algn="just"/>
            <a:endParaRPr 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6" name="Šipka dolů 5"/>
          <p:cNvSpPr/>
          <p:nvPr/>
        </p:nvSpPr>
        <p:spPr bwMode="auto">
          <a:xfrm>
            <a:off x="1611688" y="2403397"/>
            <a:ext cx="374904" cy="42976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713" y="2797201"/>
            <a:ext cx="1547773" cy="1494057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 bwMode="auto">
          <a:xfrm>
            <a:off x="5413248" y="3072210"/>
            <a:ext cx="3081528" cy="93860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400" dirty="0">
                <a:latin typeface="+mn-lt"/>
              </a:rPr>
              <a:t>protažení pružiny závažím, </a:t>
            </a:r>
          </a:p>
          <a:p>
            <a:r>
              <a:rPr lang="cs-CZ" sz="1400" dirty="0">
                <a:latin typeface="+mn-lt"/>
              </a:rPr>
              <a:t>tlaková síla </a:t>
            </a:r>
            <a:r>
              <a:rPr lang="pl-PL" sz="1400" dirty="0">
                <a:latin typeface="+mn-lt"/>
              </a:rPr>
              <a:t>působící na podložku </a:t>
            </a:r>
          </a:p>
          <a:p>
            <a:r>
              <a:rPr lang="pl-PL" sz="1400" dirty="0">
                <a:latin typeface="+mn-lt"/>
              </a:rPr>
              <a:t>(kniha na stole).</a:t>
            </a: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713" y="4905770"/>
            <a:ext cx="1792125" cy="996667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 bwMode="auto">
          <a:xfrm>
            <a:off x="5413248" y="4905770"/>
            <a:ext cx="3081528" cy="93860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400" dirty="0">
                <a:latin typeface="+mn-lt"/>
              </a:rPr>
              <a:t>mění se směr nebo velikost rychlosti</a:t>
            </a:r>
          </a:p>
          <a:p>
            <a:r>
              <a:rPr lang="cs-CZ" sz="1400" dirty="0">
                <a:latin typeface="+mn-lt"/>
              </a:rPr>
              <a:t>pohybujícího se tělesa</a:t>
            </a: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2" name="Obrázek 11" descr="Spring-Scale-Guts-Picking-Up-Weigh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601" y="351970"/>
            <a:ext cx="3106057" cy="23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65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Silové působení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cs-CZ" sz="1800" dirty="0"/>
                  <a:t>Dynamickými účinky sil se zabývá </a:t>
                </a:r>
                <a:r>
                  <a:rPr lang="cs-CZ" sz="1800" b="1" dirty="0"/>
                  <a:t>dynamika </a:t>
                </a:r>
              </a:p>
              <a:p>
                <a:pPr marL="0" indent="0">
                  <a:buNone/>
                </a:pPr>
                <a:r>
                  <a:rPr lang="cs-CZ" sz="1400" dirty="0"/>
                  <a:t>(z řeckého </a:t>
                </a:r>
                <a:r>
                  <a:rPr lang="cs-CZ" sz="1400" i="1" dirty="0" err="1"/>
                  <a:t>dynamis</a:t>
                </a:r>
                <a:r>
                  <a:rPr lang="cs-CZ" sz="1400" dirty="0"/>
                  <a:t>, což znamená síla). </a:t>
                </a:r>
              </a:p>
              <a:p>
                <a:pPr marL="0" indent="0" algn="just">
                  <a:buNone/>
                </a:pPr>
                <a:endParaRPr lang="cs-CZ" sz="1800" dirty="0"/>
              </a:p>
              <a:p>
                <a:pPr marL="0" indent="0" algn="just">
                  <a:buNone/>
                </a:pPr>
                <a:r>
                  <a:rPr lang="cs-CZ" sz="1800" dirty="0"/>
                  <a:t>Účinky síly závisí nejen na její </a:t>
                </a:r>
                <a:r>
                  <a:rPr lang="cs-CZ" sz="1800" dirty="0">
                    <a:solidFill>
                      <a:srgbClr val="00287D"/>
                    </a:solidFill>
                  </a:rPr>
                  <a:t>velikosti</a:t>
                </a:r>
                <a:r>
                  <a:rPr lang="cs-CZ" sz="1800" dirty="0"/>
                  <a:t>, ale také na </a:t>
                </a:r>
                <a:r>
                  <a:rPr lang="cs-CZ" sz="1800" dirty="0">
                    <a:solidFill>
                      <a:srgbClr val="00287D"/>
                    </a:solidFill>
                  </a:rPr>
                  <a:t>směru jejího působení </a:t>
                </a:r>
                <a:r>
                  <a:rPr lang="cs-CZ" sz="1800" dirty="0"/>
                  <a:t>a na tom, </a:t>
                </a:r>
                <a:r>
                  <a:rPr lang="cs-CZ" sz="1800" dirty="0">
                    <a:solidFill>
                      <a:srgbClr val="00287D"/>
                    </a:solidFill>
                  </a:rPr>
                  <a:t>kde působí.</a:t>
                </a:r>
              </a:p>
              <a:p>
                <a:pPr marL="0" indent="0" algn="just">
                  <a:buNone/>
                </a:pPr>
                <a:endParaRPr lang="cs-CZ" sz="2000" dirty="0"/>
              </a:p>
              <a:p>
                <a:pPr marL="0" indent="0">
                  <a:buNone/>
                </a:pPr>
                <a:r>
                  <a:rPr lang="cs-CZ" sz="1800" b="1" i="1" dirty="0">
                    <a:solidFill>
                      <a:srgbClr val="00287D"/>
                    </a:solidFill>
                  </a:rPr>
                  <a:t>Síla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cs-CZ" sz="1800" dirty="0"/>
                  <a:t>je vektorová veličina určená </a:t>
                </a:r>
                <a:r>
                  <a:rPr lang="cs-CZ" sz="1800" dirty="0">
                    <a:solidFill>
                      <a:srgbClr val="00287D"/>
                    </a:solidFill>
                  </a:rPr>
                  <a:t>velikostí, působištěm, směrem a orientací.</a:t>
                </a:r>
                <a:r>
                  <a:rPr lang="cs-CZ" sz="1800" i="1" dirty="0">
                    <a:solidFill>
                      <a:srgbClr val="00287D"/>
                    </a:solidFill>
                  </a:rPr>
                  <a:t>.</a:t>
                </a:r>
              </a:p>
              <a:p>
                <a:pPr marL="400050" lvl="1" indent="0">
                  <a:buNone/>
                </a:pPr>
                <a:r>
                  <a:rPr lang="cs-CZ" sz="1400" dirty="0"/>
                  <a:t>Jednotkou síly je newton označovaný písmenem N. </a:t>
                </a:r>
              </a:p>
              <a:p>
                <a:pPr marL="400050" lvl="1" indent="0">
                  <a:buNone/>
                </a:pPr>
                <a:r>
                  <a:rPr lang="cs-CZ" sz="1400" dirty="0"/>
                  <a:t>Tato jednotka rozepsaná pomocí základních jednotek soustavy SI je N = kg.m.s</a:t>
                </a:r>
                <a:r>
                  <a:rPr lang="cs-CZ" sz="1400" baseline="30000" dirty="0"/>
                  <a:t>-2</a:t>
                </a:r>
                <a:endParaRPr lang="cs-CZ" sz="1400" i="1" baseline="30000" dirty="0">
                  <a:solidFill>
                    <a:srgbClr val="00287D"/>
                  </a:solidFill>
                </a:endParaRPr>
              </a:p>
              <a:p>
                <a:pPr>
                  <a:buFont typeface="+mj-lt"/>
                  <a:buAutoNum type="arabicPeriod"/>
                </a:pPr>
                <a:endParaRPr lang="cs-CZ" sz="1800" i="1" dirty="0">
                  <a:solidFill>
                    <a:srgbClr val="00287D"/>
                  </a:solidFill>
                </a:endParaRPr>
              </a:p>
              <a:p>
                <a:pPr marL="0" indent="0">
                  <a:buNone/>
                </a:pPr>
                <a:r>
                  <a:rPr lang="cs-CZ" sz="1800" dirty="0"/>
                  <a:t>S pojmem síla je úzce spjata veličina </a:t>
                </a:r>
                <a:r>
                  <a:rPr lang="cs-CZ" sz="1800" b="1" i="1" dirty="0">
                    <a:solidFill>
                      <a:srgbClr val="00287D"/>
                    </a:solidFill>
                  </a:rPr>
                  <a:t>hmotnost</a:t>
                </a:r>
                <a:r>
                  <a:rPr lang="cs-CZ" sz="1800" b="1" dirty="0"/>
                  <a:t>. </a:t>
                </a:r>
              </a:p>
              <a:p>
                <a:pPr marL="0" indent="0">
                  <a:buNone/>
                </a:pPr>
                <a:r>
                  <a:rPr lang="cs-CZ" sz="1800" dirty="0"/>
                  <a:t>Hmotnost </a:t>
                </a:r>
                <a:r>
                  <a:rPr lang="cs-CZ" sz="1800" i="1" dirty="0"/>
                  <a:t>m </a:t>
                </a:r>
                <a:r>
                  <a:rPr lang="cs-CZ" sz="1800" dirty="0"/>
                  <a:t>s jednotkou kg charakterizuje setrvačné vlastnosti těles.</a:t>
                </a:r>
                <a:endParaRPr lang="cs-CZ" sz="1800" i="1" dirty="0">
                  <a:solidFill>
                    <a:srgbClr val="00287D"/>
                  </a:solidFill>
                </a:endParaRPr>
              </a:p>
              <a:p>
                <a:pPr>
                  <a:buFont typeface="+mj-lt"/>
                  <a:buAutoNum type="arabicPeriod"/>
                </a:pPr>
                <a:endParaRPr lang="cs-CZ" sz="1800" i="1" dirty="0">
                  <a:solidFill>
                    <a:srgbClr val="00287D"/>
                  </a:solidFill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11" t="-1926" r="-181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33199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Silové působení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cs-CZ" sz="1800" dirty="0"/>
                  <a:t>Přemisťujeme-li hmotné těleso po nějaké trajektorii, pak hovoříme, že síla má účinky </a:t>
                </a:r>
                <a:r>
                  <a:rPr lang="cs-CZ" sz="1800" b="1" dirty="0"/>
                  <a:t>posuvné </a:t>
                </a:r>
                <a:r>
                  <a:rPr lang="cs-CZ" sz="1800" dirty="0"/>
                  <a:t>(translační). </a:t>
                </a:r>
              </a:p>
              <a:p>
                <a:r>
                  <a:rPr lang="cs-CZ" sz="1800" dirty="0"/>
                  <a:t>Otočíme-li tělesem kolem osy, pak vyvíjíme účinky </a:t>
                </a:r>
                <a:r>
                  <a:rPr lang="cs-CZ" sz="1800" b="1" dirty="0"/>
                  <a:t>otáčivé </a:t>
                </a:r>
                <a:r>
                  <a:rPr lang="cs-CZ" sz="1800" dirty="0"/>
                  <a:t>(rotační). 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Otáčivé účinky charakterizujeme veličinou zvanou </a:t>
                </a:r>
                <a:r>
                  <a:rPr lang="cs-CZ" sz="1800" b="1" i="1" dirty="0">
                    <a:solidFill>
                      <a:srgbClr val="00287D"/>
                    </a:solidFill>
                  </a:rPr>
                  <a:t>moment síly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800" b="1" i="1" smtClean="0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</m:acc>
                  </m:oMath>
                </a14:m>
                <a:r>
                  <a:rPr lang="cs-CZ" sz="1800" dirty="0"/>
                  <a:t>.</a:t>
                </a:r>
                <a:endParaRPr lang="cs-CZ" sz="1800" i="1" dirty="0">
                  <a:solidFill>
                    <a:srgbClr val="00287D"/>
                  </a:solidFill>
                </a:endParaRPr>
              </a:p>
              <a:p>
                <a:pPr>
                  <a:buFont typeface="+mj-lt"/>
                  <a:buAutoNum type="arabicPeriod"/>
                </a:pPr>
                <a:endParaRPr lang="cs-CZ" sz="1800" i="1" dirty="0">
                  <a:solidFill>
                    <a:srgbClr val="00287D"/>
                  </a:solidFill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11" t="-192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416" y="3840483"/>
            <a:ext cx="1570962" cy="156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27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Newtonovy pohybové zákony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1638125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/>
              <a:t>Základní zákony pohybu, které se dosud používají při řešení základních technických problémů, zformuloval Isaac Newton již před více než třemi sty léty!</a:t>
            </a:r>
          </a:p>
          <a:p>
            <a:pPr marL="0" indent="0">
              <a:buNone/>
            </a:pPr>
            <a:r>
              <a:rPr lang="cs-CZ" sz="1400" dirty="0"/>
              <a:t>Newton zformuloval tři základní zákony klasické dynamiky ve slovní podobě, později byly formulace doplněny i matematickými zápisy. </a:t>
            </a:r>
          </a:p>
          <a:p>
            <a:pPr marL="0" indent="0">
              <a:buNone/>
            </a:pPr>
            <a:endParaRPr lang="cs-CZ" sz="1800" dirty="0"/>
          </a:p>
          <a:p>
            <a:pPr>
              <a:buAutoNum type="arabicPeriod"/>
            </a:pPr>
            <a:r>
              <a:rPr lang="cs-CZ" sz="1800" b="1" dirty="0">
                <a:solidFill>
                  <a:srgbClr val="00287D"/>
                </a:solidFill>
              </a:rPr>
              <a:t>Newtonův zákon – zákon setrvačnosti</a:t>
            </a:r>
          </a:p>
          <a:p>
            <a:pPr marL="0" indent="0">
              <a:buNone/>
            </a:pPr>
            <a:endParaRPr lang="cs-CZ" sz="1800" i="1" dirty="0">
              <a:solidFill>
                <a:srgbClr val="00287D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495" y="4306824"/>
            <a:ext cx="2450415" cy="107771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13816" y="4558196"/>
            <a:ext cx="5327679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800" dirty="0">
                <a:latin typeface="+mn-lt"/>
              </a:rPr>
              <a:t>Newtonovy pohybové zákony platí ve vztažných soustavách, které jsou vůči sobě v klidu, nebo se vůči sobě pohybují pohybem rovnoměrným přímočarým. Takovéto soustavy se označují jako </a:t>
            </a:r>
            <a:r>
              <a:rPr lang="cs-CZ" sz="1800" b="1" i="1" dirty="0">
                <a:solidFill>
                  <a:srgbClr val="00287D"/>
                </a:solidFill>
                <a:latin typeface="+mn-lt"/>
              </a:rPr>
              <a:t>inerciální</a:t>
            </a:r>
            <a:r>
              <a:rPr lang="cs-CZ" sz="1800" dirty="0">
                <a:latin typeface="+mn-lt"/>
              </a:rPr>
              <a:t> nebo </a:t>
            </a:r>
            <a:r>
              <a:rPr lang="cs-CZ" sz="1800" b="1" i="1" dirty="0">
                <a:solidFill>
                  <a:srgbClr val="00287D"/>
                </a:solidFill>
                <a:latin typeface="+mn-lt"/>
              </a:rPr>
              <a:t>setrvačné</a:t>
            </a:r>
            <a:r>
              <a:rPr lang="cs-CZ" sz="1800" dirty="0">
                <a:latin typeface="+mn-lt"/>
              </a:rPr>
              <a:t>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13816" y="3685892"/>
            <a:ext cx="777809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indent="-57150">
              <a:spcBef>
                <a:spcPct val="20000"/>
              </a:spcBef>
              <a:buClr>
                <a:srgbClr val="00287D"/>
              </a:buClr>
              <a:buSzPct val="80000"/>
            </a:pPr>
            <a:r>
              <a:rPr lang="cs-CZ" sz="1800" b="1" kern="0" dirty="0">
                <a:solidFill>
                  <a:srgbClr val="000000"/>
                </a:solidFill>
                <a:latin typeface="Arial"/>
              </a:rPr>
              <a:t>Každé těleso setrvává v klidu nebo v rovnoměrném přímočarém pohybu, dokud není vnějšími silami donuceno tento svůj stav změnit.</a:t>
            </a:r>
          </a:p>
        </p:txBody>
      </p:sp>
      <p:pic>
        <p:nvPicPr>
          <p:cNvPr id="10" name="Obrázek 9" descr="1nz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201" y="4285343"/>
            <a:ext cx="30226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57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Newtonovy pohybové zákony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cs-CZ" sz="1800" b="1" dirty="0">
                    <a:solidFill>
                      <a:srgbClr val="00287D"/>
                    </a:solidFill>
                  </a:rPr>
                  <a:t>2. Newtonův pohybový zákon – zákon síly</a:t>
                </a:r>
              </a:p>
              <a:p>
                <a:pPr marL="400050" lvl="1" indent="0">
                  <a:spcAft>
                    <a:spcPts val="600"/>
                  </a:spcAft>
                  <a:buNone/>
                </a:pPr>
                <a:r>
                  <a:rPr lang="cs-CZ" sz="1800" b="1" dirty="0"/>
                  <a:t>Síla   </a:t>
                </a:r>
                <a:r>
                  <a:rPr lang="cs-CZ" sz="1800" dirty="0"/>
                  <a:t>(síla svalů, síla motoru, síla gravitačního pole … )</a:t>
                </a:r>
              </a:p>
              <a:p>
                <a:pPr marL="0" indent="0">
                  <a:buNone/>
                </a:pPr>
                <a:r>
                  <a:rPr lang="cs-CZ" sz="1800" dirty="0"/>
                  <a:t>Experiment	</a:t>
                </a:r>
                <a:r>
                  <a:rPr lang="cs-CZ" sz="1800" i="1" dirty="0"/>
                  <a:t>Kolikrát bude větší síla působící na těleso, tolikrát 			větší bude jeho zrychlení.</a:t>
                </a:r>
              </a:p>
              <a:p>
                <a:pPr marL="0" indent="0">
                  <a:buNone/>
                </a:pPr>
                <a:r>
                  <a:rPr lang="cs-CZ" sz="1800" i="1" dirty="0"/>
                  <a:t>		Kolikrát větší bude hmotnost tělesa, tolikrát bude při 			stejné působící síle motoru menší jeho zrychlení</a:t>
                </a:r>
                <a:r>
                  <a:rPr lang="cs-CZ" sz="1800" dirty="0"/>
                  <a:t>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400050" lvl="1" indent="0">
                  <a:buNone/>
                </a:pPr>
                <a:r>
                  <a:rPr lang="cs-CZ" sz="1800" b="1" i="1" dirty="0">
                    <a:solidFill>
                      <a:srgbClr val="00287D"/>
                    </a:solidFill>
                  </a:rPr>
                  <a:t>Zrychlení a</a:t>
                </a:r>
                <a:r>
                  <a:rPr lang="cs-CZ" sz="1800" b="1" i="1" dirty="0"/>
                  <a:t>, které uděluje </a:t>
                </a:r>
                <a:r>
                  <a:rPr lang="cs-CZ" sz="1800" b="1" i="1" dirty="0">
                    <a:solidFill>
                      <a:srgbClr val="00287D"/>
                    </a:solidFill>
                  </a:rPr>
                  <a:t>síla F</a:t>
                </a:r>
                <a:r>
                  <a:rPr lang="cs-CZ" sz="1800" b="1" i="1" dirty="0"/>
                  <a:t> tělesu o </a:t>
                </a:r>
                <a:r>
                  <a:rPr lang="cs-CZ" sz="1800" b="1" i="1" dirty="0">
                    <a:solidFill>
                      <a:srgbClr val="00287D"/>
                    </a:solidFill>
                  </a:rPr>
                  <a:t>hmotnosti m</a:t>
                </a:r>
                <a:r>
                  <a:rPr lang="cs-CZ" sz="1800" b="1" i="1" dirty="0"/>
                  <a:t>, je přímo úměrné velikost této síly a nepřímo úměrné hmotnosti tělesa.</a:t>
                </a:r>
              </a:p>
              <a:p>
                <a:pPr marL="1828800" lvl="4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cs-CZ" sz="24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cs-CZ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num>
                      <m:den>
                        <m:r>
                          <a:rPr lang="cs-CZ" sz="24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</m:oMath>
                </a14:m>
                <a:endParaRPr lang="cs-CZ" sz="2400" b="1" dirty="0"/>
              </a:p>
              <a:p>
                <a:pPr marL="1485900" lvl="4" indent="0">
                  <a:buNone/>
                </a:pPr>
                <a:endParaRPr lang="cs-CZ" sz="2400" b="1" dirty="0"/>
              </a:p>
            </p:txBody>
          </p:sp>
        </mc:Choice>
        <mc:Fallback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11" t="-1926" r="-234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6" name="Šipka doprava 5"/>
          <p:cNvSpPr/>
          <p:nvPr/>
        </p:nvSpPr>
        <p:spPr bwMode="auto">
          <a:xfrm>
            <a:off x="1781504" y="2781678"/>
            <a:ext cx="438912" cy="2011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176" y="3429000"/>
            <a:ext cx="457240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84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Newtonovy pohybové zákony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09589" y="2017713"/>
                <a:ext cx="8082321" cy="359109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cs-CZ" sz="1800" b="1" dirty="0">
                    <a:solidFill>
                      <a:srgbClr val="00287D"/>
                    </a:solidFill>
                  </a:rPr>
                  <a:t>2. Newtonův pohybový zákon – zákon síly</a:t>
                </a:r>
              </a:p>
              <a:p>
                <a:pPr marL="400050" lvl="1" indent="0">
                  <a:spcAft>
                    <a:spcPts val="600"/>
                  </a:spcAft>
                  <a:buNone/>
                </a:pPr>
                <a:r>
                  <a:rPr lang="cs-CZ" sz="1800" dirty="0"/>
                  <a:t>častěji</a:t>
                </a:r>
              </a:p>
              <a:p>
                <a:pPr marL="400050" lvl="1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dirty="0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cs-CZ" sz="2000" b="1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cs-CZ" sz="2000" b="1" i="1" dirty="0" err="1" smtClean="0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cs-CZ" sz="20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000" b="1" i="1" dirty="0" err="1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cs-CZ" sz="20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000" b="1" i="1" dirty="0" smtClean="0">
                          <a:latin typeface="Cambria Math" panose="02040503050406030204" pitchFamily="18" charset="0"/>
                        </a:rPr>
                        <m:t>𝒎</m:t>
                      </m:r>
                      <m:f>
                        <m:fPr>
                          <m:ctrlPr>
                            <a:rPr lang="cs-CZ" sz="20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000" b="1" i="1" dirty="0" smtClean="0">
                              <a:latin typeface="Cambria Math" panose="02040503050406030204" pitchFamily="18" charset="0"/>
                            </a:rPr>
                            <m:t>𝒅𝒗</m:t>
                          </m:r>
                        </m:num>
                        <m:den>
                          <m:r>
                            <a:rPr lang="cs-CZ" sz="2000" b="1" i="1" dirty="0" smtClean="0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</m:oMath>
                  </m:oMathPara>
                </a14:m>
                <a:endParaRPr lang="cs-CZ" sz="1800" b="1" dirty="0"/>
              </a:p>
              <a:p>
                <a:pPr marL="400050" lvl="1" indent="0">
                  <a:spcAft>
                    <a:spcPts val="600"/>
                  </a:spcAft>
                  <a:buNone/>
                </a:pPr>
                <a:r>
                  <a:rPr lang="cs-CZ" sz="1800" dirty="0"/>
                  <a:t>Předchozí rovnice platí pouze v případě, že se hmotnost během pohybu nemění ( neplatí pro raketu, relativistické těleso). </a:t>
                </a:r>
              </a:p>
              <a:p>
                <a:pPr marL="400050" lvl="1" indent="0">
                  <a:spcAft>
                    <a:spcPts val="600"/>
                  </a:spcAft>
                  <a:buNone/>
                </a:pPr>
                <a:r>
                  <a:rPr lang="cs-CZ" sz="1800" dirty="0">
                    <a:solidFill>
                      <a:srgbClr val="000000"/>
                    </a:solidFill>
                    <a:ea typeface="+mn-ea"/>
                    <a:cs typeface="+mn-cs"/>
                  </a:rPr>
                  <a:t>Velmi často se lépe využije </a:t>
                </a:r>
                <a:r>
                  <a:rPr lang="cs-CZ" sz="1800" i="1" dirty="0">
                    <a:solidFill>
                      <a:srgbClr val="00287D"/>
                    </a:solidFill>
                    <a:ea typeface="+mn-ea"/>
                    <a:cs typeface="+mn-cs"/>
                  </a:rPr>
                  <a:t>hybnost</a:t>
                </a:r>
                <a:r>
                  <a:rPr lang="cs-CZ" sz="1800" dirty="0">
                    <a:solidFill>
                      <a:srgbClr val="000000"/>
                    </a:solidFill>
                    <a:ea typeface="+mn-ea"/>
                    <a:cs typeface="+mn-cs"/>
                  </a:rPr>
                  <a:t> tělesa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𝒑</m:t>
                        </m:r>
                      </m:e>
                    </m:acc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𝒎</m:t>
                    </m:r>
                    <m:r>
                      <a:rPr lang="cs-CZ" sz="1800" b="1" i="1">
                        <a:solidFill>
                          <a:srgbClr val="00287D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acc>
                      <m:accPr>
                        <m:chr m:val="⃗"/>
                        <m:ctrlP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cs-CZ" sz="1800" b="1" i="1">
                            <a:solidFill>
                              <a:srgbClr val="00287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𝒗</m:t>
                        </m:r>
                      </m:e>
                    </m:acc>
                  </m:oMath>
                </a14:m>
                <a:endParaRPr lang="cs-CZ" sz="1800" dirty="0"/>
              </a:p>
              <a:p>
                <a:pPr marL="400050" lvl="1" indent="0">
                  <a:spcAft>
                    <a:spcPts val="600"/>
                  </a:spcAft>
                  <a:buNone/>
                </a:pPr>
                <a:r>
                  <a:rPr lang="cs-CZ" sz="1800" dirty="0"/>
                  <a:t>Obecný tvar 2. Newtonova zákona </a:t>
                </a:r>
              </a:p>
              <a:p>
                <a:pPr marL="400050" lvl="1" indent="0">
                  <a:spcAft>
                    <a:spcPts val="600"/>
                  </a:spcAft>
                  <a:buNone/>
                </a:pPr>
                <a:endParaRPr lang="cs-CZ" sz="1800" dirty="0"/>
              </a:p>
              <a:p>
                <a:pPr marL="400050" lvl="1" indent="0">
                  <a:spcAft>
                    <a:spcPts val="600"/>
                  </a:spcAft>
                  <a:buNone/>
                </a:pPr>
                <a:endParaRPr lang="cs-CZ" sz="1800" b="1" dirty="0"/>
              </a:p>
              <a:p>
                <a:pPr marL="400050" lvl="1" indent="0">
                  <a:spcAft>
                    <a:spcPts val="600"/>
                  </a:spcAft>
                  <a:buNone/>
                </a:pPr>
                <a:endParaRPr lang="cs-CZ" sz="1800" b="1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589" y="2017713"/>
                <a:ext cx="8082321" cy="3591090"/>
              </a:xfrm>
              <a:blipFill rotWithShape="0">
                <a:blip r:embed="rId2"/>
                <a:stretch>
                  <a:fillRect l="-1811" t="-220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1566298" y="4775432"/>
                <a:ext cx="2374766" cy="82093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cs-CZ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acc>
                            <m:accPr>
                              <m:chr m:val="⃗"/>
                              <m:ctrlPr>
                                <a:rPr lang="cs-CZ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num>
                        <m:den>
                          <m:r>
                            <a:rPr lang="cs-CZ" b="1" i="1" smtClean="0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</m:oMath>
                  </m:oMathPara>
                </a14:m>
                <a:endParaRPr lang="cs-CZ" b="1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298" y="4775432"/>
                <a:ext cx="2374766" cy="82093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ovéPole 7"/>
          <p:cNvSpPr txBox="1"/>
          <p:nvPr/>
        </p:nvSpPr>
        <p:spPr>
          <a:xfrm>
            <a:off x="722376" y="5743935"/>
            <a:ext cx="786953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800" b="1" dirty="0">
                <a:latin typeface="+mn-lt"/>
              </a:rPr>
              <a:t>Síla působící na hmotný objekt způsobí časovou změnu jeho hybnosti.</a:t>
            </a:r>
          </a:p>
        </p:txBody>
      </p:sp>
      <p:pic>
        <p:nvPicPr>
          <p:cNvPr id="9" name="Obrázek 8" descr="houpačk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208" y="230326"/>
            <a:ext cx="4055792" cy="229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0091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25266</TotalTime>
  <Words>3083</Words>
  <Application>Microsoft Office PowerPoint</Application>
  <PresentationFormat>Předvádění na obrazovce (4:3)</PresentationFormat>
  <Paragraphs>409</Paragraphs>
  <Slides>37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4" baseType="lpstr">
      <vt:lpstr>Arial</vt:lpstr>
      <vt:lpstr>Calibri</vt:lpstr>
      <vt:lpstr>Cambria Math</vt:lpstr>
      <vt:lpstr>Tahoma</vt:lpstr>
      <vt:lpstr>Times New Roman</vt:lpstr>
      <vt:lpstr>Wingdings</vt:lpstr>
      <vt:lpstr>Prezentace_MU_CZ</vt:lpstr>
      <vt:lpstr>Mechanika a molekulová fyzika Dynamika</vt:lpstr>
      <vt:lpstr>Úvodem</vt:lpstr>
      <vt:lpstr>Silové působení</vt:lpstr>
      <vt:lpstr>Silové působení</vt:lpstr>
      <vt:lpstr>Silové působení</vt:lpstr>
      <vt:lpstr>Silové působení</vt:lpstr>
      <vt:lpstr>Newtonovy pohybové zákony</vt:lpstr>
      <vt:lpstr>Newtonovy pohybové zákony</vt:lpstr>
      <vt:lpstr>Newtonovy pohybové zákony</vt:lpstr>
      <vt:lpstr>Newtonovy pohybové zákony</vt:lpstr>
      <vt:lpstr>Newtonovy pohybové zákony</vt:lpstr>
      <vt:lpstr>Pohybové rovnice</vt:lpstr>
      <vt:lpstr>Pohybové rovnice</vt:lpstr>
      <vt:lpstr>Pohybové rovnice</vt:lpstr>
      <vt:lpstr>Tíhová síla a tíha tělesa</vt:lpstr>
      <vt:lpstr>Tíhová síla a tíha tělesa</vt:lpstr>
      <vt:lpstr>Tíhová síla a tíha tělesa</vt:lpstr>
      <vt:lpstr>Odporové síly</vt:lpstr>
      <vt:lpstr>Odporové síly</vt:lpstr>
      <vt:lpstr>Odporové síly</vt:lpstr>
      <vt:lpstr>Prezentace aplikace PowerPoint</vt:lpstr>
      <vt:lpstr>Odporové síly</vt:lpstr>
      <vt:lpstr>Pohyb vzhledem k inerciálním a neinerciálním soustavám</vt:lpstr>
      <vt:lpstr>Pohyb vzhledem k inerciálním a neinerciálním soustavám</vt:lpstr>
      <vt:lpstr>Síla v neinerciální soustavě</vt:lpstr>
      <vt:lpstr>Síla v neinerciální soustavě</vt:lpstr>
      <vt:lpstr>Síla v neinerciální soustavě</vt:lpstr>
      <vt:lpstr>Síla v neinerciální soustavě</vt:lpstr>
      <vt:lpstr>Síla v neinerciální soustavě</vt:lpstr>
      <vt:lpstr>Síla v neinerciální soustavě</vt:lpstr>
      <vt:lpstr>Síla v neinerciální soustavě</vt:lpstr>
      <vt:lpstr>Hybnost a impuls síly</vt:lpstr>
      <vt:lpstr>Hybnost a impuls síly</vt:lpstr>
      <vt:lpstr>Zákon zachování hybnosti</vt:lpstr>
      <vt:lpstr>Ráz těles</vt:lpstr>
      <vt:lpstr>Ráz těles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Sládek</dc:creator>
  <cp:lastModifiedBy>Ondřej Solovský</cp:lastModifiedBy>
  <cp:revision>341</cp:revision>
  <cp:lastPrinted>2017-05-31T19:18:36Z</cp:lastPrinted>
  <dcterms:created xsi:type="dcterms:W3CDTF">2015-11-23T07:04:47Z</dcterms:created>
  <dcterms:modified xsi:type="dcterms:W3CDTF">2021-12-28T19:47:51Z</dcterms:modified>
</cp:coreProperties>
</file>